
<file path=[Content_Types].xml><?xml version="1.0" encoding="utf-8"?>
<Types xmlns="http://schemas.openxmlformats.org/package/2006/content-types">
  <Override PartName="/ppt/notesSlides/notesSlide24.xml" ContentType="application/vnd.openxmlformats-officedocument.presentationml.notesSlide+xml"/>
  <Default Extension="rels" ContentType="application/vnd.openxmlformats-package.relationships+xml"/>
  <Override PartName="/ppt/slides/slide14.xml" ContentType="application/vnd.openxmlformats-officedocument.presentationml.slide+xml"/>
  <Override PartName="/ppt/slideMasters/slideMaster2.xml" ContentType="application/vnd.openxmlformats-officedocument.presentationml.slideMaster+xml"/>
  <Override PartName="/ppt/notesSlides/notesSlide16.xml" ContentType="application/vnd.openxmlformats-officedocument.presentationml.notesSlide+xml"/>
  <Default Extension="xml" ContentType="application/xml"/>
  <Override PartName="/ppt/slides/slide45.xml" ContentType="application/vnd.openxmlformats-officedocument.presentationml.slide+xml"/>
  <Override PartName="/ppt/tableStyles.xml" ContentType="application/vnd.openxmlformats-officedocument.presentationml.tableStyles+xml"/>
  <Override PartName="/ppt/notesSlides/notesSlide1.xml" ContentType="application/vnd.openxmlformats-officedocument.presentationml.notesSlide+xml"/>
  <Override PartName="/ppt/slideLayouts/slideLayout16.xml" ContentType="application/vnd.openxmlformats-officedocument.presentationml.slideLayout+xml"/>
  <Override PartName="/ppt/slides/slide28.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notesSlides/notesSlide23.xml" ContentType="application/vnd.openxmlformats-officedocument.presentationml.notesSlide+xml"/>
  <Override PartName="/ppt/slides/slide5.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notesSlides/notesSlide9.xml" ContentType="application/vnd.openxmlformats-officedocument.presentationml.notesSlide+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Override PartName="/ppt/slides/slide44.xml" ContentType="application/vnd.openxmlformats-officedocument.presentationml.slide+xml"/>
  <Override PartName="/ppt/slideLayouts/slideLayout15.xml" ContentType="application/vnd.openxmlformats-officedocument.presentationml.slideLayout+xml"/>
  <Override PartName="/ppt/slides/slide27.xml" ContentType="application/vnd.openxmlformats-officedocument.presentationml.slide+xml"/>
  <Default Extension="vml" ContentType="application/vnd.openxmlformats-officedocument.vmlDrawing"/>
  <Override PartName="/ppt/slides/slide20.xml" ContentType="application/vnd.openxmlformats-officedocument.presentationml.slide+xml"/>
  <Override PartName="/ppt/slides/slide36.xml" ContentType="application/vnd.openxmlformats-officedocument.presentationml.slide+xml"/>
  <Override PartName="/ppt/notesSlides/notesSlide22.xml" ContentType="application/vnd.openxmlformats-officedocument.presentationml.notesSlide+xml"/>
  <Override PartName="/ppt/slides/slide4.xml" ContentType="application/vnd.openxmlformats-officedocument.presentationml.slide+xml"/>
  <Override PartName="/ppt/slides/slide19.xml" ContentType="application/vnd.openxmlformats-officedocument.presentationml.slide+xml"/>
  <Override PartName="/ppt/slideLayouts/slideLayout4.xml" ContentType="application/vnd.openxmlformats-officedocument.presentationml.slideLayout+xml"/>
  <Default Extension="png" ContentType="image/png"/>
  <Override PartName="/ppt/notesSlides/notesSlide8.xml" ContentType="application/vnd.openxmlformats-officedocument.presentationml.notesSlide+xml"/>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43.xml" ContentType="application/vnd.openxmlformats-officedocument.presentationml.slide+xml"/>
  <Override PartName="/ppt/slides/slide26.xml" ContentType="application/vnd.openxmlformats-officedocument.presentationml.slide+xml"/>
  <Override PartName="/ppt/slideLayouts/slideLayout14.xml" ContentType="application/vnd.openxmlformats-officedocument.presentationml.slideLayout+xml"/>
  <Override PartName="/ppt/slides/slide35.xml" ContentType="application/vnd.openxmlformats-officedocument.presentationml.slide+xml"/>
  <Override PartName="/ppt/notesSlides/notesSlide21.xml" ContentType="application/vnd.openxmlformats-officedocument.presentationml.notes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5.xml" ContentType="application/vnd.openxmlformats-officedocument.presentationml.notesSlide+xml"/>
  <Override PartName="/ppt/slides/slide42.xml" ContentType="application/vnd.openxmlformats-officedocument.presentationml.slide+xml"/>
  <Override PartName="/ppt/slideLayouts/slideLayout13.xml" ContentType="application/vnd.openxmlformats-officedocument.presentationml.slideLayout+xml"/>
  <Override PartName="/ppt/slides/slide25.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notesSlides/notesSlide20.xml" ContentType="application/vnd.openxmlformats-officedocument.presentationml.notes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notesSlides/notesSlide19.xml" ContentType="application/vnd.openxmlformats-officedocument.presentationml.notesSlide+xml"/>
  <Override PartName="/ppt/slides/slide10.xml" ContentType="application/vnd.openxmlformats-officedocument.presentationml.slide+xml"/>
  <Override PartName="/ppt/notesSlides/notesSlide12.xml" ContentType="application/vnd.openxmlformats-officedocument.presentationml.notesSlide+xml"/>
  <Default Extension="wmf" ContentType="image/x-wmf"/>
  <Override PartName="/docProps/app.xml" ContentType="application/vnd.openxmlformats-officedocument.extended-properties+xml"/>
  <Override PartName="/ppt/notesSlides/notesSlide4.xml" ContentType="application/vnd.openxmlformats-officedocument.presentationml.notesSlide+xml"/>
  <Override PartName="/ppt/slides/slide41.xml" ContentType="application/vnd.openxmlformats-officedocument.presentationml.slide+xml"/>
  <Override PartName="/ppt/theme/theme3.xml" ContentType="application/vnd.openxmlformats-officedocument.theme+xml"/>
  <Override PartName="/ppt/slideLayouts/slideLayout12.xml" ContentType="application/vnd.openxmlformats-officedocument.presentationml.slideLayout+xml"/>
  <Override PartName="/ppt/slides/slide24.xml" ContentType="application/vnd.openxmlformats-officedocument.presentationml.slide+xml"/>
  <Override PartName="/ppt/notesSlides/notesSlide10.xml" ContentType="application/vnd.openxmlformats-officedocument.presentationml.notesSlide+xml"/>
  <Override PartName="/ppt/slides/slide8.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notesSlides/notesSlide18.xml" ContentType="application/vnd.openxmlformats-officedocument.presentationml.notesSlide+xml"/>
  <Default Extension="jpeg" ContentType="image/jpeg"/>
  <Override PartName="/ppt/viewProps.xml" ContentType="application/vnd.openxmlformats-officedocument.presentationml.viewProps+xml"/>
  <Override PartName="/ppt/notesSlides/notesSlide11.xml" ContentType="application/vnd.openxmlformats-officedocument.presentationml.notesSlide+xml"/>
  <Override PartName="/ppt/notesSlides/notesSlide3.xml" ContentType="application/vnd.openxmlformats-officedocument.presentationml.notesSlide+xml"/>
  <Override PartName="/ppt/slides/slide40.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slides/slide39.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notesSlides/notesSlide25.xml" ContentType="application/vnd.openxmlformats-officedocument.presentationml.notes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notesSlides/notesSlide17.xml" ContentType="application/vnd.openxmlformats-officedocument.presentationml.notesSlide+xml"/>
  <Override PartName="/ppt/slides/slide46.xml" ContentType="application/vnd.openxmlformats-officedocument.presentationml.slide+xml"/>
  <Override PartName="/ppt/notesSlides/notesSlide2.xml" ContentType="application/vnd.openxmlformats-officedocument.presentationml.notesSlide+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s/slide31.xml" ContentType="application/vnd.openxmlformats-officedocument.presentationml.slide+xml"/>
  <Default Extension="bin" ContentType="application/vnd.openxmlformats-officedocument.presentationml.printerSettings"/>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48" r:id="rId1"/>
    <p:sldMasterId id="2147483660" r:id="rId2"/>
  </p:sldMasterIdLst>
  <p:notesMasterIdLst>
    <p:notesMasterId r:id="rId49"/>
  </p:notesMasterIdLst>
  <p:sldIdLst>
    <p:sldId id="270" r:id="rId3"/>
    <p:sldId id="372" r:id="rId4"/>
    <p:sldId id="373" r:id="rId5"/>
    <p:sldId id="351" r:id="rId6"/>
    <p:sldId id="382" r:id="rId7"/>
    <p:sldId id="380" r:id="rId8"/>
    <p:sldId id="381" r:id="rId9"/>
    <p:sldId id="341" r:id="rId10"/>
    <p:sldId id="322" r:id="rId11"/>
    <p:sldId id="320" r:id="rId12"/>
    <p:sldId id="323" r:id="rId13"/>
    <p:sldId id="291" r:id="rId14"/>
    <p:sldId id="384" r:id="rId15"/>
    <p:sldId id="385" r:id="rId16"/>
    <p:sldId id="386" r:id="rId17"/>
    <p:sldId id="292" r:id="rId18"/>
    <p:sldId id="383" r:id="rId19"/>
    <p:sldId id="324" r:id="rId20"/>
    <p:sldId id="268" r:id="rId21"/>
    <p:sldId id="325" r:id="rId22"/>
    <p:sldId id="295" r:id="rId23"/>
    <p:sldId id="296" r:id="rId24"/>
    <p:sldId id="297" r:id="rId25"/>
    <p:sldId id="298" r:id="rId26"/>
    <p:sldId id="299" r:id="rId27"/>
    <p:sldId id="308" r:id="rId28"/>
    <p:sldId id="361" r:id="rId29"/>
    <p:sldId id="362" r:id="rId30"/>
    <p:sldId id="363" r:id="rId31"/>
    <p:sldId id="364" r:id="rId32"/>
    <p:sldId id="365" r:id="rId33"/>
    <p:sldId id="335" r:id="rId34"/>
    <p:sldId id="337" r:id="rId35"/>
    <p:sldId id="338" r:id="rId36"/>
    <p:sldId id="269" r:id="rId37"/>
    <p:sldId id="375" r:id="rId38"/>
    <p:sldId id="376" r:id="rId39"/>
    <p:sldId id="347" r:id="rId40"/>
    <p:sldId id="348" r:id="rId41"/>
    <p:sldId id="370" r:id="rId42"/>
    <p:sldId id="377" r:id="rId43"/>
    <p:sldId id="352" r:id="rId44"/>
    <p:sldId id="378" r:id="rId45"/>
    <p:sldId id="387" r:id="rId46"/>
    <p:sldId id="388" r:id="rId47"/>
    <p:sldId id="389" r:id="rId4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Arial" charset="0"/>
        <a:cs typeface="Arial" charset="0"/>
      </a:defRPr>
    </a:lvl1pPr>
    <a:lvl2pPr marL="457200" algn="l" rtl="0" fontAlgn="base">
      <a:spcBef>
        <a:spcPct val="0"/>
      </a:spcBef>
      <a:spcAft>
        <a:spcPct val="0"/>
      </a:spcAft>
      <a:defRPr kern="1200">
        <a:solidFill>
          <a:schemeClr val="tx1"/>
        </a:solidFill>
        <a:latin typeface="Arial" charset="0"/>
        <a:ea typeface="Arial" charset="0"/>
        <a:cs typeface="Arial" charset="0"/>
      </a:defRPr>
    </a:lvl2pPr>
    <a:lvl3pPr marL="914400" algn="l" rtl="0" fontAlgn="base">
      <a:spcBef>
        <a:spcPct val="0"/>
      </a:spcBef>
      <a:spcAft>
        <a:spcPct val="0"/>
      </a:spcAft>
      <a:defRPr kern="1200">
        <a:solidFill>
          <a:schemeClr val="tx1"/>
        </a:solidFill>
        <a:latin typeface="Arial" charset="0"/>
        <a:ea typeface="Arial" charset="0"/>
        <a:cs typeface="Arial" charset="0"/>
      </a:defRPr>
    </a:lvl3pPr>
    <a:lvl4pPr marL="1371600" algn="l" rtl="0" fontAlgn="base">
      <a:spcBef>
        <a:spcPct val="0"/>
      </a:spcBef>
      <a:spcAft>
        <a:spcPct val="0"/>
      </a:spcAft>
      <a:defRPr kern="1200">
        <a:solidFill>
          <a:schemeClr val="tx1"/>
        </a:solidFill>
        <a:latin typeface="Arial" charset="0"/>
        <a:ea typeface="Arial" charset="0"/>
        <a:cs typeface="Arial" charset="0"/>
      </a:defRPr>
    </a:lvl4pPr>
    <a:lvl5pPr marL="1828800" algn="l" rtl="0" fontAlgn="base">
      <a:spcBef>
        <a:spcPct val="0"/>
      </a:spcBef>
      <a:spcAft>
        <a:spcPct val="0"/>
      </a:spcAft>
      <a:defRPr kern="1200">
        <a:solidFill>
          <a:schemeClr val="tx1"/>
        </a:solidFill>
        <a:latin typeface="Arial" charset="0"/>
        <a:ea typeface="Arial" charset="0"/>
        <a:cs typeface="Arial" charset="0"/>
      </a:defRPr>
    </a:lvl5pPr>
    <a:lvl6pPr marL="2286000" algn="l" defTabSz="457200" rtl="0" eaLnBrk="1" latinLnBrk="0" hangingPunct="1">
      <a:defRPr kern="1200">
        <a:solidFill>
          <a:schemeClr val="tx1"/>
        </a:solidFill>
        <a:latin typeface="Arial" charset="0"/>
        <a:ea typeface="Arial" charset="0"/>
        <a:cs typeface="Arial" charset="0"/>
      </a:defRPr>
    </a:lvl6pPr>
    <a:lvl7pPr marL="2743200" algn="l" defTabSz="457200" rtl="0" eaLnBrk="1" latinLnBrk="0" hangingPunct="1">
      <a:defRPr kern="1200">
        <a:solidFill>
          <a:schemeClr val="tx1"/>
        </a:solidFill>
        <a:latin typeface="Arial" charset="0"/>
        <a:ea typeface="Arial" charset="0"/>
        <a:cs typeface="Arial" charset="0"/>
      </a:defRPr>
    </a:lvl7pPr>
    <a:lvl8pPr marL="3200400" algn="l" defTabSz="457200" rtl="0" eaLnBrk="1" latinLnBrk="0" hangingPunct="1">
      <a:defRPr kern="1200">
        <a:solidFill>
          <a:schemeClr val="tx1"/>
        </a:solidFill>
        <a:latin typeface="Arial" charset="0"/>
        <a:ea typeface="Arial" charset="0"/>
        <a:cs typeface="Arial" charset="0"/>
      </a:defRPr>
    </a:lvl8pPr>
    <a:lvl9pPr marL="3657600" algn="l" defTabSz="457200" rtl="0" eaLnBrk="1" latinLnBrk="0" hangingPunct="1">
      <a:defRPr kern="1200">
        <a:solidFill>
          <a:schemeClr val="tx1"/>
        </a:solidFill>
        <a:latin typeface="Arial" charset="0"/>
        <a:ea typeface="Arial" charset="0"/>
        <a:cs typeface="Arial" charset="0"/>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SorterView">
  <p:normalViewPr>
    <p:restoredLeft sz="15620"/>
    <p:restoredTop sz="94660"/>
  </p:normalViewPr>
  <p:slideViewPr>
    <p:cSldViewPr>
      <p:cViewPr varScale="1">
        <p:scale>
          <a:sx n="149" d="100"/>
          <a:sy n="149" d="100"/>
        </p:scale>
        <p:origin x="-232" y="-112"/>
      </p:cViewPr>
      <p:guideLst>
        <p:guide orient="horz" pos="2160"/>
        <p:guide pos="2880"/>
      </p:guideLst>
    </p:cSldViewPr>
  </p:slideViewPr>
  <p:notesTextViewPr>
    <p:cViewPr>
      <p:scale>
        <a:sx n="100" d="100"/>
        <a:sy n="100" d="100"/>
      </p:scale>
      <p:origin x="0" y="0"/>
    </p:cViewPr>
  </p:notesTextViewPr>
  <p:sorterViewPr>
    <p:cViewPr>
      <p:scale>
        <a:sx n="125" d="100"/>
        <a:sy n="125" d="100"/>
      </p:scale>
      <p:origin x="0" y="144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50" Type="http://schemas.openxmlformats.org/officeDocument/2006/relationships/printerSettings" Target="printerSettings/printerSettings1.bin"/><Relationship Id="rId51" Type="http://schemas.openxmlformats.org/officeDocument/2006/relationships/presProps" Target="presProps.xml"/><Relationship Id="rId52" Type="http://schemas.openxmlformats.org/officeDocument/2006/relationships/viewProps" Target="viewProps.xml"/><Relationship Id="rId53" Type="http://schemas.openxmlformats.org/officeDocument/2006/relationships/theme" Target="theme/theme1.xml"/><Relationship Id="rId54" Type="http://schemas.openxmlformats.org/officeDocument/2006/relationships/tableStyles" Target="tableStyles.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pPr>
              <a:defRPr/>
            </a:pPr>
            <a:fld id="{F3D4C0EB-B3A3-D54F-817D-0AB084895C61}" type="datetime1">
              <a:rPr lang="en-US"/>
              <a:pPr>
                <a:defRPr/>
              </a:pPr>
              <a:t>6/10/12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pPr>
              <a:defRPr/>
            </a:pPr>
            <a:fld id="{B8121CAF-48BD-9341-BD5A-F0AA8AD72C87}"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5364" name="Slide Number Placeholder 3"/>
          <p:cNvSpPr>
            <a:spLocks noGrp="1"/>
          </p:cNvSpPr>
          <p:nvPr>
            <p:ph type="sldNum" sz="quarter" idx="5"/>
          </p:nvPr>
        </p:nvSpPr>
        <p:spPr bwMode="auto">
          <a:noFill/>
          <a:ln>
            <a:miter lim="800000"/>
            <a:headEnd/>
            <a:tailEnd/>
          </a:ln>
        </p:spPr>
        <p:txBody>
          <a:bodyPr/>
          <a:lstStyle/>
          <a:p>
            <a:fld id="{8D96580A-E653-454E-9778-7CF1DC913E69}" type="slidenum">
              <a:rPr lang="en-US"/>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608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MS PGothic" pitchFamily="34" charset="-128"/>
              <a:cs typeface="MS PGothic"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9156" name="Slide Number Placeholder 3"/>
          <p:cNvSpPr>
            <a:spLocks noGrp="1"/>
          </p:cNvSpPr>
          <p:nvPr>
            <p:ph type="sldNum" sz="quarter" idx="5"/>
          </p:nvPr>
        </p:nvSpPr>
        <p:spPr bwMode="auto">
          <a:noFill/>
          <a:ln>
            <a:miter lim="800000"/>
            <a:headEnd/>
            <a:tailEnd/>
          </a:ln>
        </p:spPr>
        <p:txBody>
          <a:bodyPr/>
          <a:lstStyle/>
          <a:p>
            <a:fld id="{FC70BA6D-B3FB-F242-98A4-6AFB35DAC26B}" type="slidenum">
              <a:rPr lang="en-US"/>
              <a:pPr/>
              <a:t>21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p:spPr>
      </p:sp>
      <p:sp>
        <p:nvSpPr>
          <p:cNvPr id="512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51204" name="Slide Number Placeholder 3"/>
          <p:cNvSpPr>
            <a:spLocks noGrp="1"/>
          </p:cNvSpPr>
          <p:nvPr>
            <p:ph type="sldNum" sz="quarter" idx="5"/>
          </p:nvPr>
        </p:nvSpPr>
        <p:spPr bwMode="auto">
          <a:noFill/>
          <a:ln>
            <a:miter lim="800000"/>
            <a:headEnd/>
            <a:tailEnd/>
          </a:ln>
        </p:spPr>
        <p:txBody>
          <a:bodyPr/>
          <a:lstStyle/>
          <a:p>
            <a:fld id="{DAE93E15-D03C-C042-8836-B12A62C119EC}" type="slidenum">
              <a:rPr lang="en-US"/>
              <a:pPr/>
              <a:t>22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532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53252" name="Slide Number Placeholder 3"/>
          <p:cNvSpPr>
            <a:spLocks noGrp="1"/>
          </p:cNvSpPr>
          <p:nvPr>
            <p:ph type="sldNum" sz="quarter" idx="5"/>
          </p:nvPr>
        </p:nvSpPr>
        <p:spPr bwMode="auto">
          <a:noFill/>
          <a:ln>
            <a:miter lim="800000"/>
            <a:headEnd/>
            <a:tailEnd/>
          </a:ln>
        </p:spPr>
        <p:txBody>
          <a:bodyPr/>
          <a:lstStyle/>
          <a:p>
            <a:fld id="{B7388058-158C-5C4C-B175-E3620168569A}" type="slidenum">
              <a:rPr lang="en-US"/>
              <a:pPr/>
              <a:t>23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p:spPr>
      </p:sp>
      <p:sp>
        <p:nvSpPr>
          <p:cNvPr id="552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55300" name="Slide Number Placeholder 3"/>
          <p:cNvSpPr>
            <a:spLocks noGrp="1"/>
          </p:cNvSpPr>
          <p:nvPr>
            <p:ph type="sldNum" sz="quarter" idx="5"/>
          </p:nvPr>
        </p:nvSpPr>
        <p:spPr bwMode="auto">
          <a:noFill/>
          <a:ln>
            <a:miter lim="800000"/>
            <a:headEnd/>
            <a:tailEnd/>
          </a:ln>
        </p:spPr>
        <p:txBody>
          <a:bodyPr/>
          <a:lstStyle/>
          <a:p>
            <a:fld id="{2E1712E0-E160-FC4C-9066-7A99D535DE4E}" type="slidenum">
              <a:rPr lang="en-US"/>
              <a:pPr/>
              <a:t>24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57348" name="Slide Number Placeholder 3"/>
          <p:cNvSpPr>
            <a:spLocks noGrp="1"/>
          </p:cNvSpPr>
          <p:nvPr>
            <p:ph type="sldNum" sz="quarter" idx="5"/>
          </p:nvPr>
        </p:nvSpPr>
        <p:spPr bwMode="auto">
          <a:noFill/>
          <a:ln>
            <a:miter lim="800000"/>
            <a:headEnd/>
            <a:tailEnd/>
          </a:ln>
        </p:spPr>
        <p:txBody>
          <a:bodyPr/>
          <a:lstStyle/>
          <a:p>
            <a:fld id="{8867A248-1F6C-1F4A-ADAC-0ABF62053440}" type="slidenum">
              <a:rPr lang="en-US"/>
              <a:pPr/>
              <a:t>25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680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MS PGothic" pitchFamily="34" charset="-128"/>
              <a:cs typeface="MS PGothic"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base" latinLnBrk="0" hangingPunct="1">
              <a:lnSpc>
                <a:spcPct val="100000"/>
              </a:lnSpc>
              <a:spcBef>
                <a:spcPct val="30000"/>
              </a:spcBef>
              <a:spcAft>
                <a:spcPct val="0"/>
              </a:spcAft>
              <a:buClrTx/>
              <a:buSzTx/>
              <a:buFontTx/>
              <a:buNone/>
              <a:tabLst/>
              <a:defRPr/>
            </a:pPr>
            <a:r>
              <a:rPr lang="en-US" dirty="0" smtClean="0">
                <a:latin typeface="Arial" charset="0"/>
                <a:ea typeface="ＭＳ Ｐゴシック" charset="-128"/>
                <a:cs typeface="ＭＳ Ｐゴシック" charset="-128"/>
              </a:rPr>
              <a:t>Each segment of this</a:t>
            </a:r>
            <a:r>
              <a:rPr lang="en-US" baseline="0" dirty="0" smtClean="0">
                <a:latin typeface="Arial" charset="0"/>
                <a:ea typeface="ＭＳ Ｐゴシック" charset="-128"/>
                <a:cs typeface="ＭＳ Ｐゴシック" charset="-128"/>
              </a:rPr>
              <a:t> three piece system </a:t>
            </a:r>
            <a:r>
              <a:rPr lang="en-US" dirty="0" smtClean="0">
                <a:latin typeface="Arial" charset="0"/>
                <a:ea typeface="ＭＳ Ｐゴシック" charset="-128"/>
                <a:cs typeface="ＭＳ Ｐゴシック" charset="-128"/>
              </a:rPr>
              <a:t>which is necessary for</a:t>
            </a:r>
            <a:r>
              <a:rPr lang="en-US" baseline="0" dirty="0" smtClean="0">
                <a:latin typeface="Arial" charset="0"/>
                <a:ea typeface="ＭＳ Ｐゴシック" charset="-128"/>
                <a:cs typeface="ＭＳ Ｐゴシック" charset="-128"/>
              </a:rPr>
              <a:t> high quality estimate of exposure – satellite data, ground measurements and models -  feed back on and constantly improve each other.  Satellites and models fill in the gaps in the ground data.  The ground data is used to validate the satellite products, and provides raw data for the models.   The models can help fill in gaps where we have no satellite retrievals, can improve the satellite retrievals themselves, and can give us a predictive capability to help forecast and avoid acute episodes of high exposure. The satellite retrievals provide raw data for the models as well as information for validating and improving the models.  The satellite data and models can help us determine where we most need to obtain additional ground level data and other in-situ measurements.</a:t>
            </a:r>
            <a:endParaRPr lang="en-US" dirty="0" smtClean="0">
              <a:latin typeface="Arial" charset="0"/>
              <a:ea typeface="ＭＳ Ｐゴシック" charset="-128"/>
              <a:cs typeface="ＭＳ Ｐゴシック" charset="-128"/>
            </a:endParaRPr>
          </a:p>
          <a:p>
            <a:endParaRPr lang="en-US" dirty="0"/>
          </a:p>
        </p:txBody>
      </p:sp>
      <p:sp>
        <p:nvSpPr>
          <p:cNvPr id="4" name="Slide Number Placeholder 3"/>
          <p:cNvSpPr>
            <a:spLocks noGrp="1"/>
          </p:cNvSpPr>
          <p:nvPr>
            <p:ph type="sldNum" sz="quarter" idx="10"/>
          </p:nvPr>
        </p:nvSpPr>
        <p:spPr/>
        <p:txBody>
          <a:bodyPr/>
          <a:lstStyle/>
          <a:p>
            <a:pPr>
              <a:defRPr/>
            </a:pPr>
            <a:fld id="{FF3A8BB4-A471-444B-A30F-BBA9145D7372}" type="slidenum">
              <a:rPr lang="en-US" smtClean="0"/>
              <a:pPr>
                <a:defRPr/>
              </a:pPr>
              <a:t>36</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Current satellite data capabilities are adequate for this</a:t>
            </a:r>
            <a:r>
              <a:rPr lang="en-US" baseline="0" dirty="0" smtClean="0"/>
              <a:t> task.  However several existing sensors are well beyond their design life and if they were to stop functioning would severely handicap our capabilities.  Fortunately we have the recent successful launch of VIIRS .  Our already limited ability to resolve aerosols vertically will be even more limited with the predicted loss of CALIPSO in the next couple of years.  Fortunately there are many additional missions in development scheduled for launch over the next several years which should improve our net satellite capabilities by the end of the decade.</a:t>
            </a:r>
            <a:endParaRPr lang="en-US" dirty="0"/>
          </a:p>
        </p:txBody>
      </p:sp>
      <p:sp>
        <p:nvSpPr>
          <p:cNvPr id="4" name="Slide Number Placeholder 3"/>
          <p:cNvSpPr>
            <a:spLocks noGrp="1"/>
          </p:cNvSpPr>
          <p:nvPr>
            <p:ph type="sldNum" sz="quarter" idx="10"/>
          </p:nvPr>
        </p:nvSpPr>
        <p:spPr/>
        <p:txBody>
          <a:bodyPr/>
          <a:lstStyle/>
          <a:p>
            <a:pPr>
              <a:defRPr/>
            </a:pPr>
            <a:fld id="{FF3A8BB4-A471-444B-A30F-BBA9145D7372}" type="slidenum">
              <a:rPr lang="en-US" smtClean="0"/>
              <a:pPr>
                <a:defRPr/>
              </a:pPr>
              <a:t>37</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0898" name="Slide Image Placeholder 1"/>
          <p:cNvSpPr>
            <a:spLocks noGrp="1" noRot="1" noChangeAspect="1"/>
          </p:cNvSpPr>
          <p:nvPr>
            <p:ph type="sldImg"/>
          </p:nvPr>
        </p:nvSpPr>
        <p:spPr bwMode="auto">
          <a:noFill/>
          <a:ln>
            <a:solidFill>
              <a:srgbClr val="000000"/>
            </a:solidFill>
            <a:miter lim="800000"/>
            <a:headEnd/>
            <a:tailEnd/>
          </a:ln>
        </p:spPr>
      </p:sp>
      <p:sp>
        <p:nvSpPr>
          <p:cNvPr id="808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80900" name="Slide Number Placeholder 3"/>
          <p:cNvSpPr>
            <a:spLocks noGrp="1"/>
          </p:cNvSpPr>
          <p:nvPr>
            <p:ph type="sldNum" sz="quarter" idx="5"/>
          </p:nvPr>
        </p:nvSpPr>
        <p:spPr bwMode="auto">
          <a:noFill/>
          <a:ln>
            <a:miter lim="800000"/>
            <a:headEnd/>
            <a:tailEnd/>
          </a:ln>
        </p:spPr>
        <p:txBody>
          <a:bodyPr/>
          <a:lstStyle/>
          <a:p>
            <a:fld id="{7EBEFF74-9627-9F4E-8FD5-70D2C689DA9F}" type="slidenum">
              <a:rPr lang="en-US" smtClean="0"/>
              <a:pPr/>
              <a:t>38</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8786" name="Slide Image Placeholder 1"/>
          <p:cNvSpPr>
            <a:spLocks noGrp="1" noRot="1" noChangeAspect="1"/>
          </p:cNvSpPr>
          <p:nvPr>
            <p:ph type="sldImg"/>
          </p:nvPr>
        </p:nvSpPr>
        <p:spPr>
          <a:ln/>
        </p:spPr>
      </p:sp>
      <p:sp>
        <p:nvSpPr>
          <p:cNvPr id="118787" name="Notes Placeholder 2"/>
          <p:cNvSpPr>
            <a:spLocks noGrp="1"/>
          </p:cNvSpPr>
          <p:nvPr>
            <p:ph type="body" idx="1"/>
          </p:nvPr>
        </p:nvSpPr>
        <p:spPr>
          <a:noFill/>
          <a:ln/>
        </p:spPr>
        <p:txBody>
          <a:bodyPr/>
          <a:lstStyle/>
          <a:p>
            <a:r>
              <a:rPr lang="en-US" smtClean="0">
                <a:latin typeface="Arial" pitchFamily="1" charset="0"/>
                <a:ea typeface="ＭＳ Ｐゴシック" pitchFamily="1" charset="-128"/>
                <a:cs typeface="ＭＳ Ｐゴシック" pitchFamily="1" charset="-128"/>
              </a:rPr>
              <a:t>But satellite data on its own can’t give us all the answers.   Look at the top left satellite image showing pollution in India.  From the information this sensor gives us there is no way to tell if the aerosol is aloft or trapped near the ground or evenly mixed through the atmosphere. . What we really need to know is how much PM people are exposed do at ground level.</a:t>
            </a:r>
          </a:p>
        </p:txBody>
      </p:sp>
      <p:sp>
        <p:nvSpPr>
          <p:cNvPr id="118788" name="Slide Number Placeholder 3"/>
          <p:cNvSpPr>
            <a:spLocks noGrp="1"/>
          </p:cNvSpPr>
          <p:nvPr>
            <p:ph type="sldNum" sz="quarter" idx="5"/>
          </p:nvPr>
        </p:nvSpPr>
        <p:spPr>
          <a:noFill/>
        </p:spPr>
        <p:txBody>
          <a:bodyPr/>
          <a:lstStyle/>
          <a:p>
            <a:fld id="{4C1433DD-1E03-804D-8F2C-964D6A35F49F}" type="slidenum">
              <a:rPr lang="en-US">
                <a:solidFill>
                  <a:srgbClr val="000000"/>
                </a:solidFill>
                <a:latin typeface="Calibri" pitchFamily="1" charset="0"/>
                <a:ea typeface="DFKai-SB" charset="0"/>
                <a:cs typeface="DFKai-SB" charset="0"/>
              </a:rPr>
              <a:pPr/>
              <a:t>5</a:t>
            </a:fld>
            <a:endParaRPr lang="en-US">
              <a:solidFill>
                <a:srgbClr val="000000"/>
              </a:solidFill>
              <a:latin typeface="Calibri" pitchFamily="1" charset="0"/>
              <a:ea typeface="DFKai-SB" charset="0"/>
              <a:cs typeface="DFKai-SB"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2946" name="Slide Image Placeholder 1"/>
          <p:cNvSpPr>
            <a:spLocks noGrp="1" noRot="1" noChangeAspect="1"/>
          </p:cNvSpPr>
          <p:nvPr>
            <p:ph type="sldImg"/>
          </p:nvPr>
        </p:nvSpPr>
        <p:spPr bwMode="auto">
          <a:noFill/>
          <a:ln>
            <a:solidFill>
              <a:srgbClr val="000000"/>
            </a:solidFill>
            <a:miter lim="800000"/>
            <a:headEnd/>
            <a:tailEnd/>
          </a:ln>
        </p:spPr>
      </p:sp>
      <p:sp>
        <p:nvSpPr>
          <p:cNvPr id="8294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Blue – ESA sensors</a:t>
            </a:r>
          </a:p>
          <a:p>
            <a:r>
              <a:rPr lang="en-US" smtClean="0"/>
              <a:t>Red – Japanese sensor</a:t>
            </a:r>
          </a:p>
          <a:p>
            <a:r>
              <a:rPr lang="en-US" smtClean="0"/>
              <a:t>Green – Geostationary</a:t>
            </a:r>
          </a:p>
          <a:p>
            <a:endParaRPr lang="en-US" smtClean="0"/>
          </a:p>
        </p:txBody>
      </p:sp>
      <p:sp>
        <p:nvSpPr>
          <p:cNvPr id="82948" name="Slide Number Placeholder 3"/>
          <p:cNvSpPr>
            <a:spLocks noGrp="1"/>
          </p:cNvSpPr>
          <p:nvPr>
            <p:ph type="sldNum" sz="quarter" idx="5"/>
          </p:nvPr>
        </p:nvSpPr>
        <p:spPr bwMode="auto">
          <a:noFill/>
          <a:ln>
            <a:miter lim="800000"/>
            <a:headEnd/>
            <a:tailEnd/>
          </a:ln>
        </p:spPr>
        <p:txBody>
          <a:bodyPr/>
          <a:lstStyle/>
          <a:p>
            <a:fld id="{B1165918-7B65-BE46-9928-5ECF22E3FE41}" type="slidenum">
              <a:rPr lang="en-US" smtClean="0"/>
              <a:pPr/>
              <a:t>39</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900" indent="-342900">
              <a:buFont typeface="Calibri" charset="0"/>
              <a:buAutoNum type="arabicPeriod"/>
            </a:pPr>
            <a:r>
              <a:rPr lang="en-US" dirty="0" smtClean="0"/>
              <a:t>All of the essentials that we need to improve process and transport</a:t>
            </a:r>
            <a:r>
              <a:rPr lang="en-US" baseline="0" dirty="0" smtClean="0"/>
              <a:t> models are in place.  Limitations imposed by computing power are fast disappearing.  We continue to improve our understanding of processes for inclusion in the models and as already mentioned the satellite data that drives them should improve by the end of the decade. </a:t>
            </a:r>
            <a:r>
              <a:rPr lang="en-US" dirty="0" smtClean="0"/>
              <a:t>Increases in computing power will continue to vastly improve the horizontal and spatial resolution of models for gases and aerosols.</a:t>
            </a:r>
          </a:p>
          <a:p>
            <a:pPr marL="342900" indent="-342900">
              <a:buFont typeface="Calibri" charset="0"/>
              <a:buAutoNum type="arabicPeriod"/>
            </a:pPr>
            <a:r>
              <a:rPr lang="en-US" dirty="0" smtClean="0"/>
              <a:t>Increased understanding of processes will improve models.</a:t>
            </a:r>
          </a:p>
          <a:p>
            <a:pPr marL="342900" indent="-342900">
              <a:buFont typeface="Calibri" charset="0"/>
              <a:buAutoNum type="arabicPeriod"/>
            </a:pPr>
            <a:r>
              <a:rPr lang="en-US" dirty="0" smtClean="0"/>
              <a:t>Increasing availability of satellite data and near-real time capabilities will improve models.</a:t>
            </a:r>
          </a:p>
          <a:p>
            <a:pPr marL="342900" indent="-342900">
              <a:buFont typeface="Calibri" charset="0"/>
              <a:buAutoNum type="arabicPeriod"/>
            </a:pPr>
            <a:r>
              <a:rPr lang="en-US" dirty="0" smtClean="0"/>
              <a:t>Predictive ability of statistical and combined statistical – process models will increase </a:t>
            </a:r>
            <a:r>
              <a:rPr lang="en-US" b="1" dirty="0" smtClean="0"/>
              <a:t>BUT</a:t>
            </a:r>
          </a:p>
          <a:p>
            <a:pPr marL="342900" indent="-342900"/>
            <a:r>
              <a:rPr lang="en-US" b="1" dirty="0" smtClean="0"/>
              <a:t>      </a:t>
            </a:r>
            <a:r>
              <a:rPr lang="en-US" dirty="0" smtClean="0"/>
              <a:t>utility will be limited by lack of ground sensors</a:t>
            </a:r>
            <a:endParaRPr lang="en-US" dirty="0"/>
          </a:p>
        </p:txBody>
      </p:sp>
      <p:sp>
        <p:nvSpPr>
          <p:cNvPr id="4" name="Slide Number Placeholder 3"/>
          <p:cNvSpPr>
            <a:spLocks noGrp="1"/>
          </p:cNvSpPr>
          <p:nvPr>
            <p:ph type="sldNum" sz="quarter" idx="10"/>
          </p:nvPr>
        </p:nvSpPr>
        <p:spPr/>
        <p:txBody>
          <a:bodyPr/>
          <a:lstStyle/>
          <a:p>
            <a:pPr>
              <a:defRPr/>
            </a:pPr>
            <a:fld id="{FF3A8BB4-A471-444B-A30F-BBA9145D7372}" type="slidenum">
              <a:rPr lang="en-US" smtClean="0"/>
              <a:pPr>
                <a:defRPr/>
              </a:pPr>
              <a:t>41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you have seen there are huge</a:t>
            </a:r>
            <a:r>
              <a:rPr lang="en-US" baseline="0" dirty="0" smtClean="0"/>
              <a:t> gaps in the global coverage provided by ground instrumentations.  </a:t>
            </a:r>
            <a:r>
              <a:rPr lang="en-US" dirty="0" smtClean="0"/>
              <a:t>Currently</a:t>
            </a:r>
            <a:r>
              <a:rPr lang="en-US" baseline="0" dirty="0" smtClean="0"/>
              <a:t> there is no organization or group that has a short term or long term plan to improve the situation.  Many of the places where we most need information to improve our estimates of exposure which will allow us to take steps to improve human health don’t have the infrastructure to create and man their own monitoring networks.   </a:t>
            </a:r>
            <a:r>
              <a:rPr lang="en-US" dirty="0" smtClean="0"/>
              <a:t>Unless</a:t>
            </a:r>
            <a:r>
              <a:rPr lang="en-US" baseline="0" dirty="0" smtClean="0"/>
              <a:t> we take action the uneven distribution of ground instruments and complete lack of instrumentation in some of the most densely populated regions of the world is expected to continue.  </a:t>
            </a:r>
            <a:endParaRPr lang="en-US" dirty="0"/>
          </a:p>
        </p:txBody>
      </p:sp>
      <p:sp>
        <p:nvSpPr>
          <p:cNvPr id="4" name="Slide Number Placeholder 3"/>
          <p:cNvSpPr>
            <a:spLocks noGrp="1"/>
          </p:cNvSpPr>
          <p:nvPr>
            <p:ph type="sldNum" sz="quarter" idx="10"/>
          </p:nvPr>
        </p:nvSpPr>
        <p:spPr/>
        <p:txBody>
          <a:bodyPr/>
          <a:lstStyle/>
          <a:p>
            <a:pPr>
              <a:defRPr/>
            </a:pPr>
            <a:fld id="{FF3A8BB4-A471-444B-A30F-BBA9145D7372}" type="slidenum">
              <a:rPr lang="en-US" smtClean="0">
                <a:solidFill>
                  <a:prstClr val="black"/>
                </a:solidFill>
              </a:rPr>
              <a:pPr>
                <a:defRPr/>
              </a:pPr>
              <a:t>43</a:t>
            </a:fld>
            <a:endParaRPr lang="en-US">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lvl1pPr algn="ctr" defTabSz="909836" eaLnBrk="0" hangingPunct="0">
              <a:defRPr sz="2000">
                <a:solidFill>
                  <a:schemeClr val="tx1"/>
                </a:solidFill>
                <a:latin typeface="Verdana" pitchFamily="34" charset="0"/>
              </a:defRPr>
            </a:lvl1pPr>
            <a:lvl2pPr marL="727868" indent="-279949" algn="ctr" defTabSz="909836" eaLnBrk="0" hangingPunct="0">
              <a:defRPr sz="2000">
                <a:solidFill>
                  <a:schemeClr val="tx1"/>
                </a:solidFill>
                <a:latin typeface="Verdana" pitchFamily="34" charset="0"/>
              </a:defRPr>
            </a:lvl2pPr>
            <a:lvl3pPr marL="1119797" indent="-223959" algn="ctr" defTabSz="909836" eaLnBrk="0" hangingPunct="0">
              <a:defRPr sz="2000">
                <a:solidFill>
                  <a:schemeClr val="tx1"/>
                </a:solidFill>
                <a:latin typeface="Verdana" pitchFamily="34" charset="0"/>
              </a:defRPr>
            </a:lvl3pPr>
            <a:lvl4pPr marL="1567716" indent="-223959" algn="ctr" defTabSz="909836" eaLnBrk="0" hangingPunct="0">
              <a:defRPr sz="2000">
                <a:solidFill>
                  <a:schemeClr val="tx1"/>
                </a:solidFill>
                <a:latin typeface="Verdana" pitchFamily="34" charset="0"/>
              </a:defRPr>
            </a:lvl4pPr>
            <a:lvl5pPr marL="2015635" indent="-223959" algn="ctr" defTabSz="909836" eaLnBrk="0" hangingPunct="0">
              <a:defRPr sz="2000">
                <a:solidFill>
                  <a:schemeClr val="tx1"/>
                </a:solidFill>
                <a:latin typeface="Verdana" pitchFamily="34" charset="0"/>
              </a:defRPr>
            </a:lvl5pPr>
            <a:lvl6pPr marL="2463554" indent="-223959" algn="ctr" defTabSz="909836" eaLnBrk="0" fontAlgn="base" hangingPunct="0">
              <a:spcBef>
                <a:spcPct val="0"/>
              </a:spcBef>
              <a:spcAft>
                <a:spcPct val="0"/>
              </a:spcAft>
              <a:defRPr sz="2000">
                <a:solidFill>
                  <a:schemeClr val="tx1"/>
                </a:solidFill>
                <a:latin typeface="Verdana" pitchFamily="34" charset="0"/>
              </a:defRPr>
            </a:lvl6pPr>
            <a:lvl7pPr marL="2911472" indent="-223959" algn="ctr" defTabSz="909836" eaLnBrk="0" fontAlgn="base" hangingPunct="0">
              <a:spcBef>
                <a:spcPct val="0"/>
              </a:spcBef>
              <a:spcAft>
                <a:spcPct val="0"/>
              </a:spcAft>
              <a:defRPr sz="2000">
                <a:solidFill>
                  <a:schemeClr val="tx1"/>
                </a:solidFill>
                <a:latin typeface="Verdana" pitchFamily="34" charset="0"/>
              </a:defRPr>
            </a:lvl7pPr>
            <a:lvl8pPr marL="3359391" indent="-223959" algn="ctr" defTabSz="909836" eaLnBrk="0" fontAlgn="base" hangingPunct="0">
              <a:spcBef>
                <a:spcPct val="0"/>
              </a:spcBef>
              <a:spcAft>
                <a:spcPct val="0"/>
              </a:spcAft>
              <a:defRPr sz="2000">
                <a:solidFill>
                  <a:schemeClr val="tx1"/>
                </a:solidFill>
                <a:latin typeface="Verdana" pitchFamily="34" charset="0"/>
              </a:defRPr>
            </a:lvl8pPr>
            <a:lvl9pPr marL="3807310" indent="-223959" algn="ctr" defTabSz="909836" eaLnBrk="0" fontAlgn="base" hangingPunct="0">
              <a:spcBef>
                <a:spcPct val="0"/>
              </a:spcBef>
              <a:spcAft>
                <a:spcPct val="0"/>
              </a:spcAft>
              <a:defRPr sz="2000">
                <a:solidFill>
                  <a:schemeClr val="tx1"/>
                </a:solidFill>
                <a:latin typeface="Verdana" pitchFamily="34" charset="0"/>
              </a:defRPr>
            </a:lvl9pPr>
          </a:lstStyle>
          <a:p>
            <a:pPr algn="r" eaLnBrk="1" hangingPunct="1"/>
            <a:fld id="{9F3C4781-DB93-4C1B-B944-E259E9888877}" type="slidenum">
              <a:rPr lang="en-US" sz="1200" smtClean="0">
                <a:solidFill>
                  <a:srgbClr val="000000"/>
                </a:solidFill>
                <a:latin typeface="Arial" charset="0"/>
              </a:rPr>
              <a:pPr algn="r" eaLnBrk="1" hangingPunct="1"/>
              <a:t>44</a:t>
            </a:fld>
            <a:endParaRPr lang="en-US" sz="1200" dirty="0" smtClean="0">
              <a:solidFill>
                <a:srgbClr val="000000"/>
              </a:solidFill>
              <a:latin typeface="Arial" charset="0"/>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p:spPr>
        <p:txBody>
          <a:bodyPr/>
          <a:lstStyle/>
          <a:p>
            <a:endParaRPr lang="en-US" smtClean="0"/>
          </a:p>
        </p:txBody>
      </p:sp>
      <p:sp>
        <p:nvSpPr>
          <p:cNvPr id="95236" name="Slide Number Placeholder 3"/>
          <p:cNvSpPr>
            <a:spLocks noGrp="1"/>
          </p:cNvSpPr>
          <p:nvPr>
            <p:ph type="sldNum" sz="quarter" idx="5"/>
          </p:nvPr>
        </p:nvSpPr>
        <p:spPr>
          <a:noFill/>
        </p:spPr>
        <p:txBody>
          <a:bodyPr/>
          <a:lstStyle>
            <a:lvl1pPr algn="ctr" defTabSz="909836" eaLnBrk="0" hangingPunct="0">
              <a:defRPr sz="2000">
                <a:solidFill>
                  <a:schemeClr val="tx1"/>
                </a:solidFill>
                <a:latin typeface="Verdana" pitchFamily="34" charset="0"/>
              </a:defRPr>
            </a:lvl1pPr>
            <a:lvl2pPr marL="727868" indent="-279949" algn="ctr" defTabSz="909836" eaLnBrk="0" hangingPunct="0">
              <a:defRPr sz="2000">
                <a:solidFill>
                  <a:schemeClr val="tx1"/>
                </a:solidFill>
                <a:latin typeface="Verdana" pitchFamily="34" charset="0"/>
              </a:defRPr>
            </a:lvl2pPr>
            <a:lvl3pPr marL="1119797" indent="-223959" algn="ctr" defTabSz="909836" eaLnBrk="0" hangingPunct="0">
              <a:defRPr sz="2000">
                <a:solidFill>
                  <a:schemeClr val="tx1"/>
                </a:solidFill>
                <a:latin typeface="Verdana" pitchFamily="34" charset="0"/>
              </a:defRPr>
            </a:lvl3pPr>
            <a:lvl4pPr marL="1567716" indent="-223959" algn="ctr" defTabSz="909836" eaLnBrk="0" hangingPunct="0">
              <a:defRPr sz="2000">
                <a:solidFill>
                  <a:schemeClr val="tx1"/>
                </a:solidFill>
                <a:latin typeface="Verdana" pitchFamily="34" charset="0"/>
              </a:defRPr>
            </a:lvl4pPr>
            <a:lvl5pPr marL="2015635" indent="-223959" algn="ctr" defTabSz="909836" eaLnBrk="0" hangingPunct="0">
              <a:defRPr sz="2000">
                <a:solidFill>
                  <a:schemeClr val="tx1"/>
                </a:solidFill>
                <a:latin typeface="Verdana" pitchFamily="34" charset="0"/>
              </a:defRPr>
            </a:lvl5pPr>
            <a:lvl6pPr marL="2463554" indent="-223959" algn="ctr" defTabSz="909836" eaLnBrk="0" fontAlgn="base" hangingPunct="0">
              <a:spcBef>
                <a:spcPct val="0"/>
              </a:spcBef>
              <a:spcAft>
                <a:spcPct val="0"/>
              </a:spcAft>
              <a:defRPr sz="2000">
                <a:solidFill>
                  <a:schemeClr val="tx1"/>
                </a:solidFill>
                <a:latin typeface="Verdana" pitchFamily="34" charset="0"/>
              </a:defRPr>
            </a:lvl6pPr>
            <a:lvl7pPr marL="2911472" indent="-223959" algn="ctr" defTabSz="909836" eaLnBrk="0" fontAlgn="base" hangingPunct="0">
              <a:spcBef>
                <a:spcPct val="0"/>
              </a:spcBef>
              <a:spcAft>
                <a:spcPct val="0"/>
              </a:spcAft>
              <a:defRPr sz="2000">
                <a:solidFill>
                  <a:schemeClr val="tx1"/>
                </a:solidFill>
                <a:latin typeface="Verdana" pitchFamily="34" charset="0"/>
              </a:defRPr>
            </a:lvl7pPr>
            <a:lvl8pPr marL="3359391" indent="-223959" algn="ctr" defTabSz="909836" eaLnBrk="0" fontAlgn="base" hangingPunct="0">
              <a:spcBef>
                <a:spcPct val="0"/>
              </a:spcBef>
              <a:spcAft>
                <a:spcPct val="0"/>
              </a:spcAft>
              <a:defRPr sz="2000">
                <a:solidFill>
                  <a:schemeClr val="tx1"/>
                </a:solidFill>
                <a:latin typeface="Verdana" pitchFamily="34" charset="0"/>
              </a:defRPr>
            </a:lvl8pPr>
            <a:lvl9pPr marL="3807310" indent="-223959" algn="ctr" defTabSz="909836" eaLnBrk="0" fontAlgn="base" hangingPunct="0">
              <a:spcBef>
                <a:spcPct val="0"/>
              </a:spcBef>
              <a:spcAft>
                <a:spcPct val="0"/>
              </a:spcAft>
              <a:defRPr sz="2000">
                <a:solidFill>
                  <a:schemeClr val="tx1"/>
                </a:solidFill>
                <a:latin typeface="Verdana" pitchFamily="34" charset="0"/>
              </a:defRPr>
            </a:lvl9pPr>
          </a:lstStyle>
          <a:p>
            <a:pPr algn="r" eaLnBrk="1" hangingPunct="1"/>
            <a:fld id="{F528DC19-7749-4689-87BC-8D437992CA8B}" type="slidenum">
              <a:rPr lang="en-US" sz="1200" smtClean="0">
                <a:latin typeface="Arial" charset="0"/>
              </a:rPr>
              <a:pPr algn="r" eaLnBrk="1" hangingPunct="1"/>
              <a:t>45</a:t>
            </a:fld>
            <a:endParaRPr lang="en-US" sz="1200" dirty="0" smtClean="0">
              <a:latin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algn="ctr" defTabSz="909836" eaLnBrk="0" hangingPunct="0">
              <a:defRPr sz="2000">
                <a:solidFill>
                  <a:schemeClr val="tx1"/>
                </a:solidFill>
                <a:latin typeface="Verdana" pitchFamily="34" charset="0"/>
              </a:defRPr>
            </a:lvl1pPr>
            <a:lvl2pPr marL="727868" indent="-279949" algn="ctr" defTabSz="909836" eaLnBrk="0" hangingPunct="0">
              <a:defRPr sz="2000">
                <a:solidFill>
                  <a:schemeClr val="tx1"/>
                </a:solidFill>
                <a:latin typeface="Verdana" pitchFamily="34" charset="0"/>
              </a:defRPr>
            </a:lvl2pPr>
            <a:lvl3pPr marL="1119797" indent="-223959" algn="ctr" defTabSz="909836" eaLnBrk="0" hangingPunct="0">
              <a:defRPr sz="2000">
                <a:solidFill>
                  <a:schemeClr val="tx1"/>
                </a:solidFill>
                <a:latin typeface="Verdana" pitchFamily="34" charset="0"/>
              </a:defRPr>
            </a:lvl3pPr>
            <a:lvl4pPr marL="1567716" indent="-223959" algn="ctr" defTabSz="909836" eaLnBrk="0" hangingPunct="0">
              <a:defRPr sz="2000">
                <a:solidFill>
                  <a:schemeClr val="tx1"/>
                </a:solidFill>
                <a:latin typeface="Verdana" pitchFamily="34" charset="0"/>
              </a:defRPr>
            </a:lvl4pPr>
            <a:lvl5pPr marL="2015635" indent="-223959" algn="ctr" defTabSz="909836" eaLnBrk="0" hangingPunct="0">
              <a:defRPr sz="2000">
                <a:solidFill>
                  <a:schemeClr val="tx1"/>
                </a:solidFill>
                <a:latin typeface="Verdana" pitchFamily="34" charset="0"/>
              </a:defRPr>
            </a:lvl5pPr>
            <a:lvl6pPr marL="2463554" indent="-223959" algn="ctr" defTabSz="909836" eaLnBrk="0" fontAlgn="base" hangingPunct="0">
              <a:spcBef>
                <a:spcPct val="0"/>
              </a:spcBef>
              <a:spcAft>
                <a:spcPct val="0"/>
              </a:spcAft>
              <a:defRPr sz="2000">
                <a:solidFill>
                  <a:schemeClr val="tx1"/>
                </a:solidFill>
                <a:latin typeface="Verdana" pitchFamily="34" charset="0"/>
              </a:defRPr>
            </a:lvl6pPr>
            <a:lvl7pPr marL="2911472" indent="-223959" algn="ctr" defTabSz="909836" eaLnBrk="0" fontAlgn="base" hangingPunct="0">
              <a:spcBef>
                <a:spcPct val="0"/>
              </a:spcBef>
              <a:spcAft>
                <a:spcPct val="0"/>
              </a:spcAft>
              <a:defRPr sz="2000">
                <a:solidFill>
                  <a:schemeClr val="tx1"/>
                </a:solidFill>
                <a:latin typeface="Verdana" pitchFamily="34" charset="0"/>
              </a:defRPr>
            </a:lvl7pPr>
            <a:lvl8pPr marL="3359391" indent="-223959" algn="ctr" defTabSz="909836" eaLnBrk="0" fontAlgn="base" hangingPunct="0">
              <a:spcBef>
                <a:spcPct val="0"/>
              </a:spcBef>
              <a:spcAft>
                <a:spcPct val="0"/>
              </a:spcAft>
              <a:defRPr sz="2000">
                <a:solidFill>
                  <a:schemeClr val="tx1"/>
                </a:solidFill>
                <a:latin typeface="Verdana" pitchFamily="34" charset="0"/>
              </a:defRPr>
            </a:lvl8pPr>
            <a:lvl9pPr marL="3807310" indent="-223959" algn="ctr" defTabSz="909836" eaLnBrk="0" fontAlgn="base" hangingPunct="0">
              <a:spcBef>
                <a:spcPct val="0"/>
              </a:spcBef>
              <a:spcAft>
                <a:spcPct val="0"/>
              </a:spcAft>
              <a:defRPr sz="2000">
                <a:solidFill>
                  <a:schemeClr val="tx1"/>
                </a:solidFill>
                <a:latin typeface="Verdana" pitchFamily="34" charset="0"/>
              </a:defRPr>
            </a:lvl9pPr>
          </a:lstStyle>
          <a:p>
            <a:pPr algn="r" eaLnBrk="1" hangingPunct="1"/>
            <a:fld id="{676AED6A-37AD-41EE-AF62-D4288E19029B}" type="slidenum">
              <a:rPr lang="en-US" sz="1200" smtClean="0">
                <a:latin typeface="Arial" charset="0"/>
              </a:rPr>
              <a:pPr algn="r" eaLnBrk="1" hangingPunct="1"/>
              <a:t>46</a:t>
            </a:fld>
            <a:endParaRPr lang="en-US" sz="1200" dirty="0" smtClean="0">
              <a:latin typeface="Arial" charset="0"/>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Slide Image Placeholder 1"/>
          <p:cNvSpPr>
            <a:spLocks noGrp="1" noRot="1" noChangeAspect="1"/>
          </p:cNvSpPr>
          <p:nvPr>
            <p:ph type="sldImg"/>
          </p:nvPr>
        </p:nvSpPr>
        <p:spPr>
          <a:ln/>
        </p:spPr>
      </p:sp>
      <p:sp>
        <p:nvSpPr>
          <p:cNvPr id="33795" name="Notes Placeholder 2"/>
          <p:cNvSpPr>
            <a:spLocks noGrp="1"/>
          </p:cNvSpPr>
          <p:nvPr>
            <p:ph type="body" idx="1"/>
          </p:nvPr>
        </p:nvSpPr>
        <p:spPr>
          <a:noFill/>
          <a:ln/>
        </p:spPr>
        <p:txBody>
          <a:bodyPr/>
          <a:lstStyle/>
          <a:p>
            <a:r>
              <a:rPr lang="en-US" dirty="0" smtClean="0">
                <a:latin typeface="Arial" charset="0"/>
                <a:ea typeface="ＭＳ Ｐゴシック" charset="-128"/>
                <a:cs typeface="ＭＳ Ｐゴシック" charset="-128"/>
              </a:rPr>
              <a:t>But satellite data on its</a:t>
            </a:r>
            <a:r>
              <a:rPr lang="en-US" baseline="0" dirty="0" smtClean="0">
                <a:latin typeface="Arial" charset="0"/>
                <a:ea typeface="ＭＳ Ｐゴシック" charset="-128"/>
                <a:cs typeface="ＭＳ Ｐゴシック" charset="-128"/>
              </a:rPr>
              <a:t> own can’t give us all the answers.   Look at the top left satellite image showing pollution in India.  From the information this sensor gives us there is no way to tell if the aerosol is aloft or trapped near the ground or evenly mixed through the atmosphere. . What we really need to know is how much PM people are exposed do at ground level.</a:t>
            </a:r>
            <a:endParaRPr lang="en-US" dirty="0" smtClean="0">
              <a:latin typeface="Arial" charset="0"/>
              <a:ea typeface="ＭＳ Ｐゴシック" charset="-128"/>
              <a:cs typeface="ＭＳ Ｐゴシック" charset="-128"/>
            </a:endParaRPr>
          </a:p>
        </p:txBody>
      </p:sp>
      <p:sp>
        <p:nvSpPr>
          <p:cNvPr id="33796" name="Slide Number Placeholder 3"/>
          <p:cNvSpPr>
            <a:spLocks noGrp="1"/>
          </p:cNvSpPr>
          <p:nvPr>
            <p:ph type="sldNum" sz="quarter" idx="5"/>
          </p:nvPr>
        </p:nvSpPr>
        <p:spPr>
          <a:noFill/>
        </p:spPr>
        <p:txBody>
          <a:bodyPr/>
          <a:lstStyle/>
          <a:p>
            <a:fld id="{471328F2-5832-FD41-A887-6430B25B457F}" type="slidenum">
              <a:rPr lang="en-US" smtClean="0"/>
              <a:pPr/>
              <a:t>6</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The upper left shows</a:t>
            </a:r>
            <a:r>
              <a:rPr lang="en-US" baseline="0" dirty="0" smtClean="0"/>
              <a:t> the MODIS AOD product.  That is a total column optical measurement from which we infer the amount of aerosol in the atmosphere.  It can be related to the PM2.5 at the ground.  On the bottom right is PM2.5 from the same day as determined from ground sensors in the U.S. EPA’s </a:t>
            </a:r>
            <a:r>
              <a:rPr lang="en-US" baseline="0" dirty="0" err="1" smtClean="0"/>
              <a:t>AirNOW</a:t>
            </a:r>
            <a:r>
              <a:rPr lang="en-US" baseline="0" dirty="0" smtClean="0"/>
              <a:t> system.  If you look at the upper Northeast you can see that the AOD is not at all related to the ground level PM.</a:t>
            </a:r>
            <a:endParaRPr lang="en-US" dirty="0"/>
          </a:p>
        </p:txBody>
      </p:sp>
      <p:sp>
        <p:nvSpPr>
          <p:cNvPr id="22532" name="Slide Number Placeholder 3"/>
          <p:cNvSpPr>
            <a:spLocks noGrp="1"/>
          </p:cNvSpPr>
          <p:nvPr>
            <p:ph type="sldNum" sz="quarter" idx="5"/>
          </p:nvPr>
        </p:nvSpPr>
        <p:spPr bwMode="auto">
          <a:noFill/>
          <a:ln>
            <a:miter lim="800000"/>
            <a:headEnd/>
            <a:tailEnd/>
          </a:ln>
        </p:spPr>
        <p:txBody>
          <a:bodyPr/>
          <a:lstStyle/>
          <a:p>
            <a:fld id="{1ECE8CF5-7D30-844F-94D1-11AD5E258A72}" type="slidenum">
              <a:rPr lang="en-US"/>
              <a:pPr/>
              <a:t>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noFill/>
          <a:ln>
            <a:miter lim="800000"/>
            <a:headEnd/>
            <a:tailEnd/>
          </a:ln>
        </p:spPr>
        <p:txBody>
          <a:bodyPr/>
          <a:lstStyle/>
          <a:p>
            <a:fld id="{56FF06D2-E79B-2F47-9DB5-30A397280009}" type="slidenum">
              <a:rPr lang="en-US"/>
              <a:pPr/>
              <a:t>12</a:t>
            </a:fld>
            <a:endParaRPr lang="en-US"/>
          </a:p>
        </p:txBody>
      </p:sp>
      <p:sp>
        <p:nvSpPr>
          <p:cNvPr id="399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99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smtClean="0"/>
              <a:t>Note the wide range of regressions and R values.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a:extLst>
            <a:ext uri="{909E8E84-426E-40DD-AFC4-6F175D3DCCD1}">
              <a14:hiddenFill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solidFill>
                  <a:srgbClr val="FFFFFF"/>
                </a:solidFill>
              </a14:hiddenFill>
            </a:ext>
            <a:ext uri="{91240B29-F687-4F45-9708-019B960494DF}">
              <a14:hiddenLine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lstStyle/>
          <a:p>
            <a:r>
              <a:rPr lang="en-US" dirty="0" smtClean="0"/>
              <a:t>Ground sensors give us by far the most accurate measurements of ground level pollutants.  The ground sensor networks (not a complete list of all ground stations globally) are indicated by the colored dots on the upper image.  The image on the lower right shows population density.  You can see that several areas of the globe with significant populations have almost no monitors at all.  In addition most of the sensors in India and China are measuring calculating PM 2.5 from PM 10 measurements.  One important thing to note is that even in the U.S., the most completely instrumented country in the world, 2400 out of 3100 counties (31% of total population) have no PM monitoring.</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684E90B-40F0-41D4-AB89-3D3CE422E1BB}" type="slidenum">
              <a:rPr lang="en-US"/>
              <a:pPr/>
              <a:t>14</a:t>
            </a:fld>
            <a:endParaRPr lang="en-US"/>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ln>
            <a:miter lim="800000"/>
            <a:headEnd/>
            <a:tailEnd/>
          </a:ln>
        </p:spPr>
        <p:txBody>
          <a:bodyPr/>
          <a:lstStyle/>
          <a:p>
            <a:fld id="{5BC009AB-28F5-7941-A0BB-7D50371C33A5}" type="slidenum">
              <a:rPr lang="en-US"/>
              <a:pPr/>
              <a:t>16</a:t>
            </a:fld>
            <a:endParaRPr lang="en-US"/>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78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lvl1pPr algn="ctr" defTabSz="909836" eaLnBrk="0" hangingPunct="0">
              <a:defRPr sz="2000">
                <a:solidFill>
                  <a:schemeClr val="tx1"/>
                </a:solidFill>
                <a:latin typeface="Verdana" pitchFamily="34" charset="0"/>
              </a:defRPr>
            </a:lvl1pPr>
            <a:lvl2pPr marL="727868" indent="-279949" algn="ctr" defTabSz="909836" eaLnBrk="0" hangingPunct="0">
              <a:defRPr sz="2000">
                <a:solidFill>
                  <a:schemeClr val="tx1"/>
                </a:solidFill>
                <a:latin typeface="Verdana" pitchFamily="34" charset="0"/>
              </a:defRPr>
            </a:lvl2pPr>
            <a:lvl3pPr marL="1119797" indent="-223959" algn="ctr" defTabSz="909836" eaLnBrk="0" hangingPunct="0">
              <a:defRPr sz="2000">
                <a:solidFill>
                  <a:schemeClr val="tx1"/>
                </a:solidFill>
                <a:latin typeface="Verdana" pitchFamily="34" charset="0"/>
              </a:defRPr>
            </a:lvl3pPr>
            <a:lvl4pPr marL="1567716" indent="-223959" algn="ctr" defTabSz="909836" eaLnBrk="0" hangingPunct="0">
              <a:defRPr sz="2000">
                <a:solidFill>
                  <a:schemeClr val="tx1"/>
                </a:solidFill>
                <a:latin typeface="Verdana" pitchFamily="34" charset="0"/>
              </a:defRPr>
            </a:lvl4pPr>
            <a:lvl5pPr marL="2015635" indent="-223959" algn="ctr" defTabSz="909836" eaLnBrk="0" hangingPunct="0">
              <a:defRPr sz="2000">
                <a:solidFill>
                  <a:schemeClr val="tx1"/>
                </a:solidFill>
                <a:latin typeface="Verdana" pitchFamily="34" charset="0"/>
              </a:defRPr>
            </a:lvl5pPr>
            <a:lvl6pPr marL="2463554" indent="-223959" algn="ctr" defTabSz="909836" eaLnBrk="0" fontAlgn="base" hangingPunct="0">
              <a:spcBef>
                <a:spcPct val="0"/>
              </a:spcBef>
              <a:spcAft>
                <a:spcPct val="0"/>
              </a:spcAft>
              <a:defRPr sz="2000">
                <a:solidFill>
                  <a:schemeClr val="tx1"/>
                </a:solidFill>
                <a:latin typeface="Verdana" pitchFamily="34" charset="0"/>
              </a:defRPr>
            </a:lvl6pPr>
            <a:lvl7pPr marL="2911472" indent="-223959" algn="ctr" defTabSz="909836" eaLnBrk="0" fontAlgn="base" hangingPunct="0">
              <a:spcBef>
                <a:spcPct val="0"/>
              </a:spcBef>
              <a:spcAft>
                <a:spcPct val="0"/>
              </a:spcAft>
              <a:defRPr sz="2000">
                <a:solidFill>
                  <a:schemeClr val="tx1"/>
                </a:solidFill>
                <a:latin typeface="Verdana" pitchFamily="34" charset="0"/>
              </a:defRPr>
            </a:lvl7pPr>
            <a:lvl8pPr marL="3359391" indent="-223959" algn="ctr" defTabSz="909836" eaLnBrk="0" fontAlgn="base" hangingPunct="0">
              <a:spcBef>
                <a:spcPct val="0"/>
              </a:spcBef>
              <a:spcAft>
                <a:spcPct val="0"/>
              </a:spcAft>
              <a:defRPr sz="2000">
                <a:solidFill>
                  <a:schemeClr val="tx1"/>
                </a:solidFill>
                <a:latin typeface="Verdana" pitchFamily="34" charset="0"/>
              </a:defRPr>
            </a:lvl8pPr>
            <a:lvl9pPr marL="3807310" indent="-223959" algn="ctr" defTabSz="909836" eaLnBrk="0" fontAlgn="base" hangingPunct="0">
              <a:spcBef>
                <a:spcPct val="0"/>
              </a:spcBef>
              <a:spcAft>
                <a:spcPct val="0"/>
              </a:spcAft>
              <a:defRPr sz="2000">
                <a:solidFill>
                  <a:schemeClr val="tx1"/>
                </a:solidFill>
                <a:latin typeface="Verdana" pitchFamily="34" charset="0"/>
              </a:defRPr>
            </a:lvl9pPr>
          </a:lstStyle>
          <a:p>
            <a:pPr algn="r" eaLnBrk="1" hangingPunct="1"/>
            <a:fld id="{5747F5A3-144B-4F21-A76F-10C8A4DB4472}" type="slidenum">
              <a:rPr lang="en-US" sz="1200" smtClean="0">
                <a:latin typeface="Arial" charset="0"/>
              </a:rPr>
              <a:pPr algn="r" eaLnBrk="1" hangingPunct="1"/>
              <a:t>17</a:t>
            </a:fld>
            <a:endParaRPr lang="en-US" sz="1200" dirty="0" smtClean="0">
              <a:latin typeface="Arial" charset="0"/>
            </a:endParaRPr>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283748D-E474-C44E-8981-2C14DF46226E}" type="datetime1">
              <a:rPr lang="en-US"/>
              <a:pPr>
                <a:defRPr/>
              </a:pPr>
              <a:t>6/10/12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34FFDFA-2460-DF4C-937F-0029850BB770}"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48357E3-2504-F944-9938-F66665A8425E}" type="datetime1">
              <a:rPr lang="en-US"/>
              <a:pPr>
                <a:defRPr/>
              </a:pPr>
              <a:t>6/10/12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DBE6E01-A4F8-BB4D-B026-C7599F7F9CD2}"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B11BC0A-8DBD-E349-8A3F-D3D051BBB5A4}" type="datetime1">
              <a:rPr lang="en-US"/>
              <a:pPr>
                <a:defRPr/>
              </a:pPr>
              <a:t>6/10/12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72847CF-0460-204F-B53B-DC0247D51978}"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E45C185-49AE-9C42-AC23-AFB27D416409}" type="datetime1">
              <a:rPr lang="en-US">
                <a:solidFill>
                  <a:prstClr val="black">
                    <a:tint val="75000"/>
                  </a:prstClr>
                </a:solidFill>
              </a:rPr>
              <a:pPr>
                <a:defRPr/>
              </a:pPr>
              <a:t>6/10/12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D87E9A9-B177-DB4B-9252-87594438A35C}"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cSld name="Title Slide">
    <p:spTree>
      <p:nvGrpSpPr>
        <p:cNvPr id="1" name=""/>
        <p:cNvGrpSpPr/>
        <p:nvPr/>
      </p:nvGrpSpPr>
      <p:grpSpPr>
        <a:xfrm>
          <a:off x="0" y="0"/>
          <a:ext cx="0" cy="0"/>
          <a:chOff x="0" y="0"/>
          <a:chExt cx="0" cy="0"/>
        </a:xfrm>
      </p:grpSpPr>
      <p:sp>
        <p:nvSpPr>
          <p:cNvPr id="4" name="AutoShape 7"/>
          <p:cNvSpPr>
            <a:spLocks noChangeArrowheads="1"/>
          </p:cNvSpPr>
          <p:nvPr/>
        </p:nvSpPr>
        <p:spPr bwMode="auto">
          <a:xfrm>
            <a:off x="685800" y="2393950"/>
            <a:ext cx="7772400" cy="109538"/>
          </a:xfrm>
          <a:custGeom>
            <a:avLst/>
            <a:gdLst>
              <a:gd name="T0" fmla="*/ 0 w 1000"/>
              <a:gd name="T1" fmla="*/ 0 h 1000"/>
              <a:gd name="T2" fmla="*/ 2147483647 w 1000"/>
              <a:gd name="T3" fmla="*/ 0 h 1000"/>
              <a:gd name="T4" fmla="*/ 2147483647 w 1000"/>
              <a:gd name="T5" fmla="*/ 2147483647 h 1000"/>
              <a:gd name="T6" fmla="*/ 0 w 1000"/>
              <a:gd name="T7" fmla="*/ 2147483647 h 1000"/>
              <a:gd name="T8" fmla="*/ 0 w 1000"/>
              <a:gd name="T9" fmla="*/ 0 h 1000"/>
              <a:gd name="T10" fmla="*/ 2147483647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618" y="0"/>
                </a:lnTo>
                <a:lnTo>
                  <a:pt x="618" y="1000"/>
                </a:lnTo>
                <a:lnTo>
                  <a:pt x="0" y="1000"/>
                </a:lnTo>
                <a:lnTo>
                  <a:pt x="0" y="0"/>
                </a:lnTo>
                <a:close/>
              </a:path>
              <a:path w="1000" h="1000">
                <a:moveTo>
                  <a:pt x="0" y="0"/>
                </a:moveTo>
                <a:lnTo>
                  <a:pt x="1000" y="0"/>
                </a:lnTo>
              </a:path>
            </a:pathLst>
          </a:custGeom>
          <a:solidFill>
            <a:schemeClr val="accent2"/>
          </a:solidFill>
          <a:ln w="9525">
            <a:solidFill>
              <a:schemeClr val="accent2"/>
            </a:solidFill>
            <a:round/>
            <a:headEnd/>
            <a:tailEnd/>
          </a:ln>
        </p:spPr>
        <p:txBody>
          <a:bodyPr/>
          <a:lstStyle/>
          <a:p>
            <a:endParaRPr lang="en-US"/>
          </a:p>
        </p:txBody>
      </p:sp>
      <p:sp>
        <p:nvSpPr>
          <p:cNvPr id="50178" name="Rectangle 2"/>
          <p:cNvSpPr>
            <a:spLocks noGrp="1" noChangeArrowheads="1"/>
          </p:cNvSpPr>
          <p:nvPr>
            <p:ph type="ctrTitle"/>
          </p:nvPr>
        </p:nvSpPr>
        <p:spPr>
          <a:xfrm>
            <a:off x="685800" y="990600"/>
            <a:ext cx="7772400" cy="1371600"/>
          </a:xfrm>
        </p:spPr>
        <p:txBody>
          <a:bodyPr/>
          <a:lstStyle>
            <a:lvl1pPr>
              <a:defRPr sz="4000"/>
            </a:lvl1pPr>
          </a:lstStyle>
          <a:p>
            <a:pPr lvl="0"/>
            <a:r>
              <a:rPr lang="en-US" noProof="0" smtClean="0"/>
              <a:t>Click to edit Master title style</a:t>
            </a:r>
          </a:p>
        </p:txBody>
      </p:sp>
      <p:sp>
        <p:nvSpPr>
          <p:cNvPr id="50179" name="Rectangle 3"/>
          <p:cNvSpPr>
            <a:spLocks noGrp="1" noChangeArrowheads="1"/>
          </p:cNvSpPr>
          <p:nvPr>
            <p:ph type="subTitle" idx="1"/>
          </p:nvPr>
        </p:nvSpPr>
        <p:spPr>
          <a:xfrm>
            <a:off x="1447800" y="3429000"/>
            <a:ext cx="7010400" cy="1600200"/>
          </a:xfrm>
        </p:spPr>
        <p:txBody>
          <a:bodyPr/>
          <a:lstStyle>
            <a:lvl1pPr marL="0" indent="0">
              <a:buFont typeface="Wingdings" pitchFamily="2" charset="2"/>
              <a:buNone/>
              <a:defRPr sz="2800"/>
            </a:lvl1pPr>
          </a:lstStyle>
          <a:p>
            <a:pPr lvl="0"/>
            <a:r>
              <a:rPr lang="en-US" noProof="0" smtClean="0"/>
              <a:t>Click to edit Master subtitle style</a:t>
            </a:r>
          </a:p>
        </p:txBody>
      </p:sp>
      <p:sp>
        <p:nvSpPr>
          <p:cNvPr id="5"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6"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7"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477590F0-DF16-45E2-9440-1D60FDDBD1D7}" type="slidenum">
              <a:rPr lang="en-US"/>
              <a:pPr>
                <a:defRPr/>
              </a:pPr>
              <a:t>‹#›</a:t>
            </a:fld>
            <a:endParaRPr lang="en-US"/>
          </a:p>
        </p:txBody>
      </p:sp>
    </p:spTree>
    <p:extLst>
      <p:ext uri="{BB962C8B-B14F-4D97-AF65-F5344CB8AC3E}">
        <p14:creationId xmlns:a="http://schemas.openxmlformats.org/drawingml/2006/main" xmlns:r="http://schemas.openxmlformats.org/officeDocument/2006/relationships" xmlns:p="http://schemas.openxmlformats.org/presentationml/2006/main" xmlns:mc="http://schemas.openxmlformats.org/markup-compatibility/2006" xmlns:mv="urn:schemas-microsoft-com:mac:vml" xmlns:p14="http://schemas.microsoft.com/office/powerpoint/2010/main" xmlns="" val="1166370365"/>
      </p:ext>
    </p:extLst>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64647AF5-4039-475A-BE3C-E335DA5FE28F}" type="slidenum">
              <a:rPr lang="en-US"/>
              <a:pPr>
                <a:defRPr/>
              </a:pPr>
              <a:t>‹#›</a:t>
            </a:fld>
            <a:endParaRPr lang="en-US"/>
          </a:p>
        </p:txBody>
      </p:sp>
    </p:spTree>
    <p:extLst>
      <p:ext uri="{BB962C8B-B14F-4D97-AF65-F5344CB8AC3E}">
        <p14:creationId xmlns:a="http://schemas.openxmlformats.org/drawingml/2006/main" xmlns:r="http://schemas.openxmlformats.org/officeDocument/2006/relationships" xmlns:p="http://schemas.openxmlformats.org/presentationml/2006/main" xmlns:mc="http://schemas.openxmlformats.org/markup-compatibility/2006" xmlns:mv="urn:schemas-microsoft-com:mac:vml" xmlns:p14="http://schemas.microsoft.com/office/powerpoint/2010/main" xmlns="" val="2791829757"/>
      </p:ext>
    </p:extLst>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667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34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055DB52C-6D4F-403B-8500-BDABEE5E691F}" type="slidenum">
              <a:rPr lang="en-US"/>
              <a:pPr>
                <a:defRPr/>
              </a:pPr>
              <a:t>‹#›</a:t>
            </a:fld>
            <a:endParaRPr lang="en-US"/>
          </a:p>
        </p:txBody>
      </p:sp>
    </p:spTree>
    <p:extLst>
      <p:ext uri="{BB962C8B-B14F-4D97-AF65-F5344CB8AC3E}">
        <p14:creationId xmlns:a="http://schemas.openxmlformats.org/drawingml/2006/main" xmlns:r="http://schemas.openxmlformats.org/officeDocument/2006/relationships" xmlns:p="http://schemas.openxmlformats.org/presentationml/2006/main" xmlns:mc="http://schemas.openxmlformats.org/markup-compatibility/2006" xmlns:mv="urn:schemas-microsoft-com:mac:vml" xmlns:p14="http://schemas.microsoft.com/office/powerpoint/2010/main" xmlns="" val="1973064954"/>
      </p:ext>
    </p:extLst>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A04605AD-36F4-4E18-AA2B-0D07E11B8F02}" type="slidenum">
              <a:rPr lang="en-US"/>
              <a:pPr>
                <a:defRPr/>
              </a:pPr>
              <a:t>‹#›</a:t>
            </a:fld>
            <a:endParaRPr lang="en-US"/>
          </a:p>
        </p:txBody>
      </p:sp>
    </p:spTree>
    <p:extLst>
      <p:ext uri="{BB962C8B-B14F-4D97-AF65-F5344CB8AC3E}">
        <p14:creationId xmlns:a="http://schemas.openxmlformats.org/drawingml/2006/main" xmlns:r="http://schemas.openxmlformats.org/officeDocument/2006/relationships" xmlns:p="http://schemas.openxmlformats.org/presentationml/2006/main" xmlns:mc="http://schemas.openxmlformats.org/markup-compatibility/2006" xmlns:mv="urn:schemas-microsoft-com:mac:vml" xmlns:p14="http://schemas.microsoft.com/office/powerpoint/2010/main" xmlns="" val="3666513390"/>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DE51402-E662-6B4E-9986-A330375BB7E5}" type="datetime1">
              <a:rPr lang="en-US"/>
              <a:pPr>
                <a:defRPr/>
              </a:pPr>
              <a:t>6/10/12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FE71FD6-243B-DF45-B596-5A22B296C159}"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FAC08D9-175C-4347-9E30-54B538D746C6}" type="datetime1">
              <a:rPr lang="en-US"/>
              <a:pPr>
                <a:defRPr/>
              </a:pPr>
              <a:t>6/10/12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7A1FC34-BC8C-7147-9604-45257573F3F9}"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C0971197-7FA0-7947-AA6D-1D9A6B9ADF42}" type="datetime1">
              <a:rPr lang="en-US"/>
              <a:pPr>
                <a:defRPr/>
              </a:pPr>
              <a:t>6/10/12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7654780-C967-2548-9500-7E9CB0D39AD2}"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DF3C3971-0546-4B40-BB9F-CFECCDA728F6}" type="datetime1">
              <a:rPr lang="en-US"/>
              <a:pPr>
                <a:defRPr/>
              </a:pPr>
              <a:t>6/10/12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54A291F-66B0-404A-8379-E08CDF4E682D}"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DF38351-267E-EC44-B8CB-7E87F1A5E238}" type="datetime1">
              <a:rPr lang="en-US"/>
              <a:pPr>
                <a:defRPr/>
              </a:pPr>
              <a:t>6/10/12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32DEBC0-9570-B546-A6AC-C511861AC414}"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F459AC1-B4AB-2B4A-AD8A-EB36286E9DB2}" type="datetime1">
              <a:rPr lang="en-US"/>
              <a:pPr>
                <a:defRPr/>
              </a:pPr>
              <a:t>6/10/12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469F518-6C2D-A045-A721-4D304C609DD6}"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A19881B-81D4-F04F-BDB9-D371A10A03E0}" type="datetime1">
              <a:rPr lang="en-US"/>
              <a:pPr>
                <a:defRPr/>
              </a:pPr>
              <a:t>6/10/12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4073CCB-D442-274C-B647-B9C29DDCEB6E}"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EFD463E-47CE-5A49-9AEF-6829231A9F13}" type="datetime1">
              <a:rPr lang="en-US"/>
              <a:pPr>
                <a:defRPr/>
              </a:pPr>
              <a:t>6/10/12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D85CA79-E380-DF48-96B5-3D0F4FBBE6E0}"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a:defRPr/>
            </a:pPr>
            <a:fld id="{1F8B17EE-4119-0B44-8039-CAD036B3C076}" type="datetime1">
              <a:rPr lang="en-US"/>
              <a:pPr>
                <a:defRPr/>
              </a:pPr>
              <a:t>6/10/12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a:defRPr/>
            </a:pPr>
            <a:fld id="{AB7F4806-D80B-F047-871E-DC4402E0F70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cs typeface="+mn-cs"/>
              </a:defRPr>
            </a:lvl1pPr>
          </a:lstStyle>
          <a:p>
            <a:pPr defTabSz="457200">
              <a:defRPr/>
            </a:pPr>
            <a:fld id="{DBC0C4DD-03A5-FB4D-8379-B45C02A629C4}" type="datetime1">
              <a:rPr lang="en-US">
                <a:solidFill>
                  <a:prstClr val="black">
                    <a:tint val="75000"/>
                  </a:prstClr>
                </a:solidFill>
              </a:rPr>
              <a:pPr defTabSz="457200">
                <a:defRPr/>
              </a:pPr>
              <a:t>6/10/12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cs typeface="+mn-cs"/>
              </a:defRPr>
            </a:lvl1pPr>
          </a:lstStyle>
          <a:p>
            <a:pPr defTabSz="457200">
              <a:defRPr/>
            </a:pPr>
            <a:fld id="{D2C6CA7B-F8E3-9D4E-B9A5-5A5AE66B6789}" type="slidenum">
              <a:rPr lang="en-US">
                <a:solidFill>
                  <a:prstClr val="black">
                    <a:tint val="75000"/>
                  </a:prstClr>
                </a:solidFill>
              </a:rPr>
              <a:pPr defTabSz="457200">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ctr" defTabSz="457200" rtl="0" fontAlgn="base">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15.png"/><Relationship Id="rId5" Type="http://schemas.openxmlformats.org/officeDocument/2006/relationships/oleObject" Target="???" TargetMode="External"/><Relationship Id="rId1" Type="http://schemas.openxmlformats.org/officeDocument/2006/relationships/vmlDrawing" Target="../drawings/vmlDrawing1.vml"/><Relationship Id="rId2"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wmf"/><Relationship Id="rId1" Type="http://schemas.openxmlformats.org/officeDocument/2006/relationships/slideLayout" Target="../slideLayouts/slideLayout15.xml"/><Relationship Id="rId2"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19.w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wmf"/><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2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image" Target="../media/image3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 Id="rId3" Type="http://schemas.openxmlformats.org/officeDocument/2006/relationships/image" Target="../media/image3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5" Type="http://schemas.openxmlformats.org/officeDocument/2006/relationships/image" Target="../media/image39.jpeg"/><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37.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38.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9.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39.jpeg"/></Relationships>
</file>

<file path=ppt/slides/_rels/slide44.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41.jpeg"/><Relationship Id="rId1" Type="http://schemas.openxmlformats.org/officeDocument/2006/relationships/slideLayout" Target="../slideLayouts/slideLayout14.xml"/><Relationship Id="rId2" Type="http://schemas.openxmlformats.org/officeDocument/2006/relationships/notesSlide" Target="../notesSlides/notesSlide23.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14.xml"/><Relationship Id="rId2" Type="http://schemas.openxmlformats.org/officeDocument/2006/relationships/notesSlide" Target="../notesSlides/notesSlide24.xml"/></Relationships>
</file>

<file path=ppt/slides/_rels/slide46.xml.rels><?xml version="1.0" encoding="UTF-8" standalone="yes"?>
<Relationships xmlns="http://schemas.openxmlformats.org/package/2006/relationships"><Relationship Id="rId3" Type="http://schemas.openxmlformats.org/officeDocument/2006/relationships/image" Target="../media/image44.wmf"/><Relationship Id="rId4" Type="http://schemas.openxmlformats.org/officeDocument/2006/relationships/image" Target="../media/image45.png"/><Relationship Id="rId1" Type="http://schemas.openxmlformats.org/officeDocument/2006/relationships/slideLayout" Target="../slideLayouts/slideLayout16.xml"/><Relationship Id="rId2" Type="http://schemas.openxmlformats.org/officeDocument/2006/relationships/notesSlide" Target="../notesSlides/notesSlide25.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jpeg"/><Relationship Id="rId6"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jpeg"/><Relationship Id="rId6"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ext Box 4"/>
          <p:cNvSpPr>
            <a:spLocks noGrp="1" noChangeArrowheads="1"/>
          </p:cNvSpPr>
          <p:nvPr>
            <p:ph type="title"/>
          </p:nvPr>
        </p:nvSpPr>
        <p:spPr>
          <a:xfrm>
            <a:off x="417513" y="558800"/>
            <a:ext cx="8102600" cy="2616200"/>
          </a:xfrm>
        </p:spPr>
        <p:txBody>
          <a:bodyPr>
            <a:normAutofit fontScale="90000"/>
          </a:bodyPr>
          <a:lstStyle/>
          <a:p>
            <a:pPr eaLnBrk="1" hangingPunct="1">
              <a:defRPr/>
            </a:pPr>
            <a:r>
              <a:rPr lang="en-US" sz="3200" b="1" dirty="0">
                <a:solidFill>
                  <a:schemeClr val="bg1"/>
                </a:solidFill>
                <a:effectLst>
                  <a:outerShdw blurRad="38100" dist="38100" dir="2700000" algn="tl">
                    <a:srgbClr val="DDDDDD"/>
                  </a:outerShdw>
                </a:effectLst>
              </a:rPr>
              <a:t>   </a:t>
            </a:r>
            <a:br>
              <a:rPr lang="en-US" sz="3200" b="1" dirty="0">
                <a:solidFill>
                  <a:schemeClr val="bg1"/>
                </a:solidFill>
                <a:effectLst>
                  <a:outerShdw blurRad="38100" dist="38100" dir="2700000" algn="tl">
                    <a:srgbClr val="DDDDDD"/>
                  </a:outerShdw>
                </a:effectLst>
              </a:rPr>
            </a:br>
            <a:r>
              <a:rPr lang="en-US" sz="3200" b="1" dirty="0">
                <a:solidFill>
                  <a:schemeClr val="bg1"/>
                </a:solidFill>
                <a:effectLst>
                  <a:outerShdw blurRad="38100" dist="38100" dir="2700000" algn="tl">
                    <a:srgbClr val="DDDDDD"/>
                  </a:outerShdw>
                </a:effectLst>
              </a:rPr>
              <a:t/>
            </a:r>
            <a:br>
              <a:rPr lang="en-US" sz="3200" b="1" dirty="0">
                <a:solidFill>
                  <a:schemeClr val="bg1"/>
                </a:solidFill>
                <a:effectLst>
                  <a:outerShdw blurRad="38100" dist="38100" dir="2700000" algn="tl">
                    <a:srgbClr val="DDDDDD"/>
                  </a:outerShdw>
                </a:effectLst>
              </a:rPr>
            </a:br>
            <a:r>
              <a:rPr lang="en-US" sz="3200" b="1" dirty="0">
                <a:solidFill>
                  <a:schemeClr val="bg1"/>
                </a:solidFill>
                <a:effectLst>
                  <a:outerShdw blurRad="38100" dist="38100" dir="2700000" algn="tl">
                    <a:srgbClr val="DDDDDD"/>
                  </a:outerShdw>
                </a:effectLst>
              </a:rPr>
              <a:t/>
            </a:r>
            <a:br>
              <a:rPr lang="en-US" sz="3200" b="1" dirty="0">
                <a:solidFill>
                  <a:schemeClr val="bg1"/>
                </a:solidFill>
                <a:effectLst>
                  <a:outerShdw blurRad="38100" dist="38100" dir="2700000" algn="tl">
                    <a:srgbClr val="DDDDDD"/>
                  </a:outerShdw>
                </a:effectLst>
              </a:rPr>
            </a:br>
            <a:r>
              <a:rPr lang="en-US" sz="3200" b="1" dirty="0">
                <a:solidFill>
                  <a:schemeClr val="bg1"/>
                </a:solidFill>
                <a:effectLst>
                  <a:outerShdw blurRad="38100" dist="38100" dir="2700000" algn="tl">
                    <a:srgbClr val="DDDDDD"/>
                  </a:outerShdw>
                </a:effectLst>
              </a:rPr>
              <a:t/>
            </a:r>
            <a:br>
              <a:rPr lang="en-US" sz="3200" b="1" dirty="0">
                <a:solidFill>
                  <a:schemeClr val="bg1"/>
                </a:solidFill>
                <a:effectLst>
                  <a:outerShdw blurRad="38100" dist="38100" dir="2700000" algn="tl">
                    <a:srgbClr val="DDDDDD"/>
                  </a:outerShdw>
                </a:effectLst>
              </a:rPr>
            </a:br>
            <a:r>
              <a:rPr lang="en-US" sz="3200" b="1" dirty="0">
                <a:solidFill>
                  <a:schemeClr val="bg1"/>
                </a:solidFill>
                <a:effectLst>
                  <a:outerShdw blurRad="38100" dist="38100" dir="2700000" algn="tl">
                    <a:srgbClr val="DDDDDD"/>
                  </a:outerShdw>
                </a:effectLst>
              </a:rPr>
              <a:t/>
            </a:r>
            <a:br>
              <a:rPr lang="en-US" sz="3200" b="1" dirty="0">
                <a:solidFill>
                  <a:schemeClr val="bg1"/>
                </a:solidFill>
                <a:effectLst>
                  <a:outerShdw blurRad="38100" dist="38100" dir="2700000" algn="tl">
                    <a:srgbClr val="DDDDDD"/>
                  </a:outerShdw>
                </a:effectLst>
              </a:rPr>
            </a:br>
            <a:r>
              <a:rPr lang="en-US" sz="3600" b="1" dirty="0"/>
              <a:t>Future Capabilities in Remote</a:t>
            </a:r>
            <a:br>
              <a:rPr lang="en-US" sz="3600" b="1" dirty="0"/>
            </a:br>
            <a:r>
              <a:rPr lang="en-US" sz="3600" b="1" dirty="0"/>
              <a:t>Sensing and Air Quality Applications</a:t>
            </a:r>
            <a:br>
              <a:rPr lang="en-US" sz="3600" b="1" dirty="0"/>
            </a:br>
            <a:r>
              <a:rPr lang="en-US" sz="3600" b="1" dirty="0">
                <a:solidFill>
                  <a:schemeClr val="bg1"/>
                </a:solidFill>
              </a:rPr>
              <a:t/>
            </a:r>
            <a:br>
              <a:rPr lang="en-US" sz="3600" b="1" dirty="0">
                <a:solidFill>
                  <a:schemeClr val="bg1"/>
                </a:solidFill>
              </a:rPr>
            </a:br>
            <a:r>
              <a:rPr lang="en-US" sz="3200" b="1" dirty="0">
                <a:solidFill>
                  <a:schemeClr val="bg1"/>
                </a:solidFill>
              </a:rPr>
              <a:t/>
            </a:r>
            <a:br>
              <a:rPr lang="en-US" sz="3200" b="1" dirty="0">
                <a:solidFill>
                  <a:schemeClr val="bg1"/>
                </a:solidFill>
              </a:rPr>
            </a:br>
            <a:r>
              <a:rPr lang="en-US" sz="3200" b="1" dirty="0">
                <a:solidFill>
                  <a:schemeClr val="bg1"/>
                </a:solidFill>
                <a:effectLst>
                  <a:outerShdw blurRad="38100" dist="38100" dir="2700000" algn="tl">
                    <a:srgbClr val="DDDDDD"/>
                  </a:outerShdw>
                </a:effectLst>
              </a:rPr>
              <a:t/>
            </a:r>
            <a:br>
              <a:rPr lang="en-US" sz="3200" b="1" dirty="0">
                <a:solidFill>
                  <a:schemeClr val="bg1"/>
                </a:solidFill>
                <a:effectLst>
                  <a:outerShdw blurRad="38100" dist="38100" dir="2700000" algn="tl">
                    <a:srgbClr val="DDDDDD"/>
                  </a:outerShdw>
                </a:effectLst>
              </a:rPr>
            </a:br>
            <a:r>
              <a:rPr lang="en-US" sz="3200" dirty="0">
                <a:solidFill>
                  <a:schemeClr val="bg1"/>
                </a:solidFill>
              </a:rPr>
              <a:t/>
            </a:r>
            <a:br>
              <a:rPr lang="en-US" sz="3200" dirty="0">
                <a:solidFill>
                  <a:schemeClr val="bg1"/>
                </a:solidFill>
              </a:rPr>
            </a:br>
            <a:endParaRPr lang="en-US" sz="3200" dirty="0">
              <a:solidFill>
                <a:schemeClr val="bg1"/>
              </a:solidFill>
              <a:effectLst>
                <a:outerShdw blurRad="38100" dist="38100" dir="2700000" algn="tl">
                  <a:srgbClr val="DDDDDD"/>
                </a:outerShdw>
              </a:effectLst>
            </a:endParaRPr>
          </a:p>
        </p:txBody>
      </p:sp>
      <p:sp>
        <p:nvSpPr>
          <p:cNvPr id="14339" name="TextBox 7"/>
          <p:cNvSpPr txBox="1">
            <a:spLocks noChangeArrowheads="1"/>
          </p:cNvSpPr>
          <p:nvPr/>
        </p:nvSpPr>
        <p:spPr bwMode="auto">
          <a:xfrm>
            <a:off x="381000" y="5715000"/>
            <a:ext cx="7443788" cy="923330"/>
          </a:xfrm>
          <a:prstGeom prst="rect">
            <a:avLst/>
          </a:prstGeom>
          <a:noFill/>
          <a:ln w="9525">
            <a:noFill/>
            <a:miter lim="800000"/>
            <a:headEnd/>
            <a:tailEnd/>
          </a:ln>
        </p:spPr>
        <p:txBody>
          <a:bodyPr>
            <a:prstTxWarp prst="textNoShape">
              <a:avLst/>
            </a:prstTxWarp>
            <a:spAutoFit/>
          </a:bodyPr>
          <a:lstStyle/>
          <a:p>
            <a:r>
              <a:rPr lang="en-US" dirty="0">
                <a:latin typeface="Calibri" charset="0"/>
              </a:rPr>
              <a:t>Richard Kleidman</a:t>
            </a:r>
          </a:p>
          <a:p>
            <a:r>
              <a:rPr lang="en-US" dirty="0">
                <a:latin typeface="Calibri" charset="0"/>
              </a:rPr>
              <a:t>Science Systems and Applications, Inc.</a:t>
            </a:r>
          </a:p>
          <a:p>
            <a:r>
              <a:rPr lang="en-US" dirty="0">
                <a:latin typeface="Calibri" charset="0"/>
              </a:rPr>
              <a:t>NASA </a:t>
            </a:r>
            <a:r>
              <a:rPr lang="en-US" dirty="0" smtClean="0">
                <a:latin typeface="Calibri" charset="0"/>
              </a:rPr>
              <a:t>GSFC</a:t>
            </a:r>
          </a:p>
        </p:txBody>
      </p:sp>
      <p:pic>
        <p:nvPicPr>
          <p:cNvPr id="14340" name="Picture 6" descr="nasa_logo.png"/>
          <p:cNvPicPr>
            <a:picLocks noChangeAspect="1"/>
          </p:cNvPicPr>
          <p:nvPr/>
        </p:nvPicPr>
        <p:blipFill>
          <a:blip r:embed="rId3"/>
          <a:srcRect/>
          <a:stretch>
            <a:fillRect/>
          </a:stretch>
        </p:blipFill>
        <p:spPr bwMode="auto">
          <a:xfrm>
            <a:off x="7772400" y="5484813"/>
            <a:ext cx="1303338" cy="1373187"/>
          </a:xfrm>
          <a:prstGeom prst="rect">
            <a:avLst/>
          </a:prstGeom>
          <a:noFill/>
          <a:ln w="9525">
            <a:noFill/>
            <a:miter lim="800000"/>
            <a:headEnd/>
            <a:tailEnd/>
          </a:ln>
        </p:spPr>
      </p:pic>
      <p:sp>
        <p:nvSpPr>
          <p:cNvPr id="7" name="TextBox 5"/>
          <p:cNvSpPr txBox="1">
            <a:spLocks noChangeArrowheads="1"/>
          </p:cNvSpPr>
          <p:nvPr/>
        </p:nvSpPr>
        <p:spPr bwMode="auto">
          <a:xfrm>
            <a:off x="381000" y="3962400"/>
            <a:ext cx="6932613" cy="1554162"/>
          </a:xfrm>
          <a:prstGeom prst="rect">
            <a:avLst/>
          </a:prstGeom>
          <a:noFill/>
          <a:ln w="9525">
            <a:noFill/>
            <a:miter lim="800000"/>
            <a:headEnd/>
            <a:tailEnd/>
          </a:ln>
        </p:spPr>
        <p:txBody>
          <a:bodyPr>
            <a:spAutoFit/>
          </a:bodyPr>
          <a:lstStyle/>
          <a:p>
            <a:pPr>
              <a:spcAft>
                <a:spcPts val="600"/>
              </a:spcAft>
            </a:pPr>
            <a:r>
              <a:rPr lang="en-US" b="1" dirty="0">
                <a:solidFill>
                  <a:srgbClr val="FF6600"/>
                </a:solidFill>
                <a:cs typeface="Arial" charset="0"/>
              </a:rPr>
              <a:t>ARSET - AQ</a:t>
            </a:r>
          </a:p>
          <a:p>
            <a:r>
              <a:rPr lang="en-US" b="1" dirty="0">
                <a:solidFill>
                  <a:srgbClr val="CC6600"/>
                </a:solidFill>
                <a:cs typeface="Arial" charset="0"/>
              </a:rPr>
              <a:t>A</a:t>
            </a:r>
            <a:r>
              <a:rPr lang="en-US" b="1" dirty="0">
                <a:solidFill>
                  <a:srgbClr val="000000"/>
                </a:solidFill>
                <a:cs typeface="Arial" charset="0"/>
              </a:rPr>
              <a:t>pplied</a:t>
            </a:r>
            <a:r>
              <a:rPr lang="en-US" b="1" dirty="0">
                <a:cs typeface="Arial" charset="0"/>
              </a:rPr>
              <a:t> </a:t>
            </a:r>
            <a:r>
              <a:rPr lang="en-US" b="1" dirty="0">
                <a:solidFill>
                  <a:srgbClr val="CC6600"/>
                </a:solidFill>
                <a:cs typeface="Arial" charset="0"/>
              </a:rPr>
              <a:t>R</a:t>
            </a:r>
            <a:r>
              <a:rPr lang="en-US" b="1" dirty="0">
                <a:solidFill>
                  <a:srgbClr val="000000"/>
                </a:solidFill>
                <a:cs typeface="Arial" charset="0"/>
              </a:rPr>
              <a:t>emote</a:t>
            </a:r>
            <a:r>
              <a:rPr lang="en-US" b="1" dirty="0">
                <a:cs typeface="Arial" charset="0"/>
              </a:rPr>
              <a:t> </a:t>
            </a:r>
            <a:r>
              <a:rPr lang="en-US" b="1" dirty="0" err="1" smtClean="0">
                <a:solidFill>
                  <a:srgbClr val="E46C0A"/>
                </a:solidFill>
                <a:cs typeface="Arial" charset="0"/>
              </a:rPr>
              <a:t>S</a:t>
            </a:r>
            <a:r>
              <a:rPr lang="en-US" b="1" dirty="0" err="1" smtClean="0">
                <a:solidFill>
                  <a:srgbClr val="FF6600"/>
                </a:solidFill>
                <a:cs typeface="Arial" charset="0"/>
              </a:rPr>
              <a:t>E</a:t>
            </a:r>
            <a:r>
              <a:rPr lang="en-US" b="1" dirty="0" err="1" smtClean="0">
                <a:solidFill>
                  <a:srgbClr val="000000"/>
                </a:solidFill>
                <a:cs typeface="Arial" charset="0"/>
              </a:rPr>
              <a:t>nsing</a:t>
            </a:r>
            <a:r>
              <a:rPr lang="en-US" b="1" dirty="0" smtClean="0">
                <a:cs typeface="Arial" charset="0"/>
              </a:rPr>
              <a:t> </a:t>
            </a:r>
            <a:r>
              <a:rPr lang="en-US" b="1" dirty="0" smtClean="0">
                <a:solidFill>
                  <a:srgbClr val="CC6600"/>
                </a:solidFill>
                <a:cs typeface="Arial" charset="0"/>
              </a:rPr>
              <a:t>T</a:t>
            </a:r>
            <a:r>
              <a:rPr lang="en-US" b="1" dirty="0" smtClean="0">
                <a:solidFill>
                  <a:srgbClr val="000000"/>
                </a:solidFill>
                <a:cs typeface="Arial" charset="0"/>
              </a:rPr>
              <a:t>raining </a:t>
            </a:r>
            <a:r>
              <a:rPr lang="en-US" b="1" dirty="0">
                <a:solidFill>
                  <a:srgbClr val="FF6600"/>
                </a:solidFill>
                <a:cs typeface="Arial" charset="0"/>
              </a:rPr>
              <a:t>–</a:t>
            </a:r>
            <a:r>
              <a:rPr lang="en-US" b="1" dirty="0">
                <a:solidFill>
                  <a:srgbClr val="000000"/>
                </a:solidFill>
                <a:cs typeface="Arial" charset="0"/>
              </a:rPr>
              <a:t> </a:t>
            </a:r>
            <a:r>
              <a:rPr lang="en-US" b="1" dirty="0">
                <a:solidFill>
                  <a:srgbClr val="FF6600"/>
                </a:solidFill>
                <a:cs typeface="Arial" charset="0"/>
              </a:rPr>
              <a:t>A</a:t>
            </a:r>
            <a:r>
              <a:rPr lang="en-US" b="1" dirty="0">
                <a:solidFill>
                  <a:srgbClr val="000000"/>
                </a:solidFill>
                <a:cs typeface="Arial" charset="0"/>
              </a:rPr>
              <a:t>ir </a:t>
            </a:r>
            <a:r>
              <a:rPr lang="en-US" b="1" dirty="0">
                <a:solidFill>
                  <a:srgbClr val="FF6600"/>
                </a:solidFill>
                <a:cs typeface="Arial" charset="0"/>
              </a:rPr>
              <a:t>Q</a:t>
            </a:r>
            <a:r>
              <a:rPr lang="en-US" b="1" dirty="0">
                <a:solidFill>
                  <a:srgbClr val="000000"/>
                </a:solidFill>
                <a:cs typeface="Arial" charset="0"/>
              </a:rPr>
              <a:t>uality</a:t>
            </a:r>
          </a:p>
          <a:p>
            <a:endParaRPr lang="en-US" b="1" dirty="0">
              <a:solidFill>
                <a:srgbClr val="0000CC"/>
              </a:solidFill>
              <a:cs typeface="Arial" charset="0"/>
            </a:endParaRPr>
          </a:p>
          <a:p>
            <a:r>
              <a:rPr lang="en-US" dirty="0">
                <a:cs typeface="Arial" charset="0"/>
              </a:rPr>
              <a:t>A project of NASA Applied Sciences</a:t>
            </a:r>
          </a:p>
          <a:p>
            <a:endParaRPr lang="en-US" dirty="0">
              <a:latin typeface="Calibri" pitchFamily="1" charset="0"/>
            </a:endParaRPr>
          </a:p>
        </p:txBody>
      </p:sp>
      <p:sp>
        <p:nvSpPr>
          <p:cNvPr id="8" name="Text Box 4"/>
          <p:cNvSpPr txBox="1">
            <a:spLocks noChangeArrowheads="1"/>
          </p:cNvSpPr>
          <p:nvPr/>
        </p:nvSpPr>
        <p:spPr bwMode="auto">
          <a:xfrm>
            <a:off x="1524000" y="2667000"/>
            <a:ext cx="5943600" cy="646331"/>
          </a:xfrm>
          <a:prstGeom prst="rect">
            <a:avLst/>
          </a:prstGeom>
          <a:noFill/>
          <a:ln w="9525">
            <a:noFill/>
            <a:miter lim="800000"/>
            <a:headEnd/>
            <a:tailEnd/>
          </a:ln>
        </p:spPr>
        <p:txBody>
          <a:bodyPr>
            <a:spAutoFit/>
          </a:bodyPr>
          <a:lstStyle/>
          <a:p>
            <a:pPr algn="ctr"/>
            <a:r>
              <a:rPr lang="en-US" dirty="0" smtClean="0">
                <a:cs typeface="Arial" charset="0"/>
              </a:rPr>
              <a:t>DRI Training </a:t>
            </a:r>
            <a:r>
              <a:rPr lang="en-US" dirty="0" smtClean="0">
                <a:cs typeface="Arial" charset="0"/>
              </a:rPr>
              <a:t>Course</a:t>
            </a:r>
            <a:endParaRPr lang="en-US" dirty="0" smtClean="0">
              <a:cs typeface="Arial" charset="0"/>
            </a:endParaRPr>
          </a:p>
          <a:p>
            <a:pPr algn="ctr"/>
            <a:r>
              <a:rPr lang="en-US" dirty="0" smtClean="0">
                <a:cs typeface="Arial" charset="0"/>
              </a:rPr>
              <a:t>June 11-14, </a:t>
            </a:r>
            <a:r>
              <a:rPr lang="en-US" dirty="0" smtClean="0">
                <a:cs typeface="Arial" charset="0"/>
              </a:rPr>
              <a:t>2012</a:t>
            </a:r>
            <a:endParaRPr lang="en-US" dirty="0">
              <a:cs typeface="Arial"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Title 1"/>
          <p:cNvSpPr>
            <a:spLocks noGrp="1"/>
          </p:cNvSpPr>
          <p:nvPr>
            <p:ph type="title"/>
          </p:nvPr>
        </p:nvSpPr>
        <p:spPr>
          <a:xfrm>
            <a:off x="304800" y="228600"/>
            <a:ext cx="8229600" cy="1143000"/>
          </a:xfrm>
        </p:spPr>
        <p:txBody>
          <a:bodyPr/>
          <a:lstStyle/>
          <a:p>
            <a:r>
              <a:rPr lang="en-US" sz="3200" smtClean="0"/>
              <a:t>Determining Ground Level Exposure Using Remote Sensing Data </a:t>
            </a:r>
            <a:endParaRPr lang="en-US" smtClean="0"/>
          </a:p>
        </p:txBody>
      </p:sp>
      <p:sp>
        <p:nvSpPr>
          <p:cNvPr id="3" name="Content Placeholder 2"/>
          <p:cNvSpPr>
            <a:spLocks noGrp="1"/>
          </p:cNvSpPr>
          <p:nvPr>
            <p:ph idx="1"/>
          </p:nvPr>
        </p:nvSpPr>
        <p:spPr>
          <a:xfrm>
            <a:off x="457200" y="1219200"/>
            <a:ext cx="8229600" cy="4525963"/>
          </a:xfrm>
        </p:spPr>
        <p:txBody>
          <a:bodyPr/>
          <a:lstStyle/>
          <a:p>
            <a:pPr>
              <a:buFont typeface="Arial" charset="0"/>
              <a:buNone/>
              <a:defRPr/>
            </a:pPr>
            <a:endParaRPr lang="en-US" dirty="0" smtClean="0">
              <a:ea typeface="+mn-ea"/>
              <a:cs typeface="+mn-cs"/>
            </a:endParaRPr>
          </a:p>
          <a:p>
            <a:pPr marL="914400" lvl="1" indent="-514350">
              <a:buFont typeface="Arial" charset="0"/>
              <a:buAutoNum type="arabicParenR"/>
              <a:defRPr/>
            </a:pPr>
            <a:r>
              <a:rPr lang="en-US" dirty="0" smtClean="0"/>
              <a:t>Past and current techniques</a:t>
            </a:r>
          </a:p>
          <a:p>
            <a:pPr marL="914400" lvl="1" indent="-514350">
              <a:buFont typeface="Arial" charset="0"/>
              <a:buNone/>
              <a:defRPr/>
            </a:pPr>
            <a:endParaRPr lang="en-US" dirty="0" smtClean="0"/>
          </a:p>
          <a:p>
            <a:pPr marL="914400" lvl="1" indent="-514350">
              <a:buFont typeface="Arial" charset="0"/>
              <a:buAutoNum type="arabicParenR"/>
              <a:defRPr/>
            </a:pPr>
            <a:r>
              <a:rPr lang="en-US" dirty="0" smtClean="0"/>
              <a:t>Current and future methods</a:t>
            </a:r>
          </a:p>
          <a:p>
            <a:pPr marL="1771650" lvl="3" indent="-514350">
              <a:buFont typeface="+mj-lt"/>
              <a:buAutoNum type="alphaLcParenR"/>
              <a:defRPr/>
            </a:pPr>
            <a:r>
              <a:rPr lang="en-US" sz="2800" dirty="0" smtClean="0"/>
              <a:t>Long term monitoring</a:t>
            </a:r>
          </a:p>
          <a:p>
            <a:pPr marL="1771650" lvl="3" indent="-514350">
              <a:buFont typeface="+mj-lt"/>
              <a:buAutoNum type="alphaLcParenR"/>
              <a:defRPr/>
            </a:pPr>
            <a:r>
              <a:rPr lang="en-US" sz="2800" dirty="0" smtClean="0"/>
              <a:t>Real time measurements</a:t>
            </a:r>
          </a:p>
          <a:p>
            <a:pPr marL="1771650" lvl="3" indent="-514350">
              <a:buFont typeface="+mj-lt"/>
              <a:buAutoNum type="alphaLcParenR"/>
              <a:defRPr/>
            </a:pPr>
            <a:r>
              <a:rPr lang="en-US" sz="2800" dirty="0" smtClean="0"/>
              <a:t>Air quality forecasting</a:t>
            </a:r>
          </a:p>
          <a:p>
            <a:pPr marL="914400" lvl="1" indent="-514350">
              <a:buFont typeface="Arial" charset="0"/>
              <a:buNone/>
              <a:defRPr/>
            </a:pPr>
            <a:endParaRPr lang="en-US" dirty="0" smtClean="0"/>
          </a:p>
          <a:p>
            <a:pPr marL="514350" indent="-514350">
              <a:buFont typeface="Arial" charset="0"/>
              <a:buAutoNum type="arabicParenR"/>
              <a:defRPr/>
            </a:pPr>
            <a:endParaRPr lang="en-US" dirty="0">
              <a:ea typeface="+mn-ea"/>
              <a:cs typeface="+mn-cs"/>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Title 1"/>
          <p:cNvSpPr>
            <a:spLocks noGrp="1"/>
          </p:cNvSpPr>
          <p:nvPr>
            <p:ph type="title"/>
          </p:nvPr>
        </p:nvSpPr>
        <p:spPr>
          <a:xfrm>
            <a:off x="381000" y="228600"/>
            <a:ext cx="8229600" cy="1752600"/>
          </a:xfrm>
        </p:spPr>
        <p:txBody>
          <a:bodyPr/>
          <a:lstStyle/>
          <a:p>
            <a:r>
              <a:rPr lang="en-US" smtClean="0"/>
              <a:t>Historical Methods</a:t>
            </a:r>
            <a:br>
              <a:rPr lang="en-US" smtClean="0"/>
            </a:br>
            <a:r>
              <a:rPr lang="en-US" smtClean="0"/>
              <a:t>Relating Satellite AOD and Ground Level PM2.5</a:t>
            </a:r>
          </a:p>
        </p:txBody>
      </p:sp>
      <p:sp>
        <p:nvSpPr>
          <p:cNvPr id="5" name="Title 1"/>
          <p:cNvSpPr txBox="1">
            <a:spLocks/>
          </p:cNvSpPr>
          <p:nvPr/>
        </p:nvSpPr>
        <p:spPr bwMode="auto">
          <a:xfrm>
            <a:off x="533400" y="3505200"/>
            <a:ext cx="8229600" cy="1752600"/>
          </a:xfrm>
          <a:prstGeom prst="rect">
            <a:avLst/>
          </a:prstGeom>
          <a:noFill/>
          <a:ln w="9525">
            <a:noFill/>
            <a:miter lim="800000"/>
            <a:headEnd/>
            <a:tailEnd/>
          </a:ln>
        </p:spPr>
        <p:txBody>
          <a:bodyPr anchor="ctr">
            <a:prstTxWarp prst="textNoShape">
              <a:avLst/>
            </a:prstTxWarp>
          </a:bodyPr>
          <a:lstStyle/>
          <a:p>
            <a:pPr eaLnBrk="0" hangingPunct="0"/>
            <a:r>
              <a:rPr lang="en-US" sz="2800" dirty="0">
                <a:latin typeface="Calibri" charset="0"/>
                <a:ea typeface="ＭＳ Ｐゴシック" charset="-128"/>
                <a:cs typeface="ＭＳ Ｐゴシック" charset="-128"/>
              </a:rPr>
              <a:t>Correlations of MODIS and MISR  AOD and PM 2.5</a:t>
            </a:r>
          </a:p>
          <a:p>
            <a:pPr eaLnBrk="0" hangingPunct="0"/>
            <a:endParaRPr lang="en-US" sz="2800" dirty="0">
              <a:latin typeface="Calibri" charset="0"/>
              <a:ea typeface="ＭＳ Ｐゴシック" charset="-128"/>
              <a:cs typeface="ＭＳ Ｐゴシック" charset="-128"/>
            </a:endParaRPr>
          </a:p>
          <a:p>
            <a:pPr eaLnBrk="0" hangingPunct="0"/>
            <a:endParaRPr lang="en-US" sz="2800" dirty="0">
              <a:latin typeface="Calibri" charset="0"/>
              <a:ea typeface="ＭＳ Ｐゴシック" charset="-128"/>
              <a:cs typeface="ＭＳ Ｐゴシック"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wrap="square" numCol="1" anchorCtr="0" compatLnSpc="1">
            <a:prstTxWarp prst="textNoShape">
              <a:avLst/>
            </a:prstTxWarp>
          </a:bodyPr>
          <a:lstStyle/>
          <a:p>
            <a:pPr fontAlgn="base">
              <a:spcBef>
                <a:spcPct val="0"/>
              </a:spcBef>
              <a:spcAft>
                <a:spcPct val="0"/>
              </a:spcAft>
              <a:defRPr/>
            </a:pPr>
            <a:r>
              <a:rPr lang="en-US" sz="1400" smtClean="0">
                <a:solidFill>
                  <a:schemeClr val="tx1"/>
                </a:solidFill>
                <a:ea typeface="Arial" charset="0"/>
                <a:cs typeface="Arial" charset="0"/>
              </a:rPr>
              <a:t>Courtesy of Ray Hoff</a:t>
            </a:r>
          </a:p>
          <a:p>
            <a:pPr fontAlgn="base">
              <a:spcBef>
                <a:spcPct val="0"/>
              </a:spcBef>
              <a:spcAft>
                <a:spcPct val="0"/>
              </a:spcAft>
              <a:defRPr/>
            </a:pPr>
            <a:r>
              <a:rPr lang="en-US" sz="1400" smtClean="0">
                <a:solidFill>
                  <a:schemeClr val="tx1"/>
                </a:solidFill>
                <a:ea typeface="Arial" charset="0"/>
                <a:cs typeface="Arial" charset="0"/>
              </a:rPr>
              <a:t>AWMA 39th Critical Review</a:t>
            </a:r>
          </a:p>
        </p:txBody>
      </p:sp>
      <p:sp>
        <p:nvSpPr>
          <p:cNvPr id="38915" name="Rectangle 2"/>
          <p:cNvSpPr>
            <a:spLocks noGrp="1" noRot="1" noChangeArrowheads="1"/>
          </p:cNvSpPr>
          <p:nvPr>
            <p:ph type="title"/>
          </p:nvPr>
        </p:nvSpPr>
        <p:spPr>
          <a:xfrm>
            <a:off x="304800" y="0"/>
            <a:ext cx="8510588" cy="914400"/>
          </a:xfrm>
        </p:spPr>
        <p:txBody>
          <a:bodyPr/>
          <a:lstStyle/>
          <a:p>
            <a:pPr eaLnBrk="1" hangingPunct="1"/>
            <a:r>
              <a:rPr lang="en-US" sz="4000"/>
              <a:t>PM - AOD Relationships</a:t>
            </a:r>
            <a:br>
              <a:rPr lang="en-US" sz="4000"/>
            </a:br>
            <a:r>
              <a:rPr lang="en-US" sz="2800" i="1"/>
              <a:t>Hoff and Christopher, 2009</a:t>
            </a:r>
          </a:p>
        </p:txBody>
      </p:sp>
      <p:pic>
        <p:nvPicPr>
          <p:cNvPr id="38916" name="Picture 4" descr="Table_4"/>
          <p:cNvPicPr>
            <a:picLocks noChangeAspect="1" noChangeArrowheads="1"/>
          </p:cNvPicPr>
          <p:nvPr/>
        </p:nvPicPr>
        <p:blipFill>
          <a:blip r:embed="rId3"/>
          <a:srcRect/>
          <a:stretch>
            <a:fillRect/>
          </a:stretch>
        </p:blipFill>
        <p:spPr bwMode="auto">
          <a:xfrm>
            <a:off x="76200" y="1066800"/>
            <a:ext cx="8904288" cy="5124450"/>
          </a:xfrm>
          <a:prstGeom prst="rect">
            <a:avLst/>
          </a:prstGeom>
          <a:noFill/>
          <a:ln w="9525">
            <a:noFill/>
            <a:miter lim="800000"/>
            <a:headEnd/>
            <a:tailEnd/>
          </a:ln>
        </p:spPr>
      </p:pic>
      <p:sp>
        <p:nvSpPr>
          <p:cNvPr id="6" name="Frame 5"/>
          <p:cNvSpPr/>
          <p:nvPr/>
        </p:nvSpPr>
        <p:spPr>
          <a:xfrm>
            <a:off x="7239000" y="1905000"/>
            <a:ext cx="1752600" cy="4419600"/>
          </a:xfrm>
          <a:prstGeom prst="frame">
            <a:avLst>
              <a:gd name="adj1" fmla="val 5509"/>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9029" name="Picture 2"/>
          <p:cNvPicPr>
            <a:picLocks noChangeAspect="1" noChangeArrowheads="1"/>
          </p:cNvPicPr>
          <p:nvPr/>
        </p:nvPicPr>
        <p:blipFill>
          <a:blip r:embed="rId4" cstate="print">
            <a:extLst>
              <a:ext uri="{28A0092B-C50C-407E-A947-70E740481C1C}">
                <a14:useLocalDpi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val="0"/>
              </a:ext>
            </a:extLst>
          </a:blip>
          <a:srcRect t="21036" r="2318" b="12900"/>
          <a:stretch>
            <a:fillRect/>
          </a:stretch>
        </p:blipFill>
        <p:spPr bwMode="auto">
          <a:xfrm>
            <a:off x="27021" y="646570"/>
            <a:ext cx="6930327" cy="3794076"/>
          </a:xfrm>
          <a:prstGeom prst="rect">
            <a:avLst/>
          </a:prstGeom>
          <a:noFill/>
          <a:ln>
            <a:noFill/>
          </a:ln>
          <a:extLst>
            <a:ext uri="{909E8E84-426E-40DD-AFC4-6F175D3DCCD1}">
              <a14:hiddenFill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solidFill>
                  <a:srgbClr val="FFFFFF"/>
                </a:solidFill>
              </a14:hiddenFill>
            </a:ext>
            <a:ext uri="{91240B29-F687-4F45-9708-019B960494DF}">
              <a14:hiddenLine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w="9525">
                <a:solidFill>
                  <a:srgbClr val="000000"/>
                </a:solidFill>
                <a:miter lim="800000"/>
                <a:headEnd/>
                <a:tailEnd/>
              </a14:hiddenLine>
            </a:ext>
          </a:extLst>
        </p:spPr>
      </p:pic>
      <p:sp>
        <p:nvSpPr>
          <p:cNvPr id="6" name="TextBox 5"/>
          <p:cNvSpPr txBox="1"/>
          <p:nvPr/>
        </p:nvSpPr>
        <p:spPr>
          <a:xfrm>
            <a:off x="27021" y="4440646"/>
            <a:ext cx="3414810" cy="553998"/>
          </a:xfrm>
          <a:prstGeom prst="rect">
            <a:avLst/>
          </a:prstGeom>
          <a:noFill/>
        </p:spPr>
        <p:txBody>
          <a:bodyPr wrap="square" rtlCol="0">
            <a:spAutoFit/>
          </a:bodyPr>
          <a:lstStyle/>
          <a:p>
            <a:pPr defTabSz="914400" fontAlgn="base">
              <a:spcBef>
                <a:spcPct val="0"/>
              </a:spcBef>
              <a:spcAft>
                <a:spcPct val="0"/>
              </a:spcAft>
            </a:pPr>
            <a:r>
              <a:rPr lang="en-US" sz="1000" b="1" dirty="0" smtClean="0">
                <a:solidFill>
                  <a:schemeClr val="tx2"/>
                </a:solidFill>
                <a:latin typeface="Tahoma" pitchFamily="34" charset="0"/>
                <a:ea typeface="Tahoma" pitchFamily="34" charset="0"/>
                <a:cs typeface="Tahoma" pitchFamily="34" charset="0"/>
              </a:rPr>
              <a:t>Brauer M, </a:t>
            </a:r>
            <a:r>
              <a:rPr lang="en-US" sz="1000" b="1" dirty="0" err="1" smtClean="0">
                <a:solidFill>
                  <a:schemeClr val="tx2"/>
                </a:solidFill>
                <a:latin typeface="Tahoma" pitchFamily="34" charset="0"/>
                <a:ea typeface="Tahoma" pitchFamily="34" charset="0"/>
                <a:cs typeface="Tahoma" pitchFamily="34" charset="0"/>
              </a:rPr>
              <a:t>Ammann</a:t>
            </a:r>
            <a:r>
              <a:rPr lang="en-US" sz="1000" b="1" dirty="0" smtClean="0">
                <a:solidFill>
                  <a:schemeClr val="tx2"/>
                </a:solidFill>
                <a:latin typeface="Tahoma" pitchFamily="34" charset="0"/>
                <a:ea typeface="Tahoma" pitchFamily="34" charset="0"/>
                <a:cs typeface="Tahoma" pitchFamily="34" charset="0"/>
              </a:rPr>
              <a:t> M, Burnett R et al. </a:t>
            </a:r>
          </a:p>
          <a:p>
            <a:pPr defTabSz="914400" fontAlgn="base">
              <a:spcBef>
                <a:spcPct val="0"/>
              </a:spcBef>
              <a:spcAft>
                <a:spcPct val="0"/>
              </a:spcAft>
            </a:pPr>
            <a:r>
              <a:rPr lang="en-US" sz="1000" b="1" dirty="0" smtClean="0">
                <a:solidFill>
                  <a:schemeClr val="tx2"/>
                </a:solidFill>
                <a:latin typeface="Tahoma" pitchFamily="34" charset="0"/>
                <a:ea typeface="Tahoma" pitchFamily="34" charset="0"/>
                <a:cs typeface="Tahoma" pitchFamily="34" charset="0"/>
              </a:rPr>
              <a:t> GBD 2010 Outdoor Air Pollution Expert Group 2011  Submitted –under review</a:t>
            </a:r>
            <a:endParaRPr lang="en-US" sz="1000" b="1" dirty="0">
              <a:solidFill>
                <a:schemeClr val="tx2"/>
              </a:solidFill>
              <a:latin typeface="Tahoma" pitchFamily="34" charset="0"/>
              <a:ea typeface="Tahoma" pitchFamily="34" charset="0"/>
              <a:cs typeface="Tahoma" pitchFamily="34" charset="0"/>
            </a:endParaRPr>
          </a:p>
        </p:txBody>
      </p:sp>
      <p:graphicFrame>
        <p:nvGraphicFramePr>
          <p:cNvPr id="46082" name="Object 2"/>
          <p:cNvGraphicFramePr>
            <a:graphicFrameLocks noChangeAspect="1"/>
          </p:cNvGraphicFramePr>
          <p:nvPr/>
        </p:nvGraphicFramePr>
        <p:xfrm>
          <a:off x="3674367" y="3572799"/>
          <a:ext cx="5407576" cy="3213317"/>
        </p:xfrm>
        <a:graphic>
          <a:graphicData uri="http://schemas.openxmlformats.org/presentationml/2006/ole">
            <p:oleObj spid="_x0000_s81922" name="Document" r:id="rId5" imgW="5410001" imgH="2158921" progId="Word.Document.12">
              <p:link updateAutomatic="1"/>
            </p:oleObj>
          </a:graphicData>
        </a:graphic>
      </p:graphicFrame>
      <p:sp>
        <p:nvSpPr>
          <p:cNvPr id="7" name="Rectangle 15"/>
          <p:cNvSpPr>
            <a:spLocks noChangeArrowheads="1"/>
          </p:cNvSpPr>
          <p:nvPr/>
        </p:nvSpPr>
        <p:spPr bwMode="auto">
          <a:xfrm>
            <a:off x="609600" y="79375"/>
            <a:ext cx="8001000" cy="606425"/>
          </a:xfrm>
          <a:prstGeom prst="rect">
            <a:avLst/>
          </a:prstGeom>
          <a:solidFill>
            <a:srgbClr val="0000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b"/>
          <a:lstStyle/>
          <a:p>
            <a:pPr>
              <a:defRPr/>
            </a:pPr>
            <a:r>
              <a:rPr lang="en-US" sz="3000" b="1" dirty="0">
                <a:solidFill>
                  <a:schemeClr val="bg1"/>
                </a:solidFill>
              </a:rPr>
              <a:t>Global Status of PM2.5 Monitoring</a:t>
            </a:r>
          </a:p>
        </p:txBody>
      </p:sp>
      <p:sp>
        <p:nvSpPr>
          <p:cNvPr id="8" name="TextBox 7"/>
          <p:cNvSpPr txBox="1"/>
          <p:nvPr/>
        </p:nvSpPr>
        <p:spPr>
          <a:xfrm>
            <a:off x="6934200" y="1600200"/>
            <a:ext cx="2057400" cy="923330"/>
          </a:xfrm>
          <a:prstGeom prst="rect">
            <a:avLst/>
          </a:prstGeom>
          <a:noFill/>
        </p:spPr>
        <p:txBody>
          <a:bodyPr wrap="square" rtlCol="0">
            <a:spAutoFit/>
          </a:bodyPr>
          <a:lstStyle/>
          <a:p>
            <a:pPr algn="r"/>
            <a:r>
              <a:rPr lang="en-US" sz="1800" b="1" dirty="0" smtClean="0"/>
              <a:t>Ground Sensor Network</a:t>
            </a:r>
            <a:endParaRPr lang="en-US" sz="1800" b="1" dirty="0"/>
          </a:p>
        </p:txBody>
      </p:sp>
      <p:sp>
        <p:nvSpPr>
          <p:cNvPr id="9" name="TextBox 8"/>
          <p:cNvSpPr txBox="1"/>
          <p:nvPr/>
        </p:nvSpPr>
        <p:spPr>
          <a:xfrm>
            <a:off x="990600" y="5257800"/>
            <a:ext cx="2057400" cy="646331"/>
          </a:xfrm>
          <a:prstGeom prst="rect">
            <a:avLst/>
          </a:prstGeom>
          <a:noFill/>
        </p:spPr>
        <p:txBody>
          <a:bodyPr wrap="square" rtlCol="0">
            <a:spAutoFit/>
          </a:bodyPr>
          <a:lstStyle/>
          <a:p>
            <a:pPr algn="r"/>
            <a:r>
              <a:rPr lang="en-US" sz="1800" b="1" dirty="0" smtClean="0"/>
              <a:t>Population Density</a:t>
            </a:r>
            <a:endParaRPr lang="en-US" sz="1800" b="1" dirty="0"/>
          </a:p>
        </p:txBody>
      </p:sp>
      <p:cxnSp>
        <p:nvCxnSpPr>
          <p:cNvPr id="11" name="Straight Arrow Connector 10"/>
          <p:cNvCxnSpPr/>
          <p:nvPr/>
        </p:nvCxnSpPr>
        <p:spPr bwMode="auto">
          <a:xfrm>
            <a:off x="3048000" y="5562600"/>
            <a:ext cx="990600" cy="0"/>
          </a:xfrm>
          <a:prstGeom prst="straightConnector1">
            <a:avLst/>
          </a:prstGeom>
          <a:noFill/>
          <a:ln w="57150" cap="flat" cmpd="sng" algn="ctr">
            <a:solidFill>
              <a:schemeClr val="tx1"/>
            </a:solidFill>
            <a:prstDash val="solid"/>
            <a:round/>
            <a:headEnd type="none" w="med" len="med"/>
            <a:tailEnd type="arrow"/>
          </a:ln>
          <a:effectLst/>
          <a:extLst>
            <a:ext uri="{909E8E84-426E-40DD-AFC4-6F175D3DCCD1}">
              <a14:hiddenFill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a:solidFill>
                  <a:schemeClr val="accent1"/>
                </a:solidFill>
              </a14:hiddenFill>
            </a:ext>
            <a:ext uri="{AF507438-7753-43E0-B8FC-AC1667EBCBE1}">
              <a14:hiddenEffects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a:effectLst>
                  <a:outerShdw dist="35921" dir="2700000" algn="ctr" rotWithShape="0">
                    <a:schemeClr val="bg2"/>
                  </a:outerShdw>
                </a:effectLst>
              </a14:hiddenEffects>
            </a:ext>
          </a:extLst>
        </p:spPr>
      </p:cxnSp>
      <p:cxnSp>
        <p:nvCxnSpPr>
          <p:cNvPr id="12" name="Straight Arrow Connector 11"/>
          <p:cNvCxnSpPr/>
          <p:nvPr/>
        </p:nvCxnSpPr>
        <p:spPr bwMode="auto">
          <a:xfrm flipH="1">
            <a:off x="6781800" y="1981200"/>
            <a:ext cx="990600" cy="0"/>
          </a:xfrm>
          <a:prstGeom prst="straightConnector1">
            <a:avLst/>
          </a:prstGeom>
          <a:noFill/>
          <a:ln w="57150" cap="flat" cmpd="sng" algn="ctr">
            <a:solidFill>
              <a:schemeClr val="tx1"/>
            </a:solidFill>
            <a:prstDash val="solid"/>
            <a:round/>
            <a:headEnd type="none" w="med" len="med"/>
            <a:tailEnd type="arrow"/>
          </a:ln>
          <a:effectLst/>
          <a:extLst>
            <a:ext uri="{909E8E84-426E-40DD-AFC4-6F175D3DCCD1}">
              <a14:hiddenFill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a:solidFill>
                  <a:schemeClr val="accent1"/>
                </a:solidFill>
              </a14:hiddenFill>
            </a:ext>
            <a:ext uri="{AF507438-7753-43E0-B8FC-AC1667EBCBE1}">
              <a14:hiddenEffects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a:effectLst>
                  <a:outerShdw dist="35921" dir="2700000" algn="ctr" rotWithShape="0">
                    <a:schemeClr val="bg2"/>
                  </a:outerShdw>
                </a:effectLst>
              </a14:hiddenEffects>
            </a:ext>
          </a:extLst>
        </p:spPr>
      </p:cxnSp>
      <p:sp>
        <p:nvSpPr>
          <p:cNvPr id="14" name="Text Box 2"/>
          <p:cNvSpPr txBox="1">
            <a:spLocks noChangeArrowheads="1"/>
          </p:cNvSpPr>
          <p:nvPr/>
        </p:nvSpPr>
        <p:spPr bwMode="auto">
          <a:xfrm>
            <a:off x="685800" y="2743200"/>
            <a:ext cx="7391400" cy="400110"/>
          </a:xfrm>
          <a:prstGeom prst="rect">
            <a:avLst/>
          </a:prstGeom>
          <a:solidFill>
            <a:srgbClr val="FFFF00"/>
          </a:solidFill>
          <a:ln w="38100">
            <a:solidFill>
              <a:srgbClr val="0000FF"/>
            </a:solidFill>
            <a:miter lim="800000"/>
            <a:headEnd/>
            <a:tailEnd/>
          </a:ln>
          <a:effectLst/>
          <a:extLst>
            <a:ext uri="{AF507438-7753-43E0-B8FC-AC1667EBCBE1}">
              <a14:hiddenEffects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effectLst>
                  <a:outerShdw dist="35921" dir="2700000" algn="ctr" rotWithShape="0">
                    <a:schemeClr val="bg2"/>
                  </a:outerShdw>
                </a:effectLst>
              </a14:hiddenEffects>
            </a:ext>
          </a:extLst>
        </p:spPr>
        <p:txBody>
          <a:bodyPr wrap="square">
            <a:spAutoFit/>
          </a:bodyPr>
          <a:lstStyle>
            <a:lvl1pPr marL="342900" indent="-342900" algn="ctr" eaLnBrk="0" hangingPunct="0">
              <a:defRPr sz="2000">
                <a:solidFill>
                  <a:schemeClr val="tx1"/>
                </a:solidFill>
                <a:latin typeface="Verdana" pitchFamily="34" charset="0"/>
              </a:defRPr>
            </a:lvl1pPr>
            <a:lvl2pPr marL="465138" indent="-234950" algn="ctr" eaLnBrk="0" hangingPunct="0">
              <a:defRPr sz="2000">
                <a:solidFill>
                  <a:schemeClr val="tx1"/>
                </a:solidFill>
                <a:latin typeface="Verdana" pitchFamily="34" charset="0"/>
              </a:defRPr>
            </a:lvl2pPr>
            <a:lvl3pPr marL="1143000" indent="-228600" algn="ctr" eaLnBrk="0" hangingPunct="0">
              <a:defRPr sz="2000">
                <a:solidFill>
                  <a:schemeClr val="tx1"/>
                </a:solidFill>
                <a:latin typeface="Verdana" pitchFamily="34" charset="0"/>
              </a:defRPr>
            </a:lvl3pPr>
            <a:lvl4pPr marL="1600200" indent="-228600" algn="ctr" eaLnBrk="0" hangingPunct="0">
              <a:defRPr sz="2000">
                <a:solidFill>
                  <a:schemeClr val="tx1"/>
                </a:solidFill>
                <a:latin typeface="Verdana" pitchFamily="34" charset="0"/>
              </a:defRPr>
            </a:lvl4pPr>
            <a:lvl5pPr marL="2057400" indent="-228600" algn="ctr" eaLnBrk="0" hangingPunct="0">
              <a:defRPr sz="2000">
                <a:solidFill>
                  <a:schemeClr val="tx1"/>
                </a:solidFill>
                <a:latin typeface="Verdana" pitchFamily="34" charset="0"/>
              </a:defRPr>
            </a:lvl5pPr>
            <a:lvl6pPr marL="2514600" indent="-228600" algn="ctr" eaLnBrk="0" fontAlgn="base" hangingPunct="0">
              <a:spcBef>
                <a:spcPct val="0"/>
              </a:spcBef>
              <a:spcAft>
                <a:spcPct val="0"/>
              </a:spcAft>
              <a:defRPr sz="2000">
                <a:solidFill>
                  <a:schemeClr val="tx1"/>
                </a:solidFill>
                <a:latin typeface="Verdana" pitchFamily="34" charset="0"/>
              </a:defRPr>
            </a:lvl6pPr>
            <a:lvl7pPr marL="2971800" indent="-228600" algn="ctr" eaLnBrk="0" fontAlgn="base" hangingPunct="0">
              <a:spcBef>
                <a:spcPct val="0"/>
              </a:spcBef>
              <a:spcAft>
                <a:spcPct val="0"/>
              </a:spcAft>
              <a:defRPr sz="2000">
                <a:solidFill>
                  <a:schemeClr val="tx1"/>
                </a:solidFill>
                <a:latin typeface="Verdana" pitchFamily="34" charset="0"/>
              </a:defRPr>
            </a:lvl7pPr>
            <a:lvl8pPr marL="3429000" indent="-228600" algn="ctr" eaLnBrk="0" fontAlgn="base" hangingPunct="0">
              <a:spcBef>
                <a:spcPct val="0"/>
              </a:spcBef>
              <a:spcAft>
                <a:spcPct val="0"/>
              </a:spcAft>
              <a:defRPr sz="2000">
                <a:solidFill>
                  <a:schemeClr val="tx1"/>
                </a:solidFill>
                <a:latin typeface="Verdana" pitchFamily="34" charset="0"/>
              </a:defRPr>
            </a:lvl8pPr>
            <a:lvl9pPr marL="3886200" indent="-228600" algn="ctr" eaLnBrk="0" fontAlgn="base" hangingPunct="0">
              <a:spcBef>
                <a:spcPct val="0"/>
              </a:spcBef>
              <a:spcAft>
                <a:spcPct val="0"/>
              </a:spcAft>
              <a:defRPr sz="2000">
                <a:solidFill>
                  <a:schemeClr val="tx1"/>
                </a:solidFill>
                <a:latin typeface="Verdana" pitchFamily="34" charset="0"/>
              </a:defRPr>
            </a:lvl9pPr>
          </a:lstStyle>
          <a:p>
            <a:pPr lvl="1" algn="l" eaLnBrk="1" hangingPunct="1">
              <a:spcBef>
                <a:spcPct val="50000"/>
              </a:spcBef>
              <a:buClr>
                <a:srgbClr val="FF0000"/>
              </a:buClr>
              <a:buFont typeface="Wingdings" pitchFamily="2" charset="2"/>
              <a:buChar char="µ"/>
            </a:pPr>
            <a:r>
              <a:rPr lang="en-US" b="1" dirty="0">
                <a:latin typeface="Times New Roman" pitchFamily="18" charset="0"/>
              </a:rPr>
              <a:t> Many countries do not have PM2.5 mass </a:t>
            </a:r>
            <a:r>
              <a:rPr lang="en-US" b="1" dirty="0" smtClean="0">
                <a:latin typeface="Times New Roman" pitchFamily="18" charset="0"/>
              </a:rPr>
              <a:t>measurements</a:t>
            </a:r>
            <a:endParaRPr lang="en-US" b="1" dirty="0">
              <a:latin typeface="Times New Roman" pitchFamily="18" charset="0"/>
            </a:endParaRPr>
          </a:p>
        </p:txBody>
      </p:sp>
      <p:sp>
        <p:nvSpPr>
          <p:cNvPr id="15" name="Text Box 2"/>
          <p:cNvSpPr txBox="1">
            <a:spLocks noChangeArrowheads="1"/>
          </p:cNvSpPr>
          <p:nvPr/>
        </p:nvSpPr>
        <p:spPr bwMode="auto">
          <a:xfrm>
            <a:off x="685800" y="3252850"/>
            <a:ext cx="7391400" cy="1015663"/>
          </a:xfrm>
          <a:prstGeom prst="rect">
            <a:avLst/>
          </a:prstGeom>
          <a:solidFill>
            <a:srgbClr val="92D050"/>
          </a:solidFill>
          <a:ln w="38100">
            <a:solidFill>
              <a:srgbClr val="0000FF"/>
            </a:solidFill>
            <a:miter lim="800000"/>
            <a:headEnd/>
            <a:tailEnd/>
          </a:ln>
          <a:effectLst/>
          <a:extLst>
            <a:ext uri="{AF507438-7753-43E0-B8FC-AC1667EBCBE1}">
              <a14:hiddenEffects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effectLst>
                  <a:outerShdw dist="35921" dir="2700000" algn="ctr" rotWithShape="0">
                    <a:schemeClr val="bg2"/>
                  </a:outerShdw>
                </a:effectLst>
              </a14:hiddenEffects>
            </a:ext>
          </a:extLst>
        </p:spPr>
        <p:txBody>
          <a:bodyPr>
            <a:spAutoFit/>
          </a:bodyPr>
          <a:lstStyle>
            <a:lvl1pPr marL="342900" indent="-342900" algn="ctr" eaLnBrk="0" hangingPunct="0">
              <a:defRPr sz="2000">
                <a:solidFill>
                  <a:schemeClr val="tx1"/>
                </a:solidFill>
                <a:latin typeface="Verdana" pitchFamily="34" charset="0"/>
              </a:defRPr>
            </a:lvl1pPr>
            <a:lvl2pPr marL="465138" indent="-234950" algn="ctr" eaLnBrk="0" hangingPunct="0">
              <a:defRPr sz="2000">
                <a:solidFill>
                  <a:schemeClr val="tx1"/>
                </a:solidFill>
                <a:latin typeface="Verdana" pitchFamily="34" charset="0"/>
              </a:defRPr>
            </a:lvl2pPr>
            <a:lvl3pPr marL="1143000" indent="-228600" algn="ctr" eaLnBrk="0" hangingPunct="0">
              <a:defRPr sz="2000">
                <a:solidFill>
                  <a:schemeClr val="tx1"/>
                </a:solidFill>
                <a:latin typeface="Verdana" pitchFamily="34" charset="0"/>
              </a:defRPr>
            </a:lvl3pPr>
            <a:lvl4pPr marL="1600200" indent="-228600" algn="ctr" eaLnBrk="0" hangingPunct="0">
              <a:defRPr sz="2000">
                <a:solidFill>
                  <a:schemeClr val="tx1"/>
                </a:solidFill>
                <a:latin typeface="Verdana" pitchFamily="34" charset="0"/>
              </a:defRPr>
            </a:lvl4pPr>
            <a:lvl5pPr marL="2057400" indent="-228600" algn="ctr" eaLnBrk="0" hangingPunct="0">
              <a:defRPr sz="2000">
                <a:solidFill>
                  <a:schemeClr val="tx1"/>
                </a:solidFill>
                <a:latin typeface="Verdana" pitchFamily="34" charset="0"/>
              </a:defRPr>
            </a:lvl5pPr>
            <a:lvl6pPr marL="2514600" indent="-228600" algn="ctr" eaLnBrk="0" fontAlgn="base" hangingPunct="0">
              <a:spcBef>
                <a:spcPct val="0"/>
              </a:spcBef>
              <a:spcAft>
                <a:spcPct val="0"/>
              </a:spcAft>
              <a:defRPr sz="2000">
                <a:solidFill>
                  <a:schemeClr val="tx1"/>
                </a:solidFill>
                <a:latin typeface="Verdana" pitchFamily="34" charset="0"/>
              </a:defRPr>
            </a:lvl6pPr>
            <a:lvl7pPr marL="2971800" indent="-228600" algn="ctr" eaLnBrk="0" fontAlgn="base" hangingPunct="0">
              <a:spcBef>
                <a:spcPct val="0"/>
              </a:spcBef>
              <a:spcAft>
                <a:spcPct val="0"/>
              </a:spcAft>
              <a:defRPr sz="2000">
                <a:solidFill>
                  <a:schemeClr val="tx1"/>
                </a:solidFill>
                <a:latin typeface="Verdana" pitchFamily="34" charset="0"/>
              </a:defRPr>
            </a:lvl7pPr>
            <a:lvl8pPr marL="3429000" indent="-228600" algn="ctr" eaLnBrk="0" fontAlgn="base" hangingPunct="0">
              <a:spcBef>
                <a:spcPct val="0"/>
              </a:spcBef>
              <a:spcAft>
                <a:spcPct val="0"/>
              </a:spcAft>
              <a:defRPr sz="2000">
                <a:solidFill>
                  <a:schemeClr val="tx1"/>
                </a:solidFill>
                <a:latin typeface="Verdana" pitchFamily="34" charset="0"/>
              </a:defRPr>
            </a:lvl8pPr>
            <a:lvl9pPr marL="3886200" indent="-228600" algn="ctr" eaLnBrk="0" fontAlgn="base" hangingPunct="0">
              <a:spcBef>
                <a:spcPct val="0"/>
              </a:spcBef>
              <a:spcAft>
                <a:spcPct val="0"/>
              </a:spcAft>
              <a:defRPr sz="2000">
                <a:solidFill>
                  <a:schemeClr val="tx1"/>
                </a:solidFill>
                <a:latin typeface="Verdana" pitchFamily="34" charset="0"/>
              </a:defRPr>
            </a:lvl9pPr>
          </a:lstStyle>
          <a:p>
            <a:pPr lvl="1" algn="l" eaLnBrk="1" hangingPunct="1">
              <a:spcBef>
                <a:spcPct val="50000"/>
              </a:spcBef>
              <a:buClr>
                <a:srgbClr val="FF0000"/>
              </a:buClr>
              <a:buFont typeface="Wingdings" pitchFamily="2" charset="2"/>
              <a:buChar char="µ"/>
            </a:pPr>
            <a:r>
              <a:rPr lang="en-US" b="1" dirty="0" smtClean="0">
                <a:latin typeface="Times New Roman" pitchFamily="18" charset="0"/>
              </a:rPr>
              <a:t>Spatial </a:t>
            </a:r>
            <a:r>
              <a:rPr lang="en-US" b="1" dirty="0">
                <a:latin typeface="Times New Roman" pitchFamily="18" charset="0"/>
              </a:rPr>
              <a:t>distribution of air pollution</a:t>
            </a:r>
            <a:r>
              <a:rPr lang="en-US" b="1" dirty="0" smtClean="0">
                <a:latin typeface="Times New Roman" pitchFamily="18" charset="0"/>
              </a:rPr>
              <a:t> derived from existing ground  networks does not correlate with high population density</a:t>
            </a:r>
            <a:endParaRPr lang="en-US" b="1" dirty="0">
              <a:latin typeface="Times New Roman" pitchFamily="18" charset="0"/>
            </a:endParaRPr>
          </a:p>
        </p:txBody>
      </p:sp>
      <p:sp>
        <p:nvSpPr>
          <p:cNvPr id="16" name="Text Box 2"/>
          <p:cNvSpPr txBox="1">
            <a:spLocks noChangeArrowheads="1"/>
          </p:cNvSpPr>
          <p:nvPr/>
        </p:nvSpPr>
        <p:spPr bwMode="auto">
          <a:xfrm>
            <a:off x="685800" y="4324290"/>
            <a:ext cx="7391400" cy="400110"/>
          </a:xfrm>
          <a:prstGeom prst="rect">
            <a:avLst/>
          </a:prstGeom>
          <a:solidFill>
            <a:srgbClr val="99FF66"/>
          </a:solidFill>
          <a:ln w="38100">
            <a:solidFill>
              <a:srgbClr val="0000FF"/>
            </a:solidFill>
            <a:miter lim="800000"/>
            <a:headEnd/>
            <a:tailEnd/>
          </a:ln>
          <a:effectLst/>
          <a:extLst>
            <a:ext uri="{AF507438-7753-43E0-B8FC-AC1667EBCBE1}">
              <a14:hiddenEffects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effectLst>
                  <a:outerShdw dist="35921" dir="2700000" algn="ctr" rotWithShape="0">
                    <a:schemeClr val="bg2"/>
                  </a:outerShdw>
                </a:effectLst>
              </a14:hiddenEffects>
            </a:ext>
          </a:extLst>
        </p:spPr>
        <p:txBody>
          <a:bodyPr>
            <a:spAutoFit/>
          </a:bodyPr>
          <a:lstStyle>
            <a:lvl1pPr marL="342900" indent="-342900" algn="ctr" eaLnBrk="0" hangingPunct="0">
              <a:defRPr sz="2000">
                <a:solidFill>
                  <a:schemeClr val="tx1"/>
                </a:solidFill>
                <a:latin typeface="Verdana" pitchFamily="34" charset="0"/>
              </a:defRPr>
            </a:lvl1pPr>
            <a:lvl2pPr marL="465138" indent="-234950" algn="ctr" eaLnBrk="0" hangingPunct="0">
              <a:defRPr sz="2000">
                <a:solidFill>
                  <a:schemeClr val="tx1"/>
                </a:solidFill>
                <a:latin typeface="Verdana" pitchFamily="34" charset="0"/>
              </a:defRPr>
            </a:lvl2pPr>
            <a:lvl3pPr marL="1143000" indent="-228600" algn="ctr" eaLnBrk="0" hangingPunct="0">
              <a:defRPr sz="2000">
                <a:solidFill>
                  <a:schemeClr val="tx1"/>
                </a:solidFill>
                <a:latin typeface="Verdana" pitchFamily="34" charset="0"/>
              </a:defRPr>
            </a:lvl3pPr>
            <a:lvl4pPr marL="1600200" indent="-228600" algn="ctr" eaLnBrk="0" hangingPunct="0">
              <a:defRPr sz="2000">
                <a:solidFill>
                  <a:schemeClr val="tx1"/>
                </a:solidFill>
                <a:latin typeface="Verdana" pitchFamily="34" charset="0"/>
              </a:defRPr>
            </a:lvl4pPr>
            <a:lvl5pPr marL="2057400" indent="-228600" algn="ctr" eaLnBrk="0" hangingPunct="0">
              <a:defRPr sz="2000">
                <a:solidFill>
                  <a:schemeClr val="tx1"/>
                </a:solidFill>
                <a:latin typeface="Verdana" pitchFamily="34" charset="0"/>
              </a:defRPr>
            </a:lvl5pPr>
            <a:lvl6pPr marL="2514600" indent="-228600" algn="ctr" eaLnBrk="0" fontAlgn="base" hangingPunct="0">
              <a:spcBef>
                <a:spcPct val="0"/>
              </a:spcBef>
              <a:spcAft>
                <a:spcPct val="0"/>
              </a:spcAft>
              <a:defRPr sz="2000">
                <a:solidFill>
                  <a:schemeClr val="tx1"/>
                </a:solidFill>
                <a:latin typeface="Verdana" pitchFamily="34" charset="0"/>
              </a:defRPr>
            </a:lvl6pPr>
            <a:lvl7pPr marL="2971800" indent="-228600" algn="ctr" eaLnBrk="0" fontAlgn="base" hangingPunct="0">
              <a:spcBef>
                <a:spcPct val="0"/>
              </a:spcBef>
              <a:spcAft>
                <a:spcPct val="0"/>
              </a:spcAft>
              <a:defRPr sz="2000">
                <a:solidFill>
                  <a:schemeClr val="tx1"/>
                </a:solidFill>
                <a:latin typeface="Verdana" pitchFamily="34" charset="0"/>
              </a:defRPr>
            </a:lvl7pPr>
            <a:lvl8pPr marL="3429000" indent="-228600" algn="ctr" eaLnBrk="0" fontAlgn="base" hangingPunct="0">
              <a:spcBef>
                <a:spcPct val="0"/>
              </a:spcBef>
              <a:spcAft>
                <a:spcPct val="0"/>
              </a:spcAft>
              <a:defRPr sz="2000">
                <a:solidFill>
                  <a:schemeClr val="tx1"/>
                </a:solidFill>
                <a:latin typeface="Verdana" pitchFamily="34" charset="0"/>
              </a:defRPr>
            </a:lvl8pPr>
            <a:lvl9pPr marL="3886200" indent="-228600" algn="ctr" eaLnBrk="0" fontAlgn="base" hangingPunct="0">
              <a:spcBef>
                <a:spcPct val="0"/>
              </a:spcBef>
              <a:spcAft>
                <a:spcPct val="0"/>
              </a:spcAft>
              <a:defRPr sz="2000">
                <a:solidFill>
                  <a:schemeClr val="tx1"/>
                </a:solidFill>
                <a:latin typeface="Verdana" pitchFamily="34" charset="0"/>
              </a:defRPr>
            </a:lvl9pPr>
          </a:lstStyle>
          <a:p>
            <a:pPr lvl="1" algn="l" eaLnBrk="1" hangingPunct="1">
              <a:spcBef>
                <a:spcPct val="50000"/>
              </a:spcBef>
              <a:buClr>
                <a:srgbClr val="FF0000"/>
              </a:buClr>
              <a:buFont typeface="Wingdings" pitchFamily="2" charset="2"/>
              <a:buChar char="µ"/>
            </a:pPr>
            <a:r>
              <a:rPr lang="en-US" b="1" dirty="0" smtClean="0">
                <a:latin typeface="Times New Roman" pitchFamily="18" charset="0"/>
              </a:rPr>
              <a:t>Surface </a:t>
            </a:r>
            <a:r>
              <a:rPr lang="en-US" b="1" dirty="0">
                <a:latin typeface="Times New Roman" pitchFamily="18" charset="0"/>
              </a:rPr>
              <a:t>measurements are not cost </a:t>
            </a:r>
            <a:r>
              <a:rPr lang="en-US" b="1" dirty="0" smtClean="0">
                <a:latin typeface="Times New Roman" pitchFamily="18" charset="0"/>
              </a:rPr>
              <a:t>effective</a:t>
            </a:r>
            <a:endParaRPr lang="en-US" b="1" dirty="0">
              <a:latin typeface="Times New Roman" pitchFamily="18" charset="0"/>
            </a:endParaRPr>
          </a:p>
        </p:txBody>
      </p:sp>
      <p:sp>
        <p:nvSpPr>
          <p:cNvPr id="17" name="Text Box 2"/>
          <p:cNvSpPr txBox="1">
            <a:spLocks noChangeArrowheads="1"/>
          </p:cNvSpPr>
          <p:nvPr/>
        </p:nvSpPr>
        <p:spPr bwMode="auto">
          <a:xfrm>
            <a:off x="685800" y="4781490"/>
            <a:ext cx="7391400" cy="400110"/>
          </a:xfrm>
          <a:prstGeom prst="rect">
            <a:avLst/>
          </a:prstGeom>
          <a:solidFill>
            <a:srgbClr val="FFFF00"/>
          </a:solidFill>
          <a:ln w="38100">
            <a:solidFill>
              <a:srgbClr val="0000FF"/>
            </a:solidFill>
            <a:miter lim="800000"/>
            <a:headEnd/>
            <a:tailEnd/>
          </a:ln>
          <a:effectLst/>
          <a:extLst>
            <a:ext uri="{AF507438-7753-43E0-B8FC-AC1667EBCBE1}">
              <a14:hiddenEffects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effectLst>
                  <a:outerShdw dist="35921" dir="2700000" algn="ctr" rotWithShape="0">
                    <a:schemeClr val="bg2"/>
                  </a:outerShdw>
                </a:effectLst>
              </a14:hiddenEffects>
            </a:ext>
          </a:extLst>
        </p:spPr>
        <p:txBody>
          <a:bodyPr>
            <a:spAutoFit/>
          </a:bodyPr>
          <a:lstStyle>
            <a:lvl1pPr marL="342900" indent="-342900" algn="ctr" eaLnBrk="0" hangingPunct="0">
              <a:defRPr sz="2000">
                <a:solidFill>
                  <a:schemeClr val="tx1"/>
                </a:solidFill>
                <a:latin typeface="Verdana" pitchFamily="34" charset="0"/>
              </a:defRPr>
            </a:lvl1pPr>
            <a:lvl2pPr marL="465138" indent="-234950" algn="ctr" eaLnBrk="0" hangingPunct="0">
              <a:defRPr sz="2000">
                <a:solidFill>
                  <a:schemeClr val="tx1"/>
                </a:solidFill>
                <a:latin typeface="Verdana" pitchFamily="34" charset="0"/>
              </a:defRPr>
            </a:lvl2pPr>
            <a:lvl3pPr marL="1143000" indent="-228600" algn="ctr" eaLnBrk="0" hangingPunct="0">
              <a:defRPr sz="2000">
                <a:solidFill>
                  <a:schemeClr val="tx1"/>
                </a:solidFill>
                <a:latin typeface="Verdana" pitchFamily="34" charset="0"/>
              </a:defRPr>
            </a:lvl3pPr>
            <a:lvl4pPr marL="1600200" indent="-228600" algn="ctr" eaLnBrk="0" hangingPunct="0">
              <a:defRPr sz="2000">
                <a:solidFill>
                  <a:schemeClr val="tx1"/>
                </a:solidFill>
                <a:latin typeface="Verdana" pitchFamily="34" charset="0"/>
              </a:defRPr>
            </a:lvl4pPr>
            <a:lvl5pPr marL="2057400" indent="-228600" algn="ctr" eaLnBrk="0" hangingPunct="0">
              <a:defRPr sz="2000">
                <a:solidFill>
                  <a:schemeClr val="tx1"/>
                </a:solidFill>
                <a:latin typeface="Verdana" pitchFamily="34" charset="0"/>
              </a:defRPr>
            </a:lvl5pPr>
            <a:lvl6pPr marL="2514600" indent="-228600" algn="ctr" eaLnBrk="0" fontAlgn="base" hangingPunct="0">
              <a:spcBef>
                <a:spcPct val="0"/>
              </a:spcBef>
              <a:spcAft>
                <a:spcPct val="0"/>
              </a:spcAft>
              <a:defRPr sz="2000">
                <a:solidFill>
                  <a:schemeClr val="tx1"/>
                </a:solidFill>
                <a:latin typeface="Verdana" pitchFamily="34" charset="0"/>
              </a:defRPr>
            </a:lvl6pPr>
            <a:lvl7pPr marL="2971800" indent="-228600" algn="ctr" eaLnBrk="0" fontAlgn="base" hangingPunct="0">
              <a:spcBef>
                <a:spcPct val="0"/>
              </a:spcBef>
              <a:spcAft>
                <a:spcPct val="0"/>
              </a:spcAft>
              <a:defRPr sz="2000">
                <a:solidFill>
                  <a:schemeClr val="tx1"/>
                </a:solidFill>
                <a:latin typeface="Verdana" pitchFamily="34" charset="0"/>
              </a:defRPr>
            </a:lvl7pPr>
            <a:lvl8pPr marL="3429000" indent="-228600" algn="ctr" eaLnBrk="0" fontAlgn="base" hangingPunct="0">
              <a:spcBef>
                <a:spcPct val="0"/>
              </a:spcBef>
              <a:spcAft>
                <a:spcPct val="0"/>
              </a:spcAft>
              <a:defRPr sz="2000">
                <a:solidFill>
                  <a:schemeClr val="tx1"/>
                </a:solidFill>
                <a:latin typeface="Verdana" pitchFamily="34" charset="0"/>
              </a:defRPr>
            </a:lvl8pPr>
            <a:lvl9pPr marL="3886200" indent="-228600" algn="ctr" eaLnBrk="0" fontAlgn="base" hangingPunct="0">
              <a:spcBef>
                <a:spcPct val="0"/>
              </a:spcBef>
              <a:spcAft>
                <a:spcPct val="0"/>
              </a:spcAft>
              <a:defRPr sz="2000">
                <a:solidFill>
                  <a:schemeClr val="tx1"/>
                </a:solidFill>
                <a:latin typeface="Verdana" pitchFamily="34" charset="0"/>
              </a:defRPr>
            </a:lvl9pPr>
          </a:lstStyle>
          <a:p>
            <a:pPr lvl="1" eaLnBrk="1" hangingPunct="1">
              <a:spcBef>
                <a:spcPct val="50000"/>
              </a:spcBef>
              <a:buClr>
                <a:srgbClr val="FF0000"/>
              </a:buClr>
              <a:buFont typeface="Wingdings" pitchFamily="2" charset="2"/>
              <a:buChar char="µ"/>
            </a:pPr>
            <a:r>
              <a:rPr lang="en-US" b="1" dirty="0" smtClean="0">
                <a:latin typeface="Times New Roman" pitchFamily="18" charset="0"/>
              </a:rPr>
              <a:t>How </a:t>
            </a:r>
            <a:r>
              <a:rPr lang="en-US" b="1" dirty="0">
                <a:latin typeface="Times New Roman" pitchFamily="18" charset="0"/>
              </a:rPr>
              <a:t>about </a:t>
            </a:r>
            <a:r>
              <a:rPr lang="en-US" b="1" dirty="0" smtClean="0">
                <a:latin typeface="Times New Roman" pitchFamily="18" charset="0"/>
              </a:rPr>
              <a:t>using remote sensing satellites</a:t>
            </a:r>
            <a:r>
              <a:rPr lang="en-US" b="1" dirty="0">
                <a:latin typeface="Times New Roman" pitchFamily="18" charset="0"/>
              </a:rPr>
              <a:t>?  </a:t>
            </a:r>
          </a:p>
        </p:txBody>
      </p:sp>
    </p:spTree>
    <p:extLst>
      <p:ext uri="{BB962C8B-B14F-4D97-AF65-F5344CB8AC3E}">
        <p14:creationId xmlns:a="http://schemas.openxmlformats.org/drawingml/2006/main" xmlns:r="http://schemas.openxmlformats.org/officeDocument/2006/relationships" xmlns:p="http://schemas.openxmlformats.org/presentationml/2006/main" xmlns:mc="http://schemas.openxmlformats.org/markup-compatibility/2006" xmlns:mv="urn:schemas-microsoft-com:mac:vml" xmlns:p14="http://schemas.microsoft.com/office/powerpoint/2010/main" xmlns="" val="3072337866"/>
      </p:ext>
    </p:extLst>
  </p:cSld>
  <p:clrMapOvr>
    <a:masterClrMapping/>
  </p:clrMapOvr>
  <p:transition advTm="1573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52" name="Picture 4" descr="http://wordlesstech.com/wp-content/uploads/2012/02/Blue-Marble-VIIRS-Earth-image-behind-the-scenes-2.jpg"/>
          <p:cNvPicPr>
            <a:picLocks noChangeAspect="1" noChangeArrowheads="1"/>
          </p:cNvPicPr>
          <p:nvPr/>
        </p:nvPicPr>
        <p:blipFill>
          <a:blip r:embed="rId3" cstate="print"/>
          <a:srcRect b="46429"/>
          <a:stretch>
            <a:fillRect/>
          </a:stretch>
        </p:blipFill>
        <p:spPr bwMode="auto">
          <a:xfrm>
            <a:off x="990600" y="3733800"/>
            <a:ext cx="6019800" cy="2362200"/>
          </a:xfrm>
          <a:prstGeom prst="rect">
            <a:avLst/>
          </a:prstGeom>
          <a:noFill/>
        </p:spPr>
      </p:pic>
      <p:sp>
        <p:nvSpPr>
          <p:cNvPr id="44" name="Moon 43"/>
          <p:cNvSpPr/>
          <p:nvPr/>
        </p:nvSpPr>
        <p:spPr bwMode="auto">
          <a:xfrm rot="5400000">
            <a:off x="2705100" y="1409700"/>
            <a:ext cx="2590800" cy="4953000"/>
          </a:xfrm>
          <a:prstGeom prst="moon">
            <a:avLst/>
          </a:prstGeom>
          <a:gradFill>
            <a:gsLst>
              <a:gs pos="0">
                <a:srgbClr val="000082"/>
              </a:gs>
              <a:gs pos="30000">
                <a:srgbClr val="66008F"/>
              </a:gs>
              <a:gs pos="64999">
                <a:srgbClr val="BA0066"/>
              </a:gs>
              <a:gs pos="89999">
                <a:srgbClr val="FF0000"/>
              </a:gs>
              <a:gs pos="100000">
                <a:srgbClr val="FF8200"/>
              </a:gs>
            </a:gsLst>
            <a:lin ang="5400000" scaled="0"/>
          </a:gradFill>
          <a:ln w="9525" cap="flat" cmpd="sng" algn="ctr">
            <a:solidFill>
              <a:schemeClr val="tx1"/>
            </a:solidFill>
            <a:prstDash val="solid"/>
            <a:round/>
            <a:headEnd type="none" w="med" len="med"/>
            <a:tailEnd type="none" w="med" len="med"/>
          </a:ln>
          <a:effectLst/>
          <a:extLst>
            <a:ext uri="{909E8E84-426E-40DD-AFC4-6F175D3DCCD1}">
              <a14:hiddenFill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a:solidFill>
                  <a:schemeClr val="accent1"/>
                </a:solidFill>
              </a14:hiddenFill>
            </a:ext>
            <a:ext uri="{AF507438-7753-43E0-B8FC-AC1667EBCBE1}">
              <a14:hiddenEffects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Verdana" pitchFamily="34" charset="0"/>
            </a:endParaRPr>
          </a:p>
        </p:txBody>
      </p:sp>
      <p:cxnSp>
        <p:nvCxnSpPr>
          <p:cNvPr id="46" name="Straight Connector 45"/>
          <p:cNvCxnSpPr/>
          <p:nvPr/>
        </p:nvCxnSpPr>
        <p:spPr bwMode="auto">
          <a:xfrm flipV="1">
            <a:off x="762000" y="2438400"/>
            <a:ext cx="6858000" cy="76200"/>
          </a:xfrm>
          <a:prstGeom prst="line">
            <a:avLst/>
          </a:prstGeom>
          <a:noFill/>
          <a:ln w="57150" cap="flat" cmpd="sng" algn="ctr">
            <a:solidFill>
              <a:srgbClr val="0000CC"/>
            </a:solidFill>
            <a:prstDash val="solid"/>
            <a:round/>
            <a:headEnd type="none" w="med" len="med"/>
            <a:tailEnd type="none" w="med" len="med"/>
          </a:ln>
          <a:effectLst/>
          <a:extLst>
            <a:ext uri="{909E8E84-426E-40DD-AFC4-6F175D3DCCD1}">
              <a14:hiddenFill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a:solidFill>
                  <a:schemeClr val="accent1"/>
                </a:solidFill>
              </a14:hiddenFill>
            </a:ext>
            <a:ext uri="{AF507438-7753-43E0-B8FC-AC1667EBCBE1}">
              <a14:hiddenEffects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a:effectLst>
                  <a:outerShdw dist="35921" dir="2700000" algn="ctr" rotWithShape="0">
                    <a:schemeClr val="bg2"/>
                  </a:outerShdw>
                </a:effectLst>
              </a14:hiddenEffects>
            </a:ext>
          </a:extLst>
        </p:spPr>
      </p:cxnSp>
      <p:sp>
        <p:nvSpPr>
          <p:cNvPr id="47" name="TextBox 46"/>
          <p:cNvSpPr txBox="1"/>
          <p:nvPr/>
        </p:nvSpPr>
        <p:spPr>
          <a:xfrm>
            <a:off x="3886200" y="1905000"/>
            <a:ext cx="3733800" cy="400110"/>
          </a:xfrm>
          <a:prstGeom prst="rect">
            <a:avLst/>
          </a:prstGeom>
          <a:noFill/>
        </p:spPr>
        <p:txBody>
          <a:bodyPr wrap="square" rtlCol="0">
            <a:spAutoFit/>
          </a:bodyPr>
          <a:lstStyle/>
          <a:p>
            <a:r>
              <a:rPr lang="en-US" b="1" dirty="0" smtClean="0"/>
              <a:t>To of the Atmosphere</a:t>
            </a:r>
            <a:endParaRPr lang="en-US" b="1" dirty="0"/>
          </a:p>
        </p:txBody>
      </p:sp>
      <p:sp>
        <p:nvSpPr>
          <p:cNvPr id="48" name="Can 47"/>
          <p:cNvSpPr/>
          <p:nvPr/>
        </p:nvSpPr>
        <p:spPr bwMode="auto">
          <a:xfrm>
            <a:off x="2362200" y="2438400"/>
            <a:ext cx="381000" cy="2209800"/>
          </a:xfrm>
          <a:prstGeom prst="can">
            <a:avLst/>
          </a:prstGeom>
          <a:solidFill>
            <a:srgbClr val="FFFF00"/>
          </a:solidFill>
          <a:ln w="9525" cap="flat" cmpd="sng" algn="ctr">
            <a:solidFill>
              <a:schemeClr val="tx1"/>
            </a:solidFill>
            <a:prstDash val="solid"/>
            <a:round/>
            <a:headEnd type="none" w="med" len="med"/>
            <a:tailEnd type="none" w="med" len="med"/>
          </a:ln>
          <a:effectLst/>
          <a:extLst>
            <a:ext uri="{909E8E84-426E-40DD-AFC4-6F175D3DCCD1}">
              <a14:hiddenFill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a:solidFill>
                  <a:schemeClr val="accent1"/>
                </a:solidFill>
              </a14:hiddenFill>
            </a:ext>
            <a:ext uri="{AF507438-7753-43E0-B8FC-AC1667EBCBE1}">
              <a14:hiddenEffects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Verdana" pitchFamily="34" charset="0"/>
            </a:endParaRPr>
          </a:p>
        </p:txBody>
      </p:sp>
      <p:cxnSp>
        <p:nvCxnSpPr>
          <p:cNvPr id="50" name="Straight Arrow Connector 49"/>
          <p:cNvCxnSpPr/>
          <p:nvPr/>
        </p:nvCxnSpPr>
        <p:spPr bwMode="auto">
          <a:xfrm>
            <a:off x="1295400" y="3048000"/>
            <a:ext cx="1066800" cy="0"/>
          </a:xfrm>
          <a:prstGeom prst="straightConnector1">
            <a:avLst/>
          </a:prstGeom>
          <a:noFill/>
          <a:ln w="38100" cap="flat" cmpd="sng" algn="ctr">
            <a:solidFill>
              <a:schemeClr val="tx1"/>
            </a:solidFill>
            <a:prstDash val="solid"/>
            <a:round/>
            <a:headEnd type="none" w="med" len="med"/>
            <a:tailEnd type="arrow"/>
          </a:ln>
          <a:effectLst/>
          <a:extLst>
            <a:ext uri="{909E8E84-426E-40DD-AFC4-6F175D3DCCD1}">
              <a14:hiddenFill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a:solidFill>
                  <a:schemeClr val="accent1"/>
                </a:solidFill>
              </a14:hiddenFill>
            </a:ext>
            <a:ext uri="{AF507438-7753-43E0-B8FC-AC1667EBCBE1}">
              <a14:hiddenEffects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a:effectLst>
                  <a:outerShdw dist="35921" dir="2700000" algn="ctr" rotWithShape="0">
                    <a:schemeClr val="bg2"/>
                  </a:outerShdw>
                </a:effectLst>
              </a14:hiddenEffects>
            </a:ext>
          </a:extLst>
        </p:spPr>
      </p:cxnSp>
      <p:cxnSp>
        <p:nvCxnSpPr>
          <p:cNvPr id="52" name="Straight Arrow Connector 51"/>
          <p:cNvCxnSpPr/>
          <p:nvPr/>
        </p:nvCxnSpPr>
        <p:spPr bwMode="auto">
          <a:xfrm flipH="1">
            <a:off x="2743200" y="3048000"/>
            <a:ext cx="2971800" cy="0"/>
          </a:xfrm>
          <a:prstGeom prst="straightConnector1">
            <a:avLst/>
          </a:prstGeom>
          <a:noFill/>
          <a:ln w="38100" cap="flat" cmpd="sng" algn="ctr">
            <a:solidFill>
              <a:schemeClr val="tx1"/>
            </a:solidFill>
            <a:prstDash val="solid"/>
            <a:round/>
            <a:headEnd type="none" w="med" len="med"/>
            <a:tailEnd type="arrow"/>
          </a:ln>
          <a:effectLst/>
          <a:extLst>
            <a:ext uri="{909E8E84-426E-40DD-AFC4-6F175D3DCCD1}">
              <a14:hiddenFill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a:solidFill>
                  <a:schemeClr val="accent1"/>
                </a:solidFill>
              </a14:hiddenFill>
            </a:ext>
            <a:ext uri="{AF507438-7753-43E0-B8FC-AC1667EBCBE1}">
              <a14:hiddenEffects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a:effectLst>
                  <a:outerShdw dist="35921" dir="2700000" algn="ctr" rotWithShape="0">
                    <a:schemeClr val="bg2"/>
                  </a:outerShdw>
                </a:effectLst>
              </a14:hiddenEffects>
            </a:ext>
          </a:extLst>
        </p:spPr>
      </p:cxnSp>
      <p:sp>
        <p:nvSpPr>
          <p:cNvPr id="54" name="TextBox 53"/>
          <p:cNvSpPr txBox="1"/>
          <p:nvPr/>
        </p:nvSpPr>
        <p:spPr>
          <a:xfrm>
            <a:off x="0" y="2590800"/>
            <a:ext cx="1981200" cy="1015663"/>
          </a:xfrm>
          <a:prstGeom prst="rect">
            <a:avLst/>
          </a:prstGeom>
          <a:noFill/>
        </p:spPr>
        <p:txBody>
          <a:bodyPr wrap="square" rtlCol="0">
            <a:spAutoFit/>
          </a:bodyPr>
          <a:lstStyle/>
          <a:p>
            <a:r>
              <a:rPr lang="en-US" b="1" dirty="0" smtClean="0"/>
              <a:t>10 km</a:t>
            </a:r>
            <a:r>
              <a:rPr lang="en-US" b="1" baseline="30000" dirty="0" smtClean="0"/>
              <a:t>2</a:t>
            </a:r>
            <a:r>
              <a:rPr lang="en-US" b="1" dirty="0" smtClean="0"/>
              <a:t> Vertical Column </a:t>
            </a:r>
            <a:endParaRPr lang="en-US" b="1" dirty="0"/>
          </a:p>
        </p:txBody>
      </p:sp>
      <p:cxnSp>
        <p:nvCxnSpPr>
          <p:cNvPr id="56" name="Straight Connector 55"/>
          <p:cNvCxnSpPr/>
          <p:nvPr/>
        </p:nvCxnSpPr>
        <p:spPr bwMode="auto">
          <a:xfrm flipV="1">
            <a:off x="685800" y="4150425"/>
            <a:ext cx="6858000" cy="76200"/>
          </a:xfrm>
          <a:prstGeom prst="line">
            <a:avLst/>
          </a:prstGeom>
          <a:noFill/>
          <a:ln w="57150" cap="flat" cmpd="sng" algn="ctr">
            <a:solidFill>
              <a:srgbClr val="FF0000"/>
            </a:solidFill>
            <a:prstDash val="dash"/>
            <a:round/>
            <a:headEnd type="none" w="med" len="med"/>
            <a:tailEnd type="none" w="med" len="med"/>
          </a:ln>
          <a:effectLst/>
          <a:extLst>
            <a:ext uri="{909E8E84-426E-40DD-AFC4-6F175D3DCCD1}">
              <a14:hiddenFill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a:solidFill>
                  <a:schemeClr val="accent1"/>
                </a:solidFill>
              </a14:hiddenFill>
            </a:ext>
            <a:ext uri="{AF507438-7753-43E0-B8FC-AC1667EBCBE1}">
              <a14:hiddenEffects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a:effectLst>
                  <a:outerShdw dist="35921" dir="2700000" algn="ctr" rotWithShape="0">
                    <a:schemeClr val="bg2"/>
                  </a:outerShdw>
                </a:effectLst>
              </a14:hiddenEffects>
            </a:ext>
          </a:extLst>
        </p:spPr>
      </p:cxnSp>
      <p:cxnSp>
        <p:nvCxnSpPr>
          <p:cNvPr id="58" name="Straight Connector 57"/>
          <p:cNvCxnSpPr/>
          <p:nvPr/>
        </p:nvCxnSpPr>
        <p:spPr bwMode="auto">
          <a:xfrm flipV="1">
            <a:off x="685800" y="4572000"/>
            <a:ext cx="6858000" cy="76200"/>
          </a:xfrm>
          <a:prstGeom prst="line">
            <a:avLst/>
          </a:prstGeom>
          <a:noFill/>
          <a:ln w="57150" cap="flat" cmpd="sng" algn="ctr">
            <a:solidFill>
              <a:srgbClr val="00CC00"/>
            </a:solidFill>
            <a:prstDash val="dash"/>
            <a:round/>
            <a:headEnd type="none" w="med" len="med"/>
            <a:tailEnd type="none" w="med" len="med"/>
          </a:ln>
          <a:effectLst/>
          <a:extLst>
            <a:ext uri="{909E8E84-426E-40DD-AFC4-6F175D3DCCD1}">
              <a14:hiddenFill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a:solidFill>
                  <a:schemeClr val="accent1"/>
                </a:solidFill>
              </a14:hiddenFill>
            </a:ext>
            <a:ext uri="{AF507438-7753-43E0-B8FC-AC1667EBCBE1}">
              <a14:hiddenEffects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a:effectLst>
                  <a:outerShdw dist="35921" dir="2700000" algn="ctr" rotWithShape="0">
                    <a:schemeClr val="bg2"/>
                  </a:outerShdw>
                </a:effectLst>
              </a14:hiddenEffects>
            </a:ext>
          </a:extLst>
        </p:spPr>
      </p:cxnSp>
      <p:sp>
        <p:nvSpPr>
          <p:cNvPr id="59" name="TextBox 58"/>
          <p:cNvSpPr txBox="1"/>
          <p:nvPr/>
        </p:nvSpPr>
        <p:spPr>
          <a:xfrm>
            <a:off x="2209800" y="4724400"/>
            <a:ext cx="3733800" cy="400110"/>
          </a:xfrm>
          <a:prstGeom prst="rect">
            <a:avLst/>
          </a:prstGeom>
          <a:noFill/>
        </p:spPr>
        <p:txBody>
          <a:bodyPr wrap="square" rtlCol="0">
            <a:spAutoFit/>
          </a:bodyPr>
          <a:lstStyle/>
          <a:p>
            <a:r>
              <a:rPr lang="en-US" b="1" dirty="0" smtClean="0"/>
              <a:t>Earth Surface</a:t>
            </a:r>
            <a:endParaRPr lang="en-US" b="1" dirty="0"/>
          </a:p>
        </p:txBody>
      </p:sp>
      <p:sp>
        <p:nvSpPr>
          <p:cNvPr id="60" name="TextBox 59"/>
          <p:cNvSpPr txBox="1"/>
          <p:nvPr/>
        </p:nvSpPr>
        <p:spPr>
          <a:xfrm>
            <a:off x="6934200" y="3962400"/>
            <a:ext cx="2057400" cy="707886"/>
          </a:xfrm>
          <a:prstGeom prst="rect">
            <a:avLst/>
          </a:prstGeom>
          <a:noFill/>
        </p:spPr>
        <p:txBody>
          <a:bodyPr wrap="square" rtlCol="0">
            <a:spAutoFit/>
          </a:bodyPr>
          <a:lstStyle/>
          <a:p>
            <a:pPr algn="r"/>
            <a:r>
              <a:rPr lang="en-US" b="1" dirty="0" smtClean="0"/>
              <a:t>Surface Layer</a:t>
            </a:r>
            <a:endParaRPr lang="en-US" b="1" dirty="0"/>
          </a:p>
        </p:txBody>
      </p:sp>
      <p:sp>
        <p:nvSpPr>
          <p:cNvPr id="61" name="Can 60"/>
          <p:cNvSpPr/>
          <p:nvPr/>
        </p:nvSpPr>
        <p:spPr bwMode="auto">
          <a:xfrm>
            <a:off x="2478975" y="4243450"/>
            <a:ext cx="176150" cy="328550"/>
          </a:xfrm>
          <a:prstGeom prst="can">
            <a:avLst/>
          </a:prstGeom>
          <a:solidFill>
            <a:srgbClr val="FFC000"/>
          </a:solidFill>
          <a:ln w="9525" cap="flat" cmpd="sng" algn="ctr">
            <a:solidFill>
              <a:schemeClr val="tx1"/>
            </a:solidFill>
            <a:prstDash val="solid"/>
            <a:round/>
            <a:headEnd type="none" w="med" len="med"/>
            <a:tailEnd type="none" w="med" len="med"/>
          </a:ln>
          <a:effectLst/>
          <a:extLst>
            <a:ext uri="{909E8E84-426E-40DD-AFC4-6F175D3DCCD1}">
              <a14:hiddenFill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a:solidFill>
                  <a:schemeClr val="accent1"/>
                </a:solidFill>
              </a14:hiddenFill>
            </a:ext>
            <a:ext uri="{AF507438-7753-43E0-B8FC-AC1667EBCBE1}">
              <a14:hiddenEffects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Verdana" pitchFamily="34" charset="0"/>
            </a:endParaRPr>
          </a:p>
        </p:txBody>
      </p:sp>
      <p:sp>
        <p:nvSpPr>
          <p:cNvPr id="62" name="TextBox 61"/>
          <p:cNvSpPr txBox="1"/>
          <p:nvPr/>
        </p:nvSpPr>
        <p:spPr>
          <a:xfrm>
            <a:off x="1066800" y="5334000"/>
            <a:ext cx="3810000" cy="707886"/>
          </a:xfrm>
          <a:prstGeom prst="rect">
            <a:avLst/>
          </a:prstGeom>
          <a:solidFill>
            <a:schemeClr val="bg1"/>
          </a:solidFill>
        </p:spPr>
        <p:txBody>
          <a:bodyPr wrap="square" rtlCol="0">
            <a:spAutoFit/>
          </a:bodyPr>
          <a:lstStyle/>
          <a:p>
            <a:r>
              <a:rPr lang="en-US" dirty="0" smtClean="0"/>
              <a:t>PM2.5 </a:t>
            </a:r>
            <a:r>
              <a:rPr lang="en-US" b="1" u="sng" dirty="0" smtClean="0"/>
              <a:t>mass</a:t>
            </a:r>
            <a:r>
              <a:rPr lang="en-US" dirty="0" smtClean="0"/>
              <a:t> concentration (µgm</a:t>
            </a:r>
            <a:r>
              <a:rPr lang="en-US" baseline="30000" dirty="0" smtClean="0"/>
              <a:t>-3</a:t>
            </a:r>
            <a:r>
              <a:rPr lang="en-US" dirty="0" smtClean="0"/>
              <a:t>)  -- Dry Mass</a:t>
            </a:r>
            <a:endParaRPr lang="en-US" dirty="0"/>
          </a:p>
        </p:txBody>
      </p:sp>
      <p:cxnSp>
        <p:nvCxnSpPr>
          <p:cNvPr id="64" name="Straight Arrow Connector 63"/>
          <p:cNvCxnSpPr>
            <a:endCxn id="61" idx="2"/>
          </p:cNvCxnSpPr>
          <p:nvPr/>
        </p:nvCxnSpPr>
        <p:spPr bwMode="auto">
          <a:xfrm flipV="1">
            <a:off x="1447800" y="4407725"/>
            <a:ext cx="1031175" cy="926275"/>
          </a:xfrm>
          <a:prstGeom prst="straightConnector1">
            <a:avLst/>
          </a:prstGeom>
          <a:noFill/>
          <a:ln w="38100" cap="flat" cmpd="sng" algn="ctr">
            <a:solidFill>
              <a:srgbClr val="FF0000"/>
            </a:solidFill>
            <a:prstDash val="solid"/>
            <a:round/>
            <a:headEnd type="none" w="med" len="med"/>
            <a:tailEnd type="arrow"/>
          </a:ln>
          <a:effectLst/>
          <a:extLst>
            <a:ext uri="{909E8E84-426E-40DD-AFC4-6F175D3DCCD1}">
              <a14:hiddenFill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a:solidFill>
                  <a:schemeClr val="accent1"/>
                </a:solidFill>
              </a14:hiddenFill>
            </a:ext>
            <a:ext uri="{AF507438-7753-43E0-B8FC-AC1667EBCBE1}">
              <a14:hiddenEffects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a:effectLst>
                  <a:outerShdw dist="35921" dir="2700000" algn="ctr" rotWithShape="0">
                    <a:schemeClr val="bg2"/>
                  </a:outerShdw>
                </a:effectLst>
              </a14:hiddenEffects>
            </a:ext>
          </a:extLst>
        </p:spPr>
      </p:cxnSp>
      <p:sp>
        <p:nvSpPr>
          <p:cNvPr id="65" name="Rectangle 2"/>
          <p:cNvSpPr>
            <a:spLocks noGrp="1" noChangeArrowheads="1"/>
          </p:cNvSpPr>
          <p:nvPr>
            <p:ph type="title"/>
          </p:nvPr>
        </p:nvSpPr>
        <p:spPr>
          <a:xfrm>
            <a:off x="381000" y="152400"/>
            <a:ext cx="7848600" cy="1300163"/>
          </a:xfrm>
        </p:spPr>
        <p:txBody>
          <a:bodyPr/>
          <a:lstStyle/>
          <a:p>
            <a:r>
              <a:rPr lang="en-US" sz="3200" b="1" dirty="0" smtClean="0"/>
              <a:t>Our interest and what we obtain from satellite</a:t>
            </a:r>
            <a:endParaRPr lang="en-US" sz="3200" b="1" dirty="0"/>
          </a:p>
        </p:txBody>
      </p:sp>
      <p:sp>
        <p:nvSpPr>
          <p:cNvPr id="67" name="TextBox 66"/>
          <p:cNvSpPr txBox="1"/>
          <p:nvPr/>
        </p:nvSpPr>
        <p:spPr>
          <a:xfrm>
            <a:off x="5715000" y="2514600"/>
            <a:ext cx="2895600" cy="707886"/>
          </a:xfrm>
          <a:prstGeom prst="rect">
            <a:avLst/>
          </a:prstGeom>
          <a:noFill/>
        </p:spPr>
        <p:txBody>
          <a:bodyPr wrap="square" rtlCol="0">
            <a:spAutoFit/>
          </a:bodyPr>
          <a:lstStyle/>
          <a:p>
            <a:r>
              <a:rPr lang="en-US" dirty="0" smtClean="0"/>
              <a:t>Aerosol </a:t>
            </a:r>
            <a:r>
              <a:rPr lang="en-US" b="1" u="sng" dirty="0" smtClean="0"/>
              <a:t>Optical</a:t>
            </a:r>
            <a:r>
              <a:rPr lang="en-US" dirty="0" smtClean="0"/>
              <a:t> Depth</a:t>
            </a:r>
            <a:endParaRPr lang="en-US" dirty="0"/>
          </a:p>
        </p:txBody>
      </p:sp>
      <p:sp>
        <p:nvSpPr>
          <p:cNvPr id="68" name="Text Box 35"/>
          <p:cNvSpPr txBox="1">
            <a:spLocks noChangeArrowheads="1"/>
          </p:cNvSpPr>
          <p:nvPr/>
        </p:nvSpPr>
        <p:spPr bwMode="auto">
          <a:xfrm>
            <a:off x="5257800" y="2819400"/>
            <a:ext cx="3886200" cy="954107"/>
          </a:xfrm>
          <a:prstGeom prst="rect">
            <a:avLst/>
          </a:prstGeom>
          <a:noFill/>
          <a:ln w="9525">
            <a:noFill/>
            <a:miter lim="800000"/>
            <a:headEnd/>
            <a:tailEnd/>
          </a:ln>
          <a:effectLst/>
        </p:spPr>
        <p:txBody>
          <a:bodyPr wrap="square">
            <a:spAutoFit/>
          </a:bodyPr>
          <a:lstStyle/>
          <a:p>
            <a:pPr algn="r"/>
            <a:r>
              <a:rPr lang="en-US" sz="1400" b="1" dirty="0">
                <a:latin typeface="Tahoma" pitchFamily="34" charset="0"/>
                <a:cs typeface="Tahoma" pitchFamily="34" charset="0"/>
              </a:rPr>
              <a:t>              Particle size</a:t>
            </a:r>
            <a:br>
              <a:rPr lang="en-US" sz="1400" b="1" dirty="0">
                <a:latin typeface="Tahoma" pitchFamily="34" charset="0"/>
                <a:cs typeface="Tahoma" pitchFamily="34" charset="0"/>
              </a:rPr>
            </a:br>
            <a:r>
              <a:rPr lang="en-US" sz="1400" b="1" dirty="0">
                <a:latin typeface="Tahoma" pitchFamily="34" charset="0"/>
                <a:cs typeface="Tahoma" pitchFamily="34" charset="0"/>
              </a:rPr>
              <a:t>              Composition</a:t>
            </a:r>
            <a:br>
              <a:rPr lang="en-US" sz="1400" b="1" dirty="0">
                <a:latin typeface="Tahoma" pitchFamily="34" charset="0"/>
                <a:cs typeface="Tahoma" pitchFamily="34" charset="0"/>
              </a:rPr>
            </a:br>
            <a:r>
              <a:rPr lang="en-US" sz="1400" b="1" dirty="0">
                <a:latin typeface="Tahoma" pitchFamily="34" charset="0"/>
                <a:cs typeface="Tahoma" pitchFamily="34" charset="0"/>
              </a:rPr>
              <a:t>              Water uptake</a:t>
            </a:r>
            <a:br>
              <a:rPr lang="en-US" sz="1400" b="1" dirty="0">
                <a:latin typeface="Tahoma" pitchFamily="34" charset="0"/>
                <a:cs typeface="Tahoma" pitchFamily="34" charset="0"/>
              </a:rPr>
            </a:br>
            <a:r>
              <a:rPr lang="en-US" sz="1400" b="1" dirty="0">
                <a:latin typeface="Tahoma" pitchFamily="34" charset="0"/>
                <a:cs typeface="Tahoma" pitchFamily="34" charset="0"/>
              </a:rPr>
              <a:t>              Vertical Distribution</a:t>
            </a:r>
          </a:p>
        </p:txBody>
      </p:sp>
      <p:pic>
        <p:nvPicPr>
          <p:cNvPr id="71" name="Picture 4"/>
          <p:cNvPicPr>
            <a:picLocks noChangeAspect="1" noChangeArrowheads="1"/>
          </p:cNvPicPr>
          <p:nvPr/>
        </p:nvPicPr>
        <p:blipFill>
          <a:blip r:embed="rId4" cstate="print">
            <a:lum bright="-40000" contrast="40000"/>
            <a:extLst>
              <a:ext uri="{28A0092B-C50C-407E-A947-70E740481C1C}">
                <a14:useLocalDpi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val="0"/>
              </a:ext>
            </a:extLst>
          </a:blip>
          <a:srcRect l="10806" t="29192" r="10417" b="46635"/>
          <a:stretch>
            <a:fillRect/>
          </a:stretch>
        </p:blipFill>
        <p:spPr bwMode="auto">
          <a:xfrm>
            <a:off x="4461164" y="5867400"/>
            <a:ext cx="4682836" cy="990600"/>
          </a:xfrm>
          <a:prstGeom prst="rect">
            <a:avLst/>
          </a:prstGeom>
          <a:noFill/>
          <a:ln>
            <a:noFill/>
          </a:ln>
          <a:extLst>
            <a:ext uri="{909E8E84-426E-40DD-AFC4-6F175D3DCCD1}">
              <a14:hiddenFill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solidFill>
                  <a:srgbClr xmlns:mc="http://schemas.openxmlformats.org/markup-compatibility/2006" val="FFFFFF" mc:Ignorable=""/>
                </a:solidFill>
              </a14:hiddenFill>
            </a:ext>
            <a:ext uri="{91240B29-F687-4F45-9708-019B960494DF}">
              <a14:hiddenLine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w="57150" algn="ctr">
                <a:solidFill>
                  <a:srgbClr xmlns:mc="http://schemas.openxmlformats.org/markup-compatibility/2006" val="000000" mc:Ignorable=""/>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additive="base">
                                        <p:cTn id="7" dur="500" fill="hold"/>
                                        <p:tgtEl>
                                          <p:spTgt spid="71"/>
                                        </p:tgtEl>
                                        <p:attrNameLst>
                                          <p:attrName>ppt_x</p:attrName>
                                        </p:attrNameLst>
                                      </p:cBhvr>
                                      <p:tavLst>
                                        <p:tav tm="0">
                                          <p:val>
                                            <p:strVal val="#ppt_x"/>
                                          </p:val>
                                        </p:tav>
                                        <p:tav tm="100000">
                                          <p:val>
                                            <p:strVal val="#ppt_x"/>
                                          </p:val>
                                        </p:tav>
                                      </p:tavLst>
                                    </p:anim>
                                    <p:anim calcmode="lin" valueType="num">
                                      <p:cBhvr additive="base">
                                        <p:cTn id="8" dur="500" fill="hold"/>
                                        <p:tgtEl>
                                          <p:spTgt spid="7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8"/>
                                        </p:tgtEl>
                                        <p:attrNameLst>
                                          <p:attrName>style.visibility</p:attrName>
                                        </p:attrNameLst>
                                      </p:cBhvr>
                                      <p:to>
                                        <p:strVal val="visible"/>
                                      </p:to>
                                    </p:set>
                                    <p:anim calcmode="lin" valueType="num">
                                      <p:cBhvr additive="base">
                                        <p:cTn id="11" dur="500" fill="hold"/>
                                        <p:tgtEl>
                                          <p:spTgt spid="68"/>
                                        </p:tgtEl>
                                        <p:attrNameLst>
                                          <p:attrName>ppt_x</p:attrName>
                                        </p:attrNameLst>
                                      </p:cBhvr>
                                      <p:tavLst>
                                        <p:tav tm="0">
                                          <p:val>
                                            <p:strVal val="#ppt_x"/>
                                          </p:val>
                                        </p:tav>
                                        <p:tav tm="100000">
                                          <p:val>
                                            <p:strVal val="#ppt_x"/>
                                          </p:val>
                                        </p:tav>
                                      </p:tavLst>
                                    </p:anim>
                                    <p:anim calcmode="lin" valueType="num">
                                      <p:cBhvr additive="base">
                                        <p:cTn id="12"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2" descr="corr_maps-0"/>
          <p:cNvPicPr>
            <a:picLocks noChangeAspect="1" noChangeArrowheads="1"/>
          </p:cNvPicPr>
          <p:nvPr/>
        </p:nvPicPr>
        <p:blipFill>
          <a:blip r:embed="rId2" cstate="print">
            <a:extLst>
              <a:ext uri="{28A0092B-C50C-407E-A947-70E740481C1C}">
                <a14:useLocalDpi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val="0"/>
              </a:ext>
            </a:extLst>
          </a:blip>
          <a:srcRect b="13402"/>
          <a:stretch>
            <a:fillRect/>
          </a:stretch>
        </p:blipFill>
        <p:spPr bwMode="auto">
          <a:xfrm>
            <a:off x="457200" y="152400"/>
            <a:ext cx="8382000" cy="6400800"/>
          </a:xfrm>
          <a:prstGeom prst="rect">
            <a:avLst/>
          </a:prstGeom>
          <a:noFill/>
          <a:ln>
            <a:noFill/>
          </a:ln>
          <a:extLst>
            <a:ext uri="{909E8E84-426E-40DD-AFC4-6F175D3DCCD1}">
              <a14:hiddenFill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solidFill>
                  <a:srgbClr xmlns:mc="http://schemas.openxmlformats.org/markup-compatibility/2006" val="FFFFFF" mc:Ignorable=""/>
                </a:solidFill>
              </a14:hiddenFill>
            </a:ext>
            <a:ext uri="{91240B29-F687-4F45-9708-019B960494DF}">
              <a14:hiddenLine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w="9525">
                <a:solidFill>
                  <a:srgbClr xmlns:mc="http://schemas.openxmlformats.org/markup-compatibility/2006" val="000000" mc:Ignorable=""/>
                </a:solidFill>
                <a:miter lim="800000"/>
                <a:headEnd/>
                <a:tailEnd/>
              </a14:hiddenLine>
            </a:ext>
          </a:extLst>
        </p:spPr>
      </p:pic>
      <p:sp>
        <p:nvSpPr>
          <p:cNvPr id="10" name="TextBox 9"/>
          <p:cNvSpPr txBox="1"/>
          <p:nvPr/>
        </p:nvSpPr>
        <p:spPr>
          <a:xfrm>
            <a:off x="6096000" y="6324600"/>
            <a:ext cx="2819400" cy="307777"/>
          </a:xfrm>
          <a:prstGeom prst="rect">
            <a:avLst/>
          </a:prstGeom>
          <a:noFill/>
        </p:spPr>
        <p:txBody>
          <a:bodyPr wrap="square" rtlCol="0">
            <a:spAutoFit/>
          </a:bodyPr>
          <a:lstStyle/>
          <a:p>
            <a:pPr algn="r"/>
            <a:r>
              <a:rPr lang="en-US" sz="1400" b="1" dirty="0" smtClean="0"/>
              <a:t>Gupta, 2008</a:t>
            </a:r>
            <a:endParaRPr lang="en-US" sz="1400" b="1" dirty="0"/>
          </a:p>
        </p:txBody>
      </p:sp>
      <p:sp>
        <p:nvSpPr>
          <p:cNvPr id="11" name="Rectangle 2"/>
          <p:cNvSpPr txBox="1">
            <a:spLocks noChangeArrowheads="1"/>
          </p:cNvSpPr>
          <p:nvPr/>
        </p:nvSpPr>
        <p:spPr>
          <a:xfrm>
            <a:off x="630797" y="231775"/>
            <a:ext cx="8001000" cy="682625"/>
          </a:xfrm>
          <a:prstGeom prst="rect">
            <a:avLst/>
          </a:prstGeom>
          <a:solidFill>
            <a:srgbClr val="0000FF"/>
          </a:solidFill>
          <a:ln w="9525"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1240B29-F687-4F45-9708-019B960494DF}">
              <a14:hiddenLine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w="9525">
                <a:solidFill>
                  <a:schemeClr val="tx1"/>
                </a:solidFill>
                <a:miter lim="800000"/>
                <a:headEnd/>
                <a:tailEnd/>
              </a14:hiddenLine>
            </a:ext>
          </a:extLst>
        </p:spPr>
        <p:style>
          <a:lnRef idx="1">
            <a:schemeClr val="accent2"/>
          </a:lnRef>
          <a:fillRef idx="3">
            <a:schemeClr val="accent2"/>
          </a:fillRef>
          <a:effectRef idx="2">
            <a:schemeClr val="accent2"/>
          </a:effectRef>
          <a:fontRef idx="minor">
            <a:schemeClr val="lt1"/>
          </a:fontRef>
        </p:style>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800" b="1" i="0" u="none" strike="noStrike" kern="0" cap="none" spc="0" normalizeH="0" baseline="0" noProof="0" dirty="0" smtClean="0">
                <a:ln>
                  <a:noFill/>
                </a:ln>
                <a:solidFill>
                  <a:schemeClr val="bg1"/>
                </a:solidFill>
                <a:effectLst/>
                <a:uLnTx/>
                <a:uFillTx/>
                <a:latin typeface="+mn-lt"/>
                <a:ea typeface="+mn-ea"/>
                <a:cs typeface="+mn-cs"/>
              </a:rPr>
              <a:t>AOT-PM2.5 Relationship</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Date Placeholder 3"/>
          <p:cNvSpPr>
            <a:spLocks noGrp="1"/>
          </p:cNvSpPr>
          <p:nvPr>
            <p:ph type="dt" sz="quarter" idx="10"/>
          </p:nvPr>
        </p:nvSpPr>
        <p:spPr bwMode="auto">
          <a:xfrm>
            <a:off x="0" y="6080125"/>
            <a:ext cx="4038600" cy="777875"/>
          </a:xfrm>
          <a:noFill/>
          <a:ln>
            <a:miter lim="800000"/>
            <a:headEnd/>
            <a:tailEnd/>
          </a:ln>
        </p:spPr>
        <p:txBody>
          <a:bodyPr/>
          <a:lstStyle/>
          <a:p>
            <a:r>
              <a:rPr lang="en-US" sz="1400" b="1">
                <a:solidFill>
                  <a:schemeClr val="tx1"/>
                </a:solidFill>
              </a:rPr>
              <a:t>Courtesy of Ray Hoff, AWMA 39th Critical Review</a:t>
            </a:r>
          </a:p>
          <a:p>
            <a:endParaRPr lang="en-US" sz="1400" b="1">
              <a:solidFill>
                <a:schemeClr val="tx1"/>
              </a:solidFill>
            </a:endParaRPr>
          </a:p>
        </p:txBody>
      </p:sp>
      <p:sp>
        <p:nvSpPr>
          <p:cNvPr id="36867" name="Slide Number Placeholder 5"/>
          <p:cNvSpPr>
            <a:spLocks noGrp="1"/>
          </p:cNvSpPr>
          <p:nvPr>
            <p:ph type="sldNum" sz="quarter" idx="12"/>
          </p:nvPr>
        </p:nvSpPr>
        <p:spPr bwMode="auto">
          <a:noFill/>
          <a:ln>
            <a:miter lim="800000"/>
            <a:headEnd/>
            <a:tailEnd/>
          </a:ln>
        </p:spPr>
        <p:txBody>
          <a:bodyPr/>
          <a:lstStyle/>
          <a:p>
            <a:fld id="{FDADDB29-CBDC-A742-B80A-2131C4F29A7A}" type="slidenum">
              <a:rPr lang="en-US"/>
              <a:pPr/>
              <a:t>16</a:t>
            </a:fld>
            <a:endParaRPr lang="en-US"/>
          </a:p>
        </p:txBody>
      </p:sp>
      <p:sp>
        <p:nvSpPr>
          <p:cNvPr id="36868" name="Rectangle 2"/>
          <p:cNvSpPr>
            <a:spLocks noGrp="1" noRot="1" noChangeArrowheads="1"/>
          </p:cNvSpPr>
          <p:nvPr>
            <p:ph type="title"/>
          </p:nvPr>
        </p:nvSpPr>
        <p:spPr>
          <a:xfrm>
            <a:off x="304800" y="228600"/>
            <a:ext cx="8510588" cy="762000"/>
          </a:xfrm>
        </p:spPr>
        <p:txBody>
          <a:bodyPr/>
          <a:lstStyle/>
          <a:p>
            <a:pPr eaLnBrk="1" hangingPunct="1"/>
            <a:r>
              <a:rPr lang="en-US" sz="3200" b="1"/>
              <a:t>Critical Review of Column AOD to </a:t>
            </a:r>
            <a:br>
              <a:rPr lang="en-US" sz="3200" b="1"/>
            </a:br>
            <a:r>
              <a:rPr lang="en-US" sz="3200" b="1"/>
              <a:t>Ground PM relationships</a:t>
            </a:r>
            <a:endParaRPr lang="en-US" b="1"/>
          </a:p>
        </p:txBody>
      </p:sp>
      <p:sp>
        <p:nvSpPr>
          <p:cNvPr id="36869" name="Rectangle 3"/>
          <p:cNvSpPr>
            <a:spLocks noGrp="1" noRot="1" noChangeArrowheads="1"/>
          </p:cNvSpPr>
          <p:nvPr>
            <p:ph type="body" idx="1"/>
          </p:nvPr>
        </p:nvSpPr>
        <p:spPr>
          <a:xfrm>
            <a:off x="304800" y="1752600"/>
            <a:ext cx="8540750" cy="5105400"/>
          </a:xfrm>
        </p:spPr>
        <p:txBody>
          <a:bodyPr/>
          <a:lstStyle/>
          <a:p>
            <a:pPr eaLnBrk="1" hangingPunct="1">
              <a:lnSpc>
                <a:spcPct val="90000"/>
              </a:lnSpc>
              <a:spcAft>
                <a:spcPts val="1200"/>
              </a:spcAft>
            </a:pPr>
            <a:r>
              <a:rPr lang="en-US"/>
              <a:t>Widely varying slopes on this regression</a:t>
            </a:r>
          </a:p>
          <a:p>
            <a:pPr eaLnBrk="1" hangingPunct="1">
              <a:lnSpc>
                <a:spcPct val="90000"/>
              </a:lnSpc>
              <a:spcAft>
                <a:spcPts val="1200"/>
              </a:spcAft>
            </a:pPr>
            <a:r>
              <a:rPr lang="en-US"/>
              <a:t>Seasonal dependence, humidity dependence, </a:t>
            </a:r>
            <a:r>
              <a:rPr lang="en-US" b="1"/>
              <a:t>PBL dependence</a:t>
            </a:r>
            <a:r>
              <a:rPr lang="en-US"/>
              <a:t>, regional dependence</a:t>
            </a:r>
          </a:p>
          <a:p>
            <a:pPr eaLnBrk="1" hangingPunct="1">
              <a:lnSpc>
                <a:spcPct val="90000"/>
              </a:lnSpc>
              <a:spcAft>
                <a:spcPts val="1200"/>
              </a:spcAft>
            </a:pPr>
            <a:r>
              <a:rPr lang="en-US"/>
              <a:t>Error in the slopes lead to propagated error in the PM</a:t>
            </a:r>
            <a:r>
              <a:rPr lang="en-US" baseline="-25000"/>
              <a:t>2.5</a:t>
            </a:r>
            <a:r>
              <a:rPr lang="en-US"/>
              <a:t> predictions</a:t>
            </a:r>
          </a:p>
          <a:p>
            <a:pPr eaLnBrk="1" hangingPunct="1">
              <a:lnSpc>
                <a:spcPct val="90000"/>
              </a:lnSpc>
            </a:pPr>
            <a:r>
              <a:rPr lang="en-US"/>
              <a:t>Likely not adequate for regulatory compliance</a:t>
            </a:r>
          </a:p>
        </p:txBody>
      </p:sp>
      <p:sp>
        <p:nvSpPr>
          <p:cNvPr id="36870" name="Rectangle 5"/>
          <p:cNvSpPr>
            <a:spLocks noChangeArrowheads="1"/>
          </p:cNvSpPr>
          <p:nvPr/>
        </p:nvSpPr>
        <p:spPr bwMode="auto">
          <a:xfrm>
            <a:off x="2971800" y="1219200"/>
            <a:ext cx="2954338" cy="369888"/>
          </a:xfrm>
          <a:prstGeom prst="rect">
            <a:avLst/>
          </a:prstGeom>
          <a:noFill/>
          <a:ln w="9525">
            <a:noFill/>
            <a:miter lim="800000"/>
            <a:headEnd/>
            <a:tailEnd/>
          </a:ln>
        </p:spPr>
        <p:txBody>
          <a:bodyPr wrap="none">
            <a:prstTxWarp prst="textNoShape">
              <a:avLst/>
            </a:prstTxWarp>
            <a:spAutoFit/>
          </a:bodyPr>
          <a:lstStyle/>
          <a:p>
            <a:r>
              <a:rPr lang="en-US" i="1"/>
              <a:t>Hoff and Christopher, 2009</a:t>
            </a:r>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2"/>
          <p:cNvGrpSpPr>
            <a:grpSpLocks noRot="1"/>
          </p:cNvGrpSpPr>
          <p:nvPr/>
        </p:nvGrpSpPr>
        <p:grpSpPr bwMode="auto">
          <a:xfrm>
            <a:off x="228600" y="990600"/>
            <a:ext cx="7391400" cy="3429000"/>
            <a:chOff x="336" y="632"/>
            <a:chExt cx="5088" cy="3016"/>
          </a:xfrm>
        </p:grpSpPr>
        <p:sp>
          <p:nvSpPr>
            <p:cNvPr id="58381" name="Rectangle 3"/>
            <p:cNvSpPr>
              <a:spLocks noChangeArrowheads="1"/>
            </p:cNvSpPr>
            <p:nvPr/>
          </p:nvSpPr>
          <p:spPr bwMode="auto">
            <a:xfrm>
              <a:off x="2190" y="2975"/>
              <a:ext cx="1890" cy="673"/>
            </a:xfrm>
            <a:prstGeom prst="rect">
              <a:avLst/>
            </a:prstGeom>
            <a:solidFill>
              <a:srgbClr val="7E0023"/>
            </a:solidFill>
            <a:ln>
              <a:noFill/>
            </a:ln>
            <a:effectLst/>
            <a:extLst>
              <a:ext uri="{91240B29-F687-4F45-9708-019B960494DF}">
                <a14:hiddenLine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w="9525">
                  <a:solidFill>
                    <a:schemeClr val="tx1"/>
                  </a:solidFill>
                  <a:miter lim="800000"/>
                  <a:headEnd/>
                  <a:tailEnd/>
                </a14:hiddenLine>
              </a:ext>
              <a:ext uri="{AF507438-7753-43E0-B8FC-AC1667EBCBE1}">
                <a14:hiddenEffects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effectLst>
                    <a:outerShdw dist="35921" dir="2700000" algn="ctr" rotWithShape="0">
                      <a:schemeClr val="bg2"/>
                    </a:outerShdw>
                  </a:effectLst>
                </a14:hiddenEffects>
              </a:ext>
            </a:extLst>
          </p:spPr>
          <p:txBody>
            <a:bodyPr/>
            <a:lstStyle/>
            <a:p>
              <a:pPr>
                <a:spcBef>
                  <a:spcPct val="20000"/>
                </a:spcBef>
                <a:buClr>
                  <a:schemeClr val="accent2"/>
                </a:buClr>
                <a:buFont typeface="Wingdings" pitchFamily="2" charset="2"/>
                <a:buNone/>
              </a:pPr>
              <a:r>
                <a:rPr lang="en-US" sz="1000" b="1"/>
                <a:t>Sensitive groups should avoid all physical activity outdoors; everyone else should avoid prolonged or heavy exertion</a:t>
              </a:r>
              <a:endParaRPr lang="en-US" sz="1100" b="1"/>
            </a:p>
          </p:txBody>
        </p:sp>
        <p:sp>
          <p:nvSpPr>
            <p:cNvPr id="58382" name="Rectangle 4"/>
            <p:cNvSpPr>
              <a:spLocks noChangeArrowheads="1"/>
            </p:cNvSpPr>
            <p:nvPr/>
          </p:nvSpPr>
          <p:spPr bwMode="auto">
            <a:xfrm>
              <a:off x="2190" y="2302"/>
              <a:ext cx="1890" cy="673"/>
            </a:xfrm>
            <a:prstGeom prst="rect">
              <a:avLst/>
            </a:prstGeom>
            <a:solidFill>
              <a:srgbClr val="FF0000"/>
            </a:solidFill>
            <a:ln>
              <a:noFill/>
            </a:ln>
            <a:effectLst/>
            <a:extLst>
              <a:ext uri="{91240B29-F687-4F45-9708-019B960494DF}">
                <a14:hiddenLine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w="9525">
                  <a:solidFill>
                    <a:schemeClr val="tx1"/>
                  </a:solidFill>
                  <a:miter lim="800000"/>
                  <a:headEnd/>
                  <a:tailEnd/>
                </a14:hiddenLine>
              </a:ext>
              <a:ext uri="{AF507438-7753-43E0-B8FC-AC1667EBCBE1}">
                <a14:hiddenEffects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effectLst>
                    <a:outerShdw dist="35921" dir="2700000" algn="ctr" rotWithShape="0">
                      <a:schemeClr val="bg2"/>
                    </a:outerShdw>
                  </a:effectLst>
                </a14:hiddenEffects>
              </a:ext>
            </a:extLst>
          </p:spPr>
          <p:txBody>
            <a:bodyPr/>
            <a:lstStyle/>
            <a:p>
              <a:pPr>
                <a:spcBef>
                  <a:spcPct val="20000"/>
                </a:spcBef>
                <a:buClr>
                  <a:schemeClr val="accent2"/>
                </a:buClr>
                <a:buFont typeface="Wingdings" pitchFamily="2" charset="2"/>
                <a:buNone/>
              </a:pPr>
              <a:r>
                <a:rPr lang="en-US" sz="1000" b="1"/>
                <a:t>Sensitive groups should avoid prolonged or heavy exertion; everyone else should reduce prolonged or heavy exertion</a:t>
              </a:r>
              <a:endParaRPr lang="en-US" sz="1100" b="1"/>
            </a:p>
          </p:txBody>
        </p:sp>
        <p:sp>
          <p:nvSpPr>
            <p:cNvPr id="58383" name="Rectangle 5"/>
            <p:cNvSpPr>
              <a:spLocks noChangeArrowheads="1"/>
            </p:cNvSpPr>
            <p:nvPr/>
          </p:nvSpPr>
          <p:spPr bwMode="auto">
            <a:xfrm>
              <a:off x="2190" y="1775"/>
              <a:ext cx="1890" cy="527"/>
            </a:xfrm>
            <a:prstGeom prst="rect">
              <a:avLst/>
            </a:prstGeom>
            <a:solidFill>
              <a:srgbClr val="FF7E00"/>
            </a:solidFill>
            <a:ln>
              <a:noFill/>
            </a:ln>
            <a:effectLst/>
            <a:extLst>
              <a:ext uri="{91240B29-F687-4F45-9708-019B960494DF}">
                <a14:hiddenLine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w="9525">
                  <a:solidFill>
                    <a:schemeClr val="tx1"/>
                  </a:solidFill>
                  <a:miter lim="800000"/>
                  <a:headEnd/>
                  <a:tailEnd/>
                </a14:hiddenLine>
              </a:ext>
              <a:ext uri="{AF507438-7753-43E0-B8FC-AC1667EBCBE1}">
                <a14:hiddenEffects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effectLst>
                    <a:outerShdw dist="35921" dir="2700000" algn="ctr" rotWithShape="0">
                      <a:schemeClr val="bg2"/>
                    </a:outerShdw>
                  </a:effectLst>
                </a14:hiddenEffects>
              </a:ext>
            </a:extLst>
          </p:spPr>
          <p:txBody>
            <a:bodyPr/>
            <a:lstStyle/>
            <a:p>
              <a:pPr>
                <a:spcBef>
                  <a:spcPct val="20000"/>
                </a:spcBef>
                <a:buClr>
                  <a:schemeClr val="accent2"/>
                </a:buClr>
                <a:buFont typeface="Wingdings" pitchFamily="2" charset="2"/>
                <a:buNone/>
              </a:pPr>
              <a:r>
                <a:rPr lang="en-US" sz="1000" b="1"/>
                <a:t>Sensitive groups should reduce prolonged or heavy exertion</a:t>
              </a:r>
            </a:p>
          </p:txBody>
        </p:sp>
        <p:sp>
          <p:nvSpPr>
            <p:cNvPr id="58384" name="Rectangle 6"/>
            <p:cNvSpPr>
              <a:spLocks noChangeArrowheads="1"/>
            </p:cNvSpPr>
            <p:nvPr/>
          </p:nvSpPr>
          <p:spPr bwMode="auto">
            <a:xfrm>
              <a:off x="2190" y="1256"/>
              <a:ext cx="1890" cy="519"/>
            </a:xfrm>
            <a:prstGeom prst="rect">
              <a:avLst/>
            </a:prstGeom>
            <a:solidFill>
              <a:srgbClr val="FFFF00"/>
            </a:solidFill>
            <a:ln>
              <a:noFill/>
            </a:ln>
            <a:effectLst/>
            <a:extLst>
              <a:ext uri="{91240B29-F687-4F45-9708-019B960494DF}">
                <a14:hiddenLine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w="9525">
                  <a:solidFill>
                    <a:schemeClr val="tx1"/>
                  </a:solidFill>
                  <a:miter lim="800000"/>
                  <a:headEnd/>
                  <a:tailEnd/>
                </a14:hiddenLine>
              </a:ext>
              <a:ext uri="{AF507438-7753-43E0-B8FC-AC1667EBCBE1}">
                <a14:hiddenEffects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effectLst>
                    <a:outerShdw dist="35921" dir="2700000" algn="ctr" rotWithShape="0">
                      <a:schemeClr val="bg2"/>
                    </a:outerShdw>
                  </a:effectLst>
                </a14:hiddenEffects>
              </a:ext>
            </a:extLst>
          </p:spPr>
          <p:txBody>
            <a:bodyPr/>
            <a:lstStyle/>
            <a:p>
              <a:pPr>
                <a:spcBef>
                  <a:spcPct val="20000"/>
                </a:spcBef>
                <a:buClr>
                  <a:schemeClr val="accent2"/>
                </a:buClr>
                <a:buFont typeface="Wingdings" pitchFamily="2" charset="2"/>
                <a:buNone/>
              </a:pPr>
              <a:r>
                <a:rPr lang="en-US" sz="1000" b="1"/>
                <a:t>Unusually sensitive people should consider reducing prolonged or heavy exertion</a:t>
              </a:r>
              <a:endParaRPr lang="en-US" sz="1500" b="1"/>
            </a:p>
          </p:txBody>
        </p:sp>
        <p:sp>
          <p:nvSpPr>
            <p:cNvPr id="58385" name="Rectangle 7"/>
            <p:cNvSpPr>
              <a:spLocks noChangeArrowheads="1"/>
            </p:cNvSpPr>
            <p:nvPr/>
          </p:nvSpPr>
          <p:spPr bwMode="auto">
            <a:xfrm>
              <a:off x="2190" y="1028"/>
              <a:ext cx="1890" cy="228"/>
            </a:xfrm>
            <a:prstGeom prst="rect">
              <a:avLst/>
            </a:prstGeom>
            <a:solidFill>
              <a:srgbClr val="00E400"/>
            </a:solidFill>
            <a:ln>
              <a:noFill/>
            </a:ln>
            <a:effectLst/>
            <a:extLst>
              <a:ext uri="{91240B29-F687-4F45-9708-019B960494DF}">
                <a14:hiddenLine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w="9525">
                  <a:solidFill>
                    <a:schemeClr val="tx1"/>
                  </a:solidFill>
                  <a:miter lim="800000"/>
                  <a:headEnd/>
                  <a:tailEnd/>
                </a14:hiddenLine>
              </a:ext>
              <a:ext uri="{AF507438-7753-43E0-B8FC-AC1667EBCBE1}">
                <a14:hiddenEffects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effectLst>
                    <a:outerShdw dist="35921" dir="2700000" algn="ctr" rotWithShape="0">
                      <a:schemeClr val="bg2"/>
                    </a:outerShdw>
                  </a:effectLst>
                </a14:hiddenEffects>
              </a:ext>
            </a:extLst>
          </p:spPr>
          <p:txBody>
            <a:bodyPr/>
            <a:lstStyle/>
            <a:p>
              <a:pPr>
                <a:spcBef>
                  <a:spcPct val="20000"/>
                </a:spcBef>
                <a:buClr>
                  <a:schemeClr val="accent2"/>
                </a:buClr>
                <a:buFont typeface="Wingdings" pitchFamily="2" charset="2"/>
                <a:buNone/>
              </a:pPr>
              <a:r>
                <a:rPr lang="en-US" sz="1000" b="1"/>
                <a:t>None</a:t>
              </a:r>
              <a:endParaRPr lang="en-US" sz="1100" b="1"/>
            </a:p>
          </p:txBody>
        </p:sp>
        <p:sp>
          <p:nvSpPr>
            <p:cNvPr id="58386" name="Rectangle 8"/>
            <p:cNvSpPr>
              <a:spLocks noChangeArrowheads="1"/>
            </p:cNvSpPr>
            <p:nvPr/>
          </p:nvSpPr>
          <p:spPr bwMode="auto">
            <a:xfrm>
              <a:off x="2190" y="632"/>
              <a:ext cx="1890" cy="396"/>
            </a:xfrm>
            <a:prstGeom prst="rect">
              <a:avLst/>
            </a:prstGeom>
            <a:solidFill>
              <a:schemeClr val="bg1"/>
            </a:solidFill>
            <a:ln>
              <a:noFill/>
            </a:ln>
            <a:effectLst/>
            <a:extLst>
              <a:ext uri="{91240B29-F687-4F45-9708-019B960494DF}">
                <a14:hiddenLine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w="9525">
                  <a:solidFill>
                    <a:schemeClr val="tx1"/>
                  </a:solidFill>
                  <a:miter lim="800000"/>
                  <a:headEnd/>
                  <a:tailEnd/>
                </a14:hiddenLine>
              </a:ext>
              <a:ext uri="{AF507438-7753-43E0-B8FC-AC1667EBCBE1}">
                <a14:hiddenEffects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effectLst>
                    <a:outerShdw dist="35921" dir="2700000" algn="ctr" rotWithShape="0">
                      <a:schemeClr val="bg2"/>
                    </a:outerShdw>
                  </a:effectLst>
                </a14:hiddenEffects>
              </a:ext>
            </a:extLst>
          </p:spPr>
          <p:txBody>
            <a:bodyPr/>
            <a:lstStyle/>
            <a:p>
              <a:pPr>
                <a:spcBef>
                  <a:spcPct val="20000"/>
                </a:spcBef>
                <a:buClr>
                  <a:schemeClr val="accent2"/>
                </a:buClr>
                <a:buFont typeface="Wingdings" pitchFamily="2" charset="2"/>
                <a:buNone/>
              </a:pPr>
              <a:r>
                <a:rPr lang="en-US" sz="1100" b="1"/>
                <a:t>Cautionary Statements</a:t>
              </a:r>
              <a:endParaRPr lang="en-US" sz="1500" b="1"/>
            </a:p>
          </p:txBody>
        </p:sp>
        <p:sp>
          <p:nvSpPr>
            <p:cNvPr id="58387" name="Rectangle 9"/>
            <p:cNvSpPr>
              <a:spLocks noChangeArrowheads="1"/>
            </p:cNvSpPr>
            <p:nvPr/>
          </p:nvSpPr>
          <p:spPr bwMode="auto">
            <a:xfrm>
              <a:off x="336" y="2975"/>
              <a:ext cx="672" cy="673"/>
            </a:xfrm>
            <a:prstGeom prst="rect">
              <a:avLst/>
            </a:prstGeom>
            <a:solidFill>
              <a:srgbClr val="7E0023"/>
            </a:solidFill>
            <a:ln>
              <a:noFill/>
            </a:ln>
            <a:effectLst/>
            <a:extLst>
              <a:ext uri="{91240B29-F687-4F45-9708-019B960494DF}">
                <a14:hiddenLine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w="9525">
                  <a:solidFill>
                    <a:schemeClr val="tx1"/>
                  </a:solidFill>
                  <a:miter lim="800000"/>
                  <a:headEnd/>
                  <a:tailEnd/>
                </a14:hiddenLine>
              </a:ext>
              <a:ext uri="{AF507438-7753-43E0-B8FC-AC1667EBCBE1}">
                <a14:hiddenEffects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effectLst>
                    <a:outerShdw dist="35921" dir="2700000" algn="ctr" rotWithShape="0">
                      <a:schemeClr val="bg2"/>
                    </a:outerShdw>
                  </a:effectLst>
                </a14:hiddenEffects>
              </a:ext>
            </a:extLst>
          </p:spPr>
          <p:txBody>
            <a:bodyPr/>
            <a:lstStyle/>
            <a:p>
              <a:pPr>
                <a:spcBef>
                  <a:spcPct val="20000"/>
                </a:spcBef>
                <a:buClr>
                  <a:schemeClr val="accent2"/>
                </a:buClr>
                <a:buFont typeface="Wingdings" pitchFamily="2" charset="2"/>
                <a:buNone/>
              </a:pPr>
              <a:r>
                <a:rPr lang="en-US" sz="1100" b="1"/>
                <a:t>201-300</a:t>
              </a:r>
              <a:endParaRPr lang="en-US" sz="1500" b="1"/>
            </a:p>
            <a:p>
              <a:pPr>
                <a:spcBef>
                  <a:spcPct val="20000"/>
                </a:spcBef>
                <a:buClr>
                  <a:schemeClr val="accent2"/>
                </a:buClr>
                <a:buFont typeface="Wingdings" pitchFamily="2" charset="2"/>
                <a:buNone/>
              </a:pPr>
              <a:endParaRPr lang="en-US" sz="1500" b="1"/>
            </a:p>
          </p:txBody>
        </p:sp>
        <p:sp>
          <p:nvSpPr>
            <p:cNvPr id="58388" name="Rectangle 10"/>
            <p:cNvSpPr>
              <a:spLocks noChangeArrowheads="1"/>
            </p:cNvSpPr>
            <p:nvPr/>
          </p:nvSpPr>
          <p:spPr bwMode="auto">
            <a:xfrm>
              <a:off x="336" y="2302"/>
              <a:ext cx="672" cy="673"/>
            </a:xfrm>
            <a:prstGeom prst="rect">
              <a:avLst/>
            </a:prstGeom>
            <a:solidFill>
              <a:srgbClr val="FF0000"/>
            </a:solidFill>
            <a:ln>
              <a:noFill/>
            </a:ln>
            <a:effectLst/>
            <a:extLst>
              <a:ext uri="{91240B29-F687-4F45-9708-019B960494DF}">
                <a14:hiddenLine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w="9525">
                  <a:solidFill>
                    <a:schemeClr val="tx1"/>
                  </a:solidFill>
                  <a:miter lim="800000"/>
                  <a:headEnd/>
                  <a:tailEnd/>
                </a14:hiddenLine>
              </a:ext>
              <a:ext uri="{AF507438-7753-43E0-B8FC-AC1667EBCBE1}">
                <a14:hiddenEffects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effectLst>
                    <a:outerShdw dist="35921" dir="2700000" algn="ctr" rotWithShape="0">
                      <a:schemeClr val="bg2"/>
                    </a:outerShdw>
                  </a:effectLst>
                </a14:hiddenEffects>
              </a:ext>
            </a:extLst>
          </p:spPr>
          <p:txBody>
            <a:bodyPr/>
            <a:lstStyle/>
            <a:p>
              <a:pPr>
                <a:spcBef>
                  <a:spcPct val="20000"/>
                </a:spcBef>
                <a:buClr>
                  <a:schemeClr val="accent2"/>
                </a:buClr>
                <a:buFont typeface="Wingdings" pitchFamily="2" charset="2"/>
                <a:buNone/>
              </a:pPr>
              <a:r>
                <a:rPr lang="en-US" sz="1100" b="1"/>
                <a:t>151-200</a:t>
              </a:r>
              <a:endParaRPr lang="en-US" sz="1500" b="1"/>
            </a:p>
            <a:p>
              <a:pPr>
                <a:spcBef>
                  <a:spcPct val="20000"/>
                </a:spcBef>
                <a:buClr>
                  <a:schemeClr val="accent2"/>
                </a:buClr>
                <a:buFont typeface="Wingdings" pitchFamily="2" charset="2"/>
                <a:buNone/>
              </a:pPr>
              <a:endParaRPr lang="en-US" sz="1500" b="1"/>
            </a:p>
          </p:txBody>
        </p:sp>
        <p:sp>
          <p:nvSpPr>
            <p:cNvPr id="58389" name="Rectangle 11"/>
            <p:cNvSpPr>
              <a:spLocks noChangeArrowheads="1"/>
            </p:cNvSpPr>
            <p:nvPr/>
          </p:nvSpPr>
          <p:spPr bwMode="auto">
            <a:xfrm>
              <a:off x="336" y="1775"/>
              <a:ext cx="672" cy="527"/>
            </a:xfrm>
            <a:prstGeom prst="rect">
              <a:avLst/>
            </a:prstGeom>
            <a:solidFill>
              <a:srgbClr val="FF7E00"/>
            </a:solidFill>
            <a:ln>
              <a:noFill/>
            </a:ln>
            <a:effectLst/>
            <a:extLst>
              <a:ext uri="{91240B29-F687-4F45-9708-019B960494DF}">
                <a14:hiddenLine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w="9525">
                  <a:solidFill>
                    <a:schemeClr val="tx1"/>
                  </a:solidFill>
                  <a:miter lim="800000"/>
                  <a:headEnd/>
                  <a:tailEnd/>
                </a14:hiddenLine>
              </a:ext>
              <a:ext uri="{AF507438-7753-43E0-B8FC-AC1667EBCBE1}">
                <a14:hiddenEffects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effectLst>
                    <a:outerShdw dist="35921" dir="2700000" algn="ctr" rotWithShape="0">
                      <a:schemeClr val="bg2"/>
                    </a:outerShdw>
                  </a:effectLst>
                </a14:hiddenEffects>
              </a:ext>
            </a:extLst>
          </p:spPr>
          <p:txBody>
            <a:bodyPr/>
            <a:lstStyle/>
            <a:p>
              <a:pPr>
                <a:spcBef>
                  <a:spcPct val="20000"/>
                </a:spcBef>
                <a:buClr>
                  <a:schemeClr val="accent2"/>
                </a:buClr>
                <a:buFont typeface="Wingdings" pitchFamily="2" charset="2"/>
                <a:buNone/>
              </a:pPr>
              <a:r>
                <a:rPr lang="en-US" sz="1100" b="1"/>
                <a:t>101-150</a:t>
              </a:r>
              <a:endParaRPr lang="en-US" sz="1500" b="1"/>
            </a:p>
            <a:p>
              <a:pPr>
                <a:spcBef>
                  <a:spcPct val="20000"/>
                </a:spcBef>
                <a:buClr>
                  <a:schemeClr val="accent2"/>
                </a:buClr>
                <a:buFont typeface="Wingdings" pitchFamily="2" charset="2"/>
                <a:buNone/>
              </a:pPr>
              <a:endParaRPr lang="en-US" sz="1500" b="1"/>
            </a:p>
          </p:txBody>
        </p:sp>
        <p:sp>
          <p:nvSpPr>
            <p:cNvPr id="58390" name="Rectangle 12"/>
            <p:cNvSpPr>
              <a:spLocks noChangeArrowheads="1"/>
            </p:cNvSpPr>
            <p:nvPr/>
          </p:nvSpPr>
          <p:spPr bwMode="auto">
            <a:xfrm>
              <a:off x="336" y="1256"/>
              <a:ext cx="672" cy="519"/>
            </a:xfrm>
            <a:prstGeom prst="rect">
              <a:avLst/>
            </a:prstGeom>
            <a:solidFill>
              <a:srgbClr val="FFFF00"/>
            </a:solidFill>
            <a:ln>
              <a:noFill/>
            </a:ln>
            <a:effectLst/>
            <a:extLst>
              <a:ext uri="{91240B29-F687-4F45-9708-019B960494DF}">
                <a14:hiddenLine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w="9525">
                  <a:solidFill>
                    <a:schemeClr val="tx1"/>
                  </a:solidFill>
                  <a:miter lim="800000"/>
                  <a:headEnd/>
                  <a:tailEnd/>
                </a14:hiddenLine>
              </a:ext>
              <a:ext uri="{AF507438-7753-43E0-B8FC-AC1667EBCBE1}">
                <a14:hiddenEffects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effectLst>
                    <a:outerShdw dist="35921" dir="2700000" algn="ctr" rotWithShape="0">
                      <a:schemeClr val="bg2"/>
                    </a:outerShdw>
                  </a:effectLst>
                </a14:hiddenEffects>
              </a:ext>
            </a:extLst>
          </p:spPr>
          <p:txBody>
            <a:bodyPr/>
            <a:lstStyle/>
            <a:p>
              <a:pPr>
                <a:spcBef>
                  <a:spcPct val="20000"/>
                </a:spcBef>
                <a:buClr>
                  <a:schemeClr val="accent2"/>
                </a:buClr>
                <a:buFont typeface="Wingdings" pitchFamily="2" charset="2"/>
                <a:buNone/>
              </a:pPr>
              <a:r>
                <a:rPr lang="en-US" sz="1100" b="1"/>
                <a:t>51-100</a:t>
              </a:r>
              <a:endParaRPr lang="en-US" sz="1500" b="1"/>
            </a:p>
          </p:txBody>
        </p:sp>
        <p:sp>
          <p:nvSpPr>
            <p:cNvPr id="58391" name="Rectangle 13"/>
            <p:cNvSpPr>
              <a:spLocks noChangeArrowheads="1"/>
            </p:cNvSpPr>
            <p:nvPr/>
          </p:nvSpPr>
          <p:spPr bwMode="auto">
            <a:xfrm>
              <a:off x="336" y="1028"/>
              <a:ext cx="672" cy="228"/>
            </a:xfrm>
            <a:prstGeom prst="rect">
              <a:avLst/>
            </a:prstGeom>
            <a:solidFill>
              <a:srgbClr val="00E400"/>
            </a:solidFill>
            <a:ln>
              <a:noFill/>
            </a:ln>
            <a:effectLst/>
            <a:extLst>
              <a:ext uri="{91240B29-F687-4F45-9708-019B960494DF}">
                <a14:hiddenLine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w="9525">
                  <a:solidFill>
                    <a:schemeClr val="tx1"/>
                  </a:solidFill>
                  <a:miter lim="800000"/>
                  <a:headEnd/>
                  <a:tailEnd/>
                </a14:hiddenLine>
              </a:ext>
              <a:ext uri="{AF507438-7753-43E0-B8FC-AC1667EBCBE1}">
                <a14:hiddenEffects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effectLst>
                    <a:outerShdw dist="35921" dir="2700000" algn="ctr" rotWithShape="0">
                      <a:schemeClr val="bg2"/>
                    </a:outerShdw>
                  </a:effectLst>
                </a14:hiddenEffects>
              </a:ext>
            </a:extLst>
          </p:spPr>
          <p:txBody>
            <a:bodyPr/>
            <a:lstStyle/>
            <a:p>
              <a:pPr>
                <a:spcBef>
                  <a:spcPct val="20000"/>
                </a:spcBef>
                <a:buClr>
                  <a:schemeClr val="accent2"/>
                </a:buClr>
                <a:buFont typeface="Wingdings" pitchFamily="2" charset="2"/>
                <a:buNone/>
              </a:pPr>
              <a:r>
                <a:rPr lang="en-US" sz="1100" b="1"/>
                <a:t>0-50</a:t>
              </a:r>
            </a:p>
          </p:txBody>
        </p:sp>
        <p:sp>
          <p:nvSpPr>
            <p:cNvPr id="58392" name="Rectangle 14"/>
            <p:cNvSpPr>
              <a:spLocks noChangeArrowheads="1"/>
            </p:cNvSpPr>
            <p:nvPr/>
          </p:nvSpPr>
          <p:spPr bwMode="auto">
            <a:xfrm>
              <a:off x="336" y="632"/>
              <a:ext cx="672" cy="396"/>
            </a:xfrm>
            <a:prstGeom prst="rect">
              <a:avLst/>
            </a:prstGeom>
            <a:solidFill>
              <a:schemeClr val="bg1"/>
            </a:solidFill>
            <a:ln>
              <a:noFill/>
            </a:ln>
            <a:effectLst/>
            <a:extLst>
              <a:ext uri="{91240B29-F687-4F45-9708-019B960494DF}">
                <a14:hiddenLine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w="9525">
                  <a:solidFill>
                    <a:schemeClr val="tx1"/>
                  </a:solidFill>
                  <a:miter lim="800000"/>
                  <a:headEnd/>
                  <a:tailEnd/>
                </a14:hiddenLine>
              </a:ext>
              <a:ext uri="{AF507438-7753-43E0-B8FC-AC1667EBCBE1}">
                <a14:hiddenEffects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effectLst>
                    <a:outerShdw dist="35921" dir="2700000" algn="ctr" rotWithShape="0">
                      <a:schemeClr val="bg2"/>
                    </a:outerShdw>
                  </a:effectLst>
                </a14:hiddenEffects>
              </a:ext>
            </a:extLst>
          </p:spPr>
          <p:txBody>
            <a:bodyPr/>
            <a:lstStyle/>
            <a:p>
              <a:pPr>
                <a:spcBef>
                  <a:spcPct val="20000"/>
                </a:spcBef>
                <a:buClr>
                  <a:schemeClr val="accent2"/>
                </a:buClr>
                <a:buFont typeface="Wingdings" pitchFamily="2" charset="2"/>
                <a:buNone/>
              </a:pPr>
              <a:r>
                <a:rPr lang="en-US" sz="1100" b="1"/>
                <a:t>Index</a:t>
              </a:r>
            </a:p>
            <a:p>
              <a:pPr>
                <a:spcBef>
                  <a:spcPct val="20000"/>
                </a:spcBef>
                <a:buClr>
                  <a:schemeClr val="accent2"/>
                </a:buClr>
                <a:buFont typeface="Wingdings" pitchFamily="2" charset="2"/>
                <a:buNone/>
              </a:pPr>
              <a:r>
                <a:rPr lang="en-US" sz="1100" b="1"/>
                <a:t>Values</a:t>
              </a:r>
            </a:p>
          </p:txBody>
        </p:sp>
        <p:sp>
          <p:nvSpPr>
            <p:cNvPr id="58393" name="Rectangle 15"/>
            <p:cNvSpPr>
              <a:spLocks noChangeArrowheads="1"/>
            </p:cNvSpPr>
            <p:nvPr/>
          </p:nvSpPr>
          <p:spPr bwMode="auto">
            <a:xfrm>
              <a:off x="4848" y="632"/>
              <a:ext cx="576" cy="396"/>
            </a:xfrm>
            <a:prstGeom prst="rect">
              <a:avLst/>
            </a:prstGeom>
            <a:solidFill>
              <a:schemeClr val="bg1"/>
            </a:solidFill>
            <a:ln>
              <a:noFill/>
            </a:ln>
            <a:effectLst/>
            <a:extLst>
              <a:ext uri="{91240B29-F687-4F45-9708-019B960494DF}">
                <a14:hiddenLine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w="9525">
                  <a:solidFill>
                    <a:schemeClr val="tx1"/>
                  </a:solidFill>
                  <a:miter lim="800000"/>
                  <a:headEnd/>
                  <a:tailEnd/>
                </a14:hiddenLine>
              </a:ext>
              <a:ext uri="{AF507438-7753-43E0-B8FC-AC1667EBCBE1}">
                <a14:hiddenEffects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effectLst>
                    <a:outerShdw dist="35921" dir="2700000" algn="ctr" rotWithShape="0">
                      <a:schemeClr val="bg2"/>
                    </a:outerShdw>
                  </a:effectLst>
                </a14:hiddenEffects>
              </a:ext>
            </a:extLst>
          </p:spPr>
          <p:txBody>
            <a:bodyPr/>
            <a:lstStyle/>
            <a:p>
              <a:pPr>
                <a:spcBef>
                  <a:spcPct val="20000"/>
                </a:spcBef>
                <a:buClr>
                  <a:schemeClr val="accent2"/>
                </a:buClr>
                <a:buFont typeface="Wingdings" pitchFamily="2" charset="2"/>
                <a:buNone/>
              </a:pPr>
              <a:r>
                <a:rPr lang="en-US" sz="1100" b="1"/>
                <a:t>PM</a:t>
              </a:r>
              <a:r>
                <a:rPr lang="en-US" sz="1100" b="1" baseline="-25000"/>
                <a:t>10 </a:t>
              </a:r>
            </a:p>
            <a:p>
              <a:pPr>
                <a:spcBef>
                  <a:spcPct val="20000"/>
                </a:spcBef>
                <a:buClr>
                  <a:schemeClr val="accent2"/>
                </a:buClr>
                <a:buFont typeface="Wingdings" pitchFamily="2" charset="2"/>
                <a:buNone/>
              </a:pPr>
              <a:r>
                <a:rPr lang="en-US" sz="1100" b="1"/>
                <a:t>(ug/m</a:t>
              </a:r>
              <a:r>
                <a:rPr lang="en-US" sz="1100" b="1" baseline="30000"/>
                <a:t>3</a:t>
              </a:r>
              <a:r>
                <a:rPr lang="en-US" sz="1100" b="1"/>
                <a:t>)</a:t>
              </a:r>
            </a:p>
          </p:txBody>
        </p:sp>
        <p:sp>
          <p:nvSpPr>
            <p:cNvPr id="58394" name="Rectangle 16"/>
            <p:cNvSpPr>
              <a:spLocks noChangeArrowheads="1"/>
            </p:cNvSpPr>
            <p:nvPr/>
          </p:nvSpPr>
          <p:spPr bwMode="auto">
            <a:xfrm>
              <a:off x="4080" y="632"/>
              <a:ext cx="768" cy="396"/>
            </a:xfrm>
            <a:prstGeom prst="rect">
              <a:avLst/>
            </a:prstGeom>
            <a:solidFill>
              <a:schemeClr val="bg1"/>
            </a:solidFill>
            <a:ln>
              <a:noFill/>
            </a:ln>
            <a:effectLst/>
            <a:extLst>
              <a:ext uri="{91240B29-F687-4F45-9708-019B960494DF}">
                <a14:hiddenLine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w="9525">
                  <a:solidFill>
                    <a:schemeClr val="tx1"/>
                  </a:solidFill>
                  <a:miter lim="800000"/>
                  <a:headEnd/>
                  <a:tailEnd/>
                </a14:hiddenLine>
              </a:ext>
              <a:ext uri="{AF507438-7753-43E0-B8FC-AC1667EBCBE1}">
                <a14:hiddenEffects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effectLst>
                    <a:outerShdw dist="35921" dir="2700000" algn="ctr" rotWithShape="0">
                      <a:schemeClr val="bg2"/>
                    </a:outerShdw>
                  </a:effectLst>
                </a14:hiddenEffects>
              </a:ext>
            </a:extLst>
          </p:spPr>
          <p:txBody>
            <a:bodyPr/>
            <a:lstStyle/>
            <a:p>
              <a:pPr>
                <a:spcBef>
                  <a:spcPct val="20000"/>
                </a:spcBef>
                <a:buClr>
                  <a:schemeClr val="accent2"/>
                </a:buClr>
                <a:buFont typeface="Wingdings" pitchFamily="2" charset="2"/>
                <a:buNone/>
              </a:pPr>
              <a:r>
                <a:rPr lang="en-US" sz="1100" b="1"/>
                <a:t>PM</a:t>
              </a:r>
              <a:r>
                <a:rPr lang="en-US" sz="1100" b="1" baseline="-25000"/>
                <a:t>2.5</a:t>
              </a:r>
            </a:p>
            <a:p>
              <a:pPr>
                <a:spcBef>
                  <a:spcPct val="20000"/>
                </a:spcBef>
                <a:buClr>
                  <a:schemeClr val="accent2"/>
                </a:buClr>
                <a:buFont typeface="Wingdings" pitchFamily="2" charset="2"/>
                <a:buNone/>
              </a:pPr>
              <a:r>
                <a:rPr lang="en-US" sz="1100" b="1"/>
                <a:t>(ug/m</a:t>
              </a:r>
              <a:r>
                <a:rPr lang="en-US" sz="1100" b="1" baseline="30000"/>
                <a:t>3</a:t>
              </a:r>
              <a:r>
                <a:rPr lang="en-US" sz="1100" b="1"/>
                <a:t>)</a:t>
              </a:r>
            </a:p>
          </p:txBody>
        </p:sp>
        <p:sp>
          <p:nvSpPr>
            <p:cNvPr id="58395" name="Rectangle 17"/>
            <p:cNvSpPr>
              <a:spLocks noChangeArrowheads="1"/>
            </p:cNvSpPr>
            <p:nvPr/>
          </p:nvSpPr>
          <p:spPr bwMode="auto">
            <a:xfrm>
              <a:off x="1008" y="632"/>
              <a:ext cx="1182" cy="396"/>
            </a:xfrm>
            <a:prstGeom prst="rect">
              <a:avLst/>
            </a:prstGeom>
            <a:solidFill>
              <a:schemeClr val="bg1"/>
            </a:solidFill>
            <a:ln>
              <a:noFill/>
            </a:ln>
            <a:effectLst/>
            <a:extLst>
              <a:ext uri="{91240B29-F687-4F45-9708-019B960494DF}">
                <a14:hiddenLine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w="9525">
                  <a:solidFill>
                    <a:schemeClr val="tx1"/>
                  </a:solidFill>
                  <a:miter lim="800000"/>
                  <a:headEnd/>
                  <a:tailEnd/>
                </a14:hiddenLine>
              </a:ext>
              <a:ext uri="{AF507438-7753-43E0-B8FC-AC1667EBCBE1}">
                <a14:hiddenEffects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effectLst>
                    <a:outerShdw dist="35921" dir="2700000" algn="ctr" rotWithShape="0">
                      <a:schemeClr val="bg2"/>
                    </a:outerShdw>
                  </a:effectLst>
                </a14:hiddenEffects>
              </a:ext>
            </a:extLst>
          </p:spPr>
          <p:txBody>
            <a:bodyPr/>
            <a:lstStyle/>
            <a:p>
              <a:pPr>
                <a:spcBef>
                  <a:spcPct val="20000"/>
                </a:spcBef>
                <a:buClr>
                  <a:schemeClr val="accent2"/>
                </a:buClr>
                <a:buFont typeface="Wingdings" pitchFamily="2" charset="2"/>
                <a:buNone/>
              </a:pPr>
              <a:r>
                <a:rPr lang="en-US" sz="1100" b="1"/>
                <a:t>Category</a:t>
              </a:r>
            </a:p>
          </p:txBody>
        </p:sp>
        <p:sp>
          <p:nvSpPr>
            <p:cNvPr id="58396" name="Rectangle 18"/>
            <p:cNvSpPr>
              <a:spLocks noChangeArrowheads="1"/>
            </p:cNvSpPr>
            <p:nvPr/>
          </p:nvSpPr>
          <p:spPr bwMode="auto">
            <a:xfrm>
              <a:off x="4848" y="2975"/>
              <a:ext cx="576" cy="673"/>
            </a:xfrm>
            <a:prstGeom prst="rect">
              <a:avLst/>
            </a:prstGeom>
            <a:solidFill>
              <a:srgbClr val="7E0023"/>
            </a:solidFill>
            <a:ln>
              <a:noFill/>
            </a:ln>
            <a:effectLst/>
            <a:extLst>
              <a:ext uri="{91240B29-F687-4F45-9708-019B960494DF}">
                <a14:hiddenLine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w="9525">
                  <a:solidFill>
                    <a:schemeClr val="tx1"/>
                  </a:solidFill>
                  <a:miter lim="800000"/>
                  <a:headEnd/>
                  <a:tailEnd/>
                </a14:hiddenLine>
              </a:ext>
              <a:ext uri="{AF507438-7753-43E0-B8FC-AC1667EBCBE1}">
                <a14:hiddenEffects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effectLst>
                    <a:outerShdw dist="35921" dir="2700000" algn="ctr" rotWithShape="0">
                      <a:schemeClr val="bg2"/>
                    </a:outerShdw>
                  </a:effectLst>
                </a14:hiddenEffects>
              </a:ext>
            </a:extLst>
          </p:spPr>
          <p:txBody>
            <a:bodyPr/>
            <a:lstStyle/>
            <a:p>
              <a:pPr>
                <a:spcBef>
                  <a:spcPct val="20000"/>
                </a:spcBef>
                <a:buClr>
                  <a:schemeClr val="accent2"/>
                </a:buClr>
                <a:buFont typeface="Wingdings" pitchFamily="2" charset="2"/>
                <a:buNone/>
              </a:pPr>
              <a:r>
                <a:rPr lang="en-US" sz="1100" b="1"/>
                <a:t>355-424</a:t>
              </a:r>
            </a:p>
          </p:txBody>
        </p:sp>
        <p:sp>
          <p:nvSpPr>
            <p:cNvPr id="58397" name="Rectangle 19"/>
            <p:cNvSpPr>
              <a:spLocks noChangeArrowheads="1"/>
            </p:cNvSpPr>
            <p:nvPr/>
          </p:nvSpPr>
          <p:spPr bwMode="auto">
            <a:xfrm>
              <a:off x="4848" y="2302"/>
              <a:ext cx="576" cy="673"/>
            </a:xfrm>
            <a:prstGeom prst="rect">
              <a:avLst/>
            </a:prstGeom>
            <a:solidFill>
              <a:srgbClr val="FF0000"/>
            </a:solidFill>
            <a:ln>
              <a:noFill/>
            </a:ln>
            <a:effectLst/>
            <a:extLst>
              <a:ext uri="{91240B29-F687-4F45-9708-019B960494DF}">
                <a14:hiddenLine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w="9525">
                  <a:solidFill>
                    <a:schemeClr val="tx1"/>
                  </a:solidFill>
                  <a:miter lim="800000"/>
                  <a:headEnd/>
                  <a:tailEnd/>
                </a14:hiddenLine>
              </a:ext>
              <a:ext uri="{AF507438-7753-43E0-B8FC-AC1667EBCBE1}">
                <a14:hiddenEffects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effectLst>
                    <a:outerShdw dist="35921" dir="2700000" algn="ctr" rotWithShape="0">
                      <a:schemeClr val="bg2"/>
                    </a:outerShdw>
                  </a:effectLst>
                </a14:hiddenEffects>
              </a:ext>
            </a:extLst>
          </p:spPr>
          <p:txBody>
            <a:bodyPr/>
            <a:lstStyle/>
            <a:p>
              <a:pPr>
                <a:spcBef>
                  <a:spcPct val="20000"/>
                </a:spcBef>
                <a:buClr>
                  <a:schemeClr val="accent2"/>
                </a:buClr>
                <a:buFont typeface="Wingdings" pitchFamily="2" charset="2"/>
                <a:buNone/>
              </a:pPr>
              <a:r>
                <a:rPr lang="en-US" sz="1100" b="1"/>
                <a:t>255-354</a:t>
              </a:r>
              <a:endParaRPr lang="en-US" sz="1500" b="1"/>
            </a:p>
          </p:txBody>
        </p:sp>
        <p:sp>
          <p:nvSpPr>
            <p:cNvPr id="58398" name="Rectangle 20"/>
            <p:cNvSpPr>
              <a:spLocks noChangeArrowheads="1"/>
            </p:cNvSpPr>
            <p:nvPr/>
          </p:nvSpPr>
          <p:spPr bwMode="auto">
            <a:xfrm>
              <a:off x="4848" y="1775"/>
              <a:ext cx="576" cy="527"/>
            </a:xfrm>
            <a:prstGeom prst="rect">
              <a:avLst/>
            </a:prstGeom>
            <a:solidFill>
              <a:srgbClr val="FF7E00"/>
            </a:solidFill>
            <a:ln>
              <a:noFill/>
            </a:ln>
            <a:effectLst/>
            <a:extLst>
              <a:ext uri="{91240B29-F687-4F45-9708-019B960494DF}">
                <a14:hiddenLine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w="9525">
                  <a:solidFill>
                    <a:schemeClr val="tx1"/>
                  </a:solidFill>
                  <a:miter lim="800000"/>
                  <a:headEnd/>
                  <a:tailEnd/>
                </a14:hiddenLine>
              </a:ext>
              <a:ext uri="{AF507438-7753-43E0-B8FC-AC1667EBCBE1}">
                <a14:hiddenEffects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effectLst>
                    <a:outerShdw dist="35921" dir="2700000" algn="ctr" rotWithShape="0">
                      <a:schemeClr val="bg2"/>
                    </a:outerShdw>
                  </a:effectLst>
                </a14:hiddenEffects>
              </a:ext>
            </a:extLst>
          </p:spPr>
          <p:txBody>
            <a:bodyPr/>
            <a:lstStyle/>
            <a:p>
              <a:pPr>
                <a:spcBef>
                  <a:spcPct val="20000"/>
                </a:spcBef>
                <a:buClr>
                  <a:schemeClr val="accent2"/>
                </a:buClr>
                <a:buFont typeface="Wingdings" pitchFamily="2" charset="2"/>
                <a:buNone/>
              </a:pPr>
              <a:r>
                <a:rPr lang="en-US" sz="1100" b="1"/>
                <a:t>155-254</a:t>
              </a:r>
              <a:endParaRPr lang="en-US" sz="1500" b="1"/>
            </a:p>
          </p:txBody>
        </p:sp>
        <p:sp>
          <p:nvSpPr>
            <p:cNvPr id="58399" name="Rectangle 21"/>
            <p:cNvSpPr>
              <a:spLocks noChangeArrowheads="1"/>
            </p:cNvSpPr>
            <p:nvPr/>
          </p:nvSpPr>
          <p:spPr bwMode="auto">
            <a:xfrm>
              <a:off x="4848" y="1256"/>
              <a:ext cx="576" cy="519"/>
            </a:xfrm>
            <a:prstGeom prst="rect">
              <a:avLst/>
            </a:prstGeom>
            <a:solidFill>
              <a:srgbClr val="FFFF00"/>
            </a:solidFill>
            <a:ln>
              <a:noFill/>
            </a:ln>
            <a:effectLst/>
            <a:extLst>
              <a:ext uri="{91240B29-F687-4F45-9708-019B960494DF}">
                <a14:hiddenLine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w="9525">
                  <a:solidFill>
                    <a:schemeClr val="tx1"/>
                  </a:solidFill>
                  <a:miter lim="800000"/>
                  <a:headEnd/>
                  <a:tailEnd/>
                </a14:hiddenLine>
              </a:ext>
              <a:ext uri="{AF507438-7753-43E0-B8FC-AC1667EBCBE1}">
                <a14:hiddenEffects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effectLst>
                    <a:outerShdw dist="35921" dir="2700000" algn="ctr" rotWithShape="0">
                      <a:schemeClr val="bg2"/>
                    </a:outerShdw>
                  </a:effectLst>
                </a14:hiddenEffects>
              </a:ext>
            </a:extLst>
          </p:spPr>
          <p:txBody>
            <a:bodyPr/>
            <a:lstStyle/>
            <a:p>
              <a:pPr>
                <a:spcBef>
                  <a:spcPct val="20000"/>
                </a:spcBef>
                <a:buClr>
                  <a:schemeClr val="accent2"/>
                </a:buClr>
                <a:buFont typeface="Wingdings" pitchFamily="2" charset="2"/>
                <a:buNone/>
              </a:pPr>
              <a:r>
                <a:rPr lang="en-US" sz="1100" b="1"/>
                <a:t>55-154</a:t>
              </a:r>
              <a:endParaRPr lang="en-US" sz="1500" b="1"/>
            </a:p>
          </p:txBody>
        </p:sp>
        <p:sp>
          <p:nvSpPr>
            <p:cNvPr id="58400" name="Rectangle 22"/>
            <p:cNvSpPr>
              <a:spLocks noChangeArrowheads="1"/>
            </p:cNvSpPr>
            <p:nvPr/>
          </p:nvSpPr>
          <p:spPr bwMode="auto">
            <a:xfrm>
              <a:off x="4848" y="1028"/>
              <a:ext cx="576" cy="228"/>
            </a:xfrm>
            <a:prstGeom prst="rect">
              <a:avLst/>
            </a:prstGeom>
            <a:solidFill>
              <a:srgbClr val="00E400"/>
            </a:solidFill>
            <a:ln>
              <a:noFill/>
            </a:ln>
            <a:effectLst/>
            <a:extLst>
              <a:ext uri="{91240B29-F687-4F45-9708-019B960494DF}">
                <a14:hiddenLine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w="9525">
                  <a:solidFill>
                    <a:schemeClr val="tx1"/>
                  </a:solidFill>
                  <a:miter lim="800000"/>
                  <a:headEnd/>
                  <a:tailEnd/>
                </a14:hiddenLine>
              </a:ext>
              <a:ext uri="{AF507438-7753-43E0-B8FC-AC1667EBCBE1}">
                <a14:hiddenEffects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effectLst>
                    <a:outerShdw dist="35921" dir="2700000" algn="ctr" rotWithShape="0">
                      <a:schemeClr val="bg2"/>
                    </a:outerShdw>
                  </a:effectLst>
                </a14:hiddenEffects>
              </a:ext>
            </a:extLst>
          </p:spPr>
          <p:txBody>
            <a:bodyPr/>
            <a:lstStyle/>
            <a:p>
              <a:pPr>
                <a:spcBef>
                  <a:spcPct val="20000"/>
                </a:spcBef>
                <a:buClr>
                  <a:schemeClr val="accent2"/>
                </a:buClr>
                <a:buFont typeface="Wingdings" pitchFamily="2" charset="2"/>
                <a:buNone/>
              </a:pPr>
              <a:r>
                <a:rPr lang="en-US" sz="1100" b="1"/>
                <a:t>0-54</a:t>
              </a:r>
            </a:p>
          </p:txBody>
        </p:sp>
        <p:sp>
          <p:nvSpPr>
            <p:cNvPr id="58401" name="Rectangle 23"/>
            <p:cNvSpPr>
              <a:spLocks noChangeArrowheads="1"/>
            </p:cNvSpPr>
            <p:nvPr/>
          </p:nvSpPr>
          <p:spPr bwMode="auto">
            <a:xfrm>
              <a:off x="4080" y="2975"/>
              <a:ext cx="768" cy="673"/>
            </a:xfrm>
            <a:prstGeom prst="rect">
              <a:avLst/>
            </a:prstGeom>
            <a:solidFill>
              <a:srgbClr val="7E0023"/>
            </a:solidFill>
            <a:ln>
              <a:noFill/>
            </a:ln>
            <a:effectLst/>
            <a:extLst>
              <a:ext uri="{91240B29-F687-4F45-9708-019B960494DF}">
                <a14:hiddenLine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w="9525">
                  <a:solidFill>
                    <a:schemeClr val="tx1"/>
                  </a:solidFill>
                  <a:miter lim="800000"/>
                  <a:headEnd/>
                  <a:tailEnd/>
                </a14:hiddenLine>
              </a:ext>
              <a:ext uri="{AF507438-7753-43E0-B8FC-AC1667EBCBE1}">
                <a14:hiddenEffects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effectLst>
                    <a:outerShdw dist="35921" dir="2700000" algn="ctr" rotWithShape="0">
                      <a:schemeClr val="bg2"/>
                    </a:outerShdw>
                  </a:effectLst>
                </a14:hiddenEffects>
              </a:ext>
            </a:extLst>
          </p:spPr>
          <p:txBody>
            <a:bodyPr/>
            <a:lstStyle/>
            <a:p>
              <a:pPr>
                <a:spcBef>
                  <a:spcPct val="20000"/>
                </a:spcBef>
                <a:buClr>
                  <a:schemeClr val="accent2"/>
                </a:buClr>
                <a:buFont typeface="Wingdings" pitchFamily="2" charset="2"/>
                <a:buNone/>
              </a:pPr>
              <a:r>
                <a:rPr lang="en-US" sz="1100" b="1"/>
                <a:t>150.5-250.4</a:t>
              </a:r>
            </a:p>
          </p:txBody>
        </p:sp>
        <p:sp>
          <p:nvSpPr>
            <p:cNvPr id="58402" name="Rectangle 24"/>
            <p:cNvSpPr>
              <a:spLocks noChangeArrowheads="1"/>
            </p:cNvSpPr>
            <p:nvPr/>
          </p:nvSpPr>
          <p:spPr bwMode="auto">
            <a:xfrm>
              <a:off x="4080" y="2302"/>
              <a:ext cx="768" cy="673"/>
            </a:xfrm>
            <a:prstGeom prst="rect">
              <a:avLst/>
            </a:prstGeom>
            <a:solidFill>
              <a:srgbClr val="FF0000"/>
            </a:solidFill>
            <a:ln>
              <a:noFill/>
            </a:ln>
            <a:effectLst/>
            <a:extLst>
              <a:ext uri="{91240B29-F687-4F45-9708-019B960494DF}">
                <a14:hiddenLine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w="9525">
                  <a:solidFill>
                    <a:schemeClr val="tx1"/>
                  </a:solidFill>
                  <a:miter lim="800000"/>
                  <a:headEnd/>
                  <a:tailEnd/>
                </a14:hiddenLine>
              </a:ext>
              <a:ext uri="{AF507438-7753-43E0-B8FC-AC1667EBCBE1}">
                <a14:hiddenEffects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effectLst>
                    <a:outerShdw dist="35921" dir="2700000" algn="ctr" rotWithShape="0">
                      <a:schemeClr val="bg2"/>
                    </a:outerShdw>
                  </a:effectLst>
                </a14:hiddenEffects>
              </a:ext>
            </a:extLst>
          </p:spPr>
          <p:txBody>
            <a:bodyPr/>
            <a:lstStyle/>
            <a:p>
              <a:pPr>
                <a:spcBef>
                  <a:spcPct val="20000"/>
                </a:spcBef>
                <a:buClr>
                  <a:schemeClr val="accent2"/>
                </a:buClr>
                <a:buFont typeface="Wingdings" pitchFamily="2" charset="2"/>
                <a:buNone/>
              </a:pPr>
              <a:r>
                <a:rPr lang="en-US" sz="1100" b="1"/>
                <a:t>65.5-150.4</a:t>
              </a:r>
              <a:endParaRPr lang="en-US" sz="1500" b="1"/>
            </a:p>
          </p:txBody>
        </p:sp>
        <p:sp>
          <p:nvSpPr>
            <p:cNvPr id="58403" name="Rectangle 25"/>
            <p:cNvSpPr>
              <a:spLocks noChangeArrowheads="1"/>
            </p:cNvSpPr>
            <p:nvPr/>
          </p:nvSpPr>
          <p:spPr bwMode="auto">
            <a:xfrm>
              <a:off x="4080" y="1775"/>
              <a:ext cx="768" cy="527"/>
            </a:xfrm>
            <a:prstGeom prst="rect">
              <a:avLst/>
            </a:prstGeom>
            <a:solidFill>
              <a:srgbClr val="FF7E00"/>
            </a:solidFill>
            <a:ln>
              <a:noFill/>
            </a:ln>
            <a:effectLst/>
            <a:extLst>
              <a:ext uri="{91240B29-F687-4F45-9708-019B960494DF}">
                <a14:hiddenLine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w="9525">
                  <a:solidFill>
                    <a:schemeClr val="tx1"/>
                  </a:solidFill>
                  <a:miter lim="800000"/>
                  <a:headEnd/>
                  <a:tailEnd/>
                </a14:hiddenLine>
              </a:ext>
              <a:ext uri="{AF507438-7753-43E0-B8FC-AC1667EBCBE1}">
                <a14:hiddenEffects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effectLst>
                    <a:outerShdw dist="35921" dir="2700000" algn="ctr" rotWithShape="0">
                      <a:schemeClr val="bg2"/>
                    </a:outerShdw>
                  </a:effectLst>
                </a14:hiddenEffects>
              </a:ext>
            </a:extLst>
          </p:spPr>
          <p:txBody>
            <a:bodyPr/>
            <a:lstStyle/>
            <a:p>
              <a:pPr>
                <a:spcBef>
                  <a:spcPct val="20000"/>
                </a:spcBef>
                <a:buClr>
                  <a:schemeClr val="accent2"/>
                </a:buClr>
                <a:buFont typeface="Wingdings" pitchFamily="2" charset="2"/>
                <a:buNone/>
              </a:pPr>
              <a:r>
                <a:rPr lang="en-US" sz="1100" b="1"/>
                <a:t>40.5-65.4</a:t>
              </a:r>
              <a:endParaRPr lang="en-US" sz="1500" b="1"/>
            </a:p>
          </p:txBody>
        </p:sp>
        <p:sp>
          <p:nvSpPr>
            <p:cNvPr id="58404" name="Rectangle 26"/>
            <p:cNvSpPr>
              <a:spLocks noChangeArrowheads="1"/>
            </p:cNvSpPr>
            <p:nvPr/>
          </p:nvSpPr>
          <p:spPr bwMode="auto">
            <a:xfrm>
              <a:off x="4080" y="1256"/>
              <a:ext cx="768" cy="519"/>
            </a:xfrm>
            <a:prstGeom prst="rect">
              <a:avLst/>
            </a:prstGeom>
            <a:solidFill>
              <a:srgbClr val="FFFF00"/>
            </a:solidFill>
            <a:ln>
              <a:noFill/>
            </a:ln>
            <a:effectLst/>
            <a:extLst>
              <a:ext uri="{91240B29-F687-4F45-9708-019B960494DF}">
                <a14:hiddenLine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w="9525">
                  <a:solidFill>
                    <a:schemeClr val="tx1"/>
                  </a:solidFill>
                  <a:miter lim="800000"/>
                  <a:headEnd/>
                  <a:tailEnd/>
                </a14:hiddenLine>
              </a:ext>
              <a:ext uri="{AF507438-7753-43E0-B8FC-AC1667EBCBE1}">
                <a14:hiddenEffects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effectLst>
                    <a:outerShdw dist="35921" dir="2700000" algn="ctr" rotWithShape="0">
                      <a:schemeClr val="bg2"/>
                    </a:outerShdw>
                  </a:effectLst>
                </a14:hiddenEffects>
              </a:ext>
            </a:extLst>
          </p:spPr>
          <p:txBody>
            <a:bodyPr/>
            <a:lstStyle/>
            <a:p>
              <a:pPr>
                <a:spcBef>
                  <a:spcPct val="20000"/>
                </a:spcBef>
                <a:buClr>
                  <a:schemeClr val="accent2"/>
                </a:buClr>
                <a:buFont typeface="Wingdings" pitchFamily="2" charset="2"/>
                <a:buNone/>
              </a:pPr>
              <a:r>
                <a:rPr lang="en-US" sz="1100" b="1"/>
                <a:t>15.5-40.4</a:t>
              </a:r>
            </a:p>
          </p:txBody>
        </p:sp>
        <p:sp>
          <p:nvSpPr>
            <p:cNvPr id="58405" name="Rectangle 27"/>
            <p:cNvSpPr>
              <a:spLocks noChangeArrowheads="1"/>
            </p:cNvSpPr>
            <p:nvPr/>
          </p:nvSpPr>
          <p:spPr bwMode="auto">
            <a:xfrm>
              <a:off x="4080" y="1028"/>
              <a:ext cx="768" cy="228"/>
            </a:xfrm>
            <a:prstGeom prst="rect">
              <a:avLst/>
            </a:prstGeom>
            <a:solidFill>
              <a:srgbClr val="00E400"/>
            </a:solidFill>
            <a:ln>
              <a:noFill/>
            </a:ln>
            <a:effectLst/>
            <a:extLst>
              <a:ext uri="{91240B29-F687-4F45-9708-019B960494DF}">
                <a14:hiddenLine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w="9525">
                  <a:solidFill>
                    <a:schemeClr val="tx1"/>
                  </a:solidFill>
                  <a:miter lim="800000"/>
                  <a:headEnd/>
                  <a:tailEnd/>
                </a14:hiddenLine>
              </a:ext>
              <a:ext uri="{AF507438-7753-43E0-B8FC-AC1667EBCBE1}">
                <a14:hiddenEffects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effectLst>
                    <a:outerShdw dist="35921" dir="2700000" algn="ctr" rotWithShape="0">
                      <a:schemeClr val="bg2"/>
                    </a:outerShdw>
                  </a:effectLst>
                </a14:hiddenEffects>
              </a:ext>
            </a:extLst>
          </p:spPr>
          <p:txBody>
            <a:bodyPr/>
            <a:lstStyle/>
            <a:p>
              <a:pPr>
                <a:spcBef>
                  <a:spcPct val="20000"/>
                </a:spcBef>
                <a:buClr>
                  <a:schemeClr val="accent2"/>
                </a:buClr>
                <a:buFont typeface="Wingdings" pitchFamily="2" charset="2"/>
                <a:buNone/>
              </a:pPr>
              <a:r>
                <a:rPr lang="en-US" sz="1100" b="1"/>
                <a:t>0-15.4</a:t>
              </a:r>
              <a:endParaRPr lang="en-US" sz="1500" b="1"/>
            </a:p>
          </p:txBody>
        </p:sp>
        <p:sp>
          <p:nvSpPr>
            <p:cNvPr id="58406" name="Rectangle 28"/>
            <p:cNvSpPr>
              <a:spLocks noChangeArrowheads="1"/>
            </p:cNvSpPr>
            <p:nvPr/>
          </p:nvSpPr>
          <p:spPr bwMode="auto">
            <a:xfrm>
              <a:off x="1008" y="1028"/>
              <a:ext cx="1182" cy="228"/>
            </a:xfrm>
            <a:prstGeom prst="rect">
              <a:avLst/>
            </a:prstGeom>
            <a:solidFill>
              <a:srgbClr val="00E400"/>
            </a:solidFill>
            <a:ln>
              <a:noFill/>
            </a:ln>
            <a:effectLst/>
            <a:extLst>
              <a:ext uri="{91240B29-F687-4F45-9708-019B960494DF}">
                <a14:hiddenLine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w="9525">
                  <a:solidFill>
                    <a:schemeClr val="tx1"/>
                  </a:solidFill>
                  <a:miter lim="800000"/>
                  <a:headEnd/>
                  <a:tailEnd/>
                </a14:hiddenLine>
              </a:ext>
              <a:ext uri="{AF507438-7753-43E0-B8FC-AC1667EBCBE1}">
                <a14:hiddenEffects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effectLst>
                    <a:outerShdw dist="35921" dir="2700000" algn="ctr" rotWithShape="0">
                      <a:schemeClr val="bg2"/>
                    </a:outerShdw>
                  </a:effectLst>
                </a14:hiddenEffects>
              </a:ext>
            </a:extLst>
          </p:spPr>
          <p:txBody>
            <a:bodyPr/>
            <a:lstStyle/>
            <a:p>
              <a:pPr>
                <a:spcBef>
                  <a:spcPct val="20000"/>
                </a:spcBef>
                <a:buClr>
                  <a:schemeClr val="accent2"/>
                </a:buClr>
                <a:buFont typeface="Wingdings" pitchFamily="2" charset="2"/>
                <a:buNone/>
              </a:pPr>
              <a:r>
                <a:rPr lang="en-US" sz="1100" b="1"/>
                <a:t>Good </a:t>
              </a:r>
              <a:endParaRPr lang="en-US" sz="1500" b="1"/>
            </a:p>
          </p:txBody>
        </p:sp>
        <p:sp>
          <p:nvSpPr>
            <p:cNvPr id="58407" name="Rectangle 29"/>
            <p:cNvSpPr>
              <a:spLocks noChangeArrowheads="1"/>
            </p:cNvSpPr>
            <p:nvPr/>
          </p:nvSpPr>
          <p:spPr bwMode="auto">
            <a:xfrm>
              <a:off x="1008" y="2975"/>
              <a:ext cx="1182" cy="673"/>
            </a:xfrm>
            <a:prstGeom prst="rect">
              <a:avLst/>
            </a:prstGeom>
            <a:solidFill>
              <a:srgbClr val="7E0023"/>
            </a:solidFill>
            <a:ln>
              <a:noFill/>
            </a:ln>
            <a:effectLst/>
            <a:extLst>
              <a:ext uri="{91240B29-F687-4F45-9708-019B960494DF}">
                <a14:hiddenLine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w="9525">
                  <a:solidFill>
                    <a:schemeClr val="tx1"/>
                  </a:solidFill>
                  <a:miter lim="800000"/>
                  <a:headEnd/>
                  <a:tailEnd/>
                </a14:hiddenLine>
              </a:ext>
              <a:ext uri="{AF507438-7753-43E0-B8FC-AC1667EBCBE1}">
                <a14:hiddenEffects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effectLst>
                    <a:outerShdw dist="35921" dir="2700000" algn="ctr" rotWithShape="0">
                      <a:schemeClr val="bg2"/>
                    </a:outerShdw>
                  </a:effectLst>
                </a14:hiddenEffects>
              </a:ext>
            </a:extLst>
          </p:spPr>
          <p:txBody>
            <a:bodyPr/>
            <a:lstStyle/>
            <a:p>
              <a:pPr>
                <a:spcBef>
                  <a:spcPct val="20000"/>
                </a:spcBef>
                <a:buClr>
                  <a:schemeClr val="accent2"/>
                </a:buClr>
                <a:buFont typeface="Wingdings" pitchFamily="2" charset="2"/>
                <a:buNone/>
              </a:pPr>
              <a:r>
                <a:rPr lang="en-US" sz="1100" b="1"/>
                <a:t>Very Unhealthy</a:t>
              </a:r>
              <a:endParaRPr lang="en-US" sz="1500" b="1"/>
            </a:p>
            <a:p>
              <a:pPr>
                <a:spcBef>
                  <a:spcPct val="20000"/>
                </a:spcBef>
                <a:buClr>
                  <a:schemeClr val="accent2"/>
                </a:buClr>
                <a:buFont typeface="Wingdings" pitchFamily="2" charset="2"/>
                <a:buNone/>
              </a:pPr>
              <a:endParaRPr lang="en-US" sz="1500" b="1"/>
            </a:p>
          </p:txBody>
        </p:sp>
        <p:sp>
          <p:nvSpPr>
            <p:cNvPr id="58408" name="Rectangle 30"/>
            <p:cNvSpPr>
              <a:spLocks noChangeArrowheads="1"/>
            </p:cNvSpPr>
            <p:nvPr/>
          </p:nvSpPr>
          <p:spPr bwMode="auto">
            <a:xfrm>
              <a:off x="1008" y="2302"/>
              <a:ext cx="1182" cy="673"/>
            </a:xfrm>
            <a:prstGeom prst="rect">
              <a:avLst/>
            </a:prstGeom>
            <a:solidFill>
              <a:srgbClr val="FF0000"/>
            </a:solidFill>
            <a:ln>
              <a:noFill/>
            </a:ln>
            <a:effectLst/>
            <a:extLst>
              <a:ext uri="{91240B29-F687-4F45-9708-019B960494DF}">
                <a14:hiddenLine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w="9525">
                  <a:solidFill>
                    <a:schemeClr val="tx1"/>
                  </a:solidFill>
                  <a:miter lim="800000"/>
                  <a:headEnd/>
                  <a:tailEnd/>
                </a14:hiddenLine>
              </a:ext>
              <a:ext uri="{AF507438-7753-43E0-B8FC-AC1667EBCBE1}">
                <a14:hiddenEffects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effectLst>
                    <a:outerShdw dist="35921" dir="2700000" algn="ctr" rotWithShape="0">
                      <a:schemeClr val="bg2"/>
                    </a:outerShdw>
                  </a:effectLst>
                </a14:hiddenEffects>
              </a:ext>
            </a:extLst>
          </p:spPr>
          <p:txBody>
            <a:bodyPr/>
            <a:lstStyle/>
            <a:p>
              <a:pPr>
                <a:spcBef>
                  <a:spcPct val="20000"/>
                </a:spcBef>
                <a:buClr>
                  <a:schemeClr val="accent2"/>
                </a:buClr>
                <a:buFont typeface="Wingdings" pitchFamily="2" charset="2"/>
                <a:buNone/>
              </a:pPr>
              <a:r>
                <a:rPr lang="en-US" sz="1100" b="1"/>
                <a:t>Unhealthy </a:t>
              </a:r>
              <a:endParaRPr lang="en-US" sz="1500" b="1"/>
            </a:p>
            <a:p>
              <a:pPr>
                <a:spcBef>
                  <a:spcPct val="20000"/>
                </a:spcBef>
                <a:buClr>
                  <a:schemeClr val="accent2"/>
                </a:buClr>
                <a:buFont typeface="Wingdings" pitchFamily="2" charset="2"/>
                <a:buNone/>
              </a:pPr>
              <a:endParaRPr lang="en-US" sz="1500" b="1"/>
            </a:p>
          </p:txBody>
        </p:sp>
        <p:sp>
          <p:nvSpPr>
            <p:cNvPr id="58409" name="Rectangle 31"/>
            <p:cNvSpPr>
              <a:spLocks noChangeArrowheads="1"/>
            </p:cNvSpPr>
            <p:nvPr/>
          </p:nvSpPr>
          <p:spPr bwMode="auto">
            <a:xfrm>
              <a:off x="1008" y="1775"/>
              <a:ext cx="1182" cy="527"/>
            </a:xfrm>
            <a:prstGeom prst="rect">
              <a:avLst/>
            </a:prstGeom>
            <a:solidFill>
              <a:srgbClr val="FF7E00"/>
            </a:solidFill>
            <a:ln>
              <a:noFill/>
            </a:ln>
            <a:effectLst/>
            <a:extLst>
              <a:ext uri="{91240B29-F687-4F45-9708-019B960494DF}">
                <a14:hiddenLine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w="9525">
                  <a:solidFill>
                    <a:schemeClr val="tx1"/>
                  </a:solidFill>
                  <a:miter lim="800000"/>
                  <a:headEnd/>
                  <a:tailEnd/>
                </a14:hiddenLine>
              </a:ext>
              <a:ext uri="{AF507438-7753-43E0-B8FC-AC1667EBCBE1}">
                <a14:hiddenEffects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effectLst>
                    <a:outerShdw dist="35921" dir="2700000" algn="ctr" rotWithShape="0">
                      <a:schemeClr val="bg2"/>
                    </a:outerShdw>
                  </a:effectLst>
                </a14:hiddenEffects>
              </a:ext>
            </a:extLst>
          </p:spPr>
          <p:txBody>
            <a:bodyPr/>
            <a:lstStyle/>
            <a:p>
              <a:pPr>
                <a:spcBef>
                  <a:spcPct val="20000"/>
                </a:spcBef>
                <a:buClr>
                  <a:schemeClr val="accent2"/>
                </a:buClr>
                <a:buFont typeface="Wingdings" pitchFamily="2" charset="2"/>
                <a:buNone/>
              </a:pPr>
              <a:r>
                <a:rPr lang="en-US" sz="1100" b="1"/>
                <a:t>Unhealthy for Sensitive Groups</a:t>
              </a:r>
              <a:endParaRPr lang="en-US" sz="1500" b="1"/>
            </a:p>
          </p:txBody>
        </p:sp>
        <p:sp>
          <p:nvSpPr>
            <p:cNvPr id="58410" name="Rectangle 32"/>
            <p:cNvSpPr>
              <a:spLocks noChangeArrowheads="1"/>
            </p:cNvSpPr>
            <p:nvPr/>
          </p:nvSpPr>
          <p:spPr bwMode="auto">
            <a:xfrm>
              <a:off x="1008" y="1256"/>
              <a:ext cx="1182" cy="519"/>
            </a:xfrm>
            <a:prstGeom prst="rect">
              <a:avLst/>
            </a:prstGeom>
            <a:solidFill>
              <a:srgbClr val="FFFF00"/>
            </a:solidFill>
            <a:ln>
              <a:noFill/>
            </a:ln>
            <a:effectLst/>
            <a:extLst>
              <a:ext uri="{91240B29-F687-4F45-9708-019B960494DF}">
                <a14:hiddenLine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w="9525">
                  <a:solidFill>
                    <a:schemeClr val="tx1"/>
                  </a:solidFill>
                  <a:miter lim="800000"/>
                  <a:headEnd/>
                  <a:tailEnd/>
                </a14:hiddenLine>
              </a:ext>
              <a:ext uri="{AF507438-7753-43E0-B8FC-AC1667EBCBE1}">
                <a14:hiddenEffects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effectLst>
                    <a:outerShdw dist="35921" dir="2700000" algn="ctr" rotWithShape="0">
                      <a:schemeClr val="bg2"/>
                    </a:outerShdw>
                  </a:effectLst>
                </a14:hiddenEffects>
              </a:ext>
            </a:extLst>
          </p:spPr>
          <p:txBody>
            <a:bodyPr/>
            <a:lstStyle/>
            <a:p>
              <a:pPr>
                <a:spcBef>
                  <a:spcPct val="20000"/>
                </a:spcBef>
                <a:buClr>
                  <a:schemeClr val="accent2"/>
                </a:buClr>
                <a:buFont typeface="Wingdings" pitchFamily="2" charset="2"/>
                <a:buNone/>
              </a:pPr>
              <a:r>
                <a:rPr lang="en-US" sz="1100" b="1"/>
                <a:t>Moderate</a:t>
              </a:r>
              <a:r>
                <a:rPr lang="en-US" sz="1500" b="1"/>
                <a:t>  </a:t>
              </a:r>
            </a:p>
            <a:p>
              <a:pPr>
                <a:spcBef>
                  <a:spcPct val="20000"/>
                </a:spcBef>
                <a:buClr>
                  <a:schemeClr val="accent2"/>
                </a:buClr>
                <a:buFont typeface="Wingdings" pitchFamily="2" charset="2"/>
                <a:buNone/>
              </a:pPr>
              <a:endParaRPr lang="en-US" sz="1500" b="1"/>
            </a:p>
          </p:txBody>
        </p:sp>
        <p:sp>
          <p:nvSpPr>
            <p:cNvPr id="58411" name="Line 33"/>
            <p:cNvSpPr>
              <a:spLocks noChangeShapeType="1"/>
            </p:cNvSpPr>
            <p:nvPr/>
          </p:nvSpPr>
          <p:spPr bwMode="auto">
            <a:xfrm>
              <a:off x="336" y="632"/>
              <a:ext cx="5088" cy="0"/>
            </a:xfrm>
            <a:prstGeom prst="line">
              <a:avLst/>
            </a:prstGeom>
            <a:noFill/>
            <a:ln w="28575" cap="sq">
              <a:solidFill>
                <a:schemeClr val="tx1"/>
              </a:solidFill>
              <a:round/>
              <a:headEnd/>
              <a:tailEnd/>
            </a:ln>
            <a:effectLst/>
            <a:extLst>
              <a:ext uri="{909E8E84-426E-40DD-AFC4-6F175D3DCCD1}">
                <a14:hiddenFill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noFill/>
                </a14:hiddenFill>
              </a:ext>
              <a:ext uri="{AF507438-7753-43E0-B8FC-AC1667EBCBE1}">
                <a14:hiddenEffects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58412" name="Line 34"/>
            <p:cNvSpPr>
              <a:spLocks noChangeShapeType="1"/>
            </p:cNvSpPr>
            <p:nvPr/>
          </p:nvSpPr>
          <p:spPr bwMode="auto">
            <a:xfrm>
              <a:off x="336" y="1775"/>
              <a:ext cx="5088" cy="0"/>
            </a:xfrm>
            <a:prstGeom prst="line">
              <a:avLst/>
            </a:prstGeom>
            <a:noFill/>
            <a:ln w="12700">
              <a:solidFill>
                <a:schemeClr val="tx1"/>
              </a:solidFill>
              <a:round/>
              <a:headEnd/>
              <a:tailEnd/>
            </a:ln>
            <a:effectLst/>
            <a:extLst>
              <a:ext uri="{909E8E84-426E-40DD-AFC4-6F175D3DCCD1}">
                <a14:hiddenFill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noFill/>
                </a14:hiddenFill>
              </a:ext>
              <a:ext uri="{AF507438-7753-43E0-B8FC-AC1667EBCBE1}">
                <a14:hiddenEffects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58413" name="Line 35"/>
            <p:cNvSpPr>
              <a:spLocks noChangeShapeType="1"/>
            </p:cNvSpPr>
            <p:nvPr/>
          </p:nvSpPr>
          <p:spPr bwMode="auto">
            <a:xfrm>
              <a:off x="336" y="2302"/>
              <a:ext cx="5088" cy="0"/>
            </a:xfrm>
            <a:prstGeom prst="line">
              <a:avLst/>
            </a:prstGeom>
            <a:noFill/>
            <a:ln w="12700">
              <a:solidFill>
                <a:schemeClr val="tx1"/>
              </a:solidFill>
              <a:round/>
              <a:headEnd/>
              <a:tailEnd/>
            </a:ln>
            <a:effectLst/>
            <a:extLst>
              <a:ext uri="{909E8E84-426E-40DD-AFC4-6F175D3DCCD1}">
                <a14:hiddenFill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noFill/>
                </a14:hiddenFill>
              </a:ext>
              <a:ext uri="{AF507438-7753-43E0-B8FC-AC1667EBCBE1}">
                <a14:hiddenEffects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58414" name="Line 36"/>
            <p:cNvSpPr>
              <a:spLocks noChangeShapeType="1"/>
            </p:cNvSpPr>
            <p:nvPr/>
          </p:nvSpPr>
          <p:spPr bwMode="auto">
            <a:xfrm>
              <a:off x="336" y="2975"/>
              <a:ext cx="5088" cy="0"/>
            </a:xfrm>
            <a:prstGeom prst="line">
              <a:avLst/>
            </a:prstGeom>
            <a:noFill/>
            <a:ln w="12700">
              <a:solidFill>
                <a:schemeClr val="tx1"/>
              </a:solidFill>
              <a:round/>
              <a:headEnd/>
              <a:tailEnd/>
            </a:ln>
            <a:effectLst/>
            <a:extLst>
              <a:ext uri="{909E8E84-426E-40DD-AFC4-6F175D3DCCD1}">
                <a14:hiddenFill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noFill/>
                </a14:hiddenFill>
              </a:ext>
              <a:ext uri="{AF507438-7753-43E0-B8FC-AC1667EBCBE1}">
                <a14:hiddenEffects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58415" name="Line 37"/>
            <p:cNvSpPr>
              <a:spLocks noChangeShapeType="1"/>
            </p:cNvSpPr>
            <p:nvPr/>
          </p:nvSpPr>
          <p:spPr bwMode="auto">
            <a:xfrm>
              <a:off x="336" y="3648"/>
              <a:ext cx="5088" cy="0"/>
            </a:xfrm>
            <a:prstGeom prst="line">
              <a:avLst/>
            </a:prstGeom>
            <a:noFill/>
            <a:ln w="28575" cap="sq">
              <a:solidFill>
                <a:schemeClr val="tx1"/>
              </a:solidFill>
              <a:round/>
              <a:headEnd/>
              <a:tailEnd/>
            </a:ln>
            <a:effectLst/>
            <a:extLst>
              <a:ext uri="{909E8E84-426E-40DD-AFC4-6F175D3DCCD1}">
                <a14:hiddenFill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noFill/>
                </a14:hiddenFill>
              </a:ext>
              <a:ext uri="{AF507438-7753-43E0-B8FC-AC1667EBCBE1}">
                <a14:hiddenEffects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58416" name="Line 38"/>
            <p:cNvSpPr>
              <a:spLocks noChangeShapeType="1"/>
            </p:cNvSpPr>
            <p:nvPr/>
          </p:nvSpPr>
          <p:spPr bwMode="auto">
            <a:xfrm>
              <a:off x="336" y="632"/>
              <a:ext cx="0" cy="3016"/>
            </a:xfrm>
            <a:prstGeom prst="line">
              <a:avLst/>
            </a:prstGeom>
            <a:noFill/>
            <a:ln w="28575" cap="sq">
              <a:solidFill>
                <a:schemeClr val="tx1"/>
              </a:solidFill>
              <a:round/>
              <a:headEnd/>
              <a:tailEnd/>
            </a:ln>
            <a:effectLst/>
            <a:extLst>
              <a:ext uri="{909E8E84-426E-40DD-AFC4-6F175D3DCCD1}">
                <a14:hiddenFill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noFill/>
                </a14:hiddenFill>
              </a:ext>
              <a:ext uri="{AF507438-7753-43E0-B8FC-AC1667EBCBE1}">
                <a14:hiddenEffects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58417" name="Line 39"/>
            <p:cNvSpPr>
              <a:spLocks noChangeShapeType="1"/>
            </p:cNvSpPr>
            <p:nvPr/>
          </p:nvSpPr>
          <p:spPr bwMode="auto">
            <a:xfrm>
              <a:off x="2190" y="632"/>
              <a:ext cx="0" cy="3016"/>
            </a:xfrm>
            <a:prstGeom prst="line">
              <a:avLst/>
            </a:prstGeom>
            <a:noFill/>
            <a:ln w="12700">
              <a:solidFill>
                <a:schemeClr val="tx1"/>
              </a:solidFill>
              <a:round/>
              <a:headEnd/>
              <a:tailEnd/>
            </a:ln>
            <a:effectLst/>
            <a:extLst>
              <a:ext uri="{909E8E84-426E-40DD-AFC4-6F175D3DCCD1}">
                <a14:hiddenFill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noFill/>
                </a14:hiddenFill>
              </a:ext>
              <a:ext uri="{AF507438-7753-43E0-B8FC-AC1667EBCBE1}">
                <a14:hiddenEffects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58418" name="Line 40"/>
            <p:cNvSpPr>
              <a:spLocks noChangeShapeType="1"/>
            </p:cNvSpPr>
            <p:nvPr/>
          </p:nvSpPr>
          <p:spPr bwMode="auto">
            <a:xfrm>
              <a:off x="5424" y="632"/>
              <a:ext cx="0" cy="3016"/>
            </a:xfrm>
            <a:prstGeom prst="line">
              <a:avLst/>
            </a:prstGeom>
            <a:noFill/>
            <a:ln w="28575" cap="sq">
              <a:solidFill>
                <a:schemeClr val="tx1"/>
              </a:solidFill>
              <a:round/>
              <a:headEnd/>
              <a:tailEnd/>
            </a:ln>
            <a:effectLst/>
            <a:extLst>
              <a:ext uri="{909E8E84-426E-40DD-AFC4-6F175D3DCCD1}">
                <a14:hiddenFill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noFill/>
                </a14:hiddenFill>
              </a:ext>
              <a:ext uri="{AF507438-7753-43E0-B8FC-AC1667EBCBE1}">
                <a14:hiddenEffects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58419" name="Line 41"/>
            <p:cNvSpPr>
              <a:spLocks noChangeShapeType="1"/>
            </p:cNvSpPr>
            <p:nvPr/>
          </p:nvSpPr>
          <p:spPr bwMode="auto">
            <a:xfrm>
              <a:off x="336" y="1256"/>
              <a:ext cx="5088" cy="0"/>
            </a:xfrm>
            <a:prstGeom prst="line">
              <a:avLst/>
            </a:prstGeom>
            <a:noFill/>
            <a:ln w="12700">
              <a:solidFill>
                <a:schemeClr val="tx1"/>
              </a:solidFill>
              <a:round/>
              <a:headEnd/>
              <a:tailEnd/>
            </a:ln>
            <a:effectLst/>
            <a:extLst>
              <a:ext uri="{909E8E84-426E-40DD-AFC4-6F175D3DCCD1}">
                <a14:hiddenFill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noFill/>
                </a14:hiddenFill>
              </a:ext>
              <a:ext uri="{AF507438-7753-43E0-B8FC-AC1667EBCBE1}">
                <a14:hiddenEffects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58420" name="Line 42"/>
            <p:cNvSpPr>
              <a:spLocks noChangeShapeType="1"/>
            </p:cNvSpPr>
            <p:nvPr/>
          </p:nvSpPr>
          <p:spPr bwMode="auto">
            <a:xfrm>
              <a:off x="4848" y="632"/>
              <a:ext cx="0" cy="3016"/>
            </a:xfrm>
            <a:prstGeom prst="line">
              <a:avLst/>
            </a:prstGeom>
            <a:noFill/>
            <a:ln w="12700">
              <a:solidFill>
                <a:schemeClr val="tx1"/>
              </a:solidFill>
              <a:round/>
              <a:headEnd/>
              <a:tailEnd/>
            </a:ln>
            <a:effectLst/>
            <a:extLst>
              <a:ext uri="{909E8E84-426E-40DD-AFC4-6F175D3DCCD1}">
                <a14:hiddenFill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noFill/>
                </a14:hiddenFill>
              </a:ext>
              <a:ext uri="{AF507438-7753-43E0-B8FC-AC1667EBCBE1}">
                <a14:hiddenEffects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58421" name="Line 43"/>
            <p:cNvSpPr>
              <a:spLocks noChangeShapeType="1"/>
            </p:cNvSpPr>
            <p:nvPr/>
          </p:nvSpPr>
          <p:spPr bwMode="auto">
            <a:xfrm>
              <a:off x="336" y="1028"/>
              <a:ext cx="5088" cy="0"/>
            </a:xfrm>
            <a:prstGeom prst="line">
              <a:avLst/>
            </a:prstGeom>
            <a:noFill/>
            <a:ln w="12700">
              <a:solidFill>
                <a:schemeClr val="tx1"/>
              </a:solidFill>
              <a:round/>
              <a:headEnd/>
              <a:tailEnd/>
            </a:ln>
            <a:effectLst/>
            <a:extLst>
              <a:ext uri="{909E8E84-426E-40DD-AFC4-6F175D3DCCD1}">
                <a14:hiddenFill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noFill/>
                </a14:hiddenFill>
              </a:ext>
              <a:ext uri="{AF507438-7753-43E0-B8FC-AC1667EBCBE1}">
                <a14:hiddenEffects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58422" name="Line 44"/>
            <p:cNvSpPr>
              <a:spLocks noChangeShapeType="1"/>
            </p:cNvSpPr>
            <p:nvPr/>
          </p:nvSpPr>
          <p:spPr bwMode="auto">
            <a:xfrm>
              <a:off x="1008" y="632"/>
              <a:ext cx="0" cy="3016"/>
            </a:xfrm>
            <a:prstGeom prst="line">
              <a:avLst/>
            </a:prstGeom>
            <a:noFill/>
            <a:ln w="12700">
              <a:solidFill>
                <a:schemeClr val="tx1"/>
              </a:solidFill>
              <a:round/>
              <a:headEnd/>
              <a:tailEnd/>
            </a:ln>
            <a:effectLst/>
            <a:extLst>
              <a:ext uri="{909E8E84-426E-40DD-AFC4-6F175D3DCCD1}">
                <a14:hiddenFill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noFill/>
                </a14:hiddenFill>
              </a:ext>
              <a:ext uri="{AF507438-7753-43E0-B8FC-AC1667EBCBE1}">
                <a14:hiddenEffects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58423" name="Line 45"/>
            <p:cNvSpPr>
              <a:spLocks noChangeShapeType="1"/>
            </p:cNvSpPr>
            <p:nvPr/>
          </p:nvSpPr>
          <p:spPr bwMode="auto">
            <a:xfrm>
              <a:off x="4080" y="632"/>
              <a:ext cx="0" cy="3016"/>
            </a:xfrm>
            <a:prstGeom prst="line">
              <a:avLst/>
            </a:prstGeom>
            <a:noFill/>
            <a:ln w="12700">
              <a:solidFill>
                <a:schemeClr val="tx1"/>
              </a:solidFill>
              <a:round/>
              <a:headEnd/>
              <a:tailEnd/>
            </a:ln>
            <a:effectLst/>
            <a:extLst>
              <a:ext uri="{909E8E84-426E-40DD-AFC4-6F175D3DCCD1}">
                <a14:hiddenFill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noFill/>
                </a14:hiddenFill>
              </a:ext>
              <a:ext uri="{AF507438-7753-43E0-B8FC-AC1667EBCBE1}">
                <a14:hiddenEffects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effectLst>
                    <a:outerShdw dist="35921" dir="2700000" algn="ctr" rotWithShape="0">
                      <a:schemeClr val="bg2"/>
                    </a:outerShdw>
                  </a:effectLst>
                </a14:hiddenEffects>
              </a:ext>
            </a:extLst>
          </p:spPr>
          <p:txBody>
            <a:bodyPr/>
            <a:lstStyle/>
            <a:p>
              <a:endParaRPr lang="en-US"/>
            </a:p>
          </p:txBody>
        </p:sp>
      </p:grpSp>
      <p:sp>
        <p:nvSpPr>
          <p:cNvPr id="58371" name="Rectangle 46"/>
          <p:cNvSpPr>
            <a:spLocks noChangeArrowheads="1"/>
          </p:cNvSpPr>
          <p:nvPr/>
        </p:nvSpPr>
        <p:spPr bwMode="auto">
          <a:xfrm>
            <a:off x="152400" y="35256"/>
            <a:ext cx="8686800" cy="914400"/>
          </a:xfrm>
          <a:prstGeom prst="rect">
            <a:avLst/>
          </a:prstGeom>
          <a:solidFill>
            <a:srgbClr val="0000CC"/>
          </a:solidFill>
          <a:ln>
            <a:noFill/>
          </a:ln>
          <a:effectLst/>
          <a:extLst>
            <a:ext uri="{909E8E84-426E-40DD-AFC4-6F175D3DCCD1}">
              <a14:hiddenFill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solidFill>
                  <a:schemeClr val="accent1"/>
                </a:solidFill>
              </a14:hiddenFill>
            </a:ext>
            <a:ext uri="{91240B29-F687-4F45-9708-019B960494DF}">
              <a14:hiddenLine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w="9525">
                <a:solidFill>
                  <a:schemeClr val="tx1"/>
                </a:solidFill>
                <a:miter lim="800000"/>
                <a:headEnd/>
                <a:tailEnd/>
              </a14:hiddenLine>
            </a:ext>
            <a:ext uri="{AF507438-7753-43E0-B8FC-AC1667EBCBE1}">
              <a14:hiddenEffects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effectLst>
                  <a:outerShdw dist="35921" dir="2700000" algn="ctr" rotWithShape="0">
                    <a:schemeClr val="bg2"/>
                  </a:outerShdw>
                </a:effectLst>
              </a14:hiddenEffects>
            </a:ext>
          </a:extLst>
        </p:spPr>
        <p:txBody>
          <a:bodyPr anchor="ctr"/>
          <a:lstStyle/>
          <a:p>
            <a:r>
              <a:rPr lang="en-US" sz="3200" b="1" dirty="0" smtClean="0">
                <a:solidFill>
                  <a:schemeClr val="bg1"/>
                </a:solidFill>
                <a:latin typeface="Times New Roman" pitchFamily="18" charset="0"/>
              </a:rPr>
              <a:t>Environmental Agencies &amp; Public Looking for…</a:t>
            </a:r>
            <a:endParaRPr lang="en-US" sz="3200" b="1" dirty="0">
              <a:solidFill>
                <a:schemeClr val="bg1"/>
              </a:solidFill>
              <a:latin typeface="Times New Roman" pitchFamily="18" charset="0"/>
            </a:endParaRPr>
          </a:p>
        </p:txBody>
      </p:sp>
      <p:grpSp>
        <p:nvGrpSpPr>
          <p:cNvPr id="3" name="Group 50"/>
          <p:cNvGrpSpPr>
            <a:grpSpLocks/>
          </p:cNvGrpSpPr>
          <p:nvPr/>
        </p:nvGrpSpPr>
        <p:grpSpPr bwMode="auto">
          <a:xfrm>
            <a:off x="0" y="4343400"/>
            <a:ext cx="5816600" cy="2438400"/>
            <a:chOff x="2096" y="2544"/>
            <a:chExt cx="3664" cy="1296"/>
          </a:xfrm>
        </p:grpSpPr>
        <p:grpSp>
          <p:nvGrpSpPr>
            <p:cNvPr id="4" name="Group 51"/>
            <p:cNvGrpSpPr>
              <a:grpSpLocks/>
            </p:cNvGrpSpPr>
            <p:nvPr/>
          </p:nvGrpSpPr>
          <p:grpSpPr bwMode="auto">
            <a:xfrm>
              <a:off x="2096" y="2544"/>
              <a:ext cx="3664" cy="1296"/>
              <a:chOff x="32" y="2832"/>
              <a:chExt cx="3664" cy="1296"/>
            </a:xfrm>
          </p:grpSpPr>
          <p:sp>
            <p:nvSpPr>
              <p:cNvPr id="58377" name="Rectangle 52"/>
              <p:cNvSpPr>
                <a:spLocks noChangeArrowheads="1"/>
              </p:cNvSpPr>
              <p:nvPr/>
            </p:nvSpPr>
            <p:spPr bwMode="auto">
              <a:xfrm>
                <a:off x="2976" y="2832"/>
                <a:ext cx="720" cy="1296"/>
              </a:xfrm>
              <a:prstGeom prst="rect">
                <a:avLst/>
              </a:prstGeom>
              <a:solidFill>
                <a:srgbClr val="FFFF00"/>
              </a:solidFill>
              <a:ln>
                <a:noFill/>
              </a:ln>
              <a:effectLst/>
              <a:extLst>
                <a:ext uri="{91240B29-F687-4F45-9708-019B960494DF}">
                  <a14:hiddenLine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w="9525">
                    <a:solidFill>
                      <a:schemeClr val="tx1"/>
                    </a:solidFill>
                    <a:miter lim="800000"/>
                    <a:headEnd/>
                    <a:tailEnd/>
                  </a14:hiddenLine>
                </a:ext>
                <a:ext uri="{AF507438-7753-43E0-B8FC-AC1667EBCBE1}">
                  <a14:hiddenEffects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endParaRPr lang="en-US"/>
              </a:p>
            </p:txBody>
          </p:sp>
          <p:pic>
            <p:nvPicPr>
              <p:cNvPr id="58378" name="Picture 53"/>
              <p:cNvPicPr>
                <a:picLocks noChangeAspect="1" noChangeArrowheads="1"/>
              </p:cNvPicPr>
              <p:nvPr/>
            </p:nvPicPr>
            <p:blipFill>
              <a:blip r:embed="rId3" cstate="print">
                <a:extLst>
                  <a:ext uri="{28A0092B-C50C-407E-A947-70E740481C1C}">
                    <a14:useLocalDpi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val="0"/>
                  </a:ext>
                </a:extLst>
              </a:blip>
              <a:srcRect/>
              <a:stretch>
                <a:fillRect/>
              </a:stretch>
            </p:blipFill>
            <p:spPr bwMode="auto">
              <a:xfrm>
                <a:off x="32" y="2832"/>
                <a:ext cx="2944" cy="1284"/>
              </a:xfrm>
              <a:prstGeom prst="rect">
                <a:avLst/>
              </a:prstGeom>
              <a:noFill/>
              <a:ln>
                <a:noFill/>
              </a:ln>
              <a:effectLst/>
              <a:extLst>
                <a:ext uri="{909E8E84-426E-40DD-AFC4-6F175D3DCCD1}">
                  <a14:hiddenFill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solidFill>
                      <a:schemeClr val="accent1"/>
                    </a:solidFill>
                  </a14:hiddenFill>
                </a:ext>
                <a:ext uri="{91240B29-F687-4F45-9708-019B960494DF}">
                  <a14:hiddenLine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w="9525">
                    <a:solidFill>
                      <a:schemeClr val="tx1"/>
                    </a:solidFill>
                    <a:miter lim="800000"/>
                    <a:headEnd/>
                    <a:tailEnd/>
                  </a14:hiddenLine>
                </a:ext>
                <a:ext uri="{AF507438-7753-43E0-B8FC-AC1667EBCBE1}">
                  <a14:hiddenEffects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effectLst>
                      <a:outerShdw dist="35921" dir="2700000" algn="ctr" rotWithShape="0">
                        <a:schemeClr val="bg2"/>
                      </a:outerShdw>
                    </a:effectLst>
                  </a14:hiddenEffects>
                </a:ext>
              </a:extLst>
            </p:spPr>
          </p:pic>
          <p:sp>
            <p:nvSpPr>
              <p:cNvPr id="58379" name="Text Box 54"/>
              <p:cNvSpPr txBox="1">
                <a:spLocks noChangeArrowheads="1"/>
              </p:cNvSpPr>
              <p:nvPr/>
            </p:nvSpPr>
            <p:spPr bwMode="auto">
              <a:xfrm>
                <a:off x="1344" y="2928"/>
                <a:ext cx="2256" cy="211"/>
              </a:xfrm>
              <a:prstGeom prst="rect">
                <a:avLst/>
              </a:prstGeom>
              <a:noFill/>
              <a:ln>
                <a:noFill/>
              </a:ln>
              <a:effectLst/>
              <a:extLst>
                <a:ext uri="{909E8E84-426E-40DD-AFC4-6F175D3DCCD1}">
                  <a14:hiddenFill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solidFill>
                      <a:schemeClr val="accent1"/>
                    </a:solidFill>
                  </a14:hiddenFill>
                </a:ext>
                <a:ext uri="{91240B29-F687-4F45-9708-019B960494DF}">
                  <a14:hiddenLine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w="9525">
                    <a:solidFill>
                      <a:schemeClr val="tx1"/>
                    </a:solidFill>
                    <a:miter lim="800000"/>
                    <a:headEnd/>
                    <a:tailEnd/>
                  </a14:hiddenLine>
                </a:ext>
                <a:ext uri="{AF507438-7753-43E0-B8FC-AC1667EBCBE1}">
                  <a14:hiddenEffects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effectLst>
                      <a:outerShdw dist="35921" dir="2700000" algn="ctr" rotWithShape="0">
                        <a:schemeClr val="bg2"/>
                      </a:outerShdw>
                    </a:effectLst>
                  </a14:hiddenEffects>
                </a:ext>
              </a:extLst>
            </p:spPr>
            <p:txBody>
              <a:bodyPr>
                <a:spAutoFit/>
              </a:bodyPr>
              <a:lstStyle>
                <a:lvl1pPr algn="ctr" eaLnBrk="0" hangingPunct="0">
                  <a:defRPr sz="2000">
                    <a:solidFill>
                      <a:schemeClr val="tx1"/>
                    </a:solidFill>
                    <a:latin typeface="Verdana" pitchFamily="34" charset="0"/>
                  </a:defRPr>
                </a:lvl1pPr>
                <a:lvl2pPr marL="742950" indent="-285750" algn="ctr" eaLnBrk="0" hangingPunct="0">
                  <a:defRPr sz="2000">
                    <a:solidFill>
                      <a:schemeClr val="tx1"/>
                    </a:solidFill>
                    <a:latin typeface="Verdana" pitchFamily="34" charset="0"/>
                  </a:defRPr>
                </a:lvl2pPr>
                <a:lvl3pPr marL="1143000" indent="-228600" algn="ctr" eaLnBrk="0" hangingPunct="0">
                  <a:defRPr sz="2000">
                    <a:solidFill>
                      <a:schemeClr val="tx1"/>
                    </a:solidFill>
                    <a:latin typeface="Verdana" pitchFamily="34" charset="0"/>
                  </a:defRPr>
                </a:lvl3pPr>
                <a:lvl4pPr marL="1600200" indent="-228600" algn="ctr" eaLnBrk="0" hangingPunct="0">
                  <a:defRPr sz="2000">
                    <a:solidFill>
                      <a:schemeClr val="tx1"/>
                    </a:solidFill>
                    <a:latin typeface="Verdana" pitchFamily="34" charset="0"/>
                  </a:defRPr>
                </a:lvl4pPr>
                <a:lvl5pPr marL="2057400" indent="-228600" algn="ctr" eaLnBrk="0" hangingPunct="0">
                  <a:defRPr sz="2000">
                    <a:solidFill>
                      <a:schemeClr val="tx1"/>
                    </a:solidFill>
                    <a:latin typeface="Verdana" pitchFamily="34" charset="0"/>
                  </a:defRPr>
                </a:lvl5pPr>
                <a:lvl6pPr marL="2514600" indent="-228600" algn="ctr" eaLnBrk="0" fontAlgn="base" hangingPunct="0">
                  <a:spcBef>
                    <a:spcPct val="0"/>
                  </a:spcBef>
                  <a:spcAft>
                    <a:spcPct val="0"/>
                  </a:spcAft>
                  <a:defRPr sz="2000">
                    <a:solidFill>
                      <a:schemeClr val="tx1"/>
                    </a:solidFill>
                    <a:latin typeface="Verdana" pitchFamily="34" charset="0"/>
                  </a:defRPr>
                </a:lvl6pPr>
                <a:lvl7pPr marL="2971800" indent="-228600" algn="ctr" eaLnBrk="0" fontAlgn="base" hangingPunct="0">
                  <a:spcBef>
                    <a:spcPct val="0"/>
                  </a:spcBef>
                  <a:spcAft>
                    <a:spcPct val="0"/>
                  </a:spcAft>
                  <a:defRPr sz="2000">
                    <a:solidFill>
                      <a:schemeClr val="tx1"/>
                    </a:solidFill>
                    <a:latin typeface="Verdana" pitchFamily="34" charset="0"/>
                  </a:defRPr>
                </a:lvl7pPr>
                <a:lvl8pPr marL="3429000" indent="-228600" algn="ctr" eaLnBrk="0" fontAlgn="base" hangingPunct="0">
                  <a:spcBef>
                    <a:spcPct val="0"/>
                  </a:spcBef>
                  <a:spcAft>
                    <a:spcPct val="0"/>
                  </a:spcAft>
                  <a:defRPr sz="2000">
                    <a:solidFill>
                      <a:schemeClr val="tx1"/>
                    </a:solidFill>
                    <a:latin typeface="Verdana" pitchFamily="34" charset="0"/>
                  </a:defRPr>
                </a:lvl8pPr>
                <a:lvl9pPr marL="3886200" indent="-228600" algn="ctr" eaLnBrk="0" fontAlgn="base" hangingPunct="0">
                  <a:spcBef>
                    <a:spcPct val="0"/>
                  </a:spcBef>
                  <a:spcAft>
                    <a:spcPct val="0"/>
                  </a:spcAft>
                  <a:defRPr sz="2000">
                    <a:solidFill>
                      <a:schemeClr val="tx1"/>
                    </a:solidFill>
                    <a:latin typeface="Verdana" pitchFamily="34" charset="0"/>
                  </a:defRPr>
                </a:lvl9pPr>
              </a:lstStyle>
              <a:p>
                <a:pPr algn="l">
                  <a:spcBef>
                    <a:spcPct val="50000"/>
                  </a:spcBef>
                </a:pPr>
                <a:r>
                  <a:rPr lang="en-US" b="1"/>
                  <a:t>WHO			USA</a:t>
                </a:r>
              </a:p>
            </p:txBody>
          </p:sp>
          <p:sp>
            <p:nvSpPr>
              <p:cNvPr id="58380" name="Text Box 55"/>
              <p:cNvSpPr txBox="1">
                <a:spLocks noChangeArrowheads="1"/>
              </p:cNvSpPr>
              <p:nvPr/>
            </p:nvSpPr>
            <p:spPr bwMode="auto">
              <a:xfrm>
                <a:off x="3024" y="3216"/>
                <a:ext cx="576" cy="671"/>
              </a:xfrm>
              <a:prstGeom prst="rect">
                <a:avLst/>
              </a:prstGeom>
              <a:noFill/>
              <a:ln>
                <a:noFill/>
              </a:ln>
              <a:effectLst/>
              <a:extLst>
                <a:ext uri="{909E8E84-426E-40DD-AFC4-6F175D3DCCD1}">
                  <a14:hiddenFill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solidFill>
                      <a:schemeClr val="accent1"/>
                    </a:solidFill>
                  </a14:hiddenFill>
                </a:ext>
                <a:ext uri="{91240B29-F687-4F45-9708-019B960494DF}">
                  <a14:hiddenLine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w="9525">
                    <a:solidFill>
                      <a:schemeClr val="tx1"/>
                    </a:solidFill>
                    <a:miter lim="800000"/>
                    <a:headEnd/>
                    <a:tailEnd/>
                  </a14:hiddenLine>
                </a:ext>
                <a:ext uri="{AF507438-7753-43E0-B8FC-AC1667EBCBE1}">
                  <a14:hiddenEffects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effectLst>
                      <a:outerShdw dist="35921" dir="2700000" algn="ctr" rotWithShape="0">
                        <a:schemeClr val="bg2"/>
                      </a:outerShdw>
                    </a:effectLst>
                  </a14:hiddenEffects>
                </a:ext>
              </a:extLst>
            </p:spPr>
            <p:txBody>
              <a:bodyPr>
                <a:spAutoFit/>
              </a:bodyPr>
              <a:lstStyle>
                <a:lvl1pPr algn="ctr" eaLnBrk="0" hangingPunct="0">
                  <a:defRPr sz="2000">
                    <a:solidFill>
                      <a:schemeClr val="tx1"/>
                    </a:solidFill>
                    <a:latin typeface="Verdana" pitchFamily="34" charset="0"/>
                  </a:defRPr>
                </a:lvl1pPr>
                <a:lvl2pPr marL="742950" indent="-285750" algn="ctr" eaLnBrk="0" hangingPunct="0">
                  <a:defRPr sz="2000">
                    <a:solidFill>
                      <a:schemeClr val="tx1"/>
                    </a:solidFill>
                    <a:latin typeface="Verdana" pitchFamily="34" charset="0"/>
                  </a:defRPr>
                </a:lvl2pPr>
                <a:lvl3pPr marL="1143000" indent="-228600" algn="ctr" eaLnBrk="0" hangingPunct="0">
                  <a:defRPr sz="2000">
                    <a:solidFill>
                      <a:schemeClr val="tx1"/>
                    </a:solidFill>
                    <a:latin typeface="Verdana" pitchFamily="34" charset="0"/>
                  </a:defRPr>
                </a:lvl3pPr>
                <a:lvl4pPr marL="1600200" indent="-228600" algn="ctr" eaLnBrk="0" hangingPunct="0">
                  <a:defRPr sz="2000">
                    <a:solidFill>
                      <a:schemeClr val="tx1"/>
                    </a:solidFill>
                    <a:latin typeface="Verdana" pitchFamily="34" charset="0"/>
                  </a:defRPr>
                </a:lvl4pPr>
                <a:lvl5pPr marL="2057400" indent="-228600" algn="ctr" eaLnBrk="0" hangingPunct="0">
                  <a:defRPr sz="2000">
                    <a:solidFill>
                      <a:schemeClr val="tx1"/>
                    </a:solidFill>
                    <a:latin typeface="Verdana" pitchFamily="34" charset="0"/>
                  </a:defRPr>
                </a:lvl5pPr>
                <a:lvl6pPr marL="2514600" indent="-228600" algn="ctr" eaLnBrk="0" fontAlgn="base" hangingPunct="0">
                  <a:spcBef>
                    <a:spcPct val="0"/>
                  </a:spcBef>
                  <a:spcAft>
                    <a:spcPct val="0"/>
                  </a:spcAft>
                  <a:defRPr sz="2000">
                    <a:solidFill>
                      <a:schemeClr val="tx1"/>
                    </a:solidFill>
                    <a:latin typeface="Verdana" pitchFamily="34" charset="0"/>
                  </a:defRPr>
                </a:lvl6pPr>
                <a:lvl7pPr marL="2971800" indent="-228600" algn="ctr" eaLnBrk="0" fontAlgn="base" hangingPunct="0">
                  <a:spcBef>
                    <a:spcPct val="0"/>
                  </a:spcBef>
                  <a:spcAft>
                    <a:spcPct val="0"/>
                  </a:spcAft>
                  <a:defRPr sz="2000">
                    <a:solidFill>
                      <a:schemeClr val="tx1"/>
                    </a:solidFill>
                    <a:latin typeface="Verdana" pitchFamily="34" charset="0"/>
                  </a:defRPr>
                </a:lvl7pPr>
                <a:lvl8pPr marL="3429000" indent="-228600" algn="ctr" eaLnBrk="0" fontAlgn="base" hangingPunct="0">
                  <a:spcBef>
                    <a:spcPct val="0"/>
                  </a:spcBef>
                  <a:spcAft>
                    <a:spcPct val="0"/>
                  </a:spcAft>
                  <a:defRPr sz="2000">
                    <a:solidFill>
                      <a:schemeClr val="tx1"/>
                    </a:solidFill>
                    <a:latin typeface="Verdana" pitchFamily="34" charset="0"/>
                  </a:defRPr>
                </a:lvl8pPr>
                <a:lvl9pPr marL="3886200" indent="-228600" algn="ctr" eaLnBrk="0" fontAlgn="base" hangingPunct="0">
                  <a:spcBef>
                    <a:spcPct val="0"/>
                  </a:spcBef>
                  <a:spcAft>
                    <a:spcPct val="0"/>
                  </a:spcAft>
                  <a:defRPr sz="2000">
                    <a:solidFill>
                      <a:schemeClr val="tx1"/>
                    </a:solidFill>
                    <a:latin typeface="Verdana" pitchFamily="34" charset="0"/>
                  </a:defRPr>
                </a:lvl9pPr>
              </a:lstStyle>
              <a:p>
                <a:pPr algn="l">
                  <a:spcBef>
                    <a:spcPct val="50000"/>
                  </a:spcBef>
                </a:pPr>
                <a:r>
                  <a:rPr lang="en-US" sz="1400" b="1"/>
                  <a:t>15</a:t>
                </a:r>
              </a:p>
              <a:p>
                <a:pPr algn="l">
                  <a:spcBef>
                    <a:spcPct val="50000"/>
                  </a:spcBef>
                </a:pPr>
                <a:r>
                  <a:rPr lang="en-US" sz="1400" b="1"/>
                  <a:t>35</a:t>
                </a:r>
              </a:p>
              <a:p>
                <a:pPr algn="l">
                  <a:spcBef>
                    <a:spcPct val="50000"/>
                  </a:spcBef>
                </a:pPr>
                <a:r>
                  <a:rPr lang="en-US" sz="1400" b="1"/>
                  <a:t>150</a:t>
                </a:r>
              </a:p>
              <a:p>
                <a:pPr algn="l">
                  <a:spcBef>
                    <a:spcPct val="50000"/>
                  </a:spcBef>
                </a:pPr>
                <a:r>
                  <a:rPr lang="en-US" sz="1400" b="1"/>
                  <a:t>-</a:t>
                </a:r>
              </a:p>
            </p:txBody>
          </p:sp>
        </p:grpSp>
        <p:sp>
          <p:nvSpPr>
            <p:cNvPr id="58376" name="Rectangle 56"/>
            <p:cNvSpPr>
              <a:spLocks noChangeArrowheads="1"/>
            </p:cNvSpPr>
            <p:nvPr/>
          </p:nvSpPr>
          <p:spPr bwMode="auto">
            <a:xfrm>
              <a:off x="2106" y="3312"/>
              <a:ext cx="3648" cy="528"/>
            </a:xfrm>
            <a:prstGeom prst="rect">
              <a:avLst/>
            </a:prstGeom>
            <a:solidFill>
              <a:schemeClr val="bg1"/>
            </a:solidFill>
            <a:ln w="9525" algn="ctr">
              <a:solidFill>
                <a:schemeClr val="bg1"/>
              </a:solidFill>
              <a:miter lim="800000"/>
              <a:headEnd/>
              <a:tailEnd/>
            </a:ln>
            <a:effectLst/>
            <a:extLst>
              <a:ext uri="{AF507438-7753-43E0-B8FC-AC1667EBCBE1}">
                <a14:hiddenEffects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endParaRPr lang="en-US"/>
            </a:p>
          </p:txBody>
        </p:sp>
      </p:grpSp>
      <p:sp>
        <p:nvSpPr>
          <p:cNvPr id="58373" name="Text Box 49"/>
          <p:cNvSpPr txBox="1">
            <a:spLocks noChangeArrowheads="1"/>
          </p:cNvSpPr>
          <p:nvPr/>
        </p:nvSpPr>
        <p:spPr bwMode="auto">
          <a:xfrm>
            <a:off x="142875" y="5867400"/>
            <a:ext cx="4343400" cy="942975"/>
          </a:xfrm>
          <a:prstGeom prst="rect">
            <a:avLst/>
          </a:prstGeom>
          <a:solidFill>
            <a:schemeClr val="bg1"/>
          </a:solidFill>
          <a:ln>
            <a:noFill/>
          </a:ln>
          <a:effectLst/>
          <a:extLst>
            <a:ext uri="{91240B29-F687-4F45-9708-019B960494DF}">
              <a14:hiddenLine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w="9525" algn="ctr">
                <a:solidFill>
                  <a:schemeClr val="tx1"/>
                </a:solidFill>
                <a:miter lim="800000"/>
                <a:headEnd/>
                <a:tailEnd/>
              </a14:hiddenLine>
            </a:ext>
            <a:ext uri="{AF507438-7753-43E0-B8FC-AC1667EBCBE1}">
              <a14:hiddenEffects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effectLst>
                  <a:outerShdw dist="35921" dir="2700000" algn="ctr" rotWithShape="0">
                    <a:schemeClr val="bg2"/>
                  </a:outerShdw>
                </a:effectLst>
              </a14:hiddenEffects>
            </a:ext>
          </a:extLst>
        </p:spPr>
        <p:txBody>
          <a:bodyPr>
            <a:spAutoFit/>
          </a:bodyPr>
          <a:lstStyle>
            <a:lvl1pPr algn="ctr" eaLnBrk="0" hangingPunct="0">
              <a:defRPr sz="2000">
                <a:solidFill>
                  <a:schemeClr val="tx1"/>
                </a:solidFill>
                <a:latin typeface="Verdana" pitchFamily="34" charset="0"/>
              </a:defRPr>
            </a:lvl1pPr>
            <a:lvl2pPr marL="742950" indent="-285750" algn="ctr" eaLnBrk="0" hangingPunct="0">
              <a:defRPr sz="2000">
                <a:solidFill>
                  <a:schemeClr val="tx1"/>
                </a:solidFill>
                <a:latin typeface="Verdana" pitchFamily="34" charset="0"/>
              </a:defRPr>
            </a:lvl2pPr>
            <a:lvl3pPr marL="1143000" indent="-228600" algn="ctr" eaLnBrk="0" hangingPunct="0">
              <a:defRPr sz="2000">
                <a:solidFill>
                  <a:schemeClr val="tx1"/>
                </a:solidFill>
                <a:latin typeface="Verdana" pitchFamily="34" charset="0"/>
              </a:defRPr>
            </a:lvl3pPr>
            <a:lvl4pPr marL="1600200" indent="-228600" algn="ctr" eaLnBrk="0" hangingPunct="0">
              <a:defRPr sz="2000">
                <a:solidFill>
                  <a:schemeClr val="tx1"/>
                </a:solidFill>
                <a:latin typeface="Verdana" pitchFamily="34" charset="0"/>
              </a:defRPr>
            </a:lvl4pPr>
            <a:lvl5pPr marL="2057400" indent="-228600" algn="ctr" eaLnBrk="0" hangingPunct="0">
              <a:defRPr sz="2000">
                <a:solidFill>
                  <a:schemeClr val="tx1"/>
                </a:solidFill>
                <a:latin typeface="Verdana" pitchFamily="34" charset="0"/>
              </a:defRPr>
            </a:lvl5pPr>
            <a:lvl6pPr marL="2514600" indent="-228600" algn="ctr" eaLnBrk="0" fontAlgn="base" hangingPunct="0">
              <a:spcBef>
                <a:spcPct val="0"/>
              </a:spcBef>
              <a:spcAft>
                <a:spcPct val="0"/>
              </a:spcAft>
              <a:defRPr sz="2000">
                <a:solidFill>
                  <a:schemeClr val="tx1"/>
                </a:solidFill>
                <a:latin typeface="Verdana" pitchFamily="34" charset="0"/>
              </a:defRPr>
            </a:lvl6pPr>
            <a:lvl7pPr marL="2971800" indent="-228600" algn="ctr" eaLnBrk="0" fontAlgn="base" hangingPunct="0">
              <a:spcBef>
                <a:spcPct val="0"/>
              </a:spcBef>
              <a:spcAft>
                <a:spcPct val="0"/>
              </a:spcAft>
              <a:defRPr sz="2000">
                <a:solidFill>
                  <a:schemeClr val="tx1"/>
                </a:solidFill>
                <a:latin typeface="Verdana" pitchFamily="34" charset="0"/>
              </a:defRPr>
            </a:lvl7pPr>
            <a:lvl8pPr marL="3429000" indent="-228600" algn="ctr" eaLnBrk="0" fontAlgn="base" hangingPunct="0">
              <a:spcBef>
                <a:spcPct val="0"/>
              </a:spcBef>
              <a:spcAft>
                <a:spcPct val="0"/>
              </a:spcAft>
              <a:defRPr sz="2000">
                <a:solidFill>
                  <a:schemeClr val="tx1"/>
                </a:solidFill>
                <a:latin typeface="Verdana" pitchFamily="34" charset="0"/>
              </a:defRPr>
            </a:lvl8pPr>
            <a:lvl9pPr marL="3886200" indent="-228600" algn="ctr" eaLnBrk="0" fontAlgn="base" hangingPunct="0">
              <a:spcBef>
                <a:spcPct val="0"/>
              </a:spcBef>
              <a:spcAft>
                <a:spcPct val="0"/>
              </a:spcAft>
              <a:defRPr sz="2000">
                <a:solidFill>
                  <a:schemeClr val="tx1"/>
                </a:solidFill>
                <a:latin typeface="Verdana" pitchFamily="34" charset="0"/>
              </a:defRPr>
            </a:lvl9pPr>
          </a:lstStyle>
          <a:p>
            <a:pPr algn="l">
              <a:buFontTx/>
              <a:buChar char="•"/>
            </a:pPr>
            <a:r>
              <a:rPr lang="en-US" sz="1400" b="1"/>
              <a:t>Public</a:t>
            </a:r>
          </a:p>
          <a:p>
            <a:pPr algn="l">
              <a:buFontTx/>
              <a:buChar char="•"/>
            </a:pPr>
            <a:r>
              <a:rPr lang="en-US" sz="1400" b="1"/>
              <a:t>Decision/Policy Makers</a:t>
            </a:r>
          </a:p>
          <a:p>
            <a:pPr algn="l">
              <a:buFontTx/>
              <a:buChar char="•"/>
            </a:pPr>
            <a:r>
              <a:rPr lang="en-US" sz="1400" b="1"/>
              <a:t>Media</a:t>
            </a:r>
          </a:p>
          <a:p>
            <a:pPr algn="l">
              <a:buFontTx/>
              <a:buChar char="•"/>
            </a:pPr>
            <a:r>
              <a:rPr lang="en-US" sz="1400" b="1"/>
              <a:t>Researchers</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533400"/>
            <a:ext cx="8686800" cy="5715000"/>
          </a:xfrm>
        </p:spPr>
        <p:txBody>
          <a:bodyPr/>
          <a:lstStyle/>
          <a:p>
            <a:pPr algn="ctr">
              <a:buFont typeface="Arial" charset="0"/>
              <a:buNone/>
              <a:defRPr/>
            </a:pPr>
            <a:r>
              <a:rPr lang="en-US" sz="2800" dirty="0" smtClean="0"/>
              <a:t>Some Promising Methods</a:t>
            </a:r>
          </a:p>
          <a:p>
            <a:pPr algn="ctr">
              <a:buFont typeface="Arial" charset="0"/>
              <a:buNone/>
              <a:defRPr/>
            </a:pPr>
            <a:r>
              <a:rPr lang="en-US" sz="2800" dirty="0" smtClean="0"/>
              <a:t>Using Existing Data</a:t>
            </a:r>
          </a:p>
          <a:p>
            <a:pPr>
              <a:defRPr/>
            </a:pPr>
            <a:endParaRPr lang="en-US" sz="2800" dirty="0" smtClean="0"/>
          </a:p>
          <a:p>
            <a:pPr>
              <a:defRPr/>
            </a:pPr>
            <a:r>
              <a:rPr lang="en-US" sz="2800" dirty="0" smtClean="0"/>
              <a:t>Combining Global Process Models with Satellite Data</a:t>
            </a:r>
          </a:p>
          <a:p>
            <a:pPr>
              <a:buFont typeface="Arial" charset="0"/>
              <a:buNone/>
              <a:defRPr/>
            </a:pPr>
            <a:endParaRPr lang="en-US" sz="2800" dirty="0" smtClean="0"/>
          </a:p>
          <a:p>
            <a:pPr>
              <a:buFont typeface="Arial" charset="0"/>
              <a:buNone/>
              <a:defRPr/>
            </a:pPr>
            <a:endParaRPr lang="en-US" sz="2800" dirty="0" smtClean="0"/>
          </a:p>
          <a:p>
            <a:pPr>
              <a:defRPr/>
            </a:pPr>
            <a:r>
              <a:rPr lang="en-US" sz="2800" dirty="0" smtClean="0"/>
              <a:t>Combining Statistical Models, Satellite Data and Ground Measurements</a:t>
            </a:r>
          </a:p>
          <a:p>
            <a:pPr>
              <a:buFont typeface="Arial" charset="0"/>
              <a:buNone/>
              <a:defRPr/>
            </a:pPr>
            <a:endParaRPr lang="en-US" sz="2800" dirty="0" smtClean="0"/>
          </a:p>
          <a:p>
            <a:pPr marL="401638" indent="-401638">
              <a:defRPr/>
            </a:pPr>
            <a:r>
              <a:rPr lang="en-US" sz="2800" dirty="0" smtClean="0"/>
              <a:t>Combining Ground Instruments, </a:t>
            </a:r>
            <a:r>
              <a:rPr lang="en-US" sz="2800" dirty="0" err="1" smtClean="0"/>
              <a:t>Lidar</a:t>
            </a:r>
            <a:r>
              <a:rPr lang="en-US" sz="2800" dirty="0" smtClean="0"/>
              <a:t> and Satellite Measurements</a:t>
            </a:r>
          </a:p>
          <a:p>
            <a:pPr marL="401638" indent="-401638">
              <a:buFont typeface="Arial" charset="0"/>
              <a:buNone/>
              <a:defRPr/>
            </a:pPr>
            <a:endParaRPr lang="en-US" sz="2800" dirty="0" smtClean="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677863" y="228600"/>
            <a:ext cx="7772400" cy="1143000"/>
          </a:xfrm>
        </p:spPr>
        <p:txBody>
          <a:bodyPr/>
          <a:lstStyle/>
          <a:p>
            <a:pPr eaLnBrk="1" hangingPunct="1"/>
            <a:r>
              <a:rPr lang="en-US" sz="3200" b="1"/>
              <a:t>Relating Column Measurements and Ground Concentrations</a:t>
            </a:r>
          </a:p>
        </p:txBody>
      </p:sp>
      <p:sp>
        <p:nvSpPr>
          <p:cNvPr id="140293" name="Text Box 5"/>
          <p:cNvSpPr txBox="1">
            <a:spLocks noChangeArrowheads="1"/>
          </p:cNvSpPr>
          <p:nvPr/>
        </p:nvSpPr>
        <p:spPr bwMode="auto">
          <a:xfrm>
            <a:off x="0" y="5546725"/>
            <a:ext cx="1208088" cy="1311275"/>
          </a:xfrm>
          <a:prstGeom prst="rect">
            <a:avLst/>
          </a:prstGeom>
          <a:solidFill>
            <a:schemeClr val="bg1"/>
          </a:solidFill>
          <a:ln w="9525">
            <a:noFill/>
            <a:miter lim="800000"/>
            <a:headEnd/>
            <a:tailEnd/>
          </a:ln>
          <a:effectLst/>
        </p:spPr>
        <p:txBody>
          <a:bodyPr>
            <a:prstTxWarp prst="textNoShape">
              <a:avLst/>
            </a:prstTxWarp>
            <a:spAutoFit/>
          </a:bodyPr>
          <a:lstStyle/>
          <a:p>
            <a:pPr>
              <a:spcBef>
                <a:spcPct val="50000"/>
              </a:spcBef>
              <a:defRPr/>
            </a:pPr>
            <a:endParaRPr lang="en-US">
              <a:effectLst>
                <a:outerShdw blurRad="38100" dist="38100" dir="2700000" algn="tl">
                  <a:srgbClr val="DDDDDD"/>
                </a:outerShdw>
              </a:effectLst>
              <a:latin typeface="Calibri" charset="0"/>
              <a:ea typeface="MS PGothic" pitchFamily="34" charset="-128"/>
              <a:cs typeface="MS PGothic" pitchFamily="34" charset="-128"/>
            </a:endParaRPr>
          </a:p>
          <a:p>
            <a:pPr>
              <a:spcBef>
                <a:spcPct val="50000"/>
              </a:spcBef>
              <a:defRPr/>
            </a:pPr>
            <a:endParaRPr lang="en-US">
              <a:effectLst>
                <a:outerShdw blurRad="38100" dist="38100" dir="2700000" algn="tl">
                  <a:srgbClr val="DDDDDD"/>
                </a:outerShdw>
              </a:effectLst>
              <a:latin typeface="Calibri" charset="0"/>
              <a:ea typeface="MS PGothic" pitchFamily="34" charset="-128"/>
              <a:cs typeface="MS PGothic" pitchFamily="34" charset="-128"/>
            </a:endParaRPr>
          </a:p>
        </p:txBody>
      </p:sp>
      <p:sp>
        <p:nvSpPr>
          <p:cNvPr id="45060" name="TextBox 8"/>
          <p:cNvSpPr txBox="1">
            <a:spLocks noChangeArrowheads="1"/>
          </p:cNvSpPr>
          <p:nvPr/>
        </p:nvSpPr>
        <p:spPr bwMode="auto">
          <a:xfrm>
            <a:off x="1600200" y="2209800"/>
            <a:ext cx="5526088" cy="584200"/>
          </a:xfrm>
          <a:prstGeom prst="rect">
            <a:avLst/>
          </a:prstGeom>
          <a:noFill/>
          <a:ln w="9525">
            <a:noFill/>
            <a:miter lim="800000"/>
            <a:headEnd/>
            <a:tailEnd/>
          </a:ln>
        </p:spPr>
        <p:txBody>
          <a:bodyPr wrap="none">
            <a:prstTxWarp prst="textNoShape">
              <a:avLst/>
            </a:prstTxWarp>
            <a:spAutoFit/>
          </a:bodyPr>
          <a:lstStyle/>
          <a:p>
            <a:r>
              <a:rPr lang="en-GB" altLang="zh-CN" sz="3200">
                <a:latin typeface="Georgia" charset="0"/>
                <a:ea typeface="宋体" charset="-122"/>
                <a:cs typeface="宋体" charset="-122"/>
              </a:rPr>
              <a:t>Estimated PM</a:t>
            </a:r>
            <a:r>
              <a:rPr lang="en-GB" altLang="zh-CN" sz="3200" baseline="-25000">
                <a:latin typeface="Georgia" charset="0"/>
                <a:ea typeface="宋体" charset="-122"/>
                <a:cs typeface="宋体" charset="-122"/>
              </a:rPr>
              <a:t>2.5</a:t>
            </a:r>
            <a:r>
              <a:rPr lang="en-GB" altLang="zh-CN" sz="3200">
                <a:latin typeface="Georgia" charset="0"/>
                <a:ea typeface="宋体" charset="-122"/>
                <a:cs typeface="宋体" charset="-122"/>
              </a:rPr>
              <a:t> = η· </a:t>
            </a:r>
            <a:r>
              <a:rPr lang="el-GR" sz="3200">
                <a:latin typeface="Georgia" charset="0"/>
              </a:rPr>
              <a:t>τ</a:t>
            </a:r>
            <a:r>
              <a:rPr lang="en-US" sz="3200">
                <a:latin typeface="Georgia" charset="0"/>
              </a:rPr>
              <a:t> (AOD)</a:t>
            </a:r>
            <a:endParaRPr lang="en-GB" sz="3200">
              <a:latin typeface="Georgia" charset="0"/>
            </a:endParaRPr>
          </a:p>
        </p:txBody>
      </p:sp>
      <p:sp>
        <p:nvSpPr>
          <p:cNvPr id="45061" name="TextBox 5"/>
          <p:cNvSpPr txBox="1">
            <a:spLocks noChangeArrowheads="1"/>
          </p:cNvSpPr>
          <p:nvPr/>
        </p:nvSpPr>
        <p:spPr bwMode="auto">
          <a:xfrm>
            <a:off x="622300" y="3228975"/>
            <a:ext cx="3584575" cy="1200150"/>
          </a:xfrm>
          <a:prstGeom prst="rect">
            <a:avLst/>
          </a:prstGeom>
          <a:noFill/>
          <a:ln w="9525">
            <a:noFill/>
            <a:miter lim="800000"/>
            <a:headEnd/>
            <a:tailEnd/>
          </a:ln>
        </p:spPr>
        <p:txBody>
          <a:bodyPr wrap="none" anchor="ctr">
            <a:prstTxWarp prst="textNoShape">
              <a:avLst/>
            </a:prstTxWarp>
            <a:spAutoFit/>
          </a:bodyPr>
          <a:lstStyle/>
          <a:p>
            <a:r>
              <a:rPr lang="en-US" sz="2400">
                <a:latin typeface="Georgia" charset="0"/>
              </a:rPr>
              <a:t>Some key factors we may</a:t>
            </a:r>
          </a:p>
          <a:p>
            <a:r>
              <a:rPr lang="en-US" sz="2400">
                <a:latin typeface="Georgia" charset="0"/>
              </a:rPr>
              <a:t>need to know to </a:t>
            </a:r>
          </a:p>
          <a:p>
            <a:r>
              <a:rPr lang="en-US" sz="2400">
                <a:latin typeface="Georgia" charset="0"/>
              </a:rPr>
              <a:t>accurately determine </a:t>
            </a:r>
          </a:p>
        </p:txBody>
      </p:sp>
      <p:sp>
        <p:nvSpPr>
          <p:cNvPr id="7" name="TextBox 6"/>
          <p:cNvSpPr txBox="1"/>
          <p:nvPr/>
        </p:nvSpPr>
        <p:spPr>
          <a:xfrm>
            <a:off x="5257800" y="3035300"/>
            <a:ext cx="3594100" cy="2678113"/>
          </a:xfrm>
          <a:prstGeom prst="rect">
            <a:avLst/>
          </a:prstGeom>
          <a:noFill/>
        </p:spPr>
        <p:txBody>
          <a:bodyPr>
            <a:prstTxWarp prst="textNoShape">
              <a:avLst/>
            </a:prstTxWarp>
            <a:spAutoFit/>
          </a:bodyPr>
          <a:lstStyle/>
          <a:p>
            <a:pPr>
              <a:buFontTx/>
              <a:buChar char="•"/>
              <a:defRPr/>
            </a:pPr>
            <a:r>
              <a:rPr lang="en-US" sz="2400">
                <a:effectLst>
                  <a:outerShdw blurRad="38100" dist="38100" dir="2700000" algn="tl">
                    <a:srgbClr val="DDDDDD"/>
                  </a:outerShdw>
                </a:effectLst>
                <a:latin typeface="Georgia" charset="0"/>
              </a:rPr>
              <a:t> </a:t>
            </a:r>
            <a:r>
              <a:rPr lang="en-US" sz="2400" b="1">
                <a:latin typeface="Georgia" charset="0"/>
              </a:rPr>
              <a:t>Vertical Structure</a:t>
            </a:r>
          </a:p>
          <a:p>
            <a:pPr>
              <a:buFontTx/>
              <a:buChar char="•"/>
              <a:defRPr/>
            </a:pPr>
            <a:r>
              <a:rPr lang="en-US" sz="2400">
                <a:latin typeface="Georgia" charset="0"/>
              </a:rPr>
              <a:t>meteorological effects</a:t>
            </a:r>
          </a:p>
          <a:p>
            <a:pPr>
              <a:buFontTx/>
              <a:buChar char="•"/>
              <a:defRPr/>
            </a:pPr>
            <a:r>
              <a:rPr lang="en-US" sz="2400">
                <a:latin typeface="Georgia" charset="0"/>
              </a:rPr>
              <a:t> diurnal effects</a:t>
            </a:r>
          </a:p>
          <a:p>
            <a:pPr>
              <a:buFontTx/>
              <a:buChar char="•"/>
              <a:defRPr/>
            </a:pPr>
            <a:r>
              <a:rPr lang="en-US" sz="2400" b="1">
                <a:latin typeface="Georgia" charset="0"/>
              </a:rPr>
              <a:t> Aerosol mass</a:t>
            </a:r>
          </a:p>
          <a:p>
            <a:pPr>
              <a:buFontTx/>
              <a:buChar char="•"/>
              <a:defRPr/>
            </a:pPr>
            <a:r>
              <a:rPr lang="en-US" sz="2400">
                <a:latin typeface="Georgia" charset="0"/>
              </a:rPr>
              <a:t> aerosol type</a:t>
            </a:r>
          </a:p>
          <a:p>
            <a:pPr>
              <a:buFontTx/>
              <a:buChar char="•"/>
              <a:defRPr/>
            </a:pPr>
            <a:r>
              <a:rPr lang="en-US" sz="2400">
                <a:latin typeface="Georgia" charset="0"/>
              </a:rPr>
              <a:t> humidification of the</a:t>
            </a:r>
          </a:p>
          <a:p>
            <a:pPr>
              <a:defRPr/>
            </a:pPr>
            <a:r>
              <a:rPr lang="en-US" sz="2400">
                <a:latin typeface="Georgia" charset="0"/>
              </a:rPr>
              <a:t>   aerosol</a:t>
            </a:r>
          </a:p>
        </p:txBody>
      </p:sp>
      <p:sp>
        <p:nvSpPr>
          <p:cNvPr id="8" name="Text Box 32"/>
          <p:cNvSpPr txBox="1">
            <a:spLocks noChangeArrowheads="1"/>
          </p:cNvSpPr>
          <p:nvPr/>
        </p:nvSpPr>
        <p:spPr bwMode="auto">
          <a:xfrm>
            <a:off x="4092575" y="3403600"/>
            <a:ext cx="719138" cy="646113"/>
          </a:xfrm>
          <a:prstGeom prst="rect">
            <a:avLst/>
          </a:prstGeom>
          <a:noFill/>
          <a:ln w="9525">
            <a:noFill/>
            <a:miter lim="800000"/>
            <a:headEnd/>
            <a:tailEnd/>
          </a:ln>
        </p:spPr>
        <p:txBody>
          <a:bodyPr>
            <a:prstTxWarp prst="textNoShape">
              <a:avLst/>
            </a:prstTxWarp>
            <a:spAutoFit/>
          </a:bodyPr>
          <a:lstStyle/>
          <a:p>
            <a:pPr>
              <a:defRPr/>
            </a:pPr>
            <a:r>
              <a:rPr lang="el-GR" sz="3600">
                <a:effectLst>
                  <a:outerShdw blurRad="38100" dist="38100" dir="2700000" algn="tl">
                    <a:srgbClr val="DDDDDD"/>
                  </a:outerShdw>
                </a:effectLst>
                <a:latin typeface="Georgia" charset="0"/>
              </a:rPr>
              <a:t>η</a:t>
            </a:r>
          </a:p>
        </p:txBody>
      </p:sp>
      <p:sp>
        <p:nvSpPr>
          <p:cNvPr id="45064" name="AutoShape 33"/>
          <p:cNvSpPr>
            <a:spLocks/>
          </p:cNvSpPr>
          <p:nvPr/>
        </p:nvSpPr>
        <p:spPr bwMode="auto">
          <a:xfrm>
            <a:off x="4648200" y="3135313"/>
            <a:ext cx="360363" cy="2122487"/>
          </a:xfrm>
          <a:prstGeom prst="leftBrace">
            <a:avLst>
              <a:gd name="adj1" fmla="val 67488"/>
              <a:gd name="adj2" fmla="val 50000"/>
            </a:avLst>
          </a:prstGeom>
          <a:noFill/>
          <a:ln w="9525">
            <a:solidFill>
              <a:schemeClr val="tx1"/>
            </a:solidFill>
            <a:round/>
            <a:headEnd/>
            <a:tailEnd/>
          </a:ln>
        </p:spPr>
        <p:txBody>
          <a:bodyPr wrap="none" anchor="ctr">
            <a:prstTxWarp prst="textNoShape">
              <a:avLst/>
            </a:prstTxWarp>
          </a:bodyPr>
          <a:lstStyle/>
          <a:p>
            <a:endParaRPr lang="en-US">
              <a:latin typeface="Calibri" charset="0"/>
              <a:ea typeface="MS PGothic" pitchFamily="34" charset="-128"/>
              <a:cs typeface="MS PGothic" pitchFamily="34" charset="-128"/>
            </a:endParaRPr>
          </a:p>
        </p:txBody>
      </p:sp>
      <p:sp>
        <p:nvSpPr>
          <p:cNvPr id="11" name="Title 1"/>
          <p:cNvSpPr txBox="1">
            <a:spLocks/>
          </p:cNvSpPr>
          <p:nvPr/>
        </p:nvSpPr>
        <p:spPr>
          <a:xfrm>
            <a:off x="685800" y="6019800"/>
            <a:ext cx="7772400" cy="976313"/>
          </a:xfrm>
          <a:prstGeom prst="rect">
            <a:avLst/>
          </a:prstGeom>
        </p:spPr>
        <p:txBody>
          <a:bodyPr anchor="ctr">
            <a:prstTxWarp prst="textNoShape">
              <a:avLst/>
            </a:prstTxWarp>
          </a:bodyPr>
          <a:lstStyle/>
          <a:p>
            <a:pPr algn="ctr">
              <a:defRPr/>
            </a:pPr>
            <a:r>
              <a:rPr lang="en-US" sz="2400" dirty="0">
                <a:latin typeface="Georgia" charset="0"/>
              </a:rPr>
              <a:t>Correlations vary from region to region as do the factors</a:t>
            </a:r>
          </a:p>
          <a:p>
            <a:pPr algn="ctr">
              <a:defRPr/>
            </a:pPr>
            <a:r>
              <a:rPr lang="en-US" sz="2400" dirty="0">
                <a:latin typeface="Georgia" charset="0"/>
              </a:rPr>
              <a:t>which have the greatest influence on </a:t>
            </a:r>
            <a:r>
              <a:rPr lang="el-GR" sz="2400" dirty="0">
                <a:latin typeface="Georgia" charset="0"/>
              </a:rPr>
              <a:t>η</a:t>
            </a:r>
          </a:p>
          <a:p>
            <a:pPr algn="ctr">
              <a:defRPr/>
            </a:pPr>
            <a:endParaRPr lang="en-US" sz="2400" dirty="0">
              <a:effectLst>
                <a:outerShdw blurRad="38100" dist="38100" dir="2700000" algn="tl">
                  <a:srgbClr val="DDDDDD"/>
                </a:outerShdw>
              </a:effectLst>
              <a:latin typeface="Myriad Pro" charset="0"/>
            </a:endParaRPr>
          </a:p>
        </p:txBody>
      </p:sp>
      <p:sp>
        <p:nvSpPr>
          <p:cNvPr id="45066" name="Text Box 29"/>
          <p:cNvSpPr txBox="1">
            <a:spLocks noChangeArrowheads="1"/>
          </p:cNvSpPr>
          <p:nvPr/>
        </p:nvSpPr>
        <p:spPr bwMode="auto">
          <a:xfrm>
            <a:off x="730250" y="1919288"/>
            <a:ext cx="2774950" cy="366712"/>
          </a:xfrm>
          <a:prstGeom prst="rect">
            <a:avLst/>
          </a:prstGeom>
          <a:noFill/>
          <a:ln w="9525">
            <a:noFill/>
            <a:miter lim="800000"/>
            <a:headEnd/>
            <a:tailEnd/>
          </a:ln>
        </p:spPr>
        <p:txBody>
          <a:bodyPr wrap="none">
            <a:prstTxWarp prst="textNoShape">
              <a:avLst/>
            </a:prstTxWarp>
            <a:spAutoFit/>
          </a:bodyPr>
          <a:lstStyle/>
          <a:p>
            <a:r>
              <a:rPr lang="en-US"/>
              <a:t>Following </a:t>
            </a:r>
            <a:r>
              <a:rPr lang="en-US" i="1"/>
              <a:t>Liu et al.</a:t>
            </a:r>
            <a:r>
              <a:rPr lang="en-US"/>
              <a:t>, 2004:</a:t>
            </a:r>
            <a:endParaRPr lang="en-GB"/>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16386" name="Picture 6"/>
          <p:cNvPicPr>
            <a:picLocks noChangeAspect="1" noChangeArrowheads="1"/>
          </p:cNvPicPr>
          <p:nvPr/>
        </p:nvPicPr>
        <p:blipFill>
          <a:blip r:embed="rId2">
            <a:lum bright="-30000" contrast="40000"/>
          </a:blip>
          <a:srcRect/>
          <a:stretch>
            <a:fillRect/>
          </a:stretch>
        </p:blipFill>
        <p:spPr bwMode="auto">
          <a:xfrm>
            <a:off x="533400" y="1817688"/>
            <a:ext cx="3505200" cy="3429000"/>
          </a:xfrm>
          <a:prstGeom prst="rect">
            <a:avLst/>
          </a:prstGeom>
          <a:noFill/>
          <a:ln w="9525">
            <a:solidFill>
              <a:srgbClr val="000000"/>
            </a:solidFill>
            <a:miter lim="800000"/>
            <a:headEnd/>
            <a:tailEnd/>
          </a:ln>
        </p:spPr>
      </p:pic>
      <p:pic>
        <p:nvPicPr>
          <p:cNvPr id="16387" name="Picture 3" descr="2003198"/>
          <p:cNvPicPr>
            <a:picLocks noChangeAspect="1" noChangeArrowheads="1"/>
          </p:cNvPicPr>
          <p:nvPr/>
        </p:nvPicPr>
        <p:blipFill>
          <a:blip r:embed="rId3"/>
          <a:srcRect/>
          <a:stretch>
            <a:fillRect/>
          </a:stretch>
        </p:blipFill>
        <p:spPr bwMode="auto">
          <a:xfrm>
            <a:off x="4953000" y="1825625"/>
            <a:ext cx="3429000" cy="3429000"/>
          </a:xfrm>
          <a:prstGeom prst="rect">
            <a:avLst/>
          </a:prstGeom>
          <a:noFill/>
          <a:ln w="9525">
            <a:noFill/>
            <a:miter lim="800000"/>
            <a:headEnd/>
            <a:tailEnd/>
          </a:ln>
        </p:spPr>
      </p:pic>
      <p:sp>
        <p:nvSpPr>
          <p:cNvPr id="16388" name="TextBox 5"/>
          <p:cNvSpPr txBox="1">
            <a:spLocks noChangeArrowheads="1"/>
          </p:cNvSpPr>
          <p:nvPr/>
        </p:nvSpPr>
        <p:spPr bwMode="auto">
          <a:xfrm>
            <a:off x="927100" y="111125"/>
            <a:ext cx="7391400" cy="1111250"/>
          </a:xfrm>
          <a:prstGeom prst="rect">
            <a:avLst/>
          </a:prstGeom>
          <a:noFill/>
          <a:ln w="9525">
            <a:noFill/>
            <a:miter lim="800000"/>
            <a:headEnd/>
            <a:tailEnd/>
          </a:ln>
        </p:spPr>
        <p:txBody>
          <a:bodyPr>
            <a:prstTxWarp prst="textNoShape">
              <a:avLst/>
            </a:prstTxWarp>
          </a:bodyPr>
          <a:lstStyle/>
          <a:p>
            <a:pPr algn="ctr"/>
            <a:r>
              <a:rPr lang="en-US" sz="3200" b="1">
                <a:latin typeface="Calibri" charset="0"/>
              </a:rPr>
              <a:t>Why Use Remote Sensing Data?</a:t>
            </a:r>
          </a:p>
          <a:p>
            <a:pPr algn="ctr"/>
            <a:r>
              <a:rPr lang="en-US" sz="3200" b="1">
                <a:latin typeface="Calibri" charset="0"/>
              </a:rPr>
              <a:t>Spatial Coverage</a:t>
            </a:r>
          </a:p>
        </p:txBody>
      </p:sp>
      <p:grpSp>
        <p:nvGrpSpPr>
          <p:cNvPr id="16389" name="Group 14"/>
          <p:cNvGrpSpPr>
            <a:grpSpLocks/>
          </p:cNvGrpSpPr>
          <p:nvPr/>
        </p:nvGrpSpPr>
        <p:grpSpPr bwMode="auto">
          <a:xfrm>
            <a:off x="5181600" y="5715000"/>
            <a:ext cx="3276600" cy="381000"/>
            <a:chOff x="5181600" y="5715000"/>
            <a:chExt cx="3276600" cy="381000"/>
          </a:xfrm>
        </p:grpSpPr>
        <p:sp>
          <p:nvSpPr>
            <p:cNvPr id="16393" name="TextBox 11"/>
            <p:cNvSpPr txBox="1">
              <a:spLocks noChangeArrowheads="1"/>
            </p:cNvSpPr>
            <p:nvPr/>
          </p:nvSpPr>
          <p:spPr bwMode="auto">
            <a:xfrm>
              <a:off x="5181600" y="5726668"/>
              <a:ext cx="3276600" cy="369332"/>
            </a:xfrm>
            <a:prstGeom prst="rect">
              <a:avLst/>
            </a:prstGeom>
            <a:noFill/>
            <a:ln w="9525">
              <a:noFill/>
              <a:miter lim="800000"/>
              <a:headEnd/>
              <a:tailEnd/>
            </a:ln>
          </p:spPr>
          <p:txBody>
            <a:bodyPr>
              <a:prstTxWarp prst="textNoShape">
                <a:avLst/>
              </a:prstTxWarp>
              <a:spAutoFit/>
            </a:bodyPr>
            <a:lstStyle/>
            <a:p>
              <a:pPr algn="ctr"/>
              <a:r>
                <a:rPr lang="en-US" b="1">
                  <a:latin typeface="Calibri" charset="0"/>
                </a:rPr>
                <a:t>–    Ground Monitors</a:t>
              </a:r>
              <a:endParaRPr lang="en-US" sz="1400" b="1">
                <a:latin typeface="Calibri" charset="0"/>
              </a:endParaRPr>
            </a:p>
          </p:txBody>
        </p:sp>
        <p:sp>
          <p:nvSpPr>
            <p:cNvPr id="13" name="Isosceles Triangle 12"/>
            <p:cNvSpPr/>
            <p:nvPr/>
          </p:nvSpPr>
          <p:spPr>
            <a:xfrm>
              <a:off x="5410200" y="5715000"/>
              <a:ext cx="304800" cy="304800"/>
            </a:xfrm>
            <a:prstGeom prst="triangle">
              <a:avLst/>
            </a:prstGeom>
            <a:solidFill>
              <a:srgbClr val="FF00FF"/>
            </a:solidFill>
            <a:ln>
              <a:solidFill>
                <a:srgbClr val="FF00FF"/>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16390" name="Group 15"/>
          <p:cNvGrpSpPr>
            <a:grpSpLocks/>
          </p:cNvGrpSpPr>
          <p:nvPr/>
        </p:nvGrpSpPr>
        <p:grpSpPr bwMode="auto">
          <a:xfrm>
            <a:off x="407988" y="5638800"/>
            <a:ext cx="3794125" cy="862013"/>
            <a:chOff x="408104" y="5638800"/>
            <a:chExt cx="3793462" cy="861774"/>
          </a:xfrm>
        </p:grpSpPr>
        <p:sp>
          <p:nvSpPr>
            <p:cNvPr id="16391" name="TextBox 9"/>
            <p:cNvSpPr txBox="1">
              <a:spLocks noChangeArrowheads="1"/>
            </p:cNvSpPr>
            <p:nvPr/>
          </p:nvSpPr>
          <p:spPr bwMode="auto">
            <a:xfrm>
              <a:off x="609599" y="5638800"/>
              <a:ext cx="3591967" cy="861774"/>
            </a:xfrm>
            <a:prstGeom prst="rect">
              <a:avLst/>
            </a:prstGeom>
            <a:noFill/>
            <a:ln w="9525">
              <a:noFill/>
              <a:miter lim="800000"/>
              <a:headEnd/>
              <a:tailEnd/>
            </a:ln>
          </p:spPr>
          <p:txBody>
            <a:bodyPr>
              <a:prstTxWarp prst="textNoShape">
                <a:avLst/>
              </a:prstTxWarp>
              <a:spAutoFit/>
            </a:bodyPr>
            <a:lstStyle/>
            <a:p>
              <a:pPr algn="ctr"/>
              <a:r>
                <a:rPr lang="en-US" b="1">
                  <a:latin typeface="Calibri" charset="0"/>
                </a:rPr>
                <a:t>- Satellite (MODIS) Pixel Locations</a:t>
              </a:r>
            </a:p>
            <a:p>
              <a:pPr algn="ctr"/>
              <a:r>
                <a:rPr lang="en-US" b="1">
                  <a:latin typeface="Calibri" charset="0"/>
                </a:rPr>
                <a:t>White Areas – No Data</a:t>
              </a:r>
            </a:p>
            <a:p>
              <a:pPr algn="ctr"/>
              <a:r>
                <a:rPr lang="en-US" sz="1400" b="1">
                  <a:latin typeface="Calibri" charset="0"/>
                </a:rPr>
                <a:t>(Most likely due to clouds) </a:t>
              </a:r>
            </a:p>
          </p:txBody>
        </p:sp>
        <p:sp>
          <p:nvSpPr>
            <p:cNvPr id="14" name="Rectangle 13"/>
            <p:cNvSpPr/>
            <p:nvPr/>
          </p:nvSpPr>
          <p:spPr>
            <a:xfrm>
              <a:off x="408104" y="5714979"/>
              <a:ext cx="228560" cy="228537"/>
            </a:xfrm>
            <a:prstGeom prst="rect">
              <a:avLst/>
            </a:prstGeom>
            <a:solidFill>
              <a:srgbClr val="438D41"/>
            </a:solidFill>
            <a:ln>
              <a:solidFill>
                <a:srgbClr val="438D4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19"/>
          <p:cNvSpPr>
            <a:spLocks noChangeArrowheads="1"/>
          </p:cNvSpPr>
          <p:nvPr/>
        </p:nvSpPr>
        <p:spPr bwMode="auto">
          <a:xfrm>
            <a:off x="250825" y="1341438"/>
            <a:ext cx="8281988" cy="792162"/>
          </a:xfrm>
          <a:prstGeom prst="rect">
            <a:avLst/>
          </a:prstGeom>
          <a:noFill/>
          <a:ln w="19050">
            <a:solidFill>
              <a:srgbClr val="CC0000"/>
            </a:solidFill>
            <a:miter lim="800000"/>
            <a:headEnd/>
            <a:tailEnd/>
          </a:ln>
        </p:spPr>
        <p:txBody>
          <a:bodyPr>
            <a:prstTxWarp prst="textNoShape">
              <a:avLst/>
            </a:prstTxWarp>
          </a:bodyPr>
          <a:lstStyle/>
          <a:p>
            <a:pPr marL="342900" indent="-342900" algn="ctr">
              <a:spcBef>
                <a:spcPct val="20000"/>
              </a:spcBef>
            </a:pPr>
            <a:r>
              <a:rPr lang="en-US" sz="2000"/>
              <a:t>Van Donkelaar et al. relate </a:t>
            </a:r>
            <a:r>
              <a:rPr lang="en-US" sz="2000">
                <a:solidFill>
                  <a:schemeClr val="folHlink"/>
                </a:solidFill>
              </a:rPr>
              <a:t>satellite-based</a:t>
            </a:r>
            <a:r>
              <a:rPr lang="en-US" sz="2000"/>
              <a:t> measurements of </a:t>
            </a:r>
            <a:r>
              <a:rPr lang="en-US" sz="2000" i="1">
                <a:solidFill>
                  <a:srgbClr val="3333FF"/>
                </a:solidFill>
              </a:rPr>
              <a:t>aerosol optical depth</a:t>
            </a:r>
            <a:r>
              <a:rPr lang="en-US" sz="2000"/>
              <a:t> to </a:t>
            </a:r>
            <a:r>
              <a:rPr lang="en-US" sz="2000" i="1">
                <a:solidFill>
                  <a:srgbClr val="CC0000"/>
                </a:solidFill>
              </a:rPr>
              <a:t>PM</a:t>
            </a:r>
            <a:r>
              <a:rPr lang="en-US" sz="2000" i="1" baseline="-25000">
                <a:solidFill>
                  <a:srgbClr val="CC0000"/>
                </a:solidFill>
              </a:rPr>
              <a:t>2.5</a:t>
            </a:r>
            <a:r>
              <a:rPr lang="en-US" sz="2000"/>
              <a:t> using a global chemical transport model</a:t>
            </a:r>
            <a:endParaRPr lang="en-GB" sz="2000"/>
          </a:p>
        </p:txBody>
      </p:sp>
      <p:sp>
        <p:nvSpPr>
          <p:cNvPr id="47107" name="Rectangle 20"/>
          <p:cNvSpPr>
            <a:spLocks noChangeArrowheads="1"/>
          </p:cNvSpPr>
          <p:nvPr/>
        </p:nvSpPr>
        <p:spPr bwMode="auto">
          <a:xfrm>
            <a:off x="468313" y="190500"/>
            <a:ext cx="8229600" cy="692150"/>
          </a:xfrm>
          <a:prstGeom prst="rect">
            <a:avLst/>
          </a:prstGeom>
          <a:noFill/>
          <a:ln w="9525">
            <a:noFill/>
            <a:miter lim="800000"/>
            <a:headEnd/>
            <a:tailEnd/>
          </a:ln>
        </p:spPr>
        <p:txBody>
          <a:bodyPr anchor="ctr">
            <a:prstTxWarp prst="textNoShape">
              <a:avLst/>
            </a:prstTxWarp>
          </a:bodyPr>
          <a:lstStyle/>
          <a:p>
            <a:pPr algn="ctr"/>
            <a:r>
              <a:rPr lang="en-US" sz="2800">
                <a:solidFill>
                  <a:schemeClr val="tx2"/>
                </a:solidFill>
              </a:rPr>
              <a:t>Combining Global Process Model and Satellite Observations</a:t>
            </a:r>
            <a:endParaRPr lang="en-GB" sz="2800">
              <a:solidFill>
                <a:schemeClr val="tx2"/>
              </a:solidFill>
            </a:endParaRPr>
          </a:p>
        </p:txBody>
      </p:sp>
      <p:sp>
        <p:nvSpPr>
          <p:cNvPr id="47108" name="Text Box 21"/>
          <p:cNvSpPr txBox="1">
            <a:spLocks noChangeArrowheads="1"/>
          </p:cNvSpPr>
          <p:nvPr/>
        </p:nvSpPr>
        <p:spPr bwMode="auto">
          <a:xfrm>
            <a:off x="1585913" y="3816350"/>
            <a:ext cx="3902075" cy="666750"/>
          </a:xfrm>
          <a:prstGeom prst="rect">
            <a:avLst/>
          </a:prstGeom>
          <a:noFill/>
          <a:ln w="25400">
            <a:solidFill>
              <a:srgbClr val="FF0000"/>
            </a:solidFill>
            <a:miter lim="800000"/>
            <a:headEnd/>
            <a:tailEnd/>
          </a:ln>
        </p:spPr>
        <p:txBody>
          <a:bodyPr wrap="none">
            <a:prstTxWarp prst="textNoShape">
              <a:avLst/>
            </a:prstTxWarp>
            <a:spAutoFit/>
          </a:bodyPr>
          <a:lstStyle/>
          <a:p>
            <a:r>
              <a:rPr lang="en-GB" altLang="zh-CN" sz="2800">
                <a:ea typeface="宋体" charset="-122"/>
                <a:cs typeface="宋体" charset="-122"/>
              </a:rPr>
              <a:t>Estimated PM</a:t>
            </a:r>
            <a:r>
              <a:rPr lang="en-GB" altLang="zh-CN" sz="2800" baseline="-25000">
                <a:ea typeface="宋体" charset="-122"/>
                <a:cs typeface="宋体" charset="-122"/>
              </a:rPr>
              <a:t>2.5</a:t>
            </a:r>
            <a:r>
              <a:rPr lang="en-GB" altLang="zh-CN" sz="2800">
                <a:ea typeface="宋体" charset="-122"/>
                <a:cs typeface="宋体" charset="-122"/>
              </a:rPr>
              <a:t> = η· </a:t>
            </a:r>
            <a:r>
              <a:rPr lang="el-GR" sz="3600">
                <a:latin typeface="Times New Roman" charset="0"/>
              </a:rPr>
              <a:t>τ</a:t>
            </a:r>
            <a:endParaRPr lang="en-GB" sz="3600">
              <a:latin typeface="Times New Roman" charset="0"/>
            </a:endParaRPr>
          </a:p>
        </p:txBody>
      </p:sp>
      <p:sp>
        <p:nvSpPr>
          <p:cNvPr id="47109" name="Text Box 22"/>
          <p:cNvSpPr txBox="1">
            <a:spLocks noChangeArrowheads="1"/>
          </p:cNvSpPr>
          <p:nvPr/>
        </p:nvSpPr>
        <p:spPr bwMode="auto">
          <a:xfrm>
            <a:off x="5967413" y="3889375"/>
            <a:ext cx="2673350" cy="641350"/>
          </a:xfrm>
          <a:prstGeom prst="rect">
            <a:avLst/>
          </a:prstGeom>
          <a:noFill/>
          <a:ln w="9525">
            <a:noFill/>
            <a:miter lim="800000"/>
            <a:headEnd/>
            <a:tailEnd/>
          </a:ln>
        </p:spPr>
        <p:txBody>
          <a:bodyPr wrap="none">
            <a:prstTxWarp prst="textNoShape">
              <a:avLst/>
            </a:prstTxWarp>
            <a:spAutoFit/>
          </a:bodyPr>
          <a:lstStyle/>
          <a:p>
            <a:pPr algn="ctr"/>
            <a:r>
              <a:rPr lang="en-US"/>
              <a:t>Combined MODIS/MISR</a:t>
            </a:r>
          </a:p>
          <a:p>
            <a:pPr algn="ctr"/>
            <a:r>
              <a:rPr lang="en-US"/>
              <a:t>Aerosol Optical Depth</a:t>
            </a:r>
            <a:endParaRPr lang="en-GB"/>
          </a:p>
        </p:txBody>
      </p:sp>
      <p:sp>
        <p:nvSpPr>
          <p:cNvPr id="47110" name="Text Box 23"/>
          <p:cNvSpPr txBox="1">
            <a:spLocks noChangeArrowheads="1"/>
          </p:cNvSpPr>
          <p:nvPr/>
        </p:nvSpPr>
        <p:spPr bwMode="auto">
          <a:xfrm>
            <a:off x="1962150" y="5348288"/>
            <a:ext cx="1530350" cy="366712"/>
          </a:xfrm>
          <a:prstGeom prst="rect">
            <a:avLst/>
          </a:prstGeom>
          <a:noFill/>
          <a:ln w="9525">
            <a:noFill/>
            <a:miter lim="800000"/>
            <a:headEnd/>
            <a:tailEnd/>
          </a:ln>
        </p:spPr>
        <p:txBody>
          <a:bodyPr wrap="none">
            <a:prstTxWarp prst="textNoShape">
              <a:avLst/>
            </a:prstTxWarp>
            <a:spAutoFit/>
          </a:bodyPr>
          <a:lstStyle/>
          <a:p>
            <a:pPr algn="ctr"/>
            <a:r>
              <a:rPr lang="en-US"/>
              <a:t>GEOS-Chem</a:t>
            </a:r>
            <a:endParaRPr lang="en-GB"/>
          </a:p>
        </p:txBody>
      </p:sp>
      <p:sp>
        <p:nvSpPr>
          <p:cNvPr id="47111" name="Line 24"/>
          <p:cNvSpPr>
            <a:spLocks noChangeShapeType="1"/>
          </p:cNvSpPr>
          <p:nvPr/>
        </p:nvSpPr>
        <p:spPr bwMode="auto">
          <a:xfrm flipH="1">
            <a:off x="5435600" y="4175125"/>
            <a:ext cx="576263" cy="0"/>
          </a:xfrm>
          <a:prstGeom prst="line">
            <a:avLst/>
          </a:prstGeom>
          <a:noFill/>
          <a:ln w="9525">
            <a:solidFill>
              <a:schemeClr val="tx1"/>
            </a:solidFill>
            <a:round/>
            <a:headEnd/>
            <a:tailEnd type="oval" w="med" len="med"/>
          </a:ln>
        </p:spPr>
        <p:txBody>
          <a:bodyPr>
            <a:prstTxWarp prst="textNoShape">
              <a:avLst/>
            </a:prstTxWarp>
          </a:bodyPr>
          <a:lstStyle/>
          <a:p>
            <a:endParaRPr lang="en-US"/>
          </a:p>
        </p:txBody>
      </p:sp>
      <p:sp>
        <p:nvSpPr>
          <p:cNvPr id="47112" name="Line 25"/>
          <p:cNvSpPr>
            <a:spLocks noChangeShapeType="1"/>
          </p:cNvSpPr>
          <p:nvPr/>
        </p:nvSpPr>
        <p:spPr bwMode="auto">
          <a:xfrm>
            <a:off x="3492500" y="5543550"/>
            <a:ext cx="935038"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47113" name="Line 26"/>
          <p:cNvSpPr>
            <a:spLocks noChangeShapeType="1"/>
          </p:cNvSpPr>
          <p:nvPr/>
        </p:nvSpPr>
        <p:spPr bwMode="auto">
          <a:xfrm flipV="1">
            <a:off x="3995738" y="4679950"/>
            <a:ext cx="0" cy="863600"/>
          </a:xfrm>
          <a:prstGeom prst="line">
            <a:avLst/>
          </a:prstGeom>
          <a:noFill/>
          <a:ln w="9525">
            <a:solidFill>
              <a:schemeClr val="tx1"/>
            </a:solidFill>
            <a:round/>
            <a:headEnd/>
            <a:tailEnd/>
          </a:ln>
        </p:spPr>
        <p:txBody>
          <a:bodyPr>
            <a:prstTxWarp prst="textNoShape">
              <a:avLst/>
            </a:prstTxWarp>
          </a:bodyPr>
          <a:lstStyle/>
          <a:p>
            <a:endParaRPr lang="en-US"/>
          </a:p>
        </p:txBody>
      </p:sp>
      <p:sp>
        <p:nvSpPr>
          <p:cNvPr id="47114" name="Line 27"/>
          <p:cNvSpPr>
            <a:spLocks noChangeShapeType="1"/>
          </p:cNvSpPr>
          <p:nvPr/>
        </p:nvSpPr>
        <p:spPr bwMode="auto">
          <a:xfrm>
            <a:off x="3995738" y="4679950"/>
            <a:ext cx="863600"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47115" name="Line 28"/>
          <p:cNvSpPr>
            <a:spLocks noChangeShapeType="1"/>
          </p:cNvSpPr>
          <p:nvPr/>
        </p:nvSpPr>
        <p:spPr bwMode="auto">
          <a:xfrm flipV="1">
            <a:off x="4859338" y="4391025"/>
            <a:ext cx="0" cy="288925"/>
          </a:xfrm>
          <a:prstGeom prst="line">
            <a:avLst/>
          </a:prstGeom>
          <a:noFill/>
          <a:ln w="9525">
            <a:solidFill>
              <a:schemeClr val="tx1"/>
            </a:solidFill>
            <a:round/>
            <a:headEnd/>
            <a:tailEnd type="oval" w="med" len="med"/>
          </a:ln>
        </p:spPr>
        <p:txBody>
          <a:bodyPr>
            <a:prstTxWarp prst="textNoShape">
              <a:avLst/>
            </a:prstTxWarp>
          </a:bodyPr>
          <a:lstStyle/>
          <a:p>
            <a:endParaRPr lang="en-US"/>
          </a:p>
        </p:txBody>
      </p:sp>
      <p:sp>
        <p:nvSpPr>
          <p:cNvPr id="47116" name="Text Box 29"/>
          <p:cNvSpPr txBox="1">
            <a:spLocks noChangeArrowheads="1"/>
          </p:cNvSpPr>
          <p:nvPr/>
        </p:nvSpPr>
        <p:spPr bwMode="auto">
          <a:xfrm>
            <a:off x="376238" y="3138488"/>
            <a:ext cx="2774950" cy="366712"/>
          </a:xfrm>
          <a:prstGeom prst="rect">
            <a:avLst/>
          </a:prstGeom>
          <a:noFill/>
          <a:ln w="9525">
            <a:noFill/>
            <a:miter lim="800000"/>
            <a:headEnd/>
            <a:tailEnd/>
          </a:ln>
        </p:spPr>
        <p:txBody>
          <a:bodyPr wrap="none">
            <a:prstTxWarp prst="textNoShape">
              <a:avLst/>
            </a:prstTxWarp>
            <a:spAutoFit/>
          </a:bodyPr>
          <a:lstStyle/>
          <a:p>
            <a:r>
              <a:rPr lang="en-US"/>
              <a:t>Following </a:t>
            </a:r>
            <a:r>
              <a:rPr lang="en-US" i="1"/>
              <a:t>Liu et al.</a:t>
            </a:r>
            <a:r>
              <a:rPr lang="en-US"/>
              <a:t>, 2004:</a:t>
            </a:r>
            <a:endParaRPr lang="en-GB"/>
          </a:p>
        </p:txBody>
      </p:sp>
      <p:grpSp>
        <p:nvGrpSpPr>
          <p:cNvPr id="47117" name="Group 30"/>
          <p:cNvGrpSpPr>
            <a:grpSpLocks/>
          </p:cNvGrpSpPr>
          <p:nvPr/>
        </p:nvGrpSpPr>
        <p:grpSpPr bwMode="auto">
          <a:xfrm>
            <a:off x="4500563" y="4843463"/>
            <a:ext cx="2987675" cy="1465262"/>
            <a:chOff x="2768" y="1827"/>
            <a:chExt cx="1882" cy="923"/>
          </a:xfrm>
        </p:grpSpPr>
        <p:sp>
          <p:nvSpPr>
            <p:cNvPr id="47120" name="Text Box 31"/>
            <p:cNvSpPr txBox="1">
              <a:spLocks noChangeArrowheads="1"/>
            </p:cNvSpPr>
            <p:nvPr/>
          </p:nvSpPr>
          <p:spPr bwMode="auto">
            <a:xfrm>
              <a:off x="3044" y="1827"/>
              <a:ext cx="1606" cy="923"/>
            </a:xfrm>
            <a:prstGeom prst="rect">
              <a:avLst/>
            </a:prstGeom>
            <a:noFill/>
            <a:ln w="9525">
              <a:noFill/>
              <a:miter lim="800000"/>
              <a:headEnd/>
              <a:tailEnd/>
            </a:ln>
          </p:spPr>
          <p:txBody>
            <a:bodyPr wrap="none">
              <a:prstTxWarp prst="textNoShape">
                <a:avLst/>
              </a:prstTxWarp>
              <a:spAutoFit/>
            </a:bodyPr>
            <a:lstStyle/>
            <a:p>
              <a:pPr>
                <a:buFontTx/>
                <a:buChar char="•"/>
              </a:pPr>
              <a:r>
                <a:rPr lang="en-US"/>
                <a:t> vertical structure</a:t>
              </a:r>
            </a:p>
            <a:p>
              <a:pPr>
                <a:buFontTx/>
                <a:buChar char="•"/>
              </a:pPr>
              <a:r>
                <a:rPr lang="en-US"/>
                <a:t> aerosol type</a:t>
              </a:r>
            </a:p>
            <a:p>
              <a:pPr>
                <a:buFontTx/>
                <a:buChar char="•"/>
              </a:pPr>
              <a:r>
                <a:rPr lang="en-US"/>
                <a:t> meteorological effects</a:t>
              </a:r>
            </a:p>
            <a:p>
              <a:pPr>
                <a:buFontTx/>
                <a:buChar char="•"/>
              </a:pPr>
              <a:r>
                <a:rPr lang="en-US"/>
                <a:t> meteorology</a:t>
              </a:r>
            </a:p>
            <a:p>
              <a:pPr>
                <a:buFontTx/>
                <a:buChar char="•"/>
              </a:pPr>
              <a:r>
                <a:rPr lang="en-US"/>
                <a:t> diurnal effects</a:t>
              </a:r>
              <a:endParaRPr lang="el-GR"/>
            </a:p>
          </p:txBody>
        </p:sp>
        <p:sp>
          <p:nvSpPr>
            <p:cNvPr id="47121" name="Text Box 32"/>
            <p:cNvSpPr txBox="1">
              <a:spLocks noChangeArrowheads="1"/>
            </p:cNvSpPr>
            <p:nvPr/>
          </p:nvSpPr>
          <p:spPr bwMode="auto">
            <a:xfrm>
              <a:off x="2768" y="2114"/>
              <a:ext cx="223" cy="288"/>
            </a:xfrm>
            <a:prstGeom prst="rect">
              <a:avLst/>
            </a:prstGeom>
            <a:noFill/>
            <a:ln w="9525">
              <a:noFill/>
              <a:miter lim="800000"/>
              <a:headEnd/>
              <a:tailEnd/>
            </a:ln>
          </p:spPr>
          <p:txBody>
            <a:bodyPr wrap="none">
              <a:prstTxWarp prst="textNoShape">
                <a:avLst/>
              </a:prstTxWarp>
              <a:spAutoFit/>
            </a:bodyPr>
            <a:lstStyle/>
            <a:p>
              <a:r>
                <a:rPr lang="el-GR" sz="2400"/>
                <a:t>η</a:t>
              </a:r>
            </a:p>
          </p:txBody>
        </p:sp>
        <p:sp>
          <p:nvSpPr>
            <p:cNvPr id="47122" name="AutoShape 33"/>
            <p:cNvSpPr>
              <a:spLocks/>
            </p:cNvSpPr>
            <p:nvPr/>
          </p:nvSpPr>
          <p:spPr bwMode="auto">
            <a:xfrm>
              <a:off x="2995" y="1827"/>
              <a:ext cx="112" cy="907"/>
            </a:xfrm>
            <a:prstGeom prst="leftBrace">
              <a:avLst>
                <a:gd name="adj1" fmla="val 67485"/>
                <a:gd name="adj2" fmla="val 50000"/>
              </a:avLst>
            </a:prstGeom>
            <a:noFill/>
            <a:ln w="9525">
              <a:solidFill>
                <a:schemeClr val="tx1"/>
              </a:solidFill>
              <a:round/>
              <a:headEnd/>
              <a:tailEnd/>
            </a:ln>
          </p:spPr>
          <p:txBody>
            <a:bodyPr wrap="none" anchor="ctr">
              <a:prstTxWarp prst="textNoShape">
                <a:avLst/>
              </a:prstTxWarp>
            </a:bodyPr>
            <a:lstStyle/>
            <a:p>
              <a:endParaRPr lang="en-US"/>
            </a:p>
          </p:txBody>
        </p:sp>
      </p:grpSp>
      <p:sp>
        <p:nvSpPr>
          <p:cNvPr id="47118" name="Line 34"/>
          <p:cNvSpPr>
            <a:spLocks noChangeShapeType="1"/>
          </p:cNvSpPr>
          <p:nvPr/>
        </p:nvSpPr>
        <p:spPr bwMode="auto">
          <a:xfrm>
            <a:off x="250825" y="2466975"/>
            <a:ext cx="8642350"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47119" name="Text Box 35"/>
          <p:cNvSpPr txBox="1">
            <a:spLocks noChangeArrowheads="1"/>
          </p:cNvSpPr>
          <p:nvPr/>
        </p:nvSpPr>
        <p:spPr bwMode="auto">
          <a:xfrm>
            <a:off x="6372225" y="2205038"/>
            <a:ext cx="2389188" cy="276225"/>
          </a:xfrm>
          <a:prstGeom prst="rect">
            <a:avLst/>
          </a:prstGeom>
          <a:noFill/>
          <a:ln w="9525">
            <a:noFill/>
            <a:miter lim="800000"/>
            <a:headEnd/>
            <a:tailEnd/>
          </a:ln>
        </p:spPr>
        <p:txBody>
          <a:bodyPr wrap="none">
            <a:prstTxWarp prst="textNoShape">
              <a:avLst/>
            </a:prstTxWarp>
            <a:spAutoFit/>
          </a:bodyPr>
          <a:lstStyle/>
          <a:p>
            <a:r>
              <a:rPr lang="en-CA" sz="1200" i="1"/>
              <a:t>van Donkelaar et al., EHP, 2011</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0" name="Rectangle 4"/>
          <p:cNvSpPr>
            <a:spLocks noChangeArrowheads="1"/>
          </p:cNvSpPr>
          <p:nvPr/>
        </p:nvSpPr>
        <p:spPr bwMode="auto">
          <a:xfrm>
            <a:off x="457200" y="-14288"/>
            <a:ext cx="8229600" cy="706438"/>
          </a:xfrm>
          <a:prstGeom prst="rect">
            <a:avLst/>
          </a:prstGeom>
          <a:noFill/>
          <a:ln w="9525">
            <a:noFill/>
            <a:miter lim="800000"/>
            <a:headEnd/>
            <a:tailEnd/>
          </a:ln>
        </p:spPr>
        <p:txBody>
          <a:bodyPr anchor="ctr">
            <a:prstTxWarp prst="textNoShape">
              <a:avLst/>
            </a:prstTxWarp>
          </a:bodyPr>
          <a:lstStyle/>
          <a:p>
            <a:pPr algn="ctr"/>
            <a:r>
              <a:rPr lang="en-US" sz="4000"/>
              <a:t>MODIS and MISR AOD</a:t>
            </a:r>
            <a:endParaRPr lang="en-GB" sz="4800">
              <a:latin typeface="Times New Roman" charset="0"/>
            </a:endParaRPr>
          </a:p>
        </p:txBody>
      </p:sp>
      <p:sp>
        <p:nvSpPr>
          <p:cNvPr id="48131" name="Rectangle 5"/>
          <p:cNvSpPr>
            <a:spLocks noChangeArrowheads="1"/>
          </p:cNvSpPr>
          <p:nvPr/>
        </p:nvSpPr>
        <p:spPr bwMode="auto">
          <a:xfrm>
            <a:off x="5148263" y="1341438"/>
            <a:ext cx="3995737" cy="1657350"/>
          </a:xfrm>
          <a:prstGeom prst="rect">
            <a:avLst/>
          </a:prstGeom>
          <a:noFill/>
          <a:ln w="9525">
            <a:noFill/>
            <a:miter lim="800000"/>
            <a:headEnd/>
            <a:tailEnd/>
          </a:ln>
        </p:spPr>
        <p:txBody>
          <a:bodyPr>
            <a:prstTxWarp prst="textNoShape">
              <a:avLst/>
            </a:prstTxWarp>
          </a:bodyPr>
          <a:lstStyle/>
          <a:p>
            <a:pPr marL="342900" indent="-342900">
              <a:spcBef>
                <a:spcPct val="20000"/>
              </a:spcBef>
            </a:pPr>
            <a:r>
              <a:rPr lang="en-US" sz="2800">
                <a:solidFill>
                  <a:srgbClr val="0000FF"/>
                </a:solidFill>
              </a:rPr>
              <a:t>MODIS </a:t>
            </a:r>
            <a:r>
              <a:rPr lang="en-US" sz="3200">
                <a:solidFill>
                  <a:srgbClr val="0000FF"/>
                </a:solidFill>
                <a:latin typeface="Times New Roman" charset="0"/>
              </a:rPr>
              <a:t>AOD</a:t>
            </a:r>
            <a:endParaRPr lang="en-US" sz="2800">
              <a:solidFill>
                <a:srgbClr val="0000FF"/>
              </a:solidFill>
            </a:endParaRPr>
          </a:p>
          <a:p>
            <a:pPr marL="342900" indent="-342900">
              <a:spcBef>
                <a:spcPct val="20000"/>
              </a:spcBef>
              <a:buFontTx/>
              <a:buChar char="•"/>
            </a:pPr>
            <a:r>
              <a:rPr lang="en-US" sz="2000"/>
              <a:t>1-2 days for global coverage</a:t>
            </a:r>
          </a:p>
          <a:p>
            <a:pPr marL="342900" indent="-342900">
              <a:spcBef>
                <a:spcPct val="20000"/>
              </a:spcBef>
              <a:buFontTx/>
              <a:buChar char="•"/>
            </a:pPr>
            <a:r>
              <a:rPr lang="en-US" sz="2000"/>
              <a:t>Requires assumptions about surface reflectivity</a:t>
            </a:r>
          </a:p>
        </p:txBody>
      </p:sp>
      <p:sp>
        <p:nvSpPr>
          <p:cNvPr id="48132" name="Rectangle 6"/>
          <p:cNvSpPr>
            <a:spLocks noChangeArrowheads="1"/>
          </p:cNvSpPr>
          <p:nvPr/>
        </p:nvSpPr>
        <p:spPr bwMode="auto">
          <a:xfrm>
            <a:off x="5148263" y="3573463"/>
            <a:ext cx="3995737" cy="2016125"/>
          </a:xfrm>
          <a:prstGeom prst="rect">
            <a:avLst/>
          </a:prstGeom>
          <a:noFill/>
          <a:ln w="9525">
            <a:noFill/>
            <a:miter lim="800000"/>
            <a:headEnd/>
            <a:tailEnd/>
          </a:ln>
        </p:spPr>
        <p:txBody>
          <a:bodyPr>
            <a:prstTxWarp prst="textNoShape">
              <a:avLst/>
            </a:prstTxWarp>
          </a:bodyPr>
          <a:lstStyle/>
          <a:p>
            <a:pPr marL="342900" indent="-342900">
              <a:spcBef>
                <a:spcPct val="20000"/>
              </a:spcBef>
            </a:pPr>
            <a:r>
              <a:rPr lang="en-US" sz="2800">
                <a:solidFill>
                  <a:srgbClr val="CC0000"/>
                </a:solidFill>
              </a:rPr>
              <a:t>MISR </a:t>
            </a:r>
            <a:r>
              <a:rPr lang="en-US" sz="3200">
                <a:solidFill>
                  <a:srgbClr val="CC0000"/>
                </a:solidFill>
                <a:latin typeface="Times New Roman" charset="0"/>
              </a:rPr>
              <a:t>AOD</a:t>
            </a:r>
            <a:endParaRPr lang="en-US" sz="2800">
              <a:solidFill>
                <a:srgbClr val="CC0000"/>
              </a:solidFill>
            </a:endParaRPr>
          </a:p>
          <a:p>
            <a:pPr marL="342900" indent="-342900">
              <a:spcBef>
                <a:spcPct val="20000"/>
              </a:spcBef>
              <a:buFontTx/>
              <a:buChar char="•"/>
            </a:pPr>
            <a:r>
              <a:rPr lang="en-US" sz="2000"/>
              <a:t>6-9 days for global coverage</a:t>
            </a:r>
          </a:p>
          <a:p>
            <a:pPr marL="342900" indent="-342900">
              <a:spcBef>
                <a:spcPct val="20000"/>
              </a:spcBef>
              <a:buFontTx/>
              <a:buChar char="•"/>
            </a:pPr>
            <a:r>
              <a:rPr lang="en-US" sz="2000"/>
              <a:t>Simultaneous surface reflectance and aerosol retrieval</a:t>
            </a:r>
          </a:p>
        </p:txBody>
      </p:sp>
      <p:sp>
        <p:nvSpPr>
          <p:cNvPr id="48133" name="Text Box 7"/>
          <p:cNvSpPr txBox="1">
            <a:spLocks noChangeArrowheads="1"/>
          </p:cNvSpPr>
          <p:nvPr/>
        </p:nvSpPr>
        <p:spPr bwMode="auto">
          <a:xfrm>
            <a:off x="971550" y="692150"/>
            <a:ext cx="3422650" cy="366713"/>
          </a:xfrm>
          <a:prstGeom prst="rect">
            <a:avLst/>
          </a:prstGeom>
          <a:noFill/>
          <a:ln w="9525">
            <a:noFill/>
            <a:miter lim="800000"/>
            <a:headEnd/>
            <a:tailEnd/>
          </a:ln>
        </p:spPr>
        <p:txBody>
          <a:bodyPr wrap="none">
            <a:prstTxWarp prst="textNoShape">
              <a:avLst/>
            </a:prstTxWarp>
            <a:spAutoFit/>
          </a:bodyPr>
          <a:lstStyle/>
          <a:p>
            <a:pPr algn="r"/>
            <a:r>
              <a:rPr lang="en-US" i="1"/>
              <a:t>Mean </a:t>
            </a:r>
            <a:r>
              <a:rPr lang="el-GR">
                <a:latin typeface="Times New Roman" charset="0"/>
              </a:rPr>
              <a:t>τ</a:t>
            </a:r>
            <a:r>
              <a:rPr lang="en-US">
                <a:latin typeface="Times New Roman" charset="0"/>
              </a:rPr>
              <a:t> </a:t>
            </a:r>
            <a:r>
              <a:rPr lang="en-US" i="1"/>
              <a:t>2001-2006 at 0.1º x 0.1º</a:t>
            </a:r>
          </a:p>
        </p:txBody>
      </p:sp>
      <p:pic>
        <p:nvPicPr>
          <p:cNvPr id="48134" name="Picture 8" descr="Figure1"/>
          <p:cNvPicPr>
            <a:picLocks noChangeAspect="1" noChangeArrowheads="1"/>
          </p:cNvPicPr>
          <p:nvPr/>
        </p:nvPicPr>
        <p:blipFill>
          <a:blip r:embed="rId3"/>
          <a:srcRect/>
          <a:stretch>
            <a:fillRect/>
          </a:stretch>
        </p:blipFill>
        <p:spPr bwMode="auto">
          <a:xfrm>
            <a:off x="160338" y="981075"/>
            <a:ext cx="4843462" cy="4968875"/>
          </a:xfrm>
          <a:prstGeom prst="rect">
            <a:avLst/>
          </a:prstGeom>
          <a:noFill/>
          <a:ln w="9525">
            <a:noFill/>
            <a:miter lim="800000"/>
            <a:headEnd/>
            <a:tailEnd/>
          </a:ln>
        </p:spPr>
      </p:pic>
      <p:pic>
        <p:nvPicPr>
          <p:cNvPr id="48135" name="Picture 9" descr="Figure1"/>
          <p:cNvPicPr>
            <a:picLocks noChangeArrowheads="1"/>
          </p:cNvPicPr>
          <p:nvPr/>
        </p:nvPicPr>
        <p:blipFill>
          <a:blip r:embed="rId4"/>
          <a:srcRect/>
          <a:stretch>
            <a:fillRect/>
          </a:stretch>
        </p:blipFill>
        <p:spPr bwMode="auto">
          <a:xfrm>
            <a:off x="323850" y="5949950"/>
            <a:ext cx="4752975" cy="287338"/>
          </a:xfrm>
          <a:prstGeom prst="rect">
            <a:avLst/>
          </a:prstGeom>
          <a:noFill/>
          <a:ln w="9525">
            <a:noFill/>
            <a:miter lim="800000"/>
            <a:headEnd/>
            <a:tailEnd/>
          </a:ln>
        </p:spPr>
      </p:pic>
      <p:sp>
        <p:nvSpPr>
          <p:cNvPr id="48136" name="Text Box 10"/>
          <p:cNvSpPr txBox="1">
            <a:spLocks noChangeArrowheads="1"/>
          </p:cNvSpPr>
          <p:nvPr/>
        </p:nvSpPr>
        <p:spPr bwMode="auto">
          <a:xfrm>
            <a:off x="592138" y="6184900"/>
            <a:ext cx="3740150" cy="366713"/>
          </a:xfrm>
          <a:prstGeom prst="rect">
            <a:avLst/>
          </a:prstGeom>
          <a:noFill/>
          <a:ln w="9525">
            <a:noFill/>
            <a:miter lim="800000"/>
            <a:headEnd/>
            <a:tailEnd/>
          </a:ln>
        </p:spPr>
        <p:txBody>
          <a:bodyPr wrap="none">
            <a:prstTxWarp prst="textNoShape">
              <a:avLst/>
            </a:prstTxWarp>
            <a:spAutoFit/>
          </a:bodyPr>
          <a:lstStyle/>
          <a:p>
            <a:r>
              <a:rPr lang="en-US"/>
              <a:t>0              0.1            0.2             0.3</a:t>
            </a:r>
            <a:endParaRPr lang="en-GB"/>
          </a:p>
        </p:txBody>
      </p:sp>
      <p:sp>
        <p:nvSpPr>
          <p:cNvPr id="48137" name="Text Box 11"/>
          <p:cNvSpPr txBox="1">
            <a:spLocks noChangeArrowheads="1"/>
          </p:cNvSpPr>
          <p:nvPr/>
        </p:nvSpPr>
        <p:spPr bwMode="auto">
          <a:xfrm>
            <a:off x="468313" y="6237288"/>
            <a:ext cx="4464050" cy="641350"/>
          </a:xfrm>
          <a:prstGeom prst="rect">
            <a:avLst/>
          </a:prstGeom>
          <a:noFill/>
          <a:ln w="9525">
            <a:noFill/>
            <a:miter lim="800000"/>
            <a:headEnd/>
            <a:tailEnd/>
          </a:ln>
        </p:spPr>
        <p:txBody>
          <a:bodyPr>
            <a:prstTxWarp prst="textNoShape">
              <a:avLst/>
            </a:prstTxWarp>
            <a:spAutoFit/>
          </a:bodyPr>
          <a:lstStyle/>
          <a:p>
            <a:pPr algn="ctr"/>
            <a:r>
              <a:rPr lang="el-GR" sz="3600">
                <a:solidFill>
                  <a:schemeClr val="tx2"/>
                </a:solidFill>
                <a:latin typeface="Times New Roman" charset="0"/>
              </a:rPr>
              <a:t>τ</a:t>
            </a:r>
            <a:r>
              <a:rPr lang="en-US"/>
              <a:t> [unitless]</a:t>
            </a:r>
            <a:endParaRPr lang="en-GB"/>
          </a:p>
        </p:txBody>
      </p:sp>
      <p:sp>
        <p:nvSpPr>
          <p:cNvPr id="48138" name="Text Box 12"/>
          <p:cNvSpPr txBox="1">
            <a:spLocks noChangeArrowheads="1"/>
          </p:cNvSpPr>
          <p:nvPr/>
        </p:nvSpPr>
        <p:spPr bwMode="auto">
          <a:xfrm rot="-5400000">
            <a:off x="-244475" y="4465638"/>
            <a:ext cx="946150" cy="457200"/>
          </a:xfrm>
          <a:prstGeom prst="rect">
            <a:avLst/>
          </a:prstGeom>
          <a:solidFill>
            <a:schemeClr val="bg1"/>
          </a:solidFill>
          <a:ln w="9525">
            <a:noFill/>
            <a:miter lim="800000"/>
            <a:headEnd/>
            <a:tailEnd/>
          </a:ln>
        </p:spPr>
        <p:txBody>
          <a:bodyPr wrap="none">
            <a:prstTxWarp prst="textNoShape">
              <a:avLst/>
            </a:prstTxWarp>
            <a:spAutoFit/>
          </a:bodyPr>
          <a:lstStyle/>
          <a:p>
            <a:r>
              <a:rPr lang="en-US" sz="2400">
                <a:solidFill>
                  <a:srgbClr val="CC0000"/>
                </a:solidFill>
              </a:rPr>
              <a:t>MISR</a:t>
            </a:r>
            <a:endParaRPr lang="en-GB" sz="2400">
              <a:solidFill>
                <a:srgbClr val="CC0000"/>
              </a:solidFill>
            </a:endParaRPr>
          </a:p>
        </p:txBody>
      </p:sp>
      <p:sp>
        <p:nvSpPr>
          <p:cNvPr id="48139" name="Text Box 13"/>
          <p:cNvSpPr txBox="1">
            <a:spLocks noChangeArrowheads="1"/>
          </p:cNvSpPr>
          <p:nvPr/>
        </p:nvSpPr>
        <p:spPr bwMode="auto">
          <a:xfrm rot="-5400000">
            <a:off x="-362743" y="2062956"/>
            <a:ext cx="1192212" cy="466725"/>
          </a:xfrm>
          <a:prstGeom prst="rect">
            <a:avLst/>
          </a:prstGeom>
          <a:solidFill>
            <a:schemeClr val="bg1"/>
          </a:solidFill>
          <a:ln w="9525">
            <a:solidFill>
              <a:schemeClr val="bg1"/>
            </a:solidFill>
            <a:miter lim="800000"/>
            <a:headEnd/>
            <a:tailEnd/>
          </a:ln>
        </p:spPr>
        <p:txBody>
          <a:bodyPr wrap="none">
            <a:prstTxWarp prst="textNoShape">
              <a:avLst/>
            </a:prstTxWarp>
            <a:spAutoFit/>
          </a:bodyPr>
          <a:lstStyle/>
          <a:p>
            <a:r>
              <a:rPr lang="en-US" sz="2400">
                <a:solidFill>
                  <a:srgbClr val="0000FF"/>
                </a:solidFill>
              </a:rPr>
              <a:t>MODIS</a:t>
            </a:r>
            <a:endParaRPr lang="en-GB" sz="2400">
              <a:solidFill>
                <a:srgbClr val="0000FF"/>
              </a:solidFill>
            </a:endParaRPr>
          </a:p>
        </p:txBody>
      </p:sp>
      <p:sp>
        <p:nvSpPr>
          <p:cNvPr id="48140" name="Text Box 14"/>
          <p:cNvSpPr txBox="1">
            <a:spLocks noChangeArrowheads="1"/>
          </p:cNvSpPr>
          <p:nvPr/>
        </p:nvSpPr>
        <p:spPr bwMode="auto">
          <a:xfrm>
            <a:off x="3333750" y="2805113"/>
            <a:ext cx="1598613" cy="581025"/>
          </a:xfrm>
          <a:prstGeom prst="rect">
            <a:avLst/>
          </a:prstGeom>
          <a:noFill/>
          <a:ln w="9525">
            <a:noFill/>
            <a:miter lim="800000"/>
            <a:headEnd/>
            <a:tailEnd/>
          </a:ln>
        </p:spPr>
        <p:txBody>
          <a:bodyPr wrap="none">
            <a:prstTxWarp prst="textNoShape">
              <a:avLst/>
            </a:prstTxWarp>
            <a:spAutoFit/>
          </a:bodyPr>
          <a:lstStyle/>
          <a:p>
            <a:pPr algn="ctr"/>
            <a:r>
              <a:rPr lang="en-US" sz="1600">
                <a:solidFill>
                  <a:srgbClr val="0000FF"/>
                </a:solidFill>
              </a:rPr>
              <a:t>r = 0.40</a:t>
            </a:r>
          </a:p>
          <a:p>
            <a:pPr algn="ctr"/>
            <a:r>
              <a:rPr lang="en-US" sz="1600">
                <a:solidFill>
                  <a:srgbClr val="0000FF"/>
                </a:solidFill>
              </a:rPr>
              <a:t>vs. in-situ PM</a:t>
            </a:r>
            <a:r>
              <a:rPr lang="en-US" sz="1600" baseline="-25000">
                <a:solidFill>
                  <a:srgbClr val="0000FF"/>
                </a:solidFill>
              </a:rPr>
              <a:t>2.5</a:t>
            </a:r>
            <a:endParaRPr lang="en-GB" sz="1600" baseline="-25000">
              <a:solidFill>
                <a:srgbClr val="0000FF"/>
              </a:solidFill>
            </a:endParaRPr>
          </a:p>
        </p:txBody>
      </p:sp>
      <p:sp>
        <p:nvSpPr>
          <p:cNvPr id="48141" name="Text Box 15"/>
          <p:cNvSpPr txBox="1">
            <a:spLocks noChangeArrowheads="1"/>
          </p:cNvSpPr>
          <p:nvPr/>
        </p:nvSpPr>
        <p:spPr bwMode="auto">
          <a:xfrm>
            <a:off x="3348038" y="5253038"/>
            <a:ext cx="1598612" cy="581025"/>
          </a:xfrm>
          <a:prstGeom prst="rect">
            <a:avLst/>
          </a:prstGeom>
          <a:noFill/>
          <a:ln w="9525">
            <a:noFill/>
            <a:miter lim="800000"/>
            <a:headEnd/>
            <a:tailEnd/>
          </a:ln>
        </p:spPr>
        <p:txBody>
          <a:bodyPr wrap="none">
            <a:prstTxWarp prst="textNoShape">
              <a:avLst/>
            </a:prstTxWarp>
            <a:spAutoFit/>
          </a:bodyPr>
          <a:lstStyle/>
          <a:p>
            <a:pPr algn="ctr"/>
            <a:r>
              <a:rPr lang="en-US" sz="1600">
                <a:solidFill>
                  <a:srgbClr val="CC0000"/>
                </a:solidFill>
              </a:rPr>
              <a:t>r = 0.54</a:t>
            </a:r>
          </a:p>
          <a:p>
            <a:pPr algn="ctr"/>
            <a:r>
              <a:rPr lang="en-US" sz="1600">
                <a:solidFill>
                  <a:srgbClr val="CC0000"/>
                </a:solidFill>
              </a:rPr>
              <a:t>vs. in-situ PM</a:t>
            </a:r>
            <a:r>
              <a:rPr lang="en-US" sz="1600" baseline="-25000">
                <a:solidFill>
                  <a:srgbClr val="CC0000"/>
                </a:solidFill>
              </a:rPr>
              <a:t>2.5</a:t>
            </a:r>
            <a:endParaRPr lang="en-GB" sz="1600" baseline="-25000">
              <a:solidFill>
                <a:srgbClr val="CC0000"/>
              </a:solidFill>
            </a:endParaRPr>
          </a:p>
        </p:txBody>
      </p:sp>
      <p:sp>
        <p:nvSpPr>
          <p:cNvPr id="48142" name="TextBox 15"/>
          <p:cNvSpPr txBox="1">
            <a:spLocks noChangeArrowheads="1"/>
          </p:cNvSpPr>
          <p:nvPr/>
        </p:nvSpPr>
        <p:spPr bwMode="auto">
          <a:xfrm>
            <a:off x="6096000" y="6324600"/>
            <a:ext cx="2327275" cy="369888"/>
          </a:xfrm>
          <a:prstGeom prst="rect">
            <a:avLst/>
          </a:prstGeom>
          <a:noFill/>
          <a:ln w="9525">
            <a:noFill/>
            <a:miter lim="800000"/>
            <a:headEnd/>
            <a:tailEnd/>
          </a:ln>
        </p:spPr>
        <p:txBody>
          <a:bodyPr wrap="none">
            <a:prstTxWarp prst="textNoShape">
              <a:avLst/>
            </a:prstTxWarp>
            <a:spAutoFit/>
          </a:bodyPr>
          <a:lstStyle/>
          <a:p>
            <a:r>
              <a:rPr lang="en-US"/>
              <a:t>van Donkelaar et. at.</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8" name="Rectangle 4"/>
          <p:cNvSpPr>
            <a:spLocks noChangeArrowheads="1"/>
          </p:cNvSpPr>
          <p:nvPr/>
        </p:nvSpPr>
        <p:spPr bwMode="auto">
          <a:xfrm>
            <a:off x="0" y="0"/>
            <a:ext cx="9144000" cy="692150"/>
          </a:xfrm>
          <a:prstGeom prst="rect">
            <a:avLst/>
          </a:prstGeom>
          <a:noFill/>
          <a:ln w="9525">
            <a:noFill/>
            <a:miter lim="800000"/>
            <a:headEnd/>
            <a:tailEnd/>
          </a:ln>
        </p:spPr>
        <p:txBody>
          <a:bodyPr anchor="ctr">
            <a:prstTxWarp prst="textNoShape">
              <a:avLst/>
            </a:prstTxWarp>
          </a:bodyPr>
          <a:lstStyle/>
          <a:p>
            <a:pPr algn="ctr"/>
            <a:r>
              <a:rPr lang="en-US" sz="2400" b="1"/>
              <a:t>Combining MODIS and MISR improves agreement with PM</a:t>
            </a:r>
            <a:r>
              <a:rPr lang="en-US" sz="2400" b="1" baseline="-25000"/>
              <a:t>2.5</a:t>
            </a:r>
            <a:endParaRPr lang="en-GB" sz="2400" b="1" baseline="-25000"/>
          </a:p>
        </p:txBody>
      </p:sp>
      <p:pic>
        <p:nvPicPr>
          <p:cNvPr id="50179" name="Picture 5" descr="Figure1"/>
          <p:cNvPicPr>
            <a:picLocks noChangeAspect="1" noChangeArrowheads="1"/>
          </p:cNvPicPr>
          <p:nvPr/>
        </p:nvPicPr>
        <p:blipFill>
          <a:blip r:embed="rId3"/>
          <a:srcRect l="5414" t="66675" r="17365"/>
          <a:stretch>
            <a:fillRect/>
          </a:stretch>
        </p:blipFill>
        <p:spPr bwMode="auto">
          <a:xfrm>
            <a:off x="0" y="609600"/>
            <a:ext cx="7467600" cy="4098925"/>
          </a:xfrm>
          <a:prstGeom prst="rect">
            <a:avLst/>
          </a:prstGeom>
          <a:noFill/>
          <a:ln w="9525">
            <a:noFill/>
            <a:miter lim="800000"/>
            <a:headEnd/>
            <a:tailEnd/>
          </a:ln>
        </p:spPr>
      </p:pic>
      <p:pic>
        <p:nvPicPr>
          <p:cNvPr id="50180" name="Picture 6" descr="Figure1"/>
          <p:cNvPicPr>
            <a:picLocks noChangeAspect="1" noChangeArrowheads="1"/>
          </p:cNvPicPr>
          <p:nvPr/>
        </p:nvPicPr>
        <p:blipFill>
          <a:blip r:embed="rId3"/>
          <a:srcRect l="4604" r="18454" b="66245"/>
          <a:stretch>
            <a:fillRect/>
          </a:stretch>
        </p:blipFill>
        <p:spPr bwMode="auto">
          <a:xfrm>
            <a:off x="152400" y="4572000"/>
            <a:ext cx="3482975" cy="1943100"/>
          </a:xfrm>
          <a:prstGeom prst="rect">
            <a:avLst/>
          </a:prstGeom>
          <a:noFill/>
          <a:ln w="9525">
            <a:noFill/>
            <a:miter lim="800000"/>
            <a:headEnd/>
            <a:tailEnd/>
          </a:ln>
        </p:spPr>
      </p:pic>
      <p:pic>
        <p:nvPicPr>
          <p:cNvPr id="50181" name="Picture 7" descr="Figure1"/>
          <p:cNvPicPr>
            <a:picLocks noChangeAspect="1" noChangeArrowheads="1"/>
          </p:cNvPicPr>
          <p:nvPr/>
        </p:nvPicPr>
        <p:blipFill>
          <a:blip r:embed="rId3"/>
          <a:srcRect l="4587" t="33801" r="18187" b="33464"/>
          <a:stretch>
            <a:fillRect/>
          </a:stretch>
        </p:blipFill>
        <p:spPr bwMode="auto">
          <a:xfrm>
            <a:off x="3756025" y="4592638"/>
            <a:ext cx="3635375" cy="1960562"/>
          </a:xfrm>
          <a:prstGeom prst="rect">
            <a:avLst/>
          </a:prstGeom>
          <a:noFill/>
          <a:ln w="9525">
            <a:noFill/>
            <a:miter lim="800000"/>
            <a:headEnd/>
            <a:tailEnd/>
          </a:ln>
        </p:spPr>
      </p:pic>
      <p:pic>
        <p:nvPicPr>
          <p:cNvPr id="50182" name="Picture 8" descr="Figure1"/>
          <p:cNvPicPr>
            <a:picLocks noChangeAspect="1" noChangeArrowheads="1"/>
          </p:cNvPicPr>
          <p:nvPr/>
        </p:nvPicPr>
        <p:blipFill>
          <a:blip r:embed="rId3"/>
          <a:srcRect l="81546" t="9003" b="7764"/>
          <a:stretch>
            <a:fillRect/>
          </a:stretch>
        </p:blipFill>
        <p:spPr bwMode="auto">
          <a:xfrm>
            <a:off x="7391400" y="685800"/>
            <a:ext cx="1223963" cy="4953000"/>
          </a:xfrm>
          <a:prstGeom prst="rect">
            <a:avLst/>
          </a:prstGeom>
          <a:noFill/>
          <a:ln w="9525">
            <a:noFill/>
            <a:miter lim="800000"/>
            <a:headEnd/>
            <a:tailEnd/>
          </a:ln>
        </p:spPr>
      </p:pic>
      <p:sp>
        <p:nvSpPr>
          <p:cNvPr id="50183" name="Text Box 9"/>
          <p:cNvSpPr txBox="1">
            <a:spLocks noChangeArrowheads="1"/>
          </p:cNvSpPr>
          <p:nvPr/>
        </p:nvSpPr>
        <p:spPr bwMode="auto">
          <a:xfrm>
            <a:off x="2590800" y="5715000"/>
            <a:ext cx="1154113" cy="793750"/>
          </a:xfrm>
          <a:prstGeom prst="rect">
            <a:avLst/>
          </a:prstGeom>
          <a:noFill/>
          <a:ln w="9525">
            <a:noFill/>
            <a:miter lim="800000"/>
            <a:headEnd/>
            <a:tailEnd/>
          </a:ln>
        </p:spPr>
        <p:txBody>
          <a:bodyPr wrap="none">
            <a:prstTxWarp prst="textNoShape">
              <a:avLst/>
            </a:prstTxWarp>
            <a:spAutoFit/>
          </a:bodyPr>
          <a:lstStyle/>
          <a:p>
            <a:pPr algn="ctr"/>
            <a:r>
              <a:rPr lang="en-US">
                <a:solidFill>
                  <a:srgbClr val="0000FF"/>
                </a:solidFill>
              </a:rPr>
              <a:t>MODIS</a:t>
            </a:r>
          </a:p>
          <a:p>
            <a:pPr algn="ctr"/>
            <a:r>
              <a:rPr lang="en-US">
                <a:solidFill>
                  <a:srgbClr val="0000FF"/>
                </a:solidFill>
              </a:rPr>
              <a:t>r = 0.40</a:t>
            </a:r>
          </a:p>
          <a:p>
            <a:pPr algn="ctr"/>
            <a:r>
              <a:rPr lang="en-US" sz="1000">
                <a:solidFill>
                  <a:srgbClr val="0000FF"/>
                </a:solidFill>
              </a:rPr>
              <a:t>(vs. in-situ PM</a:t>
            </a:r>
            <a:r>
              <a:rPr lang="en-US" sz="1000" baseline="-25000">
                <a:solidFill>
                  <a:srgbClr val="0000FF"/>
                </a:solidFill>
              </a:rPr>
              <a:t>2.5</a:t>
            </a:r>
            <a:r>
              <a:rPr lang="en-US" sz="1000">
                <a:solidFill>
                  <a:srgbClr val="0000FF"/>
                </a:solidFill>
              </a:rPr>
              <a:t>)</a:t>
            </a:r>
            <a:endParaRPr lang="en-GB" sz="1000">
              <a:solidFill>
                <a:srgbClr val="0000FF"/>
              </a:solidFill>
            </a:endParaRPr>
          </a:p>
        </p:txBody>
      </p:sp>
      <p:sp>
        <p:nvSpPr>
          <p:cNvPr id="50184" name="Text Box 10"/>
          <p:cNvSpPr txBox="1">
            <a:spLocks noChangeArrowheads="1"/>
          </p:cNvSpPr>
          <p:nvPr/>
        </p:nvSpPr>
        <p:spPr bwMode="auto">
          <a:xfrm>
            <a:off x="6172200" y="5638800"/>
            <a:ext cx="1154113" cy="793750"/>
          </a:xfrm>
          <a:prstGeom prst="rect">
            <a:avLst/>
          </a:prstGeom>
          <a:noFill/>
          <a:ln w="9525">
            <a:noFill/>
            <a:miter lim="800000"/>
            <a:headEnd/>
            <a:tailEnd/>
          </a:ln>
        </p:spPr>
        <p:txBody>
          <a:bodyPr wrap="none">
            <a:prstTxWarp prst="textNoShape">
              <a:avLst/>
            </a:prstTxWarp>
            <a:spAutoFit/>
          </a:bodyPr>
          <a:lstStyle/>
          <a:p>
            <a:pPr algn="ctr"/>
            <a:r>
              <a:rPr lang="en-US">
                <a:solidFill>
                  <a:srgbClr val="CC0000"/>
                </a:solidFill>
              </a:rPr>
              <a:t>MISR</a:t>
            </a:r>
          </a:p>
          <a:p>
            <a:pPr algn="ctr"/>
            <a:r>
              <a:rPr lang="en-US">
                <a:solidFill>
                  <a:srgbClr val="CC0000"/>
                </a:solidFill>
              </a:rPr>
              <a:t>r = 0.54</a:t>
            </a:r>
          </a:p>
          <a:p>
            <a:pPr algn="ctr"/>
            <a:r>
              <a:rPr lang="en-US" sz="1000">
                <a:solidFill>
                  <a:srgbClr val="CC0000"/>
                </a:solidFill>
              </a:rPr>
              <a:t>(vs. in-situ PM</a:t>
            </a:r>
            <a:r>
              <a:rPr lang="en-US" sz="1000" baseline="-25000">
                <a:solidFill>
                  <a:srgbClr val="CC0000"/>
                </a:solidFill>
              </a:rPr>
              <a:t>2.5</a:t>
            </a:r>
            <a:r>
              <a:rPr lang="en-US" sz="1000">
                <a:solidFill>
                  <a:srgbClr val="CC0000"/>
                </a:solidFill>
              </a:rPr>
              <a:t>)</a:t>
            </a:r>
            <a:endParaRPr lang="en-GB" sz="1000">
              <a:solidFill>
                <a:srgbClr val="CC0000"/>
              </a:solidFill>
            </a:endParaRPr>
          </a:p>
        </p:txBody>
      </p:sp>
      <p:sp>
        <p:nvSpPr>
          <p:cNvPr id="50185" name="Text Box 11"/>
          <p:cNvSpPr txBox="1">
            <a:spLocks noChangeArrowheads="1"/>
          </p:cNvSpPr>
          <p:nvPr/>
        </p:nvSpPr>
        <p:spPr bwMode="auto">
          <a:xfrm>
            <a:off x="4800600" y="3276600"/>
            <a:ext cx="2651125" cy="1187450"/>
          </a:xfrm>
          <a:prstGeom prst="rect">
            <a:avLst/>
          </a:prstGeom>
          <a:noFill/>
          <a:ln w="9525">
            <a:noFill/>
            <a:miter lim="800000"/>
            <a:headEnd/>
            <a:tailEnd/>
          </a:ln>
        </p:spPr>
        <p:txBody>
          <a:bodyPr wrap="none">
            <a:prstTxWarp prst="textNoShape">
              <a:avLst/>
            </a:prstTxWarp>
            <a:spAutoFit/>
          </a:bodyPr>
          <a:lstStyle/>
          <a:p>
            <a:pPr algn="ctr"/>
            <a:r>
              <a:rPr lang="en-US" sz="2400"/>
              <a:t>Combined</a:t>
            </a:r>
          </a:p>
          <a:p>
            <a:pPr algn="ctr"/>
            <a:r>
              <a:rPr lang="en-US" sz="2400"/>
              <a:t>MODIS/MISR</a:t>
            </a:r>
          </a:p>
          <a:p>
            <a:pPr algn="ctr"/>
            <a:r>
              <a:rPr lang="en-US" sz="2400"/>
              <a:t>r = 0.63 </a:t>
            </a:r>
            <a:r>
              <a:rPr lang="en-US" sz="1400"/>
              <a:t>(vs. in-situ PM</a:t>
            </a:r>
            <a:r>
              <a:rPr lang="en-US" sz="1400" baseline="-25000"/>
              <a:t>2.5</a:t>
            </a:r>
            <a:r>
              <a:rPr lang="en-US" sz="1400"/>
              <a:t>)</a:t>
            </a:r>
            <a:endParaRPr lang="en-GB" sz="1400"/>
          </a:p>
        </p:txBody>
      </p:sp>
      <p:sp>
        <p:nvSpPr>
          <p:cNvPr id="50186" name="Text Box 12"/>
          <p:cNvSpPr txBox="1">
            <a:spLocks noChangeArrowheads="1"/>
          </p:cNvSpPr>
          <p:nvPr/>
        </p:nvSpPr>
        <p:spPr bwMode="auto">
          <a:xfrm>
            <a:off x="7772400" y="838200"/>
            <a:ext cx="811213" cy="4757738"/>
          </a:xfrm>
          <a:prstGeom prst="rect">
            <a:avLst/>
          </a:prstGeom>
          <a:solidFill>
            <a:schemeClr val="bg1"/>
          </a:solidFill>
          <a:ln w="9525">
            <a:noFill/>
            <a:miter lim="800000"/>
            <a:headEnd/>
            <a:tailEnd/>
          </a:ln>
        </p:spPr>
        <p:txBody>
          <a:bodyPr>
            <a:prstTxWarp prst="textNoShape">
              <a:avLst/>
            </a:prstTxWarp>
            <a:spAutoFit/>
          </a:bodyPr>
          <a:lstStyle/>
          <a:p>
            <a:r>
              <a:rPr lang="en-US"/>
              <a:t>0.3</a:t>
            </a:r>
          </a:p>
          <a:p>
            <a:endParaRPr lang="en-US"/>
          </a:p>
          <a:p>
            <a:endParaRPr lang="en-US" sz="1400"/>
          </a:p>
          <a:p>
            <a:r>
              <a:rPr lang="en-US"/>
              <a:t>0.25</a:t>
            </a:r>
          </a:p>
          <a:p>
            <a:endParaRPr lang="en-US"/>
          </a:p>
          <a:p>
            <a:endParaRPr lang="en-US" sz="1200"/>
          </a:p>
          <a:p>
            <a:r>
              <a:rPr lang="en-US"/>
              <a:t>0.2</a:t>
            </a:r>
          </a:p>
          <a:p>
            <a:endParaRPr lang="en-US" sz="1200"/>
          </a:p>
          <a:p>
            <a:endParaRPr lang="en-US"/>
          </a:p>
          <a:p>
            <a:r>
              <a:rPr lang="en-US"/>
              <a:t>0.15</a:t>
            </a:r>
          </a:p>
          <a:p>
            <a:endParaRPr lang="en-US"/>
          </a:p>
          <a:p>
            <a:endParaRPr lang="en-US" sz="1200"/>
          </a:p>
          <a:p>
            <a:r>
              <a:rPr lang="en-US"/>
              <a:t>0.1</a:t>
            </a:r>
          </a:p>
          <a:p>
            <a:endParaRPr lang="en-US"/>
          </a:p>
          <a:p>
            <a:endParaRPr lang="en-US" sz="1200"/>
          </a:p>
          <a:p>
            <a:r>
              <a:rPr lang="en-US"/>
              <a:t>0.05</a:t>
            </a:r>
          </a:p>
          <a:p>
            <a:endParaRPr lang="en-US" sz="2800"/>
          </a:p>
          <a:p>
            <a:r>
              <a:rPr lang="en-US"/>
              <a:t>0</a:t>
            </a:r>
            <a:endParaRPr lang="en-GB"/>
          </a:p>
        </p:txBody>
      </p:sp>
      <p:sp>
        <p:nvSpPr>
          <p:cNvPr id="50187" name="Text Box 13"/>
          <p:cNvSpPr txBox="1">
            <a:spLocks noChangeArrowheads="1"/>
          </p:cNvSpPr>
          <p:nvPr/>
        </p:nvSpPr>
        <p:spPr bwMode="auto">
          <a:xfrm rot="-5400000">
            <a:off x="7634287" y="2728913"/>
            <a:ext cx="1952625" cy="762000"/>
          </a:xfrm>
          <a:prstGeom prst="rect">
            <a:avLst/>
          </a:prstGeom>
          <a:noFill/>
          <a:ln w="9525">
            <a:noFill/>
            <a:miter lim="800000"/>
            <a:headEnd/>
            <a:tailEnd/>
          </a:ln>
        </p:spPr>
        <p:txBody>
          <a:bodyPr wrap="none">
            <a:prstTxWarp prst="textNoShape">
              <a:avLst/>
            </a:prstTxWarp>
            <a:spAutoFit/>
          </a:bodyPr>
          <a:lstStyle/>
          <a:p>
            <a:r>
              <a:rPr lang="el-GR" sz="4400">
                <a:latin typeface="Times New Roman" charset="0"/>
              </a:rPr>
              <a:t>τ</a:t>
            </a:r>
            <a:r>
              <a:rPr lang="en-US" sz="4400">
                <a:latin typeface="Times New Roman" charset="0"/>
              </a:rPr>
              <a:t> </a:t>
            </a:r>
            <a:r>
              <a:rPr lang="en-US" sz="2800"/>
              <a:t>[unitless]</a:t>
            </a:r>
            <a:endParaRPr lang="en-GB" sz="2800"/>
          </a:p>
        </p:txBody>
      </p:sp>
      <p:sp>
        <p:nvSpPr>
          <p:cNvPr id="50188" name="TextBox 13"/>
          <p:cNvSpPr txBox="1">
            <a:spLocks noChangeArrowheads="1"/>
          </p:cNvSpPr>
          <p:nvPr/>
        </p:nvSpPr>
        <p:spPr bwMode="auto">
          <a:xfrm>
            <a:off x="6096000" y="6488113"/>
            <a:ext cx="2327275" cy="369887"/>
          </a:xfrm>
          <a:prstGeom prst="rect">
            <a:avLst/>
          </a:prstGeom>
          <a:noFill/>
          <a:ln w="9525">
            <a:noFill/>
            <a:miter lim="800000"/>
            <a:headEnd/>
            <a:tailEnd/>
          </a:ln>
        </p:spPr>
        <p:txBody>
          <a:bodyPr wrap="none">
            <a:prstTxWarp prst="textNoShape">
              <a:avLst/>
            </a:prstTxWarp>
            <a:spAutoFit/>
          </a:bodyPr>
          <a:lstStyle/>
          <a:p>
            <a:r>
              <a:rPr lang="en-US"/>
              <a:t>van Donkelaar et. at.</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Rectangle 4"/>
          <p:cNvSpPr>
            <a:spLocks noChangeArrowheads="1"/>
          </p:cNvSpPr>
          <p:nvPr/>
        </p:nvSpPr>
        <p:spPr bwMode="auto">
          <a:xfrm>
            <a:off x="0" y="0"/>
            <a:ext cx="9144000" cy="692150"/>
          </a:xfrm>
          <a:prstGeom prst="rect">
            <a:avLst/>
          </a:prstGeom>
          <a:noFill/>
          <a:ln w="9525">
            <a:noFill/>
            <a:miter lim="800000"/>
            <a:headEnd/>
            <a:tailEnd/>
          </a:ln>
        </p:spPr>
        <p:txBody>
          <a:bodyPr anchor="ctr">
            <a:prstTxWarp prst="textNoShape">
              <a:avLst/>
            </a:prstTxWarp>
          </a:bodyPr>
          <a:lstStyle/>
          <a:p>
            <a:pPr algn="ctr"/>
            <a:endParaRPr lang="en-US" sz="3200" b="1"/>
          </a:p>
          <a:p>
            <a:pPr algn="ctr"/>
            <a:r>
              <a:rPr lang="en-US" sz="3200" b="1"/>
              <a:t>Global CTMs can directly relate PM</a:t>
            </a:r>
            <a:r>
              <a:rPr lang="en-US" sz="3200" b="1" baseline="-25000"/>
              <a:t>2.5</a:t>
            </a:r>
            <a:r>
              <a:rPr lang="en-US" sz="3200" b="1"/>
              <a:t> to AOD</a:t>
            </a:r>
            <a:endParaRPr lang="en-GB" sz="3200" b="1">
              <a:latin typeface="Times New Roman" charset="0"/>
            </a:endParaRPr>
          </a:p>
        </p:txBody>
      </p:sp>
      <p:grpSp>
        <p:nvGrpSpPr>
          <p:cNvPr id="52227" name="Group 5"/>
          <p:cNvGrpSpPr>
            <a:grpSpLocks/>
          </p:cNvGrpSpPr>
          <p:nvPr/>
        </p:nvGrpSpPr>
        <p:grpSpPr bwMode="auto">
          <a:xfrm>
            <a:off x="0" y="4038600"/>
            <a:ext cx="9144000" cy="2819400"/>
            <a:chOff x="0" y="412"/>
            <a:chExt cx="5760" cy="1636"/>
          </a:xfrm>
        </p:grpSpPr>
        <p:sp>
          <p:nvSpPr>
            <p:cNvPr id="52238" name="Rectangle 6"/>
            <p:cNvSpPr>
              <a:spLocks noChangeArrowheads="1"/>
            </p:cNvSpPr>
            <p:nvPr/>
          </p:nvSpPr>
          <p:spPr bwMode="auto">
            <a:xfrm>
              <a:off x="240" y="748"/>
              <a:ext cx="2722" cy="1270"/>
            </a:xfrm>
            <a:prstGeom prst="rect">
              <a:avLst/>
            </a:prstGeom>
            <a:noFill/>
            <a:ln w="9525">
              <a:noFill/>
              <a:miter lim="800000"/>
              <a:headEnd/>
              <a:tailEnd/>
            </a:ln>
          </p:spPr>
          <p:txBody>
            <a:bodyPr>
              <a:prstTxWarp prst="textNoShape">
                <a:avLst/>
              </a:prstTxWarp>
            </a:bodyPr>
            <a:lstStyle/>
            <a:p>
              <a:pPr marL="342900" indent="-342900">
                <a:lnSpc>
                  <a:spcPct val="90000"/>
                </a:lnSpc>
                <a:spcBef>
                  <a:spcPct val="20000"/>
                </a:spcBef>
                <a:buFontTx/>
                <a:buChar char="•"/>
              </a:pPr>
              <a:r>
                <a:rPr lang="en-GB" sz="2400"/>
                <a:t>Detailed aerosol-oxidant model</a:t>
              </a:r>
            </a:p>
            <a:p>
              <a:pPr marL="342900" indent="-342900">
                <a:lnSpc>
                  <a:spcPct val="90000"/>
                </a:lnSpc>
                <a:spcBef>
                  <a:spcPct val="20000"/>
                </a:spcBef>
                <a:buFontTx/>
                <a:buChar char="•"/>
              </a:pPr>
              <a:r>
                <a:rPr lang="en-US" sz="2400"/>
                <a:t>2º x 2.5º</a:t>
              </a:r>
              <a:endParaRPr lang="en-GB" sz="2400"/>
            </a:p>
            <a:p>
              <a:pPr marL="342900" indent="-342900">
                <a:lnSpc>
                  <a:spcPct val="90000"/>
                </a:lnSpc>
                <a:spcBef>
                  <a:spcPct val="20000"/>
                </a:spcBef>
                <a:buFontTx/>
                <a:buChar char="•"/>
              </a:pPr>
              <a:r>
                <a:rPr lang="en-US" sz="2400"/>
                <a:t>54 tracers, 100’s reactions</a:t>
              </a:r>
            </a:p>
            <a:p>
              <a:pPr marL="342900" indent="-342900">
                <a:lnSpc>
                  <a:spcPct val="90000"/>
                </a:lnSpc>
                <a:spcBef>
                  <a:spcPct val="20000"/>
                </a:spcBef>
                <a:buFontTx/>
                <a:buChar char="•"/>
              </a:pPr>
              <a:r>
                <a:rPr lang="en-US" sz="2400"/>
                <a:t>Assimilated meteorology</a:t>
              </a:r>
            </a:p>
          </p:txBody>
        </p:sp>
        <p:sp>
          <p:nvSpPr>
            <p:cNvPr id="52239" name="Rectangle 7"/>
            <p:cNvSpPr>
              <a:spLocks noChangeArrowheads="1"/>
            </p:cNvSpPr>
            <p:nvPr/>
          </p:nvSpPr>
          <p:spPr bwMode="auto">
            <a:xfrm>
              <a:off x="2736" y="748"/>
              <a:ext cx="2925" cy="1134"/>
            </a:xfrm>
            <a:prstGeom prst="rect">
              <a:avLst/>
            </a:prstGeom>
            <a:noFill/>
            <a:ln w="9525">
              <a:noFill/>
              <a:miter lim="800000"/>
              <a:headEnd/>
              <a:tailEnd/>
            </a:ln>
          </p:spPr>
          <p:txBody>
            <a:bodyPr>
              <a:prstTxWarp prst="textNoShape">
                <a:avLst/>
              </a:prstTxWarp>
            </a:bodyPr>
            <a:lstStyle/>
            <a:p>
              <a:pPr marL="342900" indent="-342900">
                <a:lnSpc>
                  <a:spcPct val="90000"/>
                </a:lnSpc>
                <a:spcBef>
                  <a:spcPct val="20000"/>
                </a:spcBef>
                <a:buFontTx/>
                <a:buChar char="•"/>
              </a:pPr>
              <a:r>
                <a:rPr lang="en-US" sz="2400"/>
                <a:t>Year-specific emissions</a:t>
              </a:r>
            </a:p>
            <a:p>
              <a:pPr marL="342900" indent="-342900">
                <a:lnSpc>
                  <a:spcPct val="90000"/>
                </a:lnSpc>
                <a:spcBef>
                  <a:spcPct val="20000"/>
                </a:spcBef>
                <a:buFontTx/>
                <a:buChar char="•"/>
              </a:pPr>
              <a:r>
                <a:rPr lang="en-US" sz="2400"/>
                <a:t>Dust, sea salt, </a:t>
              </a:r>
              <a:r>
                <a:rPr lang="en-GB" sz="2400"/>
                <a:t>sulfate-ammonium-nitrate system</a:t>
              </a:r>
              <a:r>
                <a:rPr lang="en-US" sz="2400"/>
                <a:t>, organic carbon, black carbon, SOA</a:t>
              </a:r>
            </a:p>
          </p:txBody>
        </p:sp>
        <p:sp>
          <p:nvSpPr>
            <p:cNvPr id="52240" name="Text Box 8"/>
            <p:cNvSpPr txBox="1">
              <a:spLocks noChangeArrowheads="1"/>
            </p:cNvSpPr>
            <p:nvPr/>
          </p:nvSpPr>
          <p:spPr bwMode="auto">
            <a:xfrm>
              <a:off x="0" y="412"/>
              <a:ext cx="5760" cy="304"/>
            </a:xfrm>
            <a:prstGeom prst="rect">
              <a:avLst/>
            </a:prstGeom>
            <a:noFill/>
            <a:ln w="9525">
              <a:noFill/>
              <a:miter lim="800000"/>
              <a:headEnd/>
              <a:tailEnd/>
            </a:ln>
          </p:spPr>
          <p:txBody>
            <a:bodyPr>
              <a:prstTxWarp prst="textNoShape">
                <a:avLst/>
              </a:prstTxWarp>
              <a:spAutoFit/>
            </a:bodyPr>
            <a:lstStyle/>
            <a:p>
              <a:pPr algn="ctr"/>
              <a:r>
                <a:rPr lang="en-US" sz="2800" u="sng">
                  <a:solidFill>
                    <a:srgbClr val="CC0000"/>
                  </a:solidFill>
                </a:rPr>
                <a:t>GEOS-Chem</a:t>
              </a:r>
              <a:endParaRPr lang="en-GB" sz="2800" u="sng">
                <a:solidFill>
                  <a:srgbClr val="CC0000"/>
                </a:solidFill>
              </a:endParaRPr>
            </a:p>
          </p:txBody>
        </p:sp>
        <p:sp>
          <p:nvSpPr>
            <p:cNvPr id="52241" name="Rectangle 9"/>
            <p:cNvSpPr>
              <a:spLocks noChangeArrowheads="1"/>
            </p:cNvSpPr>
            <p:nvPr/>
          </p:nvSpPr>
          <p:spPr bwMode="auto">
            <a:xfrm>
              <a:off x="0" y="460"/>
              <a:ext cx="5624" cy="1588"/>
            </a:xfrm>
            <a:prstGeom prst="rect">
              <a:avLst/>
            </a:prstGeom>
            <a:noFill/>
            <a:ln w="9525">
              <a:solidFill>
                <a:schemeClr val="tx1"/>
              </a:solidFill>
              <a:miter lim="800000"/>
              <a:headEnd/>
              <a:tailEnd/>
            </a:ln>
          </p:spPr>
          <p:txBody>
            <a:bodyPr wrap="none" anchor="ctr">
              <a:prstTxWarp prst="textNoShape">
                <a:avLst/>
              </a:prstTxWarp>
            </a:bodyPr>
            <a:lstStyle/>
            <a:p>
              <a:endParaRPr lang="en-US"/>
            </a:p>
          </p:txBody>
        </p:sp>
      </p:grpSp>
      <p:grpSp>
        <p:nvGrpSpPr>
          <p:cNvPr id="52228" name="Group 10"/>
          <p:cNvGrpSpPr>
            <a:grpSpLocks/>
          </p:cNvGrpSpPr>
          <p:nvPr/>
        </p:nvGrpSpPr>
        <p:grpSpPr bwMode="auto">
          <a:xfrm>
            <a:off x="0" y="917575"/>
            <a:ext cx="9144000" cy="3197225"/>
            <a:chOff x="0" y="2254"/>
            <a:chExt cx="5760" cy="2014"/>
          </a:xfrm>
        </p:grpSpPr>
        <p:pic>
          <p:nvPicPr>
            <p:cNvPr id="52230" name="Picture 11" descr="Figure4new"/>
            <p:cNvPicPr>
              <a:picLocks noChangeAspect="1" noChangeArrowheads="1"/>
            </p:cNvPicPr>
            <p:nvPr/>
          </p:nvPicPr>
          <p:blipFill>
            <a:blip r:embed="rId3"/>
            <a:srcRect l="5707" r="14307" b="49982"/>
            <a:stretch>
              <a:fillRect/>
            </a:stretch>
          </p:blipFill>
          <p:spPr bwMode="auto">
            <a:xfrm>
              <a:off x="0" y="2254"/>
              <a:ext cx="5760" cy="2014"/>
            </a:xfrm>
            <a:prstGeom prst="rect">
              <a:avLst/>
            </a:prstGeom>
            <a:noFill/>
            <a:ln w="9525">
              <a:noFill/>
              <a:miter lim="800000"/>
              <a:headEnd/>
              <a:tailEnd/>
            </a:ln>
          </p:spPr>
        </p:pic>
        <p:pic>
          <p:nvPicPr>
            <p:cNvPr id="52231" name="Picture 12" descr="Figure4new"/>
            <p:cNvPicPr>
              <a:picLocks noChangeAspect="1" noChangeArrowheads="1"/>
            </p:cNvPicPr>
            <p:nvPr/>
          </p:nvPicPr>
          <p:blipFill>
            <a:blip r:embed="rId3"/>
            <a:srcRect l="87924" t="2898" r="5005" b="52469"/>
            <a:stretch>
              <a:fillRect/>
            </a:stretch>
          </p:blipFill>
          <p:spPr bwMode="auto">
            <a:xfrm>
              <a:off x="90" y="2492"/>
              <a:ext cx="431" cy="1633"/>
            </a:xfrm>
            <a:prstGeom prst="rect">
              <a:avLst/>
            </a:prstGeom>
            <a:noFill/>
            <a:ln w="9525">
              <a:noFill/>
              <a:miter lim="800000"/>
              <a:headEnd/>
              <a:tailEnd/>
            </a:ln>
          </p:spPr>
        </p:pic>
        <p:sp>
          <p:nvSpPr>
            <p:cNvPr id="52232" name="Text Box 13"/>
            <p:cNvSpPr txBox="1">
              <a:spLocks noChangeArrowheads="1"/>
            </p:cNvSpPr>
            <p:nvPr/>
          </p:nvSpPr>
          <p:spPr bwMode="auto">
            <a:xfrm>
              <a:off x="249" y="3212"/>
              <a:ext cx="889" cy="519"/>
            </a:xfrm>
            <a:prstGeom prst="rect">
              <a:avLst/>
            </a:prstGeom>
            <a:noFill/>
            <a:ln w="9525">
              <a:noFill/>
              <a:miter lim="800000"/>
              <a:headEnd/>
              <a:tailEnd/>
            </a:ln>
          </p:spPr>
          <p:txBody>
            <a:bodyPr>
              <a:prstTxWarp prst="textNoShape">
                <a:avLst/>
              </a:prstTxWarp>
              <a:spAutoFit/>
            </a:bodyPr>
            <a:lstStyle/>
            <a:p>
              <a:pPr algn="ctr"/>
              <a:r>
                <a:rPr lang="el-GR" sz="2800"/>
                <a:t>η</a:t>
              </a:r>
              <a:endParaRPr lang="en-US" sz="2800"/>
            </a:p>
            <a:p>
              <a:pPr algn="ctr"/>
              <a:r>
                <a:rPr lang="en-US" sz="2000"/>
                <a:t>[ug/m]</a:t>
              </a:r>
              <a:endParaRPr lang="en-GB" sz="2000"/>
            </a:p>
          </p:txBody>
        </p:sp>
        <p:sp>
          <p:nvSpPr>
            <p:cNvPr id="52233" name="Line 14"/>
            <p:cNvSpPr>
              <a:spLocks noChangeShapeType="1"/>
            </p:cNvSpPr>
            <p:nvPr/>
          </p:nvSpPr>
          <p:spPr bwMode="auto">
            <a:xfrm>
              <a:off x="96" y="2492"/>
              <a:ext cx="408"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52234" name="Line 15"/>
            <p:cNvSpPr>
              <a:spLocks noChangeShapeType="1"/>
            </p:cNvSpPr>
            <p:nvPr/>
          </p:nvSpPr>
          <p:spPr bwMode="auto">
            <a:xfrm>
              <a:off x="480" y="2492"/>
              <a:ext cx="540" cy="1120"/>
            </a:xfrm>
            <a:prstGeom prst="line">
              <a:avLst/>
            </a:prstGeom>
            <a:noFill/>
            <a:ln w="9525">
              <a:solidFill>
                <a:schemeClr val="tx1"/>
              </a:solidFill>
              <a:round/>
              <a:headEnd/>
              <a:tailEnd/>
            </a:ln>
          </p:spPr>
          <p:txBody>
            <a:bodyPr>
              <a:prstTxWarp prst="textNoShape">
                <a:avLst/>
              </a:prstTxWarp>
            </a:bodyPr>
            <a:lstStyle/>
            <a:p>
              <a:endParaRPr lang="en-US"/>
            </a:p>
          </p:txBody>
        </p:sp>
        <p:sp>
          <p:nvSpPr>
            <p:cNvPr id="52235" name="Line 16"/>
            <p:cNvSpPr>
              <a:spLocks noChangeShapeType="1"/>
            </p:cNvSpPr>
            <p:nvPr/>
          </p:nvSpPr>
          <p:spPr bwMode="auto">
            <a:xfrm>
              <a:off x="1020" y="3612"/>
              <a:ext cx="0" cy="589"/>
            </a:xfrm>
            <a:prstGeom prst="line">
              <a:avLst/>
            </a:prstGeom>
            <a:noFill/>
            <a:ln w="9525">
              <a:solidFill>
                <a:schemeClr val="tx1"/>
              </a:solidFill>
              <a:round/>
              <a:headEnd/>
              <a:tailEnd/>
            </a:ln>
          </p:spPr>
          <p:txBody>
            <a:bodyPr>
              <a:prstTxWarp prst="textNoShape">
                <a:avLst/>
              </a:prstTxWarp>
            </a:bodyPr>
            <a:lstStyle/>
            <a:p>
              <a:endParaRPr lang="en-US"/>
            </a:p>
          </p:txBody>
        </p:sp>
        <p:sp>
          <p:nvSpPr>
            <p:cNvPr id="52236" name="Line 17"/>
            <p:cNvSpPr>
              <a:spLocks noChangeShapeType="1"/>
            </p:cNvSpPr>
            <p:nvPr/>
          </p:nvSpPr>
          <p:spPr bwMode="auto">
            <a:xfrm flipH="1">
              <a:off x="113" y="4201"/>
              <a:ext cx="907"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52237" name="Line 18"/>
            <p:cNvSpPr>
              <a:spLocks noChangeShapeType="1"/>
            </p:cNvSpPr>
            <p:nvPr/>
          </p:nvSpPr>
          <p:spPr bwMode="auto">
            <a:xfrm>
              <a:off x="96" y="2492"/>
              <a:ext cx="17" cy="1709"/>
            </a:xfrm>
            <a:prstGeom prst="line">
              <a:avLst/>
            </a:prstGeom>
            <a:noFill/>
            <a:ln w="9525">
              <a:solidFill>
                <a:schemeClr val="tx1"/>
              </a:solidFill>
              <a:round/>
              <a:headEnd/>
              <a:tailEnd/>
            </a:ln>
          </p:spPr>
          <p:txBody>
            <a:bodyPr>
              <a:prstTxWarp prst="textNoShape">
                <a:avLst/>
              </a:prstTxWarp>
            </a:bodyPr>
            <a:lstStyle/>
            <a:p>
              <a:endParaRPr lang="en-US"/>
            </a:p>
          </p:txBody>
        </p:sp>
      </p:grpSp>
      <p:sp>
        <p:nvSpPr>
          <p:cNvPr id="52229" name="TextBox 18"/>
          <p:cNvSpPr txBox="1">
            <a:spLocks noChangeArrowheads="1"/>
          </p:cNvSpPr>
          <p:nvPr/>
        </p:nvSpPr>
        <p:spPr bwMode="auto">
          <a:xfrm>
            <a:off x="6511925" y="6477000"/>
            <a:ext cx="2327275" cy="369888"/>
          </a:xfrm>
          <a:prstGeom prst="rect">
            <a:avLst/>
          </a:prstGeom>
          <a:noFill/>
          <a:ln w="9525">
            <a:noFill/>
            <a:miter lim="800000"/>
            <a:headEnd/>
            <a:tailEnd/>
          </a:ln>
        </p:spPr>
        <p:txBody>
          <a:bodyPr wrap="none">
            <a:prstTxWarp prst="textNoShape">
              <a:avLst/>
            </a:prstTxWarp>
            <a:spAutoFit/>
          </a:bodyPr>
          <a:lstStyle/>
          <a:p>
            <a:r>
              <a:rPr lang="en-US"/>
              <a:t>van Donkelaar et. at.</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4274" name="Picture 4" descr="Figure2new"/>
          <p:cNvPicPr>
            <a:picLocks noChangeAspect="1" noChangeArrowheads="1"/>
          </p:cNvPicPr>
          <p:nvPr/>
        </p:nvPicPr>
        <p:blipFill>
          <a:blip r:embed="rId3"/>
          <a:srcRect l="38194" t="57887" r="11610" b="10616"/>
          <a:stretch>
            <a:fillRect/>
          </a:stretch>
        </p:blipFill>
        <p:spPr bwMode="auto">
          <a:xfrm>
            <a:off x="3203575" y="3895725"/>
            <a:ext cx="5184775" cy="2581275"/>
          </a:xfrm>
          <a:prstGeom prst="rect">
            <a:avLst/>
          </a:prstGeom>
          <a:noFill/>
          <a:ln w="9525">
            <a:noFill/>
            <a:miter lim="800000"/>
            <a:headEnd/>
            <a:tailEnd/>
          </a:ln>
        </p:spPr>
      </p:pic>
      <p:pic>
        <p:nvPicPr>
          <p:cNvPr id="54275" name="Picture 5" descr="Figure2new"/>
          <p:cNvPicPr>
            <a:picLocks noChangeAspect="1" noChangeArrowheads="1"/>
          </p:cNvPicPr>
          <p:nvPr/>
        </p:nvPicPr>
        <p:blipFill>
          <a:blip r:embed="rId3"/>
          <a:srcRect l="6683" t="2753" r="11610" b="45511"/>
          <a:stretch>
            <a:fillRect/>
          </a:stretch>
        </p:blipFill>
        <p:spPr bwMode="auto">
          <a:xfrm>
            <a:off x="3276600" y="914400"/>
            <a:ext cx="5111750" cy="2832100"/>
          </a:xfrm>
          <a:prstGeom prst="rect">
            <a:avLst/>
          </a:prstGeom>
          <a:noFill/>
          <a:ln w="9525">
            <a:noFill/>
            <a:miter lim="800000"/>
            <a:headEnd/>
            <a:tailEnd/>
          </a:ln>
        </p:spPr>
      </p:pic>
      <p:sp>
        <p:nvSpPr>
          <p:cNvPr id="54276" name="Rectangle 6"/>
          <p:cNvSpPr>
            <a:spLocks noChangeArrowheads="1"/>
          </p:cNvSpPr>
          <p:nvPr/>
        </p:nvSpPr>
        <p:spPr bwMode="auto">
          <a:xfrm>
            <a:off x="0" y="44450"/>
            <a:ext cx="9144000" cy="1008063"/>
          </a:xfrm>
          <a:prstGeom prst="rect">
            <a:avLst/>
          </a:prstGeom>
          <a:noFill/>
          <a:ln w="9525">
            <a:noFill/>
            <a:miter lim="800000"/>
            <a:headEnd/>
            <a:tailEnd/>
          </a:ln>
        </p:spPr>
        <p:txBody>
          <a:bodyPr anchor="ctr">
            <a:prstTxWarp prst="textNoShape">
              <a:avLst/>
            </a:prstTxWarp>
          </a:bodyPr>
          <a:lstStyle/>
          <a:p>
            <a:pPr algn="ctr"/>
            <a:r>
              <a:rPr lang="en-US" sz="2800"/>
              <a:t>Reasonable agreement with coincident ground measurements over NA</a:t>
            </a:r>
            <a:endParaRPr lang="en-GB" sz="2800"/>
          </a:p>
        </p:txBody>
      </p:sp>
      <p:pic>
        <p:nvPicPr>
          <p:cNvPr id="54277" name="Picture 7" descr="Figure2new"/>
          <p:cNvPicPr>
            <a:picLocks noChangeAspect="1" noChangeArrowheads="1"/>
          </p:cNvPicPr>
          <p:nvPr/>
        </p:nvPicPr>
        <p:blipFill>
          <a:blip r:embed="rId4"/>
          <a:srcRect/>
          <a:stretch>
            <a:fillRect/>
          </a:stretch>
        </p:blipFill>
        <p:spPr bwMode="auto">
          <a:xfrm>
            <a:off x="8388350" y="1484313"/>
            <a:ext cx="431800" cy="4824412"/>
          </a:xfrm>
          <a:prstGeom prst="rect">
            <a:avLst/>
          </a:prstGeom>
          <a:noFill/>
          <a:ln w="9525">
            <a:noFill/>
            <a:miter lim="800000"/>
            <a:headEnd/>
            <a:tailEnd/>
          </a:ln>
        </p:spPr>
      </p:pic>
      <p:sp>
        <p:nvSpPr>
          <p:cNvPr id="54278" name="Text Box 8"/>
          <p:cNvSpPr txBox="1">
            <a:spLocks noChangeArrowheads="1"/>
          </p:cNvSpPr>
          <p:nvPr/>
        </p:nvSpPr>
        <p:spPr bwMode="auto">
          <a:xfrm>
            <a:off x="7315200" y="2743200"/>
            <a:ext cx="996950" cy="641350"/>
          </a:xfrm>
          <a:prstGeom prst="rect">
            <a:avLst/>
          </a:prstGeom>
          <a:noFill/>
          <a:ln w="9525">
            <a:noFill/>
            <a:miter lim="800000"/>
            <a:headEnd/>
            <a:tailEnd/>
          </a:ln>
        </p:spPr>
        <p:txBody>
          <a:bodyPr wrap="none">
            <a:prstTxWarp prst="textNoShape">
              <a:avLst/>
            </a:prstTxWarp>
            <a:spAutoFit/>
          </a:bodyPr>
          <a:lstStyle/>
          <a:p>
            <a:pPr algn="ctr"/>
            <a:r>
              <a:rPr lang="en-US"/>
              <a:t>Satellite</a:t>
            </a:r>
          </a:p>
          <a:p>
            <a:pPr algn="ctr"/>
            <a:r>
              <a:rPr lang="en-US"/>
              <a:t>Derived</a:t>
            </a:r>
            <a:endParaRPr lang="en-GB"/>
          </a:p>
        </p:txBody>
      </p:sp>
      <p:sp>
        <p:nvSpPr>
          <p:cNvPr id="54279" name="Text Box 9"/>
          <p:cNvSpPr txBox="1">
            <a:spLocks noChangeArrowheads="1"/>
          </p:cNvSpPr>
          <p:nvPr/>
        </p:nvSpPr>
        <p:spPr bwMode="auto">
          <a:xfrm>
            <a:off x="7315200" y="5867400"/>
            <a:ext cx="806450" cy="366713"/>
          </a:xfrm>
          <a:prstGeom prst="rect">
            <a:avLst/>
          </a:prstGeom>
          <a:noFill/>
          <a:ln w="9525">
            <a:noFill/>
            <a:miter lim="800000"/>
            <a:headEnd/>
            <a:tailEnd/>
          </a:ln>
        </p:spPr>
        <p:txBody>
          <a:bodyPr wrap="none">
            <a:prstTxWarp prst="textNoShape">
              <a:avLst/>
            </a:prstTxWarp>
            <a:spAutoFit/>
          </a:bodyPr>
          <a:lstStyle/>
          <a:p>
            <a:r>
              <a:rPr lang="en-US"/>
              <a:t>In-situ</a:t>
            </a:r>
            <a:endParaRPr lang="en-GB"/>
          </a:p>
        </p:txBody>
      </p:sp>
      <p:sp>
        <p:nvSpPr>
          <p:cNvPr id="54280" name="Text Box 10"/>
          <p:cNvSpPr txBox="1">
            <a:spLocks noChangeArrowheads="1"/>
          </p:cNvSpPr>
          <p:nvPr/>
        </p:nvSpPr>
        <p:spPr bwMode="auto">
          <a:xfrm rot="10800000">
            <a:off x="0" y="3709988"/>
            <a:ext cx="458788" cy="2598737"/>
          </a:xfrm>
          <a:prstGeom prst="rect">
            <a:avLst/>
          </a:prstGeom>
          <a:noFill/>
          <a:ln w="9525">
            <a:noFill/>
            <a:miter lim="800000"/>
            <a:headEnd/>
            <a:tailEnd/>
          </a:ln>
        </p:spPr>
        <p:txBody>
          <a:bodyPr vert="eaVert" wrap="none">
            <a:prstTxWarp prst="textNoShape">
              <a:avLst/>
            </a:prstTxWarp>
            <a:spAutoFit/>
          </a:bodyPr>
          <a:lstStyle/>
          <a:p>
            <a:r>
              <a:rPr lang="en-US"/>
              <a:t>Satellite-Derived [</a:t>
            </a:r>
            <a:r>
              <a:rPr lang="el-GR"/>
              <a:t>μ</a:t>
            </a:r>
            <a:r>
              <a:rPr lang="en-US"/>
              <a:t>g/m3]</a:t>
            </a:r>
            <a:endParaRPr lang="en-GB"/>
          </a:p>
        </p:txBody>
      </p:sp>
      <p:sp>
        <p:nvSpPr>
          <p:cNvPr id="54281" name="Text Box 11"/>
          <p:cNvSpPr txBox="1">
            <a:spLocks noChangeArrowheads="1"/>
          </p:cNvSpPr>
          <p:nvPr/>
        </p:nvSpPr>
        <p:spPr bwMode="auto">
          <a:xfrm>
            <a:off x="457200" y="6324600"/>
            <a:ext cx="2663825" cy="366713"/>
          </a:xfrm>
          <a:prstGeom prst="rect">
            <a:avLst/>
          </a:prstGeom>
          <a:noFill/>
          <a:ln w="9525">
            <a:noFill/>
            <a:miter lim="800000"/>
            <a:headEnd/>
            <a:tailEnd/>
          </a:ln>
        </p:spPr>
        <p:txBody>
          <a:bodyPr>
            <a:prstTxWarp prst="textNoShape">
              <a:avLst/>
            </a:prstTxWarp>
            <a:spAutoFit/>
          </a:bodyPr>
          <a:lstStyle/>
          <a:p>
            <a:pPr algn="ctr"/>
            <a:r>
              <a:rPr lang="en-US"/>
              <a:t>In-situ PM</a:t>
            </a:r>
            <a:r>
              <a:rPr lang="en-US" baseline="-25000"/>
              <a:t>2.5</a:t>
            </a:r>
            <a:r>
              <a:rPr lang="en-US"/>
              <a:t> [</a:t>
            </a:r>
            <a:r>
              <a:rPr lang="el-GR"/>
              <a:t>μ</a:t>
            </a:r>
            <a:r>
              <a:rPr lang="en-US"/>
              <a:t>g/m</a:t>
            </a:r>
            <a:r>
              <a:rPr lang="en-US" baseline="30000"/>
              <a:t>3</a:t>
            </a:r>
            <a:r>
              <a:rPr lang="en-US"/>
              <a:t>]</a:t>
            </a:r>
            <a:endParaRPr lang="en-GB"/>
          </a:p>
        </p:txBody>
      </p:sp>
      <p:sp>
        <p:nvSpPr>
          <p:cNvPr id="54282" name="Text Box 12"/>
          <p:cNvSpPr txBox="1">
            <a:spLocks noChangeArrowheads="1"/>
          </p:cNvSpPr>
          <p:nvPr/>
        </p:nvSpPr>
        <p:spPr bwMode="auto">
          <a:xfrm rot="10800000">
            <a:off x="8688388" y="1725613"/>
            <a:ext cx="458787" cy="4151312"/>
          </a:xfrm>
          <a:prstGeom prst="rect">
            <a:avLst/>
          </a:prstGeom>
          <a:noFill/>
          <a:ln w="9525">
            <a:noFill/>
            <a:miter lim="800000"/>
            <a:headEnd/>
            <a:tailEnd/>
          </a:ln>
        </p:spPr>
        <p:txBody>
          <a:bodyPr vert="eaVert" wrap="none">
            <a:prstTxWarp prst="textNoShape">
              <a:avLst/>
            </a:prstTxWarp>
            <a:spAutoFit/>
          </a:bodyPr>
          <a:lstStyle/>
          <a:p>
            <a:r>
              <a:rPr lang="en-US"/>
              <a:t>Annual Mean PM</a:t>
            </a:r>
            <a:r>
              <a:rPr lang="en-US" baseline="-25000"/>
              <a:t>2.5</a:t>
            </a:r>
            <a:r>
              <a:rPr lang="en-US"/>
              <a:t> [</a:t>
            </a:r>
            <a:r>
              <a:rPr lang="el-GR"/>
              <a:t>μ</a:t>
            </a:r>
            <a:r>
              <a:rPr lang="en-US"/>
              <a:t>g/m</a:t>
            </a:r>
            <a:r>
              <a:rPr lang="en-US" baseline="30000"/>
              <a:t>3</a:t>
            </a:r>
            <a:r>
              <a:rPr lang="en-US"/>
              <a:t>] (2001-2006)</a:t>
            </a:r>
            <a:endParaRPr lang="en-GB"/>
          </a:p>
        </p:txBody>
      </p:sp>
      <p:graphicFrame>
        <p:nvGraphicFramePr>
          <p:cNvPr id="16397" name="Group 13"/>
          <p:cNvGraphicFramePr>
            <a:graphicFrameLocks noGrp="1"/>
          </p:cNvGraphicFramePr>
          <p:nvPr/>
        </p:nvGraphicFramePr>
        <p:xfrm>
          <a:off x="323850" y="990600"/>
          <a:ext cx="2808288" cy="2461009"/>
        </p:xfrm>
        <a:graphic>
          <a:graphicData uri="http://schemas.openxmlformats.org/drawingml/2006/table">
            <a:tbl>
              <a:tblPr/>
              <a:tblGrid>
                <a:gridCol w="2089150"/>
                <a:gridCol w="719138"/>
              </a:tblGrid>
              <a:tr h="5016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a typeface="MS PGothic" pitchFamily="34" charset="-128"/>
                        <a:cs typeface="MS PGothic" pitchFamily="34" charset="-128"/>
                      </a:endParaRPr>
                    </a:p>
                  </a:txBody>
                  <a:tcPr marL="90000" marR="90000" marT="46800" marB="4680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MS PGothic" pitchFamily="34" charset="-128"/>
                          <a:cs typeface="MS PGothic" pitchFamily="34" charset="-128"/>
                        </a:rPr>
                        <a:t>r</a:t>
                      </a:r>
                      <a:endParaRPr kumimoji="0" lang="en-GB" sz="2000" b="0" i="0" u="none" strike="noStrike" cap="none" normalizeH="0" baseline="0">
                        <a:ln>
                          <a:noFill/>
                        </a:ln>
                        <a:solidFill>
                          <a:schemeClr val="tx1"/>
                        </a:solidFill>
                        <a:effectLst/>
                        <a:latin typeface="Arial" charset="0"/>
                        <a:ea typeface="MS PGothic" pitchFamily="34" charset="-128"/>
                        <a:cs typeface="MS PGothic" pitchFamily="34" charset="-128"/>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97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MS PGothic" pitchFamily="34" charset="-128"/>
                          <a:cs typeface="MS PGothic" pitchFamily="34" charset="-128"/>
                        </a:rPr>
                        <a:t>MODIS </a:t>
                      </a:r>
                      <a:r>
                        <a:rPr kumimoji="0" lang="el-GR" sz="2800" b="0" i="0" u="none" strike="noStrike" cap="none" normalizeH="0" baseline="0">
                          <a:ln>
                            <a:noFill/>
                          </a:ln>
                          <a:solidFill>
                            <a:schemeClr val="tx1"/>
                          </a:solidFill>
                          <a:effectLst/>
                          <a:latin typeface="Times New Roman" charset="0"/>
                          <a:ea typeface="MS PGothic" pitchFamily="34" charset="-128"/>
                          <a:cs typeface="MS PGothic" pitchFamily="34" charset="-128"/>
                        </a:rPr>
                        <a:t>τ</a:t>
                      </a:r>
                      <a:endParaRPr kumimoji="0" lang="en-GB" sz="2800" b="0" i="0" u="none" strike="noStrike" cap="none" normalizeH="0" baseline="0">
                        <a:ln>
                          <a:noFill/>
                        </a:ln>
                        <a:solidFill>
                          <a:schemeClr val="tx1"/>
                        </a:solidFill>
                        <a:effectLst/>
                        <a:latin typeface="Times New Roman" charset="0"/>
                        <a:ea typeface="MS PGothic" pitchFamily="34" charset="-128"/>
                        <a:cs typeface="MS PGothic" pitchFamily="34" charset="-128"/>
                      </a:endParaRPr>
                    </a:p>
                  </a:txBody>
                  <a:tcPr marL="90000" marR="90000" marT="46800" marB="4680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MS PGothic" pitchFamily="34" charset="-128"/>
                          <a:cs typeface="MS PGothic" pitchFamily="34" charset="-128"/>
                        </a:rPr>
                        <a:t>0.40</a:t>
                      </a:r>
                      <a:endParaRPr kumimoji="0" lang="en-GB" sz="2000" b="0" i="0" u="none" strike="noStrike" cap="none" normalizeH="0" baseline="0">
                        <a:ln>
                          <a:noFill/>
                        </a:ln>
                        <a:solidFill>
                          <a:schemeClr val="tx1"/>
                        </a:solidFill>
                        <a:effectLst/>
                        <a:latin typeface="Arial" charset="0"/>
                        <a:ea typeface="MS PGothic" pitchFamily="34" charset="-128"/>
                        <a:cs typeface="MS PGothic" pitchFamily="34" charset="-128"/>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97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MS PGothic" pitchFamily="34" charset="-128"/>
                          <a:cs typeface="MS PGothic" pitchFamily="34" charset="-128"/>
                        </a:rPr>
                        <a:t>MISR </a:t>
                      </a:r>
                      <a:r>
                        <a:rPr kumimoji="0" lang="el-GR" sz="2800" b="0" i="0" u="none" strike="noStrike" cap="none" normalizeH="0" baseline="0">
                          <a:ln>
                            <a:noFill/>
                          </a:ln>
                          <a:solidFill>
                            <a:schemeClr val="tx1"/>
                          </a:solidFill>
                          <a:effectLst/>
                          <a:latin typeface="Times New Roman" charset="0"/>
                          <a:ea typeface="MS PGothic" pitchFamily="34" charset="-128"/>
                          <a:cs typeface="MS PGothic" pitchFamily="34" charset="-128"/>
                        </a:rPr>
                        <a:t>τ</a:t>
                      </a:r>
                      <a:endParaRPr kumimoji="0" lang="en-GB" sz="2800" b="0" i="0" u="none" strike="noStrike" cap="none" normalizeH="0" baseline="0">
                        <a:ln>
                          <a:noFill/>
                        </a:ln>
                        <a:solidFill>
                          <a:schemeClr val="tx1"/>
                        </a:solidFill>
                        <a:effectLst/>
                        <a:latin typeface="Times New Roman" charset="0"/>
                        <a:ea typeface="MS PGothic" pitchFamily="34" charset="-128"/>
                        <a:cs typeface="MS PGothic" pitchFamily="34" charset="-128"/>
                      </a:endParaRPr>
                    </a:p>
                  </a:txBody>
                  <a:tcPr marL="90000" marR="90000" marT="46800" marB="4680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MS PGothic" pitchFamily="34" charset="-128"/>
                          <a:cs typeface="MS PGothic" pitchFamily="34" charset="-128"/>
                        </a:rPr>
                        <a:t>0.54</a:t>
                      </a:r>
                      <a:endParaRPr kumimoji="0" lang="en-GB" sz="2000" b="0" i="0" u="none" strike="noStrike" cap="none" normalizeH="0" baseline="0">
                        <a:ln>
                          <a:noFill/>
                        </a:ln>
                        <a:solidFill>
                          <a:schemeClr val="tx1"/>
                        </a:solidFill>
                        <a:effectLst/>
                        <a:latin typeface="Arial" charset="0"/>
                        <a:ea typeface="MS PGothic" pitchFamily="34" charset="-128"/>
                        <a:cs typeface="MS PGothic" pitchFamily="34" charset="-128"/>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97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MS PGothic" pitchFamily="34" charset="-128"/>
                          <a:cs typeface="MS PGothic" pitchFamily="34" charset="-128"/>
                        </a:rPr>
                        <a:t>Combined </a:t>
                      </a:r>
                      <a:r>
                        <a:rPr kumimoji="0" lang="el-GR" sz="2800" b="0" i="0" u="none" strike="noStrike" cap="none" normalizeH="0" baseline="0">
                          <a:ln>
                            <a:noFill/>
                          </a:ln>
                          <a:solidFill>
                            <a:schemeClr val="tx1"/>
                          </a:solidFill>
                          <a:effectLst/>
                          <a:latin typeface="Times New Roman" charset="0"/>
                          <a:ea typeface="MS PGothic" pitchFamily="34" charset="-128"/>
                          <a:cs typeface="MS PGothic" pitchFamily="34" charset="-128"/>
                        </a:rPr>
                        <a:t>τ</a:t>
                      </a:r>
                      <a:endParaRPr kumimoji="0" lang="en-GB" sz="2800" b="0" i="0" u="none" strike="noStrike" cap="none" normalizeH="0" baseline="0">
                        <a:ln>
                          <a:noFill/>
                        </a:ln>
                        <a:solidFill>
                          <a:schemeClr val="tx1"/>
                        </a:solidFill>
                        <a:effectLst/>
                        <a:latin typeface="Times New Roman" charset="0"/>
                        <a:ea typeface="MS PGothic" pitchFamily="34" charset="-128"/>
                        <a:cs typeface="MS PGothic" pitchFamily="34" charset="-128"/>
                      </a:endParaRPr>
                    </a:p>
                  </a:txBody>
                  <a:tcPr marL="90000" marR="90000" marT="46800" marB="4680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MS PGothic" pitchFamily="34" charset="-128"/>
                          <a:cs typeface="MS PGothic" pitchFamily="34" charset="-128"/>
                        </a:rPr>
                        <a:t>0.63</a:t>
                      </a:r>
                      <a:endParaRPr kumimoji="0" lang="en-GB" sz="2000" b="0" i="0" u="none" strike="noStrike" cap="none" normalizeH="0" baseline="0">
                        <a:ln>
                          <a:noFill/>
                        </a:ln>
                        <a:solidFill>
                          <a:schemeClr val="tx1"/>
                        </a:solidFill>
                        <a:effectLst/>
                        <a:latin typeface="Arial" charset="0"/>
                        <a:ea typeface="MS PGothic" pitchFamily="34" charset="-128"/>
                        <a:cs typeface="MS PGothic" pitchFamily="34" charset="-128"/>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73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MS PGothic" pitchFamily="34" charset="-128"/>
                          <a:cs typeface="MS PGothic" pitchFamily="34" charset="-128"/>
                        </a:rPr>
                        <a:t>Combined PM</a:t>
                      </a:r>
                      <a:r>
                        <a:rPr kumimoji="0" lang="en-US" sz="2000" b="0" i="0" u="none" strike="noStrike" cap="none" normalizeH="0" baseline="-25000">
                          <a:ln>
                            <a:noFill/>
                          </a:ln>
                          <a:solidFill>
                            <a:schemeClr val="tx1"/>
                          </a:solidFill>
                          <a:effectLst/>
                          <a:latin typeface="Arial" charset="0"/>
                          <a:ea typeface="MS PGothic" pitchFamily="34" charset="-128"/>
                          <a:cs typeface="MS PGothic" pitchFamily="34" charset="-128"/>
                        </a:rPr>
                        <a:t>2.5</a:t>
                      </a:r>
                      <a:endParaRPr kumimoji="0" lang="en-GB" sz="2000" b="0" i="0" u="none" strike="noStrike" cap="none" normalizeH="0" baseline="0">
                        <a:ln>
                          <a:noFill/>
                        </a:ln>
                        <a:solidFill>
                          <a:schemeClr val="tx1"/>
                        </a:solidFill>
                        <a:effectLst/>
                        <a:latin typeface="Arial" charset="0"/>
                        <a:ea typeface="MS PGothic" pitchFamily="34" charset="-128"/>
                        <a:cs typeface="MS PGothic" pitchFamily="34" charset="-128"/>
                      </a:endParaRPr>
                    </a:p>
                  </a:txBody>
                  <a:tcPr marL="90000" marR="90000" marT="46800" marB="4680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MS PGothic" pitchFamily="34" charset="-128"/>
                          <a:cs typeface="MS PGothic" pitchFamily="34" charset="-128"/>
                        </a:rPr>
                        <a:t>0.78</a:t>
                      </a:r>
                      <a:endParaRPr kumimoji="0" lang="en-GB" sz="2000" b="0" i="0" u="none" strike="noStrike" cap="none" normalizeH="0" baseline="0">
                        <a:ln>
                          <a:noFill/>
                        </a:ln>
                        <a:solidFill>
                          <a:schemeClr val="tx1"/>
                        </a:solidFill>
                        <a:effectLst/>
                        <a:latin typeface="Arial" charset="0"/>
                        <a:ea typeface="MS PGothic" pitchFamily="34" charset="-128"/>
                        <a:cs typeface="MS PGothic" pitchFamily="34" charset="-128"/>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54303" name="Picture 33" descr="Figure2new"/>
          <p:cNvPicPr>
            <a:picLocks noChangeAspect="1" noChangeArrowheads="1"/>
          </p:cNvPicPr>
          <p:nvPr/>
        </p:nvPicPr>
        <p:blipFill>
          <a:blip r:embed="rId5"/>
          <a:srcRect l="3568" t="54018" r="61214" b="5742"/>
          <a:stretch>
            <a:fillRect/>
          </a:stretch>
        </p:blipFill>
        <p:spPr bwMode="auto">
          <a:xfrm>
            <a:off x="381000" y="3505200"/>
            <a:ext cx="2808288" cy="2808288"/>
          </a:xfrm>
          <a:prstGeom prst="rect">
            <a:avLst/>
          </a:prstGeom>
          <a:noFill/>
          <a:ln w="9525">
            <a:noFill/>
            <a:miter lim="800000"/>
            <a:headEnd/>
            <a:tailEnd/>
          </a:ln>
        </p:spPr>
      </p:pic>
      <p:sp>
        <p:nvSpPr>
          <p:cNvPr id="54304" name="TextBox 33"/>
          <p:cNvSpPr txBox="1">
            <a:spLocks noChangeArrowheads="1"/>
          </p:cNvSpPr>
          <p:nvPr/>
        </p:nvSpPr>
        <p:spPr bwMode="auto">
          <a:xfrm>
            <a:off x="5943600" y="6488113"/>
            <a:ext cx="2327275" cy="369887"/>
          </a:xfrm>
          <a:prstGeom prst="rect">
            <a:avLst/>
          </a:prstGeom>
          <a:noFill/>
          <a:ln w="9525">
            <a:noFill/>
            <a:miter lim="800000"/>
            <a:headEnd/>
            <a:tailEnd/>
          </a:ln>
        </p:spPr>
        <p:txBody>
          <a:bodyPr wrap="none">
            <a:prstTxWarp prst="textNoShape">
              <a:avLst/>
            </a:prstTxWarp>
            <a:spAutoFit/>
          </a:bodyPr>
          <a:lstStyle/>
          <a:p>
            <a:r>
              <a:rPr lang="en-US"/>
              <a:t>van Donkelaar et. at.</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6322" name="Picture 4" descr="Figure3-RH50-AA-wWS"/>
          <p:cNvPicPr>
            <a:picLocks noChangeAspect="1" noChangeArrowheads="1"/>
          </p:cNvPicPr>
          <p:nvPr/>
        </p:nvPicPr>
        <p:blipFill>
          <a:blip r:embed="rId3"/>
          <a:srcRect/>
          <a:stretch>
            <a:fillRect/>
          </a:stretch>
        </p:blipFill>
        <p:spPr bwMode="auto">
          <a:xfrm>
            <a:off x="0" y="990600"/>
            <a:ext cx="9144000" cy="4114800"/>
          </a:xfrm>
          <a:prstGeom prst="rect">
            <a:avLst/>
          </a:prstGeom>
          <a:noFill/>
          <a:ln w="9525">
            <a:noFill/>
            <a:miter lim="800000"/>
            <a:headEnd/>
            <a:tailEnd/>
          </a:ln>
        </p:spPr>
      </p:pic>
      <p:sp>
        <p:nvSpPr>
          <p:cNvPr id="56323" name="Rectangle 5"/>
          <p:cNvSpPr>
            <a:spLocks noChangeArrowheads="1"/>
          </p:cNvSpPr>
          <p:nvPr/>
        </p:nvSpPr>
        <p:spPr bwMode="auto">
          <a:xfrm>
            <a:off x="381000" y="5029200"/>
            <a:ext cx="3816350" cy="1484313"/>
          </a:xfrm>
          <a:prstGeom prst="rect">
            <a:avLst/>
          </a:prstGeom>
          <a:noFill/>
          <a:ln w="9525">
            <a:noFill/>
            <a:miter lim="800000"/>
            <a:headEnd/>
            <a:tailEnd/>
          </a:ln>
        </p:spPr>
        <p:txBody>
          <a:bodyPr>
            <a:prstTxWarp prst="textNoShape">
              <a:avLst/>
            </a:prstTxWarp>
          </a:bodyPr>
          <a:lstStyle/>
          <a:p>
            <a:pPr marL="342900" indent="-342900">
              <a:lnSpc>
                <a:spcPct val="90000"/>
              </a:lnSpc>
              <a:spcBef>
                <a:spcPct val="20000"/>
              </a:spcBef>
              <a:buFontTx/>
              <a:buChar char="•"/>
            </a:pPr>
            <a:r>
              <a:rPr lang="en-US" sz="2400"/>
              <a:t>Annual mean measurements</a:t>
            </a:r>
          </a:p>
          <a:p>
            <a:pPr marL="742950" lvl="1" indent="-285750">
              <a:lnSpc>
                <a:spcPct val="90000"/>
              </a:lnSpc>
              <a:spcBef>
                <a:spcPct val="20000"/>
              </a:spcBef>
              <a:buFontTx/>
              <a:buChar char="–"/>
            </a:pPr>
            <a:r>
              <a:rPr lang="en-US" sz="2000"/>
              <a:t>Outside Canada/US</a:t>
            </a:r>
          </a:p>
          <a:p>
            <a:pPr marL="742950" lvl="1" indent="-285750">
              <a:lnSpc>
                <a:spcPct val="90000"/>
              </a:lnSpc>
              <a:spcBef>
                <a:spcPct val="20000"/>
              </a:spcBef>
              <a:buFontTx/>
              <a:buChar char="–"/>
            </a:pPr>
            <a:r>
              <a:rPr lang="en-US" sz="2000"/>
              <a:t>244 sites (84 non-EU)</a:t>
            </a:r>
          </a:p>
        </p:txBody>
      </p:sp>
      <p:sp>
        <p:nvSpPr>
          <p:cNvPr id="56324" name="Rectangle 6"/>
          <p:cNvSpPr>
            <a:spLocks noChangeArrowheads="1"/>
          </p:cNvSpPr>
          <p:nvPr/>
        </p:nvSpPr>
        <p:spPr bwMode="auto">
          <a:xfrm>
            <a:off x="4724400" y="5105400"/>
            <a:ext cx="4032250" cy="1270000"/>
          </a:xfrm>
          <a:prstGeom prst="rect">
            <a:avLst/>
          </a:prstGeom>
          <a:noFill/>
          <a:ln w="9525">
            <a:noFill/>
            <a:miter lim="800000"/>
            <a:headEnd/>
            <a:tailEnd/>
          </a:ln>
        </p:spPr>
        <p:txBody>
          <a:bodyPr>
            <a:prstTxWarp prst="textNoShape">
              <a:avLst/>
            </a:prstTxWarp>
          </a:bodyPr>
          <a:lstStyle/>
          <a:p>
            <a:pPr marL="342900" indent="-342900">
              <a:lnSpc>
                <a:spcPct val="90000"/>
              </a:lnSpc>
              <a:spcBef>
                <a:spcPct val="20000"/>
              </a:spcBef>
              <a:buFontTx/>
              <a:buChar char="•"/>
            </a:pPr>
            <a:r>
              <a:rPr lang="en-US" sz="2400"/>
              <a:t>r = 0.83 (0.91)</a:t>
            </a:r>
          </a:p>
          <a:p>
            <a:pPr marL="342900" indent="-342900">
              <a:lnSpc>
                <a:spcPct val="90000"/>
              </a:lnSpc>
              <a:spcBef>
                <a:spcPct val="20000"/>
              </a:spcBef>
              <a:buFontTx/>
              <a:buChar char="•"/>
            </a:pPr>
            <a:r>
              <a:rPr lang="en-US" sz="2400"/>
              <a:t>slope = 0.86 (0.84)</a:t>
            </a:r>
          </a:p>
          <a:p>
            <a:pPr marL="342900" indent="-342900">
              <a:lnSpc>
                <a:spcPct val="90000"/>
              </a:lnSpc>
              <a:spcBef>
                <a:spcPct val="20000"/>
              </a:spcBef>
              <a:buFontTx/>
              <a:buChar char="•"/>
            </a:pPr>
            <a:r>
              <a:rPr lang="en-US" sz="2400"/>
              <a:t>bias = 1.15 (-2.52) </a:t>
            </a:r>
            <a:r>
              <a:rPr lang="el-GR" sz="2400"/>
              <a:t>μ</a:t>
            </a:r>
            <a:r>
              <a:rPr lang="en-US" sz="2400"/>
              <a:t>g/m</a:t>
            </a:r>
            <a:r>
              <a:rPr lang="en-US" sz="2400" baseline="30000"/>
              <a:t>3</a:t>
            </a:r>
            <a:endParaRPr lang="en-US" sz="2400"/>
          </a:p>
        </p:txBody>
      </p:sp>
      <p:sp>
        <p:nvSpPr>
          <p:cNvPr id="56325" name="Rectangle 7"/>
          <p:cNvSpPr>
            <a:spLocks noChangeArrowheads="1"/>
          </p:cNvSpPr>
          <p:nvPr/>
        </p:nvSpPr>
        <p:spPr bwMode="auto">
          <a:xfrm>
            <a:off x="0" y="42863"/>
            <a:ext cx="9144000" cy="1176337"/>
          </a:xfrm>
          <a:prstGeom prst="rect">
            <a:avLst/>
          </a:prstGeom>
          <a:noFill/>
          <a:ln w="9525">
            <a:noFill/>
            <a:miter lim="800000"/>
            <a:headEnd/>
            <a:tailEnd/>
          </a:ln>
        </p:spPr>
        <p:txBody>
          <a:bodyPr anchor="ctr">
            <a:prstTxWarp prst="textNoShape">
              <a:avLst/>
            </a:prstTxWarp>
          </a:bodyPr>
          <a:lstStyle/>
          <a:p>
            <a:pPr algn="ctr"/>
            <a:r>
              <a:rPr lang="en-US" sz="2400"/>
              <a:t>Method is globally applicable.</a:t>
            </a:r>
            <a:endParaRPr lang="en-GB" sz="2400"/>
          </a:p>
          <a:p>
            <a:pPr algn="ctr"/>
            <a:r>
              <a:rPr lang="en-GB" sz="2400" i="1"/>
              <a:t>It is important to note that model performance can vary significantly with region</a:t>
            </a:r>
          </a:p>
        </p:txBody>
      </p:sp>
      <p:sp>
        <p:nvSpPr>
          <p:cNvPr id="56326" name="TextBox 7"/>
          <p:cNvSpPr txBox="1">
            <a:spLocks noChangeArrowheads="1"/>
          </p:cNvSpPr>
          <p:nvPr/>
        </p:nvSpPr>
        <p:spPr bwMode="auto">
          <a:xfrm>
            <a:off x="5410200" y="6488113"/>
            <a:ext cx="2327275" cy="369887"/>
          </a:xfrm>
          <a:prstGeom prst="rect">
            <a:avLst/>
          </a:prstGeom>
          <a:noFill/>
          <a:ln w="9525">
            <a:noFill/>
            <a:miter lim="800000"/>
            <a:headEnd/>
            <a:tailEnd/>
          </a:ln>
        </p:spPr>
        <p:txBody>
          <a:bodyPr wrap="none">
            <a:prstTxWarp prst="textNoShape">
              <a:avLst/>
            </a:prstTxWarp>
            <a:spAutoFit/>
          </a:bodyPr>
          <a:lstStyle/>
          <a:p>
            <a:r>
              <a:rPr lang="en-US"/>
              <a:t>van Donkelaar et. at.</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Title 1"/>
          <p:cNvSpPr>
            <a:spLocks noGrp="1"/>
          </p:cNvSpPr>
          <p:nvPr>
            <p:ph type="title"/>
          </p:nvPr>
        </p:nvSpPr>
        <p:spPr>
          <a:xfrm>
            <a:off x="533400" y="1981200"/>
            <a:ext cx="8229600" cy="2316163"/>
          </a:xfrm>
        </p:spPr>
        <p:txBody>
          <a:bodyPr/>
          <a:lstStyle/>
          <a:p>
            <a:r>
              <a:rPr lang="en-US" sz="2800" smtClean="0">
                <a:latin typeface="Arial" charset="0"/>
                <a:ea typeface="Arial" charset="0"/>
                <a:cs typeface="Arial" charset="0"/>
              </a:rPr>
              <a:t>Creating Daily MODIS Correlation Maps Using PM2.5 Measurements</a:t>
            </a:r>
            <a:br>
              <a:rPr lang="en-US" sz="2800" smtClean="0">
                <a:latin typeface="Arial" charset="0"/>
                <a:ea typeface="Arial" charset="0"/>
                <a:cs typeface="Arial" charset="0"/>
              </a:rPr>
            </a:br>
            <a:r>
              <a:rPr lang="en-US" sz="2800" smtClean="0">
                <a:latin typeface="Arial" charset="0"/>
                <a:ea typeface="Arial" charset="0"/>
                <a:cs typeface="Arial" charset="0"/>
              </a:rPr>
              <a:t>Lee et. al.  Harvard  School of Public Health</a:t>
            </a:r>
          </a:p>
        </p:txBody>
      </p:sp>
      <p:sp>
        <p:nvSpPr>
          <p:cNvPr id="4" name="Rectangle 3"/>
          <p:cNvSpPr txBox="1">
            <a:spLocks noChangeArrowheads="1"/>
          </p:cNvSpPr>
          <p:nvPr/>
        </p:nvSpPr>
        <p:spPr bwMode="auto">
          <a:xfrm>
            <a:off x="1752600" y="4038600"/>
            <a:ext cx="5562600" cy="2209800"/>
          </a:xfrm>
          <a:prstGeom prst="rect">
            <a:avLst/>
          </a:prstGeom>
          <a:noFill/>
          <a:ln w="9525">
            <a:noFill/>
            <a:miter lim="800000"/>
            <a:headEnd/>
            <a:tailEnd/>
          </a:ln>
        </p:spPr>
        <p:txBody>
          <a:bodyPr>
            <a:prstTxWarp prst="textNoShape">
              <a:avLst/>
            </a:prstTxWarp>
          </a:bodyPr>
          <a:lstStyle/>
          <a:p>
            <a:pPr marL="342900" indent="-342900">
              <a:spcBef>
                <a:spcPct val="20000"/>
              </a:spcBef>
              <a:buFont typeface="Arial" charset="0"/>
              <a:buChar char="•"/>
              <a:defRPr/>
            </a:pPr>
            <a:r>
              <a:rPr lang="en-US" sz="2800" dirty="0">
                <a:latin typeface="Arial"/>
                <a:ea typeface="+mn-ea"/>
                <a:cs typeface="Arial"/>
              </a:rPr>
              <a:t>Can be applied to any region</a:t>
            </a:r>
          </a:p>
          <a:p>
            <a:pPr marL="342900" indent="-342900">
              <a:spcBef>
                <a:spcPct val="20000"/>
              </a:spcBef>
              <a:buFont typeface="Arial" charset="0"/>
              <a:buNone/>
              <a:defRPr/>
            </a:pPr>
            <a:endParaRPr lang="en-US" sz="2800" dirty="0">
              <a:latin typeface="Arial"/>
              <a:ea typeface="+mn-ea"/>
              <a:cs typeface="Arial"/>
            </a:endParaRPr>
          </a:p>
          <a:p>
            <a:pPr marL="342900" indent="-342900">
              <a:spcBef>
                <a:spcPct val="20000"/>
              </a:spcBef>
              <a:buFont typeface="Arial" charset="0"/>
              <a:buChar char="•"/>
              <a:defRPr/>
            </a:pPr>
            <a:r>
              <a:rPr lang="en-US" sz="2800" dirty="0">
                <a:latin typeface="Arial"/>
                <a:ea typeface="+mn-ea"/>
                <a:cs typeface="Arial"/>
              </a:rPr>
              <a:t>Results can be used to improve</a:t>
            </a:r>
          </a:p>
          <a:p>
            <a:pPr marL="342900" indent="-342900">
              <a:spcBef>
                <a:spcPct val="20000"/>
              </a:spcBef>
              <a:buFont typeface="Arial" charset="0"/>
              <a:buNone/>
              <a:defRPr/>
            </a:pPr>
            <a:r>
              <a:rPr lang="en-US" sz="2800" dirty="0">
                <a:latin typeface="Arial"/>
                <a:ea typeface="+mn-ea"/>
                <a:cs typeface="Arial"/>
              </a:rPr>
              <a:t>     daily correlations</a:t>
            </a:r>
          </a:p>
        </p:txBody>
      </p:sp>
      <p:sp>
        <p:nvSpPr>
          <p:cNvPr id="58372" name="Rectangle 4"/>
          <p:cNvSpPr>
            <a:spLocks noChangeArrowheads="1"/>
          </p:cNvSpPr>
          <p:nvPr/>
        </p:nvSpPr>
        <p:spPr bwMode="auto">
          <a:xfrm>
            <a:off x="1143000" y="304800"/>
            <a:ext cx="6629400" cy="1570038"/>
          </a:xfrm>
          <a:prstGeom prst="rect">
            <a:avLst/>
          </a:prstGeom>
          <a:noFill/>
          <a:ln w="9525">
            <a:noFill/>
            <a:miter lim="800000"/>
            <a:headEnd/>
            <a:tailEnd/>
          </a:ln>
        </p:spPr>
        <p:txBody>
          <a:bodyPr>
            <a:prstTxWarp prst="textNoShape">
              <a:avLst/>
            </a:prstTxWarp>
            <a:spAutoFit/>
          </a:bodyPr>
          <a:lstStyle/>
          <a:p>
            <a:pPr algn="ctr"/>
            <a:r>
              <a:rPr lang="en-US" sz="3200" b="1"/>
              <a:t>Combining Statistical Models, Satellite Data and Ground Measurements</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586" name="Title 1"/>
          <p:cNvSpPr>
            <a:spLocks noGrp="1"/>
          </p:cNvSpPr>
          <p:nvPr>
            <p:ph type="title"/>
          </p:nvPr>
        </p:nvSpPr>
        <p:spPr>
          <a:xfrm>
            <a:off x="457200" y="152400"/>
            <a:ext cx="7543800" cy="715963"/>
          </a:xfrm>
        </p:spPr>
        <p:txBody>
          <a:bodyPr/>
          <a:lstStyle/>
          <a:p>
            <a:r>
              <a:rPr lang="en-US" sz="2400" smtClean="0"/>
              <a:t>Current work by Yang Liu at Emory University</a:t>
            </a:r>
            <a:br>
              <a:rPr lang="en-US" sz="2400" smtClean="0"/>
            </a:br>
            <a:r>
              <a:rPr lang="en-US" sz="2400" smtClean="0"/>
              <a:t>Using a statistical model to predict annual exposure</a:t>
            </a:r>
          </a:p>
        </p:txBody>
      </p:sp>
      <p:sp>
        <p:nvSpPr>
          <p:cNvPr id="4" name="Content Placeholder 2"/>
          <p:cNvSpPr txBox="1">
            <a:spLocks/>
          </p:cNvSpPr>
          <p:nvPr/>
        </p:nvSpPr>
        <p:spPr>
          <a:xfrm>
            <a:off x="152400" y="5562600"/>
            <a:ext cx="7315200" cy="1143000"/>
          </a:xfrm>
          <a:prstGeom prst="rect">
            <a:avLst/>
          </a:prstGeom>
        </p:spPr>
        <p:txBody>
          <a:bodyPr/>
          <a:lstStyle/>
          <a:p>
            <a:pPr marL="342900" indent="-342900">
              <a:spcBef>
                <a:spcPct val="20000"/>
              </a:spcBef>
              <a:buClr>
                <a:srgbClr val="003399"/>
              </a:buClr>
              <a:buSzPct val="70000"/>
              <a:buFont typeface="Wingdings" pitchFamily="2" charset="2"/>
              <a:buChar char="q"/>
              <a:defRPr/>
            </a:pPr>
            <a:r>
              <a:rPr lang="en-US" sz="2400" kern="0" dirty="0">
                <a:latin typeface="+mn-lt"/>
                <a:cs typeface="+mn-cs"/>
              </a:rPr>
              <a:t>Number of monitoring sites: 119</a:t>
            </a:r>
            <a:endParaRPr lang="en-US" sz="2400" kern="0" dirty="0">
              <a:latin typeface="+mn-lt"/>
              <a:ea typeface="+mn-ea"/>
              <a:cs typeface="+mn-cs"/>
            </a:endParaRPr>
          </a:p>
          <a:p>
            <a:pPr marL="342900" indent="-342900">
              <a:spcBef>
                <a:spcPct val="20000"/>
              </a:spcBef>
              <a:buClr>
                <a:srgbClr val="003399"/>
              </a:buClr>
              <a:buSzPct val="70000"/>
              <a:buFont typeface="Wingdings" pitchFamily="2" charset="2"/>
              <a:buChar char="q"/>
              <a:defRPr/>
            </a:pPr>
            <a:r>
              <a:rPr lang="en-US" sz="2400" kern="0" dirty="0">
                <a:latin typeface="+mn-lt"/>
                <a:ea typeface="+mn-ea"/>
                <a:cs typeface="+mn-cs"/>
              </a:rPr>
              <a:t>Exposure modeling domain: 700 x 700 km</a:t>
            </a:r>
            <a:r>
              <a:rPr lang="en-US" sz="2400" kern="0" baseline="30000" dirty="0">
                <a:latin typeface="+mn-lt"/>
                <a:ea typeface="+mn-ea"/>
                <a:cs typeface="+mn-cs"/>
              </a:rPr>
              <a:t>2</a:t>
            </a:r>
          </a:p>
        </p:txBody>
      </p:sp>
      <p:pic>
        <p:nvPicPr>
          <p:cNvPr id="67588" name="Picture 3"/>
          <p:cNvPicPr>
            <a:picLocks noChangeAspect="1" noChangeArrowheads="1"/>
          </p:cNvPicPr>
          <p:nvPr/>
        </p:nvPicPr>
        <p:blipFill>
          <a:blip r:embed="rId2"/>
          <a:srcRect/>
          <a:stretch>
            <a:fillRect/>
          </a:stretch>
        </p:blipFill>
        <p:spPr bwMode="auto">
          <a:xfrm>
            <a:off x="1752600" y="1049338"/>
            <a:ext cx="5346700" cy="4132262"/>
          </a:xfrm>
          <a:prstGeom prst="rect">
            <a:avLst/>
          </a:prstGeom>
          <a:noFill/>
          <a:ln w="9525">
            <a:noFill/>
            <a:miter lim="800000"/>
            <a:headEnd/>
            <a:tailEnd/>
          </a:ln>
        </p:spPr>
      </p:pic>
      <p:sp>
        <p:nvSpPr>
          <p:cNvPr id="6" name="Slide Number Placeholder 4"/>
          <p:cNvSpPr txBox="1">
            <a:spLocks/>
          </p:cNvSpPr>
          <p:nvPr/>
        </p:nvSpPr>
        <p:spPr bwMode="auto">
          <a:xfrm>
            <a:off x="6705600" y="6400800"/>
            <a:ext cx="2133600" cy="457200"/>
          </a:xfrm>
          <a:prstGeom prst="rect">
            <a:avLst/>
          </a:prstGeom>
          <a:noFill/>
          <a:ln w="9525">
            <a:noFill/>
            <a:miter lim="800000"/>
            <a:headEnd/>
            <a:tailEnd/>
          </a:ln>
          <a:effectLst/>
        </p:spPr>
        <p:txBody>
          <a:bodyPr>
            <a:prstTxWarp prst="textNoShape">
              <a:avLst/>
            </a:prstTxWarp>
          </a:bodyPr>
          <a:lstStyle/>
          <a:p>
            <a:pPr algn="r">
              <a:defRPr/>
            </a:pPr>
            <a:fld id="{8FCAE57C-0173-2841-B731-A380C1CF3846}" type="slidenum">
              <a:rPr lang="en-US" altLang="en-US" sz="1000">
                <a:latin typeface="Arial" pitchFamily="34" charset="0"/>
                <a:ea typeface="+mn-ea"/>
                <a:cs typeface="Arial" pitchFamily="34" charset="0"/>
              </a:rPr>
              <a:pPr algn="r">
                <a:defRPr/>
              </a:pPr>
              <a:t>27</a:t>
            </a:fld>
            <a:endParaRPr lang="en-US" altLang="en-US" sz="1000" dirty="0">
              <a:latin typeface="Arial" pitchFamily="34" charset="0"/>
              <a:ea typeface="+mn-ea"/>
              <a:cs typeface="Arial" pitchFamily="34" charset="0"/>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Title 1"/>
          <p:cNvSpPr>
            <a:spLocks noGrp="1"/>
          </p:cNvSpPr>
          <p:nvPr>
            <p:ph type="title"/>
          </p:nvPr>
        </p:nvSpPr>
        <p:spPr>
          <a:xfrm>
            <a:off x="152400" y="76200"/>
            <a:ext cx="7010400" cy="685800"/>
          </a:xfrm>
        </p:spPr>
        <p:txBody>
          <a:bodyPr/>
          <a:lstStyle/>
          <a:p>
            <a:pPr algn="l"/>
            <a:r>
              <a:rPr lang="en-US" sz="3600" b="1" smtClean="0">
                <a:ea typeface="Arial" charset="0"/>
                <a:cs typeface="Arial" charset="0"/>
              </a:rPr>
              <a:t>Model Performance Evaluation</a:t>
            </a:r>
          </a:p>
        </p:txBody>
      </p:sp>
      <p:graphicFrame>
        <p:nvGraphicFramePr>
          <p:cNvPr id="4" name="Table 3"/>
          <p:cNvGraphicFramePr>
            <a:graphicFrameLocks noGrp="1"/>
          </p:cNvGraphicFramePr>
          <p:nvPr/>
        </p:nvGraphicFramePr>
        <p:xfrm>
          <a:off x="1143000" y="1173163"/>
          <a:ext cx="5178743" cy="1188720"/>
        </p:xfrm>
        <a:graphic>
          <a:graphicData uri="http://schemas.openxmlformats.org/drawingml/2006/table">
            <a:tbl>
              <a:tblPr/>
              <a:tblGrid>
                <a:gridCol w="1292543"/>
                <a:gridCol w="1219200"/>
                <a:gridCol w="1447800"/>
                <a:gridCol w="1219200"/>
              </a:tblGrid>
              <a:tr h="3921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smtClean="0">
                        <a:ln>
                          <a:noFill/>
                        </a:ln>
                        <a:solidFill>
                          <a:srgbClr val="FFFFFF"/>
                        </a:solidFill>
                        <a:effectLst/>
                        <a:latin typeface="+mn-lt"/>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latin typeface="+mn-lt"/>
                          <a:cs typeface="Times New Roman" pitchFamily="18" charset="0"/>
                        </a:rPr>
                        <a:t>Mean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latin typeface="+mn-lt"/>
                          <a:cs typeface="Times New Roman" pitchFamily="18" charset="0"/>
                        </a:rPr>
                        <a:t>Min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FFFFFF"/>
                          </a:solidFill>
                          <a:effectLst/>
                          <a:latin typeface="+mn-lt"/>
                          <a:cs typeface="Times New Roman" pitchFamily="18" charset="0"/>
                        </a:rPr>
                        <a:t>Max</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381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mn-lt"/>
                          <a:cs typeface="Times New Roman" pitchFamily="18" charset="0"/>
                        </a:rPr>
                        <a:t>Model R</a:t>
                      </a:r>
                      <a:r>
                        <a:rPr kumimoji="0" lang="en-US" sz="2000" b="0" i="0" u="none" strike="noStrike" cap="none" normalizeH="0" baseline="30000" dirty="0" smtClean="0">
                          <a:ln>
                            <a:noFill/>
                          </a:ln>
                          <a:solidFill>
                            <a:srgbClr val="000000"/>
                          </a:solidFill>
                          <a:effectLst/>
                          <a:latin typeface="+mn-lt"/>
                          <a:cs typeface="Times New Roman" pitchFamily="18" charset="0"/>
                        </a:rPr>
                        <a:t>2</a:t>
                      </a:r>
                      <a:endParaRPr kumimoji="0" lang="en-US" sz="2000" b="0" i="0" u="none" strike="noStrike" cap="none" normalizeH="0" baseline="0" dirty="0" smtClean="0">
                        <a:ln>
                          <a:noFill/>
                        </a:ln>
                        <a:solidFill>
                          <a:srgbClr val="000000"/>
                        </a:solidFill>
                        <a:effectLst/>
                        <a:latin typeface="+mn-lt"/>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mn-lt"/>
                          <a:cs typeface="Times New Roman" pitchFamily="18" charset="0"/>
                        </a:rPr>
                        <a:t>0.86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mn-lt"/>
                          <a:cs typeface="Times New Roman" pitchFamily="18" charset="0"/>
                        </a:rPr>
                        <a:t>0.56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mn-lt"/>
                          <a:cs typeface="Times New Roman" pitchFamily="18" charset="0"/>
                        </a:rPr>
                        <a:t>0.92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r>
              <a:tr h="3381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mn-lt"/>
                          <a:cs typeface="Times New Roman" pitchFamily="18" charset="0"/>
                        </a:rPr>
                        <a:t>CV R</a:t>
                      </a:r>
                      <a:r>
                        <a:rPr kumimoji="0" lang="en-US" sz="2000" b="0" i="0" u="none" strike="noStrike" cap="none" normalizeH="0" baseline="30000" dirty="0" smtClean="0">
                          <a:ln>
                            <a:noFill/>
                          </a:ln>
                          <a:solidFill>
                            <a:srgbClr val="000000"/>
                          </a:solidFill>
                          <a:effectLst/>
                          <a:latin typeface="+mn-lt"/>
                          <a:cs typeface="Times New Roman" pitchFamily="18" charset="0"/>
                        </a:rPr>
                        <a:t>2</a:t>
                      </a:r>
                      <a:endParaRPr kumimoji="0" lang="en-US" sz="2000" b="0" i="0" u="none" strike="noStrike" cap="none" normalizeH="0" baseline="0" dirty="0" smtClean="0">
                        <a:ln>
                          <a:noFill/>
                        </a:ln>
                        <a:solidFill>
                          <a:srgbClr val="000000"/>
                        </a:solidFill>
                        <a:effectLst/>
                        <a:latin typeface="+mn-lt"/>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mn-lt"/>
                          <a:cs typeface="Times New Roman" pitchFamily="18" charset="0"/>
                        </a:rPr>
                        <a:t>0.70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mn-lt"/>
                          <a:cs typeface="Times New Roman" pitchFamily="18" charset="0"/>
                        </a:rPr>
                        <a:t>0.22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mn-lt"/>
                          <a:cs typeface="Times New Roman" pitchFamily="18" charset="0"/>
                        </a:rPr>
                        <a:t>0.85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grpSp>
        <p:nvGrpSpPr>
          <p:cNvPr id="68633" name="Group 17"/>
          <p:cNvGrpSpPr>
            <a:grpSpLocks/>
          </p:cNvGrpSpPr>
          <p:nvPr/>
        </p:nvGrpSpPr>
        <p:grpSpPr bwMode="auto">
          <a:xfrm>
            <a:off x="152400" y="3381375"/>
            <a:ext cx="4267200" cy="2943225"/>
            <a:chOff x="152401" y="2819400"/>
            <a:chExt cx="4267199" cy="2943244"/>
          </a:xfrm>
        </p:grpSpPr>
        <p:pic>
          <p:nvPicPr>
            <p:cNvPr id="68639" name="Picture 2" descr="model_pv_15_21"/>
            <p:cNvPicPr>
              <a:picLocks noChangeAspect="1" noChangeArrowheads="1"/>
            </p:cNvPicPr>
            <p:nvPr/>
          </p:nvPicPr>
          <p:blipFill>
            <a:blip r:embed="rId2"/>
            <a:srcRect l="50053" t="12308"/>
            <a:stretch>
              <a:fillRect/>
            </a:stretch>
          </p:blipFill>
          <p:spPr bwMode="auto">
            <a:xfrm>
              <a:off x="206143" y="2819400"/>
              <a:ext cx="4213457" cy="2943244"/>
            </a:xfrm>
            <a:prstGeom prst="rect">
              <a:avLst/>
            </a:prstGeom>
            <a:noFill/>
            <a:ln w="9525">
              <a:noFill/>
              <a:miter lim="800000"/>
              <a:headEnd/>
              <a:tailEnd/>
            </a:ln>
          </p:spPr>
        </p:pic>
        <p:sp>
          <p:nvSpPr>
            <p:cNvPr id="68640" name="TextBox 14"/>
            <p:cNvSpPr txBox="1">
              <a:spLocks noChangeArrowheads="1"/>
            </p:cNvSpPr>
            <p:nvPr/>
          </p:nvSpPr>
          <p:spPr bwMode="auto">
            <a:xfrm rot="10800000">
              <a:off x="152401" y="4495800"/>
              <a:ext cx="492443" cy="791242"/>
            </a:xfrm>
            <a:prstGeom prst="rect">
              <a:avLst/>
            </a:prstGeom>
            <a:solidFill>
              <a:schemeClr val="bg1"/>
            </a:solidFill>
            <a:ln w="9525">
              <a:noFill/>
              <a:miter lim="800000"/>
              <a:headEnd/>
              <a:tailEnd/>
            </a:ln>
          </p:spPr>
          <p:txBody>
            <a:bodyPr vert="eaVert" wrap="none">
              <a:prstTxWarp prst="textNoShape">
                <a:avLst/>
              </a:prstTxWarp>
              <a:spAutoFit/>
            </a:bodyPr>
            <a:lstStyle/>
            <a:p>
              <a:r>
                <a:rPr lang="en-US" sz="2000"/>
                <a:t>Model</a:t>
              </a:r>
            </a:p>
          </p:txBody>
        </p:sp>
      </p:grpSp>
      <p:grpSp>
        <p:nvGrpSpPr>
          <p:cNvPr id="68634" name="Group 16"/>
          <p:cNvGrpSpPr>
            <a:grpSpLocks/>
          </p:cNvGrpSpPr>
          <p:nvPr/>
        </p:nvGrpSpPr>
        <p:grpSpPr bwMode="auto">
          <a:xfrm>
            <a:off x="4572000" y="3352800"/>
            <a:ext cx="4273550" cy="2913063"/>
            <a:chOff x="4572001" y="2878794"/>
            <a:chExt cx="4274020" cy="2912406"/>
          </a:xfrm>
        </p:grpSpPr>
        <p:pic>
          <p:nvPicPr>
            <p:cNvPr id="68637" name="Picture 3" descr="cv_pv_15_21"/>
            <p:cNvPicPr>
              <a:picLocks noChangeAspect="1" noChangeArrowheads="1"/>
            </p:cNvPicPr>
            <p:nvPr/>
          </p:nvPicPr>
          <p:blipFill>
            <a:blip r:embed="rId3"/>
            <a:srcRect l="50053" t="12903"/>
            <a:stretch>
              <a:fillRect/>
            </a:stretch>
          </p:blipFill>
          <p:spPr bwMode="auto">
            <a:xfrm>
              <a:off x="4648200" y="2878794"/>
              <a:ext cx="4197821" cy="2912406"/>
            </a:xfrm>
            <a:prstGeom prst="rect">
              <a:avLst/>
            </a:prstGeom>
            <a:noFill/>
            <a:ln w="9525">
              <a:noFill/>
              <a:miter lim="800000"/>
              <a:headEnd/>
              <a:tailEnd/>
            </a:ln>
          </p:spPr>
        </p:pic>
        <p:sp>
          <p:nvSpPr>
            <p:cNvPr id="68638" name="TextBox 15"/>
            <p:cNvSpPr txBox="1">
              <a:spLocks noChangeArrowheads="1"/>
            </p:cNvSpPr>
            <p:nvPr/>
          </p:nvSpPr>
          <p:spPr bwMode="auto">
            <a:xfrm rot="10800000">
              <a:off x="4572001" y="4495800"/>
              <a:ext cx="492443" cy="943528"/>
            </a:xfrm>
            <a:prstGeom prst="rect">
              <a:avLst/>
            </a:prstGeom>
            <a:solidFill>
              <a:schemeClr val="bg1"/>
            </a:solidFill>
            <a:ln w="9525">
              <a:noFill/>
              <a:miter lim="800000"/>
              <a:headEnd/>
              <a:tailEnd/>
            </a:ln>
          </p:spPr>
          <p:txBody>
            <a:bodyPr vert="eaVert" wrap="none">
              <a:prstTxWarp prst="textNoShape">
                <a:avLst/>
              </a:prstTxWarp>
              <a:spAutoFit/>
            </a:bodyPr>
            <a:lstStyle/>
            <a:p>
              <a:r>
                <a:rPr lang="en-US" sz="2000"/>
                <a:t>      CV </a:t>
              </a:r>
            </a:p>
          </p:txBody>
        </p:sp>
      </p:grpSp>
      <p:sp>
        <p:nvSpPr>
          <p:cNvPr id="68635" name="TextBox 18"/>
          <p:cNvSpPr txBox="1">
            <a:spLocks noChangeArrowheads="1"/>
          </p:cNvSpPr>
          <p:nvPr/>
        </p:nvSpPr>
        <p:spPr bwMode="auto">
          <a:xfrm>
            <a:off x="152400" y="2814638"/>
            <a:ext cx="8726488" cy="461962"/>
          </a:xfrm>
          <a:prstGeom prst="rect">
            <a:avLst/>
          </a:prstGeom>
          <a:noFill/>
          <a:ln w="9525">
            <a:noFill/>
            <a:miter lim="800000"/>
            <a:headEnd/>
            <a:tailEnd/>
          </a:ln>
        </p:spPr>
        <p:txBody>
          <a:bodyPr wrap="none">
            <a:prstTxWarp prst="textNoShape">
              <a:avLst/>
            </a:prstTxWarp>
            <a:spAutoFit/>
          </a:bodyPr>
          <a:lstStyle/>
          <a:p>
            <a:r>
              <a:rPr lang="en-US" sz="2400"/>
              <a:t>Putting all the data points together, we see unbiased estimates</a:t>
            </a:r>
          </a:p>
        </p:txBody>
      </p:sp>
      <p:sp>
        <p:nvSpPr>
          <p:cNvPr id="12" name="Slide Number Placeholder 4"/>
          <p:cNvSpPr txBox="1">
            <a:spLocks/>
          </p:cNvSpPr>
          <p:nvPr/>
        </p:nvSpPr>
        <p:spPr bwMode="auto">
          <a:xfrm>
            <a:off x="6705600" y="6400800"/>
            <a:ext cx="2133600" cy="457200"/>
          </a:xfrm>
          <a:prstGeom prst="rect">
            <a:avLst/>
          </a:prstGeom>
          <a:noFill/>
          <a:ln w="9525">
            <a:noFill/>
            <a:miter lim="800000"/>
            <a:headEnd/>
            <a:tailEnd/>
          </a:ln>
          <a:effectLst/>
        </p:spPr>
        <p:txBody>
          <a:bodyPr>
            <a:prstTxWarp prst="textNoShape">
              <a:avLst/>
            </a:prstTxWarp>
          </a:bodyPr>
          <a:lstStyle/>
          <a:p>
            <a:pPr algn="r">
              <a:defRPr/>
            </a:pPr>
            <a:fld id="{04DE1ADA-DC17-DC4C-9636-94BCB1549147}" type="slidenum">
              <a:rPr lang="en-US" altLang="en-US" sz="1000">
                <a:latin typeface="Arial" pitchFamily="34" charset="0"/>
                <a:ea typeface="+mn-ea"/>
                <a:cs typeface="Arial" pitchFamily="34" charset="0"/>
              </a:rPr>
              <a:pPr algn="r">
                <a:defRPr/>
              </a:pPr>
              <a:t>28</a:t>
            </a:fld>
            <a:endParaRPr lang="en-US" altLang="en-US" sz="1000" dirty="0">
              <a:latin typeface="Arial" pitchFamily="34" charset="0"/>
              <a:ea typeface="+mn-ea"/>
              <a:cs typeface="Arial" pitchFamily="34" charset="0"/>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634" name="Title 1"/>
          <p:cNvSpPr>
            <a:spLocks noGrp="1"/>
          </p:cNvSpPr>
          <p:nvPr>
            <p:ph type="title"/>
          </p:nvPr>
        </p:nvSpPr>
        <p:spPr>
          <a:xfrm>
            <a:off x="533400" y="152400"/>
            <a:ext cx="8229600" cy="609600"/>
          </a:xfrm>
        </p:spPr>
        <p:txBody>
          <a:bodyPr/>
          <a:lstStyle/>
          <a:p>
            <a:r>
              <a:rPr lang="en-US" sz="3200" b="1" smtClean="0">
                <a:latin typeface="Times New Roman" charset="0"/>
                <a:ea typeface="Times New Roman" charset="0"/>
                <a:cs typeface="Times New Roman" charset="0"/>
              </a:rPr>
              <a:t>Predicted Daily </a:t>
            </a:r>
            <a:r>
              <a:rPr lang="en-US" sz="3200" smtClean="0">
                <a:latin typeface="Times New Roman" charset="0"/>
                <a:ea typeface="Times New Roman" charset="0"/>
                <a:cs typeface="Times New Roman" charset="0"/>
              </a:rPr>
              <a:t>Concentration </a:t>
            </a:r>
            <a:r>
              <a:rPr lang="en-US" sz="3200" b="1" smtClean="0">
                <a:latin typeface="Times New Roman" charset="0"/>
                <a:ea typeface="Times New Roman" charset="0"/>
                <a:cs typeface="Times New Roman" charset="0"/>
              </a:rPr>
              <a:t>Surface</a:t>
            </a:r>
          </a:p>
        </p:txBody>
      </p:sp>
      <p:pic>
        <p:nvPicPr>
          <p:cNvPr id="69635" name="Picture 4" descr="prediction.png"/>
          <p:cNvPicPr>
            <a:picLocks noChangeAspect="1"/>
          </p:cNvPicPr>
          <p:nvPr/>
        </p:nvPicPr>
        <p:blipFill>
          <a:blip r:embed="rId2"/>
          <a:srcRect/>
          <a:stretch>
            <a:fillRect/>
          </a:stretch>
        </p:blipFill>
        <p:spPr bwMode="auto">
          <a:xfrm>
            <a:off x="1435100" y="685800"/>
            <a:ext cx="6565900" cy="6134100"/>
          </a:xfrm>
          <a:prstGeom prst="rect">
            <a:avLst/>
          </a:prstGeom>
          <a:noFill/>
          <a:ln w="9525">
            <a:noFill/>
            <a:miter lim="800000"/>
            <a:headEnd/>
            <a:tailEnd/>
          </a:ln>
        </p:spPr>
      </p:pic>
      <p:sp>
        <p:nvSpPr>
          <p:cNvPr id="4" name="Slide Number Placeholder 4"/>
          <p:cNvSpPr txBox="1">
            <a:spLocks/>
          </p:cNvSpPr>
          <p:nvPr/>
        </p:nvSpPr>
        <p:spPr bwMode="auto">
          <a:xfrm>
            <a:off x="6705600" y="6400800"/>
            <a:ext cx="2133600" cy="457200"/>
          </a:xfrm>
          <a:prstGeom prst="rect">
            <a:avLst/>
          </a:prstGeom>
          <a:noFill/>
          <a:ln w="9525">
            <a:noFill/>
            <a:miter lim="800000"/>
            <a:headEnd/>
            <a:tailEnd/>
          </a:ln>
          <a:effectLst/>
        </p:spPr>
        <p:txBody>
          <a:bodyPr>
            <a:prstTxWarp prst="textNoShape">
              <a:avLst/>
            </a:prstTxWarp>
          </a:bodyPr>
          <a:lstStyle/>
          <a:p>
            <a:pPr algn="r">
              <a:defRPr/>
            </a:pPr>
            <a:fld id="{77DC03DD-E93F-B14A-851E-D36D558F73C0}" type="slidenum">
              <a:rPr lang="en-US" altLang="en-US" sz="1000">
                <a:latin typeface="Arial" pitchFamily="34" charset="0"/>
                <a:ea typeface="+mn-ea"/>
                <a:cs typeface="Arial" pitchFamily="34" charset="0"/>
              </a:rPr>
              <a:pPr algn="r">
                <a:defRPr/>
              </a:pPr>
              <a:t>29</a:t>
            </a:fld>
            <a:endParaRPr lang="en-US" altLang="en-US" sz="1000" dirty="0">
              <a:latin typeface="Arial" pitchFamily="34" charset="0"/>
              <a:ea typeface="+mn-ea"/>
              <a:cs typeface="Arial" pitchFamily="34" charset="0"/>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17410" name="TextBox 2"/>
          <p:cNvSpPr txBox="1">
            <a:spLocks noChangeArrowheads="1"/>
          </p:cNvSpPr>
          <p:nvPr/>
        </p:nvSpPr>
        <p:spPr bwMode="auto">
          <a:xfrm>
            <a:off x="990600" y="0"/>
            <a:ext cx="7391400" cy="708025"/>
          </a:xfrm>
          <a:prstGeom prst="rect">
            <a:avLst/>
          </a:prstGeom>
          <a:noFill/>
          <a:ln w="9525">
            <a:noFill/>
            <a:miter lim="800000"/>
            <a:headEnd/>
            <a:tailEnd/>
          </a:ln>
        </p:spPr>
        <p:txBody>
          <a:bodyPr>
            <a:prstTxWarp prst="textNoShape">
              <a:avLst/>
            </a:prstTxWarp>
            <a:spAutoFit/>
          </a:bodyPr>
          <a:lstStyle/>
          <a:p>
            <a:pPr algn="ctr"/>
            <a:r>
              <a:rPr lang="en-US" sz="4000" b="1"/>
              <a:t>Temporal Coverage</a:t>
            </a:r>
          </a:p>
        </p:txBody>
      </p:sp>
      <p:grpSp>
        <p:nvGrpSpPr>
          <p:cNvPr id="17411" name="Group 9"/>
          <p:cNvGrpSpPr>
            <a:grpSpLocks/>
          </p:cNvGrpSpPr>
          <p:nvPr/>
        </p:nvGrpSpPr>
        <p:grpSpPr bwMode="auto">
          <a:xfrm>
            <a:off x="304800" y="762000"/>
            <a:ext cx="8610600" cy="5521325"/>
            <a:chOff x="304800" y="1286470"/>
            <a:chExt cx="8610600" cy="5520730"/>
          </a:xfrm>
        </p:grpSpPr>
        <p:pic>
          <p:nvPicPr>
            <p:cNvPr id="17413" name="Picture 2" descr="C:\Users\Public\Documents\MyOffice\UAH-ESSC\My Papers\IJRS_Aurstalia-air quality\FIGURES\DIRNAL_SYD_FOR_PAPER_EARL.jpg"/>
            <p:cNvPicPr>
              <a:picLocks noChangeAspect="1" noChangeArrowheads="1"/>
            </p:cNvPicPr>
            <p:nvPr/>
          </p:nvPicPr>
          <p:blipFill>
            <a:blip r:embed="rId2"/>
            <a:srcRect t="18584"/>
            <a:stretch>
              <a:fillRect/>
            </a:stretch>
          </p:blipFill>
          <p:spPr bwMode="auto">
            <a:xfrm>
              <a:off x="304800" y="2133600"/>
              <a:ext cx="8610600" cy="4673600"/>
            </a:xfrm>
            <a:prstGeom prst="rect">
              <a:avLst/>
            </a:prstGeom>
            <a:noFill/>
            <a:ln w="9525">
              <a:noFill/>
              <a:miter lim="800000"/>
              <a:headEnd/>
              <a:tailEnd/>
            </a:ln>
          </p:spPr>
        </p:pic>
        <p:cxnSp>
          <p:nvCxnSpPr>
            <p:cNvPr id="5" name="Straight Connector 4"/>
            <p:cNvCxnSpPr/>
            <p:nvPr/>
          </p:nvCxnSpPr>
          <p:spPr>
            <a:xfrm flipV="1">
              <a:off x="4191000" y="2210295"/>
              <a:ext cx="0" cy="34286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5029200" y="2222994"/>
              <a:ext cx="0" cy="34286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416" name="TextBox 6"/>
            <p:cNvSpPr txBox="1">
              <a:spLocks noChangeArrowheads="1"/>
            </p:cNvSpPr>
            <p:nvPr/>
          </p:nvSpPr>
          <p:spPr bwMode="auto">
            <a:xfrm>
              <a:off x="3429000" y="1295400"/>
              <a:ext cx="990600" cy="923330"/>
            </a:xfrm>
            <a:prstGeom prst="rect">
              <a:avLst/>
            </a:prstGeom>
            <a:noFill/>
            <a:ln w="9525">
              <a:noFill/>
              <a:miter lim="800000"/>
              <a:headEnd/>
              <a:tailEnd/>
            </a:ln>
          </p:spPr>
          <p:txBody>
            <a:bodyPr>
              <a:prstTxWarp prst="textNoShape">
                <a:avLst/>
              </a:prstTxWarp>
              <a:spAutoFit/>
            </a:bodyPr>
            <a:lstStyle/>
            <a:p>
              <a:r>
                <a:rPr lang="en-US" b="1">
                  <a:latin typeface="Calibri" charset="0"/>
                </a:rPr>
                <a:t>Terra</a:t>
              </a:r>
            </a:p>
            <a:p>
              <a:r>
                <a:rPr lang="en-US" b="1">
                  <a:latin typeface="Calibri" charset="0"/>
                </a:rPr>
                <a:t>MODIS (10:30)</a:t>
              </a:r>
            </a:p>
          </p:txBody>
        </p:sp>
        <p:sp>
          <p:nvSpPr>
            <p:cNvPr id="17417" name="TextBox 7"/>
            <p:cNvSpPr txBox="1">
              <a:spLocks noChangeArrowheads="1"/>
            </p:cNvSpPr>
            <p:nvPr/>
          </p:nvSpPr>
          <p:spPr bwMode="auto">
            <a:xfrm>
              <a:off x="4907282" y="1286470"/>
              <a:ext cx="990600" cy="923330"/>
            </a:xfrm>
            <a:prstGeom prst="rect">
              <a:avLst/>
            </a:prstGeom>
            <a:noFill/>
            <a:ln w="9525">
              <a:noFill/>
              <a:miter lim="800000"/>
              <a:headEnd/>
              <a:tailEnd/>
            </a:ln>
          </p:spPr>
          <p:txBody>
            <a:bodyPr>
              <a:prstTxWarp prst="textNoShape">
                <a:avLst/>
              </a:prstTxWarp>
              <a:spAutoFit/>
            </a:bodyPr>
            <a:lstStyle/>
            <a:p>
              <a:r>
                <a:rPr lang="en-US" b="1">
                  <a:latin typeface="Calibri" charset="0"/>
                </a:rPr>
                <a:t>Aqua</a:t>
              </a:r>
            </a:p>
            <a:p>
              <a:r>
                <a:rPr lang="en-US" b="1">
                  <a:latin typeface="Calibri" charset="0"/>
                </a:rPr>
                <a:t>MODIS (1:30)</a:t>
              </a:r>
            </a:p>
          </p:txBody>
        </p:sp>
      </p:grpSp>
      <p:sp>
        <p:nvSpPr>
          <p:cNvPr id="17412" name="TextBox 8"/>
          <p:cNvSpPr txBox="1">
            <a:spLocks noChangeArrowheads="1"/>
          </p:cNvSpPr>
          <p:nvPr/>
        </p:nvSpPr>
        <p:spPr bwMode="auto">
          <a:xfrm>
            <a:off x="312738" y="6037263"/>
            <a:ext cx="8524875" cy="646112"/>
          </a:xfrm>
          <a:prstGeom prst="rect">
            <a:avLst/>
          </a:prstGeom>
          <a:solidFill>
            <a:srgbClr val="FFFF00"/>
          </a:solidFill>
          <a:ln w="9525">
            <a:noFill/>
            <a:miter lim="800000"/>
            <a:headEnd/>
            <a:tailEnd/>
          </a:ln>
        </p:spPr>
        <p:txBody>
          <a:bodyPr>
            <a:prstTxWarp prst="textNoShape">
              <a:avLst/>
            </a:prstTxWarp>
            <a:spAutoFit/>
          </a:bodyPr>
          <a:lstStyle/>
          <a:p>
            <a:r>
              <a:rPr lang="en-US">
                <a:latin typeface="Calibri" charset="0"/>
              </a:rPr>
              <a:t>Polar orbiting satellites   -  one observation per day (under cloud-free conditions)</a:t>
            </a:r>
          </a:p>
          <a:p>
            <a:r>
              <a:rPr lang="en-US">
                <a:latin typeface="Calibri" charset="0"/>
              </a:rPr>
              <a:t>Future geo-stationary satellites -  10 – 15 minute observations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58" name="Title 4"/>
          <p:cNvSpPr>
            <a:spLocks noGrp="1"/>
          </p:cNvSpPr>
          <p:nvPr>
            <p:ph type="title"/>
          </p:nvPr>
        </p:nvSpPr>
        <p:spPr>
          <a:xfrm>
            <a:off x="76200" y="76200"/>
            <a:ext cx="8229600" cy="609600"/>
          </a:xfrm>
        </p:spPr>
        <p:txBody>
          <a:bodyPr/>
          <a:lstStyle/>
          <a:p>
            <a:pPr algn="l"/>
            <a:r>
              <a:rPr lang="en-US" sz="3200" b="1" smtClean="0"/>
              <a:t>Model Predicted Mean PM</a:t>
            </a:r>
            <a:r>
              <a:rPr lang="en-US" sz="3200" b="1" baseline="-25000" smtClean="0"/>
              <a:t>2.5</a:t>
            </a:r>
            <a:r>
              <a:rPr lang="en-US" sz="3200" b="1" smtClean="0"/>
              <a:t> Surface</a:t>
            </a:r>
          </a:p>
        </p:txBody>
      </p:sp>
      <p:pic>
        <p:nvPicPr>
          <p:cNvPr id="70659" name="Content Placeholder 3" descr="ga_recal_modis_pred_2_9_bw_aic_narr_15_21_am_rsp_2007.tif"/>
          <p:cNvPicPr>
            <a:picLocks noChangeAspect="1"/>
          </p:cNvPicPr>
          <p:nvPr/>
        </p:nvPicPr>
        <p:blipFill>
          <a:blip r:embed="rId2"/>
          <a:srcRect l="2940" t="7993" b="9656"/>
          <a:stretch>
            <a:fillRect/>
          </a:stretch>
        </p:blipFill>
        <p:spPr bwMode="auto">
          <a:xfrm>
            <a:off x="1066800" y="838200"/>
            <a:ext cx="6172200" cy="5237163"/>
          </a:xfrm>
          <a:prstGeom prst="rect">
            <a:avLst/>
          </a:prstGeom>
          <a:noFill/>
          <a:ln w="9525">
            <a:noFill/>
            <a:miter lim="800000"/>
            <a:headEnd/>
            <a:tailEnd/>
          </a:ln>
        </p:spPr>
      </p:pic>
      <p:sp>
        <p:nvSpPr>
          <p:cNvPr id="70660" name="TextBox 5"/>
          <p:cNvSpPr txBox="1">
            <a:spLocks noChangeArrowheads="1"/>
          </p:cNvSpPr>
          <p:nvPr/>
        </p:nvSpPr>
        <p:spPr bwMode="auto">
          <a:xfrm>
            <a:off x="1905000" y="6248400"/>
            <a:ext cx="4648200" cy="369888"/>
          </a:xfrm>
          <a:prstGeom prst="rect">
            <a:avLst/>
          </a:prstGeom>
          <a:noFill/>
          <a:ln w="9525">
            <a:noFill/>
            <a:miter lim="800000"/>
            <a:headEnd/>
            <a:tailEnd/>
          </a:ln>
        </p:spPr>
        <p:txBody>
          <a:bodyPr wrap="none">
            <a:prstTxWarp prst="textNoShape">
              <a:avLst/>
            </a:prstTxWarp>
            <a:spAutoFit/>
          </a:bodyPr>
          <a:lstStyle/>
          <a:p>
            <a:r>
              <a:rPr lang="en-US"/>
              <a:t>Note: annual mean calculated with137 days</a:t>
            </a:r>
          </a:p>
        </p:txBody>
      </p:sp>
      <p:sp>
        <p:nvSpPr>
          <p:cNvPr id="7" name="Slide Number Placeholder 4"/>
          <p:cNvSpPr txBox="1">
            <a:spLocks/>
          </p:cNvSpPr>
          <p:nvPr/>
        </p:nvSpPr>
        <p:spPr bwMode="auto">
          <a:xfrm>
            <a:off x="6705600" y="6400800"/>
            <a:ext cx="2133600" cy="457200"/>
          </a:xfrm>
          <a:prstGeom prst="rect">
            <a:avLst/>
          </a:prstGeom>
          <a:noFill/>
          <a:ln w="9525">
            <a:noFill/>
            <a:miter lim="800000"/>
            <a:headEnd/>
            <a:tailEnd/>
          </a:ln>
          <a:effectLst/>
        </p:spPr>
        <p:txBody>
          <a:bodyPr>
            <a:prstTxWarp prst="textNoShape">
              <a:avLst/>
            </a:prstTxWarp>
          </a:bodyPr>
          <a:lstStyle/>
          <a:p>
            <a:pPr algn="r">
              <a:defRPr/>
            </a:pPr>
            <a:fld id="{AA22DED5-60FC-3B43-B30D-D462156FD403}" type="slidenum">
              <a:rPr lang="en-US" altLang="en-US" sz="1000">
                <a:latin typeface="Arial" pitchFamily="34" charset="0"/>
                <a:ea typeface="+mn-ea"/>
                <a:cs typeface="Arial" pitchFamily="34" charset="0"/>
              </a:rPr>
              <a:pPr algn="r">
                <a:defRPr/>
              </a:pPr>
              <a:t>30</a:t>
            </a:fld>
            <a:endParaRPr lang="en-US" altLang="en-US" sz="1000" dirty="0">
              <a:latin typeface="Arial" pitchFamily="34" charset="0"/>
              <a:ea typeface="+mn-ea"/>
              <a:cs typeface="Arial" pitchFamily="34" charset="0"/>
            </a:endParaRP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1682" name="Picture 3" descr="Annual_mean.png"/>
          <p:cNvPicPr>
            <a:picLocks noChangeAspect="1"/>
          </p:cNvPicPr>
          <p:nvPr/>
        </p:nvPicPr>
        <p:blipFill>
          <a:blip r:embed="rId2"/>
          <a:srcRect/>
          <a:stretch>
            <a:fillRect/>
          </a:stretch>
        </p:blipFill>
        <p:spPr bwMode="auto">
          <a:xfrm>
            <a:off x="4648200" y="1190625"/>
            <a:ext cx="4419600" cy="4295775"/>
          </a:xfrm>
          <a:prstGeom prst="rect">
            <a:avLst/>
          </a:prstGeom>
          <a:noFill/>
          <a:ln w="9525">
            <a:noFill/>
            <a:miter lim="800000"/>
            <a:headEnd/>
            <a:tailEnd/>
          </a:ln>
        </p:spPr>
      </p:pic>
      <p:sp>
        <p:nvSpPr>
          <p:cNvPr id="71683" name="Title 3"/>
          <p:cNvSpPr>
            <a:spLocks noGrp="1"/>
          </p:cNvSpPr>
          <p:nvPr>
            <p:ph type="title"/>
          </p:nvPr>
        </p:nvSpPr>
        <p:spPr>
          <a:xfrm>
            <a:off x="152400" y="122238"/>
            <a:ext cx="6858000" cy="715962"/>
          </a:xfrm>
        </p:spPr>
        <p:txBody>
          <a:bodyPr/>
          <a:lstStyle/>
          <a:p>
            <a:r>
              <a:rPr lang="en-US" sz="3200" smtClean="0"/>
              <a:t>Comparison with CMAQ</a:t>
            </a:r>
          </a:p>
        </p:txBody>
      </p:sp>
      <p:pic>
        <p:nvPicPr>
          <p:cNvPr id="71684" name="Content Placeholder 3" descr="ga_pm25surface_am.bmp"/>
          <p:cNvPicPr>
            <a:picLocks noGrp="1" noChangeAspect="1"/>
          </p:cNvPicPr>
          <p:nvPr>
            <p:ph idx="1"/>
          </p:nvPr>
        </p:nvPicPr>
        <p:blipFill>
          <a:blip r:embed="rId3"/>
          <a:srcRect/>
          <a:stretch>
            <a:fillRect/>
          </a:stretch>
        </p:blipFill>
        <p:spPr>
          <a:xfrm>
            <a:off x="228600" y="1190625"/>
            <a:ext cx="4419600" cy="4295775"/>
          </a:xfrm>
        </p:spPr>
      </p:pic>
      <p:sp>
        <p:nvSpPr>
          <p:cNvPr id="71685" name="TextBox 4"/>
          <p:cNvSpPr txBox="1">
            <a:spLocks noChangeArrowheads="1"/>
          </p:cNvSpPr>
          <p:nvPr/>
        </p:nvSpPr>
        <p:spPr bwMode="auto">
          <a:xfrm>
            <a:off x="457200" y="6096000"/>
            <a:ext cx="3925888" cy="369888"/>
          </a:xfrm>
          <a:prstGeom prst="rect">
            <a:avLst/>
          </a:prstGeom>
          <a:noFill/>
          <a:ln w="9525">
            <a:noFill/>
            <a:miter lim="800000"/>
            <a:headEnd/>
            <a:tailEnd/>
          </a:ln>
        </p:spPr>
        <p:txBody>
          <a:bodyPr wrap="none">
            <a:prstTxWarp prst="textNoShape">
              <a:avLst/>
            </a:prstTxWarp>
            <a:spAutoFit/>
          </a:bodyPr>
          <a:lstStyle/>
          <a:p>
            <a:r>
              <a:rPr lang="en-US"/>
              <a:t>General patterns agree, details differ</a:t>
            </a: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6" name="TextBox 2"/>
          <p:cNvSpPr txBox="1">
            <a:spLocks noChangeArrowheads="1"/>
          </p:cNvSpPr>
          <p:nvPr/>
        </p:nvSpPr>
        <p:spPr bwMode="auto">
          <a:xfrm>
            <a:off x="533400" y="2286000"/>
            <a:ext cx="7543800" cy="3154363"/>
          </a:xfrm>
          <a:prstGeom prst="rect">
            <a:avLst/>
          </a:prstGeom>
          <a:noFill/>
          <a:ln w="9525">
            <a:noFill/>
            <a:miter lim="800000"/>
            <a:headEnd/>
            <a:tailEnd/>
          </a:ln>
        </p:spPr>
        <p:txBody>
          <a:bodyPr>
            <a:prstTxWarp prst="textNoShape">
              <a:avLst/>
            </a:prstTxWarp>
            <a:spAutoFit/>
          </a:bodyPr>
          <a:lstStyle/>
          <a:p>
            <a:pPr>
              <a:spcAft>
                <a:spcPts val="600"/>
              </a:spcAft>
            </a:pPr>
            <a:endParaRPr lang="en-US"/>
          </a:p>
          <a:p>
            <a:pPr>
              <a:spcAft>
                <a:spcPts val="600"/>
              </a:spcAft>
            </a:pPr>
            <a:r>
              <a:rPr lang="en-US" sz="2400"/>
              <a:t>Analysis of the relationship between MODIS aerosol optical depth and particulate matter from 2006 to 2008</a:t>
            </a:r>
          </a:p>
          <a:p>
            <a:pPr>
              <a:spcAft>
                <a:spcPts val="600"/>
              </a:spcAft>
            </a:pPr>
            <a:endParaRPr lang="en-US" sz="2400"/>
          </a:p>
          <a:p>
            <a:pPr>
              <a:spcAft>
                <a:spcPts val="600"/>
              </a:spcAft>
            </a:pPr>
            <a:r>
              <a:rPr lang="en-US" sz="2400"/>
              <a:t>Tsai et. al. 2011</a:t>
            </a:r>
          </a:p>
          <a:p>
            <a:pPr>
              <a:spcAft>
                <a:spcPts val="600"/>
              </a:spcAft>
            </a:pPr>
            <a:r>
              <a:rPr lang="en-US" sz="2400"/>
              <a:t>Atmospheric Environment</a:t>
            </a:r>
          </a:p>
          <a:p>
            <a:pPr>
              <a:spcAft>
                <a:spcPts val="600"/>
              </a:spcAft>
            </a:pPr>
            <a:endParaRPr lang="en-US" sz="3600"/>
          </a:p>
        </p:txBody>
      </p:sp>
      <p:sp>
        <p:nvSpPr>
          <p:cNvPr id="72707" name="TextBox 2"/>
          <p:cNvSpPr txBox="1">
            <a:spLocks noChangeArrowheads="1"/>
          </p:cNvSpPr>
          <p:nvPr/>
        </p:nvSpPr>
        <p:spPr bwMode="auto">
          <a:xfrm>
            <a:off x="838200" y="304800"/>
            <a:ext cx="7086600" cy="1384300"/>
          </a:xfrm>
          <a:prstGeom prst="rect">
            <a:avLst/>
          </a:prstGeom>
          <a:noFill/>
          <a:ln w="9525">
            <a:noFill/>
            <a:miter lim="800000"/>
            <a:headEnd/>
            <a:tailEnd/>
          </a:ln>
        </p:spPr>
        <p:txBody>
          <a:bodyPr>
            <a:prstTxWarp prst="textNoShape">
              <a:avLst/>
            </a:prstTxWarp>
            <a:spAutoFit/>
          </a:bodyPr>
          <a:lstStyle/>
          <a:p>
            <a:pPr algn="ctr">
              <a:spcAft>
                <a:spcPts val="600"/>
              </a:spcAft>
            </a:pPr>
            <a:r>
              <a:rPr lang="en-US" sz="2800"/>
              <a:t>Using Coincident Ground Based Data,</a:t>
            </a:r>
          </a:p>
          <a:p>
            <a:pPr algn="ctr">
              <a:spcAft>
                <a:spcPts val="600"/>
              </a:spcAft>
            </a:pPr>
            <a:r>
              <a:rPr lang="en-US" sz="2800"/>
              <a:t>Lidar, and Satellite Measurements.</a:t>
            </a:r>
          </a:p>
          <a:p>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extBox 6"/>
          <p:cNvSpPr txBox="1"/>
          <p:nvPr/>
        </p:nvSpPr>
        <p:spPr>
          <a:xfrm>
            <a:off x="1066800" y="533400"/>
            <a:ext cx="6477000" cy="1200150"/>
          </a:xfrm>
          <a:prstGeom prst="rect">
            <a:avLst/>
          </a:prstGeom>
          <a:noFill/>
        </p:spPr>
        <p:txBody>
          <a:bodyPr>
            <a:spAutoFit/>
          </a:bodyPr>
          <a:lstStyle/>
          <a:p>
            <a:pPr>
              <a:defRPr/>
            </a:pPr>
            <a:r>
              <a:rPr lang="en-US" sz="2400" dirty="0" err="1"/>
              <a:t>Lidar</a:t>
            </a:r>
            <a:r>
              <a:rPr lang="en-US" sz="2400" dirty="0"/>
              <a:t> is used to identify the </a:t>
            </a:r>
          </a:p>
          <a:p>
            <a:pPr marL="457200" indent="-457200">
              <a:buFontTx/>
              <a:buAutoNum type="alphaLcParenBoth"/>
              <a:defRPr/>
            </a:pPr>
            <a:r>
              <a:rPr lang="en-US" sz="2400" dirty="0"/>
              <a:t>Planetary boundary layer (PBL)</a:t>
            </a:r>
          </a:p>
          <a:p>
            <a:pPr marL="460375" indent="-460375">
              <a:buFontTx/>
              <a:buAutoNum type="alphaLcParenBoth"/>
              <a:defRPr/>
            </a:pPr>
            <a:r>
              <a:rPr lang="en-US" sz="2400" dirty="0"/>
              <a:t>Haze layer.  Elevated layer above the PBL</a:t>
            </a:r>
          </a:p>
        </p:txBody>
      </p:sp>
      <p:pic>
        <p:nvPicPr>
          <p:cNvPr id="73731" name="Picture 7" descr="TaiwanScaleHeight.tiff"/>
          <p:cNvPicPr>
            <a:picLocks noChangeAspect="1"/>
          </p:cNvPicPr>
          <p:nvPr/>
        </p:nvPicPr>
        <p:blipFill>
          <a:blip r:embed="rId2"/>
          <a:srcRect/>
          <a:stretch>
            <a:fillRect/>
          </a:stretch>
        </p:blipFill>
        <p:spPr bwMode="auto">
          <a:xfrm>
            <a:off x="228600" y="2514600"/>
            <a:ext cx="8077200" cy="3213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4754" name="Picture 2" descr="TaiwanResultsB.tiff"/>
          <p:cNvPicPr>
            <a:picLocks noChangeAspect="1"/>
          </p:cNvPicPr>
          <p:nvPr/>
        </p:nvPicPr>
        <p:blipFill>
          <a:blip r:embed="rId2"/>
          <a:srcRect/>
          <a:stretch>
            <a:fillRect/>
          </a:stretch>
        </p:blipFill>
        <p:spPr bwMode="auto">
          <a:xfrm>
            <a:off x="304800" y="754063"/>
            <a:ext cx="8458200" cy="3436937"/>
          </a:xfrm>
          <a:prstGeom prst="rect">
            <a:avLst/>
          </a:prstGeom>
          <a:noFill/>
          <a:ln w="9525">
            <a:noFill/>
            <a:miter lim="800000"/>
            <a:headEnd/>
            <a:tailEnd/>
          </a:ln>
        </p:spPr>
      </p:pic>
      <p:sp>
        <p:nvSpPr>
          <p:cNvPr id="74755" name="TextBox 3"/>
          <p:cNvSpPr txBox="1">
            <a:spLocks noChangeArrowheads="1"/>
          </p:cNvSpPr>
          <p:nvPr/>
        </p:nvSpPr>
        <p:spPr bwMode="auto">
          <a:xfrm>
            <a:off x="381000" y="5029200"/>
            <a:ext cx="8580438" cy="923925"/>
          </a:xfrm>
          <a:prstGeom prst="rect">
            <a:avLst/>
          </a:prstGeom>
          <a:noFill/>
          <a:ln w="9525">
            <a:noFill/>
            <a:miter lim="800000"/>
            <a:headEnd/>
            <a:tailEnd/>
          </a:ln>
        </p:spPr>
        <p:txBody>
          <a:bodyPr wrap="none">
            <a:prstTxWarp prst="textNoShape">
              <a:avLst/>
            </a:prstTxWarp>
            <a:spAutoFit/>
          </a:bodyPr>
          <a:lstStyle/>
          <a:p>
            <a:r>
              <a:rPr lang="en-US"/>
              <a:t>Triangles indicate Terra data and circles indicate Aqua data. </a:t>
            </a:r>
          </a:p>
          <a:p>
            <a:r>
              <a:rPr lang="en-US"/>
              <a:t>Solid and dashed lines represent the linear regressions of AM and PM</a:t>
            </a:r>
          </a:p>
          <a:p>
            <a:r>
              <a:rPr lang="en-US"/>
              <a:t>of sunphotometer AOD corresponding to Terra and Aqua overpasses, respectively.</a:t>
            </a:r>
          </a:p>
        </p:txBody>
      </p:sp>
      <p:sp>
        <p:nvSpPr>
          <p:cNvPr id="74756" name="TextBox 4"/>
          <p:cNvSpPr txBox="1">
            <a:spLocks noChangeArrowheads="1"/>
          </p:cNvSpPr>
          <p:nvPr/>
        </p:nvSpPr>
        <p:spPr bwMode="auto">
          <a:xfrm>
            <a:off x="5029200" y="228600"/>
            <a:ext cx="1604963" cy="646113"/>
          </a:xfrm>
          <a:prstGeom prst="rect">
            <a:avLst/>
          </a:prstGeom>
          <a:noFill/>
          <a:ln w="9525">
            <a:noFill/>
            <a:miter lim="800000"/>
            <a:headEnd/>
            <a:tailEnd/>
          </a:ln>
        </p:spPr>
        <p:txBody>
          <a:bodyPr wrap="none">
            <a:prstTxWarp prst="textNoShape">
              <a:avLst/>
            </a:prstTxWarp>
            <a:spAutoFit/>
          </a:bodyPr>
          <a:lstStyle/>
          <a:p>
            <a:r>
              <a:rPr lang="en-US"/>
              <a:t>Haze layer</a:t>
            </a:r>
          </a:p>
          <a:p>
            <a:r>
              <a:rPr lang="en-US"/>
              <a:t>Bottom to Top</a:t>
            </a:r>
          </a:p>
        </p:txBody>
      </p:sp>
      <p:sp>
        <p:nvSpPr>
          <p:cNvPr id="74757" name="TextBox 5"/>
          <p:cNvSpPr txBox="1">
            <a:spLocks noChangeArrowheads="1"/>
          </p:cNvSpPr>
          <p:nvPr/>
        </p:nvSpPr>
        <p:spPr bwMode="auto">
          <a:xfrm>
            <a:off x="7010400" y="228600"/>
            <a:ext cx="1608138" cy="646113"/>
          </a:xfrm>
          <a:prstGeom prst="rect">
            <a:avLst/>
          </a:prstGeom>
          <a:noFill/>
          <a:ln w="9525">
            <a:noFill/>
            <a:miter lim="800000"/>
            <a:headEnd/>
            <a:tailEnd/>
          </a:ln>
        </p:spPr>
        <p:txBody>
          <a:bodyPr wrap="none">
            <a:prstTxWarp prst="textNoShape">
              <a:avLst/>
            </a:prstTxWarp>
            <a:spAutoFit/>
          </a:bodyPr>
          <a:lstStyle/>
          <a:p>
            <a:r>
              <a:rPr lang="en-US"/>
              <a:t>Haze layer</a:t>
            </a:r>
          </a:p>
          <a:p>
            <a:r>
              <a:rPr lang="en-US"/>
              <a:t>Top to Bottom</a:t>
            </a:r>
          </a:p>
        </p:txBody>
      </p:sp>
      <p:sp>
        <p:nvSpPr>
          <p:cNvPr id="74758" name="TextBox 6"/>
          <p:cNvSpPr txBox="1">
            <a:spLocks noChangeArrowheads="1"/>
          </p:cNvSpPr>
          <p:nvPr/>
        </p:nvSpPr>
        <p:spPr bwMode="auto">
          <a:xfrm>
            <a:off x="838200" y="4278313"/>
            <a:ext cx="1762125" cy="369887"/>
          </a:xfrm>
          <a:prstGeom prst="rect">
            <a:avLst/>
          </a:prstGeom>
          <a:noFill/>
          <a:ln w="9525">
            <a:noFill/>
            <a:miter lim="800000"/>
            <a:headEnd/>
            <a:tailEnd/>
          </a:ln>
        </p:spPr>
        <p:txBody>
          <a:bodyPr wrap="none">
            <a:prstTxWarp prst="textNoShape">
              <a:avLst/>
            </a:prstTxWarp>
            <a:spAutoFit/>
          </a:bodyPr>
          <a:lstStyle/>
          <a:p>
            <a:r>
              <a:rPr lang="en-US"/>
              <a:t>PM2.5 vs. AOD</a:t>
            </a:r>
          </a:p>
        </p:txBody>
      </p:sp>
      <p:sp>
        <p:nvSpPr>
          <p:cNvPr id="74759" name="TextBox 7"/>
          <p:cNvSpPr txBox="1">
            <a:spLocks noChangeArrowheads="1"/>
          </p:cNvSpPr>
          <p:nvPr/>
        </p:nvSpPr>
        <p:spPr bwMode="auto">
          <a:xfrm>
            <a:off x="3048000" y="4191000"/>
            <a:ext cx="1711325" cy="646113"/>
          </a:xfrm>
          <a:prstGeom prst="rect">
            <a:avLst/>
          </a:prstGeom>
          <a:noFill/>
          <a:ln w="9525">
            <a:noFill/>
            <a:miter lim="800000"/>
            <a:headEnd/>
            <a:tailEnd/>
          </a:ln>
        </p:spPr>
        <p:txBody>
          <a:bodyPr wrap="none">
            <a:prstTxWarp prst="textNoShape">
              <a:avLst/>
            </a:prstTxWarp>
            <a:spAutoFit/>
          </a:bodyPr>
          <a:lstStyle/>
          <a:p>
            <a:r>
              <a:rPr lang="en-US"/>
              <a:t>PM2.5*f(RH) </a:t>
            </a:r>
          </a:p>
          <a:p>
            <a:r>
              <a:rPr lang="en-US"/>
              <a:t>vs. AOD/PBLH</a:t>
            </a:r>
          </a:p>
        </p:txBody>
      </p:sp>
      <p:sp>
        <p:nvSpPr>
          <p:cNvPr id="74760" name="TextBox 8"/>
          <p:cNvSpPr txBox="1">
            <a:spLocks noChangeArrowheads="1"/>
          </p:cNvSpPr>
          <p:nvPr/>
        </p:nvSpPr>
        <p:spPr bwMode="auto">
          <a:xfrm>
            <a:off x="4994275" y="4191000"/>
            <a:ext cx="1762125" cy="646113"/>
          </a:xfrm>
          <a:prstGeom prst="rect">
            <a:avLst/>
          </a:prstGeom>
          <a:noFill/>
          <a:ln w="9525">
            <a:noFill/>
            <a:miter lim="800000"/>
            <a:headEnd/>
            <a:tailEnd/>
          </a:ln>
        </p:spPr>
        <p:txBody>
          <a:bodyPr wrap="none">
            <a:prstTxWarp prst="textNoShape">
              <a:avLst/>
            </a:prstTxWarp>
            <a:spAutoFit/>
          </a:bodyPr>
          <a:lstStyle/>
          <a:p>
            <a:r>
              <a:rPr lang="en-US"/>
              <a:t>PM2.5*f(RH) </a:t>
            </a:r>
          </a:p>
          <a:p>
            <a:r>
              <a:rPr lang="en-US"/>
              <a:t>vs. AOD/HLHbt</a:t>
            </a:r>
          </a:p>
        </p:txBody>
      </p:sp>
      <p:sp>
        <p:nvSpPr>
          <p:cNvPr id="74761" name="TextBox 9"/>
          <p:cNvSpPr txBox="1">
            <a:spLocks noChangeArrowheads="1"/>
          </p:cNvSpPr>
          <p:nvPr/>
        </p:nvSpPr>
        <p:spPr bwMode="auto">
          <a:xfrm>
            <a:off x="7000875" y="4191000"/>
            <a:ext cx="1762125" cy="646113"/>
          </a:xfrm>
          <a:prstGeom prst="rect">
            <a:avLst/>
          </a:prstGeom>
          <a:noFill/>
          <a:ln w="9525">
            <a:noFill/>
            <a:miter lim="800000"/>
            <a:headEnd/>
            <a:tailEnd/>
          </a:ln>
        </p:spPr>
        <p:txBody>
          <a:bodyPr wrap="none">
            <a:prstTxWarp prst="textNoShape">
              <a:avLst/>
            </a:prstTxWarp>
            <a:spAutoFit/>
          </a:bodyPr>
          <a:lstStyle/>
          <a:p>
            <a:r>
              <a:rPr lang="en-US"/>
              <a:t>PM2.5*f(RH) </a:t>
            </a:r>
          </a:p>
          <a:p>
            <a:r>
              <a:rPr lang="en-US"/>
              <a:t>vs. AOD/HLHtp</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0293" name="Text Box 5"/>
          <p:cNvSpPr txBox="1">
            <a:spLocks noChangeArrowheads="1"/>
          </p:cNvSpPr>
          <p:nvPr/>
        </p:nvSpPr>
        <p:spPr bwMode="auto">
          <a:xfrm>
            <a:off x="0" y="5546725"/>
            <a:ext cx="1208088" cy="1311275"/>
          </a:xfrm>
          <a:prstGeom prst="rect">
            <a:avLst/>
          </a:prstGeom>
          <a:solidFill>
            <a:schemeClr val="bg1"/>
          </a:solidFill>
          <a:ln w="9525">
            <a:noFill/>
            <a:miter lim="800000"/>
            <a:headEnd/>
            <a:tailEnd/>
          </a:ln>
          <a:effectLst/>
        </p:spPr>
        <p:txBody>
          <a:bodyPr>
            <a:prstTxWarp prst="textNoShape">
              <a:avLst/>
            </a:prstTxWarp>
            <a:spAutoFit/>
          </a:bodyPr>
          <a:lstStyle/>
          <a:p>
            <a:pPr>
              <a:spcBef>
                <a:spcPct val="50000"/>
              </a:spcBef>
              <a:defRPr/>
            </a:pPr>
            <a:endParaRPr lang="en-US">
              <a:effectLst>
                <a:outerShdw blurRad="38100" dist="38100" dir="2700000" algn="tl">
                  <a:srgbClr val="DDDDDD"/>
                </a:outerShdw>
              </a:effectLst>
              <a:latin typeface="Calibri" charset="0"/>
              <a:ea typeface="MS PGothic" pitchFamily="34" charset="-128"/>
              <a:cs typeface="MS PGothic" pitchFamily="34" charset="-128"/>
            </a:endParaRPr>
          </a:p>
          <a:p>
            <a:pPr>
              <a:spcBef>
                <a:spcPct val="50000"/>
              </a:spcBef>
              <a:defRPr/>
            </a:pPr>
            <a:endParaRPr lang="en-US">
              <a:effectLst>
                <a:outerShdw blurRad="38100" dist="38100" dir="2700000" algn="tl">
                  <a:srgbClr val="DDDDDD"/>
                </a:outerShdw>
              </a:effectLst>
              <a:latin typeface="Calibri" charset="0"/>
              <a:ea typeface="MS PGothic" pitchFamily="34" charset="-128"/>
              <a:cs typeface="MS PGothic" pitchFamily="34" charset="-128"/>
            </a:endParaRPr>
          </a:p>
        </p:txBody>
      </p:sp>
      <p:sp>
        <p:nvSpPr>
          <p:cNvPr id="75779" name="TextBox 6"/>
          <p:cNvSpPr txBox="1">
            <a:spLocks noChangeArrowheads="1"/>
          </p:cNvSpPr>
          <p:nvPr/>
        </p:nvSpPr>
        <p:spPr bwMode="auto">
          <a:xfrm>
            <a:off x="254000" y="1163638"/>
            <a:ext cx="8890000" cy="5324475"/>
          </a:xfrm>
          <a:prstGeom prst="rect">
            <a:avLst/>
          </a:prstGeom>
          <a:noFill/>
          <a:ln w="9525">
            <a:noFill/>
            <a:miter lim="800000"/>
            <a:headEnd/>
            <a:tailEnd/>
          </a:ln>
        </p:spPr>
        <p:txBody>
          <a:bodyPr>
            <a:prstTxWarp prst="textNoShape">
              <a:avLst/>
            </a:prstTxWarp>
            <a:spAutoFit/>
          </a:bodyPr>
          <a:lstStyle/>
          <a:p>
            <a:pPr>
              <a:buFont typeface="Arial" charset="0"/>
              <a:buChar char="•"/>
            </a:pPr>
            <a:r>
              <a:rPr lang="en-US" sz="2800" b="1">
                <a:latin typeface="Calibri" charset="0"/>
                <a:ea typeface="MS PGothic" pitchFamily="34" charset="-128"/>
                <a:cs typeface="MS PGothic" pitchFamily="34" charset="-128"/>
              </a:rPr>
              <a:t>   </a:t>
            </a:r>
            <a:r>
              <a:rPr lang="en-US" sz="2400">
                <a:latin typeface="Myriad Pro" charset="0"/>
                <a:ea typeface="MS PGothic" pitchFamily="34" charset="-128"/>
                <a:cs typeface="MS PGothic" pitchFamily="34" charset="-128"/>
              </a:rPr>
              <a:t>Tuning the Satellite AOD retrieval to local conditions.</a:t>
            </a:r>
          </a:p>
          <a:p>
            <a:endParaRPr lang="en-US" sz="2400">
              <a:latin typeface="Myriad Pro" charset="0"/>
              <a:ea typeface="MS PGothic" pitchFamily="34" charset="-128"/>
              <a:cs typeface="MS PGothic" pitchFamily="34" charset="-128"/>
            </a:endParaRPr>
          </a:p>
          <a:p>
            <a:pPr>
              <a:buFont typeface="Arial" charset="0"/>
              <a:buChar char="•"/>
            </a:pPr>
            <a:r>
              <a:rPr lang="en-US" sz="2400">
                <a:solidFill>
                  <a:srgbClr val="000000"/>
                </a:solidFill>
                <a:latin typeface="Myriad Pro" charset="0"/>
                <a:ea typeface="MS PGothic" pitchFamily="34" charset="-128"/>
                <a:cs typeface="MS PGothic" pitchFamily="34" charset="-128"/>
              </a:rPr>
              <a:t>   Use of transport, forecast, numerical and statistical models.</a:t>
            </a:r>
          </a:p>
          <a:p>
            <a:endParaRPr lang="en-US" sz="2400">
              <a:solidFill>
                <a:srgbClr val="000000"/>
              </a:solidFill>
              <a:latin typeface="Myriad Pro" charset="0"/>
              <a:ea typeface="MS PGothic" pitchFamily="34" charset="-128"/>
              <a:cs typeface="MS PGothic" pitchFamily="34" charset="-128"/>
            </a:endParaRPr>
          </a:p>
          <a:p>
            <a:pPr>
              <a:buFont typeface="Arial" charset="0"/>
              <a:buChar char="•"/>
            </a:pPr>
            <a:r>
              <a:rPr lang="en-US" sz="2400">
                <a:latin typeface="Myriad Pro" charset="0"/>
                <a:ea typeface="MS PGothic" pitchFamily="34" charset="-128"/>
                <a:cs typeface="MS PGothic" pitchFamily="34" charset="-128"/>
              </a:rPr>
              <a:t>   Use of additional satellite aerosol and trace gas data.</a:t>
            </a:r>
          </a:p>
          <a:p>
            <a:endParaRPr lang="en-US" sz="2400">
              <a:latin typeface="Myriad Pro" charset="0"/>
              <a:ea typeface="MS PGothic" pitchFamily="34" charset="-128"/>
              <a:cs typeface="MS PGothic" pitchFamily="34" charset="-128"/>
            </a:endParaRPr>
          </a:p>
          <a:p>
            <a:pPr>
              <a:buFont typeface="Arial" charset="0"/>
              <a:buChar char="•"/>
            </a:pPr>
            <a:r>
              <a:rPr lang="en-US" sz="2400">
                <a:latin typeface="Myriad Pro" charset="0"/>
                <a:ea typeface="MS PGothic" pitchFamily="34" charset="-128"/>
                <a:cs typeface="MS PGothic" pitchFamily="34" charset="-128"/>
              </a:rPr>
              <a:t>   Ground instrument networks for creating daily AOD – PM    relationships</a:t>
            </a:r>
          </a:p>
          <a:p>
            <a:endParaRPr lang="en-US" sz="2400">
              <a:latin typeface="Myriad Pro" charset="0"/>
              <a:ea typeface="MS PGothic" pitchFamily="34" charset="-128"/>
              <a:cs typeface="MS PGothic" pitchFamily="34" charset="-128"/>
            </a:endParaRPr>
          </a:p>
          <a:p>
            <a:pPr>
              <a:buFont typeface="Arial" charset="0"/>
              <a:buChar char="•"/>
            </a:pPr>
            <a:r>
              <a:rPr lang="en-US" sz="2400">
                <a:latin typeface="Myriad Pro" charset="0"/>
                <a:ea typeface="MS PGothic" pitchFamily="34" charset="-128"/>
                <a:cs typeface="MS PGothic" pitchFamily="34" charset="-128"/>
              </a:rPr>
              <a:t>   Use of ground and space borne lidars for vertical resolution of aerosols and boundary layers</a:t>
            </a:r>
          </a:p>
          <a:p>
            <a:endParaRPr lang="en-US" sz="2400">
              <a:latin typeface="Myriad Pro" charset="0"/>
              <a:ea typeface="MS PGothic" pitchFamily="34" charset="-128"/>
              <a:cs typeface="MS PGothic" pitchFamily="34" charset="-128"/>
            </a:endParaRPr>
          </a:p>
          <a:p>
            <a:pPr>
              <a:buFont typeface="Arial" charset="0"/>
              <a:buChar char="•"/>
            </a:pPr>
            <a:r>
              <a:rPr lang="en-US" sz="2400">
                <a:latin typeface="Myriad Pro" charset="0"/>
                <a:ea typeface="MS PGothic" pitchFamily="34" charset="-128"/>
                <a:cs typeface="MS PGothic" pitchFamily="34" charset="-128"/>
              </a:rPr>
              <a:t>   Local meteorological data</a:t>
            </a:r>
          </a:p>
          <a:p>
            <a:endParaRPr lang="en-US" sz="2400">
              <a:latin typeface="Myriad Pro" charset="0"/>
              <a:ea typeface="MS PGothic" pitchFamily="34" charset="-128"/>
              <a:cs typeface="MS PGothic" pitchFamily="34" charset="-128"/>
            </a:endParaRPr>
          </a:p>
        </p:txBody>
      </p:sp>
      <p:sp>
        <p:nvSpPr>
          <p:cNvPr id="75780" name="TextBox 4"/>
          <p:cNvSpPr txBox="1">
            <a:spLocks noChangeArrowheads="1"/>
          </p:cNvSpPr>
          <p:nvPr/>
        </p:nvSpPr>
        <p:spPr bwMode="auto">
          <a:xfrm>
            <a:off x="1150938" y="188913"/>
            <a:ext cx="7237412" cy="954087"/>
          </a:xfrm>
          <a:prstGeom prst="rect">
            <a:avLst/>
          </a:prstGeom>
          <a:noFill/>
          <a:ln w="9525">
            <a:noFill/>
            <a:miter lim="800000"/>
            <a:headEnd/>
            <a:tailEnd/>
          </a:ln>
        </p:spPr>
        <p:txBody>
          <a:bodyPr wrap="none">
            <a:prstTxWarp prst="textNoShape">
              <a:avLst/>
            </a:prstTxWarp>
            <a:spAutoFit/>
          </a:bodyPr>
          <a:lstStyle/>
          <a:p>
            <a:pPr algn="ctr"/>
            <a:r>
              <a:rPr lang="en-GB" altLang="zh-CN" sz="2800" b="1">
                <a:latin typeface="Myriad Pro" charset="0"/>
                <a:ea typeface="宋体" charset="-122"/>
                <a:cs typeface="宋体" charset="-122"/>
              </a:rPr>
              <a:t>Steps Which Can Be Taken to</a:t>
            </a:r>
          </a:p>
          <a:p>
            <a:pPr algn="ctr"/>
            <a:r>
              <a:rPr lang="en-GB" altLang="zh-CN" sz="2800" b="1">
                <a:latin typeface="Myriad Pro" charset="0"/>
                <a:ea typeface="宋体" charset="-122"/>
                <a:cs typeface="宋体" charset="-122"/>
              </a:rPr>
              <a:t> Improve Remote Sensing-PM</a:t>
            </a:r>
            <a:r>
              <a:rPr lang="en-GB" altLang="zh-CN" sz="2800" b="1" baseline="-25000">
                <a:latin typeface="Myriad Pro" charset="0"/>
                <a:ea typeface="宋体" charset="-122"/>
                <a:cs typeface="宋体" charset="-122"/>
              </a:rPr>
              <a:t>2.5</a:t>
            </a:r>
            <a:r>
              <a:rPr lang="en-GB" altLang="zh-CN" sz="2800" b="1">
                <a:latin typeface="Myriad Pro" charset="0"/>
                <a:ea typeface="宋体" charset="-122"/>
                <a:cs typeface="宋体" charset="-122"/>
              </a:rPr>
              <a:t> </a:t>
            </a:r>
            <a:r>
              <a:rPr lang="en-US" altLang="zh-CN" sz="2800" b="1">
                <a:latin typeface="Myriad Pro" charset="0"/>
                <a:ea typeface="宋体" charset="-122"/>
                <a:cs typeface="宋体" charset="-122"/>
              </a:rPr>
              <a:t>Correlations</a:t>
            </a:r>
            <a:endParaRPr lang="en-GB" sz="2800" b="1">
              <a:latin typeface="Myriad Pro"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846"/>
          </a:xfrm>
        </p:spPr>
        <p:txBody>
          <a:bodyPr rtlCol="0">
            <a:normAutofit fontScale="90000"/>
          </a:bodyPr>
          <a:lstStyle/>
          <a:p>
            <a:pPr fontAlgn="auto">
              <a:spcAft>
                <a:spcPts val="0"/>
              </a:spcAft>
              <a:defRPr/>
            </a:pPr>
            <a:r>
              <a:rPr lang="en-US" sz="3556" dirty="0" smtClean="0">
                <a:ea typeface="+mj-ea"/>
                <a:cs typeface="+mj-cs"/>
              </a:rPr>
              <a:t>The Highest Quality of Data Rests on a Tripod</a:t>
            </a:r>
            <a:r>
              <a:rPr lang="en-US" dirty="0" smtClean="0">
                <a:ea typeface="+mj-ea"/>
                <a:cs typeface="+mj-cs"/>
              </a:rPr>
              <a:t/>
            </a:r>
            <a:br>
              <a:rPr lang="en-US" dirty="0" smtClean="0">
                <a:ea typeface="+mj-ea"/>
                <a:cs typeface="+mj-cs"/>
              </a:rPr>
            </a:br>
            <a:endParaRPr lang="en-US" dirty="0">
              <a:ea typeface="+mj-ea"/>
              <a:cs typeface="+mj-cs"/>
            </a:endParaRPr>
          </a:p>
        </p:txBody>
      </p:sp>
      <p:sp>
        <p:nvSpPr>
          <p:cNvPr id="8" name="Left-Right Arrow 7"/>
          <p:cNvSpPr/>
          <p:nvPr/>
        </p:nvSpPr>
        <p:spPr>
          <a:xfrm>
            <a:off x="3529013" y="1961356"/>
            <a:ext cx="2054225" cy="484187"/>
          </a:xfrm>
          <a:prstGeom prst="lef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Left-Right Arrow 8"/>
          <p:cNvSpPr/>
          <p:nvPr/>
        </p:nvSpPr>
        <p:spPr>
          <a:xfrm rot="7559589">
            <a:off x="5182206" y="3932468"/>
            <a:ext cx="1422400" cy="328612"/>
          </a:xfrm>
          <a:prstGeom prst="lef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Left-Right Arrow 9"/>
          <p:cNvSpPr/>
          <p:nvPr/>
        </p:nvSpPr>
        <p:spPr>
          <a:xfrm rot="2809019">
            <a:off x="2274025" y="3989974"/>
            <a:ext cx="1455738" cy="336550"/>
          </a:xfrm>
          <a:prstGeom prst="lef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9641" name="TextBox 10"/>
          <p:cNvSpPr txBox="1">
            <a:spLocks noChangeArrowheads="1"/>
          </p:cNvSpPr>
          <p:nvPr/>
        </p:nvSpPr>
        <p:spPr bwMode="auto">
          <a:xfrm>
            <a:off x="637038" y="3577903"/>
            <a:ext cx="1525879" cy="830997"/>
          </a:xfrm>
          <a:prstGeom prst="rect">
            <a:avLst/>
          </a:prstGeom>
          <a:noFill/>
          <a:ln w="9525">
            <a:noFill/>
            <a:miter lim="800000"/>
            <a:headEnd/>
            <a:tailEnd/>
          </a:ln>
        </p:spPr>
        <p:txBody>
          <a:bodyPr wrap="square">
            <a:prstTxWarp prst="textNoShape">
              <a:avLst/>
            </a:prstTxWarp>
            <a:spAutoFit/>
          </a:bodyPr>
          <a:lstStyle/>
          <a:p>
            <a:pPr algn="ctr"/>
            <a:r>
              <a:rPr lang="en-US" sz="2400" dirty="0" smtClean="0">
                <a:ea typeface="Arial" charset="0"/>
                <a:cs typeface="Arial" charset="0"/>
              </a:rPr>
              <a:t>Satellite Data</a:t>
            </a:r>
            <a:endParaRPr lang="en-US" sz="2400" dirty="0">
              <a:ea typeface="Arial" charset="0"/>
              <a:cs typeface="Arial" charset="0"/>
            </a:endParaRPr>
          </a:p>
        </p:txBody>
      </p:sp>
      <p:sp>
        <p:nvSpPr>
          <p:cNvPr id="69642" name="TextBox 11"/>
          <p:cNvSpPr txBox="1">
            <a:spLocks noChangeArrowheads="1"/>
          </p:cNvSpPr>
          <p:nvPr/>
        </p:nvSpPr>
        <p:spPr bwMode="auto">
          <a:xfrm>
            <a:off x="6005882" y="3618873"/>
            <a:ext cx="3142300" cy="1200328"/>
          </a:xfrm>
          <a:prstGeom prst="rect">
            <a:avLst/>
          </a:prstGeom>
          <a:noFill/>
          <a:ln w="9525">
            <a:noFill/>
            <a:miter lim="800000"/>
            <a:headEnd/>
            <a:tailEnd/>
          </a:ln>
        </p:spPr>
        <p:txBody>
          <a:bodyPr wrap="square">
            <a:prstTxWarp prst="textNoShape">
              <a:avLst/>
            </a:prstTxWarp>
            <a:spAutoFit/>
          </a:bodyPr>
          <a:lstStyle/>
          <a:p>
            <a:pPr algn="ctr"/>
            <a:r>
              <a:rPr lang="en-US" sz="2400" dirty="0" smtClean="0">
                <a:ea typeface="Arial" charset="0"/>
                <a:cs typeface="Arial" charset="0"/>
              </a:rPr>
              <a:t>Ground Measurements           and In</a:t>
            </a:r>
            <a:r>
              <a:rPr lang="en-US" sz="2400" dirty="0">
                <a:ea typeface="Arial" charset="0"/>
                <a:cs typeface="Arial" charset="0"/>
              </a:rPr>
              <a:t>-</a:t>
            </a:r>
            <a:r>
              <a:rPr lang="en-US" sz="2400" dirty="0" smtClean="0">
                <a:ea typeface="Arial" charset="0"/>
                <a:cs typeface="Arial" charset="0"/>
              </a:rPr>
              <a:t>Situ Data</a:t>
            </a:r>
            <a:endParaRPr lang="en-US" sz="2400" dirty="0">
              <a:ea typeface="Arial" charset="0"/>
              <a:cs typeface="Arial" charset="0"/>
            </a:endParaRPr>
          </a:p>
        </p:txBody>
      </p:sp>
      <p:sp>
        <p:nvSpPr>
          <p:cNvPr id="69643" name="TextBox 12"/>
          <p:cNvSpPr txBox="1">
            <a:spLocks noChangeArrowheads="1"/>
          </p:cNvSpPr>
          <p:nvPr/>
        </p:nvSpPr>
        <p:spPr bwMode="auto">
          <a:xfrm>
            <a:off x="3933215" y="6273495"/>
            <a:ext cx="1230313" cy="461665"/>
          </a:xfrm>
          <a:prstGeom prst="rect">
            <a:avLst/>
          </a:prstGeom>
          <a:noFill/>
          <a:ln w="9525">
            <a:noFill/>
            <a:miter lim="800000"/>
            <a:headEnd/>
            <a:tailEnd/>
          </a:ln>
        </p:spPr>
        <p:txBody>
          <a:bodyPr>
            <a:prstTxWarp prst="textNoShape">
              <a:avLst/>
            </a:prstTxWarp>
            <a:spAutoFit/>
          </a:bodyPr>
          <a:lstStyle/>
          <a:p>
            <a:pPr algn="ctr"/>
            <a:r>
              <a:rPr lang="en-US" sz="2400" dirty="0">
                <a:ea typeface="Arial" charset="0"/>
                <a:cs typeface="Arial" charset="0"/>
              </a:rPr>
              <a:t>Models</a:t>
            </a:r>
          </a:p>
        </p:txBody>
      </p:sp>
      <p:pic>
        <p:nvPicPr>
          <p:cNvPr id="12" name="Picture 11" descr="Terra.jpg"/>
          <p:cNvPicPr>
            <a:picLocks noChangeAspect="1"/>
          </p:cNvPicPr>
          <p:nvPr/>
        </p:nvPicPr>
        <p:blipFill>
          <a:blip r:embed="rId3"/>
          <a:stretch>
            <a:fillRect/>
          </a:stretch>
        </p:blipFill>
        <p:spPr>
          <a:xfrm>
            <a:off x="153619" y="1163484"/>
            <a:ext cx="2848275" cy="2322087"/>
          </a:xfrm>
          <a:prstGeom prst="rect">
            <a:avLst/>
          </a:prstGeom>
        </p:spPr>
      </p:pic>
      <p:pic>
        <p:nvPicPr>
          <p:cNvPr id="13" name="Picture 12" descr="BottegaVeneta_SS2011_mens18.jpg"/>
          <p:cNvPicPr>
            <a:picLocks noChangeAspect="1"/>
          </p:cNvPicPr>
          <p:nvPr/>
        </p:nvPicPr>
        <p:blipFill>
          <a:blip r:embed="rId4"/>
          <a:stretch>
            <a:fillRect/>
          </a:stretch>
        </p:blipFill>
        <p:spPr>
          <a:xfrm>
            <a:off x="3795287" y="4055699"/>
            <a:ext cx="1466569" cy="2199854"/>
          </a:xfrm>
          <a:prstGeom prst="rect">
            <a:avLst/>
          </a:prstGeom>
        </p:spPr>
      </p:pic>
      <p:pic>
        <p:nvPicPr>
          <p:cNvPr id="15" name="Picture 7" descr="teom_filter_warnings"/>
          <p:cNvPicPr>
            <a:picLocks noChangeAspect="1" noChangeArrowheads="1"/>
          </p:cNvPicPr>
          <p:nvPr/>
        </p:nvPicPr>
        <p:blipFill>
          <a:blip r:embed="rId5" cstate="print"/>
          <a:srcRect/>
          <a:stretch>
            <a:fillRect/>
          </a:stretch>
        </p:blipFill>
        <p:spPr bwMode="auto">
          <a:xfrm>
            <a:off x="6513512" y="1150151"/>
            <a:ext cx="2173288" cy="2362200"/>
          </a:xfrm>
          <a:prstGeom prst="rect">
            <a:avLst/>
          </a:prstGeom>
          <a:noFill/>
        </p:spPr>
      </p:pic>
    </p:spTree>
  </p:cSld>
  <p:clrMapOvr>
    <a:masterClrMapping/>
  </p:clrMapOvr>
  <p:transition advTm="14916"/>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641" name="TextBox 10"/>
          <p:cNvSpPr txBox="1">
            <a:spLocks noChangeArrowheads="1"/>
          </p:cNvSpPr>
          <p:nvPr/>
        </p:nvSpPr>
        <p:spPr bwMode="auto">
          <a:xfrm>
            <a:off x="1549650" y="230832"/>
            <a:ext cx="6300333" cy="461665"/>
          </a:xfrm>
          <a:prstGeom prst="rect">
            <a:avLst/>
          </a:prstGeom>
          <a:noFill/>
          <a:ln w="9525">
            <a:noFill/>
            <a:miter lim="800000"/>
            <a:headEnd/>
            <a:tailEnd/>
          </a:ln>
        </p:spPr>
        <p:txBody>
          <a:bodyPr wrap="square">
            <a:prstTxWarp prst="textNoShape">
              <a:avLst/>
            </a:prstTxWarp>
            <a:spAutoFit/>
          </a:bodyPr>
          <a:lstStyle/>
          <a:p>
            <a:pPr algn="ctr"/>
            <a:r>
              <a:rPr lang="en-US" sz="2400" dirty="0" smtClean="0">
                <a:ea typeface="Arial" charset="0"/>
                <a:cs typeface="Arial" charset="0"/>
              </a:rPr>
              <a:t>Current and Future Prospects Satellite Data</a:t>
            </a:r>
            <a:endParaRPr lang="en-US" sz="2400" dirty="0">
              <a:ea typeface="Arial" charset="0"/>
              <a:cs typeface="Arial" charset="0"/>
            </a:endParaRPr>
          </a:p>
        </p:txBody>
      </p:sp>
      <p:pic>
        <p:nvPicPr>
          <p:cNvPr id="12" name="Picture 11" descr="Terra.jpg"/>
          <p:cNvPicPr>
            <a:picLocks noChangeAspect="1"/>
          </p:cNvPicPr>
          <p:nvPr/>
        </p:nvPicPr>
        <p:blipFill>
          <a:blip r:embed="rId3"/>
          <a:stretch>
            <a:fillRect/>
          </a:stretch>
        </p:blipFill>
        <p:spPr>
          <a:xfrm>
            <a:off x="0" y="1576293"/>
            <a:ext cx="4283521" cy="3492188"/>
          </a:xfrm>
          <a:prstGeom prst="rect">
            <a:avLst/>
          </a:prstGeom>
        </p:spPr>
      </p:pic>
      <p:sp>
        <p:nvSpPr>
          <p:cNvPr id="17" name="TextBox 16"/>
          <p:cNvSpPr txBox="1"/>
          <p:nvPr/>
        </p:nvSpPr>
        <p:spPr>
          <a:xfrm>
            <a:off x="4530344" y="1765440"/>
            <a:ext cx="4187715" cy="2862323"/>
          </a:xfrm>
          <a:prstGeom prst="rect">
            <a:avLst/>
          </a:prstGeom>
          <a:noFill/>
        </p:spPr>
        <p:txBody>
          <a:bodyPr wrap="none" rtlCol="0">
            <a:spAutoFit/>
          </a:bodyPr>
          <a:lstStyle/>
          <a:p>
            <a:r>
              <a:rPr lang="en-US" dirty="0" smtClean="0"/>
              <a:t>Several Missions Beyond Design Life</a:t>
            </a:r>
          </a:p>
          <a:p>
            <a:endParaRPr lang="en-US" dirty="0" smtClean="0"/>
          </a:p>
          <a:p>
            <a:endParaRPr lang="en-US" dirty="0" smtClean="0"/>
          </a:p>
          <a:p>
            <a:r>
              <a:rPr lang="en-US" dirty="0" smtClean="0"/>
              <a:t>Recent Launch of VIIRS</a:t>
            </a:r>
          </a:p>
          <a:p>
            <a:endParaRPr lang="en-US" dirty="0" smtClean="0"/>
          </a:p>
          <a:p>
            <a:endParaRPr lang="en-US" dirty="0" smtClean="0"/>
          </a:p>
          <a:p>
            <a:r>
              <a:rPr lang="en-US" dirty="0" smtClean="0"/>
              <a:t>Loss of Main Vertical Resolving Sensor</a:t>
            </a:r>
          </a:p>
          <a:p>
            <a:endParaRPr lang="en-US" dirty="0" smtClean="0"/>
          </a:p>
          <a:p>
            <a:endParaRPr lang="en-US" dirty="0" smtClean="0"/>
          </a:p>
          <a:p>
            <a:r>
              <a:rPr lang="en-US" dirty="0" smtClean="0"/>
              <a:t>Several New Missions in Development</a:t>
            </a:r>
            <a:endParaRPr lang="en-US" dirty="0"/>
          </a:p>
        </p:txBody>
      </p:sp>
    </p:spTree>
  </p:cSld>
  <p:clrMapOvr>
    <a:masterClrMapping/>
  </p:clrMapOvr>
  <p:transition advTm="15016"/>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9874" name="Rectangle 4"/>
          <p:cNvSpPr>
            <a:spLocks noChangeArrowheads="1"/>
          </p:cNvSpPr>
          <p:nvPr/>
        </p:nvSpPr>
        <p:spPr bwMode="auto">
          <a:xfrm>
            <a:off x="304800" y="165100"/>
            <a:ext cx="8229600" cy="838200"/>
          </a:xfrm>
          <a:prstGeom prst="rect">
            <a:avLst/>
          </a:prstGeom>
          <a:noFill/>
          <a:ln w="9525">
            <a:noFill/>
            <a:miter lim="800000"/>
            <a:headEnd/>
            <a:tailEnd/>
          </a:ln>
        </p:spPr>
        <p:txBody>
          <a:bodyPr anchor="ctr">
            <a:prstTxWarp prst="textNoShape">
              <a:avLst/>
            </a:prstTxWarp>
          </a:bodyPr>
          <a:lstStyle/>
          <a:p>
            <a:pPr algn="ctr"/>
            <a:r>
              <a:rPr lang="en-US" sz="2800">
                <a:solidFill>
                  <a:schemeClr val="tx2"/>
                </a:solidFill>
                <a:latin typeface="Trebuchet MS" charset="0"/>
                <a:ea typeface="DFKai-SB" pitchFamily="65" charset="-120"/>
                <a:cs typeface="DFKai-SB" pitchFamily="65" charset="-120"/>
              </a:rPr>
              <a:t>Remote Sensing Capabilities </a:t>
            </a:r>
          </a:p>
          <a:p>
            <a:pPr algn="ctr"/>
            <a:r>
              <a:rPr lang="en-US" sz="2800">
                <a:solidFill>
                  <a:schemeClr val="tx2"/>
                </a:solidFill>
                <a:latin typeface="Trebuchet MS" charset="0"/>
                <a:ea typeface="DFKai-SB" pitchFamily="65" charset="-120"/>
                <a:cs typeface="DFKai-SB" pitchFamily="65" charset="-120"/>
              </a:rPr>
              <a:t>- Current Missions</a:t>
            </a:r>
          </a:p>
        </p:txBody>
      </p:sp>
      <p:graphicFrame>
        <p:nvGraphicFramePr>
          <p:cNvPr id="20" name="Table 19"/>
          <p:cNvGraphicFramePr>
            <a:graphicFrameLocks noGrp="1"/>
          </p:cNvGraphicFramePr>
          <p:nvPr/>
        </p:nvGraphicFramePr>
        <p:xfrm>
          <a:off x="344488" y="1219200"/>
          <a:ext cx="8633515" cy="4871457"/>
        </p:xfrm>
        <a:graphic>
          <a:graphicData uri="http://schemas.openxmlformats.org/drawingml/2006/table">
            <a:tbl>
              <a:tblPr firstRow="1" bandRow="1">
                <a:tableStyleId>{5C22544A-7EE6-4342-B048-85BDC9FD1C3A}</a:tableStyleId>
              </a:tblPr>
              <a:tblGrid>
                <a:gridCol w="1867874"/>
                <a:gridCol w="1397860"/>
                <a:gridCol w="1517677"/>
                <a:gridCol w="1509688"/>
                <a:gridCol w="2340416"/>
              </a:tblGrid>
              <a:tr h="386225">
                <a:tc>
                  <a:txBody>
                    <a:bodyPr/>
                    <a:lstStyle/>
                    <a:p>
                      <a:r>
                        <a:rPr lang="en-US" dirty="0" smtClean="0">
                          <a:solidFill>
                            <a:srgbClr val="000000"/>
                          </a:solidFill>
                        </a:rPr>
                        <a:t>Sensor</a:t>
                      </a:r>
                      <a:endParaRPr lang="en-US" dirty="0">
                        <a:solidFill>
                          <a:srgbClr val="000000"/>
                        </a:solidFill>
                      </a:endParaRPr>
                    </a:p>
                  </a:txBody>
                  <a:tcPr/>
                </a:tc>
                <a:tc>
                  <a:txBody>
                    <a:bodyPr/>
                    <a:lstStyle/>
                    <a:p>
                      <a:r>
                        <a:rPr lang="en-US" dirty="0" smtClean="0">
                          <a:solidFill>
                            <a:srgbClr val="000000"/>
                          </a:solidFill>
                        </a:rPr>
                        <a:t>Launch Date</a:t>
                      </a:r>
                      <a:endParaRPr lang="en-US" dirty="0"/>
                    </a:p>
                  </a:txBody>
                  <a:tcPr/>
                </a:tc>
                <a:tc>
                  <a:txBody>
                    <a:bodyPr/>
                    <a:lstStyle/>
                    <a:p>
                      <a:r>
                        <a:rPr lang="en-US" dirty="0" smtClean="0">
                          <a:solidFill>
                            <a:srgbClr val="000000"/>
                          </a:solidFill>
                        </a:rPr>
                        <a:t>Design Length</a:t>
                      </a:r>
                      <a:endParaRPr lang="en-US" dirty="0">
                        <a:solidFill>
                          <a:srgbClr val="000000"/>
                        </a:solidFill>
                      </a:endParaRPr>
                    </a:p>
                  </a:txBody>
                  <a:tcPr/>
                </a:tc>
                <a:tc>
                  <a:txBody>
                    <a:bodyPr/>
                    <a:lstStyle/>
                    <a:p>
                      <a:r>
                        <a:rPr lang="en-US" dirty="0" smtClean="0">
                          <a:solidFill>
                            <a:srgbClr val="000000"/>
                          </a:solidFill>
                        </a:rPr>
                        <a:t>Resolution</a:t>
                      </a:r>
                      <a:endParaRPr lang="en-US" dirty="0">
                        <a:solidFill>
                          <a:srgbClr val="000000"/>
                        </a:solidFill>
                      </a:endParaRPr>
                    </a:p>
                  </a:txBody>
                  <a:tcPr/>
                </a:tc>
                <a:tc>
                  <a:txBody>
                    <a:bodyPr/>
                    <a:lstStyle/>
                    <a:p>
                      <a:r>
                        <a:rPr lang="en-US" dirty="0" smtClean="0">
                          <a:solidFill>
                            <a:srgbClr val="000000"/>
                          </a:solidFill>
                        </a:rPr>
                        <a:t>End Date/Problems</a:t>
                      </a:r>
                      <a:endParaRPr lang="en-US" dirty="0">
                        <a:solidFill>
                          <a:srgbClr val="000000"/>
                        </a:solidFill>
                      </a:endParaRPr>
                    </a:p>
                  </a:txBody>
                  <a:tcPr/>
                </a:tc>
              </a:tr>
              <a:tr h="375398">
                <a:tc>
                  <a:txBody>
                    <a:bodyPr/>
                    <a:lstStyle/>
                    <a:p>
                      <a:r>
                        <a:rPr lang="en-US" dirty="0" smtClean="0">
                          <a:solidFill>
                            <a:srgbClr val="000000"/>
                          </a:solidFill>
                        </a:rPr>
                        <a:t>Terra -</a:t>
                      </a:r>
                      <a:r>
                        <a:rPr lang="en-US" baseline="0" dirty="0" smtClean="0">
                          <a:solidFill>
                            <a:srgbClr val="000000"/>
                          </a:solidFill>
                        </a:rPr>
                        <a:t> MODIS</a:t>
                      </a:r>
                      <a:endParaRPr lang="en-US" dirty="0">
                        <a:solidFill>
                          <a:srgbClr val="000000"/>
                        </a:solidFill>
                      </a:endParaRPr>
                    </a:p>
                  </a:txBody>
                  <a:tcPr/>
                </a:tc>
                <a:tc>
                  <a:txBody>
                    <a:bodyPr/>
                    <a:lstStyle/>
                    <a:p>
                      <a:r>
                        <a:rPr lang="en-US" dirty="0" smtClean="0"/>
                        <a:t>     </a:t>
                      </a:r>
                      <a:r>
                        <a:rPr lang="en-US" dirty="0" smtClean="0">
                          <a:solidFill>
                            <a:srgbClr val="000000"/>
                          </a:solidFill>
                        </a:rPr>
                        <a:t>1999</a:t>
                      </a:r>
                      <a:endParaRPr lang="en-US" dirty="0"/>
                    </a:p>
                  </a:txBody>
                  <a:tcPr/>
                </a:tc>
                <a:tc>
                  <a:txBody>
                    <a:bodyPr/>
                    <a:lstStyle/>
                    <a:p>
                      <a:r>
                        <a:rPr lang="en-US" dirty="0" smtClean="0">
                          <a:solidFill>
                            <a:srgbClr val="000000"/>
                          </a:solidFill>
                        </a:rPr>
                        <a:t> 5 Years</a:t>
                      </a:r>
                      <a:endParaRPr lang="en-US" dirty="0">
                        <a:solidFill>
                          <a:srgbClr val="000000"/>
                        </a:solidFill>
                      </a:endParaRPr>
                    </a:p>
                  </a:txBody>
                  <a:tcPr/>
                </a:tc>
                <a:tc>
                  <a:txBody>
                    <a:bodyPr/>
                    <a:lstStyle/>
                    <a:p>
                      <a:r>
                        <a:rPr lang="en-US" dirty="0" smtClean="0">
                          <a:solidFill>
                            <a:srgbClr val="000000"/>
                          </a:solidFill>
                        </a:rPr>
                        <a:t>  10/3/(1) KM</a:t>
                      </a:r>
                      <a:endParaRPr lang="en-US" dirty="0">
                        <a:solidFill>
                          <a:srgbClr val="000000"/>
                        </a:solidFill>
                      </a:endParaRPr>
                    </a:p>
                  </a:txBody>
                  <a:tcPr/>
                </a:tc>
                <a:tc>
                  <a:txBody>
                    <a:bodyPr/>
                    <a:lstStyle/>
                    <a:p>
                      <a:r>
                        <a:rPr lang="en-US" dirty="0" smtClean="0">
                          <a:solidFill>
                            <a:srgbClr val="000000"/>
                          </a:solidFill>
                        </a:rPr>
                        <a:t> 2015 -2016</a:t>
                      </a:r>
                      <a:endParaRPr lang="en-US" dirty="0">
                        <a:solidFill>
                          <a:srgbClr val="000000"/>
                        </a:solidFill>
                      </a:endParaRPr>
                    </a:p>
                  </a:txBody>
                  <a:tcPr/>
                </a:tc>
              </a:tr>
              <a:tr h="391372">
                <a:tc>
                  <a:txBody>
                    <a:bodyPr/>
                    <a:lstStyle/>
                    <a:p>
                      <a:r>
                        <a:rPr lang="en-US" dirty="0" smtClean="0">
                          <a:solidFill>
                            <a:srgbClr val="000000"/>
                          </a:solidFill>
                        </a:rPr>
                        <a:t>Terra – MISR</a:t>
                      </a:r>
                      <a:endParaRPr lang="en-US" dirty="0">
                        <a:solidFill>
                          <a:srgbClr val="000000"/>
                        </a:solidFill>
                      </a:endParaRPr>
                    </a:p>
                  </a:txBody>
                  <a:tcPr/>
                </a:tc>
                <a:tc>
                  <a:txBody>
                    <a:bodyPr/>
                    <a:lstStyle/>
                    <a:p>
                      <a:r>
                        <a:rPr lang="en-US" dirty="0" smtClean="0"/>
                        <a:t>     1999</a:t>
                      </a:r>
                      <a:endParaRPr lang="en-US" dirty="0"/>
                    </a:p>
                  </a:txBody>
                  <a:tcPr/>
                </a:tc>
                <a:tc>
                  <a:txBody>
                    <a:bodyPr/>
                    <a:lstStyle/>
                    <a:p>
                      <a:r>
                        <a:rPr lang="en-US" dirty="0" smtClean="0">
                          <a:solidFill>
                            <a:srgbClr val="000000"/>
                          </a:solidFill>
                        </a:rPr>
                        <a:t> 5 Years</a:t>
                      </a:r>
                      <a:endParaRPr lang="en-US" dirty="0">
                        <a:solidFill>
                          <a:srgbClr val="000000"/>
                        </a:solidFill>
                      </a:endParaRPr>
                    </a:p>
                  </a:txBody>
                  <a:tcPr/>
                </a:tc>
                <a:tc>
                  <a:txBody>
                    <a:bodyPr/>
                    <a:lstStyle/>
                    <a:p>
                      <a:r>
                        <a:rPr lang="en-US" dirty="0" smtClean="0">
                          <a:solidFill>
                            <a:srgbClr val="000000"/>
                          </a:solidFill>
                        </a:rPr>
                        <a:t>  17.6 KM</a:t>
                      </a:r>
                      <a:endParaRPr lang="en-US" dirty="0">
                        <a:solidFill>
                          <a:srgbClr val="000000"/>
                        </a:solidFill>
                      </a:endParaRPr>
                    </a:p>
                  </a:txBody>
                  <a:tcPr/>
                </a:tc>
                <a:tc>
                  <a:txBody>
                    <a:bodyPr/>
                    <a:lstStyle/>
                    <a:p>
                      <a:r>
                        <a:rPr lang="en-US" dirty="0" smtClean="0">
                          <a:solidFill>
                            <a:srgbClr val="000000"/>
                          </a:solidFill>
                        </a:rPr>
                        <a:t> 2015 -2016</a:t>
                      </a:r>
                      <a:endParaRPr lang="en-US" dirty="0">
                        <a:solidFill>
                          <a:srgbClr val="000000"/>
                        </a:solidFill>
                      </a:endParaRPr>
                    </a:p>
                  </a:txBody>
                  <a:tcPr/>
                </a:tc>
              </a:tr>
              <a:tr h="375398">
                <a:tc>
                  <a:txBody>
                    <a:bodyPr/>
                    <a:lstStyle/>
                    <a:p>
                      <a:r>
                        <a:rPr lang="en-US" dirty="0" smtClean="0">
                          <a:solidFill>
                            <a:srgbClr val="000000"/>
                          </a:solidFill>
                        </a:rPr>
                        <a:t>Aqua - MODIS</a:t>
                      </a:r>
                      <a:endParaRPr lang="en-US" dirty="0">
                        <a:solidFill>
                          <a:srgbClr val="000000"/>
                        </a:solidFill>
                      </a:endParaRPr>
                    </a:p>
                  </a:txBody>
                  <a:tcPr/>
                </a:tc>
                <a:tc>
                  <a:txBody>
                    <a:bodyPr/>
                    <a:lstStyle/>
                    <a:p>
                      <a:r>
                        <a:rPr lang="en-US" dirty="0" smtClean="0">
                          <a:solidFill>
                            <a:srgbClr val="000000"/>
                          </a:solidFill>
                        </a:rPr>
                        <a:t>     2001</a:t>
                      </a:r>
                      <a:endParaRPr lang="en-US" dirty="0">
                        <a:solidFill>
                          <a:srgbClr val="000000"/>
                        </a:solidFill>
                      </a:endParaRPr>
                    </a:p>
                  </a:txBody>
                  <a:tcPr/>
                </a:tc>
                <a:tc>
                  <a:txBody>
                    <a:bodyPr/>
                    <a:lstStyle/>
                    <a:p>
                      <a:r>
                        <a:rPr lang="en-US" dirty="0" smtClean="0">
                          <a:solidFill>
                            <a:srgbClr val="000000"/>
                          </a:solidFill>
                        </a:rPr>
                        <a:t> 5 Years</a:t>
                      </a:r>
                      <a:endParaRPr lang="en-US" dirty="0">
                        <a:solidFill>
                          <a:srgbClr val="000000"/>
                        </a:solidFill>
                      </a:endParaRPr>
                    </a:p>
                  </a:txBody>
                  <a:tcPr/>
                </a:tc>
                <a:tc>
                  <a:txBody>
                    <a:bodyPr/>
                    <a:lstStyle/>
                    <a:p>
                      <a:r>
                        <a:rPr lang="en-US" dirty="0" smtClean="0">
                          <a:solidFill>
                            <a:srgbClr val="000000"/>
                          </a:solidFill>
                        </a:rPr>
                        <a:t>  10/3/(1) KM</a:t>
                      </a:r>
                      <a:endParaRPr lang="en-US" dirty="0">
                        <a:solidFill>
                          <a:srgbClr val="000000"/>
                        </a:solidFill>
                      </a:endParaRPr>
                    </a:p>
                  </a:txBody>
                  <a:tcPr/>
                </a:tc>
                <a:tc>
                  <a:txBody>
                    <a:bodyPr/>
                    <a:lstStyle/>
                    <a:p>
                      <a:r>
                        <a:rPr lang="en-US" dirty="0" smtClean="0">
                          <a:solidFill>
                            <a:srgbClr val="000000"/>
                          </a:solidFill>
                        </a:rPr>
                        <a:t> 2018</a:t>
                      </a:r>
                      <a:endParaRPr lang="en-US" dirty="0">
                        <a:solidFill>
                          <a:srgbClr val="000000"/>
                        </a:solidFill>
                      </a:endParaRPr>
                    </a:p>
                  </a:txBody>
                  <a:tcPr/>
                </a:tc>
              </a:tr>
              <a:tr h="351436">
                <a:tc>
                  <a:txBody>
                    <a:bodyPr/>
                    <a:lstStyle/>
                    <a:p>
                      <a:r>
                        <a:rPr lang="en-US" dirty="0" smtClean="0">
                          <a:solidFill>
                            <a:srgbClr val="000000"/>
                          </a:solidFill>
                        </a:rPr>
                        <a:t>Aura – </a:t>
                      </a:r>
                      <a:r>
                        <a:rPr lang="en-US" dirty="0" smtClean="0">
                          <a:solidFill>
                            <a:srgbClr val="FF0000"/>
                          </a:solidFill>
                        </a:rPr>
                        <a:t>OMI</a:t>
                      </a:r>
                      <a:endParaRPr lang="en-US" dirty="0">
                        <a:solidFill>
                          <a:srgbClr val="FF0000"/>
                        </a:solidFill>
                      </a:endParaRPr>
                    </a:p>
                  </a:txBody>
                  <a:tcPr/>
                </a:tc>
                <a:tc>
                  <a:txBody>
                    <a:bodyPr/>
                    <a:lstStyle/>
                    <a:p>
                      <a:r>
                        <a:rPr lang="en-US" dirty="0" smtClean="0">
                          <a:solidFill>
                            <a:srgbClr val="000000"/>
                          </a:solidFill>
                        </a:rPr>
                        <a:t>     2004</a:t>
                      </a:r>
                      <a:endParaRPr lang="en-US" dirty="0">
                        <a:solidFill>
                          <a:srgbClr val="000000"/>
                        </a:solidFill>
                      </a:endParaRPr>
                    </a:p>
                  </a:txBody>
                  <a:tcPr/>
                </a:tc>
                <a:tc>
                  <a:txBody>
                    <a:bodyPr/>
                    <a:lstStyle/>
                    <a:p>
                      <a:r>
                        <a:rPr lang="en-US" dirty="0" smtClean="0">
                          <a:solidFill>
                            <a:srgbClr val="000000"/>
                          </a:solidFill>
                        </a:rPr>
                        <a:t> 6</a:t>
                      </a:r>
                      <a:r>
                        <a:rPr lang="en-US" baseline="0" dirty="0" smtClean="0">
                          <a:solidFill>
                            <a:srgbClr val="000000"/>
                          </a:solidFill>
                        </a:rPr>
                        <a:t> Years</a:t>
                      </a:r>
                      <a:endParaRPr lang="en-US" dirty="0">
                        <a:solidFill>
                          <a:srgbClr val="000000"/>
                        </a:solidFill>
                      </a:endParaRPr>
                    </a:p>
                  </a:txBody>
                  <a:tcPr/>
                </a:tc>
                <a:tc>
                  <a:txBody>
                    <a:bodyPr/>
                    <a:lstStyle/>
                    <a:p>
                      <a:r>
                        <a:rPr lang="en-US" dirty="0" smtClean="0">
                          <a:solidFill>
                            <a:srgbClr val="000000"/>
                          </a:solidFill>
                        </a:rPr>
                        <a:t>  13 </a:t>
                      </a:r>
                      <a:r>
                        <a:rPr lang="en-US" dirty="0" err="1" smtClean="0">
                          <a:solidFill>
                            <a:srgbClr val="000000"/>
                          </a:solidFill>
                        </a:rPr>
                        <a:t>x</a:t>
                      </a:r>
                      <a:r>
                        <a:rPr lang="en-US" dirty="0" smtClean="0">
                          <a:solidFill>
                            <a:srgbClr val="000000"/>
                          </a:solidFill>
                        </a:rPr>
                        <a:t> 27</a:t>
                      </a:r>
                      <a:r>
                        <a:rPr lang="en-US" baseline="0" dirty="0" smtClean="0">
                          <a:solidFill>
                            <a:srgbClr val="000000"/>
                          </a:solidFill>
                        </a:rPr>
                        <a:t> KM</a:t>
                      </a:r>
                      <a:endParaRPr lang="en-US" dirty="0">
                        <a:solidFill>
                          <a:srgbClr val="000000"/>
                        </a:solidFill>
                      </a:endParaRPr>
                    </a:p>
                  </a:txBody>
                  <a:tcPr/>
                </a:tc>
                <a:tc>
                  <a:txBody>
                    <a:bodyPr/>
                    <a:lstStyle/>
                    <a:p>
                      <a:r>
                        <a:rPr lang="en-US" dirty="0" smtClean="0">
                          <a:solidFill>
                            <a:srgbClr val="000000"/>
                          </a:solidFill>
                        </a:rPr>
                        <a:t> Loss of data</a:t>
                      </a:r>
                      <a:endParaRPr lang="en-US" dirty="0">
                        <a:solidFill>
                          <a:srgbClr val="000000"/>
                        </a:solidFill>
                      </a:endParaRPr>
                    </a:p>
                  </a:txBody>
                  <a:tcPr/>
                </a:tc>
              </a:tr>
              <a:tr h="416984">
                <a:tc>
                  <a:txBody>
                    <a:bodyPr/>
                    <a:lstStyle/>
                    <a:p>
                      <a:r>
                        <a:rPr lang="en-US" dirty="0" smtClean="0">
                          <a:solidFill>
                            <a:srgbClr val="000000"/>
                          </a:solidFill>
                        </a:rPr>
                        <a:t>Parasol - POLDER</a:t>
                      </a:r>
                      <a:endParaRPr lang="en-US" dirty="0">
                        <a:solidFill>
                          <a:srgbClr val="000000"/>
                        </a:solidFill>
                      </a:endParaRPr>
                    </a:p>
                  </a:txBody>
                  <a:tcPr/>
                </a:tc>
                <a:tc>
                  <a:txBody>
                    <a:bodyPr/>
                    <a:lstStyle/>
                    <a:p>
                      <a:r>
                        <a:rPr lang="en-US" dirty="0" smtClean="0">
                          <a:solidFill>
                            <a:srgbClr val="000000"/>
                          </a:solidFill>
                        </a:rPr>
                        <a:t>     2004</a:t>
                      </a:r>
                      <a:endParaRPr lang="en-US" dirty="0">
                        <a:solidFill>
                          <a:srgbClr val="000000"/>
                        </a:solidFill>
                      </a:endParaRPr>
                    </a:p>
                  </a:txBody>
                  <a:tcPr/>
                </a:tc>
                <a:tc>
                  <a:txBody>
                    <a:bodyPr/>
                    <a:lstStyle/>
                    <a:p>
                      <a:r>
                        <a:rPr lang="en-US" dirty="0" smtClean="0">
                          <a:solidFill>
                            <a:srgbClr val="000000"/>
                          </a:solidFill>
                        </a:rPr>
                        <a:t> 2 Years</a:t>
                      </a:r>
                      <a:endParaRPr lang="en-US" dirty="0">
                        <a:solidFill>
                          <a:srgbClr val="000000"/>
                        </a:solidFill>
                      </a:endParaRPr>
                    </a:p>
                  </a:txBody>
                  <a:tcPr/>
                </a:tc>
                <a:tc>
                  <a:txBody>
                    <a:bodyPr/>
                    <a:lstStyle/>
                    <a:p>
                      <a:r>
                        <a:rPr lang="en-US" dirty="0" smtClean="0">
                          <a:solidFill>
                            <a:srgbClr val="000000"/>
                          </a:solidFill>
                        </a:rPr>
                        <a:t>  18 KM</a:t>
                      </a:r>
                      <a:endParaRPr lang="en-US" dirty="0">
                        <a:solidFill>
                          <a:srgbClr val="000000"/>
                        </a:solidFill>
                      </a:endParaRPr>
                    </a:p>
                  </a:txBody>
                  <a:tcPr/>
                </a:tc>
                <a:tc>
                  <a:txBody>
                    <a:bodyPr/>
                    <a:lstStyle/>
                    <a:p>
                      <a:r>
                        <a:rPr lang="en-US" dirty="0" smtClean="0">
                          <a:solidFill>
                            <a:srgbClr val="000000"/>
                          </a:solidFill>
                        </a:rPr>
                        <a:t>Out of A-Train</a:t>
                      </a:r>
                      <a:endParaRPr lang="en-US" dirty="0">
                        <a:solidFill>
                          <a:srgbClr val="000000"/>
                        </a:solidFill>
                      </a:endParaRPr>
                    </a:p>
                  </a:txBody>
                  <a:tcPr/>
                </a:tc>
              </a:tr>
              <a:tr h="328020">
                <a:tc>
                  <a:txBody>
                    <a:bodyPr/>
                    <a:lstStyle/>
                    <a:p>
                      <a:r>
                        <a:rPr lang="en-US" dirty="0" err="1" smtClean="0">
                          <a:solidFill>
                            <a:srgbClr val="000000"/>
                          </a:solidFill>
                        </a:rPr>
                        <a:t>Calipso</a:t>
                      </a:r>
                      <a:r>
                        <a:rPr lang="en-US" dirty="0" smtClean="0">
                          <a:solidFill>
                            <a:srgbClr val="000000"/>
                          </a:solidFill>
                        </a:rPr>
                        <a:t> - CALIOP</a:t>
                      </a:r>
                      <a:endParaRPr lang="en-US" dirty="0">
                        <a:solidFill>
                          <a:srgbClr val="000000"/>
                        </a:solidFill>
                      </a:endParaRPr>
                    </a:p>
                  </a:txBody>
                  <a:tcPr/>
                </a:tc>
                <a:tc>
                  <a:txBody>
                    <a:bodyPr/>
                    <a:lstStyle/>
                    <a:p>
                      <a:r>
                        <a:rPr lang="en-US" dirty="0" smtClean="0">
                          <a:solidFill>
                            <a:srgbClr val="000000"/>
                          </a:solidFill>
                        </a:rPr>
                        <a:t>     2006</a:t>
                      </a:r>
                      <a:endParaRPr lang="en-US" dirty="0">
                        <a:solidFill>
                          <a:srgbClr val="000000"/>
                        </a:solidFill>
                      </a:endParaRPr>
                    </a:p>
                  </a:txBody>
                  <a:tcPr/>
                </a:tc>
                <a:tc>
                  <a:txBody>
                    <a:bodyPr/>
                    <a:lstStyle/>
                    <a:p>
                      <a:r>
                        <a:rPr lang="en-US" dirty="0" smtClean="0">
                          <a:solidFill>
                            <a:srgbClr val="000000"/>
                          </a:solidFill>
                        </a:rPr>
                        <a:t> 3 Years</a:t>
                      </a:r>
                      <a:endParaRPr lang="en-US" dirty="0">
                        <a:solidFill>
                          <a:srgbClr val="000000"/>
                        </a:solidFill>
                      </a:endParaRPr>
                    </a:p>
                  </a:txBody>
                  <a:tcPr/>
                </a:tc>
                <a:tc>
                  <a:txBody>
                    <a:bodyPr/>
                    <a:lstStyle/>
                    <a:p>
                      <a:r>
                        <a:rPr lang="en-US" dirty="0" smtClean="0"/>
                        <a:t>5</a:t>
                      </a:r>
                      <a:r>
                        <a:rPr lang="en-US" baseline="0" dirty="0" smtClean="0"/>
                        <a:t> Km </a:t>
                      </a:r>
                      <a:r>
                        <a:rPr lang="en-US" baseline="0" dirty="0" err="1" smtClean="0"/>
                        <a:t>x</a:t>
                      </a:r>
                      <a:r>
                        <a:rPr lang="en-US" baseline="0" dirty="0" smtClean="0"/>
                        <a:t> .2 KM</a:t>
                      </a:r>
                      <a:endParaRPr lang="en-US" dirty="0"/>
                    </a:p>
                  </a:txBody>
                  <a:tcPr/>
                </a:tc>
                <a:tc>
                  <a:txBody>
                    <a:bodyPr/>
                    <a:lstStyle/>
                    <a:p>
                      <a:endParaRPr lang="en-US" dirty="0"/>
                    </a:p>
                  </a:txBody>
                  <a:tcPr/>
                </a:tc>
              </a:tr>
              <a:tr h="345646">
                <a:tc>
                  <a:txBody>
                    <a:bodyPr/>
                    <a:lstStyle/>
                    <a:p>
                      <a:r>
                        <a:rPr lang="en-US" dirty="0" smtClean="0">
                          <a:solidFill>
                            <a:srgbClr val="000000"/>
                          </a:solidFill>
                        </a:rPr>
                        <a:t>ENVISAT – MERIS</a:t>
                      </a:r>
                      <a:endParaRPr lang="en-US" dirty="0">
                        <a:solidFill>
                          <a:srgbClr val="000000"/>
                        </a:solidFill>
                      </a:endParaRPr>
                    </a:p>
                  </a:txBody>
                  <a:tcPr/>
                </a:tc>
                <a:tc>
                  <a:txBody>
                    <a:bodyPr/>
                    <a:lstStyle/>
                    <a:p>
                      <a:r>
                        <a:rPr lang="en-US" dirty="0" smtClean="0">
                          <a:solidFill>
                            <a:srgbClr val="000000"/>
                          </a:solidFill>
                        </a:rPr>
                        <a:t>     2002</a:t>
                      </a:r>
                      <a:endParaRPr lang="en-US" dirty="0">
                        <a:solidFill>
                          <a:srgbClr val="000000"/>
                        </a:solidFill>
                      </a:endParaRPr>
                    </a:p>
                  </a:txBody>
                  <a:tcPr/>
                </a:tc>
                <a:tc>
                  <a:txBody>
                    <a:bodyPr/>
                    <a:lstStyle/>
                    <a:p>
                      <a:endParaRPr lang="en-US" dirty="0"/>
                    </a:p>
                  </a:txBody>
                  <a:tcPr/>
                </a:tc>
                <a:tc>
                  <a:txBody>
                    <a:bodyPr/>
                    <a:lstStyle/>
                    <a:p>
                      <a:r>
                        <a:rPr lang="en-US" dirty="0" smtClean="0"/>
                        <a:t>   10 KM</a:t>
                      </a:r>
                      <a:endParaRPr lang="en-US" dirty="0"/>
                    </a:p>
                  </a:txBody>
                  <a:tcPr/>
                </a:tc>
                <a:tc>
                  <a:txBody>
                    <a:bodyPr/>
                    <a:lstStyle/>
                    <a:p>
                      <a:endParaRPr lang="en-US" dirty="0"/>
                    </a:p>
                  </a:txBody>
                  <a:tcPr/>
                </a:tc>
              </a:tr>
              <a:tr h="355283">
                <a:tc>
                  <a:txBody>
                    <a:bodyPr/>
                    <a:lstStyle/>
                    <a:p>
                      <a:r>
                        <a:rPr lang="en-US" dirty="0" smtClean="0">
                          <a:solidFill>
                            <a:srgbClr val="000000"/>
                          </a:solidFill>
                        </a:rPr>
                        <a:t>ENVISAT –</a:t>
                      </a:r>
                      <a:r>
                        <a:rPr lang="en-US" baseline="0" dirty="0" smtClean="0">
                          <a:solidFill>
                            <a:srgbClr val="000000"/>
                          </a:solidFill>
                        </a:rPr>
                        <a:t> AATSR</a:t>
                      </a:r>
                      <a:endParaRPr lang="en-US" dirty="0">
                        <a:solidFill>
                          <a:srgbClr val="000000"/>
                        </a:solidFill>
                      </a:endParaRPr>
                    </a:p>
                  </a:txBody>
                  <a:tcPr/>
                </a:tc>
                <a:tc>
                  <a:txBody>
                    <a:bodyPr/>
                    <a:lstStyle/>
                    <a:p>
                      <a:r>
                        <a:rPr lang="en-US" dirty="0" smtClean="0">
                          <a:solidFill>
                            <a:srgbClr val="000000"/>
                          </a:solidFill>
                        </a:rPr>
                        <a:t>     2002</a:t>
                      </a:r>
                      <a:endParaRPr lang="en-US" dirty="0">
                        <a:solidFill>
                          <a:srgbClr val="000000"/>
                        </a:solidFill>
                      </a:endParaRPr>
                    </a:p>
                  </a:txBody>
                  <a:tcPr/>
                </a:tc>
                <a:tc>
                  <a:txBody>
                    <a:bodyPr/>
                    <a:lstStyle/>
                    <a:p>
                      <a:endParaRPr lang="en-US" dirty="0"/>
                    </a:p>
                  </a:txBody>
                  <a:tcPr/>
                </a:tc>
                <a:tc>
                  <a:txBody>
                    <a:bodyPr/>
                    <a:lstStyle/>
                    <a:p>
                      <a:r>
                        <a:rPr lang="en-US" dirty="0" smtClean="0"/>
                        <a:t>3x4, 10 KM</a:t>
                      </a:r>
                      <a:endParaRPr lang="en-US" dirty="0"/>
                    </a:p>
                  </a:txBody>
                  <a:tcPr/>
                </a:tc>
                <a:tc>
                  <a:txBody>
                    <a:bodyPr/>
                    <a:lstStyle/>
                    <a:p>
                      <a:endParaRPr lang="en-US" dirty="0"/>
                    </a:p>
                  </a:txBody>
                  <a:tcPr/>
                </a:tc>
              </a:tr>
              <a:tr h="182880">
                <a:tc>
                  <a:txBody>
                    <a:bodyPr/>
                    <a:lstStyle/>
                    <a:p>
                      <a:r>
                        <a:rPr lang="en-US" dirty="0" smtClean="0">
                          <a:solidFill>
                            <a:srgbClr val="000000"/>
                          </a:solidFill>
                        </a:rPr>
                        <a:t>NPP - VIIRS</a:t>
                      </a:r>
                      <a:endParaRPr lang="en-US" dirty="0">
                        <a:solidFill>
                          <a:srgbClr val="000000"/>
                        </a:solidFill>
                      </a:endParaRPr>
                    </a:p>
                  </a:txBody>
                  <a:tcPr/>
                </a:tc>
                <a:tc>
                  <a:txBody>
                    <a:bodyPr/>
                    <a:lstStyle/>
                    <a:p>
                      <a:r>
                        <a:rPr lang="en-US" dirty="0" smtClean="0">
                          <a:solidFill>
                            <a:srgbClr val="000000"/>
                          </a:solidFill>
                        </a:rPr>
                        <a:t>     2011</a:t>
                      </a:r>
                      <a:endParaRPr lang="en-US" dirty="0">
                        <a:solidFill>
                          <a:srgbClr val="000000"/>
                        </a:solidFill>
                      </a:endParaRPr>
                    </a:p>
                  </a:txBody>
                  <a:tcPr/>
                </a:tc>
                <a:tc>
                  <a:txBody>
                    <a:bodyPr/>
                    <a:lstStyle/>
                    <a:p>
                      <a:r>
                        <a:rPr lang="en-US" dirty="0" smtClean="0">
                          <a:solidFill>
                            <a:srgbClr val="000000"/>
                          </a:solidFill>
                        </a:rPr>
                        <a:t> 5 Years</a:t>
                      </a:r>
                      <a:endParaRPr lang="en-US" dirty="0">
                        <a:solidFill>
                          <a:srgbClr val="000000"/>
                        </a:solidFill>
                      </a:endParaRPr>
                    </a:p>
                  </a:txBody>
                  <a:tcPr/>
                </a:tc>
                <a:tc>
                  <a:txBody>
                    <a:bodyPr/>
                    <a:lstStyle/>
                    <a:p>
                      <a:r>
                        <a:rPr lang="en-US" dirty="0" smtClean="0">
                          <a:solidFill>
                            <a:srgbClr val="000000"/>
                          </a:solidFill>
                        </a:rPr>
                        <a:t>6 </a:t>
                      </a:r>
                      <a:r>
                        <a:rPr lang="en-US" dirty="0" smtClean="0">
                          <a:solidFill>
                            <a:srgbClr val="000000"/>
                          </a:solidFill>
                        </a:rPr>
                        <a:t>KM</a:t>
                      </a:r>
                      <a:endParaRPr lang="en-US" dirty="0">
                        <a:solidFill>
                          <a:srgbClr val="000000"/>
                        </a:solidFill>
                      </a:endParaRPr>
                    </a:p>
                  </a:txBody>
                  <a:tcPr/>
                </a:tc>
                <a:tc>
                  <a:txBody>
                    <a:bodyPr/>
                    <a:lstStyle/>
                    <a:p>
                      <a:endParaRPr lang="en-US" dirty="0">
                        <a:solidFill>
                          <a:srgbClr val="000000"/>
                        </a:solidFill>
                      </a:endParaRPr>
                    </a:p>
                  </a:txBody>
                  <a:tcPr/>
                </a:tc>
              </a:tr>
              <a:tr h="182880">
                <a:tc>
                  <a:txBody>
                    <a:bodyPr/>
                    <a:lstStyle/>
                    <a:p>
                      <a:r>
                        <a:rPr lang="en-US" dirty="0" err="1" smtClean="0">
                          <a:solidFill>
                            <a:srgbClr val="008000"/>
                          </a:solidFill>
                        </a:rPr>
                        <a:t>Goestationary</a:t>
                      </a:r>
                      <a:endParaRPr lang="en-US" dirty="0">
                        <a:solidFill>
                          <a:srgbClr val="008000"/>
                        </a:solidFill>
                      </a:endParaRPr>
                    </a:p>
                  </a:txBody>
                  <a:tcPr/>
                </a:tc>
                <a:tc>
                  <a:txBody>
                    <a:bodyPr/>
                    <a:lstStyle/>
                    <a:p>
                      <a:endParaRPr lang="en-US" dirty="0">
                        <a:solidFill>
                          <a:srgbClr val="000000"/>
                        </a:solidFill>
                      </a:endParaRPr>
                    </a:p>
                  </a:txBody>
                  <a:tcPr/>
                </a:tc>
                <a:tc>
                  <a:txBody>
                    <a:bodyPr/>
                    <a:lstStyle/>
                    <a:p>
                      <a:endParaRPr lang="en-US" dirty="0">
                        <a:solidFill>
                          <a:srgbClr val="000000"/>
                        </a:solidFill>
                      </a:endParaRPr>
                    </a:p>
                  </a:txBody>
                  <a:tcPr/>
                </a:tc>
                <a:tc>
                  <a:txBody>
                    <a:bodyPr/>
                    <a:lstStyle/>
                    <a:p>
                      <a:endParaRPr lang="en-US" dirty="0">
                        <a:solidFill>
                          <a:srgbClr val="000000"/>
                        </a:solidFill>
                      </a:endParaRPr>
                    </a:p>
                  </a:txBody>
                  <a:tcPr/>
                </a:tc>
                <a:tc>
                  <a:txBody>
                    <a:bodyPr/>
                    <a:lstStyle/>
                    <a:p>
                      <a:endParaRPr lang="en-US" dirty="0">
                        <a:solidFill>
                          <a:srgbClr val="000000"/>
                        </a:solidFill>
                      </a:endParaRPr>
                    </a:p>
                  </a:txBody>
                  <a:tcPr/>
                </a:tc>
              </a:tr>
              <a:tr h="170815">
                <a:tc>
                  <a:txBody>
                    <a:bodyPr/>
                    <a:lstStyle/>
                    <a:p>
                      <a:r>
                        <a:rPr lang="en-US" dirty="0" smtClean="0">
                          <a:solidFill>
                            <a:srgbClr val="008000"/>
                          </a:solidFill>
                        </a:rPr>
                        <a:t>MSG - SEVIRI</a:t>
                      </a:r>
                      <a:endParaRPr lang="en-US" dirty="0">
                        <a:solidFill>
                          <a:srgbClr val="008000"/>
                        </a:solidFill>
                      </a:endParaRPr>
                    </a:p>
                  </a:txBody>
                  <a:tcPr/>
                </a:tc>
                <a:tc>
                  <a:txBody>
                    <a:bodyPr/>
                    <a:lstStyle/>
                    <a:p>
                      <a:r>
                        <a:rPr lang="en-US" dirty="0" smtClean="0">
                          <a:solidFill>
                            <a:srgbClr val="008000"/>
                          </a:solidFill>
                        </a:rPr>
                        <a:t>     2005</a:t>
                      </a:r>
                      <a:endParaRPr lang="en-US" dirty="0">
                        <a:solidFill>
                          <a:srgbClr val="008000"/>
                        </a:solidFill>
                      </a:endParaRPr>
                    </a:p>
                  </a:txBody>
                  <a:tcPr/>
                </a:tc>
                <a:tc>
                  <a:txBody>
                    <a:bodyPr/>
                    <a:lstStyle/>
                    <a:p>
                      <a:endParaRPr lang="en-US" dirty="0"/>
                    </a:p>
                  </a:txBody>
                  <a:tcPr/>
                </a:tc>
                <a:tc>
                  <a:txBody>
                    <a:bodyPr/>
                    <a:lstStyle/>
                    <a:p>
                      <a:r>
                        <a:rPr lang="en-US" dirty="0" smtClean="0"/>
                        <a:t> </a:t>
                      </a:r>
                      <a:r>
                        <a:rPr lang="en-US" baseline="0" dirty="0" smtClean="0"/>
                        <a:t> </a:t>
                      </a:r>
                      <a:r>
                        <a:rPr lang="en-US" dirty="0" smtClean="0"/>
                        <a:t>10 KM</a:t>
                      </a:r>
                      <a:endParaRPr lang="en-US" dirty="0"/>
                    </a:p>
                  </a:txBody>
                  <a:tcPr/>
                </a:tc>
                <a:tc>
                  <a:txBody>
                    <a:bodyPr/>
                    <a:lstStyle/>
                    <a:p>
                      <a:endParaRPr lang="en-US" dirty="0"/>
                    </a:p>
                  </a:txBody>
                  <a:tcPr/>
                </a:tc>
              </a:tr>
              <a:tr h="170815">
                <a:tc>
                  <a:txBody>
                    <a:bodyPr/>
                    <a:lstStyle/>
                    <a:p>
                      <a:r>
                        <a:rPr lang="en-US" dirty="0" smtClean="0">
                          <a:solidFill>
                            <a:srgbClr val="008000"/>
                          </a:solidFill>
                        </a:rPr>
                        <a:t>GOES - GASP</a:t>
                      </a:r>
                      <a:endParaRPr lang="en-US" dirty="0">
                        <a:solidFill>
                          <a:srgbClr val="008000"/>
                        </a:solidFill>
                      </a:endParaRPr>
                    </a:p>
                  </a:txBody>
                  <a:tcPr/>
                </a:tc>
                <a:tc>
                  <a:txBody>
                    <a:bodyPr/>
                    <a:lstStyle/>
                    <a:p>
                      <a:r>
                        <a:rPr lang="en-US" dirty="0" smtClean="0">
                          <a:solidFill>
                            <a:srgbClr val="000000"/>
                          </a:solidFill>
                        </a:rPr>
                        <a:t>     </a:t>
                      </a:r>
                      <a:r>
                        <a:rPr lang="en-US" dirty="0" smtClean="0">
                          <a:solidFill>
                            <a:srgbClr val="595959"/>
                          </a:solidFill>
                        </a:rPr>
                        <a:t>2006</a:t>
                      </a:r>
                      <a:endParaRPr lang="en-US" dirty="0">
                        <a:solidFill>
                          <a:srgbClr val="595959"/>
                        </a:solidFill>
                      </a:endParaRPr>
                    </a:p>
                  </a:txBody>
                  <a:tcPr/>
                </a:tc>
                <a:tc>
                  <a:txBody>
                    <a:bodyPr/>
                    <a:lstStyle/>
                    <a:p>
                      <a:r>
                        <a:rPr lang="en-US" dirty="0" smtClean="0"/>
                        <a:t> 5 Years</a:t>
                      </a:r>
                      <a:endParaRPr lang="en-US" dirty="0"/>
                    </a:p>
                  </a:txBody>
                  <a:tcPr/>
                </a:tc>
                <a:tc>
                  <a:txBody>
                    <a:bodyPr/>
                    <a:lstStyle/>
                    <a:p>
                      <a:r>
                        <a:rPr lang="en-US" dirty="0" smtClean="0"/>
                        <a:t>4 KM/30 Min</a:t>
                      </a:r>
                      <a:endParaRPr lang="en-US" dirty="0"/>
                    </a:p>
                  </a:txBody>
                  <a:tcPr/>
                </a:tc>
                <a:tc>
                  <a:txBody>
                    <a:bodyPr/>
                    <a:lstStyle/>
                    <a:p>
                      <a:endParaRPr lang="en-US" dirty="0"/>
                    </a:p>
                  </a:txBody>
                  <a:tcPr/>
                </a:tc>
              </a:tr>
            </a:tbl>
          </a:graphicData>
        </a:graphic>
      </p:graphicFrame>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22" name="Rectangle 4"/>
          <p:cNvSpPr>
            <a:spLocks noChangeArrowheads="1"/>
          </p:cNvSpPr>
          <p:nvPr/>
        </p:nvSpPr>
        <p:spPr bwMode="auto">
          <a:xfrm>
            <a:off x="381000" y="76200"/>
            <a:ext cx="8610600" cy="706438"/>
          </a:xfrm>
          <a:prstGeom prst="rect">
            <a:avLst/>
          </a:prstGeom>
          <a:noFill/>
          <a:ln w="9525">
            <a:noFill/>
            <a:miter lim="800000"/>
            <a:headEnd/>
            <a:tailEnd/>
          </a:ln>
        </p:spPr>
        <p:txBody>
          <a:bodyPr anchor="ctr">
            <a:prstTxWarp prst="textNoShape">
              <a:avLst/>
            </a:prstTxWarp>
          </a:bodyPr>
          <a:lstStyle/>
          <a:p>
            <a:pPr algn="ctr"/>
            <a:r>
              <a:rPr lang="en-US" sz="2000">
                <a:solidFill>
                  <a:schemeClr val="tx2"/>
                </a:solidFill>
                <a:latin typeface="Trebuchet MS" charset="0"/>
                <a:ea typeface="DFKai-SB" pitchFamily="65" charset="-120"/>
                <a:cs typeface="DFKai-SB" pitchFamily="65" charset="-120"/>
              </a:rPr>
              <a:t>Remote Sensing of Aerosol Capabilities - Upcoming Missions</a:t>
            </a:r>
          </a:p>
        </p:txBody>
      </p:sp>
      <p:graphicFrame>
        <p:nvGraphicFramePr>
          <p:cNvPr id="20" name="Table 19"/>
          <p:cNvGraphicFramePr>
            <a:graphicFrameLocks noGrp="1"/>
          </p:cNvGraphicFramePr>
          <p:nvPr/>
        </p:nvGraphicFramePr>
        <p:xfrm>
          <a:off x="381000" y="762000"/>
          <a:ext cx="8534400" cy="4973919"/>
        </p:xfrm>
        <a:graphic>
          <a:graphicData uri="http://schemas.openxmlformats.org/drawingml/2006/table">
            <a:tbl>
              <a:tblPr firstRow="1" bandRow="1">
                <a:tableStyleId>{5C22544A-7EE6-4342-B048-85BDC9FD1C3A}</a:tableStyleId>
              </a:tblPr>
              <a:tblGrid>
                <a:gridCol w="1695820"/>
                <a:gridCol w="1352180"/>
                <a:gridCol w="2514600"/>
                <a:gridCol w="2971800"/>
              </a:tblGrid>
              <a:tr h="375856">
                <a:tc>
                  <a:txBody>
                    <a:bodyPr/>
                    <a:lstStyle/>
                    <a:p>
                      <a:r>
                        <a:rPr lang="en-US" dirty="0" smtClean="0">
                          <a:solidFill>
                            <a:srgbClr val="000000"/>
                          </a:solidFill>
                        </a:rPr>
                        <a:t>Sensor</a:t>
                      </a:r>
                      <a:endParaRPr lang="en-US" dirty="0">
                        <a:solidFill>
                          <a:srgbClr val="000000"/>
                        </a:solidFill>
                      </a:endParaRPr>
                    </a:p>
                  </a:txBody>
                  <a:tcPr/>
                </a:tc>
                <a:tc>
                  <a:txBody>
                    <a:bodyPr/>
                    <a:lstStyle/>
                    <a:p>
                      <a:r>
                        <a:rPr lang="en-US" dirty="0" smtClean="0">
                          <a:solidFill>
                            <a:srgbClr val="000000"/>
                          </a:solidFill>
                        </a:rPr>
                        <a:t>Launch Date</a:t>
                      </a:r>
                      <a:endParaRPr lang="en-US" dirty="0"/>
                    </a:p>
                  </a:txBody>
                  <a:tcPr/>
                </a:tc>
                <a:tc>
                  <a:txBody>
                    <a:bodyPr/>
                    <a:lstStyle/>
                    <a:p>
                      <a:r>
                        <a:rPr lang="en-US" dirty="0" smtClean="0">
                          <a:solidFill>
                            <a:srgbClr val="000000"/>
                          </a:solidFill>
                        </a:rPr>
                        <a:t>Measurements</a:t>
                      </a:r>
                      <a:endParaRPr lang="en-US" dirty="0">
                        <a:solidFill>
                          <a:srgbClr val="000000"/>
                        </a:solidFill>
                      </a:endParaRPr>
                    </a:p>
                  </a:txBody>
                  <a:tcPr/>
                </a:tc>
                <a:tc>
                  <a:txBody>
                    <a:bodyPr/>
                    <a:lstStyle/>
                    <a:p>
                      <a:r>
                        <a:rPr lang="en-US" dirty="0" smtClean="0">
                          <a:solidFill>
                            <a:srgbClr val="000000"/>
                          </a:solidFill>
                        </a:rPr>
                        <a:t>Issues</a:t>
                      </a:r>
                      <a:endParaRPr lang="en-US" dirty="0">
                        <a:solidFill>
                          <a:srgbClr val="000000"/>
                        </a:solidFill>
                      </a:endParaRPr>
                    </a:p>
                  </a:txBody>
                  <a:tcPr/>
                </a:tc>
              </a:tr>
              <a:tr h="383385">
                <a:tc>
                  <a:txBody>
                    <a:bodyPr/>
                    <a:lstStyle/>
                    <a:p>
                      <a:r>
                        <a:rPr lang="en-US" dirty="0" smtClean="0">
                          <a:solidFill>
                            <a:srgbClr val="000000"/>
                          </a:solidFill>
                        </a:rPr>
                        <a:t>GLORY</a:t>
                      </a:r>
                      <a:r>
                        <a:rPr lang="en-US" baseline="0" dirty="0" smtClean="0">
                          <a:solidFill>
                            <a:srgbClr val="000000"/>
                          </a:solidFill>
                        </a:rPr>
                        <a:t> - APS</a:t>
                      </a:r>
                      <a:endParaRPr lang="en-US" dirty="0">
                        <a:solidFill>
                          <a:srgbClr val="000000"/>
                        </a:solidFill>
                      </a:endParaRPr>
                    </a:p>
                  </a:txBody>
                  <a:tcPr/>
                </a:tc>
                <a:tc>
                  <a:txBody>
                    <a:bodyPr/>
                    <a:lstStyle/>
                    <a:p>
                      <a:r>
                        <a:rPr lang="en-US" dirty="0" smtClean="0"/>
                        <a:t>        </a:t>
                      </a:r>
                      <a:r>
                        <a:rPr lang="en-US" dirty="0" smtClean="0">
                          <a:solidFill>
                            <a:srgbClr val="000000"/>
                          </a:solidFill>
                        </a:rPr>
                        <a:t>?</a:t>
                      </a:r>
                      <a:endParaRPr lang="en-US" dirty="0"/>
                    </a:p>
                  </a:txBody>
                  <a:tcPr/>
                </a:tc>
                <a:tc>
                  <a:txBody>
                    <a:bodyPr/>
                    <a:lstStyle/>
                    <a:p>
                      <a:r>
                        <a:rPr lang="en-US" dirty="0" smtClean="0">
                          <a:solidFill>
                            <a:srgbClr val="000000"/>
                          </a:solidFill>
                        </a:rPr>
                        <a:t> Aerosols </a:t>
                      </a:r>
                    </a:p>
                  </a:txBody>
                  <a:tcPr/>
                </a:tc>
                <a:tc>
                  <a:txBody>
                    <a:bodyPr/>
                    <a:lstStyle/>
                    <a:p>
                      <a:r>
                        <a:rPr lang="en-US" dirty="0" smtClean="0">
                          <a:solidFill>
                            <a:srgbClr val="000000"/>
                          </a:solidFill>
                        </a:rPr>
                        <a:t>Narrow</a:t>
                      </a:r>
                      <a:r>
                        <a:rPr lang="en-US" baseline="0" dirty="0" smtClean="0">
                          <a:solidFill>
                            <a:srgbClr val="000000"/>
                          </a:solidFill>
                        </a:rPr>
                        <a:t>  swath</a:t>
                      </a:r>
                      <a:endParaRPr lang="en-US" dirty="0">
                        <a:solidFill>
                          <a:srgbClr val="000000"/>
                        </a:solidFill>
                      </a:endParaRPr>
                    </a:p>
                  </a:txBody>
                  <a:tcPr/>
                </a:tc>
              </a:tr>
              <a:tr h="374198">
                <a:tc>
                  <a:txBody>
                    <a:bodyPr/>
                    <a:lstStyle/>
                    <a:p>
                      <a:r>
                        <a:rPr lang="en-US" dirty="0" smtClean="0">
                          <a:solidFill>
                            <a:srgbClr val="000000"/>
                          </a:solidFill>
                        </a:rPr>
                        <a:t>LDCM</a:t>
                      </a:r>
                      <a:endParaRPr lang="en-US" dirty="0">
                        <a:solidFill>
                          <a:srgbClr val="000000"/>
                        </a:solidFill>
                      </a:endParaRPr>
                    </a:p>
                  </a:txBody>
                  <a:tcPr/>
                </a:tc>
                <a:tc>
                  <a:txBody>
                    <a:bodyPr/>
                    <a:lstStyle/>
                    <a:p>
                      <a:r>
                        <a:rPr lang="en-US" dirty="0" smtClean="0">
                          <a:solidFill>
                            <a:srgbClr val="000000"/>
                          </a:solidFill>
                        </a:rPr>
                        <a:t>     2012</a:t>
                      </a:r>
                      <a:endParaRPr lang="en-US" dirty="0">
                        <a:solidFill>
                          <a:srgbClr val="000000"/>
                        </a:solidFill>
                      </a:endParaRPr>
                    </a:p>
                  </a:txBody>
                  <a:tcPr/>
                </a:tc>
                <a:tc>
                  <a:txBody>
                    <a:bodyPr/>
                    <a:lstStyle/>
                    <a:p>
                      <a:r>
                        <a:rPr lang="en-US" dirty="0" smtClean="0">
                          <a:solidFill>
                            <a:srgbClr val="000000"/>
                          </a:solidFill>
                        </a:rPr>
                        <a:t> Aerosols</a:t>
                      </a:r>
                      <a:endParaRPr lang="en-US" dirty="0">
                        <a:solidFill>
                          <a:srgbClr val="000000"/>
                        </a:solidFill>
                      </a:endParaRPr>
                    </a:p>
                  </a:txBody>
                  <a:tcPr/>
                </a:tc>
                <a:tc>
                  <a:txBody>
                    <a:bodyPr/>
                    <a:lstStyle/>
                    <a:p>
                      <a:r>
                        <a:rPr lang="en-US" dirty="0" smtClean="0">
                          <a:solidFill>
                            <a:srgbClr val="000000"/>
                          </a:solidFill>
                        </a:rPr>
                        <a:t>Narrow swath/Few bands</a:t>
                      </a:r>
                      <a:endParaRPr lang="en-US" dirty="0">
                        <a:solidFill>
                          <a:srgbClr val="000000"/>
                        </a:solidFill>
                      </a:endParaRPr>
                    </a:p>
                  </a:txBody>
                  <a:tcPr/>
                </a:tc>
              </a:tr>
              <a:tr h="170815">
                <a:tc>
                  <a:txBody>
                    <a:bodyPr/>
                    <a:lstStyle/>
                    <a:p>
                      <a:r>
                        <a:rPr lang="en-US" dirty="0" smtClean="0">
                          <a:solidFill>
                            <a:srgbClr val="0000FF"/>
                          </a:solidFill>
                        </a:rPr>
                        <a:t>ADM - </a:t>
                      </a:r>
                      <a:r>
                        <a:rPr lang="en-US" dirty="0" err="1" smtClean="0">
                          <a:solidFill>
                            <a:srgbClr val="0000FF"/>
                          </a:solidFill>
                        </a:rPr>
                        <a:t>Aoleus</a:t>
                      </a:r>
                      <a:endParaRPr lang="en-US" dirty="0">
                        <a:solidFill>
                          <a:srgbClr val="0000FF"/>
                        </a:solidFill>
                      </a:endParaRPr>
                    </a:p>
                  </a:txBody>
                  <a:tcPr/>
                </a:tc>
                <a:tc>
                  <a:txBody>
                    <a:bodyPr/>
                    <a:lstStyle/>
                    <a:p>
                      <a:r>
                        <a:rPr lang="en-US" dirty="0" smtClean="0">
                          <a:solidFill>
                            <a:srgbClr val="0000FF"/>
                          </a:solidFill>
                        </a:rPr>
                        <a:t>     2013</a:t>
                      </a:r>
                      <a:endParaRPr lang="en-US" dirty="0">
                        <a:solidFill>
                          <a:srgbClr val="0000FF"/>
                        </a:solidFill>
                      </a:endParaRPr>
                    </a:p>
                  </a:txBody>
                  <a:tcPr/>
                </a:tc>
                <a:tc>
                  <a:txBody>
                    <a:bodyPr/>
                    <a:lstStyle/>
                    <a:p>
                      <a:r>
                        <a:rPr lang="en-US" dirty="0" smtClean="0">
                          <a:solidFill>
                            <a:srgbClr val="0000FF"/>
                          </a:solidFill>
                        </a:rPr>
                        <a:t> Aerosol/wind profiles</a:t>
                      </a:r>
                      <a:endParaRPr lang="en-US" dirty="0">
                        <a:solidFill>
                          <a:srgbClr val="0000FF"/>
                        </a:solidFill>
                      </a:endParaRPr>
                    </a:p>
                  </a:txBody>
                  <a:tcPr/>
                </a:tc>
                <a:tc>
                  <a:txBody>
                    <a:bodyPr/>
                    <a:lstStyle/>
                    <a:p>
                      <a:r>
                        <a:rPr lang="en-US" dirty="0" smtClean="0">
                          <a:solidFill>
                            <a:srgbClr val="0000FF"/>
                          </a:solidFill>
                        </a:rPr>
                        <a:t>Narrow</a:t>
                      </a:r>
                      <a:r>
                        <a:rPr lang="en-US" baseline="0" dirty="0" smtClean="0">
                          <a:solidFill>
                            <a:srgbClr val="0000FF"/>
                          </a:solidFill>
                        </a:rPr>
                        <a:t> swath</a:t>
                      </a:r>
                      <a:endParaRPr lang="en-US" dirty="0">
                        <a:solidFill>
                          <a:srgbClr val="0000FF"/>
                        </a:solidFill>
                      </a:endParaRPr>
                    </a:p>
                  </a:txBody>
                  <a:tcPr/>
                </a:tc>
              </a:tr>
              <a:tr h="194945">
                <a:tc>
                  <a:txBody>
                    <a:bodyPr/>
                    <a:lstStyle/>
                    <a:p>
                      <a:r>
                        <a:rPr lang="en-US" dirty="0" smtClean="0">
                          <a:solidFill>
                            <a:srgbClr val="FF0000"/>
                          </a:solidFill>
                        </a:rPr>
                        <a:t>GCOM – C</a:t>
                      </a:r>
                      <a:endParaRPr lang="en-US" dirty="0">
                        <a:solidFill>
                          <a:srgbClr val="FF0000"/>
                        </a:solidFill>
                      </a:endParaRPr>
                    </a:p>
                  </a:txBody>
                  <a:tcPr/>
                </a:tc>
                <a:tc>
                  <a:txBody>
                    <a:bodyPr/>
                    <a:lstStyle/>
                    <a:p>
                      <a:r>
                        <a:rPr lang="en-US" dirty="0" smtClean="0">
                          <a:solidFill>
                            <a:srgbClr val="FF0000"/>
                          </a:solidFill>
                        </a:rPr>
                        <a:t>     2013</a:t>
                      </a:r>
                      <a:endParaRPr lang="en-US" dirty="0">
                        <a:solidFill>
                          <a:srgbClr val="FF0000"/>
                        </a:solidFill>
                      </a:endParaRPr>
                    </a:p>
                  </a:txBody>
                  <a:tcPr/>
                </a:tc>
                <a:tc>
                  <a:txBody>
                    <a:bodyPr/>
                    <a:lstStyle/>
                    <a:p>
                      <a:r>
                        <a:rPr lang="en-US" dirty="0" smtClean="0">
                          <a:solidFill>
                            <a:srgbClr val="FF0000"/>
                          </a:solidFill>
                        </a:rPr>
                        <a:t> Aerosols/Clouds</a:t>
                      </a:r>
                      <a:endParaRPr lang="en-US" dirty="0">
                        <a:solidFill>
                          <a:srgbClr val="FF0000"/>
                        </a:solidFill>
                      </a:endParaRPr>
                    </a:p>
                  </a:txBody>
                  <a:tcPr/>
                </a:tc>
                <a:tc>
                  <a:txBody>
                    <a:bodyPr/>
                    <a:lstStyle/>
                    <a:p>
                      <a:endParaRPr lang="en-US" dirty="0"/>
                    </a:p>
                  </a:txBody>
                  <a:tcPr/>
                </a:tc>
              </a:tr>
              <a:tr h="213360">
                <a:tc>
                  <a:txBody>
                    <a:bodyPr/>
                    <a:lstStyle/>
                    <a:p>
                      <a:r>
                        <a:rPr lang="en-US" dirty="0" err="1" smtClean="0">
                          <a:solidFill>
                            <a:srgbClr val="660066"/>
                          </a:solidFill>
                        </a:rPr>
                        <a:t>EarthCARE</a:t>
                      </a:r>
                      <a:endParaRPr lang="en-US" dirty="0">
                        <a:solidFill>
                          <a:srgbClr val="660066"/>
                        </a:solidFill>
                      </a:endParaRPr>
                    </a:p>
                  </a:txBody>
                  <a:tcPr/>
                </a:tc>
                <a:tc>
                  <a:txBody>
                    <a:bodyPr/>
                    <a:lstStyle/>
                    <a:p>
                      <a:r>
                        <a:rPr lang="en-US" smtClean="0"/>
                        <a:t> </a:t>
                      </a:r>
                      <a:r>
                        <a:rPr lang="en-US" smtClean="0">
                          <a:solidFill>
                            <a:srgbClr val="660066"/>
                          </a:solidFill>
                        </a:rPr>
                        <a:t>    2015</a:t>
                      </a:r>
                      <a:endParaRPr lang="en-US" dirty="0"/>
                    </a:p>
                  </a:txBody>
                  <a:tcPr/>
                </a:tc>
                <a:tc>
                  <a:txBody>
                    <a:bodyPr/>
                    <a:lstStyle/>
                    <a:p>
                      <a:r>
                        <a:rPr lang="en-US" dirty="0" smtClean="0">
                          <a:solidFill>
                            <a:srgbClr val="660066"/>
                          </a:solidFill>
                        </a:rPr>
                        <a:t> Aerosols/Clouds</a:t>
                      </a:r>
                      <a:endParaRPr lang="en-US" dirty="0">
                        <a:solidFill>
                          <a:srgbClr val="660066"/>
                        </a:solidFill>
                      </a:endParaRPr>
                    </a:p>
                  </a:txBody>
                  <a:tcPr/>
                </a:tc>
                <a:tc>
                  <a:txBody>
                    <a:bodyPr/>
                    <a:lstStyle/>
                    <a:p>
                      <a:r>
                        <a:rPr lang="en-US" dirty="0" smtClean="0">
                          <a:solidFill>
                            <a:srgbClr val="660066"/>
                          </a:solidFill>
                        </a:rPr>
                        <a:t>LIDAR</a:t>
                      </a:r>
                      <a:r>
                        <a:rPr lang="en-US" baseline="0" dirty="0" smtClean="0">
                          <a:solidFill>
                            <a:srgbClr val="660066"/>
                          </a:solidFill>
                        </a:rPr>
                        <a:t> </a:t>
                      </a:r>
                      <a:r>
                        <a:rPr lang="en-US" dirty="0" smtClean="0">
                          <a:solidFill>
                            <a:srgbClr val="660066"/>
                          </a:solidFill>
                        </a:rPr>
                        <a:t>Narrow</a:t>
                      </a:r>
                      <a:r>
                        <a:rPr lang="en-US" baseline="0" dirty="0" smtClean="0">
                          <a:solidFill>
                            <a:srgbClr val="660066"/>
                          </a:solidFill>
                        </a:rPr>
                        <a:t> swath</a:t>
                      </a:r>
                      <a:endParaRPr lang="en-US" dirty="0">
                        <a:solidFill>
                          <a:srgbClr val="660066"/>
                        </a:solidFill>
                      </a:endParaRPr>
                    </a:p>
                  </a:txBody>
                  <a:tcPr/>
                </a:tc>
              </a:tr>
              <a:tr h="426720">
                <a:tc>
                  <a:txBody>
                    <a:bodyPr/>
                    <a:lstStyle/>
                    <a:p>
                      <a:r>
                        <a:rPr lang="en-US" dirty="0" smtClean="0"/>
                        <a:t>OCO-2</a:t>
                      </a:r>
                      <a:endParaRPr lang="en-US" dirty="0"/>
                    </a:p>
                  </a:txBody>
                  <a:tcPr/>
                </a:tc>
                <a:tc>
                  <a:txBody>
                    <a:bodyPr/>
                    <a:lstStyle/>
                    <a:p>
                      <a:r>
                        <a:rPr lang="en-US" dirty="0" smtClean="0"/>
                        <a:t>     2013</a:t>
                      </a:r>
                      <a:endParaRPr lang="en-US" dirty="0"/>
                    </a:p>
                  </a:txBody>
                  <a:tcPr/>
                </a:tc>
                <a:tc>
                  <a:txBody>
                    <a:bodyPr/>
                    <a:lstStyle/>
                    <a:p>
                      <a:r>
                        <a:rPr lang="en-US" dirty="0" smtClean="0"/>
                        <a:t> CO2/Aerosols</a:t>
                      </a:r>
                      <a:endParaRPr lang="en-US" dirty="0"/>
                    </a:p>
                  </a:txBody>
                  <a:tcPr/>
                </a:tc>
                <a:tc>
                  <a:txBody>
                    <a:bodyPr/>
                    <a:lstStyle/>
                    <a:p>
                      <a:endParaRPr lang="en-US" dirty="0">
                        <a:solidFill>
                          <a:srgbClr val="000000"/>
                        </a:solidFill>
                      </a:endParaRPr>
                    </a:p>
                  </a:txBody>
                  <a:tcPr/>
                </a:tc>
              </a:tr>
              <a:tr h="426720">
                <a:tc>
                  <a:txBody>
                    <a:bodyPr/>
                    <a:lstStyle/>
                    <a:p>
                      <a:r>
                        <a:rPr lang="en-US" dirty="0" smtClean="0"/>
                        <a:t>TROPOMI</a:t>
                      </a:r>
                      <a:endParaRPr lang="en-US" dirty="0"/>
                    </a:p>
                  </a:txBody>
                  <a:tcPr/>
                </a:tc>
                <a:tc>
                  <a:txBody>
                    <a:bodyPr/>
                    <a:lstStyle/>
                    <a:p>
                      <a:r>
                        <a:rPr lang="en-US" dirty="0" smtClean="0"/>
                        <a:t>     2014</a:t>
                      </a:r>
                      <a:endParaRPr lang="en-US" dirty="0"/>
                    </a:p>
                  </a:txBody>
                  <a:tcPr/>
                </a:tc>
                <a:tc>
                  <a:txBody>
                    <a:bodyPr/>
                    <a:lstStyle/>
                    <a:p>
                      <a:r>
                        <a:rPr lang="en-US" dirty="0" smtClean="0"/>
                        <a:t> Aerosols/Gases</a:t>
                      </a:r>
                      <a:endParaRPr lang="en-US" dirty="0"/>
                    </a:p>
                  </a:txBody>
                  <a:tcPr/>
                </a:tc>
                <a:tc>
                  <a:txBody>
                    <a:bodyPr/>
                    <a:lstStyle/>
                    <a:p>
                      <a:r>
                        <a:rPr lang="en-US" smtClean="0">
                          <a:solidFill>
                            <a:srgbClr val="000000"/>
                          </a:solidFill>
                        </a:rPr>
                        <a:t>7 </a:t>
                      </a:r>
                      <a:r>
                        <a:rPr lang="en-US" dirty="0" smtClean="0">
                          <a:solidFill>
                            <a:srgbClr val="000000"/>
                          </a:solidFill>
                        </a:rPr>
                        <a:t>KM Resolution/7 Yr.</a:t>
                      </a:r>
                      <a:endParaRPr lang="en-US" dirty="0">
                        <a:solidFill>
                          <a:srgbClr val="000000"/>
                        </a:solidFill>
                      </a:endParaRPr>
                    </a:p>
                  </a:txBody>
                  <a:tcPr/>
                </a:tc>
              </a:tr>
              <a:tr h="426720">
                <a:tc>
                  <a:txBody>
                    <a:bodyPr/>
                    <a:lstStyle/>
                    <a:p>
                      <a:r>
                        <a:rPr lang="en-US" dirty="0" smtClean="0">
                          <a:solidFill>
                            <a:srgbClr val="0000FF"/>
                          </a:solidFill>
                        </a:rPr>
                        <a:t>Sentinel-3</a:t>
                      </a:r>
                      <a:endParaRPr lang="en-US" dirty="0">
                        <a:solidFill>
                          <a:srgbClr val="0000FF"/>
                        </a:solidFill>
                      </a:endParaRPr>
                    </a:p>
                  </a:txBody>
                  <a:tcPr/>
                </a:tc>
                <a:tc>
                  <a:txBody>
                    <a:bodyPr/>
                    <a:lstStyle/>
                    <a:p>
                      <a:r>
                        <a:rPr lang="en-US" dirty="0" smtClean="0">
                          <a:solidFill>
                            <a:srgbClr val="0000FF"/>
                          </a:solidFill>
                        </a:rPr>
                        <a:t>2012</a:t>
                      </a:r>
                      <a:r>
                        <a:rPr lang="en-US" baseline="0" dirty="0" smtClean="0">
                          <a:solidFill>
                            <a:srgbClr val="0000FF"/>
                          </a:solidFill>
                        </a:rPr>
                        <a:t> - 2020</a:t>
                      </a:r>
                      <a:endParaRPr lang="en-US" dirty="0">
                        <a:solidFill>
                          <a:srgbClr val="0000FF"/>
                        </a:solidFill>
                      </a:endParaRPr>
                    </a:p>
                  </a:txBody>
                  <a:tcPr/>
                </a:tc>
                <a:tc>
                  <a:txBody>
                    <a:bodyPr/>
                    <a:lstStyle/>
                    <a:p>
                      <a:r>
                        <a:rPr lang="en-US" dirty="0" smtClean="0">
                          <a:solidFill>
                            <a:srgbClr val="0000FF"/>
                          </a:solidFill>
                        </a:rPr>
                        <a:t>  Aerosols</a:t>
                      </a:r>
                      <a:endParaRPr lang="en-US" dirty="0">
                        <a:solidFill>
                          <a:srgbClr val="0000FF"/>
                        </a:solidFill>
                      </a:endParaRPr>
                    </a:p>
                  </a:txBody>
                  <a:tcPr/>
                </a:tc>
                <a:tc>
                  <a:txBody>
                    <a:bodyPr/>
                    <a:lstStyle/>
                    <a:p>
                      <a:r>
                        <a:rPr lang="en-US" dirty="0" smtClean="0">
                          <a:solidFill>
                            <a:srgbClr val="000000"/>
                          </a:solidFill>
                        </a:rPr>
                        <a:t>Few bands</a:t>
                      </a:r>
                      <a:endParaRPr lang="en-US" dirty="0">
                        <a:solidFill>
                          <a:srgbClr val="000000"/>
                        </a:solidFill>
                      </a:endParaRPr>
                    </a:p>
                  </a:txBody>
                  <a:tcPr/>
                </a:tc>
              </a:tr>
              <a:tr h="213360">
                <a:tc>
                  <a:txBody>
                    <a:bodyPr/>
                    <a:lstStyle/>
                    <a:p>
                      <a:r>
                        <a:rPr lang="en-US" dirty="0" smtClean="0">
                          <a:solidFill>
                            <a:srgbClr val="000000"/>
                          </a:solidFill>
                        </a:rPr>
                        <a:t>ACE</a:t>
                      </a:r>
                      <a:endParaRPr lang="en-US" dirty="0">
                        <a:solidFill>
                          <a:srgbClr val="000000"/>
                        </a:solidFill>
                      </a:endParaRPr>
                    </a:p>
                  </a:txBody>
                  <a:tcPr/>
                </a:tc>
                <a:tc>
                  <a:txBody>
                    <a:bodyPr/>
                    <a:lstStyle/>
                    <a:p>
                      <a:r>
                        <a:rPr lang="en-US" dirty="0" smtClean="0">
                          <a:solidFill>
                            <a:srgbClr val="000000"/>
                          </a:solidFill>
                        </a:rPr>
                        <a:t>     2022</a:t>
                      </a:r>
                      <a:endParaRPr lang="en-US" dirty="0">
                        <a:solidFill>
                          <a:srgbClr val="000000"/>
                        </a:solidFill>
                      </a:endParaRPr>
                    </a:p>
                  </a:txBody>
                  <a:tcPr/>
                </a:tc>
                <a:tc>
                  <a:txBody>
                    <a:bodyPr/>
                    <a:lstStyle/>
                    <a:p>
                      <a:r>
                        <a:rPr lang="en-US" dirty="0" smtClean="0">
                          <a:solidFill>
                            <a:srgbClr val="000000"/>
                          </a:solidFill>
                        </a:rPr>
                        <a:t>Aerosols</a:t>
                      </a:r>
                      <a:endParaRPr lang="en-US" dirty="0">
                        <a:solidFill>
                          <a:srgbClr val="000000"/>
                        </a:solidFill>
                      </a:endParaRPr>
                    </a:p>
                  </a:txBody>
                  <a:tcPr/>
                </a:tc>
                <a:tc>
                  <a:txBody>
                    <a:bodyPr/>
                    <a:lstStyle/>
                    <a:p>
                      <a:r>
                        <a:rPr lang="en-US" dirty="0" smtClean="0">
                          <a:solidFill>
                            <a:srgbClr val="FF6600"/>
                          </a:solidFill>
                        </a:rPr>
                        <a:t>Improve A-Train</a:t>
                      </a:r>
                      <a:r>
                        <a:rPr lang="en-US" baseline="0" dirty="0" smtClean="0">
                          <a:solidFill>
                            <a:srgbClr val="FF6600"/>
                          </a:solidFill>
                        </a:rPr>
                        <a:t> Capabilities</a:t>
                      </a:r>
                      <a:endParaRPr lang="en-US" dirty="0">
                        <a:solidFill>
                          <a:srgbClr val="FF6600"/>
                        </a:solidFill>
                      </a:endParaRPr>
                    </a:p>
                  </a:txBody>
                  <a:tcPr/>
                </a:tc>
              </a:tr>
              <a:tr h="213360">
                <a:tc>
                  <a:txBody>
                    <a:bodyPr/>
                    <a:lstStyle/>
                    <a:p>
                      <a:r>
                        <a:rPr lang="en-US" dirty="0" err="1" smtClean="0">
                          <a:solidFill>
                            <a:srgbClr val="008000"/>
                          </a:solidFill>
                        </a:rPr>
                        <a:t>Goestationary</a:t>
                      </a:r>
                      <a:endParaRPr lang="en-US" dirty="0">
                        <a:solidFill>
                          <a:srgbClr val="008000"/>
                        </a:solidFill>
                      </a:endParaRPr>
                    </a:p>
                  </a:txBody>
                  <a:tcPr/>
                </a:tc>
                <a:tc>
                  <a:txBody>
                    <a:bodyPr/>
                    <a:lstStyle/>
                    <a:p>
                      <a:endParaRPr lang="en-US" dirty="0">
                        <a:solidFill>
                          <a:srgbClr val="000000"/>
                        </a:solidFill>
                      </a:endParaRPr>
                    </a:p>
                  </a:txBody>
                  <a:tcPr/>
                </a:tc>
                <a:tc>
                  <a:txBody>
                    <a:bodyPr/>
                    <a:lstStyle/>
                    <a:p>
                      <a:endParaRPr lang="en-US" dirty="0">
                        <a:solidFill>
                          <a:srgbClr val="000000"/>
                        </a:solidFill>
                      </a:endParaRPr>
                    </a:p>
                  </a:txBody>
                  <a:tcPr/>
                </a:tc>
                <a:tc>
                  <a:txBody>
                    <a:bodyPr/>
                    <a:lstStyle/>
                    <a:p>
                      <a:endParaRPr lang="en-US" dirty="0">
                        <a:solidFill>
                          <a:srgbClr val="FF6600"/>
                        </a:solidFill>
                      </a:endParaRPr>
                    </a:p>
                  </a:txBody>
                  <a:tcPr/>
                </a:tc>
              </a:tr>
              <a:tr h="213360">
                <a:tc>
                  <a:txBody>
                    <a:bodyPr/>
                    <a:lstStyle/>
                    <a:p>
                      <a:r>
                        <a:rPr lang="en-US" dirty="0" smtClean="0">
                          <a:solidFill>
                            <a:srgbClr val="008000"/>
                          </a:solidFill>
                        </a:rPr>
                        <a:t>GOES-R</a:t>
                      </a:r>
                      <a:endParaRPr lang="en-US" dirty="0">
                        <a:solidFill>
                          <a:srgbClr val="008000"/>
                        </a:solidFill>
                      </a:endParaRPr>
                    </a:p>
                  </a:txBody>
                  <a:tcPr/>
                </a:tc>
                <a:tc>
                  <a:txBody>
                    <a:bodyPr/>
                    <a:lstStyle/>
                    <a:p>
                      <a:r>
                        <a:rPr lang="en-US" dirty="0" smtClean="0">
                          <a:solidFill>
                            <a:srgbClr val="000000"/>
                          </a:solidFill>
                        </a:rPr>
                        <a:t>     2015</a:t>
                      </a:r>
                      <a:endParaRPr lang="en-US" dirty="0">
                        <a:solidFill>
                          <a:srgbClr val="000000"/>
                        </a:solidFill>
                      </a:endParaRPr>
                    </a:p>
                  </a:txBody>
                  <a:tcPr/>
                </a:tc>
                <a:tc>
                  <a:txBody>
                    <a:bodyPr/>
                    <a:lstStyle/>
                    <a:p>
                      <a:r>
                        <a:rPr lang="en-US" dirty="0" smtClean="0">
                          <a:solidFill>
                            <a:srgbClr val="000000"/>
                          </a:solidFill>
                        </a:rPr>
                        <a:t> Aerosols</a:t>
                      </a:r>
                      <a:r>
                        <a:rPr lang="en-US" baseline="0" dirty="0" smtClean="0">
                          <a:solidFill>
                            <a:srgbClr val="000000"/>
                          </a:solidFill>
                        </a:rPr>
                        <a:t> - geostationary</a:t>
                      </a:r>
                      <a:endParaRPr lang="en-US" dirty="0">
                        <a:solidFill>
                          <a:srgbClr val="000000"/>
                        </a:solidFill>
                      </a:endParaRPr>
                    </a:p>
                  </a:txBody>
                  <a:tcPr/>
                </a:tc>
                <a:tc>
                  <a:txBody>
                    <a:bodyPr/>
                    <a:lstStyle/>
                    <a:p>
                      <a:endParaRPr lang="en-US" dirty="0">
                        <a:solidFill>
                          <a:srgbClr val="FF6600"/>
                        </a:solidFill>
                      </a:endParaRPr>
                    </a:p>
                  </a:txBody>
                  <a:tcPr/>
                </a:tc>
              </a:tr>
              <a:tr h="213360">
                <a:tc>
                  <a:txBody>
                    <a:bodyPr/>
                    <a:lstStyle/>
                    <a:p>
                      <a:r>
                        <a:rPr lang="en-US" dirty="0" smtClean="0">
                          <a:solidFill>
                            <a:srgbClr val="008000"/>
                          </a:solidFill>
                        </a:rPr>
                        <a:t>GEO-CAPE</a:t>
                      </a:r>
                      <a:endParaRPr lang="en-US" dirty="0">
                        <a:solidFill>
                          <a:srgbClr val="008000"/>
                        </a:solidFill>
                      </a:endParaRPr>
                    </a:p>
                  </a:txBody>
                  <a:tcPr/>
                </a:tc>
                <a:tc>
                  <a:txBody>
                    <a:bodyPr/>
                    <a:lstStyle/>
                    <a:p>
                      <a:r>
                        <a:rPr lang="en-US" dirty="0" smtClean="0">
                          <a:solidFill>
                            <a:srgbClr val="000000"/>
                          </a:solidFill>
                        </a:rPr>
                        <a:t>     2020</a:t>
                      </a:r>
                      <a:endParaRPr lang="en-US" dirty="0">
                        <a:solidFill>
                          <a:srgbClr val="000000"/>
                        </a:solidFill>
                      </a:endParaRPr>
                    </a:p>
                  </a:txBody>
                  <a:tcPr/>
                </a:tc>
                <a:tc>
                  <a:txBody>
                    <a:bodyPr/>
                    <a:lstStyle/>
                    <a:p>
                      <a:r>
                        <a:rPr lang="en-US" dirty="0" smtClean="0">
                          <a:solidFill>
                            <a:srgbClr val="000000"/>
                          </a:solidFill>
                        </a:rPr>
                        <a:t> Aerosols</a:t>
                      </a:r>
                      <a:r>
                        <a:rPr lang="en-US" baseline="0" dirty="0" smtClean="0">
                          <a:solidFill>
                            <a:srgbClr val="000000"/>
                          </a:solidFill>
                        </a:rPr>
                        <a:t> - geostationary</a:t>
                      </a:r>
                      <a:endParaRPr lang="en-US" dirty="0">
                        <a:solidFill>
                          <a:srgbClr val="000000"/>
                        </a:solidFill>
                      </a:endParaRPr>
                    </a:p>
                  </a:txBody>
                  <a:tcPr/>
                </a:tc>
                <a:tc>
                  <a:txBody>
                    <a:bodyPr/>
                    <a:lstStyle/>
                    <a:p>
                      <a:endParaRPr lang="en-US" dirty="0">
                        <a:solidFill>
                          <a:srgbClr val="FF6600"/>
                        </a:solidFill>
                      </a:endParaRPr>
                    </a:p>
                  </a:txBody>
                  <a:tcPr/>
                </a:tc>
              </a:tr>
            </a:tbl>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18434" name="Picture 4"/>
          <p:cNvPicPr>
            <a:picLocks noChangeAspect="1"/>
          </p:cNvPicPr>
          <p:nvPr/>
        </p:nvPicPr>
        <p:blipFill>
          <a:blip r:embed="rId2"/>
          <a:srcRect/>
          <a:stretch>
            <a:fillRect/>
          </a:stretch>
        </p:blipFill>
        <p:spPr bwMode="auto">
          <a:xfrm>
            <a:off x="4191000" y="1752600"/>
            <a:ext cx="4375150" cy="4071938"/>
          </a:xfrm>
          <a:prstGeom prst="rect">
            <a:avLst/>
          </a:prstGeom>
          <a:noFill/>
          <a:ln w="9525">
            <a:noFill/>
            <a:miter lim="800000"/>
            <a:headEnd/>
            <a:tailEnd/>
          </a:ln>
        </p:spPr>
      </p:pic>
      <p:sp>
        <p:nvSpPr>
          <p:cNvPr id="18435" name="Title 1"/>
          <p:cNvSpPr>
            <a:spLocks noGrp="1"/>
          </p:cNvSpPr>
          <p:nvPr>
            <p:ph type="title"/>
          </p:nvPr>
        </p:nvSpPr>
        <p:spPr>
          <a:xfrm>
            <a:off x="2438400" y="0"/>
            <a:ext cx="4800600" cy="1143000"/>
          </a:xfrm>
        </p:spPr>
        <p:txBody>
          <a:bodyPr/>
          <a:lstStyle/>
          <a:p>
            <a:pPr eaLnBrk="1" hangingPunct="1"/>
            <a:r>
              <a:rPr lang="en-US" sz="3200" smtClean="0"/>
              <a:t>Passive  Instruments</a:t>
            </a:r>
          </a:p>
        </p:txBody>
      </p:sp>
      <p:sp>
        <p:nvSpPr>
          <p:cNvPr id="18436" name="TextBox 8"/>
          <p:cNvSpPr txBox="1">
            <a:spLocks noChangeArrowheads="1"/>
          </p:cNvSpPr>
          <p:nvPr/>
        </p:nvSpPr>
        <p:spPr bwMode="auto">
          <a:xfrm>
            <a:off x="1295400" y="2057400"/>
            <a:ext cx="2527300" cy="3416300"/>
          </a:xfrm>
          <a:prstGeom prst="rect">
            <a:avLst/>
          </a:prstGeom>
          <a:noFill/>
          <a:ln w="9525">
            <a:noFill/>
            <a:miter lim="800000"/>
            <a:headEnd/>
            <a:tailEnd/>
          </a:ln>
        </p:spPr>
        <p:txBody>
          <a:bodyPr wrap="none">
            <a:prstTxWarp prst="textNoShape">
              <a:avLst/>
            </a:prstTxWarp>
            <a:spAutoFit/>
          </a:bodyPr>
          <a:lstStyle/>
          <a:p>
            <a:r>
              <a:rPr lang="en-US" sz="2400"/>
              <a:t>The vast majority </a:t>
            </a:r>
          </a:p>
          <a:p>
            <a:r>
              <a:rPr lang="en-US" sz="2400"/>
              <a:t>of instruments </a:t>
            </a:r>
          </a:p>
          <a:p>
            <a:r>
              <a:rPr lang="en-US" sz="2400"/>
              <a:t>are passive.</a:t>
            </a:r>
          </a:p>
          <a:p>
            <a:endParaRPr lang="en-US" sz="2400"/>
          </a:p>
          <a:p>
            <a:endParaRPr lang="en-US" sz="2400"/>
          </a:p>
          <a:p>
            <a:endParaRPr lang="en-US" sz="2400"/>
          </a:p>
          <a:p>
            <a:r>
              <a:rPr lang="en-US" sz="2400"/>
              <a:t>They have</a:t>
            </a:r>
          </a:p>
          <a:p>
            <a:r>
              <a:rPr lang="en-US" sz="2400"/>
              <a:t>large horizontal</a:t>
            </a:r>
          </a:p>
          <a:p>
            <a:r>
              <a:rPr lang="en-US" sz="2400"/>
              <a:t>spatial coverage</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3970" name="Picture 1"/>
          <p:cNvPicPr>
            <a:picLocks noChangeAspect="1"/>
          </p:cNvPicPr>
          <p:nvPr/>
        </p:nvPicPr>
        <p:blipFill>
          <a:blip r:embed="rId2"/>
          <a:srcRect/>
          <a:stretch>
            <a:fillRect/>
          </a:stretch>
        </p:blipFill>
        <p:spPr bwMode="auto">
          <a:xfrm>
            <a:off x="419100" y="177800"/>
            <a:ext cx="8305800" cy="6502400"/>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9092" name="TextBox 12"/>
          <p:cNvSpPr txBox="1">
            <a:spLocks noChangeArrowheads="1"/>
          </p:cNvSpPr>
          <p:nvPr/>
        </p:nvSpPr>
        <p:spPr bwMode="auto">
          <a:xfrm>
            <a:off x="1687513" y="342281"/>
            <a:ext cx="5950125" cy="584776"/>
          </a:xfrm>
          <a:prstGeom prst="rect">
            <a:avLst/>
          </a:prstGeom>
          <a:noFill/>
          <a:ln w="9525">
            <a:noFill/>
            <a:miter lim="800000"/>
            <a:headEnd/>
            <a:tailEnd/>
          </a:ln>
        </p:spPr>
        <p:txBody>
          <a:bodyPr wrap="square">
            <a:prstTxWarp prst="textNoShape">
              <a:avLst/>
            </a:prstTxWarp>
            <a:spAutoFit/>
          </a:bodyPr>
          <a:lstStyle/>
          <a:p>
            <a:pPr algn="ctr"/>
            <a:r>
              <a:rPr lang="en-US" sz="3200" dirty="0"/>
              <a:t>Models – Future</a:t>
            </a:r>
            <a:r>
              <a:rPr lang="en-US" sz="3200" dirty="0" smtClean="0"/>
              <a:t> Prospects</a:t>
            </a:r>
            <a:endParaRPr lang="en-US" sz="3200" dirty="0"/>
          </a:p>
        </p:txBody>
      </p:sp>
      <p:sp>
        <p:nvSpPr>
          <p:cNvPr id="89093" name="TextBox 11"/>
          <p:cNvSpPr txBox="1">
            <a:spLocks noChangeArrowheads="1"/>
          </p:cNvSpPr>
          <p:nvPr/>
        </p:nvSpPr>
        <p:spPr bwMode="auto">
          <a:xfrm>
            <a:off x="2847133" y="2286000"/>
            <a:ext cx="5410200" cy="1938992"/>
          </a:xfrm>
          <a:prstGeom prst="rect">
            <a:avLst/>
          </a:prstGeom>
          <a:noFill/>
          <a:ln w="9525">
            <a:noFill/>
            <a:miter lim="800000"/>
            <a:headEnd/>
            <a:tailEnd/>
          </a:ln>
        </p:spPr>
        <p:txBody>
          <a:bodyPr>
            <a:prstTxWarp prst="textNoShape">
              <a:avLst/>
            </a:prstTxWarp>
            <a:spAutoFit/>
          </a:bodyPr>
          <a:lstStyle/>
          <a:p>
            <a:pPr marL="342900" indent="-342900"/>
            <a:r>
              <a:rPr lang="en-US" sz="2400" dirty="0" smtClean="0"/>
              <a:t>Increased computing power</a:t>
            </a:r>
          </a:p>
          <a:p>
            <a:pPr marL="342900" indent="-342900"/>
            <a:endParaRPr lang="en-US" sz="2400" dirty="0" smtClean="0"/>
          </a:p>
          <a:p>
            <a:pPr marL="342900" indent="-342900"/>
            <a:r>
              <a:rPr lang="en-US" sz="2400" dirty="0"/>
              <a:t>Increased understanding of </a:t>
            </a:r>
            <a:r>
              <a:rPr lang="en-US" sz="2400" dirty="0" smtClean="0"/>
              <a:t>processes</a:t>
            </a:r>
          </a:p>
          <a:p>
            <a:pPr marL="342900" indent="-342900"/>
            <a:endParaRPr lang="en-US" sz="2400" dirty="0" smtClean="0"/>
          </a:p>
          <a:p>
            <a:pPr marL="342900" indent="-342900"/>
            <a:r>
              <a:rPr lang="en-US" sz="2400" dirty="0"/>
              <a:t>Increasing availability of satellite </a:t>
            </a:r>
            <a:r>
              <a:rPr lang="en-US" sz="2400" dirty="0" smtClean="0"/>
              <a:t>data</a:t>
            </a:r>
          </a:p>
        </p:txBody>
      </p:sp>
      <p:sp>
        <p:nvSpPr>
          <p:cNvPr id="89094" name="TextBox 12"/>
          <p:cNvSpPr txBox="1">
            <a:spLocks noChangeArrowheads="1"/>
          </p:cNvSpPr>
          <p:nvPr/>
        </p:nvSpPr>
        <p:spPr bwMode="auto">
          <a:xfrm>
            <a:off x="457200" y="4711700"/>
            <a:ext cx="1230313" cy="368300"/>
          </a:xfrm>
          <a:prstGeom prst="rect">
            <a:avLst/>
          </a:prstGeom>
          <a:noFill/>
          <a:ln w="9525">
            <a:noFill/>
            <a:miter lim="800000"/>
            <a:headEnd/>
            <a:tailEnd/>
          </a:ln>
        </p:spPr>
        <p:txBody>
          <a:bodyPr>
            <a:prstTxWarp prst="textNoShape">
              <a:avLst/>
            </a:prstTxWarp>
            <a:spAutoFit/>
          </a:bodyPr>
          <a:lstStyle/>
          <a:p>
            <a:pPr algn="ctr"/>
            <a:r>
              <a:rPr lang="en-US" dirty="0"/>
              <a:t>Models</a:t>
            </a:r>
          </a:p>
        </p:txBody>
      </p:sp>
      <p:pic>
        <p:nvPicPr>
          <p:cNvPr id="7" name="Picture 6" descr="BottegaVeneta_SS2011_mens18.jpg"/>
          <p:cNvPicPr>
            <a:picLocks noChangeAspect="1"/>
          </p:cNvPicPr>
          <p:nvPr/>
        </p:nvPicPr>
        <p:blipFill>
          <a:blip r:embed="rId3"/>
          <a:stretch>
            <a:fillRect/>
          </a:stretch>
        </p:blipFill>
        <p:spPr>
          <a:xfrm>
            <a:off x="457200" y="2286000"/>
            <a:ext cx="1466569" cy="2199854"/>
          </a:xfrm>
          <a:prstGeom prst="rect">
            <a:avLst/>
          </a:prstGeom>
        </p:spPr>
      </p:pic>
    </p:spTree>
  </p:cSld>
  <p:clrMapOvr>
    <a:masterClrMapping/>
  </p:clrMapOvr>
  <p:transition advTm="15066"/>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ea typeface="+mj-ea"/>
                <a:cs typeface="+mj-cs"/>
              </a:rPr>
              <a:t>The Future of Remote Sensing and</a:t>
            </a:r>
            <a:br>
              <a:rPr lang="en-US" dirty="0" smtClean="0">
                <a:ea typeface="+mj-ea"/>
                <a:cs typeface="+mj-cs"/>
              </a:rPr>
            </a:br>
            <a:r>
              <a:rPr lang="en-US" dirty="0" smtClean="0">
                <a:ea typeface="+mj-ea"/>
                <a:cs typeface="+mj-cs"/>
              </a:rPr>
              <a:t>Air Quality Applications</a:t>
            </a:r>
            <a:endParaRPr lang="en-US" dirty="0">
              <a:ea typeface="+mj-ea"/>
              <a:cs typeface="+mj-cs"/>
            </a:endParaRPr>
          </a:p>
        </p:txBody>
      </p:sp>
      <p:sp>
        <p:nvSpPr>
          <p:cNvPr id="90116" name="TextBox 11"/>
          <p:cNvSpPr txBox="1">
            <a:spLocks noChangeArrowheads="1"/>
          </p:cNvSpPr>
          <p:nvPr/>
        </p:nvSpPr>
        <p:spPr bwMode="auto">
          <a:xfrm>
            <a:off x="2286000" y="1828800"/>
            <a:ext cx="5257800" cy="369888"/>
          </a:xfrm>
          <a:prstGeom prst="rect">
            <a:avLst/>
          </a:prstGeom>
          <a:noFill/>
          <a:ln w="9525">
            <a:noFill/>
            <a:miter lim="800000"/>
            <a:headEnd/>
            <a:tailEnd/>
          </a:ln>
        </p:spPr>
        <p:txBody>
          <a:bodyPr>
            <a:prstTxWarp prst="textNoShape">
              <a:avLst/>
            </a:prstTxWarp>
            <a:spAutoFit/>
          </a:bodyPr>
          <a:lstStyle/>
          <a:p>
            <a:pPr marL="342900" indent="-342900" algn="ctr"/>
            <a:r>
              <a:rPr lang="en-US" dirty="0"/>
              <a:t>Current Status Ground Sensors and in-Situ Data</a:t>
            </a:r>
          </a:p>
        </p:txBody>
      </p:sp>
      <p:sp>
        <p:nvSpPr>
          <p:cNvPr id="90117" name="TextBox 11"/>
          <p:cNvSpPr txBox="1">
            <a:spLocks noChangeArrowheads="1"/>
          </p:cNvSpPr>
          <p:nvPr/>
        </p:nvSpPr>
        <p:spPr bwMode="auto">
          <a:xfrm>
            <a:off x="3124200" y="2819400"/>
            <a:ext cx="5410200" cy="2308225"/>
          </a:xfrm>
          <a:prstGeom prst="rect">
            <a:avLst/>
          </a:prstGeom>
          <a:noFill/>
          <a:ln w="9525">
            <a:noFill/>
            <a:miter lim="800000"/>
            <a:headEnd/>
            <a:tailEnd/>
          </a:ln>
        </p:spPr>
        <p:txBody>
          <a:bodyPr>
            <a:prstTxWarp prst="textNoShape">
              <a:avLst/>
            </a:prstTxWarp>
            <a:spAutoFit/>
          </a:bodyPr>
          <a:lstStyle/>
          <a:p>
            <a:pPr marL="342900" indent="-342900">
              <a:buFont typeface="Calibri" charset="0"/>
              <a:buAutoNum type="arabicPeriod"/>
            </a:pPr>
            <a:r>
              <a:rPr lang="en-US" dirty="0"/>
              <a:t>A major source of data for priority pollutants Ozone and PM</a:t>
            </a:r>
          </a:p>
          <a:p>
            <a:pPr marL="342900" indent="-342900">
              <a:buFont typeface="Calibri" charset="0"/>
              <a:buAutoNum type="arabicPeriod"/>
            </a:pPr>
            <a:r>
              <a:rPr lang="en-US" dirty="0"/>
              <a:t>Provide Validation of Satellite Measurements</a:t>
            </a:r>
          </a:p>
          <a:p>
            <a:pPr marL="342900" indent="-342900">
              <a:buFont typeface="Calibri" charset="0"/>
              <a:buAutoNum type="arabicPeriod"/>
            </a:pPr>
            <a:r>
              <a:rPr lang="en-US" dirty="0"/>
              <a:t>Provide Necessary Information for Satellite Retrievals</a:t>
            </a:r>
          </a:p>
          <a:p>
            <a:pPr marL="342900" indent="-342900">
              <a:buFont typeface="Calibri" charset="0"/>
              <a:buAutoNum type="arabicPeriod"/>
            </a:pPr>
            <a:r>
              <a:rPr lang="en-US" dirty="0"/>
              <a:t>Data can improve process models.</a:t>
            </a:r>
          </a:p>
          <a:p>
            <a:pPr marL="342900" indent="-342900">
              <a:buFont typeface="Calibri" charset="0"/>
              <a:buAutoNum type="arabicPeriod"/>
            </a:pPr>
            <a:r>
              <a:rPr lang="en-US" dirty="0"/>
              <a:t>Networks can be used for statistical modeling</a:t>
            </a:r>
          </a:p>
          <a:p>
            <a:pPr marL="342900" indent="-342900"/>
            <a:endParaRPr lang="en-US" dirty="0"/>
          </a:p>
        </p:txBody>
      </p:sp>
      <p:pic>
        <p:nvPicPr>
          <p:cNvPr id="7" name="Picture 7" descr="teom_filter_warnings"/>
          <p:cNvPicPr>
            <a:picLocks noChangeAspect="1" noChangeArrowheads="1"/>
          </p:cNvPicPr>
          <p:nvPr/>
        </p:nvPicPr>
        <p:blipFill>
          <a:blip r:embed="rId2" cstate="print"/>
          <a:srcRect/>
          <a:stretch>
            <a:fillRect/>
          </a:stretch>
        </p:blipFill>
        <p:spPr bwMode="auto">
          <a:xfrm>
            <a:off x="353500" y="2590800"/>
            <a:ext cx="2313500" cy="2971800"/>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 name="Picture 7" descr="teom_filter_warnings"/>
          <p:cNvPicPr>
            <a:picLocks noChangeAspect="1" noChangeArrowheads="1"/>
          </p:cNvPicPr>
          <p:nvPr/>
        </p:nvPicPr>
        <p:blipFill>
          <a:blip r:embed="rId3" cstate="print"/>
          <a:srcRect/>
          <a:stretch>
            <a:fillRect/>
          </a:stretch>
        </p:blipFill>
        <p:spPr bwMode="auto">
          <a:xfrm>
            <a:off x="217864" y="1573499"/>
            <a:ext cx="3916187" cy="4256600"/>
          </a:xfrm>
          <a:prstGeom prst="rect">
            <a:avLst/>
          </a:prstGeom>
          <a:noFill/>
        </p:spPr>
      </p:pic>
      <p:sp>
        <p:nvSpPr>
          <p:cNvPr id="14" name="Title 13"/>
          <p:cNvSpPr>
            <a:spLocks noGrp="1"/>
          </p:cNvSpPr>
          <p:nvPr>
            <p:ph type="title"/>
          </p:nvPr>
        </p:nvSpPr>
        <p:spPr/>
        <p:txBody>
          <a:bodyPr/>
          <a:lstStyle/>
          <a:p>
            <a:r>
              <a:rPr lang="en-US" dirty="0" smtClean="0"/>
              <a:t>Ground Instruments</a:t>
            </a:r>
            <a:endParaRPr lang="en-US" dirty="0"/>
          </a:p>
        </p:txBody>
      </p:sp>
      <p:sp>
        <p:nvSpPr>
          <p:cNvPr id="16" name="TextBox 15"/>
          <p:cNvSpPr txBox="1"/>
          <p:nvPr/>
        </p:nvSpPr>
        <p:spPr>
          <a:xfrm>
            <a:off x="4648200" y="1371600"/>
            <a:ext cx="4114800" cy="584776"/>
          </a:xfrm>
          <a:prstGeom prst="rect">
            <a:avLst/>
          </a:prstGeom>
          <a:noFill/>
        </p:spPr>
        <p:txBody>
          <a:bodyPr wrap="square" rtlCol="0">
            <a:spAutoFit/>
          </a:bodyPr>
          <a:lstStyle/>
          <a:p>
            <a:pPr defTabSz="457200"/>
            <a:r>
              <a:rPr lang="en-US" sz="3200" dirty="0" smtClean="0">
                <a:solidFill>
                  <a:prstClr val="black"/>
                </a:solidFill>
                <a:ea typeface="ＭＳ Ｐゴシック" charset="-128"/>
                <a:cs typeface="ＭＳ Ｐゴシック" charset="-128"/>
              </a:rPr>
              <a:t>The Weakest</a:t>
            </a:r>
            <a:r>
              <a:rPr lang="en-US" sz="3200" dirty="0">
                <a:solidFill>
                  <a:prstClr val="black"/>
                </a:solidFill>
                <a:ea typeface="ＭＳ Ｐゴシック" charset="-128"/>
                <a:cs typeface="ＭＳ Ｐゴシック" charset="-128"/>
              </a:rPr>
              <a:t> </a:t>
            </a:r>
            <a:r>
              <a:rPr lang="en-US" sz="3200" dirty="0" smtClean="0">
                <a:solidFill>
                  <a:prstClr val="black"/>
                </a:solidFill>
                <a:ea typeface="ＭＳ Ｐゴシック" charset="-128"/>
                <a:cs typeface="ＭＳ Ｐゴシック" charset="-128"/>
              </a:rPr>
              <a:t>Link</a:t>
            </a:r>
            <a:endParaRPr lang="en-US" sz="3200" dirty="0">
              <a:solidFill>
                <a:prstClr val="black"/>
              </a:solidFill>
              <a:ea typeface="ＭＳ Ｐゴシック" charset="-128"/>
              <a:cs typeface="ＭＳ Ｐゴシック" charset="-128"/>
            </a:endParaRPr>
          </a:p>
        </p:txBody>
      </p:sp>
      <p:sp>
        <p:nvSpPr>
          <p:cNvPr id="5" name="TextBox 4"/>
          <p:cNvSpPr txBox="1"/>
          <p:nvPr/>
        </p:nvSpPr>
        <p:spPr>
          <a:xfrm>
            <a:off x="4343400" y="2362200"/>
            <a:ext cx="4565373" cy="3323987"/>
          </a:xfrm>
          <a:prstGeom prst="rect">
            <a:avLst/>
          </a:prstGeom>
          <a:noFill/>
        </p:spPr>
        <p:txBody>
          <a:bodyPr wrap="none" rtlCol="0">
            <a:spAutoFit/>
          </a:bodyPr>
          <a:lstStyle/>
          <a:p>
            <a:pPr marL="457200" indent="-457200" eaLnBrk="1" hangingPunct="1"/>
            <a:r>
              <a:rPr lang="en-US" sz="2400" dirty="0" smtClean="0"/>
              <a:t>2400 out of 3100 counties in the</a:t>
            </a:r>
          </a:p>
          <a:p>
            <a:pPr marL="457200" indent="-457200" eaLnBrk="1" hangingPunct="1"/>
            <a:r>
              <a:rPr lang="en-US" sz="2400" dirty="0" smtClean="0"/>
              <a:t> US (31% of total population)</a:t>
            </a:r>
          </a:p>
          <a:p>
            <a:pPr marL="457200" indent="-457200" eaLnBrk="1" hangingPunct="1"/>
            <a:r>
              <a:rPr lang="en-US" sz="2400" dirty="0" smtClean="0"/>
              <a:t> have no PM monitoring in the </a:t>
            </a:r>
          </a:p>
          <a:p>
            <a:pPr marL="457200" indent="-457200" eaLnBrk="1" hangingPunct="1"/>
            <a:r>
              <a:rPr lang="en-US" sz="2400" dirty="0" smtClean="0"/>
              <a:t>county.</a:t>
            </a:r>
          </a:p>
          <a:p>
            <a:pPr marL="457200" indent="-457200" eaLnBrk="1" hangingPunct="1"/>
            <a:endParaRPr lang="en-US" sz="2400" dirty="0" smtClean="0"/>
          </a:p>
          <a:p>
            <a:pPr marL="457200" indent="-457200" eaLnBrk="1" hangingPunct="1"/>
            <a:endParaRPr lang="en-US" sz="2400" dirty="0" smtClean="0"/>
          </a:p>
          <a:p>
            <a:pPr marL="457200" indent="-457200" eaLnBrk="1" hangingPunct="1"/>
            <a:r>
              <a:rPr lang="en-US" sz="2400" dirty="0" smtClean="0"/>
              <a:t>Most of the ~1,200 monitors</a:t>
            </a:r>
          </a:p>
          <a:p>
            <a:pPr marL="457200" indent="-457200" eaLnBrk="1" hangingPunct="1"/>
            <a:r>
              <a:rPr lang="en-US" sz="2400" dirty="0" smtClean="0"/>
              <a:t> operate every 3 or 6 days.</a:t>
            </a:r>
          </a:p>
          <a:p>
            <a:endParaRPr lang="en-US" dirty="0"/>
          </a:p>
        </p:txBody>
      </p:sp>
    </p:spTree>
  </p:cSld>
  <p:clrMapOvr>
    <a:masterClrMapping/>
  </p:clrMapOvr>
  <p:transition advTm="14933"/>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7"/>
          <p:cNvGrpSpPr>
            <a:grpSpLocks/>
          </p:cNvGrpSpPr>
          <p:nvPr/>
        </p:nvGrpSpPr>
        <p:grpSpPr bwMode="auto">
          <a:xfrm>
            <a:off x="457200" y="1600201"/>
            <a:ext cx="8382000" cy="4800599"/>
            <a:chOff x="1085850" y="427037"/>
            <a:chExt cx="7372350" cy="3657600"/>
          </a:xfrm>
        </p:grpSpPr>
        <p:grpSp>
          <p:nvGrpSpPr>
            <p:cNvPr id="3" name="Group 6"/>
            <p:cNvGrpSpPr>
              <a:grpSpLocks/>
            </p:cNvGrpSpPr>
            <p:nvPr/>
          </p:nvGrpSpPr>
          <p:grpSpPr bwMode="auto">
            <a:xfrm>
              <a:off x="1085850" y="427037"/>
              <a:ext cx="7372350" cy="3657600"/>
              <a:chOff x="1543050" y="350837"/>
              <a:chExt cx="7372350" cy="3657600"/>
            </a:xfrm>
          </p:grpSpPr>
          <p:pic>
            <p:nvPicPr>
              <p:cNvPr id="33801" name="Picture 2" descr="corr_maps-0"/>
              <p:cNvPicPr>
                <a:picLocks noChangeAspect="1" noChangeArrowheads="1"/>
              </p:cNvPicPr>
              <p:nvPr/>
            </p:nvPicPr>
            <p:blipFill>
              <a:blip r:embed="rId3" cstate="print">
                <a:extLst>
                  <a:ext uri="{28A0092B-C50C-407E-A947-70E740481C1C}">
                    <a14:useLocalDpi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val="0"/>
                  </a:ext>
                </a:extLst>
              </a:blip>
              <a:srcRect/>
              <a:stretch>
                <a:fillRect/>
              </a:stretch>
            </p:blipFill>
            <p:spPr bwMode="auto">
              <a:xfrm>
                <a:off x="1543050" y="350837"/>
                <a:ext cx="3657600" cy="3657600"/>
              </a:xfrm>
              <a:prstGeom prst="rect">
                <a:avLst/>
              </a:prstGeom>
              <a:noFill/>
              <a:ln>
                <a:noFill/>
              </a:ln>
              <a:extLst>
                <a:ext uri="{909E8E84-426E-40DD-AFC4-6F175D3DCCD1}">
                  <a14:hiddenFill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solidFill>
                      <a:srgbClr xmlns:mc="http://schemas.openxmlformats.org/markup-compatibility/2006" val="FFFFFF" mc:Ignorable=""/>
                    </a:solidFill>
                  </a14:hiddenFill>
                </a:ext>
                <a:ext uri="{91240B29-F687-4F45-9708-019B960494DF}">
                  <a14:hiddenLine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w="9525">
                    <a:solidFill>
                      <a:srgbClr xmlns:mc="http://schemas.openxmlformats.org/markup-compatibility/2006" val="000000" mc:Ignorable=""/>
                    </a:solidFill>
                    <a:miter lim="800000"/>
                    <a:headEnd/>
                    <a:tailEnd/>
                  </a14:hiddenLine>
                </a:ext>
              </a:extLst>
            </p:spPr>
          </p:pic>
          <p:pic>
            <p:nvPicPr>
              <p:cNvPr id="33803" name="Picture 4" descr="mvm1_corr_maps-0"/>
              <p:cNvPicPr>
                <a:picLocks noChangeAspect="1" noChangeArrowheads="1"/>
              </p:cNvPicPr>
              <p:nvPr/>
            </p:nvPicPr>
            <p:blipFill>
              <a:blip r:embed="rId4" cstate="print">
                <a:extLst>
                  <a:ext uri="{28A0092B-C50C-407E-A947-70E740481C1C}">
                    <a14:useLocalDpi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val="0"/>
                  </a:ext>
                </a:extLst>
              </a:blip>
              <a:srcRect/>
              <a:stretch>
                <a:fillRect/>
              </a:stretch>
            </p:blipFill>
            <p:spPr bwMode="auto">
              <a:xfrm>
                <a:off x="5257800" y="350837"/>
                <a:ext cx="3657600" cy="3657600"/>
              </a:xfrm>
              <a:prstGeom prst="rect">
                <a:avLst/>
              </a:prstGeom>
              <a:noFill/>
              <a:ln>
                <a:noFill/>
              </a:ln>
              <a:extLst>
                <a:ext uri="{909E8E84-426E-40DD-AFC4-6F175D3DCCD1}">
                  <a14:hiddenFill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solidFill>
                      <a:srgbClr xmlns:mc="http://schemas.openxmlformats.org/markup-compatibility/2006" val="FFFFFF" mc:Ignorable=""/>
                    </a:solidFill>
                  </a14:hiddenFill>
                </a:ext>
                <a:ext uri="{91240B29-F687-4F45-9708-019B960494DF}">
                  <a14:hiddenLine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w="9525">
                    <a:solidFill>
                      <a:srgbClr xmlns:mc="http://schemas.openxmlformats.org/markup-compatibility/2006" val="000000" mc:Ignorable=""/>
                    </a:solidFill>
                    <a:miter lim="800000"/>
                    <a:headEnd/>
                    <a:tailEnd/>
                  </a14:hiddenLine>
                </a:ext>
              </a:extLst>
            </p:spPr>
          </p:pic>
        </p:grpSp>
        <p:sp>
          <p:nvSpPr>
            <p:cNvPr id="33799" name="Text Box 6"/>
            <p:cNvSpPr txBox="1">
              <a:spLocks noChangeArrowheads="1"/>
            </p:cNvSpPr>
            <p:nvPr/>
          </p:nvSpPr>
          <p:spPr bwMode="auto">
            <a:xfrm>
              <a:off x="1676400" y="2514600"/>
              <a:ext cx="762000" cy="366713"/>
            </a:xfrm>
            <a:prstGeom prst="rect">
              <a:avLst/>
            </a:prstGeom>
            <a:noFill/>
            <a:ln>
              <a:noFill/>
            </a:ln>
            <a:effectLst/>
            <a:extLst>
              <a:ext uri="{909E8E84-426E-40DD-AFC4-6F175D3DCCD1}">
                <a14:hiddenFill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solidFill>
                    <a:schemeClr val="accent1"/>
                  </a:solidFill>
                </a14:hiddenFill>
              </a:ext>
              <a:ext uri="{91240B29-F687-4F45-9708-019B960494DF}">
                <a14:hiddenLine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w="9525">
                  <a:solidFill>
                    <a:schemeClr val="tx1"/>
                  </a:solidFill>
                  <a:miter lim="800000"/>
                  <a:headEnd/>
                  <a:tailEnd/>
                </a14:hiddenLine>
              </a:ext>
              <a:ext uri="{AF507438-7753-43E0-B8FC-AC1667EBCBE1}">
                <a14:hiddenEffects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effectLst>
                    <a:outerShdw dist="35921" dir="2700000" algn="ctr" rotWithShape="0">
                      <a:schemeClr val="bg2"/>
                    </a:outerShdw>
                  </a:effectLst>
                </a14:hiddenEffects>
              </a:ext>
            </a:extLst>
          </p:spPr>
          <p:txBody>
            <a:bodyPr>
              <a:spAutoFit/>
            </a:bodyPr>
            <a:lstStyle>
              <a:lvl1pPr algn="ctr" eaLnBrk="0" hangingPunct="0">
                <a:defRPr sz="2000">
                  <a:solidFill>
                    <a:schemeClr val="tx1"/>
                  </a:solidFill>
                  <a:latin typeface="Verdana" pitchFamily="34" charset="0"/>
                </a:defRPr>
              </a:lvl1pPr>
              <a:lvl2pPr marL="742950" indent="-285750" algn="ctr" eaLnBrk="0" hangingPunct="0">
                <a:defRPr sz="2000">
                  <a:solidFill>
                    <a:schemeClr val="tx1"/>
                  </a:solidFill>
                  <a:latin typeface="Verdana" pitchFamily="34" charset="0"/>
                </a:defRPr>
              </a:lvl2pPr>
              <a:lvl3pPr marL="1143000" indent="-228600" algn="ctr" eaLnBrk="0" hangingPunct="0">
                <a:defRPr sz="2000">
                  <a:solidFill>
                    <a:schemeClr val="tx1"/>
                  </a:solidFill>
                  <a:latin typeface="Verdana" pitchFamily="34" charset="0"/>
                </a:defRPr>
              </a:lvl3pPr>
              <a:lvl4pPr marL="1600200" indent="-228600" algn="ctr" eaLnBrk="0" hangingPunct="0">
                <a:defRPr sz="2000">
                  <a:solidFill>
                    <a:schemeClr val="tx1"/>
                  </a:solidFill>
                  <a:latin typeface="Verdana" pitchFamily="34" charset="0"/>
                </a:defRPr>
              </a:lvl4pPr>
              <a:lvl5pPr marL="2057400" indent="-228600" algn="ctr" eaLnBrk="0" hangingPunct="0">
                <a:defRPr sz="2000">
                  <a:solidFill>
                    <a:schemeClr val="tx1"/>
                  </a:solidFill>
                  <a:latin typeface="Verdana" pitchFamily="34" charset="0"/>
                </a:defRPr>
              </a:lvl5pPr>
              <a:lvl6pPr marL="2514600" indent="-228600" algn="ctr" eaLnBrk="0" fontAlgn="base" hangingPunct="0">
                <a:spcBef>
                  <a:spcPct val="0"/>
                </a:spcBef>
                <a:spcAft>
                  <a:spcPct val="0"/>
                </a:spcAft>
                <a:defRPr sz="2000">
                  <a:solidFill>
                    <a:schemeClr val="tx1"/>
                  </a:solidFill>
                  <a:latin typeface="Verdana" pitchFamily="34" charset="0"/>
                </a:defRPr>
              </a:lvl6pPr>
              <a:lvl7pPr marL="2971800" indent="-228600" algn="ctr" eaLnBrk="0" fontAlgn="base" hangingPunct="0">
                <a:spcBef>
                  <a:spcPct val="0"/>
                </a:spcBef>
                <a:spcAft>
                  <a:spcPct val="0"/>
                </a:spcAft>
                <a:defRPr sz="2000">
                  <a:solidFill>
                    <a:schemeClr val="tx1"/>
                  </a:solidFill>
                  <a:latin typeface="Verdana" pitchFamily="34" charset="0"/>
                </a:defRPr>
              </a:lvl7pPr>
              <a:lvl8pPr marL="3429000" indent="-228600" algn="ctr" eaLnBrk="0" fontAlgn="base" hangingPunct="0">
                <a:spcBef>
                  <a:spcPct val="0"/>
                </a:spcBef>
                <a:spcAft>
                  <a:spcPct val="0"/>
                </a:spcAft>
                <a:defRPr sz="2000">
                  <a:solidFill>
                    <a:schemeClr val="tx1"/>
                  </a:solidFill>
                  <a:latin typeface="Verdana" pitchFamily="34" charset="0"/>
                </a:defRPr>
              </a:lvl8pPr>
              <a:lvl9pPr marL="3886200" indent="-228600" algn="ctr" eaLnBrk="0" fontAlgn="base" hangingPunct="0">
                <a:spcBef>
                  <a:spcPct val="0"/>
                </a:spcBef>
                <a:spcAft>
                  <a:spcPct val="0"/>
                </a:spcAft>
                <a:defRPr sz="2000">
                  <a:solidFill>
                    <a:schemeClr val="tx1"/>
                  </a:solidFill>
                  <a:latin typeface="Verdana" pitchFamily="34" charset="0"/>
                </a:defRPr>
              </a:lvl9pPr>
            </a:lstStyle>
            <a:p>
              <a:pPr algn="l" eaLnBrk="1" hangingPunct="1">
                <a:spcBef>
                  <a:spcPct val="50000"/>
                </a:spcBef>
              </a:pPr>
              <a:r>
                <a:rPr lang="en-US" sz="1800" b="1">
                  <a:solidFill>
                    <a:srgbClr val="000000"/>
                  </a:solidFill>
                  <a:latin typeface="Arial" charset="0"/>
                </a:rPr>
                <a:t>TVM</a:t>
              </a:r>
            </a:p>
          </p:txBody>
        </p:sp>
        <p:sp>
          <p:nvSpPr>
            <p:cNvPr id="33800" name="Text Box 7"/>
            <p:cNvSpPr txBox="1">
              <a:spLocks noChangeArrowheads="1"/>
            </p:cNvSpPr>
            <p:nvPr/>
          </p:nvSpPr>
          <p:spPr bwMode="auto">
            <a:xfrm>
              <a:off x="5362575" y="2597944"/>
              <a:ext cx="762000" cy="366713"/>
            </a:xfrm>
            <a:prstGeom prst="rect">
              <a:avLst/>
            </a:prstGeom>
            <a:noFill/>
            <a:ln>
              <a:noFill/>
            </a:ln>
            <a:effectLst/>
            <a:extLst>
              <a:ext uri="{909E8E84-426E-40DD-AFC4-6F175D3DCCD1}">
                <a14:hiddenFill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solidFill>
                    <a:schemeClr val="accent1"/>
                  </a:solidFill>
                </a14:hiddenFill>
              </a:ext>
              <a:ext uri="{91240B29-F687-4F45-9708-019B960494DF}">
                <a14:hiddenLine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w="9525">
                  <a:solidFill>
                    <a:schemeClr val="tx1"/>
                  </a:solidFill>
                  <a:miter lim="800000"/>
                  <a:headEnd/>
                  <a:tailEnd/>
                </a14:hiddenLine>
              </a:ext>
              <a:ext uri="{AF507438-7753-43E0-B8FC-AC1667EBCBE1}">
                <a14:hiddenEffects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effectLst>
                    <a:outerShdw dist="35921" dir="2700000" algn="ctr" rotWithShape="0">
                      <a:schemeClr val="bg2"/>
                    </a:outerShdw>
                  </a:effectLst>
                </a14:hiddenEffects>
              </a:ext>
            </a:extLst>
          </p:spPr>
          <p:txBody>
            <a:bodyPr>
              <a:spAutoFit/>
            </a:bodyPr>
            <a:lstStyle>
              <a:lvl1pPr algn="ctr" eaLnBrk="0" hangingPunct="0">
                <a:defRPr sz="2000">
                  <a:solidFill>
                    <a:schemeClr val="tx1"/>
                  </a:solidFill>
                  <a:latin typeface="Verdana" pitchFamily="34" charset="0"/>
                </a:defRPr>
              </a:lvl1pPr>
              <a:lvl2pPr marL="742950" indent="-285750" algn="ctr" eaLnBrk="0" hangingPunct="0">
                <a:defRPr sz="2000">
                  <a:solidFill>
                    <a:schemeClr val="tx1"/>
                  </a:solidFill>
                  <a:latin typeface="Verdana" pitchFamily="34" charset="0"/>
                </a:defRPr>
              </a:lvl2pPr>
              <a:lvl3pPr marL="1143000" indent="-228600" algn="ctr" eaLnBrk="0" hangingPunct="0">
                <a:defRPr sz="2000">
                  <a:solidFill>
                    <a:schemeClr val="tx1"/>
                  </a:solidFill>
                  <a:latin typeface="Verdana" pitchFamily="34" charset="0"/>
                </a:defRPr>
              </a:lvl3pPr>
              <a:lvl4pPr marL="1600200" indent="-228600" algn="ctr" eaLnBrk="0" hangingPunct="0">
                <a:defRPr sz="2000">
                  <a:solidFill>
                    <a:schemeClr val="tx1"/>
                  </a:solidFill>
                  <a:latin typeface="Verdana" pitchFamily="34" charset="0"/>
                </a:defRPr>
              </a:lvl4pPr>
              <a:lvl5pPr marL="2057400" indent="-228600" algn="ctr" eaLnBrk="0" hangingPunct="0">
                <a:defRPr sz="2000">
                  <a:solidFill>
                    <a:schemeClr val="tx1"/>
                  </a:solidFill>
                  <a:latin typeface="Verdana" pitchFamily="34" charset="0"/>
                </a:defRPr>
              </a:lvl5pPr>
              <a:lvl6pPr marL="2514600" indent="-228600" algn="ctr" eaLnBrk="0" fontAlgn="base" hangingPunct="0">
                <a:spcBef>
                  <a:spcPct val="0"/>
                </a:spcBef>
                <a:spcAft>
                  <a:spcPct val="0"/>
                </a:spcAft>
                <a:defRPr sz="2000">
                  <a:solidFill>
                    <a:schemeClr val="tx1"/>
                  </a:solidFill>
                  <a:latin typeface="Verdana" pitchFamily="34" charset="0"/>
                </a:defRPr>
              </a:lvl6pPr>
              <a:lvl7pPr marL="2971800" indent="-228600" algn="ctr" eaLnBrk="0" fontAlgn="base" hangingPunct="0">
                <a:spcBef>
                  <a:spcPct val="0"/>
                </a:spcBef>
                <a:spcAft>
                  <a:spcPct val="0"/>
                </a:spcAft>
                <a:defRPr sz="2000">
                  <a:solidFill>
                    <a:schemeClr val="tx1"/>
                  </a:solidFill>
                  <a:latin typeface="Verdana" pitchFamily="34" charset="0"/>
                </a:defRPr>
              </a:lvl7pPr>
              <a:lvl8pPr marL="3429000" indent="-228600" algn="ctr" eaLnBrk="0" fontAlgn="base" hangingPunct="0">
                <a:spcBef>
                  <a:spcPct val="0"/>
                </a:spcBef>
                <a:spcAft>
                  <a:spcPct val="0"/>
                </a:spcAft>
                <a:defRPr sz="2000">
                  <a:solidFill>
                    <a:schemeClr val="tx1"/>
                  </a:solidFill>
                  <a:latin typeface="Verdana" pitchFamily="34" charset="0"/>
                </a:defRPr>
              </a:lvl8pPr>
              <a:lvl9pPr marL="3886200" indent="-228600" algn="ctr" eaLnBrk="0" fontAlgn="base" hangingPunct="0">
                <a:spcBef>
                  <a:spcPct val="0"/>
                </a:spcBef>
                <a:spcAft>
                  <a:spcPct val="0"/>
                </a:spcAft>
                <a:defRPr sz="2000">
                  <a:solidFill>
                    <a:schemeClr val="tx1"/>
                  </a:solidFill>
                  <a:latin typeface="Verdana" pitchFamily="34" charset="0"/>
                </a:defRPr>
              </a:lvl9pPr>
            </a:lstStyle>
            <a:p>
              <a:pPr algn="l" eaLnBrk="1" hangingPunct="1">
                <a:spcBef>
                  <a:spcPct val="50000"/>
                </a:spcBef>
              </a:pPr>
              <a:r>
                <a:rPr lang="en-US" sz="1800" b="1">
                  <a:solidFill>
                    <a:srgbClr val="000000"/>
                  </a:solidFill>
                  <a:latin typeface="Arial" charset="0"/>
                </a:rPr>
                <a:t>MVM</a:t>
              </a:r>
            </a:p>
          </p:txBody>
        </p:sp>
      </p:grpSp>
      <p:sp>
        <p:nvSpPr>
          <p:cNvPr id="28680" name="Text Box 8"/>
          <p:cNvSpPr txBox="1">
            <a:spLocks noChangeArrowheads="1"/>
          </p:cNvSpPr>
          <p:nvPr/>
        </p:nvSpPr>
        <p:spPr bwMode="auto">
          <a:xfrm>
            <a:off x="685800" y="152400"/>
            <a:ext cx="8229600" cy="954107"/>
          </a:xfrm>
          <a:prstGeom prst="rect">
            <a:avLst/>
          </a:prstGeom>
          <a:solidFill>
            <a:srgbClr val="0000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square">
            <a:spAutoFit/>
          </a:bodyPr>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algn="ctr" eaLnBrk="0" fontAlgn="base" hangingPunct="0">
              <a:spcBef>
                <a:spcPct val="0"/>
              </a:spcBef>
              <a:spcAft>
                <a:spcPct val="0"/>
              </a:spcAft>
              <a:defRPr sz="2000">
                <a:solidFill>
                  <a:schemeClr val="tx1"/>
                </a:solidFill>
                <a:latin typeface="Verdana" pitchFamily="34" charset="0"/>
              </a:defRPr>
            </a:lvl6pPr>
            <a:lvl7pPr marL="2971800" indent="-228600" algn="ctr" eaLnBrk="0" fontAlgn="base" hangingPunct="0">
              <a:spcBef>
                <a:spcPct val="0"/>
              </a:spcBef>
              <a:spcAft>
                <a:spcPct val="0"/>
              </a:spcAft>
              <a:defRPr sz="2000">
                <a:solidFill>
                  <a:schemeClr val="tx1"/>
                </a:solidFill>
                <a:latin typeface="Verdana" pitchFamily="34" charset="0"/>
              </a:defRPr>
            </a:lvl7pPr>
            <a:lvl8pPr marL="3429000" indent="-228600" algn="ctr" eaLnBrk="0" fontAlgn="base" hangingPunct="0">
              <a:spcBef>
                <a:spcPct val="0"/>
              </a:spcBef>
              <a:spcAft>
                <a:spcPct val="0"/>
              </a:spcAft>
              <a:defRPr sz="2000">
                <a:solidFill>
                  <a:schemeClr val="tx1"/>
                </a:solidFill>
                <a:latin typeface="Verdana" pitchFamily="34" charset="0"/>
              </a:defRPr>
            </a:lvl8pPr>
            <a:lvl9pPr marL="3886200" indent="-228600" algn="ctr" eaLnBrk="0" fontAlgn="base" hangingPunct="0">
              <a:spcBef>
                <a:spcPct val="0"/>
              </a:spcBef>
              <a:spcAft>
                <a:spcPct val="0"/>
              </a:spcAft>
              <a:defRPr sz="2000">
                <a:solidFill>
                  <a:schemeClr val="tx1"/>
                </a:solidFill>
                <a:latin typeface="Verdana" pitchFamily="34" charset="0"/>
              </a:defRPr>
            </a:lvl9pPr>
          </a:lstStyle>
          <a:p>
            <a:pPr algn="ctr" eaLnBrk="0" hangingPunct="0">
              <a:spcBef>
                <a:spcPct val="50000"/>
              </a:spcBef>
              <a:defRPr/>
            </a:pPr>
            <a:r>
              <a:rPr lang="en-US" sz="2800" b="1" dirty="0" smtClean="0">
                <a:solidFill>
                  <a:srgbClr val="FFFFFF"/>
                </a:solidFill>
              </a:rPr>
              <a:t>Advantages of using reanalysis meteorology along with satellite data</a:t>
            </a:r>
            <a:endParaRPr lang="en-US" sz="2800" b="1" dirty="0">
              <a:solidFill>
                <a:srgbClr val="FFFFFF"/>
              </a:solidFill>
            </a:endParaRP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838200" y="390585"/>
            <a:ext cx="7696200" cy="954107"/>
          </a:xfrm>
          <a:prstGeom prst="rect">
            <a:avLst/>
          </a:prstGeom>
          <a:solidFill>
            <a:srgbClr val="0000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algn="ctr" eaLnBrk="0" hangingPunct="0">
              <a:defRPr/>
            </a:pPr>
            <a:r>
              <a:rPr lang="en-US" sz="2800" b="1" dirty="0" smtClean="0">
                <a:solidFill>
                  <a:schemeClr val="bg1"/>
                </a:solidFill>
              </a:rPr>
              <a:t>Getting Vertical Information from a Chemical Transport Model</a:t>
            </a:r>
            <a:endParaRPr lang="en-US" sz="2800" b="1" dirty="0">
              <a:solidFill>
                <a:schemeClr val="bg1"/>
              </a:solidFill>
            </a:endParaRPr>
          </a:p>
        </p:txBody>
      </p:sp>
      <p:pic>
        <p:nvPicPr>
          <p:cNvPr id="34821" name="Picture 5"/>
          <p:cNvPicPr>
            <a:picLocks noChangeAspect="1" noChangeArrowheads="1"/>
          </p:cNvPicPr>
          <p:nvPr/>
        </p:nvPicPr>
        <p:blipFill>
          <a:blip r:embed="rId3" cstate="print">
            <a:extLst>
              <a:ext uri="{28A0092B-C50C-407E-A947-70E740481C1C}">
                <a14:useLocalDpi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val="0"/>
              </a:ext>
            </a:extLst>
          </a:blip>
          <a:srcRect t="3334" b="1666"/>
          <a:stretch>
            <a:fillRect/>
          </a:stretch>
        </p:blipFill>
        <p:spPr bwMode="auto">
          <a:xfrm>
            <a:off x="685800" y="1828800"/>
            <a:ext cx="7700963" cy="3657600"/>
          </a:xfrm>
          <a:prstGeom prst="rect">
            <a:avLst/>
          </a:prstGeom>
          <a:noFill/>
          <a:ln>
            <a:noFill/>
          </a:ln>
          <a:effectLst/>
          <a:extLst>
            <a:ext uri="{909E8E84-426E-40DD-AFC4-6F175D3DCCD1}">
              <a14:hiddenFill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solidFill>
                  <a:schemeClr val="accent1"/>
                </a:solidFill>
              </a14:hiddenFill>
            </a:ext>
            <a:ext uri="{91240B29-F687-4F45-9708-019B960494DF}">
              <a14:hiddenLine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w="9525">
                <a:solidFill>
                  <a:schemeClr val="tx1"/>
                </a:solidFill>
                <a:miter lim="800000"/>
                <a:headEnd/>
                <a:tailEnd/>
              </a14:hiddenLine>
            </a:ext>
            <a:ext uri="{AF507438-7753-43E0-B8FC-AC1667EBCBE1}">
              <a14:hiddenEffects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effectLst>
                  <a:outerShdw dist="35921" dir="2700000" algn="ctr" rotWithShape="0">
                    <a:schemeClr val="bg2"/>
                  </a:outerShdw>
                </a:effectLst>
              </a14:hiddenEffects>
            </a:ext>
          </a:extLst>
        </p:spPr>
      </p:pic>
      <p:pic>
        <p:nvPicPr>
          <p:cNvPr id="34822" name="Picture 2" descr="Equation 1"/>
          <p:cNvPicPr>
            <a:picLocks noChangeAspect="1" noChangeArrowheads="1"/>
          </p:cNvPicPr>
          <p:nvPr/>
        </p:nvPicPr>
        <p:blipFill>
          <a:blip r:embed="rId4" cstate="print">
            <a:extLst>
              <a:ext uri="{28A0092B-C50C-407E-A947-70E740481C1C}">
                <a14:useLocalDpi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val="0"/>
              </a:ext>
            </a:extLst>
          </a:blip>
          <a:srcRect/>
          <a:stretch>
            <a:fillRect/>
          </a:stretch>
        </p:blipFill>
        <p:spPr bwMode="auto">
          <a:xfrm>
            <a:off x="1295400" y="5715000"/>
            <a:ext cx="5867400" cy="609600"/>
          </a:xfrm>
          <a:prstGeom prst="rect">
            <a:avLst/>
          </a:prstGeom>
          <a:solidFill>
            <a:schemeClr val="bg1"/>
          </a:solidFill>
          <a:ln>
            <a:noFill/>
          </a:ln>
          <a:extLst>
            <a:ext uri="{91240B29-F687-4F45-9708-019B960494DF}">
              <a14:hiddenLine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w="9525">
                <a:solidFill>
                  <a:srgbClr xmlns:mc="http://schemas.openxmlformats.org/markup-compatibility/2006" val="000000" mc:Ignorable=""/>
                </a:solidFill>
                <a:miter lim="800000"/>
                <a:headEnd/>
                <a:tailEnd/>
              </a14:hiddenLine>
            </a:ext>
          </a:extLst>
        </p:spPr>
      </p:pic>
      <p:sp>
        <p:nvSpPr>
          <p:cNvPr id="34823" name="Rectangle 3"/>
          <p:cNvSpPr>
            <a:spLocks noChangeArrowheads="1"/>
          </p:cNvSpPr>
          <p:nvPr/>
        </p:nvSpPr>
        <p:spPr bwMode="auto">
          <a:xfrm>
            <a:off x="3505200" y="4191000"/>
            <a:ext cx="3484563" cy="307975"/>
          </a:xfrm>
          <a:prstGeom prst="rect">
            <a:avLst/>
          </a:prstGeom>
          <a:noFill/>
          <a:ln>
            <a:noFill/>
          </a:ln>
          <a:extLst>
            <a:ext uri="{909E8E84-426E-40DD-AFC4-6F175D3DCCD1}">
              <a14:hiddenFill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solidFill>
                  <a:srgbClr xmlns:mc="http://schemas.openxmlformats.org/markup-compatibility/2006" val="FFFFFF" mc:Ignorable=""/>
                </a:solidFill>
              </a14:hiddenFill>
            </a:ext>
            <a:ext uri="{91240B29-F687-4F45-9708-019B960494DF}">
              <a14:hiddenLine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w="9525">
                <a:solidFill>
                  <a:srgbClr xmlns:mc="http://schemas.openxmlformats.org/markup-compatibility/2006" val="000000" mc:Ignorable=""/>
                </a:solidFill>
                <a:miter lim="800000"/>
                <a:headEnd/>
                <a:tailEnd/>
              </a14:hiddenLine>
            </a:ext>
          </a:extLst>
        </p:spPr>
        <p:txBody>
          <a:bodyPr wrap="none">
            <a:spAutoFit/>
          </a:bodyPr>
          <a:lstStyle/>
          <a:p>
            <a:pPr algn="ctr" eaLnBrk="0" hangingPunct="0"/>
            <a:r>
              <a:rPr lang="en-US" sz="1400" b="1">
                <a:solidFill>
                  <a:schemeClr val="accent2"/>
                </a:solidFill>
              </a:rPr>
              <a:t>van Donkelaar et al., 2006, 2009</a:t>
            </a:r>
            <a:endParaRPr lang="en-US" sz="1400">
              <a:solidFill>
                <a:schemeClr val="accent2"/>
              </a:solidFill>
            </a:endParaRPr>
          </a:p>
        </p:txBody>
      </p:sp>
      <p:sp>
        <p:nvSpPr>
          <p:cNvPr id="34824" name="Rectangle 4"/>
          <p:cNvSpPr>
            <a:spLocks noChangeArrowheads="1"/>
          </p:cNvSpPr>
          <p:nvPr/>
        </p:nvSpPr>
        <p:spPr bwMode="auto">
          <a:xfrm>
            <a:off x="228600" y="6391275"/>
            <a:ext cx="8763000" cy="307975"/>
          </a:xfrm>
          <a:prstGeom prst="rect">
            <a:avLst/>
          </a:prstGeom>
          <a:noFill/>
          <a:ln>
            <a:noFill/>
          </a:ln>
          <a:extLst>
            <a:ext uri="{909E8E84-426E-40DD-AFC4-6F175D3DCCD1}">
              <a14:hiddenFill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solidFill>
                  <a:srgbClr xmlns:mc="http://schemas.openxmlformats.org/markup-compatibility/2006" val="FFFFFF" mc:Ignorable=""/>
                </a:solidFill>
              </a14:hiddenFill>
            </a:ext>
            <a:ext uri="{91240B29-F687-4F45-9708-019B960494DF}">
              <a14:hiddenLine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w="9525">
                <a:solidFill>
                  <a:srgbClr xmlns:mc="http://schemas.openxmlformats.org/markup-compatibility/2006" val="000000" mc:Ignorable=""/>
                </a:solidFill>
                <a:miter lim="800000"/>
                <a:headEnd/>
                <a:tailEnd/>
              </a14:hiddenLine>
            </a:ext>
          </a:extLst>
        </p:spPr>
        <p:txBody>
          <a:bodyPr>
            <a:spAutoFit/>
          </a:bodyPr>
          <a:lstStyle/>
          <a:p>
            <a:pPr eaLnBrk="0" hangingPunct="0"/>
            <a:r>
              <a:rPr lang="en-US" sz="1400" b="1">
                <a:solidFill>
                  <a:srgbClr val="0000FF"/>
                </a:solidFill>
              </a:rPr>
              <a:t>Data Assimilation- Mathur et al., Koelemeijer et al.,</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146" name="Picture 3"/>
          <p:cNvPicPr>
            <a:picLocks noChangeAspect="1" noChangeArrowheads="1"/>
          </p:cNvPicPr>
          <p:nvPr/>
        </p:nvPicPr>
        <p:blipFill>
          <a:blip r:embed="rId3" cstate="print">
            <a:extLst>
              <a:ext uri="{28A0092B-C50C-407E-A947-70E740481C1C}">
                <a14:useLocalDpi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val="0"/>
              </a:ext>
            </a:extLst>
          </a:blip>
          <a:srcRect/>
          <a:stretch>
            <a:fillRect/>
          </a:stretch>
        </p:blipFill>
        <p:spPr bwMode="auto">
          <a:xfrm>
            <a:off x="228600" y="1524000"/>
            <a:ext cx="4648200" cy="2944813"/>
          </a:xfrm>
          <a:prstGeom prst="rect">
            <a:avLst/>
          </a:prstGeom>
          <a:noFill/>
          <a:ln>
            <a:noFill/>
          </a:ln>
          <a:effectLst/>
          <a:extLst>
            <a:ext uri="{909E8E84-426E-40DD-AFC4-6F175D3DCCD1}">
              <a14:hiddenFill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solidFill>
                  <a:schemeClr val="accent1"/>
                </a:solidFill>
              </a14:hiddenFill>
            </a:ext>
            <a:ext uri="{91240B29-F687-4F45-9708-019B960494DF}">
              <a14:hiddenLine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w="9525">
                <a:solidFill>
                  <a:schemeClr val="tx1"/>
                </a:solidFill>
                <a:miter lim="800000"/>
                <a:headEnd/>
                <a:tailEnd/>
              </a14:hiddenLine>
            </a:ext>
            <a:ext uri="{AF507438-7753-43E0-B8FC-AC1667EBCBE1}">
              <a14:hiddenEffects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effectLst>
                  <a:outerShdw dist="35921" dir="2700000" algn="ctr" rotWithShape="0">
                    <a:schemeClr val="bg2"/>
                  </a:outerShdw>
                </a:effectLst>
              </a14:hiddenEffects>
            </a:ext>
          </a:extLst>
        </p:spPr>
      </p:pic>
      <p:pic>
        <p:nvPicPr>
          <p:cNvPr id="552964" name="Picture 4" descr="FmassAer"/>
          <p:cNvPicPr>
            <a:picLocks noChangeAspect="1" noChangeArrowheads="1"/>
          </p:cNvPicPr>
          <p:nvPr/>
        </p:nvPicPr>
        <p:blipFill>
          <a:blip r:embed="rId4" cstate="print">
            <a:extLst>
              <a:ext uri="{28A0092B-C50C-407E-A947-70E740481C1C}">
                <a14:useLocalDpi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val="0"/>
              </a:ext>
            </a:extLst>
          </a:blip>
          <a:srcRect/>
          <a:stretch>
            <a:fillRect/>
          </a:stretch>
        </p:blipFill>
        <p:spPr bwMode="auto">
          <a:xfrm>
            <a:off x="4343400" y="3505200"/>
            <a:ext cx="4724400" cy="3149600"/>
          </a:xfrm>
          <a:prstGeom prst="rect">
            <a:avLst/>
          </a:prstGeom>
          <a:noFill/>
          <a:ln>
            <a:noFill/>
          </a:ln>
          <a:extLst>
            <a:ext uri="{909E8E84-426E-40DD-AFC4-6F175D3DCCD1}">
              <a14:hiddenFill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solidFill>
                  <a:srgbClr xmlns:mc="http://schemas.openxmlformats.org/markup-compatibility/2006" val="FFFFFF" mc:Ignorable=""/>
                </a:solidFill>
              </a14:hiddenFill>
            </a:ext>
            <a:ext uri="{91240B29-F687-4F45-9708-019B960494DF}">
              <a14:hiddenLine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w="9525">
                <a:solidFill>
                  <a:srgbClr xmlns:mc="http://schemas.openxmlformats.org/markup-compatibility/2006" val="000000" mc:Ignorable=""/>
                </a:solidFill>
                <a:miter lim="800000"/>
                <a:headEnd/>
                <a:tailEnd/>
              </a14:hiddenLine>
            </a:ext>
          </a:extLst>
        </p:spPr>
      </p:pic>
      <p:sp>
        <p:nvSpPr>
          <p:cNvPr id="6148" name="Text Box 5"/>
          <p:cNvSpPr txBox="1">
            <a:spLocks noChangeArrowheads="1"/>
          </p:cNvSpPr>
          <p:nvPr/>
        </p:nvSpPr>
        <p:spPr bwMode="auto">
          <a:xfrm>
            <a:off x="1828800" y="4191000"/>
            <a:ext cx="2209800" cy="304800"/>
          </a:xfrm>
          <a:prstGeom prst="rect">
            <a:avLst/>
          </a:prstGeom>
          <a:noFill/>
          <a:ln>
            <a:noFill/>
          </a:ln>
          <a:effectLst/>
          <a:extLst>
            <a:ext uri="{909E8E84-426E-40DD-AFC4-6F175D3DCCD1}">
              <a14:hiddenFill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solidFill>
                  <a:schemeClr val="accent1"/>
                </a:solidFill>
              </a14:hiddenFill>
            </a:ext>
            <a:ext uri="{91240B29-F687-4F45-9708-019B960494DF}">
              <a14:hiddenLine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w="9525">
                <a:solidFill>
                  <a:schemeClr val="tx1"/>
                </a:solidFill>
                <a:miter lim="800000"/>
                <a:headEnd/>
                <a:tailEnd/>
              </a14:hiddenLine>
            </a:ext>
            <a:ext uri="{AF507438-7753-43E0-B8FC-AC1667EBCBE1}">
              <a14:hiddenEffects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effectLst>
                  <a:outerShdw dist="35921" dir="2700000" algn="ctr" rotWithShape="0">
                    <a:schemeClr val="bg2"/>
                  </a:outerShdw>
                </a:effectLst>
              </a14:hiddenEffects>
            </a:ext>
          </a:extLst>
        </p:spPr>
        <p:txBody>
          <a:bodyPr>
            <a:spAutoFit/>
          </a:bodyPr>
          <a:lstStyle>
            <a:lvl1pPr algn="ctr" eaLnBrk="0" hangingPunct="0">
              <a:defRPr sz="2000">
                <a:solidFill>
                  <a:schemeClr val="tx1"/>
                </a:solidFill>
                <a:latin typeface="Verdana" pitchFamily="34" charset="0"/>
              </a:defRPr>
            </a:lvl1pPr>
            <a:lvl2pPr marL="742950" indent="-285750" algn="ctr" eaLnBrk="0" hangingPunct="0">
              <a:defRPr sz="2000">
                <a:solidFill>
                  <a:schemeClr val="tx1"/>
                </a:solidFill>
                <a:latin typeface="Verdana" pitchFamily="34" charset="0"/>
              </a:defRPr>
            </a:lvl2pPr>
            <a:lvl3pPr marL="1143000" indent="-228600" algn="ctr" eaLnBrk="0" hangingPunct="0">
              <a:defRPr sz="2000">
                <a:solidFill>
                  <a:schemeClr val="tx1"/>
                </a:solidFill>
                <a:latin typeface="Verdana" pitchFamily="34" charset="0"/>
              </a:defRPr>
            </a:lvl3pPr>
            <a:lvl4pPr marL="1600200" indent="-228600" algn="ctr" eaLnBrk="0" hangingPunct="0">
              <a:defRPr sz="2000">
                <a:solidFill>
                  <a:schemeClr val="tx1"/>
                </a:solidFill>
                <a:latin typeface="Verdana" pitchFamily="34" charset="0"/>
              </a:defRPr>
            </a:lvl4pPr>
            <a:lvl5pPr marL="2057400" indent="-228600" algn="ctr" eaLnBrk="0" hangingPunct="0">
              <a:defRPr sz="2000">
                <a:solidFill>
                  <a:schemeClr val="tx1"/>
                </a:solidFill>
                <a:latin typeface="Verdana" pitchFamily="34" charset="0"/>
              </a:defRPr>
            </a:lvl5pPr>
            <a:lvl6pPr marL="2514600" indent="-228600" algn="ctr" eaLnBrk="0" fontAlgn="base" hangingPunct="0">
              <a:spcBef>
                <a:spcPct val="0"/>
              </a:spcBef>
              <a:spcAft>
                <a:spcPct val="0"/>
              </a:spcAft>
              <a:defRPr sz="2000">
                <a:solidFill>
                  <a:schemeClr val="tx1"/>
                </a:solidFill>
                <a:latin typeface="Verdana" pitchFamily="34" charset="0"/>
              </a:defRPr>
            </a:lvl6pPr>
            <a:lvl7pPr marL="2971800" indent="-228600" algn="ctr" eaLnBrk="0" fontAlgn="base" hangingPunct="0">
              <a:spcBef>
                <a:spcPct val="0"/>
              </a:spcBef>
              <a:spcAft>
                <a:spcPct val="0"/>
              </a:spcAft>
              <a:defRPr sz="2000">
                <a:solidFill>
                  <a:schemeClr val="tx1"/>
                </a:solidFill>
                <a:latin typeface="Verdana" pitchFamily="34" charset="0"/>
              </a:defRPr>
            </a:lvl7pPr>
            <a:lvl8pPr marL="3429000" indent="-228600" algn="ctr" eaLnBrk="0" fontAlgn="base" hangingPunct="0">
              <a:spcBef>
                <a:spcPct val="0"/>
              </a:spcBef>
              <a:spcAft>
                <a:spcPct val="0"/>
              </a:spcAft>
              <a:defRPr sz="2000">
                <a:solidFill>
                  <a:schemeClr val="tx1"/>
                </a:solidFill>
                <a:latin typeface="Verdana" pitchFamily="34" charset="0"/>
              </a:defRPr>
            </a:lvl8pPr>
            <a:lvl9pPr marL="3886200" indent="-228600" algn="ctr" eaLnBrk="0" fontAlgn="base" hangingPunct="0">
              <a:spcBef>
                <a:spcPct val="0"/>
              </a:spcBef>
              <a:spcAft>
                <a:spcPct val="0"/>
              </a:spcAft>
              <a:defRPr sz="2000">
                <a:solidFill>
                  <a:schemeClr val="tx1"/>
                </a:solidFill>
                <a:latin typeface="Verdana" pitchFamily="34" charset="0"/>
              </a:defRPr>
            </a:lvl9pPr>
          </a:lstStyle>
          <a:p>
            <a:pPr algn="l">
              <a:spcBef>
                <a:spcPct val="50000"/>
              </a:spcBef>
            </a:pPr>
            <a:r>
              <a:rPr lang="en-US" sz="1400" b="1"/>
              <a:t>Inter. Pros., 2005</a:t>
            </a:r>
          </a:p>
        </p:txBody>
      </p:sp>
      <p:sp>
        <p:nvSpPr>
          <p:cNvPr id="6149" name="Text Box 6"/>
          <p:cNvSpPr txBox="1">
            <a:spLocks noChangeArrowheads="1"/>
          </p:cNvSpPr>
          <p:nvPr/>
        </p:nvSpPr>
        <p:spPr bwMode="auto">
          <a:xfrm>
            <a:off x="228600" y="4495800"/>
            <a:ext cx="4038600" cy="1654175"/>
          </a:xfrm>
          <a:prstGeom prst="rect">
            <a:avLst/>
          </a:prstGeom>
          <a:noFill/>
          <a:ln w="38100">
            <a:solidFill>
              <a:srgbClr val="0000FF"/>
            </a:solidFill>
            <a:miter lim="800000"/>
            <a:headEnd/>
            <a:tailEnd/>
          </a:ln>
          <a:effectLst/>
          <a:extLst>
            <a:ext uri="{909E8E84-426E-40DD-AFC4-6F175D3DCCD1}">
              <a14:hiddenFill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solidFill>
                  <a:schemeClr val="accent1"/>
                </a:solidFill>
              </a14:hiddenFill>
            </a:ext>
            <a:ext uri="{AF507438-7753-43E0-B8FC-AC1667EBCBE1}">
              <a14:hiddenEffects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effectLst>
                  <a:outerShdw dist="35921" dir="2700000" algn="ctr" rotWithShape="0">
                    <a:schemeClr val="bg2"/>
                  </a:outerShdw>
                </a:effectLst>
              </a14:hiddenEffects>
            </a:ext>
          </a:extLst>
        </p:spPr>
        <p:txBody>
          <a:bodyPr>
            <a:spAutoFit/>
          </a:bodyPr>
          <a:lstStyle>
            <a:lvl1pPr algn="ctr" eaLnBrk="0" hangingPunct="0">
              <a:defRPr sz="2000">
                <a:solidFill>
                  <a:schemeClr val="tx1"/>
                </a:solidFill>
                <a:latin typeface="Verdana" pitchFamily="34" charset="0"/>
              </a:defRPr>
            </a:lvl1pPr>
            <a:lvl2pPr marL="742950" indent="-285750" algn="ctr" eaLnBrk="0" hangingPunct="0">
              <a:defRPr sz="2000">
                <a:solidFill>
                  <a:schemeClr val="tx1"/>
                </a:solidFill>
                <a:latin typeface="Verdana" pitchFamily="34" charset="0"/>
              </a:defRPr>
            </a:lvl2pPr>
            <a:lvl3pPr marL="1143000" indent="-228600" algn="ctr" eaLnBrk="0" hangingPunct="0">
              <a:defRPr sz="2000">
                <a:solidFill>
                  <a:schemeClr val="tx1"/>
                </a:solidFill>
                <a:latin typeface="Verdana" pitchFamily="34" charset="0"/>
              </a:defRPr>
            </a:lvl3pPr>
            <a:lvl4pPr marL="1600200" indent="-228600" algn="ctr" eaLnBrk="0" hangingPunct="0">
              <a:defRPr sz="2000">
                <a:solidFill>
                  <a:schemeClr val="tx1"/>
                </a:solidFill>
                <a:latin typeface="Verdana" pitchFamily="34" charset="0"/>
              </a:defRPr>
            </a:lvl4pPr>
            <a:lvl5pPr marL="2057400" indent="-228600" algn="ctr" eaLnBrk="0" hangingPunct="0">
              <a:defRPr sz="2000">
                <a:solidFill>
                  <a:schemeClr val="tx1"/>
                </a:solidFill>
                <a:latin typeface="Verdana" pitchFamily="34" charset="0"/>
              </a:defRPr>
            </a:lvl5pPr>
            <a:lvl6pPr marL="2514600" indent="-228600" algn="ctr" eaLnBrk="0" fontAlgn="base" hangingPunct="0">
              <a:spcBef>
                <a:spcPct val="0"/>
              </a:spcBef>
              <a:spcAft>
                <a:spcPct val="0"/>
              </a:spcAft>
              <a:defRPr sz="2000">
                <a:solidFill>
                  <a:schemeClr val="tx1"/>
                </a:solidFill>
                <a:latin typeface="Verdana" pitchFamily="34" charset="0"/>
              </a:defRPr>
            </a:lvl6pPr>
            <a:lvl7pPr marL="2971800" indent="-228600" algn="ctr" eaLnBrk="0" fontAlgn="base" hangingPunct="0">
              <a:spcBef>
                <a:spcPct val="0"/>
              </a:spcBef>
              <a:spcAft>
                <a:spcPct val="0"/>
              </a:spcAft>
              <a:defRPr sz="2000">
                <a:solidFill>
                  <a:schemeClr val="tx1"/>
                </a:solidFill>
                <a:latin typeface="Verdana" pitchFamily="34" charset="0"/>
              </a:defRPr>
            </a:lvl7pPr>
            <a:lvl8pPr marL="3429000" indent="-228600" algn="ctr" eaLnBrk="0" fontAlgn="base" hangingPunct="0">
              <a:spcBef>
                <a:spcPct val="0"/>
              </a:spcBef>
              <a:spcAft>
                <a:spcPct val="0"/>
              </a:spcAft>
              <a:defRPr sz="2000">
                <a:solidFill>
                  <a:schemeClr val="tx1"/>
                </a:solidFill>
                <a:latin typeface="Verdana" pitchFamily="34" charset="0"/>
              </a:defRPr>
            </a:lvl8pPr>
            <a:lvl9pPr marL="3886200" indent="-228600" algn="ctr" eaLnBrk="0" fontAlgn="base" hangingPunct="0">
              <a:spcBef>
                <a:spcPct val="0"/>
              </a:spcBef>
              <a:spcAft>
                <a:spcPct val="0"/>
              </a:spcAft>
              <a:defRPr sz="2000">
                <a:solidFill>
                  <a:schemeClr val="tx1"/>
                </a:solidFill>
                <a:latin typeface="Verdana" pitchFamily="34" charset="0"/>
              </a:defRPr>
            </a:lvl9pPr>
          </a:lstStyle>
          <a:p>
            <a:pPr algn="l">
              <a:spcBef>
                <a:spcPct val="50000"/>
              </a:spcBef>
            </a:pPr>
            <a:r>
              <a:rPr lang="en-US" b="1"/>
              <a:t>10 µgm</a:t>
            </a:r>
            <a:r>
              <a:rPr lang="en-US" b="1" baseline="30000"/>
              <a:t>-3</a:t>
            </a:r>
            <a:r>
              <a:rPr lang="en-US" b="1"/>
              <a:t> increase in PM was associated with 8% to 18% increases in mortality risk</a:t>
            </a:r>
            <a:r>
              <a:rPr lang="en-US"/>
              <a:t> [</a:t>
            </a:r>
            <a:r>
              <a:rPr lang="en-US" i="1"/>
              <a:t>Pope et al., 2003</a:t>
            </a:r>
            <a:r>
              <a:rPr lang="en-US"/>
              <a:t>].</a:t>
            </a:r>
          </a:p>
        </p:txBody>
      </p:sp>
      <p:sp>
        <p:nvSpPr>
          <p:cNvPr id="6150" name="Text Box 7"/>
          <p:cNvSpPr txBox="1">
            <a:spLocks noChangeArrowheads="1"/>
          </p:cNvSpPr>
          <p:nvPr/>
        </p:nvSpPr>
        <p:spPr bwMode="auto">
          <a:xfrm>
            <a:off x="5029200" y="1828800"/>
            <a:ext cx="3810000" cy="1503363"/>
          </a:xfrm>
          <a:prstGeom prst="rect">
            <a:avLst/>
          </a:prstGeom>
          <a:noFill/>
          <a:ln w="38100">
            <a:solidFill>
              <a:srgbClr val="0000FF"/>
            </a:solidFill>
            <a:miter lim="800000"/>
            <a:headEnd/>
            <a:tailEnd/>
          </a:ln>
          <a:effectLst/>
          <a:extLst>
            <a:ext uri="{909E8E84-426E-40DD-AFC4-6F175D3DCCD1}">
              <a14:hiddenFill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solidFill>
                  <a:schemeClr val="accent1"/>
                </a:solidFill>
              </a14:hiddenFill>
            </a:ext>
            <a:ext uri="{AF507438-7753-43E0-B8FC-AC1667EBCBE1}">
              <a14:hiddenEffects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effectLst>
                  <a:outerShdw dist="35921" dir="2700000" algn="ctr" rotWithShape="0">
                    <a:schemeClr val="bg2"/>
                  </a:outerShdw>
                </a:effectLst>
              </a14:hiddenEffects>
            </a:ext>
          </a:extLst>
        </p:spPr>
        <p:txBody>
          <a:bodyPr>
            <a:spAutoFit/>
          </a:bodyPr>
          <a:lstStyle>
            <a:lvl1pPr algn="ctr" eaLnBrk="0" hangingPunct="0">
              <a:defRPr sz="2000">
                <a:solidFill>
                  <a:schemeClr val="tx1"/>
                </a:solidFill>
                <a:latin typeface="Verdana" pitchFamily="34" charset="0"/>
              </a:defRPr>
            </a:lvl1pPr>
            <a:lvl2pPr marL="742950" indent="-285750" algn="ctr" eaLnBrk="0" hangingPunct="0">
              <a:defRPr sz="2000">
                <a:solidFill>
                  <a:schemeClr val="tx1"/>
                </a:solidFill>
                <a:latin typeface="Verdana" pitchFamily="34" charset="0"/>
              </a:defRPr>
            </a:lvl2pPr>
            <a:lvl3pPr marL="1143000" indent="-228600" algn="ctr" eaLnBrk="0" hangingPunct="0">
              <a:defRPr sz="2000">
                <a:solidFill>
                  <a:schemeClr val="tx1"/>
                </a:solidFill>
                <a:latin typeface="Verdana" pitchFamily="34" charset="0"/>
              </a:defRPr>
            </a:lvl3pPr>
            <a:lvl4pPr marL="1600200" indent="-228600" algn="ctr" eaLnBrk="0" hangingPunct="0">
              <a:defRPr sz="2000">
                <a:solidFill>
                  <a:schemeClr val="tx1"/>
                </a:solidFill>
                <a:latin typeface="Verdana" pitchFamily="34" charset="0"/>
              </a:defRPr>
            </a:lvl4pPr>
            <a:lvl5pPr marL="2057400" indent="-228600" algn="ctr" eaLnBrk="0" hangingPunct="0">
              <a:defRPr sz="2000">
                <a:solidFill>
                  <a:schemeClr val="tx1"/>
                </a:solidFill>
                <a:latin typeface="Verdana" pitchFamily="34" charset="0"/>
              </a:defRPr>
            </a:lvl5pPr>
            <a:lvl6pPr marL="2514600" indent="-228600" algn="ctr" eaLnBrk="0" fontAlgn="base" hangingPunct="0">
              <a:spcBef>
                <a:spcPct val="0"/>
              </a:spcBef>
              <a:spcAft>
                <a:spcPct val="0"/>
              </a:spcAft>
              <a:defRPr sz="2000">
                <a:solidFill>
                  <a:schemeClr val="tx1"/>
                </a:solidFill>
                <a:latin typeface="Verdana" pitchFamily="34" charset="0"/>
              </a:defRPr>
            </a:lvl6pPr>
            <a:lvl7pPr marL="2971800" indent="-228600" algn="ctr" eaLnBrk="0" fontAlgn="base" hangingPunct="0">
              <a:spcBef>
                <a:spcPct val="0"/>
              </a:spcBef>
              <a:spcAft>
                <a:spcPct val="0"/>
              </a:spcAft>
              <a:defRPr sz="2000">
                <a:solidFill>
                  <a:schemeClr val="tx1"/>
                </a:solidFill>
                <a:latin typeface="Verdana" pitchFamily="34" charset="0"/>
              </a:defRPr>
            </a:lvl7pPr>
            <a:lvl8pPr marL="3429000" indent="-228600" algn="ctr" eaLnBrk="0" fontAlgn="base" hangingPunct="0">
              <a:spcBef>
                <a:spcPct val="0"/>
              </a:spcBef>
              <a:spcAft>
                <a:spcPct val="0"/>
              </a:spcAft>
              <a:defRPr sz="2000">
                <a:solidFill>
                  <a:schemeClr val="tx1"/>
                </a:solidFill>
                <a:latin typeface="Verdana" pitchFamily="34" charset="0"/>
              </a:defRPr>
            </a:lvl8pPr>
            <a:lvl9pPr marL="3886200" indent="-228600" algn="ctr" eaLnBrk="0" fontAlgn="base" hangingPunct="0">
              <a:spcBef>
                <a:spcPct val="0"/>
              </a:spcBef>
              <a:spcAft>
                <a:spcPct val="0"/>
              </a:spcAft>
              <a:defRPr sz="2000">
                <a:solidFill>
                  <a:schemeClr val="tx1"/>
                </a:solidFill>
                <a:latin typeface="Verdana" pitchFamily="34" charset="0"/>
              </a:defRPr>
            </a:lvl9pPr>
          </a:lstStyle>
          <a:p>
            <a:pPr algn="l">
              <a:spcBef>
                <a:spcPct val="50000"/>
              </a:spcBef>
            </a:pPr>
            <a:r>
              <a:rPr lang="en-US" sz="1800" b="1"/>
              <a:t>Many health studies in the past decade has shown the strong association of premature mortality with PM2.5 pollution.</a:t>
            </a:r>
          </a:p>
        </p:txBody>
      </p:sp>
      <p:sp>
        <p:nvSpPr>
          <p:cNvPr id="552968" name="Oval 8"/>
          <p:cNvSpPr>
            <a:spLocks noChangeArrowheads="1"/>
          </p:cNvSpPr>
          <p:nvPr/>
        </p:nvSpPr>
        <p:spPr bwMode="auto">
          <a:xfrm>
            <a:off x="2895600" y="2590800"/>
            <a:ext cx="1447800" cy="1524000"/>
          </a:xfrm>
          <a:prstGeom prst="ellipse">
            <a:avLst/>
          </a:prstGeom>
          <a:noFill/>
          <a:ln w="57150">
            <a:solidFill>
              <a:srgbClr val="0000FF"/>
            </a:solidFill>
            <a:round/>
            <a:headEnd/>
            <a:tailEnd/>
          </a:ln>
          <a:effectLst/>
          <a:extLst>
            <a:ext uri="{909E8E84-426E-40DD-AFC4-6F175D3DCCD1}">
              <a14:hiddenFill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solidFill>
                  <a:schemeClr val="accent1"/>
                </a:solidFill>
              </a14:hiddenFill>
            </a:ext>
            <a:ext uri="{AF507438-7753-43E0-B8FC-AC1667EBCBE1}">
              <a14:hiddenEffects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endParaRPr lang="en-US"/>
          </a:p>
        </p:txBody>
      </p:sp>
      <p:sp>
        <p:nvSpPr>
          <p:cNvPr id="552969" name="Oval 9"/>
          <p:cNvSpPr>
            <a:spLocks noChangeArrowheads="1"/>
          </p:cNvSpPr>
          <p:nvPr/>
        </p:nvSpPr>
        <p:spPr bwMode="auto">
          <a:xfrm>
            <a:off x="6934200" y="4572000"/>
            <a:ext cx="1676400" cy="1828800"/>
          </a:xfrm>
          <a:prstGeom prst="ellipse">
            <a:avLst/>
          </a:prstGeom>
          <a:noFill/>
          <a:ln w="57150">
            <a:solidFill>
              <a:srgbClr val="0000FF"/>
            </a:solidFill>
            <a:round/>
            <a:headEnd/>
            <a:tailEnd/>
          </a:ln>
          <a:effectLst/>
          <a:extLst>
            <a:ext uri="{909E8E84-426E-40DD-AFC4-6F175D3DCCD1}">
              <a14:hiddenFill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solidFill>
                  <a:schemeClr val="accent1"/>
                </a:solidFill>
              </a14:hiddenFill>
            </a:ext>
            <a:ext uri="{AF507438-7753-43E0-B8FC-AC1667EBCBE1}">
              <a14:hiddenEffects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endParaRPr lang="en-US"/>
          </a:p>
        </p:txBody>
      </p:sp>
      <p:sp>
        <p:nvSpPr>
          <p:cNvPr id="6153" name="Rectangle 2"/>
          <p:cNvSpPr txBox="1">
            <a:spLocks noChangeArrowheads="1"/>
          </p:cNvSpPr>
          <p:nvPr/>
        </p:nvSpPr>
        <p:spPr bwMode="auto">
          <a:xfrm>
            <a:off x="595313" y="315913"/>
            <a:ext cx="8001000" cy="609600"/>
          </a:xfrm>
          <a:prstGeom prst="rect">
            <a:avLst/>
          </a:prstGeom>
          <a:solidFill>
            <a:srgbClr val="0000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1240B29-F687-4F45-9708-019B960494DF}">
              <a14:hiddenLine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w="9525">
                <a:solidFill>
                  <a:schemeClr val="tx1"/>
                </a:solidFill>
                <a:miter lim="800000"/>
                <a:headEnd/>
                <a:tailEnd/>
              </a14:hiddenLine>
            </a:ext>
          </a:extLst>
        </p:spPr>
        <p:txBody>
          <a:bodyPr anchor="b"/>
          <a:lstStyle>
            <a:lvl1pPr>
              <a:defRPr sz="2000">
                <a:solidFill>
                  <a:schemeClr val="tx1"/>
                </a:solidFill>
                <a:latin typeface="Verdana" pitchFamily="34" charset="0"/>
              </a:defRPr>
            </a:lvl1pPr>
            <a:lvl2pPr marL="742950" indent="-285750">
              <a:defRPr sz="2000">
                <a:solidFill>
                  <a:schemeClr val="tx1"/>
                </a:solidFill>
                <a:latin typeface="Verdana" pitchFamily="34" charset="0"/>
              </a:defRPr>
            </a:lvl2pPr>
            <a:lvl3pPr marL="1143000" indent="-228600">
              <a:defRPr sz="2000">
                <a:solidFill>
                  <a:schemeClr val="tx1"/>
                </a:solidFill>
                <a:latin typeface="Verdana" pitchFamily="34" charset="0"/>
              </a:defRPr>
            </a:lvl3pPr>
            <a:lvl4pPr marL="1600200" indent="-228600">
              <a:defRPr sz="2000">
                <a:solidFill>
                  <a:schemeClr val="tx1"/>
                </a:solidFill>
                <a:latin typeface="Verdana" pitchFamily="34" charset="0"/>
              </a:defRPr>
            </a:lvl4pPr>
            <a:lvl5pPr marL="2057400" indent="-228600">
              <a:defRPr sz="2000">
                <a:solidFill>
                  <a:schemeClr val="tx1"/>
                </a:solidFill>
                <a:latin typeface="Verdana" pitchFamily="34" charset="0"/>
              </a:defRPr>
            </a:lvl5pPr>
            <a:lvl6pPr marL="2514600" indent="-228600" algn="ctr" eaLnBrk="0" fontAlgn="base" hangingPunct="0">
              <a:spcBef>
                <a:spcPct val="0"/>
              </a:spcBef>
              <a:spcAft>
                <a:spcPct val="0"/>
              </a:spcAft>
              <a:defRPr sz="2000">
                <a:solidFill>
                  <a:schemeClr val="tx1"/>
                </a:solidFill>
                <a:latin typeface="Verdana" pitchFamily="34" charset="0"/>
              </a:defRPr>
            </a:lvl6pPr>
            <a:lvl7pPr marL="2971800" indent="-228600" algn="ctr" eaLnBrk="0" fontAlgn="base" hangingPunct="0">
              <a:spcBef>
                <a:spcPct val="0"/>
              </a:spcBef>
              <a:spcAft>
                <a:spcPct val="0"/>
              </a:spcAft>
              <a:defRPr sz="2000">
                <a:solidFill>
                  <a:schemeClr val="tx1"/>
                </a:solidFill>
                <a:latin typeface="Verdana" pitchFamily="34" charset="0"/>
              </a:defRPr>
            </a:lvl7pPr>
            <a:lvl8pPr marL="3429000" indent="-228600" algn="ctr" eaLnBrk="0" fontAlgn="base" hangingPunct="0">
              <a:spcBef>
                <a:spcPct val="0"/>
              </a:spcBef>
              <a:spcAft>
                <a:spcPct val="0"/>
              </a:spcAft>
              <a:defRPr sz="2000">
                <a:solidFill>
                  <a:schemeClr val="tx1"/>
                </a:solidFill>
                <a:latin typeface="Verdana" pitchFamily="34" charset="0"/>
              </a:defRPr>
            </a:lvl8pPr>
            <a:lvl9pPr marL="3886200" indent="-228600" algn="ctr" eaLnBrk="0" fontAlgn="base" hangingPunct="0">
              <a:spcBef>
                <a:spcPct val="0"/>
              </a:spcBef>
              <a:spcAft>
                <a:spcPct val="0"/>
              </a:spcAft>
              <a:defRPr sz="2000">
                <a:solidFill>
                  <a:schemeClr val="tx1"/>
                </a:solidFill>
                <a:latin typeface="Verdana" pitchFamily="34" charset="0"/>
              </a:defRPr>
            </a:lvl9pPr>
          </a:lstStyle>
          <a:p>
            <a:pPr>
              <a:defRPr/>
            </a:pPr>
            <a:r>
              <a:rPr lang="en-US" sz="3800" b="1" dirty="0">
                <a:solidFill>
                  <a:schemeClr val="bg1"/>
                </a:solidFill>
              </a:rPr>
              <a:t>Motivation – </a:t>
            </a:r>
            <a:r>
              <a:rPr lang="en-US" sz="2400" b="1" dirty="0">
                <a:solidFill>
                  <a:srgbClr val="FFFF00"/>
                </a:solidFill>
              </a:rPr>
              <a:t>Mortality</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52964"/>
                                        </p:tgtEl>
                                        <p:attrNameLst>
                                          <p:attrName>style.visibility</p:attrName>
                                        </p:attrNameLst>
                                      </p:cBhvr>
                                      <p:to>
                                        <p:strVal val="visible"/>
                                      </p:to>
                                    </p:set>
                                    <p:anim calcmode="lin" valueType="num">
                                      <p:cBhvr additive="base">
                                        <p:cTn id="7" dur="500" fill="hold"/>
                                        <p:tgtEl>
                                          <p:spTgt spid="552964"/>
                                        </p:tgtEl>
                                        <p:attrNameLst>
                                          <p:attrName>ppt_x</p:attrName>
                                        </p:attrNameLst>
                                      </p:cBhvr>
                                      <p:tavLst>
                                        <p:tav tm="0">
                                          <p:val>
                                            <p:strVal val="#ppt_x"/>
                                          </p:val>
                                        </p:tav>
                                        <p:tav tm="100000">
                                          <p:val>
                                            <p:strVal val="#ppt_x"/>
                                          </p:val>
                                        </p:tav>
                                      </p:tavLst>
                                    </p:anim>
                                    <p:anim calcmode="lin" valueType="num">
                                      <p:cBhvr additive="base">
                                        <p:cTn id="8" dur="500" fill="hold"/>
                                        <p:tgtEl>
                                          <p:spTgt spid="55296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552968"/>
                                        </p:tgtEl>
                                        <p:attrNameLst>
                                          <p:attrName>style.visibility</p:attrName>
                                        </p:attrNameLst>
                                      </p:cBhvr>
                                      <p:to>
                                        <p:strVal val="visible"/>
                                      </p:to>
                                    </p:set>
                                    <p:animEffect transition="in" filter="box(in)">
                                      <p:cBhvr>
                                        <p:cTn id="13" dur="500"/>
                                        <p:tgtEl>
                                          <p:spTgt spid="552968"/>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552969"/>
                                        </p:tgtEl>
                                        <p:attrNameLst>
                                          <p:attrName>style.visibility</p:attrName>
                                        </p:attrNameLst>
                                      </p:cBhvr>
                                      <p:to>
                                        <p:strVal val="visible"/>
                                      </p:to>
                                    </p:set>
                                    <p:animEffect transition="in" filter="box(in)">
                                      <p:cBhvr>
                                        <p:cTn id="16" dur="500"/>
                                        <p:tgtEl>
                                          <p:spTgt spid="5529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68" grpId="0" animBg="1"/>
      <p:bldP spid="552969" grpId="0" animBg="1"/>
    </p:bld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7762" name="Picture 8" descr="terra_india_01dec03_250m.jpg"/>
          <p:cNvPicPr>
            <a:picLocks noChangeAspect="1"/>
          </p:cNvPicPr>
          <p:nvPr/>
        </p:nvPicPr>
        <p:blipFill>
          <a:blip r:embed="rId3"/>
          <a:srcRect/>
          <a:stretch>
            <a:fillRect/>
          </a:stretch>
        </p:blipFill>
        <p:spPr bwMode="auto">
          <a:xfrm>
            <a:off x="0" y="0"/>
            <a:ext cx="4613275" cy="3398838"/>
          </a:xfrm>
          <a:prstGeom prst="rect">
            <a:avLst/>
          </a:prstGeom>
          <a:noFill/>
          <a:ln w="9525">
            <a:noFill/>
            <a:miter lim="800000"/>
            <a:headEnd/>
            <a:tailEnd/>
          </a:ln>
        </p:spPr>
      </p:pic>
      <p:pic>
        <p:nvPicPr>
          <p:cNvPr id="117763" name="Picture 9" descr="Inversion_Smoke_picture.jpg"/>
          <p:cNvPicPr>
            <a:picLocks noChangeAspect="1"/>
          </p:cNvPicPr>
          <p:nvPr/>
        </p:nvPicPr>
        <p:blipFill>
          <a:blip r:embed="rId4"/>
          <a:srcRect/>
          <a:stretch>
            <a:fillRect/>
          </a:stretch>
        </p:blipFill>
        <p:spPr bwMode="auto">
          <a:xfrm>
            <a:off x="4611688" y="0"/>
            <a:ext cx="4532312" cy="3398838"/>
          </a:xfrm>
          <a:prstGeom prst="rect">
            <a:avLst/>
          </a:prstGeom>
          <a:noFill/>
          <a:ln w="9525">
            <a:noFill/>
            <a:miter lim="800000"/>
            <a:headEnd/>
            <a:tailEnd/>
          </a:ln>
        </p:spPr>
      </p:pic>
      <p:pic>
        <p:nvPicPr>
          <p:cNvPr id="117764" name="Picture 10" descr="smoke_plume.jpg"/>
          <p:cNvPicPr>
            <a:picLocks noChangeAspect="1"/>
          </p:cNvPicPr>
          <p:nvPr/>
        </p:nvPicPr>
        <p:blipFill>
          <a:blip r:embed="rId5"/>
          <a:srcRect/>
          <a:stretch>
            <a:fillRect/>
          </a:stretch>
        </p:blipFill>
        <p:spPr bwMode="auto">
          <a:xfrm>
            <a:off x="0" y="3398838"/>
            <a:ext cx="4611688" cy="3459162"/>
          </a:xfrm>
          <a:prstGeom prst="rect">
            <a:avLst/>
          </a:prstGeom>
          <a:noFill/>
          <a:ln w="9525">
            <a:noFill/>
            <a:miter lim="800000"/>
            <a:headEnd/>
            <a:tailEnd/>
          </a:ln>
        </p:spPr>
      </p:pic>
      <p:pic>
        <p:nvPicPr>
          <p:cNvPr id="117765" name="Picture 3" descr="IMG_4742.jpg"/>
          <p:cNvPicPr>
            <a:picLocks noChangeAspect="1"/>
          </p:cNvPicPr>
          <p:nvPr/>
        </p:nvPicPr>
        <p:blipFill>
          <a:blip r:embed="rId6"/>
          <a:srcRect l="18951" b="29642"/>
          <a:stretch>
            <a:fillRect/>
          </a:stretch>
        </p:blipFill>
        <p:spPr bwMode="auto">
          <a:xfrm>
            <a:off x="4613275" y="3403600"/>
            <a:ext cx="4532313" cy="3454400"/>
          </a:xfrm>
          <a:prstGeom prst="rect">
            <a:avLst/>
          </a:prstGeom>
          <a:noFill/>
          <a:ln w="9525">
            <a:noFill/>
            <a:miter lim="800000"/>
            <a:headEnd/>
            <a:tailEnd/>
          </a:ln>
        </p:spPr>
      </p:pic>
      <p:sp>
        <p:nvSpPr>
          <p:cNvPr id="6" name="Rectangle 5"/>
          <p:cNvSpPr/>
          <p:nvPr/>
        </p:nvSpPr>
        <p:spPr>
          <a:xfrm>
            <a:off x="4622800" y="0"/>
            <a:ext cx="4521200" cy="33655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t>Door #1</a:t>
            </a:r>
          </a:p>
        </p:txBody>
      </p:sp>
      <p:sp>
        <p:nvSpPr>
          <p:cNvPr id="7" name="Rectangle 6"/>
          <p:cNvSpPr/>
          <p:nvPr/>
        </p:nvSpPr>
        <p:spPr>
          <a:xfrm>
            <a:off x="0" y="3378200"/>
            <a:ext cx="4572000" cy="34798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t>Door #2</a:t>
            </a:r>
          </a:p>
        </p:txBody>
      </p:sp>
      <p:sp>
        <p:nvSpPr>
          <p:cNvPr id="8" name="Rectangle 7"/>
          <p:cNvSpPr/>
          <p:nvPr/>
        </p:nvSpPr>
        <p:spPr>
          <a:xfrm>
            <a:off x="4584700" y="3378200"/>
            <a:ext cx="4559300" cy="3454400"/>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t>Door #3</a:t>
            </a:r>
          </a:p>
        </p:txBody>
      </p:sp>
    </p:spTree>
  </p:cSld>
  <p:clrMapOvr>
    <a:masterClrMapping/>
  </p:clrMapOvr>
  <p:transition advTm="1500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descr="terra_india_01dec03_250m.jpg"/>
          <p:cNvPicPr>
            <a:picLocks noChangeAspect="1"/>
          </p:cNvPicPr>
          <p:nvPr/>
        </p:nvPicPr>
        <p:blipFill>
          <a:blip r:embed="rId3"/>
          <a:stretch>
            <a:fillRect/>
          </a:stretch>
        </p:blipFill>
        <p:spPr>
          <a:xfrm>
            <a:off x="0" y="0"/>
            <a:ext cx="4614031" cy="3398737"/>
          </a:xfrm>
          <a:prstGeom prst="rect">
            <a:avLst/>
          </a:prstGeom>
        </p:spPr>
      </p:pic>
      <p:pic>
        <p:nvPicPr>
          <p:cNvPr id="10" name="Picture 9" descr="Inversion_Smoke_picture.jpg"/>
          <p:cNvPicPr>
            <a:picLocks noChangeAspect="1"/>
          </p:cNvPicPr>
          <p:nvPr/>
        </p:nvPicPr>
        <p:blipFill>
          <a:blip r:embed="rId4"/>
          <a:stretch>
            <a:fillRect/>
          </a:stretch>
        </p:blipFill>
        <p:spPr>
          <a:xfrm>
            <a:off x="4612016" y="0"/>
            <a:ext cx="4531984" cy="3398737"/>
          </a:xfrm>
          <a:prstGeom prst="rect">
            <a:avLst/>
          </a:prstGeom>
        </p:spPr>
      </p:pic>
      <p:pic>
        <p:nvPicPr>
          <p:cNvPr id="11" name="Picture 10" descr="smoke_plume.jpg"/>
          <p:cNvPicPr>
            <a:picLocks noChangeAspect="1"/>
          </p:cNvPicPr>
          <p:nvPr/>
        </p:nvPicPr>
        <p:blipFill>
          <a:blip r:embed="rId5"/>
          <a:stretch>
            <a:fillRect/>
          </a:stretch>
        </p:blipFill>
        <p:spPr>
          <a:xfrm>
            <a:off x="1" y="3398737"/>
            <a:ext cx="4612016" cy="3459263"/>
          </a:xfrm>
          <a:prstGeom prst="rect">
            <a:avLst/>
          </a:prstGeom>
        </p:spPr>
      </p:pic>
      <p:pic>
        <p:nvPicPr>
          <p:cNvPr id="12" name="Picture 3" descr="IMG_4742.jpg"/>
          <p:cNvPicPr>
            <a:picLocks noChangeAspect="1"/>
          </p:cNvPicPr>
          <p:nvPr/>
        </p:nvPicPr>
        <p:blipFill>
          <a:blip r:embed="rId6"/>
          <a:srcRect l="18952" b="29641"/>
          <a:stretch>
            <a:fillRect/>
          </a:stretch>
        </p:blipFill>
        <p:spPr bwMode="auto">
          <a:xfrm>
            <a:off x="4614031" y="3403638"/>
            <a:ext cx="4531984" cy="3454362"/>
          </a:xfrm>
          <a:prstGeom prst="rect">
            <a:avLst/>
          </a:prstGeom>
          <a:noFill/>
          <a:ln w="9525">
            <a:noFill/>
            <a:miter lim="800000"/>
            <a:headEnd/>
            <a:tailEnd/>
          </a:ln>
        </p:spPr>
      </p:pic>
    </p:spTree>
  </p:cSld>
  <p:clrMapOvr>
    <a:masterClrMapping/>
  </p:clrMapOvr>
  <p:transition advTm="1500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Title 1"/>
          <p:cNvSpPr>
            <a:spLocks noGrp="1"/>
          </p:cNvSpPr>
          <p:nvPr>
            <p:ph type="title"/>
          </p:nvPr>
        </p:nvSpPr>
        <p:spPr>
          <a:xfrm>
            <a:off x="381000" y="0"/>
            <a:ext cx="8501063" cy="1447800"/>
          </a:xfrm>
        </p:spPr>
        <p:txBody>
          <a:bodyPr/>
          <a:lstStyle/>
          <a:p>
            <a:pPr eaLnBrk="1" hangingPunct="1"/>
            <a:r>
              <a:rPr lang="en-US" sz="3200" b="1" dirty="0">
                <a:solidFill>
                  <a:srgbClr val="000000"/>
                </a:solidFill>
                <a:latin typeface="Arial"/>
                <a:cs typeface="Arial"/>
              </a:rPr>
              <a:t/>
            </a:r>
            <a:br>
              <a:rPr lang="en-US" sz="3200" b="1" dirty="0">
                <a:solidFill>
                  <a:srgbClr val="000000"/>
                </a:solidFill>
                <a:latin typeface="Arial"/>
                <a:cs typeface="Arial"/>
              </a:rPr>
            </a:br>
            <a:r>
              <a:rPr lang="en-US" sz="2800" b="1" dirty="0">
                <a:solidFill>
                  <a:srgbClr val="000000"/>
                </a:solidFill>
                <a:latin typeface="Arial"/>
                <a:cs typeface="Arial"/>
              </a:rPr>
              <a:t>Satellite measurements are a total column, not always correlated with surface Air Quality </a:t>
            </a:r>
            <a:r>
              <a:rPr lang="en-US" sz="2800" b="1" dirty="0" smtClean="0">
                <a:solidFill>
                  <a:srgbClr val="000000"/>
                </a:solidFill>
                <a:latin typeface="Arial"/>
                <a:cs typeface="Arial"/>
              </a:rPr>
              <a:t>!</a:t>
            </a:r>
            <a:r>
              <a:rPr lang="en-US" b="1" dirty="0" smtClean="0">
                <a:solidFill>
                  <a:srgbClr val="FF0000"/>
                </a:solidFill>
              </a:rPr>
              <a:t/>
            </a:r>
            <a:br>
              <a:rPr lang="en-US" b="1" dirty="0" smtClean="0">
                <a:solidFill>
                  <a:srgbClr val="FF0000"/>
                </a:solidFill>
              </a:rPr>
            </a:br>
            <a:endParaRPr lang="en-US" dirty="0"/>
          </a:p>
        </p:txBody>
      </p:sp>
      <p:sp>
        <p:nvSpPr>
          <p:cNvPr id="21507" name="Slide Number Placeholder 3"/>
          <p:cNvSpPr>
            <a:spLocks noGrp="1"/>
          </p:cNvSpPr>
          <p:nvPr>
            <p:ph type="sldNum" sz="quarter" idx="12"/>
          </p:nvPr>
        </p:nvSpPr>
        <p:spPr bwMode="auto">
          <a:xfrm>
            <a:off x="457200" y="6356350"/>
            <a:ext cx="2133600" cy="365125"/>
          </a:xfrm>
          <a:noFill/>
          <a:ln>
            <a:miter lim="800000"/>
            <a:headEnd/>
            <a:tailEnd/>
          </a:ln>
        </p:spPr>
        <p:txBody>
          <a:bodyPr/>
          <a:lstStyle/>
          <a:p>
            <a:pPr algn="l"/>
            <a:fld id="{62A1FF37-BD88-C545-AD01-F9CC9DC84878}" type="slidenum">
              <a:rPr lang="en-US"/>
              <a:pPr algn="l"/>
              <a:t>7</a:t>
            </a:fld>
            <a:endParaRPr lang="en-US"/>
          </a:p>
        </p:txBody>
      </p:sp>
      <p:pic>
        <p:nvPicPr>
          <p:cNvPr id="21508" name="Picture 5" descr="pmfine.AIRNOW_PM.001.AreaMap.2006-07-07.gif"/>
          <p:cNvPicPr>
            <a:picLocks noGrp="1" noChangeAspect="1"/>
          </p:cNvPicPr>
          <p:nvPr>
            <p:ph idx="1"/>
          </p:nvPr>
        </p:nvPicPr>
        <p:blipFill>
          <a:blip r:embed="rId3"/>
          <a:srcRect/>
          <a:stretch>
            <a:fillRect/>
          </a:stretch>
        </p:blipFill>
        <p:spPr>
          <a:xfrm>
            <a:off x="4595813" y="3744913"/>
            <a:ext cx="4548187" cy="3113087"/>
          </a:xfrm>
          <a:noFill/>
        </p:spPr>
      </p:pic>
      <p:pic>
        <p:nvPicPr>
          <p:cNvPr id="21509" name="Picture 6" descr="Optical_Depth_Land_And_Ocean_Mean.MYD08_D3.005.AreaMap.2006-07-07.gif"/>
          <p:cNvPicPr>
            <a:picLocks noChangeAspect="1"/>
          </p:cNvPicPr>
          <p:nvPr/>
        </p:nvPicPr>
        <p:blipFill>
          <a:blip r:embed="rId4"/>
          <a:srcRect/>
          <a:stretch>
            <a:fillRect/>
          </a:stretch>
        </p:blipFill>
        <p:spPr bwMode="auto">
          <a:xfrm>
            <a:off x="280988" y="1170960"/>
            <a:ext cx="4581525" cy="3271837"/>
          </a:xfrm>
          <a:prstGeom prst="rect">
            <a:avLst/>
          </a:prstGeom>
          <a:noFill/>
          <a:ln w="9525">
            <a:noFill/>
            <a:miter lim="800000"/>
            <a:headEnd/>
            <a:tailEnd/>
          </a:ln>
        </p:spPr>
      </p:pic>
      <p:sp>
        <p:nvSpPr>
          <p:cNvPr id="21513" name="TextBox 8"/>
          <p:cNvSpPr txBox="1">
            <a:spLocks noChangeArrowheads="1"/>
          </p:cNvSpPr>
          <p:nvPr/>
        </p:nvSpPr>
        <p:spPr bwMode="auto">
          <a:xfrm>
            <a:off x="3429000" y="6019800"/>
            <a:ext cx="1057275" cy="646113"/>
          </a:xfrm>
          <a:prstGeom prst="rect">
            <a:avLst/>
          </a:prstGeom>
          <a:noFill/>
          <a:ln w="9525">
            <a:noFill/>
            <a:miter lim="800000"/>
            <a:headEnd/>
            <a:tailEnd/>
          </a:ln>
        </p:spPr>
        <p:txBody>
          <a:bodyPr wrap="none">
            <a:prstTxWarp prst="textNoShape">
              <a:avLst/>
            </a:prstTxWarp>
            <a:spAutoFit/>
          </a:bodyPr>
          <a:lstStyle/>
          <a:p>
            <a:r>
              <a:rPr lang="en-US"/>
              <a:t>AirNOW</a:t>
            </a:r>
          </a:p>
          <a:p>
            <a:r>
              <a:rPr lang="en-US"/>
              <a:t>PM 2.5</a:t>
            </a:r>
          </a:p>
        </p:txBody>
      </p:sp>
      <p:sp>
        <p:nvSpPr>
          <p:cNvPr id="21514" name="TextBox 9"/>
          <p:cNvSpPr txBox="1">
            <a:spLocks noChangeArrowheads="1"/>
          </p:cNvSpPr>
          <p:nvPr/>
        </p:nvSpPr>
        <p:spPr bwMode="auto">
          <a:xfrm>
            <a:off x="1676400" y="4800600"/>
            <a:ext cx="2133600" cy="369888"/>
          </a:xfrm>
          <a:prstGeom prst="rect">
            <a:avLst/>
          </a:prstGeom>
          <a:noFill/>
          <a:ln w="9525">
            <a:noFill/>
            <a:miter lim="800000"/>
            <a:headEnd/>
            <a:tailEnd/>
          </a:ln>
        </p:spPr>
        <p:txBody>
          <a:bodyPr>
            <a:prstTxWarp prst="textNoShape">
              <a:avLst/>
            </a:prstTxWarp>
            <a:spAutoFit/>
          </a:bodyPr>
          <a:lstStyle/>
          <a:p>
            <a:r>
              <a:rPr lang="en-US"/>
              <a:t>MODIS AOD</a:t>
            </a:r>
          </a:p>
        </p:txBody>
      </p:sp>
      <p:sp>
        <p:nvSpPr>
          <p:cNvPr id="11" name="Donut 10"/>
          <p:cNvSpPr/>
          <p:nvPr/>
        </p:nvSpPr>
        <p:spPr>
          <a:xfrm>
            <a:off x="3948113" y="1848691"/>
            <a:ext cx="914400" cy="914400"/>
          </a:xfrm>
          <a:prstGeom prst="donut">
            <a:avLst>
              <a:gd name="adj" fmla="val 7168"/>
            </a:avLst>
          </a:prstGeom>
          <a:solidFill>
            <a:schemeClr val="bg2">
              <a:lumMod val="50000"/>
            </a:schemeClr>
          </a:solid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 name="Donut 11"/>
          <p:cNvSpPr/>
          <p:nvPr/>
        </p:nvSpPr>
        <p:spPr>
          <a:xfrm>
            <a:off x="8129789" y="4521711"/>
            <a:ext cx="914400" cy="914400"/>
          </a:xfrm>
          <a:prstGeom prst="donut">
            <a:avLst>
              <a:gd name="adj" fmla="val 7168"/>
            </a:avLst>
          </a:prstGeom>
          <a:solidFill>
            <a:schemeClr val="bg2">
              <a:lumMod val="50000"/>
            </a:schemeClr>
          </a:solid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ransition advTm="14983"/>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2770" name="Picture 2" descr="http://eijournal.com/newsite/wp-content/uploads/2011/06/calipso-data1.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2771" name="TextBox 3"/>
          <p:cNvSpPr txBox="1">
            <a:spLocks noChangeArrowheads="1"/>
          </p:cNvSpPr>
          <p:nvPr/>
        </p:nvSpPr>
        <p:spPr bwMode="auto">
          <a:xfrm>
            <a:off x="1752600" y="0"/>
            <a:ext cx="7391400" cy="708025"/>
          </a:xfrm>
          <a:prstGeom prst="rect">
            <a:avLst/>
          </a:prstGeom>
          <a:noFill/>
          <a:ln w="9525">
            <a:noFill/>
            <a:miter lim="800000"/>
            <a:headEnd/>
            <a:tailEnd/>
          </a:ln>
        </p:spPr>
        <p:txBody>
          <a:bodyPr>
            <a:prstTxWarp prst="textNoShape">
              <a:avLst/>
            </a:prstTxWarp>
            <a:spAutoFit/>
          </a:bodyPr>
          <a:lstStyle/>
          <a:p>
            <a:pPr algn="r"/>
            <a:r>
              <a:rPr lang="en-US" sz="4000" b="1">
                <a:solidFill>
                  <a:srgbClr val="FFFFFF"/>
                </a:solidFill>
                <a:latin typeface="Calibri" charset="0"/>
              </a:rPr>
              <a:t>Surface vs Column</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11" name="AutoShape 3"/>
          <p:cNvSpPr>
            <a:spLocks noChangeArrowheads="1"/>
          </p:cNvSpPr>
          <p:nvPr/>
        </p:nvSpPr>
        <p:spPr bwMode="auto">
          <a:xfrm>
            <a:off x="1295400" y="1752600"/>
            <a:ext cx="5791200" cy="4800600"/>
          </a:xfrm>
          <a:prstGeom prst="parallelogram">
            <a:avLst>
              <a:gd name="adj" fmla="val 35748"/>
            </a:avLst>
          </a:prstGeom>
          <a:solidFill>
            <a:schemeClr val="accent3">
              <a:lumMod val="75000"/>
            </a:schemeClr>
          </a:solidFill>
          <a:ln w="9525">
            <a:solidFill>
              <a:schemeClr val="tx1"/>
            </a:solidFill>
            <a:miter lim="800000"/>
            <a:headEnd/>
            <a:tailEnd/>
          </a:ln>
        </p:spPr>
        <p:txBody>
          <a:bodyPr wrap="none" anchor="ctr">
            <a:prstTxWarp prst="textNoShape">
              <a:avLst/>
            </a:prstTxWarp>
          </a:bodyPr>
          <a:lstStyle/>
          <a:p>
            <a:pPr algn="ctr">
              <a:defRPr/>
            </a:pPr>
            <a:endParaRPr lang="en-US" dirty="0">
              <a:solidFill>
                <a:srgbClr val="FF0000"/>
              </a:solidFill>
            </a:endParaRPr>
          </a:p>
        </p:txBody>
      </p:sp>
      <p:sp>
        <p:nvSpPr>
          <p:cNvPr id="33795" name="Rectangle 2"/>
          <p:cNvSpPr>
            <a:spLocks noGrp="1" noChangeArrowheads="1"/>
          </p:cNvSpPr>
          <p:nvPr>
            <p:ph type="title" idx="4294967295"/>
          </p:nvPr>
        </p:nvSpPr>
        <p:spPr>
          <a:xfrm>
            <a:off x="685800" y="228600"/>
            <a:ext cx="7772400" cy="1143000"/>
          </a:xfrm>
        </p:spPr>
        <p:txBody>
          <a:bodyPr/>
          <a:lstStyle/>
          <a:p>
            <a:r>
              <a:rPr lang="en-US" smtClean="0">
                <a:solidFill>
                  <a:srgbClr val="000000"/>
                </a:solidFill>
              </a:rPr>
              <a:t>Principal Satellites in Air Quality</a:t>
            </a:r>
            <a:br>
              <a:rPr lang="en-US" smtClean="0">
                <a:solidFill>
                  <a:srgbClr val="000000"/>
                </a:solidFill>
              </a:rPr>
            </a:br>
            <a:r>
              <a:rPr lang="en-US" smtClean="0">
                <a:solidFill>
                  <a:srgbClr val="000000"/>
                </a:solidFill>
              </a:rPr>
              <a:t>Remote Sensing</a:t>
            </a:r>
          </a:p>
        </p:txBody>
      </p:sp>
      <p:sp>
        <p:nvSpPr>
          <p:cNvPr id="33796" name="AutoShape 3"/>
          <p:cNvSpPr>
            <a:spLocks noChangeArrowheads="1"/>
          </p:cNvSpPr>
          <p:nvPr/>
        </p:nvSpPr>
        <p:spPr bwMode="auto">
          <a:xfrm>
            <a:off x="1981200" y="1905000"/>
            <a:ext cx="4857750" cy="3397250"/>
          </a:xfrm>
          <a:prstGeom prst="parallelogram">
            <a:avLst>
              <a:gd name="adj" fmla="val 35748"/>
            </a:avLst>
          </a:prstGeom>
          <a:solidFill>
            <a:schemeClr val="accent1"/>
          </a:solidFill>
          <a:ln w="9525">
            <a:solidFill>
              <a:schemeClr val="tx1"/>
            </a:solidFill>
            <a:miter lim="800000"/>
            <a:headEnd/>
            <a:tailEnd/>
          </a:ln>
        </p:spPr>
        <p:txBody>
          <a:bodyPr wrap="none" anchor="ctr">
            <a:prstTxWarp prst="textNoShape">
              <a:avLst/>
            </a:prstTxWarp>
          </a:bodyPr>
          <a:lstStyle/>
          <a:p>
            <a:pPr algn="ctr"/>
            <a:endParaRPr lang="en-US"/>
          </a:p>
        </p:txBody>
      </p:sp>
      <p:sp>
        <p:nvSpPr>
          <p:cNvPr id="33797" name="AutoShape 4"/>
          <p:cNvSpPr>
            <a:spLocks noChangeArrowheads="1"/>
          </p:cNvSpPr>
          <p:nvPr/>
        </p:nvSpPr>
        <p:spPr bwMode="auto">
          <a:xfrm rot="435720">
            <a:off x="3857625" y="1976438"/>
            <a:ext cx="1276350" cy="2292350"/>
          </a:xfrm>
          <a:prstGeom prst="parallelogram">
            <a:avLst>
              <a:gd name="adj" fmla="val 25648"/>
            </a:avLst>
          </a:prstGeom>
          <a:solidFill>
            <a:srgbClr val="FF0000"/>
          </a:solidFill>
          <a:ln w="9525">
            <a:solidFill>
              <a:schemeClr val="tx1"/>
            </a:solidFill>
            <a:miter lim="800000"/>
            <a:headEnd/>
            <a:tailEnd/>
          </a:ln>
        </p:spPr>
        <p:txBody>
          <a:bodyPr wrap="none" anchor="ctr">
            <a:prstTxWarp prst="textNoShape">
              <a:avLst/>
            </a:prstTxWarp>
          </a:bodyPr>
          <a:lstStyle/>
          <a:p>
            <a:pPr algn="ctr"/>
            <a:endParaRPr lang="en-US"/>
          </a:p>
        </p:txBody>
      </p:sp>
      <p:sp>
        <p:nvSpPr>
          <p:cNvPr id="33798" name="Line 9"/>
          <p:cNvSpPr>
            <a:spLocks noChangeShapeType="1"/>
          </p:cNvSpPr>
          <p:nvPr/>
        </p:nvSpPr>
        <p:spPr bwMode="auto">
          <a:xfrm>
            <a:off x="4191000" y="2181225"/>
            <a:ext cx="1104900" cy="0"/>
          </a:xfrm>
          <a:prstGeom prst="line">
            <a:avLst/>
          </a:prstGeom>
          <a:noFill/>
          <a:ln w="38100">
            <a:solidFill>
              <a:schemeClr val="bg1"/>
            </a:solidFill>
            <a:round/>
            <a:headEnd type="stealth" w="med" len="med"/>
            <a:tailEnd type="stealth" w="med" len="med"/>
          </a:ln>
        </p:spPr>
        <p:txBody>
          <a:bodyPr wrap="none" anchor="ctr">
            <a:prstTxWarp prst="textNoShape">
              <a:avLst/>
            </a:prstTxWarp>
          </a:bodyPr>
          <a:lstStyle/>
          <a:p>
            <a:endParaRPr lang="en-US"/>
          </a:p>
        </p:txBody>
      </p:sp>
      <p:sp>
        <p:nvSpPr>
          <p:cNvPr id="33799" name="Line 9"/>
          <p:cNvSpPr>
            <a:spLocks noChangeShapeType="1"/>
          </p:cNvSpPr>
          <p:nvPr/>
        </p:nvSpPr>
        <p:spPr bwMode="auto">
          <a:xfrm>
            <a:off x="2362200" y="4343400"/>
            <a:ext cx="3505200" cy="0"/>
          </a:xfrm>
          <a:prstGeom prst="line">
            <a:avLst/>
          </a:prstGeom>
          <a:noFill/>
          <a:ln w="38100">
            <a:solidFill>
              <a:schemeClr val="tx1"/>
            </a:solidFill>
            <a:round/>
            <a:headEnd type="stealth" w="med" len="med"/>
            <a:tailEnd type="stealth" w="med" len="med"/>
          </a:ln>
        </p:spPr>
        <p:txBody>
          <a:bodyPr wrap="none" anchor="ctr">
            <a:prstTxWarp prst="textNoShape">
              <a:avLst/>
            </a:prstTxWarp>
          </a:bodyPr>
          <a:lstStyle/>
          <a:p>
            <a:endParaRPr lang="en-US"/>
          </a:p>
        </p:txBody>
      </p:sp>
      <p:sp>
        <p:nvSpPr>
          <p:cNvPr id="33800" name="Text Box 10"/>
          <p:cNvSpPr txBox="1">
            <a:spLocks noChangeArrowheads="1"/>
          </p:cNvSpPr>
          <p:nvPr/>
        </p:nvSpPr>
        <p:spPr bwMode="auto">
          <a:xfrm>
            <a:off x="3200400" y="4343400"/>
            <a:ext cx="1752600" cy="954088"/>
          </a:xfrm>
          <a:prstGeom prst="rect">
            <a:avLst/>
          </a:prstGeom>
          <a:noFill/>
          <a:ln w="9525">
            <a:noFill/>
            <a:miter lim="800000"/>
            <a:headEnd/>
            <a:tailEnd/>
          </a:ln>
        </p:spPr>
        <p:txBody>
          <a:bodyPr>
            <a:prstTxWarp prst="textNoShape">
              <a:avLst/>
            </a:prstTxWarp>
            <a:spAutoFit/>
          </a:bodyPr>
          <a:lstStyle/>
          <a:p>
            <a:pPr algn="ctr"/>
            <a:r>
              <a:rPr lang="en-US" sz="2800">
                <a:solidFill>
                  <a:srgbClr val="000000"/>
                </a:solidFill>
              </a:rPr>
              <a:t>2300 Km  MODIS</a:t>
            </a:r>
          </a:p>
        </p:txBody>
      </p:sp>
      <p:cxnSp>
        <p:nvCxnSpPr>
          <p:cNvPr id="14" name="Straight Connector 13"/>
          <p:cNvCxnSpPr>
            <a:endCxn id="33797" idx="3"/>
          </p:cNvCxnSpPr>
          <p:nvPr/>
        </p:nvCxnSpPr>
        <p:spPr>
          <a:xfrm rot="5400000">
            <a:off x="3365500" y="2855913"/>
            <a:ext cx="2206625" cy="561975"/>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33802" name="Text Box 10"/>
          <p:cNvSpPr txBox="1">
            <a:spLocks noChangeArrowheads="1"/>
          </p:cNvSpPr>
          <p:nvPr/>
        </p:nvSpPr>
        <p:spPr bwMode="auto">
          <a:xfrm>
            <a:off x="2743200" y="5599113"/>
            <a:ext cx="1752600" cy="954087"/>
          </a:xfrm>
          <a:prstGeom prst="rect">
            <a:avLst/>
          </a:prstGeom>
          <a:noFill/>
          <a:ln w="9525">
            <a:noFill/>
            <a:miter lim="800000"/>
            <a:headEnd/>
            <a:tailEnd/>
          </a:ln>
        </p:spPr>
        <p:txBody>
          <a:bodyPr>
            <a:prstTxWarp prst="textNoShape">
              <a:avLst/>
            </a:prstTxWarp>
            <a:spAutoFit/>
          </a:bodyPr>
          <a:lstStyle/>
          <a:p>
            <a:pPr algn="ctr"/>
            <a:r>
              <a:rPr lang="en-US" sz="2800">
                <a:solidFill>
                  <a:srgbClr val="FF0000"/>
                </a:solidFill>
              </a:rPr>
              <a:t>2400 Km  OMI</a:t>
            </a:r>
          </a:p>
        </p:txBody>
      </p:sp>
      <p:sp>
        <p:nvSpPr>
          <p:cNvPr id="33803" name="Line 9"/>
          <p:cNvSpPr>
            <a:spLocks noChangeShapeType="1"/>
          </p:cNvSpPr>
          <p:nvPr/>
        </p:nvSpPr>
        <p:spPr bwMode="auto">
          <a:xfrm>
            <a:off x="1828800" y="5486400"/>
            <a:ext cx="3810000" cy="0"/>
          </a:xfrm>
          <a:prstGeom prst="line">
            <a:avLst/>
          </a:prstGeom>
          <a:noFill/>
          <a:ln w="38100">
            <a:solidFill>
              <a:srgbClr val="FF0000"/>
            </a:solidFill>
            <a:round/>
            <a:headEnd type="stealth" w="med" len="med"/>
            <a:tailEnd type="stealth" w="med" len="med"/>
          </a:ln>
        </p:spPr>
        <p:txBody>
          <a:bodyPr wrap="none" anchor="ctr">
            <a:prstTxWarp prst="textNoShape">
              <a:avLst/>
            </a:prstTxWarp>
          </a:bodyPr>
          <a:lstStyle/>
          <a:p>
            <a:endParaRPr lang="en-US"/>
          </a:p>
        </p:txBody>
      </p:sp>
      <p:cxnSp>
        <p:nvCxnSpPr>
          <p:cNvPr id="15" name="Straight Arrow Connector 14"/>
          <p:cNvCxnSpPr/>
          <p:nvPr/>
        </p:nvCxnSpPr>
        <p:spPr>
          <a:xfrm rot="10800000">
            <a:off x="4495800" y="3581400"/>
            <a:ext cx="2514600" cy="22860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33805" name="Text Box 10"/>
          <p:cNvSpPr txBox="1">
            <a:spLocks noChangeArrowheads="1"/>
          </p:cNvSpPr>
          <p:nvPr/>
        </p:nvSpPr>
        <p:spPr bwMode="auto">
          <a:xfrm>
            <a:off x="7021513" y="3200400"/>
            <a:ext cx="1741487" cy="1816100"/>
          </a:xfrm>
          <a:prstGeom prst="rect">
            <a:avLst/>
          </a:prstGeom>
          <a:noFill/>
          <a:ln w="9525">
            <a:noFill/>
            <a:miter lim="800000"/>
            <a:headEnd/>
            <a:tailEnd/>
          </a:ln>
        </p:spPr>
        <p:txBody>
          <a:bodyPr>
            <a:prstTxWarp prst="textNoShape">
              <a:avLst/>
            </a:prstTxWarp>
            <a:spAutoFit/>
          </a:bodyPr>
          <a:lstStyle/>
          <a:p>
            <a:r>
              <a:rPr lang="en-US" sz="2800"/>
              <a:t>1Km</a:t>
            </a:r>
          </a:p>
          <a:p>
            <a:pPr algn="ctr"/>
            <a:r>
              <a:rPr lang="en-US" sz="2800"/>
              <a:t>CALIPSO</a:t>
            </a:r>
          </a:p>
          <a:p>
            <a:pPr algn="ctr"/>
            <a:r>
              <a:rPr lang="en-US" sz="2800"/>
              <a:t>(CALIOP)</a:t>
            </a:r>
          </a:p>
          <a:p>
            <a:endParaRPr lang="en-US" sz="2800">
              <a:solidFill>
                <a:schemeClr val="bg1"/>
              </a:solidFill>
            </a:endParaRPr>
          </a:p>
        </p:txBody>
      </p:sp>
      <p:sp>
        <p:nvSpPr>
          <p:cNvPr id="33806" name="Text Box 10"/>
          <p:cNvSpPr txBox="1">
            <a:spLocks noChangeArrowheads="1"/>
          </p:cNvSpPr>
          <p:nvPr/>
        </p:nvSpPr>
        <p:spPr bwMode="auto">
          <a:xfrm>
            <a:off x="3886200" y="2320925"/>
            <a:ext cx="1422400" cy="1384300"/>
          </a:xfrm>
          <a:prstGeom prst="rect">
            <a:avLst/>
          </a:prstGeom>
          <a:noFill/>
          <a:ln w="9525">
            <a:noFill/>
            <a:miter lim="800000"/>
            <a:headEnd/>
            <a:tailEnd/>
          </a:ln>
        </p:spPr>
        <p:txBody>
          <a:bodyPr wrap="none">
            <a:prstTxWarp prst="textNoShape">
              <a:avLst/>
            </a:prstTxWarp>
            <a:spAutoFit/>
          </a:bodyPr>
          <a:lstStyle/>
          <a:p>
            <a:r>
              <a:rPr lang="en-US" sz="2800">
                <a:solidFill>
                  <a:schemeClr val="bg1"/>
                </a:solidFill>
              </a:rPr>
              <a:t>380 Km</a:t>
            </a:r>
          </a:p>
          <a:p>
            <a:r>
              <a:rPr lang="en-US" sz="2800">
                <a:solidFill>
                  <a:schemeClr val="bg1"/>
                </a:solidFill>
              </a:rPr>
              <a:t> MISR</a:t>
            </a:r>
          </a:p>
          <a:p>
            <a:endParaRPr lang="en-US" sz="2800">
              <a:solidFill>
                <a:schemeClr val="bg1"/>
              </a:solidFill>
            </a:endParaRPr>
          </a:p>
        </p:txBody>
      </p:sp>
      <p:sp>
        <p:nvSpPr>
          <p:cNvPr id="33807" name="AutoShape 3"/>
          <p:cNvSpPr>
            <a:spLocks noChangeArrowheads="1"/>
          </p:cNvSpPr>
          <p:nvPr/>
        </p:nvSpPr>
        <p:spPr bwMode="auto">
          <a:xfrm>
            <a:off x="1295400" y="6172200"/>
            <a:ext cx="304800" cy="381000"/>
          </a:xfrm>
          <a:prstGeom prst="parallelogram">
            <a:avLst>
              <a:gd name="adj" fmla="val 35750"/>
            </a:avLst>
          </a:prstGeom>
          <a:solidFill>
            <a:schemeClr val="tx1"/>
          </a:solidFill>
          <a:ln w="9525">
            <a:solidFill>
              <a:schemeClr val="tx1"/>
            </a:solidFill>
            <a:miter lim="800000"/>
            <a:headEnd/>
            <a:tailEnd/>
          </a:ln>
        </p:spPr>
        <p:txBody>
          <a:bodyPr wrap="none" anchor="ctr">
            <a:prstTxWarp prst="textNoShape">
              <a:avLst/>
            </a:prstTxWarp>
          </a:bodyPr>
          <a:lstStyle/>
          <a:p>
            <a:pPr algn="ctr"/>
            <a:endParaRPr lang="en-US">
              <a:solidFill>
                <a:srgbClr val="FF0000"/>
              </a:solidFill>
            </a:endParaRPr>
          </a:p>
        </p:txBody>
      </p:sp>
      <p:sp>
        <p:nvSpPr>
          <p:cNvPr id="33808" name="AutoShape 3"/>
          <p:cNvSpPr>
            <a:spLocks noChangeArrowheads="1"/>
          </p:cNvSpPr>
          <p:nvPr/>
        </p:nvSpPr>
        <p:spPr bwMode="auto">
          <a:xfrm flipV="1">
            <a:off x="2011363" y="5257800"/>
            <a:ext cx="46037" cy="46038"/>
          </a:xfrm>
          <a:prstGeom prst="parallelogram">
            <a:avLst>
              <a:gd name="adj" fmla="val 10579"/>
            </a:avLst>
          </a:prstGeom>
          <a:solidFill>
            <a:schemeClr val="tx1"/>
          </a:solidFill>
          <a:ln w="9525">
            <a:solidFill>
              <a:schemeClr val="tx1"/>
            </a:solidFill>
            <a:miter lim="800000"/>
            <a:headEnd/>
            <a:tailEnd/>
          </a:ln>
        </p:spPr>
        <p:txBody>
          <a:bodyPr wrap="none" anchor="ctr">
            <a:prstTxWarp prst="textNoShape">
              <a:avLst/>
            </a:prstTxWarp>
          </a:bodyPr>
          <a:lstStyle/>
          <a:p>
            <a:pPr algn="ctr"/>
            <a:endParaRPr lang="en-US">
              <a:solidFill>
                <a:srgbClr val="FF0000"/>
              </a:solidFill>
            </a:endParaRPr>
          </a:p>
        </p:txBody>
      </p:sp>
      <p:sp>
        <p:nvSpPr>
          <p:cNvPr id="33809" name="AutoShape 3"/>
          <p:cNvSpPr>
            <a:spLocks noChangeArrowheads="1"/>
          </p:cNvSpPr>
          <p:nvPr/>
        </p:nvSpPr>
        <p:spPr bwMode="auto">
          <a:xfrm>
            <a:off x="3733800" y="4114800"/>
            <a:ext cx="76200" cy="76200"/>
          </a:xfrm>
          <a:prstGeom prst="parallelogram">
            <a:avLst>
              <a:gd name="adj" fmla="val 10579"/>
            </a:avLst>
          </a:prstGeom>
          <a:solidFill>
            <a:schemeClr val="tx1"/>
          </a:solidFill>
          <a:ln w="9525">
            <a:solidFill>
              <a:schemeClr val="tx1"/>
            </a:solidFill>
            <a:miter lim="800000"/>
            <a:headEnd/>
            <a:tailEnd/>
          </a:ln>
        </p:spPr>
        <p:txBody>
          <a:bodyPr wrap="none" anchor="ctr">
            <a:prstTxWarp prst="textNoShape">
              <a:avLst/>
            </a:prstTxWarp>
          </a:bodyPr>
          <a:lstStyle/>
          <a:p>
            <a:pPr algn="ctr"/>
            <a:endParaRPr lang="en-US">
              <a:solidFill>
                <a:srgbClr val="FF0000"/>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6923</TotalTime>
  <Words>2890</Words>
  <Application>Microsoft Macintosh PowerPoint</Application>
  <PresentationFormat>On-screen Show (4:3)</PresentationFormat>
  <Paragraphs>514</Paragraphs>
  <Slides>46</Slides>
  <Notes>25</Notes>
  <HiddenSlides>0</HiddenSlides>
  <MMClips>0</MMClips>
  <ScaleCrop>false</ScaleCrop>
  <HeadingPairs>
    <vt:vector size="6" baseType="variant">
      <vt:variant>
        <vt:lpstr>Design Template</vt:lpstr>
      </vt:variant>
      <vt:variant>
        <vt:i4>2</vt:i4>
      </vt:variant>
      <vt:variant>
        <vt:lpstr>Links</vt:lpstr>
      </vt:variant>
      <vt:variant>
        <vt:i4>1</vt:i4>
      </vt:variant>
      <vt:variant>
        <vt:lpstr>Slide Titles</vt:lpstr>
      </vt:variant>
      <vt:variant>
        <vt:i4>46</vt:i4>
      </vt:variant>
    </vt:vector>
  </HeadingPairs>
  <TitlesOfParts>
    <vt:vector size="49" baseType="lpstr">
      <vt:lpstr>Office Theme</vt:lpstr>
      <vt:lpstr>1_Office Theme</vt:lpstr>
      <vt:lpstr>???</vt:lpstr>
      <vt:lpstr>        Future Capabilities in Remote Sensing and Air Quality Applications     </vt:lpstr>
      <vt:lpstr>Slide 2</vt:lpstr>
      <vt:lpstr>Slide 3</vt:lpstr>
      <vt:lpstr>Passive  Instruments</vt:lpstr>
      <vt:lpstr>Slide 5</vt:lpstr>
      <vt:lpstr>Slide 6</vt:lpstr>
      <vt:lpstr> Satellite measurements are a total column, not always correlated with surface Air Quality ! </vt:lpstr>
      <vt:lpstr>Slide 8</vt:lpstr>
      <vt:lpstr>Principal Satellites in Air Quality Remote Sensing</vt:lpstr>
      <vt:lpstr>Determining Ground Level Exposure Using Remote Sensing Data </vt:lpstr>
      <vt:lpstr>Historical Methods Relating Satellite AOD and Ground Level PM2.5</vt:lpstr>
      <vt:lpstr>PM - AOD Relationships Hoff and Christopher, 2009</vt:lpstr>
      <vt:lpstr>Slide 13</vt:lpstr>
      <vt:lpstr>Our interest and what we obtain from satellite</vt:lpstr>
      <vt:lpstr>Slide 15</vt:lpstr>
      <vt:lpstr>Critical Review of Column AOD to  Ground PM relationships</vt:lpstr>
      <vt:lpstr>Slide 17</vt:lpstr>
      <vt:lpstr>Slide 18</vt:lpstr>
      <vt:lpstr>Relating Column Measurements and Ground Concentrations</vt:lpstr>
      <vt:lpstr>Slide 20</vt:lpstr>
      <vt:lpstr>Slide 21</vt:lpstr>
      <vt:lpstr>Slide 22</vt:lpstr>
      <vt:lpstr>Slide 23</vt:lpstr>
      <vt:lpstr>Slide 24</vt:lpstr>
      <vt:lpstr>Slide 25</vt:lpstr>
      <vt:lpstr>Creating Daily MODIS Correlation Maps Using PM2.5 Measurements Lee et. al.  Harvard  School of Public Health</vt:lpstr>
      <vt:lpstr>Current work by Yang Liu at Emory University Using a statistical model to predict annual exposure</vt:lpstr>
      <vt:lpstr>Model Performance Evaluation</vt:lpstr>
      <vt:lpstr>Predicted Daily Concentration Surface</vt:lpstr>
      <vt:lpstr>Model Predicted Mean PM2.5 Surface</vt:lpstr>
      <vt:lpstr>Comparison with CMAQ</vt:lpstr>
      <vt:lpstr>Slide 32</vt:lpstr>
      <vt:lpstr>Slide 33</vt:lpstr>
      <vt:lpstr>Slide 34</vt:lpstr>
      <vt:lpstr>Slide 35</vt:lpstr>
      <vt:lpstr>The Highest Quality of Data Rests on a Tripod </vt:lpstr>
      <vt:lpstr>Slide 37</vt:lpstr>
      <vt:lpstr>Slide 38</vt:lpstr>
      <vt:lpstr>Slide 39</vt:lpstr>
      <vt:lpstr>Slide 40</vt:lpstr>
      <vt:lpstr>Slide 41</vt:lpstr>
      <vt:lpstr>The Future of Remote Sensing and Air Quality Applications</vt:lpstr>
      <vt:lpstr>Ground Instruments</vt:lpstr>
      <vt:lpstr>Slide 44</vt:lpstr>
      <vt:lpstr>Slide 45</vt:lpstr>
      <vt:lpstr>Slide 46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IDEA Infusing Data into Environmental Applications</dc:title>
  <dc:creator>annie</dc:creator>
  <cp:lastModifiedBy>Richard Kleidman</cp:lastModifiedBy>
  <cp:revision>76</cp:revision>
  <dcterms:created xsi:type="dcterms:W3CDTF">2012-06-10T19:40:42Z</dcterms:created>
  <dcterms:modified xsi:type="dcterms:W3CDTF">2012-06-10T20:44:37Z</dcterms:modified>
</cp:coreProperties>
</file>