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68" r:id="rId3"/>
    <p:sldId id="260" r:id="rId4"/>
    <p:sldId id="257" r:id="rId5"/>
    <p:sldId id="265" r:id="rId6"/>
    <p:sldId id="270" r:id="rId7"/>
    <p:sldId id="277" r:id="rId8"/>
    <p:sldId id="271" r:id="rId9"/>
    <p:sldId id="275" r:id="rId10"/>
    <p:sldId id="258" r:id="rId11"/>
    <p:sldId id="266" r:id="rId12"/>
    <p:sldId id="273" r:id="rId13"/>
    <p:sldId id="274" r:id="rId14"/>
    <p:sldId id="267" r:id="rId15"/>
    <p:sldId id="272" r:id="rId16"/>
    <p:sldId id="269" r:id="rId17"/>
    <p:sldId id="261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930" y="-8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0C8C77A-BCC9-4FD9-94A6-CF60C685C437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08D0098-B85A-4ED0-921E-C83C0E62886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:\My Dropbox\atms792_arnott_remsens\hw2\raw_image\Best RAW images\MOB09.A2010211.1855.005.2010213035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5010150"/>
            <a:ext cx="15831996" cy="237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380402" y="381000"/>
            <a:ext cx="11734800" cy="1631216"/>
          </a:xfrm>
          <a:prstGeom prst="rect">
            <a:avLst/>
          </a:prstGeom>
          <a:solidFill>
            <a:schemeClr val="tx1">
              <a:alpha val="41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Western Great Basin Reflectance Analysis 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and Model Performance</a:t>
            </a:r>
          </a:p>
          <a:p>
            <a:pPr algn="ctr"/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ATMS 792 – Remote Sensing</a:t>
            </a:r>
            <a:endParaRPr lang="en-US" sz="2800" b="1" dirty="0">
              <a:solidFill>
                <a:schemeClr val="accent5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400" dirty="0" smtClean="0"/>
              <a:t>Spatial Anomalies (Target minus Predicted)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400" b="1" dirty="0" smtClean="0"/>
              <a:t>8 July 2011</a:t>
            </a:r>
            <a:endParaRPr lang="en-US" sz="3400" dirty="0"/>
          </a:p>
        </p:txBody>
      </p:sp>
      <p:pic>
        <p:nvPicPr>
          <p:cNvPr id="8194" name="Picture 2" descr="J:\LADSWEB\hour1900data\casestudy_8july2011\band1_660_err_MOD09.A2011189.1900.005.20120900245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10960" r="5140" b="13486"/>
          <a:stretch/>
        </p:blipFill>
        <p:spPr bwMode="auto">
          <a:xfrm>
            <a:off x="4590143" y="1447798"/>
            <a:ext cx="4473354" cy="459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:\LADSWEB\hour1900data\casestudy_8july2011\band3_470_err_MOD09.A2011189.1900.005.201209002452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10973" r="16792" b="15039"/>
          <a:stretch/>
        </p:blipFill>
        <p:spPr bwMode="auto">
          <a:xfrm>
            <a:off x="487601" y="1436913"/>
            <a:ext cx="3838833" cy="44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01" y="1015164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470nm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0143" y="1015164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660nm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042325"/>
            <a:ext cx="9063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Model under predicts reflectance at both </a:t>
            </a:r>
            <a:r>
              <a:rPr lang="en-US" dirty="0" smtClean="0"/>
              <a:t>wavelengths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Green-vegetated areas with no snow closely agree w/ model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2600" y="0"/>
            <a:ext cx="3744686" cy="6850742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Divide data into two domains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Green/Lush/Forest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Dry/Arid/Desert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~ 9500 data points in each box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How does the Remer (2005) equation perform in both regions?</a:t>
            </a:r>
            <a:endParaRPr lang="en-US" sz="2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5" name="Picture 3" descr="H:\My Dropbox\atms792_arnott_remsens\hw2\zoomed_big_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634" r="31422"/>
          <a:stretch/>
        </p:blipFill>
        <p:spPr bwMode="auto">
          <a:xfrm>
            <a:off x="-39914" y="0"/>
            <a:ext cx="5602514" cy="68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729" y="609600"/>
            <a:ext cx="1950357" cy="2793925"/>
          </a:xfrm>
          <a:prstGeom prst="rect">
            <a:avLst/>
          </a:prstGeom>
          <a:noFill/>
          <a:ln w="1016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1287" y="635000"/>
            <a:ext cx="2068286" cy="2793925"/>
          </a:xfrm>
          <a:prstGeom prst="rect">
            <a:avLst/>
          </a:prstGeom>
          <a:noFill/>
          <a:ln w="1016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948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J:\LADSWEB\hour1900data\casestudy_5july2010\noveg_660_2130_scat_MOD09.A2010186.1900.005.2012089042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250" r="6771" b="2431"/>
          <a:stretch/>
        </p:blipFill>
        <p:spPr bwMode="auto">
          <a:xfrm>
            <a:off x="4433429" y="1908909"/>
            <a:ext cx="470064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J:\LADSWEB\hour1900data\casestudy_5july2010\noveg_470_2130_scat_MOD09.A2010186.1900.005.201208904201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6598" r="6511"/>
          <a:stretch/>
        </p:blipFill>
        <p:spPr bwMode="auto">
          <a:xfrm>
            <a:off x="83479" y="1981015"/>
            <a:ext cx="46365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81107"/>
            <a:ext cx="9144000" cy="1143000"/>
          </a:xfrm>
        </p:spPr>
        <p:txBody>
          <a:bodyPr/>
          <a:lstStyle/>
          <a:p>
            <a:r>
              <a:rPr lang="en-US" sz="3400" dirty="0" smtClean="0"/>
              <a:t>So how does the model perform in the two different land regimes?</a:t>
            </a:r>
            <a:br>
              <a:rPr lang="en-US" sz="3400" dirty="0" smtClean="0"/>
            </a:br>
            <a:r>
              <a:rPr lang="en-US" sz="2400" dirty="0" smtClean="0"/>
              <a:t>5 July </a:t>
            </a:r>
            <a:r>
              <a:rPr lang="en-US" sz="2400" dirty="0" smtClean="0"/>
              <a:t>2010 </a:t>
            </a:r>
            <a:r>
              <a:rPr lang="en-US" sz="2400" dirty="0" smtClean="0"/>
              <a:t>– Dry Regime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53833" y="1576506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470nm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5812" y="1574274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660nm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470nm consistently out performs 660nm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Average Error and RMSE always greater at 660nm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2737" y="380981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Y=.25x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6581" y="4299453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 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LADSWEB\hour1900data\casestudy_5july2010\veg_470_2130_scat_MOD09.A2010186.1900.005.2012089042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250" r="6771" b="2431"/>
          <a:stretch/>
        </p:blipFill>
        <p:spPr bwMode="auto">
          <a:xfrm>
            <a:off x="51450" y="1964012"/>
            <a:ext cx="470064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J:\LADSWEB\hour1900data\casestudy_5july2010\veg_660_2130_scat_MOD09.A2010186.1900.005.201208904201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6598" r="7032" b="523"/>
          <a:stretch/>
        </p:blipFill>
        <p:spPr bwMode="auto">
          <a:xfrm>
            <a:off x="4470627" y="1964012"/>
            <a:ext cx="461363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81107"/>
            <a:ext cx="9144000" cy="1143000"/>
          </a:xfrm>
        </p:spPr>
        <p:txBody>
          <a:bodyPr/>
          <a:lstStyle/>
          <a:p>
            <a:r>
              <a:rPr lang="en-US" sz="3400" dirty="0" smtClean="0"/>
              <a:t>So how does the model perform in the two different land regimes?</a:t>
            </a:r>
            <a:br>
              <a:rPr lang="en-US" sz="3400" dirty="0" smtClean="0"/>
            </a:br>
            <a:r>
              <a:rPr lang="en-US" sz="2400" dirty="0" smtClean="0"/>
              <a:t>5 </a:t>
            </a:r>
            <a:r>
              <a:rPr lang="en-US" sz="2400" dirty="0"/>
              <a:t>July </a:t>
            </a:r>
            <a:r>
              <a:rPr lang="en-US" sz="2400" dirty="0" smtClean="0"/>
              <a:t>2010 </a:t>
            </a:r>
            <a:r>
              <a:rPr lang="en-US" sz="2400" dirty="0" smtClean="0"/>
              <a:t>– Forest/Lush Regime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53833" y="1576506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470nm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5812" y="1574274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660nm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Weird “line” of data points may be due Lakes in domain (1:1 ratio)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Only ~1-1.5% error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4602" y="4040462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Y=.25x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8406" y="4034615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 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81107"/>
            <a:ext cx="9144000" cy="1143000"/>
          </a:xfrm>
        </p:spPr>
        <p:txBody>
          <a:bodyPr/>
          <a:lstStyle/>
          <a:p>
            <a:r>
              <a:rPr lang="en-US" sz="3400" dirty="0" smtClean="0"/>
              <a:t>So how does the model perform in the two different land </a:t>
            </a:r>
            <a:r>
              <a:rPr lang="en-US" sz="3400" dirty="0" smtClean="0"/>
              <a:t>regimes</a:t>
            </a:r>
            <a:r>
              <a:rPr lang="en-US" sz="3400" dirty="0" smtClean="0"/>
              <a:t>?</a:t>
            </a:r>
            <a:br>
              <a:rPr lang="en-US" sz="3400" dirty="0" smtClean="0"/>
            </a:br>
            <a:r>
              <a:rPr lang="en-US" sz="2400" dirty="0" smtClean="0"/>
              <a:t>8 July 2011 – Dry Regime</a:t>
            </a:r>
            <a:endParaRPr lang="en-US" sz="2400" dirty="0"/>
          </a:p>
        </p:txBody>
      </p:sp>
      <p:pic>
        <p:nvPicPr>
          <p:cNvPr id="4100" name="Picture 4" descr="J:\LADSWEB\hour1900data\casestudy_21june2011\noveg_470_2130_scat_MOD09.A2010172.1850.005.20120890427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6551"/>
          <a:stretch/>
        </p:blipFill>
        <p:spPr bwMode="auto">
          <a:xfrm>
            <a:off x="119941" y="1891904"/>
            <a:ext cx="45636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J:\LADSWEB\hour1900data\casestudy_21june2011\noveg_660_2130_scat_MOD09.A2010172.1850.005.20120890427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r="7032"/>
          <a:stretch/>
        </p:blipFill>
        <p:spPr bwMode="auto">
          <a:xfrm>
            <a:off x="4526373" y="1891904"/>
            <a:ext cx="4514754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3833" y="1576506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470nm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5812" y="1574274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660nm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756752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470nm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again out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performs 660nm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statistically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2737" y="380981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Y=.25x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6581" y="4299453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 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:\LADSWEB\hour1900data\casestudy_21june2011\veg_660_2130_scat_MOD09.A2010172.1850.005.20120890427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6250" r="5730" b="-912"/>
          <a:stretch/>
        </p:blipFill>
        <p:spPr bwMode="auto">
          <a:xfrm>
            <a:off x="4722958" y="2000071"/>
            <a:ext cx="445424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J:\LADSWEB\hour1900data\casestudy_21june2011\veg_470_2130_scat_MOD09.A2010172.1850.005.20120890427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5208" r="6770" b="6253"/>
          <a:stretch/>
        </p:blipFill>
        <p:spPr bwMode="auto">
          <a:xfrm>
            <a:off x="76200" y="2000071"/>
            <a:ext cx="4646758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81107"/>
            <a:ext cx="9144000" cy="1143000"/>
          </a:xfrm>
        </p:spPr>
        <p:txBody>
          <a:bodyPr/>
          <a:lstStyle/>
          <a:p>
            <a:r>
              <a:rPr lang="en-US" sz="3400" dirty="0" smtClean="0"/>
              <a:t>So how does the model perform in the two different land </a:t>
            </a:r>
            <a:r>
              <a:rPr lang="en-US" sz="3400" dirty="0" smtClean="0"/>
              <a:t>regimes</a:t>
            </a:r>
            <a:r>
              <a:rPr lang="en-US" sz="3400" dirty="0" smtClean="0"/>
              <a:t>?</a:t>
            </a:r>
            <a:br>
              <a:rPr lang="en-US" sz="3400" dirty="0" smtClean="0"/>
            </a:br>
            <a:r>
              <a:rPr lang="en-US" sz="2400" dirty="0"/>
              <a:t>8 July </a:t>
            </a:r>
            <a:r>
              <a:rPr lang="en-US" sz="2400" dirty="0" smtClean="0"/>
              <a:t>2011 – Forest/Lush Regime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53833" y="1576506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470nm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5812" y="1574274"/>
            <a:ext cx="24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660nm Scatterplot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657671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Huge snow season before this summer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More widespread snow pack increases variance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Still only 5% error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2737" y="380981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Y=.25x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6581" y="4299453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Y=. 5x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sz="5300" dirty="0" smtClean="0"/>
              <a:t>Statistics</a:t>
            </a:r>
            <a:br>
              <a:rPr lang="en-US" sz="5300" dirty="0" smtClean="0"/>
            </a:br>
            <a:r>
              <a:rPr lang="en-US" sz="2800" dirty="0" smtClean="0"/>
              <a:t>“</a:t>
            </a:r>
            <a:r>
              <a:rPr lang="en-US" sz="2800" dirty="0" smtClean="0"/>
              <a:t>Climatology” over all 24 days 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74142"/>
              </p:ext>
            </p:extLst>
          </p:nvPr>
        </p:nvGraphicFramePr>
        <p:xfrm>
          <a:off x="609600" y="1295400"/>
          <a:ext cx="78486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20"/>
                <a:gridCol w="1569720"/>
                <a:gridCol w="1569720"/>
                <a:gridCol w="1569720"/>
                <a:gridCol w="1569720"/>
              </a:tblGrid>
              <a:tr h="792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660 – 660th</a:t>
                      </a:r>
                    </a:p>
                    <a:p>
                      <a:pPr algn="l"/>
                      <a:r>
                        <a:rPr lang="en-US" b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 Forest/Lush</a:t>
                      </a:r>
                      <a:r>
                        <a:rPr lang="en-US" b="0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     </a:t>
                      </a:r>
                      <a:r>
                        <a:rPr lang="en-US" b="0" baseline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Desert/Arid</a:t>
                      </a:r>
                      <a:endParaRPr lang="en-US" b="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dirty="0" smtClean="0"/>
                        <a:t>470 – 470th</a:t>
                      </a:r>
                    </a:p>
                    <a:p>
                      <a:pPr algn="l"/>
                      <a:r>
                        <a:rPr lang="en-US" b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 Forest/Lush</a:t>
                      </a:r>
                      <a:r>
                        <a:rPr lang="en-US" b="0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Desert/Arid</a:t>
                      </a:r>
                      <a:endParaRPr lang="en-US" b="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Error</a:t>
                      </a:r>
                    </a:p>
                    <a:p>
                      <a:pPr algn="ctr"/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.0530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solidFill>
                            <a:srgbClr val="FF0000"/>
                          </a:solidFill>
                        </a:rPr>
                        <a:t>.0550</a:t>
                      </a:r>
                      <a:endParaRPr lang="en-US" sz="3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.0469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solidFill>
                            <a:srgbClr val="00B0F0"/>
                          </a:solidFill>
                        </a:rPr>
                        <a:t>.0338</a:t>
                      </a:r>
                      <a:endParaRPr lang="en-US" sz="3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792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Root Mean Square Error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.0938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.0648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.0852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.0457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3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600"/>
          </a:xfrm>
        </p:spPr>
        <p:txBody>
          <a:bodyPr/>
          <a:lstStyle/>
          <a:p>
            <a:r>
              <a:rPr lang="en-US" sz="5800" dirty="0" smtClean="0"/>
              <a:t>Conclusion</a:t>
            </a:r>
            <a:endParaRPr lang="en-US" sz="5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90600"/>
            <a:ext cx="9144000" cy="52578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Observed reflectance &gt; model reflectance in dry/desert regions of W. Great Basin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Observed reflectance is higher in mountains/forest/lush areas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But… Data is skewed higher due to snow caps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Would be almost 1:1 if snow caps didn’t exist.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Difficult to measure performance of observed and model due to seasonal variance (i.e. snow caps, monsoonal cloud tops, etc.)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Model best used in “greener” regions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and not highly reflective desert surfaces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Best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results after “drier” wet seasons.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Filtering/smoothing process could have been used but this muddles raw data.</a:t>
            </a:r>
          </a:p>
        </p:txBody>
      </p:sp>
    </p:spTree>
    <p:extLst>
      <p:ext uri="{BB962C8B-B14F-4D97-AF65-F5344CB8AC3E}">
        <p14:creationId xmlns:p14="http://schemas.microsoft.com/office/powerpoint/2010/main" val="39059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19400"/>
            <a:ext cx="9144000" cy="990600"/>
          </a:xfrm>
        </p:spPr>
        <p:txBody>
          <a:bodyPr/>
          <a:lstStyle/>
          <a:p>
            <a:r>
              <a:rPr lang="en-US" sz="5800" dirty="0" smtClean="0"/>
              <a:t>Questions?</a:t>
            </a:r>
            <a:endParaRPr lang="en-US" sz="5800" dirty="0"/>
          </a:p>
        </p:txBody>
      </p:sp>
    </p:spTree>
    <p:extLst>
      <p:ext uri="{BB962C8B-B14F-4D97-AF65-F5344CB8AC3E}">
        <p14:creationId xmlns:p14="http://schemas.microsoft.com/office/powerpoint/2010/main" val="24198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01"/>
            <a:ext cx="7772400" cy="1054100"/>
          </a:xfrm>
        </p:spPr>
        <p:txBody>
          <a:bodyPr/>
          <a:lstStyle/>
          <a:p>
            <a:r>
              <a:rPr lang="en-US" sz="6000" dirty="0" smtClean="0"/>
              <a:t>Outline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686800" cy="5638800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Data used / Domain of study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 Hypothesis</a:t>
            </a:r>
            <a:endParaRPr lang="en-US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Model algorithm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How does this model perform for our region?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2-D spatial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plots </a:t>
            </a:r>
            <a:endParaRPr lang="en-US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Scatter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plots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Magnitude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 error dependent on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Overall </a:t>
            </a:r>
            <a:r>
              <a:rPr lang="en-US" sz="32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climo</a:t>
            </a: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(kind of…) stats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Conclusion</a:t>
            </a:r>
          </a:p>
          <a:p>
            <a:pPr marL="1257300" lvl="2" indent="-342900" algn="l">
              <a:buFont typeface="Arial" pitchFamily="34" charset="0"/>
              <a:buChar char="•"/>
            </a:pPr>
            <a:endParaRPr lang="en-US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5300" dirty="0" smtClean="0"/>
              <a:t>Data / Methods</a:t>
            </a:r>
            <a:endParaRPr lang="en-US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305800" cy="5486400"/>
          </a:xfrm>
        </p:spPr>
        <p:txBody>
          <a:bodyPr>
            <a:normAutofit fontScale="25000" lnSpcReduction="20000"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9800" b="1" dirty="0">
                <a:solidFill>
                  <a:schemeClr val="tx1"/>
                </a:solidFill>
              </a:rPr>
              <a:t>Reduce noise </a:t>
            </a:r>
            <a:r>
              <a:rPr lang="en-US" sz="9800" b="1" dirty="0" smtClean="0">
                <a:solidFill>
                  <a:schemeClr val="tx1"/>
                </a:solidFill>
              </a:rPr>
              <a:t>and parse out mostly clear days for June-July 2010/2011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8800" dirty="0" smtClean="0">
                <a:solidFill>
                  <a:schemeClr val="tx1"/>
                </a:solidFill>
              </a:rPr>
              <a:t>M</a:t>
            </a:r>
            <a:r>
              <a:rPr lang="en-US" sz="10000" dirty="0" smtClean="0">
                <a:solidFill>
                  <a:schemeClr val="tx1"/>
                </a:solidFill>
              </a:rPr>
              <a:t>onth w/ least amount of erroneous surface reflectance values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10000" dirty="0" smtClean="0">
                <a:solidFill>
                  <a:schemeClr val="tx1"/>
                </a:solidFill>
              </a:rPr>
              <a:t>Minimal monsoonal influence</a:t>
            </a:r>
          </a:p>
          <a:p>
            <a:pPr marL="800100" lvl="1" indent="-342900" algn="l">
              <a:buFont typeface="Arial" pitchFamily="34" charset="0"/>
              <a:buChar char="•"/>
            </a:pPr>
            <a:endParaRPr lang="en-US" sz="10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9800" b="1" dirty="0" smtClean="0">
                <a:solidFill>
                  <a:schemeClr val="tx1"/>
                </a:solidFill>
              </a:rPr>
              <a:t>Hand picked 24 days total to work with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10000" dirty="0" smtClean="0">
                <a:solidFill>
                  <a:schemeClr val="tx1"/>
                </a:solidFill>
              </a:rPr>
              <a:t>13 days in 2010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10000" dirty="0" smtClean="0">
                <a:solidFill>
                  <a:schemeClr val="tx1"/>
                </a:solidFill>
              </a:rPr>
              <a:t>11 days in 2011</a:t>
            </a:r>
          </a:p>
          <a:p>
            <a:pPr marL="800100" lvl="1" indent="-342900" algn="l">
              <a:buFont typeface="Arial" pitchFamily="34" charset="0"/>
              <a:buChar char="•"/>
            </a:pPr>
            <a:endParaRPr lang="en-US" sz="10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0000" b="1" dirty="0" smtClean="0">
                <a:solidFill>
                  <a:schemeClr val="tx1"/>
                </a:solidFill>
              </a:rPr>
              <a:t>NOTE: Snow caps during summer add higher values = increased </a:t>
            </a:r>
            <a:r>
              <a:rPr lang="en-US" sz="10000" b="1" dirty="0" smtClean="0">
                <a:solidFill>
                  <a:schemeClr val="tx1"/>
                </a:solidFill>
              </a:rPr>
              <a:t>variance</a:t>
            </a:r>
            <a:endParaRPr lang="en-US" sz="10000" b="1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b="1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5400"/>
            <a:ext cx="9144000" cy="1473200"/>
          </a:xfrm>
        </p:spPr>
        <p:txBody>
          <a:bodyPr>
            <a:normAutofit/>
          </a:bodyPr>
          <a:lstStyle/>
          <a:p>
            <a:r>
              <a:rPr lang="en-US" sz="5300" dirty="0" smtClean="0"/>
              <a:t>Theoretical Model Equations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Remer (2005)</a:t>
            </a:r>
            <a:endParaRPr lang="en-U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57069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7620000" cy="157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648200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Needs clear skies……… Good luck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Needs clean air…….. Good luck again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Works well in vegetated regions. Really?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How about arid regions? (East of Reno)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My Dropbox\atms792_arnott_remsens\hw2\big_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52400"/>
            <a:ext cx="11580516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7600" y="2971800"/>
            <a:ext cx="1371600" cy="1752600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285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400" dirty="0"/>
              <a:t>Raw images and their respective </a:t>
            </a:r>
            <a:r>
              <a:rPr lang="en-US" sz="3400" dirty="0" smtClean="0"/>
              <a:t>reflectance</a:t>
            </a:r>
            <a:br>
              <a:rPr lang="en-US" sz="3400" dirty="0" smtClean="0"/>
            </a:br>
            <a:r>
              <a:rPr lang="en-US" sz="3400" b="1" dirty="0"/>
              <a:t>21 June </a:t>
            </a:r>
            <a:r>
              <a:rPr lang="en-US" sz="3400" b="1" dirty="0" smtClean="0"/>
              <a:t>2011 (Upper-level Cirrus)</a:t>
            </a:r>
            <a:endParaRPr lang="en-US" sz="3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0" t="10318" r="26488" b="9523"/>
          <a:stretch/>
        </p:blipFill>
        <p:spPr bwMode="auto">
          <a:xfrm>
            <a:off x="152400" y="1600200"/>
            <a:ext cx="3883935" cy="509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J:\LADSWEB\hour1900data\casestudy_21june2011\band3_470_MOD09.A2010172.1850.005.201208904274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1313" r="17257" b="14960"/>
          <a:stretch/>
        </p:blipFill>
        <p:spPr bwMode="auto">
          <a:xfrm>
            <a:off x="4114799" y="1371600"/>
            <a:ext cx="234778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:\LADSWEB\hour1900data\casestudy_21june2011\band1_660_MOD09.A2010172.1850.005.201208904274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11645" r="17436" b="15126"/>
          <a:stretch/>
        </p:blipFill>
        <p:spPr bwMode="auto">
          <a:xfrm>
            <a:off x="4111268" y="4114800"/>
            <a:ext cx="23513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J:\LADSWEB\hour1900data\casestudy_21june2011\band7_2130MOD09.A2010172.1850.005.201208904274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11802" r="6903" b="14138"/>
          <a:stretch/>
        </p:blipFill>
        <p:spPr bwMode="auto">
          <a:xfrm>
            <a:off x="6474608" y="2786743"/>
            <a:ext cx="26693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24600" y="6396335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660nm 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55893" y="2355502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2130nm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 rot="1547492">
            <a:off x="1341375" y="1467166"/>
            <a:ext cx="1063814" cy="5284324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1037273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470nm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 rot="2239649">
            <a:off x="7137530" y="2278622"/>
            <a:ext cx="450364" cy="2980281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464432" y="-508645"/>
            <a:ext cx="10287000" cy="8001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6360000">
            <a:off x="-464432" y="-696763"/>
            <a:ext cx="10287000" cy="8001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400" dirty="0"/>
              <a:t>Raw images and their respective </a:t>
            </a:r>
            <a:r>
              <a:rPr lang="en-US" sz="3400" dirty="0" smtClean="0"/>
              <a:t>reflectance</a:t>
            </a:r>
            <a:br>
              <a:rPr lang="en-US" sz="3400" dirty="0" smtClean="0"/>
            </a:br>
            <a:r>
              <a:rPr lang="en-US" sz="3400" b="1" dirty="0" smtClean="0"/>
              <a:t>5 </a:t>
            </a:r>
            <a:r>
              <a:rPr lang="en-US" sz="3400" b="1" dirty="0" smtClean="0"/>
              <a:t>July </a:t>
            </a:r>
            <a:r>
              <a:rPr lang="en-US" sz="3400" b="1" dirty="0" smtClean="0"/>
              <a:t>2010 </a:t>
            </a:r>
            <a:r>
              <a:rPr lang="en-US" sz="3400" b="1" dirty="0" smtClean="0"/>
              <a:t>(Perfectly clear)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85036" y="6374560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660nm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59794" y="1053397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470nm</a:t>
            </a:r>
            <a:endParaRPr lang="en-US" sz="2400" b="1" dirty="0"/>
          </a:p>
        </p:txBody>
      </p:sp>
      <p:pic>
        <p:nvPicPr>
          <p:cNvPr id="7170" name="Picture 2" descr="J:\LADSWEB\hour1900data\casestudy_8july2011\band7_2130MOD09.A2011189.1900.005.20120900245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75" r="7043" b="14050"/>
          <a:stretch/>
        </p:blipFill>
        <p:spPr bwMode="auto">
          <a:xfrm>
            <a:off x="6443944" y="2789532"/>
            <a:ext cx="2641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55893" y="2366942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2130nm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3" t="-4094" r="36675" b="31186"/>
          <a:stretch/>
        </p:blipFill>
        <p:spPr bwMode="auto">
          <a:xfrm>
            <a:off x="101600" y="1229788"/>
            <a:ext cx="3798515" cy="518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ndrew Joros\Documents\My Dropbox\atms792_arnott_remsens\hw2\casestudy_5july2010\band3_470_MOD09.A2010186.1900.005.20120890420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11933" r="17463" b="15129"/>
          <a:stretch/>
        </p:blipFill>
        <p:spPr bwMode="auto">
          <a:xfrm>
            <a:off x="3900115" y="1417932"/>
            <a:ext cx="237161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ew Joros\Documents\My Dropbox\atms792_arnott_remsens\hw2\casestudy_5july2010\band1_660_MOD09.A2010186.1900.005.201208904201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11873" r="17904" b="15646"/>
          <a:stretch/>
        </p:blipFill>
        <p:spPr bwMode="auto">
          <a:xfrm>
            <a:off x="3921309" y="4161132"/>
            <a:ext cx="23504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8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400" dirty="0"/>
              <a:t>Raw images and their respective </a:t>
            </a:r>
            <a:r>
              <a:rPr lang="en-US" sz="3400" dirty="0" smtClean="0"/>
              <a:t>reflectance</a:t>
            </a:r>
            <a:br>
              <a:rPr lang="en-US" sz="3400" dirty="0" smtClean="0"/>
            </a:br>
            <a:r>
              <a:rPr lang="en-US" sz="3400" b="1" dirty="0" smtClean="0"/>
              <a:t>8 July 2011 (Perfectly clear)</a:t>
            </a:r>
            <a:endParaRPr lang="en-US" sz="3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0" t="3571" r="20234" b="3836"/>
          <a:stretch/>
        </p:blipFill>
        <p:spPr bwMode="auto">
          <a:xfrm>
            <a:off x="76200" y="1531256"/>
            <a:ext cx="3849118" cy="508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J:\LADSWEB\hour1900data\casestudy_8july2011\band3_470_MOD09.A2011189.1900.005.20120900245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11309" r="17439" b="14964"/>
          <a:stretch/>
        </p:blipFill>
        <p:spPr bwMode="auto">
          <a:xfrm>
            <a:off x="3939832" y="1405651"/>
            <a:ext cx="233542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LADSWEB\hour1900data\casestudy_8july2011\band1_660_MOD09.A2011189.1900.005.201209002452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10359" r="15360" b="13715"/>
          <a:stretch/>
        </p:blipFill>
        <p:spPr bwMode="auto">
          <a:xfrm>
            <a:off x="3925318" y="4098050"/>
            <a:ext cx="2428555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6380423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660nm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59794" y="1053397"/>
            <a:ext cx="125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470nm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55893" y="2366942"/>
            <a:ext cx="1252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2130nm</a:t>
            </a:r>
          </a:p>
          <a:p>
            <a:pPr algn="ctr"/>
            <a:endParaRPr lang="en-US" sz="2400" b="1" dirty="0"/>
          </a:p>
        </p:txBody>
      </p:sp>
      <p:pic>
        <p:nvPicPr>
          <p:cNvPr id="2050" name="Picture 2" descr="C:\Users\Andrew Joros\Documents\My Dropbox\atms792_arnott_remsens\hw2\casestudy_5july2010\band7_2130MOD09.A2010186.1900.005.201208904201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t="11136" r="7922" b="13709"/>
          <a:stretch/>
        </p:blipFill>
        <p:spPr bwMode="auto">
          <a:xfrm>
            <a:off x="6468749" y="2802651"/>
            <a:ext cx="260267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400" dirty="0" smtClean="0"/>
              <a:t>Spatial Anomalies (Target minus Predicted)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400" b="1" dirty="0" smtClean="0"/>
              <a:t>5 July 2010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487601" y="1015164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470nm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0143" y="1015164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660nm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42325"/>
            <a:ext cx="9063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Model under predicts reflectance at both </a:t>
            </a:r>
            <a:r>
              <a:rPr lang="en-US" dirty="0" smtClean="0"/>
              <a:t>wavelengths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Green-vegetated areas with no snow closely agree w/ model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2290" name="Picture 2" descr="J:\LADSWEB\hour1900data\casestudy_5july2010\band3_470_err_MOD09.A2010186.1900.005.2012089042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10770" r="16352" b="13354"/>
          <a:stretch/>
        </p:blipFill>
        <p:spPr bwMode="auto">
          <a:xfrm>
            <a:off x="487601" y="1459061"/>
            <a:ext cx="38290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J:\LADSWEB\hour1900data\casestudy_5july2010\band1_660_err_MOD09.A2010186.1900.005.201208904201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10551" r="5079" b="12950"/>
          <a:stretch/>
        </p:blipFill>
        <p:spPr bwMode="auto">
          <a:xfrm>
            <a:off x="4550798" y="1440011"/>
            <a:ext cx="44287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5012</TotalTime>
  <Words>534</Words>
  <Application>Microsoft Office PowerPoint</Application>
  <PresentationFormat>On-screen Show (4:3)</PresentationFormat>
  <Paragraphs>108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Executive</vt:lpstr>
      <vt:lpstr>PowerPoint Presentation</vt:lpstr>
      <vt:lpstr>Outline</vt:lpstr>
      <vt:lpstr>Data / Methods</vt:lpstr>
      <vt:lpstr>Theoretical Model Equations Remer (2005)</vt:lpstr>
      <vt:lpstr>PowerPoint Presentation</vt:lpstr>
      <vt:lpstr>Raw images and their respective reflectance 21 June 2011 (Upper-level Cirrus)</vt:lpstr>
      <vt:lpstr>Raw images and their respective reflectance 5 July 2010 (Perfectly clear)</vt:lpstr>
      <vt:lpstr>Raw images and their respective reflectance 8 July 2011 (Perfectly clear)</vt:lpstr>
      <vt:lpstr>Spatial Anomalies (Target minus Predicted) 5 July 2010</vt:lpstr>
      <vt:lpstr>Spatial Anomalies (Target minus Predicted) 8 July 2011</vt:lpstr>
      <vt:lpstr>PowerPoint Presentation</vt:lpstr>
      <vt:lpstr>So how does the model perform in the two different land regimes? 5 July 2010 – Dry Regime</vt:lpstr>
      <vt:lpstr>So how does the model perform in the two different land regimes? 5 July 2010 – Forest/Lush Regime</vt:lpstr>
      <vt:lpstr>So how does the model perform in the two different land regimes? 8 July 2011 – Dry Regime</vt:lpstr>
      <vt:lpstr>So how does the model perform in the two different land regimes? 8 July 2011 – Forest/Lush Regime</vt:lpstr>
      <vt:lpstr>Statistics “Climatology” over all 24 days </vt:lpstr>
      <vt:lpstr>Conclusion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Joros</dc:creator>
  <cp:lastModifiedBy>Andrew Joros</cp:lastModifiedBy>
  <cp:revision>58</cp:revision>
  <dcterms:created xsi:type="dcterms:W3CDTF">2012-10-19T02:49:00Z</dcterms:created>
  <dcterms:modified xsi:type="dcterms:W3CDTF">2012-10-23T22:23:59Z</dcterms:modified>
</cp:coreProperties>
</file>