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74" r:id="rId15"/>
    <p:sldId id="275" r:id="rId16"/>
    <p:sldId id="272" r:id="rId17"/>
    <p:sldId id="273" r:id="rId18"/>
    <p:sldId id="269" r:id="rId19"/>
    <p:sldId id="268" r:id="rId20"/>
    <p:sldId id="270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6EA-B53A-6D45-BA1E-0DBFD926D00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B9-FA92-E14D-93C8-70106909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6EA-B53A-6D45-BA1E-0DBFD926D00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B9-FA92-E14D-93C8-70106909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9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6EA-B53A-6D45-BA1E-0DBFD926D00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B9-FA92-E14D-93C8-70106909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3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0BDFFA-E06F-BB4E-AE0A-AED3E5CBE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4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6EA-B53A-6D45-BA1E-0DBFD926D00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B9-FA92-E14D-93C8-70106909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8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6EA-B53A-6D45-BA1E-0DBFD926D00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B9-FA92-E14D-93C8-70106909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6EA-B53A-6D45-BA1E-0DBFD926D00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B9-FA92-E14D-93C8-70106909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6EA-B53A-6D45-BA1E-0DBFD926D00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B9-FA92-E14D-93C8-70106909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4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6EA-B53A-6D45-BA1E-0DBFD926D00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B9-FA92-E14D-93C8-70106909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6EA-B53A-6D45-BA1E-0DBFD926D00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B9-FA92-E14D-93C8-70106909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0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6EA-B53A-6D45-BA1E-0DBFD926D00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B9-FA92-E14D-93C8-70106909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9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6EA-B53A-6D45-BA1E-0DBFD926D00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E1B9-FA92-E14D-93C8-70106909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D6EA-B53A-6D45-BA1E-0DBFD926D00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E1B9-FA92-E14D-93C8-70106909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74"/>
            <a:ext cx="9144000" cy="18713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Deep Blue Algorithm: Retrieval of Aerosol Optical Depth using MODIS data obtained over bright surfaces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091" y="2507268"/>
            <a:ext cx="6400800" cy="1752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Example from the Saharan Desert.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Deep Blue </a:t>
            </a:r>
            <a:r>
              <a:rPr lang="en-US" dirty="0" smtClean="0">
                <a:solidFill>
                  <a:schemeClr val="tx1"/>
                </a:solidFill>
              </a:rPr>
              <a:t>Algorithm from this reference.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3093"/>
            <a:ext cx="9144000" cy="20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3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2494"/>
            <a:ext cx="9144000" cy="209750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Recall the standard ‘Dark Targe</a:t>
            </a:r>
            <a:r>
              <a:rPr lang="en-US" sz="5300" dirty="0" smtClean="0"/>
              <a:t>t’ method for obtaining surface reflectivity and AOD.</a:t>
            </a:r>
            <a:endParaRPr lang="en-US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5263"/>
            <a:ext cx="757069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16642"/>
            <a:ext cx="7620000" cy="157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6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andAlgorith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96" r="-65896"/>
          <a:stretch>
            <a:fillRect/>
          </a:stretch>
        </p:blipFill>
        <p:spPr>
          <a:xfrm>
            <a:off x="116006" y="-88192"/>
            <a:ext cx="12630327" cy="69461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06" y="1905192"/>
            <a:ext cx="3580867" cy="31477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Review: MODIS ‘Dark Target’ Aerosol </a:t>
            </a:r>
            <a:r>
              <a:rPr lang="en-US" b="1" dirty="0" smtClean="0"/>
              <a:t>Retrievals Over Land Algorithm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445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2410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So how does the model perform in the two different land regimes</a:t>
            </a:r>
            <a:r>
              <a:rPr lang="en-US" sz="2400" b="1" dirty="0" smtClean="0"/>
              <a:t>? (Andrew </a:t>
            </a:r>
            <a:r>
              <a:rPr lang="en-US" sz="2400" b="1" dirty="0" err="1" smtClean="0"/>
              <a:t>Joros</a:t>
            </a:r>
            <a:r>
              <a:rPr lang="en-US" sz="2400" b="1" dirty="0" smtClean="0"/>
              <a:t> results for the Great Basin)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8 July 2011 – Dry Regime</a:t>
            </a:r>
            <a:endParaRPr lang="en-US" sz="2400" b="1" dirty="0"/>
          </a:p>
        </p:txBody>
      </p:sp>
      <p:pic>
        <p:nvPicPr>
          <p:cNvPr id="4100" name="Picture 4" descr="J:\LADSWEB\hour1900data\casestudy_21june2011\noveg_470_2130_scat_MOD09.A2010172.1850.005.201208904274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6551"/>
          <a:stretch/>
        </p:blipFill>
        <p:spPr bwMode="auto">
          <a:xfrm>
            <a:off x="119941" y="1891904"/>
            <a:ext cx="456366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J:\LADSWEB\hour1900data\casestudy_21june2011\noveg_660_2130_scat_MOD09.A2010172.1850.005.201208904274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r="7032"/>
          <a:stretch/>
        </p:blipFill>
        <p:spPr bwMode="auto">
          <a:xfrm>
            <a:off x="4526373" y="1891904"/>
            <a:ext cx="4514754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3833" y="1576506"/>
            <a:ext cx="2495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470nm Scatterplot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5812" y="1574274"/>
            <a:ext cx="2495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660nm Scatterplot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2737" y="3809815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Y=.25x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6581" y="429945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Y=. 5x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596231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470 nm has lower reflectivity than 660 nm.  Model and measurements match at only a few points.   Green shaded region used in the ‘safe’ part of the ‘Dark Target’ algorithm. Red shaded region used for the alternate ‘Dark Target’ algorithm (note model disagreement).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4842" y="4761118"/>
            <a:ext cx="1417053" cy="546145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24926" y="4271480"/>
            <a:ext cx="1417053" cy="103578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91895" y="4130842"/>
            <a:ext cx="855579" cy="1176421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0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4DeepBlueAlgorith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92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2" y="127585"/>
            <a:ext cx="4184315" cy="1302836"/>
          </a:xfrm>
          <a:prstGeom prst="bentArrow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Deep Blue AOD Algorithm</a:t>
            </a:r>
            <a:endParaRPr lang="en-US" dirty="0"/>
          </a:p>
        </p:txBody>
      </p:sp>
      <p:sp>
        <p:nvSpPr>
          <p:cNvPr id="7" name="Bent Arrow 6"/>
          <p:cNvSpPr/>
          <p:nvPr/>
        </p:nvSpPr>
        <p:spPr>
          <a:xfrm>
            <a:off x="895684" y="3449052"/>
            <a:ext cx="6055894" cy="347579"/>
          </a:xfrm>
          <a:prstGeom prst="bentArrow">
            <a:avLst>
              <a:gd name="adj1" fmla="val 25000"/>
              <a:gd name="adj2" fmla="val 21154"/>
              <a:gd name="adj3" fmla="val 25000"/>
              <a:gd name="adj4" fmla="val 43750"/>
            </a:avLst>
          </a:prstGeom>
          <a:solidFill>
            <a:srgbClr val="3366FF">
              <a:alpha val="55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>
            <a:off x="5400841" y="3796630"/>
            <a:ext cx="1550737" cy="254001"/>
          </a:xfrm>
          <a:prstGeom prst="bentArrow">
            <a:avLst>
              <a:gd name="adj1" fmla="val 25000"/>
              <a:gd name="adj2" fmla="val 21154"/>
              <a:gd name="adj3" fmla="val 25000"/>
              <a:gd name="adj4" fmla="val 43750"/>
            </a:avLst>
          </a:prstGeom>
          <a:solidFill>
            <a:srgbClr val="3366FF">
              <a:alpha val="55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5157" y="3096826"/>
            <a:ext cx="1951789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Data base from measurements under clear sky conditions, and during different seasons.</a:t>
            </a:r>
          </a:p>
        </p:txBody>
      </p:sp>
    </p:spTree>
    <p:extLst>
      <p:ext uri="{BB962C8B-B14F-4D97-AF65-F5344CB8AC3E}">
        <p14:creationId xmlns:p14="http://schemas.microsoft.com/office/powerpoint/2010/main" val="368414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054" y="274638"/>
            <a:ext cx="4246449" cy="38724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Basic Idea: Desert regions are darker at shorter wavelengths so aerosol show up better.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6870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82" y="5533433"/>
            <a:ext cx="4781446" cy="6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3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5259" y="88204"/>
            <a:ext cx="396324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Reflectivity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73" y="79370"/>
            <a:ext cx="483398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538" y="5028213"/>
            <a:ext cx="4524967" cy="111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2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reflectivity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0"/>
            <a:ext cx="626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5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Reflectance Values Used in The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5650"/>
            <a:ext cx="4572000" cy="4265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63731"/>
            <a:ext cx="4572000" cy="42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6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Rapid changes of Vegetation may cause issues.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2422" y="2700420"/>
            <a:ext cx="72323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Next slides, Sierra Madre of Mexico surface reflectivity indices in relatively time periods.  (Slides from Stephen Noble.)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66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072ND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1148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D097ND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114800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D115ND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2025"/>
            <a:ext cx="4114800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lor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914400"/>
            <a:ext cx="711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203325" y="36513"/>
            <a:ext cx="93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J.D. 72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715000" y="0"/>
            <a:ext cx="93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J.D. 97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638800" y="32004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J.D. 115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52400" y="3276600"/>
            <a:ext cx="40386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Normalized Difference Vegetation Index (NDVI) using 660nm and 860nm bands because plants reflect near-infrared above 700nm.</a:t>
            </a:r>
          </a:p>
          <a:p>
            <a:endParaRPr lang="en-US" sz="2000"/>
          </a:p>
          <a:p>
            <a:r>
              <a:rPr lang="en-US" sz="2000"/>
              <a:t>Shows the death of the vegetation over the time period from day 72 to 115. </a:t>
            </a:r>
          </a:p>
          <a:p>
            <a:endParaRPr lang="en-US" sz="2000"/>
          </a:p>
          <a:p>
            <a:r>
              <a:rPr lang="en-US" sz="2000"/>
              <a:t>NDVI=(R</a:t>
            </a:r>
            <a:r>
              <a:rPr lang="en-US" sz="2000" baseline="-25000"/>
              <a:t>860</a:t>
            </a:r>
            <a:r>
              <a:rPr lang="en-US" sz="2000"/>
              <a:t>-R</a:t>
            </a:r>
            <a:r>
              <a:rPr lang="en-US" sz="2000" baseline="-25000"/>
              <a:t>660</a:t>
            </a:r>
            <a:r>
              <a:rPr lang="en-US" sz="2000"/>
              <a:t>)/(R</a:t>
            </a:r>
            <a:r>
              <a:rPr lang="en-US" sz="2000" baseline="-25000"/>
              <a:t>860</a:t>
            </a:r>
            <a:r>
              <a:rPr lang="en-US" sz="2000"/>
              <a:t>+R</a:t>
            </a:r>
            <a:r>
              <a:rPr lang="en-US" sz="2000" baseline="-25000"/>
              <a:t>660</a:t>
            </a:r>
            <a:r>
              <a:rPr lang="en-US" sz="20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3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osolSummaryDarkSky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53023" cy="2286000"/>
          </a:xfrm>
          <a:prstGeom prst="rect">
            <a:avLst/>
          </a:prstGeom>
        </p:spPr>
      </p:pic>
      <p:pic>
        <p:nvPicPr>
          <p:cNvPr id="4" name="Picture 3" descr="AerosolSummaryBlueSky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253023" cy="2286000"/>
          </a:xfrm>
          <a:prstGeom prst="rect">
            <a:avLst/>
          </a:prstGeom>
        </p:spPr>
      </p:pic>
      <p:pic>
        <p:nvPicPr>
          <p:cNvPr id="5" name="Picture 4" descr="AerosolSummaryBlueSkyWhiteAerosol1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4253023" cy="2286000"/>
          </a:xfrm>
          <a:prstGeom prst="rect">
            <a:avLst/>
          </a:prstGeom>
        </p:spPr>
      </p:pic>
      <p:pic>
        <p:nvPicPr>
          <p:cNvPr id="6" name="Picture 5" descr="AerosolSummaryBlueSkyWhiteAerosolWhiteEarth1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77" y="4572000"/>
            <a:ext cx="4253023" cy="2286000"/>
          </a:xfrm>
          <a:prstGeom prst="rect">
            <a:avLst/>
          </a:prstGeom>
        </p:spPr>
      </p:pic>
      <p:pic>
        <p:nvPicPr>
          <p:cNvPr id="7" name="Picture 6" descr="AerosolSummaryBlueSkyWhiteAerosolBlackEarth1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77" y="0"/>
            <a:ext cx="4253023" cy="2286000"/>
          </a:xfrm>
          <a:prstGeom prst="rect">
            <a:avLst/>
          </a:prstGeom>
        </p:spPr>
      </p:pic>
      <p:pic>
        <p:nvPicPr>
          <p:cNvPr id="8" name="Picture 7" descr="AerosolSummaryBlueSkyBlackAerosolWhiteEarth1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77" y="2286000"/>
            <a:ext cx="4253023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7144" y="79369"/>
            <a:ext cx="101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darkness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9544" y="239871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Blue sky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739" y="4650266"/>
            <a:ext cx="230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Blue sky bright aerosol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3220" y="3582"/>
            <a:ext cx="2180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Bright aerosol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brighten dark surface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3220" y="2286000"/>
            <a:ext cx="217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Dark aerosol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darken bright surface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5036" y="48514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68179" y="4574447"/>
            <a:ext cx="2099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Bright aerosol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above bright surface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6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olorbar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2800" y="914400"/>
            <a:ext cx="711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6" name="Picture 6" descr="D072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114800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D097G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4114800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D115G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52813"/>
            <a:ext cx="4114800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203325" y="36513"/>
            <a:ext cx="93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J.D. 72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715000" y="0"/>
            <a:ext cx="93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J.D. 97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715000" y="3093243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J.D. 115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52400" y="3276600"/>
            <a:ext cx="4038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Green Index (GI) shows an enhancement of the plants reflecting green light.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Shows the death of the vegetation over the time period from day 72 to 115 at the bottom of the study area (top of image). 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GI=(R</a:t>
            </a:r>
            <a:r>
              <a:rPr lang="en-US" sz="2000" baseline="-25000" dirty="0">
                <a:solidFill>
                  <a:srgbClr val="FFFF00"/>
                </a:solidFill>
              </a:rPr>
              <a:t>550</a:t>
            </a:r>
            <a:r>
              <a:rPr lang="en-US" sz="2000" dirty="0">
                <a:solidFill>
                  <a:srgbClr val="FFFF00"/>
                </a:solidFill>
              </a:rPr>
              <a:t>)/(R</a:t>
            </a:r>
            <a:r>
              <a:rPr lang="en-US" sz="2000" baseline="-25000" dirty="0">
                <a:solidFill>
                  <a:srgbClr val="FFFF00"/>
                </a:solidFill>
              </a:rPr>
              <a:t>660</a:t>
            </a:r>
            <a:r>
              <a:rPr lang="en-US" sz="2000" dirty="0">
                <a:solidFill>
                  <a:srgbClr val="FFFF00"/>
                </a:solidFill>
              </a:rPr>
              <a:t>+R</a:t>
            </a:r>
            <a:r>
              <a:rPr lang="en-US" sz="2000" baseline="-25000" dirty="0">
                <a:solidFill>
                  <a:srgbClr val="FFFF00"/>
                </a:solidFill>
              </a:rPr>
              <a:t>470</a:t>
            </a:r>
            <a:r>
              <a:rPr lang="en-US" sz="20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941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3377"/>
          </a:xfrm>
        </p:spPr>
        <p:txBody>
          <a:bodyPr/>
          <a:lstStyle/>
          <a:p>
            <a:r>
              <a:rPr lang="en-US" dirty="0" smtClean="0"/>
              <a:t>A poem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6482" y="833377"/>
            <a:ext cx="317182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First the sun, then the earth; </a:t>
            </a:r>
          </a:p>
          <a:p>
            <a:r>
              <a:rPr lang="en-US" sz="1400" dirty="0" smtClean="0"/>
              <a:t>Earth was dark, </a:t>
            </a:r>
          </a:p>
          <a:p>
            <a:r>
              <a:rPr lang="en-US" sz="1400" dirty="0" smtClean="0"/>
              <a:t>satellite saw none.</a:t>
            </a:r>
          </a:p>
          <a:p>
            <a:endParaRPr lang="en-US" sz="1400" dirty="0"/>
          </a:p>
          <a:p>
            <a:r>
              <a:rPr lang="en-US" sz="1400" dirty="0" smtClean="0"/>
              <a:t>Then came sky and air;</a:t>
            </a:r>
          </a:p>
          <a:p>
            <a:r>
              <a:rPr lang="en-US" sz="1400" dirty="0" smtClean="0"/>
              <a:t>Satellite saw Rayleigh.</a:t>
            </a:r>
          </a:p>
          <a:p>
            <a:endParaRPr lang="en-US" sz="1400" dirty="0"/>
          </a:p>
          <a:p>
            <a:r>
              <a:rPr lang="en-US" sz="1400" dirty="0" smtClean="0"/>
              <a:t>Then came dark aerosol;</a:t>
            </a:r>
          </a:p>
          <a:p>
            <a:r>
              <a:rPr lang="en-US" sz="1400" dirty="0" smtClean="0"/>
              <a:t>Rayleigh went away.</a:t>
            </a:r>
          </a:p>
          <a:p>
            <a:endParaRPr lang="en-US" sz="1400" dirty="0"/>
          </a:p>
          <a:p>
            <a:r>
              <a:rPr lang="en-US" sz="1400" dirty="0" smtClean="0"/>
              <a:t>Then came bright aerosol;</a:t>
            </a:r>
          </a:p>
          <a:p>
            <a:r>
              <a:rPr lang="en-US" sz="1400" dirty="0" smtClean="0"/>
              <a:t>Satellite saw more,</a:t>
            </a:r>
          </a:p>
          <a:p>
            <a:r>
              <a:rPr lang="en-US" sz="1400" dirty="0" smtClean="0"/>
              <a:t>Rayleigh grew a beard.</a:t>
            </a:r>
          </a:p>
          <a:p>
            <a:endParaRPr lang="en-US" sz="1400" dirty="0"/>
          </a:p>
          <a:p>
            <a:r>
              <a:rPr lang="en-US" sz="1400" dirty="0" smtClean="0"/>
              <a:t>Then came the brightest snow ball earth;</a:t>
            </a:r>
          </a:p>
          <a:p>
            <a:r>
              <a:rPr lang="en-US" sz="1400" dirty="0" smtClean="0"/>
              <a:t>Satellite saw only it, </a:t>
            </a:r>
          </a:p>
          <a:p>
            <a:r>
              <a:rPr lang="en-US" sz="1400" dirty="0" smtClean="0"/>
              <a:t>Darkened only by soot and UV sand.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727" y="4598172"/>
            <a:ext cx="76733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Bright aerosol make a dark surface brighter.</a:t>
            </a:r>
          </a:p>
          <a:p>
            <a:r>
              <a:rPr lang="en-US" dirty="0" smtClean="0"/>
              <a:t>Dark aerosol make a bright surface darker.</a:t>
            </a:r>
          </a:p>
          <a:p>
            <a:endParaRPr lang="en-US" dirty="0"/>
          </a:p>
          <a:p>
            <a:r>
              <a:rPr lang="en-US" dirty="0" smtClean="0"/>
              <a:t>Bright aerosol are hard to detect above a bright surface.</a:t>
            </a:r>
          </a:p>
          <a:p>
            <a:r>
              <a:rPr lang="en-US" dirty="0" smtClean="0"/>
              <a:t>Dark aerosol could be detected above a bright surface, if the surface is known.</a:t>
            </a:r>
          </a:p>
          <a:p>
            <a:r>
              <a:rPr lang="en-US" dirty="0" smtClean="0"/>
              <a:t>Dark aerosol are hard to detect above a dark surface.</a:t>
            </a:r>
          </a:p>
          <a:p>
            <a:endParaRPr lang="en-US" dirty="0" smtClean="0"/>
          </a:p>
          <a:p>
            <a:r>
              <a:rPr lang="en-US" dirty="0" smtClean="0"/>
              <a:t>Optimal: Dark surface, bright aerosol.  Choose wavelengths to make this happen.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1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Suppose we want the AOD for this important region of the world …</a:t>
            </a:r>
            <a:endParaRPr lang="en-US" dirty="0"/>
          </a:p>
        </p:txBody>
      </p:sp>
      <p:pic>
        <p:nvPicPr>
          <p:cNvPr id="4" name="Picture 3" descr="StudyReg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819"/>
            <a:ext cx="9144000" cy="43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8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ISterraAODstanda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3" y="832909"/>
            <a:ext cx="8425369" cy="6018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525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MODIS/TERRA, Standard </a:t>
            </a:r>
            <a:r>
              <a:rPr lang="en-US" sz="3200" b="1" dirty="0" smtClean="0"/>
              <a:t>‘Dark Target’ Algorithm</a:t>
            </a:r>
            <a:r>
              <a:rPr lang="en-US" sz="3200" b="1" dirty="0" smtClean="0"/>
              <a:t>, provides no data for most of the region because the surface of the Saharan Desert is so bright.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9224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ISaquaAODstanda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6773"/>
            <a:ext cx="8890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7231"/>
          </a:xfrm>
        </p:spPr>
        <p:txBody>
          <a:bodyPr>
            <a:normAutofit/>
          </a:bodyPr>
          <a:lstStyle/>
          <a:p>
            <a:r>
              <a:rPr lang="en-US" dirty="0" smtClean="0"/>
              <a:t>Same for MODIS/AQUA.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ISaquaAODDEEP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47365"/>
            <a:ext cx="8890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500"/>
            <a:ext cx="8229600" cy="1680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Deep Blue Algorithm applied to MODIS/AQUA data does provide AOD retrievals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7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MIa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74774"/>
            <a:ext cx="8890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Compare: Aerosol Optical Depth from the Ozone Monitoring Instrument data set retrieval.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8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97"/>
            <a:ext cx="9144000" cy="62336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</a:t>
            </a:r>
            <a:r>
              <a:rPr lang="en-US" sz="2800" b="1" dirty="0" smtClean="0"/>
              <a:t>view</a:t>
            </a:r>
            <a:r>
              <a:rPr lang="en-US" sz="2800" dirty="0" smtClean="0"/>
              <a:t>: Two pathways for light to MODIS</a:t>
            </a:r>
            <a:endParaRPr lang="en-US" sz="2800" dirty="0"/>
          </a:p>
        </p:txBody>
      </p:sp>
      <p:pic>
        <p:nvPicPr>
          <p:cNvPr id="4" name="Content Placeholder 3" descr="SatelliteAerosolRemoteSensing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7" r="-9217"/>
          <a:stretch>
            <a:fillRect/>
          </a:stretch>
        </p:blipFill>
        <p:spPr>
          <a:xfrm>
            <a:off x="-84825" y="695158"/>
            <a:ext cx="9455484" cy="5200152"/>
          </a:xfrm>
        </p:spPr>
      </p:pic>
      <p:sp>
        <p:nvSpPr>
          <p:cNvPr id="3" name="TextBox 2"/>
          <p:cNvSpPr txBox="1"/>
          <p:nvPr/>
        </p:nvSpPr>
        <p:spPr>
          <a:xfrm>
            <a:off x="454526" y="6122737"/>
            <a:ext cx="810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Can we adjust aerosol amount, and surface reflectivity, so that clear sky reflectivity</a:t>
            </a:r>
            <a:br>
              <a:rPr lang="en-US" b="1" dirty="0" smtClean="0"/>
            </a:br>
            <a:r>
              <a:rPr lang="en-US" b="1" dirty="0" smtClean="0"/>
              <a:t>(Rayleigh scattering only) would be the same as in the aerosol case?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77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70"/>
            <a:ext cx="9144000" cy="821573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/>
              <a:t>Radiative</a:t>
            </a:r>
            <a:r>
              <a:rPr lang="en-US" sz="2400" b="1" dirty="0" smtClean="0"/>
              <a:t> Transfer Model Calculations for Combined Reflectivity by Surface and Atmosphere: Illustrates the problem.</a:t>
            </a:r>
            <a:endParaRPr lang="en-US" sz="2400" b="1" dirty="0"/>
          </a:p>
        </p:txBody>
      </p:sp>
      <p:pic>
        <p:nvPicPr>
          <p:cNvPr id="4" name="Picture 3" descr="fig1paperproble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5" y="828843"/>
            <a:ext cx="6209842" cy="4946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93511"/>
            <a:ext cx="902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Dashed lines are where clear sky and aerosol laden sky </a:t>
            </a:r>
            <a:r>
              <a:rPr lang="en-US" dirty="0" err="1" smtClean="0"/>
              <a:t>reflectivities</a:t>
            </a:r>
            <a:r>
              <a:rPr lang="en-US" dirty="0" smtClean="0"/>
              <a:t> are the same: Unique retrieval not possible. Solution(s) for the problem? Use wavelengths where the surface reflectivity is lowest, near UV, e.g. 412 nm.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658</Words>
  <Application>Microsoft Macintosh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Deep Blue Algorithm: Retrieval of Aerosol Optical Depth using MODIS data obtained over bright surfaces</vt:lpstr>
      <vt:lpstr>PowerPoint Presentation</vt:lpstr>
      <vt:lpstr>Suppose we want the AOD for this important region of the world …</vt:lpstr>
      <vt:lpstr>MODIS/TERRA, Standard ‘Dark Target’ Algorithm, provides no data for most of the region because the surface of the Saharan Desert is so bright.</vt:lpstr>
      <vt:lpstr>Same for MODIS/AQUA.</vt:lpstr>
      <vt:lpstr>The Deep Blue Algorithm applied to MODIS/AQUA data does provide AOD retrievals </vt:lpstr>
      <vt:lpstr>Compare: Aerosol Optical Depth from the Ozone Monitoring Instrument data set retrieval.</vt:lpstr>
      <vt:lpstr>Review: Two pathways for light to MODIS</vt:lpstr>
      <vt:lpstr>Radiative Transfer Model Calculations for Combined Reflectivity by Surface and Atmosphere: Illustrates the problem.</vt:lpstr>
      <vt:lpstr>Recall the standard ‘Dark Target’ method for obtaining surface reflectivity and AOD.</vt:lpstr>
      <vt:lpstr>Review: MODIS ‘Dark Target’ Aerosol Retrievals Over Land Algorithm</vt:lpstr>
      <vt:lpstr>So how does the model perform in the two different land regimes? (Andrew Joros results for the Great Basin) 8 July 2011 – Dry Regime</vt:lpstr>
      <vt:lpstr>Deep Blue AOD Algorithm</vt:lpstr>
      <vt:lpstr>Basic Idea: Desert regions are darker at shorter wavelengths so aerosol show up better.</vt:lpstr>
      <vt:lpstr>Reflectivity Study</vt:lpstr>
      <vt:lpstr>Surface reflectivity</vt:lpstr>
      <vt:lpstr>Surface Reflectance Values Used in The Algorithm</vt:lpstr>
      <vt:lpstr>Rapid changes of Vegetation may cause issues.</vt:lpstr>
      <vt:lpstr>PowerPoint Presentation</vt:lpstr>
      <vt:lpstr>PowerPoint Presentation</vt:lpstr>
      <vt:lpstr>A poem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Blue Algorithm: Retrieval of Aerosol Optical Depth using MODIS data obtained over </dc:title>
  <dc:creator>William Arnott</dc:creator>
  <cp:lastModifiedBy>William Arnott</cp:lastModifiedBy>
  <cp:revision>26</cp:revision>
  <dcterms:created xsi:type="dcterms:W3CDTF">2012-10-19T00:46:00Z</dcterms:created>
  <dcterms:modified xsi:type="dcterms:W3CDTF">2012-10-25T21:44:56Z</dcterms:modified>
</cp:coreProperties>
</file>