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57" r:id="rId4"/>
    <p:sldId id="275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236FD-A57D-443F-A8FF-278EBFEBAE31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1A92B-3233-4956-AF52-33D88CF10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Dry</a:t>
            </a:r>
            <a:r>
              <a:rPr lang="en-US" baseline="0" dirty="0" smtClean="0"/>
              <a:t> season May-Oct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A92B-3233-4956-AF52-33D88CF105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4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Level 2 treats bands as if there were measured with no interference with scattering and adsorption.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A92B-3233-4956-AF52-33D88CF105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A92B-3233-4956-AF52-33D88CF105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4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2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6D289-58D1-4EF2-BD4B-895BD1F16B9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E679-2B1B-4CD6-A19F-15C55160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9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MODIS Retrievals for the Amazon Rainforest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Sauceda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94100"/>
            <a:ext cx="7924800" cy="4811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51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July </a:t>
            </a:r>
            <a:r>
              <a:rPr lang="en-US" dirty="0">
                <a:solidFill>
                  <a:srgbClr val="00B050"/>
                </a:solidFill>
              </a:rPr>
              <a:t>27, 2000 (15:15 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Sauceda\Documents\RemoteSensing\HW2\2000\Color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66" y="1562100"/>
            <a:ext cx="762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uceda\Documents\MATLAB\Remote Sensing\HW2\2000\Band1_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819399" cy="23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1</a:t>
            </a:r>
            <a:endParaRPr lang="en-US" dirty="0"/>
          </a:p>
        </p:txBody>
      </p:sp>
      <p:pic>
        <p:nvPicPr>
          <p:cNvPr id="3077" name="Picture 5" descr="C:\Users\Sauceda\Documents\MATLAB\Remote Sensing\HW2\2000\Band3_2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035907" cy="24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2753" y="3886200"/>
            <a:ext cx="99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  <p:pic>
        <p:nvPicPr>
          <p:cNvPr id="3078" name="Picture 6" descr="C:\Users\Sauceda\Documents\MATLAB\Remote Sensing\HW2\2000\Band4_2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8" y="4138611"/>
            <a:ext cx="2709862" cy="2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4986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  <p:pic>
        <p:nvPicPr>
          <p:cNvPr id="3079" name="Picture 7" descr="C:\Users\Sauceda\Documents\MATLAB\Remote Sensing\HW2\2000\Band7_2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23073"/>
            <a:ext cx="3035907" cy="217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3183" y="6451979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August </a:t>
            </a:r>
            <a:r>
              <a:rPr lang="en-US" dirty="0" smtClean="0">
                <a:solidFill>
                  <a:srgbClr val="00B050"/>
                </a:solidFill>
              </a:rPr>
              <a:t>6, 2005 (14:30 </a:t>
            </a:r>
            <a:r>
              <a:rPr lang="en-US" dirty="0">
                <a:solidFill>
                  <a:srgbClr val="00B050"/>
                </a:solidFill>
              </a:rPr>
              <a:t>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auceda\Documents\RemoteSensing\HW2\2005\218\2005-218-1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75630" cy="52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3180" y="1616122"/>
            <a:ext cx="667035" cy="4572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90215" y="1616122"/>
            <a:ext cx="7110081" cy="3875965"/>
            <a:chOff x="1890215" y="1616122"/>
            <a:chExt cx="7110081" cy="3875965"/>
          </a:xfrm>
        </p:grpSpPr>
        <p:pic>
          <p:nvPicPr>
            <p:cNvPr id="1026" name="Picture 2" descr="C:\Users\Sauceda\Documents\RemoteSensing\HW2\2005\218\2005-218-1430_Z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096" y="2367887"/>
              <a:ext cx="447720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890215" y="1616122"/>
              <a:ext cx="2632881" cy="751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90215" y="2073322"/>
              <a:ext cx="2632881" cy="341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43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August </a:t>
            </a:r>
            <a:r>
              <a:rPr lang="en-US" dirty="0">
                <a:solidFill>
                  <a:srgbClr val="00B050"/>
                </a:solidFill>
              </a:rPr>
              <a:t>6, </a:t>
            </a:r>
            <a:r>
              <a:rPr lang="en-US" dirty="0" smtClean="0">
                <a:solidFill>
                  <a:srgbClr val="00B050"/>
                </a:solidFill>
              </a:rPr>
              <a:t>2005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14:30 </a:t>
            </a:r>
            <a:r>
              <a:rPr lang="en-US" dirty="0">
                <a:solidFill>
                  <a:srgbClr val="00B050"/>
                </a:solidFill>
              </a:rPr>
              <a:t>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auceda\Documents\MATLAB\Remote Sensing\HW2\2005\218\470vs2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965"/>
            <a:ext cx="9144000" cy="26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uceda\Documents\MATLAB\Remote Sensing\HW2\2005\218\648vs2130_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4066603"/>
            <a:ext cx="9144000" cy="27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62200" y="1828800"/>
            <a:ext cx="4648200" cy="3886200"/>
            <a:chOff x="2362200" y="1828800"/>
            <a:chExt cx="4648200" cy="3886200"/>
          </a:xfrm>
        </p:grpSpPr>
        <p:sp>
          <p:nvSpPr>
            <p:cNvPr id="4" name="Oval 3"/>
            <p:cNvSpPr/>
            <p:nvPr/>
          </p:nvSpPr>
          <p:spPr>
            <a:xfrm>
              <a:off x="2362200" y="1828800"/>
              <a:ext cx="2895600" cy="121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38400" y="4495800"/>
              <a:ext cx="2895600" cy="121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1200" y="1905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Aerosols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46598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Aerosols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34200" y="2593965"/>
                <a:ext cx="1981200" cy="45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470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2.13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593965"/>
                <a:ext cx="1981200" cy="454035"/>
              </a:xfrm>
              <a:prstGeom prst="rect">
                <a:avLst/>
              </a:prstGeom>
              <a:blipFill rotWithShape="1">
                <a:blip r:embed="rId4"/>
                <a:stretch>
                  <a:fillRect t="-120270" r="-25538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86600" y="4878939"/>
                <a:ext cx="1981200" cy="45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648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2.13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878939"/>
                <a:ext cx="1981200" cy="455061"/>
              </a:xfrm>
              <a:prstGeom prst="rect">
                <a:avLst/>
              </a:prstGeom>
              <a:blipFill rotWithShape="1">
                <a:blip r:embed="rId5"/>
                <a:stretch>
                  <a:fillRect t="-118667" r="-25538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9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August </a:t>
            </a:r>
            <a:r>
              <a:rPr lang="en-US" dirty="0">
                <a:solidFill>
                  <a:srgbClr val="00B050"/>
                </a:solidFill>
              </a:rPr>
              <a:t>6, 2005 (</a:t>
            </a:r>
            <a:r>
              <a:rPr lang="en-US" dirty="0" smtClean="0">
                <a:solidFill>
                  <a:srgbClr val="00B050"/>
                </a:solidFill>
              </a:rPr>
              <a:t>14:30 </a:t>
            </a:r>
            <a:r>
              <a:rPr lang="en-US" dirty="0">
                <a:solidFill>
                  <a:srgbClr val="00B050"/>
                </a:solidFill>
              </a:rPr>
              <a:t>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auceda\Documents\RemoteSensing\HW2\2005\218\color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00200"/>
            <a:ext cx="838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uceda\Documents\MATLAB\Remote Sensing\HW2\2005\218\Ban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052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uceda\Documents\MATLAB\Remote Sensing\HW2\2005\218\Ban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57300"/>
            <a:ext cx="3657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uceda\Documents\MATLAB\Remote Sensing\HW2\2005\218\Ban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29100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uceda\Documents\MATLAB\Remote Sensing\HW2\2005\218\Band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39" y="4202942"/>
            <a:ext cx="3657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2753" y="3810000"/>
            <a:ext cx="99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4986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3183" y="6451979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August </a:t>
            </a:r>
            <a:r>
              <a:rPr lang="en-US" dirty="0" smtClean="0">
                <a:solidFill>
                  <a:srgbClr val="00B050"/>
                </a:solidFill>
              </a:rPr>
              <a:t>2, 2012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14:25 </a:t>
            </a:r>
            <a:r>
              <a:rPr lang="en-US" dirty="0">
                <a:solidFill>
                  <a:srgbClr val="00B050"/>
                </a:solidFill>
              </a:rPr>
              <a:t>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auceda\Documents\MATLAB\Remote Sensing\HW2\2012\215-14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0"/>
            <a:ext cx="3581400" cy="53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371" y="1905000"/>
            <a:ext cx="316229" cy="3810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90600" y="1905000"/>
            <a:ext cx="7845425" cy="4221306"/>
            <a:chOff x="990600" y="1905000"/>
            <a:chExt cx="7845425" cy="4221306"/>
          </a:xfrm>
        </p:grpSpPr>
        <p:pic>
          <p:nvPicPr>
            <p:cNvPr id="2050" name="Picture 2" descr="C:\Users\Sauceda\Documents\RemoteSensing\HW2\2012\215-1425_Z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072754"/>
              <a:ext cx="4264025" cy="405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990600" y="1905000"/>
              <a:ext cx="3581400" cy="190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3" idx="2"/>
            </p:cNvCxnSpPr>
            <p:nvPr/>
          </p:nvCxnSpPr>
          <p:spPr>
            <a:xfrm>
              <a:off x="990600" y="2286000"/>
              <a:ext cx="3581400" cy="38401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19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August </a:t>
            </a:r>
            <a:r>
              <a:rPr lang="en-US" dirty="0">
                <a:solidFill>
                  <a:srgbClr val="00B050"/>
                </a:solidFill>
              </a:rPr>
              <a:t>2, 2012 (14:25 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auceda\Documents\MATLAB\Remote Sensing\HW2\2012\470vs2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" y="1219200"/>
            <a:ext cx="8610600" cy="30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uceda\Documents\MATLAB\Remote Sensing\HW2\2012\648vs2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90644"/>
            <a:ext cx="8763000" cy="27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4200" y="2593965"/>
                <a:ext cx="1981200" cy="45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470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2.13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593965"/>
                <a:ext cx="1981200" cy="454035"/>
              </a:xfrm>
              <a:prstGeom prst="rect">
                <a:avLst/>
              </a:prstGeom>
              <a:blipFill rotWithShape="1">
                <a:blip r:embed="rId4"/>
                <a:stretch>
                  <a:fillRect t="-120270" r="-25538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4878939"/>
                <a:ext cx="1981200" cy="45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648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2.13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878939"/>
                <a:ext cx="1981200" cy="455061"/>
              </a:xfrm>
              <a:prstGeom prst="rect">
                <a:avLst/>
              </a:prstGeom>
              <a:blipFill rotWithShape="1">
                <a:blip r:embed="rId5"/>
                <a:stretch>
                  <a:fillRect t="-118667" r="-25538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114800" y="1676400"/>
            <a:ext cx="25908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4420669"/>
            <a:ext cx="25908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18488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Clouds/Aerosols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47571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Clouds/Aerosols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August </a:t>
            </a:r>
            <a:r>
              <a:rPr lang="en-US" dirty="0">
                <a:solidFill>
                  <a:srgbClr val="00B050"/>
                </a:solidFill>
              </a:rPr>
              <a:t>2, 2012 (14:25 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Sauceda\Documents\RemoteSensing\HW2\2012\color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08" y="1676400"/>
            <a:ext cx="78029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uceda\Documents\MATLAB\Remote Sensing\HW2\2012\Ban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6428"/>
            <a:ext cx="2971800" cy="22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uceda\Documents\MATLAB\Remote Sensing\HW2\2012\Ban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03771"/>
            <a:ext cx="2971800" cy="23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uceda\Documents\MATLAB\Remote Sensing\HW2\2012\Ban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6" y="4103428"/>
            <a:ext cx="3128963" cy="22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uceda\Documents\MATLAB\Remote Sensing\HW2\2012\Band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9777"/>
            <a:ext cx="2971799" cy="24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5000" y="37396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0576" y="3730445"/>
            <a:ext cx="99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97817" y="64772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1" y="6488668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NDVI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NDVI: Normalized Difference Vegetation Index</a:t>
            </a:r>
          </a:p>
          <a:p>
            <a:r>
              <a:rPr lang="en-US" dirty="0" smtClean="0"/>
              <a:t>An index to help determine live green vegetation.</a:t>
            </a:r>
          </a:p>
          <a:p>
            <a:r>
              <a:rPr lang="en-US" dirty="0" smtClean="0"/>
              <a:t>Chlorophyll in plants absorbs visible light, and cell structure of leaves reflect near IR light.</a:t>
            </a:r>
          </a:p>
          <a:p>
            <a:r>
              <a:rPr lang="en-US" dirty="0" smtClean="0"/>
              <a:t>The more leaves on a plant, the more effect on the wavelengths. </a:t>
            </a:r>
          </a:p>
          <a:p>
            <a:r>
              <a:rPr lang="en-US" dirty="0" smtClean="0"/>
              <a:t>NDVI = (Band 2 – Band 1)/(Band 2 + Band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NDVI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Sauceda\Documents\MATLAB\Remote Sensing\HW2\2000\NDVI_color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85800"/>
            <a:ext cx="52387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uceda\Documents\MATLAB\Remote Sensing\HW2\2000\NDVI_Zout_2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1"/>
            <a:ext cx="29337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auceda\Documents\MATLAB\Remote Sensing\HW2\2005\218\NDVI_Zout_2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1"/>
            <a:ext cx="2774617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auceda\Documents\MATLAB\Remote Sensing\HW2\2005\218\NDVI_Zin_2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628901" cy="23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Sauceda\Documents\MATLAB\Remote Sensing\HW2\2012\NDVI_Zout_2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18" y="618700"/>
            <a:ext cx="2711782" cy="28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448334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27, 2000 (15:15 UTC)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4483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6, 2005 (14:30 UTC)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34483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2, 2012 (14:25 UTC)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1" y="2019300"/>
            <a:ext cx="2438400" cy="4381500"/>
            <a:chOff x="495301" y="2019300"/>
            <a:chExt cx="2438400" cy="4381500"/>
          </a:xfrm>
        </p:grpSpPr>
        <p:pic>
          <p:nvPicPr>
            <p:cNvPr id="7172" name="Picture 4" descr="C:\Users\Sauceda\Documents\MATLAB\Remote Sensing\HW2\2000\NDVI_Zin_200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1" y="39624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90600" y="2019300"/>
              <a:ext cx="990600" cy="419100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962400" y="914400"/>
            <a:ext cx="304800" cy="304800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43600" y="914400"/>
            <a:ext cx="2536991" cy="5311923"/>
            <a:chOff x="5943600" y="914400"/>
            <a:chExt cx="2536991" cy="5311923"/>
          </a:xfrm>
        </p:grpSpPr>
        <p:pic>
          <p:nvPicPr>
            <p:cNvPr id="7176" name="Picture 8" descr="C:\Users\Sauceda\Documents\MATLAB\Remote Sensing\HW2\2012\NDVI_Zin_201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019347"/>
              <a:ext cx="2536991" cy="220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400800" y="914400"/>
              <a:ext cx="304800" cy="304800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3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Angles of the pictures can skew the image and data.</a:t>
            </a:r>
          </a:p>
          <a:p>
            <a:r>
              <a:rPr lang="en-US" dirty="0" smtClean="0"/>
              <a:t>Clouds/Aerosols in the area can throw off reflective values.</a:t>
            </a:r>
          </a:p>
          <a:p>
            <a:r>
              <a:rPr lang="en-US" dirty="0" smtClean="0"/>
              <a:t>Different species of trees may be responsible for some of the slight variability of reflectance values.</a:t>
            </a:r>
          </a:p>
          <a:p>
            <a:r>
              <a:rPr lang="en-US" dirty="0" smtClean="0"/>
              <a:t>Health of the vegetation can play a part in reflection.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Outline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on the Region</a:t>
            </a:r>
          </a:p>
          <a:p>
            <a:r>
              <a:rPr lang="en-US" dirty="0" smtClean="0"/>
              <a:t>Data Information</a:t>
            </a:r>
          </a:p>
          <a:p>
            <a:r>
              <a:rPr lang="en-US" dirty="0" smtClean="0"/>
              <a:t>Reflectance Equations</a:t>
            </a:r>
          </a:p>
          <a:p>
            <a:r>
              <a:rPr lang="en-US" dirty="0" smtClean="0"/>
              <a:t>MODIS Images</a:t>
            </a:r>
            <a:endParaRPr lang="en-US" dirty="0" smtClean="0"/>
          </a:p>
          <a:p>
            <a:r>
              <a:rPr lang="en-US" dirty="0" smtClean="0"/>
              <a:t>NDVI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Slash and burning and wildfires during the dry season may be responsible in skewing land surface reflectance.</a:t>
            </a:r>
          </a:p>
          <a:p>
            <a:r>
              <a:rPr lang="en-US" dirty="0" smtClean="0"/>
              <a:t>Farm and logging areas showed less reflectance.</a:t>
            </a:r>
          </a:p>
          <a:p>
            <a:r>
              <a:rPr lang="en-US" dirty="0" smtClean="0"/>
              <a:t>Solar zenith angle may have an effect on the accuracy of surface reflection.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Kaufman, Y.J., Wald, A.E., Lorraine, A.R., </a:t>
            </a:r>
            <a:r>
              <a:rPr lang="en-US" dirty="0" err="1" smtClean="0"/>
              <a:t>Gao</a:t>
            </a:r>
            <a:r>
              <a:rPr lang="en-US" dirty="0" smtClean="0"/>
              <a:t>, B., Li, R., and L. Flynn, 1997: The MODIS 2.1-</a:t>
            </a:r>
            <a:r>
              <a:rPr lang="el-GR" dirty="0" smtClean="0">
                <a:latin typeface="Calibri"/>
                <a:cs typeface="Calibri"/>
              </a:rPr>
              <a:t>μ</a:t>
            </a:r>
            <a:r>
              <a:rPr lang="en-US" dirty="0" smtClean="0">
                <a:latin typeface="Calibri"/>
                <a:cs typeface="Calibri"/>
              </a:rPr>
              <a:t>m channel-correlation with visible reflectance for use in remote sensing of aerosol.</a:t>
            </a:r>
            <a:r>
              <a:rPr lang="en-US" i="1" dirty="0" smtClean="0">
                <a:latin typeface="Calibri"/>
                <a:cs typeface="Calibri"/>
              </a:rPr>
              <a:t> IEEE Trans. </a:t>
            </a:r>
            <a:r>
              <a:rPr lang="en-US" i="1" dirty="0" err="1" smtClean="0">
                <a:latin typeface="Calibri"/>
                <a:cs typeface="Calibri"/>
              </a:rPr>
              <a:t>Geosci</a:t>
            </a:r>
            <a:r>
              <a:rPr lang="en-US" i="1" dirty="0" smtClean="0">
                <a:latin typeface="Calibri"/>
                <a:cs typeface="Calibri"/>
              </a:rPr>
              <a:t>. Remote Sensing.,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35,</a:t>
            </a:r>
            <a:r>
              <a:rPr lang="en-US" dirty="0" smtClean="0">
                <a:latin typeface="Calibri"/>
                <a:cs typeface="Calibri"/>
              </a:rPr>
              <a:t> 1286-1298.</a:t>
            </a:r>
          </a:p>
          <a:p>
            <a:r>
              <a:rPr lang="en-US" dirty="0" smtClean="0">
                <a:latin typeface="Calibri"/>
                <a:cs typeface="Calibri"/>
              </a:rPr>
              <a:t>Remer, L.A., Kaufman, Y.J., </a:t>
            </a:r>
            <a:r>
              <a:rPr lang="en-US" dirty="0" err="1" smtClean="0">
                <a:latin typeface="Calibri"/>
                <a:cs typeface="Calibri"/>
              </a:rPr>
              <a:t>Tanre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Mattoo</a:t>
            </a:r>
            <a:r>
              <a:rPr lang="en-US" dirty="0" smtClean="0">
                <a:latin typeface="Calibri"/>
                <a:cs typeface="Calibri"/>
              </a:rPr>
              <a:t>, S., Chu, D.A., Martins, J.V., Li, R.R., </a:t>
            </a:r>
            <a:r>
              <a:rPr lang="en-US" dirty="0" err="1" smtClean="0">
                <a:latin typeface="Calibri"/>
                <a:cs typeface="Calibri"/>
              </a:rPr>
              <a:t>Ichoku</a:t>
            </a:r>
            <a:r>
              <a:rPr lang="en-US" dirty="0" smtClean="0">
                <a:latin typeface="Calibri"/>
                <a:cs typeface="Calibri"/>
              </a:rPr>
              <a:t>, C., Levy, R.C., </a:t>
            </a:r>
            <a:r>
              <a:rPr lang="en-US" dirty="0" err="1" smtClean="0">
                <a:latin typeface="Calibri"/>
                <a:cs typeface="Calibri"/>
              </a:rPr>
              <a:t>Kleidman</a:t>
            </a:r>
            <a:r>
              <a:rPr lang="en-US" dirty="0" smtClean="0">
                <a:latin typeface="Calibri"/>
                <a:cs typeface="Calibri"/>
              </a:rPr>
              <a:t>, R.G., Eck, T.F., </a:t>
            </a:r>
            <a:r>
              <a:rPr lang="en-US" dirty="0" err="1" smtClean="0">
                <a:latin typeface="Calibri"/>
                <a:cs typeface="Calibri"/>
              </a:rPr>
              <a:t>Vermote</a:t>
            </a:r>
            <a:r>
              <a:rPr lang="en-US" dirty="0" smtClean="0">
                <a:latin typeface="Calibri"/>
                <a:cs typeface="Calibri"/>
              </a:rPr>
              <a:t>, E., and B.N. </a:t>
            </a:r>
            <a:r>
              <a:rPr lang="en-US" dirty="0" err="1" smtClean="0">
                <a:latin typeface="Calibri"/>
                <a:cs typeface="Calibri"/>
              </a:rPr>
              <a:t>Holben</a:t>
            </a:r>
            <a:r>
              <a:rPr lang="en-US" dirty="0" smtClean="0">
                <a:latin typeface="Calibri"/>
                <a:cs typeface="Calibri"/>
              </a:rPr>
              <a:t>, 2005: The MODIS aerosol algorithm, products, and validation. </a:t>
            </a:r>
            <a:r>
              <a:rPr lang="en-US" i="1" dirty="0" smtClean="0">
                <a:latin typeface="Calibri"/>
                <a:cs typeface="Calibri"/>
              </a:rPr>
              <a:t>Amer. Meteor. Soc.,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62,</a:t>
            </a:r>
            <a:r>
              <a:rPr lang="en-US" dirty="0" smtClean="0">
                <a:latin typeface="Calibri"/>
                <a:cs typeface="Calibri"/>
              </a:rPr>
              <a:t> 947-973.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581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3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Information on the Region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9" y="1731169"/>
            <a:ext cx="4186305" cy="34504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Latitude: 0</a:t>
                </a:r>
                <a:r>
                  <a:rPr lang="en-US" dirty="0" smtClean="0">
                    <a:latin typeface="Calibri"/>
                    <a:cs typeface="Calibri"/>
                  </a:rPr>
                  <a:t>˚N, -12˚S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Longitude: -56˚</a:t>
                </a:r>
                <a:r>
                  <a:rPr lang="en-US" dirty="0" smtClean="0"/>
                  <a:t>E, -72</a:t>
                </a:r>
                <a:r>
                  <a:rPr lang="en-US" dirty="0" smtClean="0">
                    <a:latin typeface="Calibri"/>
                    <a:cs typeface="Calibri"/>
                  </a:rPr>
                  <a:t>˚W</a:t>
                </a:r>
              </a:p>
              <a:p>
                <a:r>
                  <a:rPr lang="en-US" dirty="0" smtClean="0">
                    <a:latin typeface="Calibri"/>
                    <a:cs typeface="Calibri"/>
                  </a:rPr>
                  <a:t>Encompasses 5,500,000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Calibri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Calibri"/>
                          </a:rPr>
                          <m:t>km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Calibri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Countries: Brazil, Peru, Colombia, Venezuela, Ecuador, Bolivia, Guyana, Suriname, French Guyana</a:t>
                </a: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1213" r="-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14400" y="2590800"/>
            <a:ext cx="1981200" cy="1371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43000" y="3124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Information on the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uceda\Documents\RemoteSensing\HW2\RainforestAr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16887" cy="47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Information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season (July-August)</a:t>
            </a:r>
          </a:p>
          <a:p>
            <a:r>
              <a:rPr lang="en-US" dirty="0" smtClean="0"/>
              <a:t>Satellite: Terra MODIS</a:t>
            </a:r>
          </a:p>
          <a:p>
            <a:r>
              <a:rPr lang="en-US" dirty="0" smtClean="0"/>
              <a:t>Daytime coverage</a:t>
            </a:r>
          </a:p>
          <a:p>
            <a:r>
              <a:rPr lang="en-US" dirty="0" smtClean="0"/>
              <a:t>Selected clear days:</a:t>
            </a:r>
          </a:p>
          <a:p>
            <a:pPr lvl="1"/>
            <a:r>
              <a:rPr lang="en-US" dirty="0" smtClean="0"/>
              <a:t>July 27, 2000 (15:15 UTC)</a:t>
            </a:r>
          </a:p>
          <a:p>
            <a:pPr lvl="1"/>
            <a:r>
              <a:rPr lang="en-US" dirty="0" smtClean="0"/>
              <a:t>August 6, 2005 (14:30 UTC)</a:t>
            </a:r>
          </a:p>
          <a:p>
            <a:pPr lvl="1"/>
            <a:r>
              <a:rPr lang="en-US" dirty="0" smtClean="0"/>
              <a:t>August 2, 2012 (14:25 UTC)</a:t>
            </a:r>
          </a:p>
        </p:txBody>
      </p:sp>
    </p:spTree>
    <p:extLst>
      <p:ext uri="{BB962C8B-B14F-4D97-AF65-F5344CB8AC3E}">
        <p14:creationId xmlns:p14="http://schemas.microsoft.com/office/powerpoint/2010/main" val="20668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Information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Level 2: Estimates surface spectral reflectance at ground level neglecting atmospheric scattering and absorption.</a:t>
            </a:r>
          </a:p>
          <a:p>
            <a:r>
              <a:rPr lang="en-US" dirty="0" smtClean="0"/>
              <a:t>500 m resolution</a:t>
            </a:r>
          </a:p>
          <a:p>
            <a:r>
              <a:rPr lang="en-US" dirty="0" smtClean="0"/>
              <a:t>Band 1 (620-670 nm): Red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Band 2 (780-900 nm): Near IR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Band 3 (459-479 nm): Blue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Band 4 (530-610 nm): Green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Band 7 (2105-2155 nm): Mid 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Reflectance Equations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470= 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2.13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648= 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2.13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is the surface reflectance</a:t>
                </a:r>
              </a:p>
              <a:p>
                <a:r>
                  <a:rPr lang="en-US" dirty="0" smtClean="0"/>
                  <a:t>The reflectance equations represent an average relationship.</a:t>
                </a:r>
              </a:p>
              <a:p>
                <a:r>
                  <a:rPr lang="en-US" dirty="0" smtClean="0"/>
                  <a:t>The equations are best represented for clear skies.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July </a:t>
            </a:r>
            <a:r>
              <a:rPr lang="en-US" dirty="0" smtClean="0">
                <a:solidFill>
                  <a:srgbClr val="00B050"/>
                </a:solidFill>
              </a:rPr>
              <a:t>27, 2000 (15:15 UTC)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auceda\Documents\RemoteSensing\HW2\2000\2000-208-15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8442"/>
            <a:ext cx="3733800" cy="53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9300" y="3886200"/>
            <a:ext cx="876300" cy="5334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95600" y="2663134"/>
            <a:ext cx="6214281" cy="2903973"/>
            <a:chOff x="2895600" y="2663134"/>
            <a:chExt cx="6214281" cy="2903973"/>
          </a:xfrm>
        </p:grpSpPr>
        <p:pic>
          <p:nvPicPr>
            <p:cNvPr id="1029" name="Picture 5" descr="C:\Users\Sauceda\Documents\RemoteSensing\HW2\2000\2000-208-1515Z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256" y="2663134"/>
              <a:ext cx="4873625" cy="2903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895600" y="2663134"/>
              <a:ext cx="1340656" cy="1223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95600" y="4419600"/>
              <a:ext cx="1340656" cy="11475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8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July </a:t>
            </a:r>
            <a:r>
              <a:rPr lang="en-US" dirty="0">
                <a:solidFill>
                  <a:srgbClr val="00B050"/>
                </a:solidFill>
              </a:rPr>
              <a:t>27, 2000 </a:t>
            </a:r>
            <a:r>
              <a:rPr lang="en-US" dirty="0" smtClean="0">
                <a:solidFill>
                  <a:srgbClr val="00B050"/>
                </a:solidFill>
              </a:rPr>
              <a:t>(15:15 UTC)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auceda\Documents\MATLAB\Remote Sensing\HW2\2000\470vs2130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05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uceda\Documents\MATLAB\Remote Sensing\HW2\2000\648vs2130_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5255"/>
            <a:ext cx="6553200" cy="3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133600" y="1828800"/>
            <a:ext cx="2286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8149" y="4724400"/>
            <a:ext cx="2286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16441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Clouds/Aerosols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6728" y="43645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Clouds/Aerosols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1786448"/>
                <a:ext cx="1981200" cy="45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470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2.13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786448"/>
                <a:ext cx="1981200" cy="454035"/>
              </a:xfrm>
              <a:prstGeom prst="rect">
                <a:avLst/>
              </a:prstGeom>
              <a:blipFill rotWithShape="1">
                <a:blip r:embed="rId4"/>
                <a:stretch>
                  <a:fillRect t="-118667" r="-25538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86600" y="4575165"/>
                <a:ext cx="1981200" cy="45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648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2.13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75165"/>
                <a:ext cx="1981200" cy="455061"/>
              </a:xfrm>
              <a:prstGeom prst="rect">
                <a:avLst/>
              </a:prstGeom>
              <a:blipFill rotWithShape="1">
                <a:blip r:embed="rId5"/>
                <a:stretch>
                  <a:fillRect t="-120270" r="-25538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8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736</Words>
  <Application>Microsoft Office PowerPoint</Application>
  <PresentationFormat>On-screen Show (4:3)</PresentationFormat>
  <Paragraphs>98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MODIS Retrievals for the Amazon Rainforest</vt:lpstr>
      <vt:lpstr>Outline</vt:lpstr>
      <vt:lpstr>Information on the Region</vt:lpstr>
      <vt:lpstr>Information on the Region</vt:lpstr>
      <vt:lpstr>Data Information </vt:lpstr>
      <vt:lpstr>Data Information</vt:lpstr>
      <vt:lpstr>Reflectance Equations</vt:lpstr>
      <vt:lpstr>July 27, 2000 (15:15 UTC) </vt:lpstr>
      <vt:lpstr>July 27, 2000 (15:15 UTC)</vt:lpstr>
      <vt:lpstr>July 27, 2000 (15:15 UTC)</vt:lpstr>
      <vt:lpstr>August 6, 2005 (14:30 UTC)</vt:lpstr>
      <vt:lpstr>August 6, 2005 (14:30 UTC)</vt:lpstr>
      <vt:lpstr>August 6, 2005 (14:30 UTC)</vt:lpstr>
      <vt:lpstr>August 2, 2012 (14:25 UTC)</vt:lpstr>
      <vt:lpstr>August 2, 2012 (14:25 UTC)</vt:lpstr>
      <vt:lpstr>August 2, 2012 (14:25 UTC)</vt:lpstr>
      <vt:lpstr>NDVI</vt:lpstr>
      <vt:lpstr>NDVI</vt:lpstr>
      <vt:lpstr>Conclusions</vt:lpstr>
      <vt:lpstr>Conclusions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 Retrievals for the Brazilian Rainforest</dc:title>
  <dc:creator>Sauceda</dc:creator>
  <cp:lastModifiedBy>Sauceda</cp:lastModifiedBy>
  <cp:revision>102</cp:revision>
  <dcterms:created xsi:type="dcterms:W3CDTF">2012-09-29T04:02:42Z</dcterms:created>
  <dcterms:modified xsi:type="dcterms:W3CDTF">2012-10-23T22:52:17Z</dcterms:modified>
</cp:coreProperties>
</file>