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3" r:id="rId3"/>
    <p:sldMasterId id="2147483666" r:id="rId4"/>
  </p:sldMasterIdLst>
  <p:notesMasterIdLst>
    <p:notesMasterId r:id="rId54"/>
  </p:notesMasterIdLst>
  <p:sldIdLst>
    <p:sldId id="271" r:id="rId5"/>
    <p:sldId id="277" r:id="rId6"/>
    <p:sldId id="278" r:id="rId7"/>
    <p:sldId id="279" r:id="rId8"/>
    <p:sldId id="280" r:id="rId9"/>
    <p:sldId id="281" r:id="rId10"/>
    <p:sldId id="282" r:id="rId11"/>
    <p:sldId id="285" r:id="rId12"/>
    <p:sldId id="312" r:id="rId13"/>
    <p:sldId id="286" r:id="rId14"/>
    <p:sldId id="287" r:id="rId15"/>
    <p:sldId id="290" r:id="rId16"/>
    <p:sldId id="292" r:id="rId17"/>
    <p:sldId id="293" r:id="rId18"/>
    <p:sldId id="297" r:id="rId19"/>
    <p:sldId id="299" r:id="rId20"/>
    <p:sldId id="301" r:id="rId21"/>
    <p:sldId id="302" r:id="rId22"/>
    <p:sldId id="308" r:id="rId23"/>
    <p:sldId id="309" r:id="rId24"/>
    <p:sldId id="258" r:id="rId25"/>
    <p:sldId id="315" r:id="rId26"/>
    <p:sldId id="313" r:id="rId27"/>
    <p:sldId id="314" r:id="rId28"/>
    <p:sldId id="316" r:id="rId29"/>
    <p:sldId id="257" r:id="rId30"/>
    <p:sldId id="260" r:id="rId31"/>
    <p:sldId id="262" r:id="rId32"/>
    <p:sldId id="261" r:id="rId33"/>
    <p:sldId id="259" r:id="rId34"/>
    <p:sldId id="264" r:id="rId35"/>
    <p:sldId id="273" r:id="rId36"/>
    <p:sldId id="265" r:id="rId37"/>
    <p:sldId id="274" r:id="rId38"/>
    <p:sldId id="275" r:id="rId39"/>
    <p:sldId id="276" r:id="rId40"/>
    <p:sldId id="272" r:id="rId41"/>
    <p:sldId id="266" r:id="rId42"/>
    <p:sldId id="267" r:id="rId43"/>
    <p:sldId id="268" r:id="rId44"/>
    <p:sldId id="270" r:id="rId45"/>
    <p:sldId id="269" r:id="rId46"/>
    <p:sldId id="317" r:id="rId47"/>
    <p:sldId id="323" r:id="rId48"/>
    <p:sldId id="318" r:id="rId49"/>
    <p:sldId id="319" r:id="rId50"/>
    <p:sldId id="320" r:id="rId51"/>
    <p:sldId id="321" r:id="rId52"/>
    <p:sldId id="32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83" autoAdjust="0"/>
    <p:restoredTop sz="94660"/>
  </p:normalViewPr>
  <p:slideViewPr>
    <p:cSldViewPr snapToGrid="0" snapToObjects="1">
      <p:cViewPr varScale="1">
        <p:scale>
          <a:sx n="115" d="100"/>
          <a:sy n="115" d="100"/>
        </p:scale>
        <p:origin x="-96" y="-4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F45C77-967F-4C41-9215-F2FB3AC84E20}" type="datetimeFigureOut">
              <a:rPr lang="en-US" smtClean="0"/>
              <a:pPr/>
              <a:t>11/6/12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2175AF-E8BA-8541-BD30-43DB4E883C92}" type="slidenum">
              <a:rPr lang="en-US" smtClean="0"/>
              <a:pPr/>
              <a:t>‹#›</a:t>
            </a:fld>
            <a:endParaRPr lang="en-US"/>
          </a:p>
        </p:txBody>
      </p:sp>
    </p:spTree>
    <p:extLst>
      <p:ext uri="{BB962C8B-B14F-4D97-AF65-F5344CB8AC3E}">
        <p14:creationId xmlns:p14="http://schemas.microsoft.com/office/powerpoint/2010/main" val="26457554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D2C816CF-E7AD-FB46-B719-299865E202F9}" type="slidenum">
              <a:rPr lang="en-US" sz="1200"/>
              <a:pPr/>
              <a:t>2</a:t>
            </a:fld>
            <a:endParaRPr lang="en-US" sz="1200"/>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F63E0C-2307-7641-9EA8-76B133AAA92B}" type="slidenum">
              <a:rPr lang="en-US">
                <a:solidFill>
                  <a:srgbClr val="000000"/>
                </a:solidFill>
              </a:rPr>
              <a:pPr/>
              <a:t>11</a:t>
            </a:fld>
            <a:endParaRPr lang="en-US">
              <a:solidFill>
                <a:srgbClr val="000000"/>
              </a:solidFill>
            </a:endParaRPr>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A03161-B63D-9847-B845-5B8EDE9DC1A6}" type="slidenum">
              <a:rPr lang="en-US">
                <a:solidFill>
                  <a:srgbClr val="000000"/>
                </a:solidFill>
              </a:rPr>
              <a:pPr/>
              <a:t>12</a:t>
            </a:fld>
            <a:endParaRPr lang="en-US">
              <a:solidFill>
                <a:srgbClr val="000000"/>
              </a:solidFill>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92BC54-DC06-8441-8389-0DCD1F28B319}" type="slidenum">
              <a:rPr lang="en-US">
                <a:solidFill>
                  <a:srgbClr val="000000"/>
                </a:solidFill>
              </a:rPr>
              <a:pPr/>
              <a:t>13</a:t>
            </a:fld>
            <a:endParaRPr lang="en-US">
              <a:solidFill>
                <a:srgbClr val="000000"/>
              </a:solidFill>
            </a:endParaRPr>
          </a:p>
        </p:txBody>
      </p:sp>
      <p:sp>
        <p:nvSpPr>
          <p:cNvPr id="10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F9F1B-9792-ED43-8D5F-33BF88E5D68C}" type="slidenum">
              <a:rPr lang="en-US">
                <a:solidFill>
                  <a:srgbClr val="000000"/>
                </a:solidFill>
              </a:rPr>
              <a:pPr/>
              <a:t>14</a:t>
            </a:fld>
            <a:endParaRPr lang="en-US">
              <a:solidFill>
                <a:srgbClr val="000000"/>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3F7D7B-CA43-DF45-9459-86068DE9D9E4}" type="slidenum">
              <a:rPr lang="en-US">
                <a:solidFill>
                  <a:srgbClr val="000000"/>
                </a:solidFill>
              </a:rPr>
              <a:pPr/>
              <a:t>15</a:t>
            </a:fld>
            <a:endParaRPr lang="en-US">
              <a:solidFill>
                <a:srgbClr val="000000"/>
              </a:solidFill>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8A33AD-B1F0-D447-92A3-48CEE0F03A4F}" type="slidenum">
              <a:rPr lang="en-US">
                <a:solidFill>
                  <a:srgbClr val="000000"/>
                </a:solidFill>
              </a:rPr>
              <a:pPr/>
              <a:t>16</a:t>
            </a:fld>
            <a:endParaRPr lang="en-US">
              <a:solidFill>
                <a:srgbClr val="000000"/>
              </a:solidFill>
            </a:endParaRPr>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8C160-E4FF-104D-8C0C-FED26FCA27FB}" type="slidenum">
              <a:rPr lang="en-US">
                <a:solidFill>
                  <a:srgbClr val="000000"/>
                </a:solidFill>
              </a:rPr>
              <a:pPr/>
              <a:t>17</a:t>
            </a:fld>
            <a:endParaRPr lang="en-US">
              <a:solidFill>
                <a:srgbClr val="000000"/>
              </a:solidFill>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1E881E-E345-FC46-83FD-6F942FFAAE99}" type="slidenum">
              <a:rPr lang="en-US">
                <a:solidFill>
                  <a:srgbClr val="000000"/>
                </a:solidFill>
              </a:rPr>
              <a:pPr/>
              <a:t>18</a:t>
            </a:fld>
            <a:endParaRPr lang="en-US">
              <a:solidFill>
                <a:srgbClr val="000000"/>
              </a:solidFill>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67502-522D-CE49-AFF3-EE40A2E01D6E}" type="slidenum">
              <a:rPr lang="en-US">
                <a:solidFill>
                  <a:srgbClr val="000000"/>
                </a:solidFill>
              </a:rPr>
              <a:pPr/>
              <a:t>19</a:t>
            </a:fld>
            <a:endParaRPr lang="en-US">
              <a:solidFill>
                <a:srgbClr val="000000"/>
              </a:solidFill>
            </a:endParaRPr>
          </a:p>
        </p:txBody>
      </p:sp>
      <p:sp>
        <p:nvSpPr>
          <p:cNvPr id="5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F5D42-6FBF-9C4A-BC44-2B7BF958379B}" type="slidenum">
              <a:rPr lang="en-US">
                <a:solidFill>
                  <a:srgbClr val="000000"/>
                </a:solidFill>
              </a:rPr>
              <a:pPr/>
              <a:t>20</a:t>
            </a:fld>
            <a:endParaRPr lang="en-US">
              <a:solidFill>
                <a:srgbClr val="000000"/>
              </a:solidFill>
            </a:endParaRPr>
          </a:p>
        </p:txBody>
      </p:sp>
      <p:sp>
        <p:nvSpPr>
          <p:cNvPr id="5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CE62F0EF-F331-8642-91ED-FDEA5C05D295}" type="slidenum">
              <a:rPr lang="en-US" sz="1200"/>
              <a:pPr/>
              <a:t>3</a:t>
            </a:fld>
            <a:endParaRPr lang="en-US" sz="1200"/>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p:spPr>
        <p:txBody>
          <a:bodyPr/>
          <a:lstStyle/>
          <a:p>
            <a:r>
              <a:rPr lang="en-US" smtClean="0">
                <a:latin typeface="Arial" charset="0"/>
                <a:ea typeface="ＭＳ Ｐゴシック" charset="-128"/>
                <a:cs typeface="ＭＳ Ｐゴシック" charset="-128"/>
              </a:rPr>
              <a:t>This comparison chart is mainly for level 2 products – Most of the level 3 products are in much coarser resolution – like 0.25, 0.5, or 1 deg</a:t>
            </a:r>
          </a:p>
        </p:txBody>
      </p:sp>
      <p:sp>
        <p:nvSpPr>
          <p:cNvPr id="36868" name="Slide Number Placeholder 3"/>
          <p:cNvSpPr>
            <a:spLocks noGrp="1"/>
          </p:cNvSpPr>
          <p:nvPr>
            <p:ph type="sldNum" sz="quarter" idx="5"/>
          </p:nvPr>
        </p:nvSpPr>
        <p:spPr>
          <a:noFill/>
        </p:spPr>
        <p:txBody>
          <a:bodyPr/>
          <a:lstStyle/>
          <a:p>
            <a:fld id="{1DA7FDD1-75E9-684C-AA64-6D348164394E}" type="slidenum">
              <a:rPr lang="en-US" smtClean="0"/>
              <a:pPr/>
              <a:t>26</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333399"/>
                </a:solidFill>
                <a:latin typeface="Comic Sans MS" charset="0"/>
              </a:rPr>
              <a:t>-Direct conversion of AI to any physically meaningful parameter is not possible because of multiple </a:t>
            </a:r>
            <a:r>
              <a:rPr lang="en-US" sz="1200" b="1" dirty="0" err="1" smtClean="0">
                <a:solidFill>
                  <a:srgbClr val="333399"/>
                </a:solidFill>
                <a:latin typeface="Comic Sans MS" charset="0"/>
              </a:rPr>
              <a:t>dependecies</a:t>
            </a:r>
            <a:r>
              <a:rPr lang="en-US" sz="1200" b="1" dirty="0" smtClean="0">
                <a:solidFill>
                  <a:srgbClr val="333399"/>
                </a:solidFill>
                <a:latin typeface="Comic Sans MS" charset="0"/>
              </a:rPr>
              <a:t> (AOD, SSA, height, etc).</a:t>
            </a:r>
          </a:p>
          <a:p>
            <a:endParaRPr lang="en-US" dirty="0"/>
          </a:p>
        </p:txBody>
      </p:sp>
      <p:sp>
        <p:nvSpPr>
          <p:cNvPr id="4" name="Slide Number Placeholder 3"/>
          <p:cNvSpPr>
            <a:spLocks noGrp="1"/>
          </p:cNvSpPr>
          <p:nvPr>
            <p:ph type="sldNum" sz="quarter" idx="10"/>
          </p:nvPr>
        </p:nvSpPr>
        <p:spPr/>
        <p:txBody>
          <a:bodyPr/>
          <a:lstStyle/>
          <a:p>
            <a:fld id="{C92175AF-E8BA-8541-BD30-43DB4E883C92}"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8FC0814A-D402-9A4F-BAB6-1D9913B536D5}" type="slidenum">
              <a:rPr lang="en-US" sz="1200"/>
              <a:pPr/>
              <a:t>4</a:t>
            </a:fld>
            <a:endParaRPr lang="en-US" sz="1200"/>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fld id="{6047C1C6-479F-C54F-B54F-8C4D3A91DEE8}" type="slidenum">
              <a:rPr lang="en-US" sz="1200"/>
              <a:pPr/>
              <a:t>5</a:t>
            </a:fld>
            <a:endParaRPr lang="en-US" sz="120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02F968-CF4B-2A40-BE2B-02A940733AD0}" type="slidenum">
              <a:rPr lang="en-US"/>
              <a:pPr/>
              <a:t>6</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4A910E-2C84-A14C-9A3A-A5FDDCA1067A}" type="slidenum">
              <a:rPr lang="en-US">
                <a:solidFill>
                  <a:srgbClr val="000000"/>
                </a:solidFill>
              </a:rPr>
              <a:pPr/>
              <a:t>7</a:t>
            </a:fld>
            <a:endParaRPr lang="en-US">
              <a:solidFill>
                <a:srgbClr val="000000"/>
              </a:solidFill>
            </a:endParaRPr>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52436-AA0B-2348-BCAD-594EEA246412}" type="slidenum">
              <a:rPr lang="en-US">
                <a:solidFill>
                  <a:srgbClr val="000000"/>
                </a:solidFill>
              </a:rPr>
              <a:pPr/>
              <a:t>8</a:t>
            </a:fld>
            <a:endParaRPr lang="en-US">
              <a:solidFill>
                <a:srgbClr val="000000"/>
              </a:solidFill>
            </a:endParaRPr>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DDAA30-C84C-034A-A24A-547F68D68FD0}" type="slidenum">
              <a:rPr lang="en-US">
                <a:solidFill>
                  <a:srgbClr val="000000"/>
                </a:solidFill>
              </a:rPr>
              <a:pPr/>
              <a:t>9</a:t>
            </a:fld>
            <a:endParaRPr lang="en-US">
              <a:solidFill>
                <a:srgbClr val="000000"/>
              </a:solidFill>
            </a:endParaRPr>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A1ADA-672A-F84D-888C-7CE5BBEF2F1F}" type="slidenum">
              <a:rPr lang="en-US">
                <a:solidFill>
                  <a:srgbClr val="000000"/>
                </a:solidFill>
              </a:rPr>
              <a:pPr/>
              <a:t>10</a:t>
            </a:fld>
            <a:endParaRPr lang="en-US">
              <a:solidFill>
                <a:srgbClr val="000000"/>
              </a:solidFill>
            </a:endParaRPr>
          </a:p>
        </p:txBody>
      </p:sp>
      <p:sp>
        <p:nvSpPr>
          <p:cNvPr id="10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5A98D3-B7A2-9A44-A9F3-19193F1B8948}" type="datetimeFigureOut">
              <a:rPr lang="en-US" smtClean="0"/>
              <a:pPr/>
              <a:t>11/6/12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5A98D3-B7A2-9A44-A9F3-19193F1B8948}" type="datetimeFigureOut">
              <a:rPr lang="en-US" smtClean="0"/>
              <a:pPr/>
              <a:t>11/6/12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5A98D3-B7A2-9A44-A9F3-19193F1B8948}" type="datetimeFigureOut">
              <a:rPr lang="en-US" smtClean="0"/>
              <a:pPr/>
              <a:t>11/6/12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EBF89F-D086-FA40-AC86-58490871E94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92EDCD-ED7D-4875-BFDF-7BCF137AED7D}" type="datetimeFigureOut">
              <a:rPr lang="en-US" smtClean="0"/>
              <a:pPr/>
              <a:t>11/6/12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8E0445-7E63-4EAB-9C3D-C56DA81C1A20}"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6AC5B0-D5EE-B141-9CFD-0D2E068039C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697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8266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967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7587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2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5A98D3-B7A2-9A44-A9F3-19193F1B8948}" type="datetimeFigureOut">
              <a:rPr lang="en-US" smtClean="0"/>
              <a:pPr/>
              <a:t>11/6/12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968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792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170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7878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7958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6148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139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5A98D3-B7A2-9A44-A9F3-19193F1B8948}" type="datetimeFigureOut">
              <a:rPr lang="en-US" smtClean="0"/>
              <a:pPr/>
              <a:t>11/6/12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5A98D3-B7A2-9A44-A9F3-19193F1B8948}" type="datetimeFigureOut">
              <a:rPr lang="en-US" smtClean="0"/>
              <a:pPr/>
              <a:t>11/6/12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5A98D3-B7A2-9A44-A9F3-19193F1B8948}" type="datetimeFigureOut">
              <a:rPr lang="en-US" smtClean="0"/>
              <a:pPr/>
              <a:t>11/6/12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5A98D3-B7A2-9A44-A9F3-19193F1B8948}" type="datetimeFigureOut">
              <a:rPr lang="en-US" smtClean="0"/>
              <a:pPr/>
              <a:t>11/6/12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A98D3-B7A2-9A44-A9F3-19193F1B8948}" type="datetimeFigureOut">
              <a:rPr lang="en-US" smtClean="0"/>
              <a:pPr/>
              <a:t>11/6/12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5A98D3-B7A2-9A44-A9F3-19193F1B8948}" type="datetimeFigureOut">
              <a:rPr lang="en-US" smtClean="0"/>
              <a:pPr/>
              <a:t>11/6/12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5A98D3-B7A2-9A44-A9F3-19193F1B8948}" type="datetimeFigureOut">
              <a:rPr lang="en-US" smtClean="0"/>
              <a:pPr/>
              <a:t>11/6/12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785B22-33A1-FD46-ACBD-314C6EDC02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A98D3-B7A2-9A44-A9F3-19193F1B8948}" type="datetimeFigureOut">
              <a:rPr lang="en-US" smtClean="0"/>
              <a:pPr/>
              <a:t>11/6/12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85B22-33A1-FD46-ACBD-314C6EDC02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Arial" pitchFamily="-107" charset="0"/>
                <a:cs typeface="Arial" pitchFamily="-107" charset="0"/>
              </a:defRPr>
            </a:lvl1pPr>
          </a:lstStyle>
          <a:p>
            <a:pPr defTabSz="914400" fontAlgn="base">
              <a:spcBef>
                <a:spcPct val="0"/>
              </a:spcBef>
              <a:spcAft>
                <a:spcPct val="0"/>
              </a:spcAft>
              <a:defRPr/>
            </a:pPr>
            <a:fld id="{23DA5DC1-06E8-1940-A620-BA91A8AE5C5D}"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a:solidFill>
            <a:schemeClr val="tx2"/>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a:solidFill>
            <a:schemeClr val="tx2"/>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a:solidFill>
            <a:schemeClr val="tx2"/>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pitchFamily="-107" charset="0"/>
                <a:cs typeface="Arial" pitchFamily="-107"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Arial" pitchFamily="-107" charset="0"/>
                <a:cs typeface="Arial" pitchFamily="-107" charset="0"/>
              </a:defRPr>
            </a:lvl1pPr>
          </a:lstStyle>
          <a:p>
            <a:pPr defTabSz="914400" fontAlgn="base">
              <a:spcBef>
                <a:spcPct val="0"/>
              </a:spcBef>
              <a:spcAft>
                <a:spcPct val="0"/>
              </a:spcAft>
              <a:defRPr/>
            </a:pPr>
            <a:fld id="{363F8335-7E9D-BD4A-8659-0B7CCCC639AF}"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a:solidFill>
            <a:schemeClr val="tx2"/>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a:solidFill>
            <a:schemeClr val="tx2"/>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a:solidFill>
            <a:schemeClr val="tx2"/>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Text Box 7"/>
          <p:cNvSpPr txBox="1">
            <a:spLocks noChangeArrowheads="1"/>
          </p:cNvSpPr>
          <p:nvPr userDrawn="1"/>
        </p:nvSpPr>
        <p:spPr bwMode="auto">
          <a:xfrm>
            <a:off x="304800" y="6613525"/>
            <a:ext cx="24384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pPr>
            <a:r>
              <a:rPr lang="en-US" sz="1000" smtClean="0">
                <a:solidFill>
                  <a:srgbClr val="000000"/>
                </a:solidFill>
                <a:latin typeface="Arial" charset="0"/>
                <a:ea typeface="ＭＳ Ｐゴシック" charset="0"/>
                <a:cs typeface="ＭＳ Ｐゴシック" charset="0"/>
              </a:rPr>
              <a:t>Pat Arnott, ATMS 749, UNR, 2008</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2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2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gif"/><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gif"/><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ftp://aurapar2u.ecs.nasa.gov/data/s4pa/Aura_OMI_Level2/OMAERUV.003/2011/297/OMI-Aura_L2-OMAERUV_2011m1024t0521-o38692_v003-2011m1024t115317.he5" TargetMode="External"/><Relationship Id="rId5" Type="http://schemas.openxmlformats.org/officeDocument/2006/relationships/image" Target="../media/image37.wmf"/><Relationship Id="rId1" Type="http://schemas.openxmlformats.org/officeDocument/2006/relationships/slideLayout" Target="../slideLayouts/slideLayout7.xml"/><Relationship Id="rId2" Type="http://schemas.openxmlformats.org/officeDocument/2006/relationships/hyperlink" Target="http://disc.sci.gsfc.nasa.gov/Aura/data-holdings/OMI"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microsoft.com/office/2007/relationships/media" Target="file://localhost/Users/Kleidman/Products/OMI/asia_dust_movie_long.avi" TargetMode="External"/><Relationship Id="rId4" Type="http://schemas.openxmlformats.org/officeDocument/2006/relationships/video" Target="file://localhost/Users/Kleidman/Products/OMI/asia_dust_movie_long.avi" TargetMode="External"/><Relationship Id="rId5" Type="http://schemas.openxmlformats.org/officeDocument/2006/relationships/slideLayout" Target="../slideLayouts/slideLayout12.xml"/><Relationship Id="rId6" Type="http://schemas.openxmlformats.org/officeDocument/2006/relationships/image" Target="../media/image41.png"/><Relationship Id="rId7" Type="http://schemas.openxmlformats.org/officeDocument/2006/relationships/image" Target="../media/image42.png"/><Relationship Id="rId1" Type="http://schemas.microsoft.com/office/2007/relationships/media" Target="file://localhost/C/%5CDocuments%20and%20Settings%5Comar.torres%5CMy%20Documents%5Cwork_material%5Cpptfiles%5Cspecial%20seminars%5Casia_dust_movie_long.avi" TargetMode="External"/><Relationship Id="rId2" Type="http://schemas.openxmlformats.org/officeDocument/2006/relationships/video" Target="file://localhost/C/%5CDocuments%20and%20Settings%5Comar.torres%5CMy%20Documents%5Cwork_material%5Cpptfiles%5Cspecial%20seminars%5Casia_dust_movie_long.avi"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533400" y="1066800"/>
            <a:ext cx="8229600" cy="1143000"/>
          </a:xfrm>
        </p:spPr>
        <p:txBody>
          <a:bodyPr/>
          <a:lstStyle/>
          <a:p>
            <a:pPr eaLnBrk="1" hangingPunct="1"/>
            <a:r>
              <a:rPr lang="en-US" sz="3200" b="1">
                <a:solidFill>
                  <a:srgbClr val="FFFF00"/>
                </a:solidFill>
                <a:latin typeface="Comic Sans MS" charset="0"/>
              </a:rPr>
              <a:t/>
            </a:r>
            <a:br>
              <a:rPr lang="en-US" sz="3200" b="1">
                <a:solidFill>
                  <a:srgbClr val="FFFF00"/>
                </a:solidFill>
                <a:latin typeface="Comic Sans MS" charset="0"/>
              </a:rPr>
            </a:br>
            <a:r>
              <a:rPr lang="en-US" sz="3200" b="1">
                <a:solidFill>
                  <a:srgbClr val="FFFF00"/>
                </a:solidFill>
                <a:latin typeface="Comic Sans MS" charset="0"/>
              </a:rPr>
              <a:t>OMI Aerosol Products : A tutorial</a:t>
            </a:r>
          </a:p>
        </p:txBody>
      </p:sp>
      <p:sp>
        <p:nvSpPr>
          <p:cNvPr id="13315" name="Text Box 4"/>
          <p:cNvSpPr txBox="1">
            <a:spLocks noChangeArrowheads="1"/>
          </p:cNvSpPr>
          <p:nvPr/>
        </p:nvSpPr>
        <p:spPr bwMode="auto">
          <a:xfrm>
            <a:off x="2286000" y="2971800"/>
            <a:ext cx="4948238" cy="1187450"/>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sz="2400">
                <a:solidFill>
                  <a:srgbClr val="FFFFFF"/>
                </a:solidFill>
                <a:latin typeface="Comic Sans MS" charset="0"/>
              </a:rPr>
              <a:t>Omar Torres</a:t>
            </a:r>
          </a:p>
          <a:p>
            <a:pPr algn="ctr" defTabSz="914400" fontAlgn="base">
              <a:spcBef>
                <a:spcPct val="0"/>
              </a:spcBef>
              <a:spcAft>
                <a:spcPct val="0"/>
              </a:spcAft>
            </a:pPr>
            <a:r>
              <a:rPr lang="en-US" sz="2400">
                <a:solidFill>
                  <a:srgbClr val="FFFFFF"/>
                </a:solidFill>
                <a:latin typeface="Comic Sans MS" charset="0"/>
              </a:rPr>
              <a:t>Hampton University, Hampton, Va</a:t>
            </a:r>
          </a:p>
          <a:p>
            <a:pPr algn="ctr" defTabSz="914400" fontAlgn="base">
              <a:spcBef>
                <a:spcPct val="0"/>
              </a:spcBef>
              <a:spcAft>
                <a:spcPct val="0"/>
              </a:spcAft>
            </a:pPr>
            <a:endParaRPr lang="en-US" sz="2400">
              <a:solidFill>
                <a:srgbClr val="FFFFFF"/>
              </a:solidFill>
              <a:latin typeface="Comic Sans MS" charset="0"/>
            </a:endParaRPr>
          </a:p>
        </p:txBody>
      </p:sp>
      <p:sp>
        <p:nvSpPr>
          <p:cNvPr id="2" name="TextBox 1"/>
          <p:cNvSpPr txBox="1"/>
          <p:nvPr/>
        </p:nvSpPr>
        <p:spPr>
          <a:xfrm>
            <a:off x="2794001" y="4510142"/>
            <a:ext cx="3762568" cy="369332"/>
          </a:xfrm>
          <a:prstGeom prst="rect">
            <a:avLst/>
          </a:prstGeom>
          <a:noFill/>
        </p:spPr>
        <p:txBody>
          <a:bodyPr wrap="none" rtlCol="0">
            <a:spAutoFit/>
          </a:bodyPr>
          <a:lstStyle/>
          <a:p>
            <a:r>
              <a:rPr lang="en-US" b="1" dirty="0" smtClean="0">
                <a:solidFill>
                  <a:srgbClr val="FFFF00"/>
                </a:solidFill>
              </a:rPr>
              <a:t>With modifications by WP Arnott</a:t>
            </a:r>
            <a:endParaRPr lang="en-US" b="1"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0"/>
            <a:ext cx="8534400" cy="533400"/>
          </a:xfrm>
        </p:spPr>
        <p:txBody>
          <a:bodyPr/>
          <a:lstStyle/>
          <a:p>
            <a:r>
              <a:rPr lang="en-US"/>
              <a:t>Transitions</a:t>
            </a:r>
          </a:p>
        </p:txBody>
      </p:sp>
      <p:pic>
        <p:nvPicPr>
          <p:cNvPr id="95259" name="Picture 27" descr="ro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7650" y="5305425"/>
            <a:ext cx="3913188" cy="685800"/>
          </a:xfrm>
          <a:prstGeom prst="rect">
            <a:avLst/>
          </a:prstGeom>
          <a:noFill/>
          <a:extLst>
            <a:ext uri="{909E8E84-426E-40dd-AFC4-6F175D3DCCD1}">
              <a14:hiddenFill xmlns:a14="http://schemas.microsoft.com/office/drawing/2010/main">
                <a:solidFill>
                  <a:srgbClr val="FFFFFF"/>
                </a:solidFill>
              </a14:hiddenFill>
            </a:ext>
          </a:extLst>
        </p:spPr>
      </p:pic>
      <p:pic>
        <p:nvPicPr>
          <p:cNvPr id="95261" name="Picture 29" descr="vi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88" y="6170613"/>
            <a:ext cx="4918075" cy="687387"/>
          </a:xfrm>
          <a:prstGeom prst="rect">
            <a:avLst/>
          </a:prstGeom>
          <a:noFill/>
          <a:extLst>
            <a:ext uri="{909E8E84-426E-40dd-AFC4-6F175D3DCCD1}">
              <a14:hiddenFill xmlns:a14="http://schemas.microsoft.com/office/drawing/2010/main">
                <a:solidFill>
                  <a:srgbClr val="FFFFFF"/>
                </a:solidFill>
              </a14:hiddenFill>
            </a:ext>
          </a:extLst>
        </p:spPr>
      </p:pic>
      <p:pic>
        <p:nvPicPr>
          <p:cNvPr id="95263" name="Picture 31" descr="fig9-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5725" y="790575"/>
            <a:ext cx="5465763" cy="4567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0" y="0"/>
            <a:ext cx="8534400" cy="1143000"/>
          </a:xfrm>
        </p:spPr>
        <p:txBody>
          <a:bodyPr/>
          <a:lstStyle/>
          <a:p>
            <a:r>
              <a:rPr lang="en-US"/>
              <a:t>Dominant Transitions</a:t>
            </a:r>
          </a:p>
        </p:txBody>
      </p:sp>
      <p:graphicFrame>
        <p:nvGraphicFramePr>
          <p:cNvPr id="109571" name="Group 3"/>
          <p:cNvGraphicFramePr>
            <a:graphicFrameLocks noGrp="1"/>
          </p:cNvGraphicFramePr>
          <p:nvPr/>
        </p:nvGraphicFramePr>
        <p:xfrm>
          <a:off x="1041400" y="1003300"/>
          <a:ext cx="6858000" cy="4064000"/>
        </p:xfrm>
        <a:graphic>
          <a:graphicData uri="http://schemas.openxmlformats.org/drawingml/2006/table">
            <a:tbl>
              <a:tblPr/>
              <a:tblGrid>
                <a:gridCol w="2286000"/>
                <a:gridCol w="2286000"/>
                <a:gridCol w="2286000"/>
              </a:tblGrid>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Wavelengths</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Band</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Dominant Transition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&lt; 1 µm,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(200 nm - 1000 nm)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Near IR, Visible, UV</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Electronic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1 µm - 20 µm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Near IR, Thermal IR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Vibration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&gt; 20 µm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Far IR, Microwave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Rotation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9593" name="Picture 25" descr="r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5191125"/>
            <a:ext cx="3913188"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9594" name="Picture 26" descr="vi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5780088"/>
            <a:ext cx="4918075" cy="687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0" y="0"/>
            <a:ext cx="9144000" cy="800100"/>
          </a:xfrm>
        </p:spPr>
        <p:txBody>
          <a:bodyPr/>
          <a:lstStyle/>
          <a:p>
            <a:r>
              <a:rPr lang="en-US">
                <a:solidFill>
                  <a:srgbClr val="FFFF00"/>
                </a:solidFill>
              </a:rPr>
              <a:t>Selection Rules: Accelerated Charges are the Source, Sinks of Electromagnetic Radiation: Dipole Moment, </a:t>
            </a:r>
            <a:r>
              <a:rPr lang="en-US" b="1">
                <a:solidFill>
                  <a:srgbClr val="FFFF00"/>
                </a:solidFill>
              </a:rPr>
              <a:t>p.</a:t>
            </a:r>
            <a:endParaRPr lang="en-US">
              <a:solidFill>
                <a:srgbClr val="FFFF00"/>
              </a:solidFill>
            </a:endParaRPr>
          </a:p>
        </p:txBody>
      </p:sp>
      <p:sp>
        <p:nvSpPr>
          <p:cNvPr id="120835" name="Rectangle 3"/>
          <p:cNvSpPr>
            <a:spLocks noChangeArrowheads="1"/>
          </p:cNvSpPr>
          <p:nvPr/>
        </p:nvSpPr>
        <p:spPr bwMode="auto">
          <a:xfrm>
            <a:off x="0" y="631825"/>
            <a:ext cx="8850313" cy="410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defTabSz="914400" eaLnBrk="0" fontAlgn="base" hangingPunct="0">
              <a:spcBef>
                <a:spcPct val="0"/>
              </a:spcBef>
              <a:spcAft>
                <a:spcPct val="0"/>
              </a:spcAft>
            </a:pPr>
            <a:r>
              <a:rPr lang="en-US" b="1" smtClean="0">
                <a:solidFill>
                  <a:srgbClr val="FFFF00"/>
                </a:solidFill>
                <a:latin typeface="Arial" charset="0"/>
                <a:ea typeface="ＭＳ Ｐゴシック" charset="0"/>
                <a:cs typeface="ＭＳ Ｐゴシック" charset="0"/>
              </a:rPr>
              <a:t>Selection rules specify the possible transitions among quantum levels due to absorption or emission of electromagnetic radiation.</a:t>
            </a:r>
            <a:r>
              <a:rPr lang="en-US" smtClean="0">
                <a:solidFill>
                  <a:srgbClr val="FFFF00"/>
                </a:solidFill>
                <a:latin typeface="Arial" charset="0"/>
                <a:ea typeface="ＭＳ Ｐゴシック" charset="0"/>
                <a:cs typeface="ＭＳ Ｐゴシック" charset="0"/>
              </a:rPr>
              <a:t> Incident electromagnetic radiation presents an oscillating electric field that interacts with a transition dipole </a:t>
            </a:r>
            <a:r>
              <a:rPr lang="en-US" i="1" smtClean="0">
                <a:solidFill>
                  <a:srgbClr val="FFFF00"/>
                </a:solidFill>
                <a:latin typeface="Arial" charset="0"/>
                <a:ea typeface="ＭＳ Ｐゴシック" charset="0"/>
                <a:cs typeface="ＭＳ Ｐゴシック" charset="0"/>
              </a:rPr>
              <a:t>p</a:t>
            </a:r>
            <a:r>
              <a:rPr lang="en-US" i="1" baseline="-25000" smtClean="0">
                <a:solidFill>
                  <a:srgbClr val="FFFF00"/>
                </a:solidFill>
                <a:latin typeface="Arial" charset="0"/>
                <a:ea typeface="ＭＳ Ｐゴシック" charset="0"/>
                <a:cs typeface="ＭＳ Ｐゴシック" charset="0"/>
              </a:rPr>
              <a:t>z</a:t>
            </a:r>
            <a:r>
              <a:rPr lang="en-US" smtClean="0">
                <a:solidFill>
                  <a:srgbClr val="FFFF00"/>
                </a:solidFill>
                <a:latin typeface="Arial" charset="0"/>
                <a:ea typeface="ＭＳ Ｐゴシック" charset="0"/>
                <a:cs typeface="ＭＳ Ｐゴシック" charset="0"/>
              </a:rPr>
              <a:t>. A transition dipole moment is a transient dipolar polarization created by an interaction of electromagnetic radiation with a molecule. If </a:t>
            </a:r>
            <a:r>
              <a:rPr lang="en-US" i="1" smtClean="0">
                <a:solidFill>
                  <a:srgbClr val="FFFF00"/>
                </a:solidFill>
                <a:latin typeface="Arial" charset="0"/>
                <a:ea typeface="ＭＳ Ｐゴシック" charset="0"/>
                <a:cs typeface="ＭＳ Ｐゴシック" charset="0"/>
              </a:rPr>
              <a:t>p</a:t>
            </a:r>
            <a:r>
              <a:rPr lang="en-US" i="1" baseline="-25000" smtClean="0">
                <a:solidFill>
                  <a:srgbClr val="FFFF00"/>
                </a:solidFill>
                <a:latin typeface="Arial" charset="0"/>
                <a:ea typeface="ＭＳ Ｐゴシック" charset="0"/>
                <a:cs typeface="ＭＳ Ｐゴシック" charset="0"/>
              </a:rPr>
              <a:t>z</a:t>
            </a:r>
            <a:r>
              <a:rPr lang="en-US" smtClean="0">
                <a:solidFill>
                  <a:srgbClr val="FFFF00"/>
                </a:solidFill>
                <a:latin typeface="Arial" charset="0"/>
                <a:ea typeface="ＭＳ Ｐゴシック" charset="0"/>
                <a:cs typeface="ＭＳ Ｐゴシック" charset="0"/>
              </a:rPr>
              <a:t> is zero then a transition is forbidden. The selection rule is a statement of when </a:t>
            </a:r>
            <a:r>
              <a:rPr lang="en-US" i="1" smtClean="0">
                <a:solidFill>
                  <a:srgbClr val="FFFF00"/>
                </a:solidFill>
                <a:latin typeface="Arial" charset="0"/>
                <a:ea typeface="ＭＳ Ｐゴシック" charset="0"/>
                <a:cs typeface="ＭＳ Ｐゴシック" charset="0"/>
              </a:rPr>
              <a:t>p</a:t>
            </a:r>
            <a:r>
              <a:rPr lang="en-US" i="1" baseline="-25000" smtClean="0">
                <a:solidFill>
                  <a:srgbClr val="FFFF00"/>
                </a:solidFill>
                <a:latin typeface="Arial" charset="0"/>
                <a:ea typeface="ＭＳ Ｐゴシック" charset="0"/>
                <a:cs typeface="ＭＳ Ｐゴシック" charset="0"/>
              </a:rPr>
              <a:t>z</a:t>
            </a:r>
            <a:r>
              <a:rPr lang="en-US" smtClean="0">
                <a:solidFill>
                  <a:srgbClr val="FFFF00"/>
                </a:solidFill>
                <a:latin typeface="Arial" charset="0"/>
                <a:ea typeface="ＭＳ Ｐゴシック" charset="0"/>
                <a:cs typeface="ＭＳ Ｐゴシック" charset="0"/>
              </a:rPr>
              <a:t> is non-zero.</a:t>
            </a:r>
          </a:p>
        </p:txBody>
      </p:sp>
      <p:pic>
        <p:nvPicPr>
          <p:cNvPr id="120836" name="Picture 4" descr="3DEFieldDi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3212" y="3403601"/>
            <a:ext cx="3656013" cy="2741612"/>
          </a:xfrm>
          <a:prstGeom prst="rect">
            <a:avLst/>
          </a:prstGeom>
          <a:noFill/>
          <a:extLst>
            <a:ext uri="{909E8E84-426E-40dd-AFC4-6F175D3DCCD1}">
              <a14:hiddenFill xmlns:a14="http://schemas.microsoft.com/office/drawing/2010/main">
                <a:solidFill>
                  <a:srgbClr val="FFFFFF"/>
                </a:solidFill>
              </a14:hiddenFill>
            </a:ext>
          </a:extLst>
        </p:spPr>
      </p:pic>
      <p:sp>
        <p:nvSpPr>
          <p:cNvPr id="120838" name="Rectangle 6"/>
          <p:cNvSpPr>
            <a:spLocks noChangeArrowheads="1"/>
          </p:cNvSpPr>
          <p:nvPr/>
        </p:nvSpPr>
        <p:spPr bwMode="auto">
          <a:xfrm>
            <a:off x="225425" y="4010025"/>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FFFF00"/>
                </a:solidFill>
                <a:latin typeface="Arial" charset="0"/>
                <a:ea typeface="ＭＳ Ｐゴシック" charset="0"/>
                <a:cs typeface="ＭＳ Ｐゴシック" charset="0"/>
              </a:rPr>
              <a:t>q</a:t>
            </a:r>
          </a:p>
        </p:txBody>
      </p:sp>
      <p:sp>
        <p:nvSpPr>
          <p:cNvPr id="120839" name="Rectangle 7"/>
          <p:cNvSpPr>
            <a:spLocks noChangeArrowheads="1"/>
          </p:cNvSpPr>
          <p:nvPr/>
        </p:nvSpPr>
        <p:spPr bwMode="auto">
          <a:xfrm>
            <a:off x="161925" y="5102225"/>
            <a:ext cx="455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FFFF00"/>
                </a:solidFill>
                <a:latin typeface="Arial" charset="0"/>
                <a:ea typeface="ＭＳ Ｐゴシック" charset="0"/>
                <a:cs typeface="ＭＳ Ｐゴシック" charset="0"/>
              </a:rPr>
              <a:t>-q</a:t>
            </a:r>
          </a:p>
        </p:txBody>
      </p:sp>
      <p:pic>
        <p:nvPicPr>
          <p:cNvPr id="120840" name="Picture 8" descr="d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2451100"/>
            <a:ext cx="1444625" cy="373063"/>
          </a:xfrm>
          <a:prstGeom prst="rect">
            <a:avLst/>
          </a:prstGeom>
          <a:noFill/>
          <a:extLst>
            <a:ext uri="{909E8E84-426E-40dd-AFC4-6F175D3DCCD1}">
              <a14:hiddenFill xmlns:a14="http://schemas.microsoft.com/office/drawing/2010/main">
                <a:solidFill>
                  <a:srgbClr val="FFFFFF"/>
                </a:solidFill>
              </a14:hiddenFill>
            </a:ext>
          </a:extLst>
        </p:spPr>
      </p:pic>
      <p:pic>
        <p:nvPicPr>
          <p:cNvPr id="120841" name="Picture 9" descr="d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363" y="2413000"/>
            <a:ext cx="1590675" cy="687388"/>
          </a:xfrm>
          <a:prstGeom prst="rect">
            <a:avLst/>
          </a:prstGeom>
          <a:noFill/>
          <a:extLst>
            <a:ext uri="{909E8E84-426E-40dd-AFC4-6F175D3DCCD1}">
              <a14:hiddenFill xmlns:a14="http://schemas.microsoft.com/office/drawing/2010/main">
                <a:solidFill>
                  <a:srgbClr val="FFFFFF"/>
                </a:solidFill>
              </a14:hiddenFill>
            </a:ext>
          </a:extLst>
        </p:spPr>
      </p:pic>
      <p:sp>
        <p:nvSpPr>
          <p:cNvPr id="120842" name="Rectangle 10"/>
          <p:cNvSpPr>
            <a:spLocks noChangeArrowheads="1"/>
          </p:cNvSpPr>
          <p:nvPr/>
        </p:nvSpPr>
        <p:spPr bwMode="auto">
          <a:xfrm>
            <a:off x="5470525" y="2600325"/>
            <a:ext cx="1268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FFFF00"/>
                </a:solidFill>
                <a:latin typeface="Arial" charset="0"/>
                <a:ea typeface="ＭＳ Ｐゴシック" charset="0"/>
                <a:cs typeface="ＭＳ Ｐゴシック" charset="0"/>
              </a:rPr>
              <a:t>General</a:t>
            </a:r>
          </a:p>
        </p:txBody>
      </p:sp>
      <p:pic>
        <p:nvPicPr>
          <p:cNvPr id="120843" name="Picture 11" descr="dp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1175" y="2579688"/>
            <a:ext cx="2025650" cy="403225"/>
          </a:xfrm>
          <a:prstGeom prst="rect">
            <a:avLst/>
          </a:prstGeom>
          <a:noFill/>
          <a:extLst>
            <a:ext uri="{909E8E84-426E-40dd-AFC4-6F175D3DCCD1}">
              <a14:hiddenFill xmlns:a14="http://schemas.microsoft.com/office/drawing/2010/main">
                <a:solidFill>
                  <a:srgbClr val="FFFFFF"/>
                </a:solidFill>
              </a14:hiddenFill>
            </a:ext>
          </a:extLst>
        </p:spPr>
      </p:pic>
      <p:pic>
        <p:nvPicPr>
          <p:cNvPr id="120845" name="Picture 13" descr="dipole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725" y="3509963"/>
            <a:ext cx="4375150" cy="2428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825500"/>
          </a:xfrm>
        </p:spPr>
        <p:txBody>
          <a:bodyPr/>
          <a:lstStyle/>
          <a:p>
            <a:r>
              <a:rPr lang="en-US"/>
              <a:t>Why Don</a:t>
            </a:r>
            <a:r>
              <a:rPr lang="ja-JP" altLang="en-US"/>
              <a:t>’</a:t>
            </a:r>
            <a:r>
              <a:rPr lang="en-US"/>
              <a:t>t We Worry About Rotational and Vibrational Transitions for N</a:t>
            </a:r>
            <a:r>
              <a:rPr lang="en-US" baseline="-25000"/>
              <a:t>2</a:t>
            </a:r>
            <a:r>
              <a:rPr lang="en-US"/>
              <a:t>, and worry only a little about O</a:t>
            </a:r>
            <a:r>
              <a:rPr lang="en-US" baseline="-25000"/>
              <a:t>2</a:t>
            </a:r>
            <a:r>
              <a:rPr lang="en-US"/>
              <a:t>?</a:t>
            </a:r>
          </a:p>
        </p:txBody>
      </p:sp>
      <p:pic>
        <p:nvPicPr>
          <p:cNvPr id="98308" name="Picture 4" descr="omolec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125538"/>
            <a:ext cx="1801813" cy="1558925"/>
          </a:xfrm>
          <a:prstGeom prst="rect">
            <a:avLst/>
          </a:prstGeom>
          <a:noFill/>
          <a:extLst>
            <a:ext uri="{909E8E84-426E-40dd-AFC4-6F175D3DCCD1}">
              <a14:hiddenFill xmlns:a14="http://schemas.microsoft.com/office/drawing/2010/main">
                <a:solidFill>
                  <a:srgbClr val="FFFFFF"/>
                </a:solidFill>
              </a14:hiddenFill>
            </a:ext>
          </a:extLst>
        </p:spPr>
      </p:pic>
      <p:pic>
        <p:nvPicPr>
          <p:cNvPr id="98309" name="Picture 5" descr="nitrogencoll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188" y="1138238"/>
            <a:ext cx="2689225" cy="1684337"/>
          </a:xfrm>
          <a:prstGeom prst="rect">
            <a:avLst/>
          </a:prstGeom>
          <a:noFill/>
          <a:extLst>
            <a:ext uri="{909E8E84-426E-40dd-AFC4-6F175D3DCCD1}">
              <a14:hiddenFill xmlns:a14="http://schemas.microsoft.com/office/drawing/2010/main">
                <a:solidFill>
                  <a:srgbClr val="FFFFFF"/>
                </a:solidFill>
              </a14:hiddenFill>
            </a:ext>
          </a:extLst>
        </p:spPr>
      </p:pic>
      <p:pic>
        <p:nvPicPr>
          <p:cNvPr id="98310" name="Picture 6" descr="n2_molecule_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363" y="1076325"/>
            <a:ext cx="2581275" cy="1936750"/>
          </a:xfrm>
          <a:prstGeom prst="rect">
            <a:avLst/>
          </a:prstGeom>
          <a:noFill/>
          <a:extLst>
            <a:ext uri="{909E8E84-426E-40dd-AFC4-6F175D3DCCD1}">
              <a14:hiddenFill xmlns:a14="http://schemas.microsoft.com/office/drawing/2010/main">
                <a:solidFill>
                  <a:srgbClr val="FFFFFF"/>
                </a:solidFill>
              </a14:hiddenFill>
            </a:ext>
          </a:extLst>
        </p:spPr>
      </p:pic>
      <p:pic>
        <p:nvPicPr>
          <p:cNvPr id="98311" name="Picture 7" descr="nitrogen_single_bo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 y="3019425"/>
            <a:ext cx="4589463" cy="3651250"/>
          </a:xfrm>
          <a:prstGeom prst="rect">
            <a:avLst/>
          </a:prstGeom>
          <a:noFill/>
          <a:extLst>
            <a:ext uri="{909E8E84-426E-40dd-AFC4-6F175D3DCCD1}">
              <a14:hiddenFill xmlns:a14="http://schemas.microsoft.com/office/drawing/2010/main">
                <a:solidFill>
                  <a:srgbClr val="FFFFFF"/>
                </a:solidFill>
              </a14:hiddenFill>
            </a:ext>
          </a:extLst>
        </p:spPr>
      </p:pic>
      <p:sp>
        <p:nvSpPr>
          <p:cNvPr id="98312" name="Rectangle 8"/>
          <p:cNvSpPr>
            <a:spLocks noChangeArrowheads="1"/>
          </p:cNvSpPr>
          <p:nvPr/>
        </p:nvSpPr>
        <p:spPr bwMode="auto">
          <a:xfrm>
            <a:off x="5140325" y="2930525"/>
            <a:ext cx="4003675"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2000" b="1" smtClean="0">
                <a:solidFill>
                  <a:srgbClr val="000000"/>
                </a:solidFill>
                <a:latin typeface="Arial" charset="0"/>
                <a:ea typeface="ＭＳ Ｐゴシック" charset="0"/>
                <a:cs typeface="ＭＳ Ｐゴシック" charset="0"/>
              </a:rPr>
              <a:t>Homonuclear Diatomic Molecules</a:t>
            </a:r>
            <a:r>
              <a:rPr lang="en-US" sz="2000" smtClean="0">
                <a:solidFill>
                  <a:srgbClr val="000000"/>
                </a:solidFill>
                <a:latin typeface="Arial" charset="0"/>
                <a:ea typeface="ＭＳ Ｐゴシック" charset="0"/>
                <a:cs typeface="ＭＳ Ｐゴシック" charset="0"/>
              </a:rPr>
              <a:t>: </a:t>
            </a:r>
            <a:r>
              <a:rPr lang="en-US" sz="2000" i="1" smtClean="0">
                <a:solidFill>
                  <a:srgbClr val="FF0C0F"/>
                </a:solidFill>
                <a:latin typeface="Arial" charset="0"/>
                <a:ea typeface="ＭＳ Ｐゴシック" charset="0"/>
                <a:cs typeface="ＭＳ Ｐゴシック" charset="0"/>
              </a:rPr>
              <a:t>N</a:t>
            </a:r>
            <a:r>
              <a:rPr lang="en-US" sz="2000" i="1" baseline="-25000" smtClean="0">
                <a:solidFill>
                  <a:srgbClr val="FF0C0F"/>
                </a:solidFill>
                <a:latin typeface="Arial" charset="0"/>
                <a:ea typeface="ＭＳ Ｐゴシック" charset="0"/>
                <a:cs typeface="ＭＳ Ｐゴシック" charset="0"/>
              </a:rPr>
              <a:t>2</a:t>
            </a:r>
            <a:r>
              <a:rPr lang="en-US" sz="2000" i="1" smtClean="0">
                <a:solidFill>
                  <a:srgbClr val="FF0C0F"/>
                </a:solidFill>
                <a:latin typeface="Arial" charset="0"/>
                <a:ea typeface="ＭＳ Ｐゴシック" charset="0"/>
                <a:cs typeface="ＭＳ Ｐゴシック" charset="0"/>
              </a:rPr>
              <a:t> has no permanent electric or magnetic dipole moment due to the symmetry of positive and negative charge within the molecules.</a:t>
            </a:r>
            <a:r>
              <a:rPr lang="en-US" sz="2000" smtClean="0">
                <a:solidFill>
                  <a:srgbClr val="000000"/>
                </a:solidFill>
                <a:latin typeface="Arial" charset="0"/>
                <a:ea typeface="ＭＳ Ｐゴシック" charset="0"/>
                <a:cs typeface="ＭＳ Ｐゴシック" charset="0"/>
              </a:rPr>
              <a:t>  (O</a:t>
            </a:r>
            <a:r>
              <a:rPr lang="en-US" sz="2000" baseline="-25000" smtClean="0">
                <a:solidFill>
                  <a:srgbClr val="000000"/>
                </a:solidFill>
                <a:latin typeface="Arial" charset="0"/>
                <a:ea typeface="ＭＳ Ｐゴシック" charset="0"/>
                <a:cs typeface="ＭＳ Ｐゴシック" charset="0"/>
              </a:rPr>
              <a:t>2</a:t>
            </a:r>
            <a:r>
              <a:rPr lang="en-US" sz="2000" smtClean="0">
                <a:solidFill>
                  <a:srgbClr val="000000"/>
                </a:solidFill>
                <a:latin typeface="Arial" charset="0"/>
                <a:ea typeface="ＭＳ Ｐゴシック" charset="0"/>
                <a:cs typeface="ＭＳ Ｐゴシック" charset="0"/>
              </a:rPr>
              <a:t> has a permanent magnetic dipole moment, rotation bands at 60 and 118 GHz.)</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0"/>
            <a:ext cx="9144000" cy="825500"/>
          </a:xfrm>
        </p:spPr>
        <p:txBody>
          <a:bodyPr/>
          <a:lstStyle/>
          <a:p>
            <a:r>
              <a:rPr lang="en-US" b="1"/>
              <a:t>Why Don</a:t>
            </a:r>
            <a:r>
              <a:rPr lang="ja-JP" altLang="en-US" b="1"/>
              <a:t>’</a:t>
            </a:r>
            <a:r>
              <a:rPr lang="en-US" b="1"/>
              <a:t>t We Worry About Rotational and Vibrational Transitions for N</a:t>
            </a:r>
            <a:r>
              <a:rPr lang="en-US" b="1" baseline="-25000"/>
              <a:t>2</a:t>
            </a:r>
            <a:r>
              <a:rPr lang="en-US" b="1"/>
              <a:t>, and worry only a little about O</a:t>
            </a:r>
            <a:r>
              <a:rPr lang="en-US" b="1" baseline="-25000"/>
              <a:t>2</a:t>
            </a:r>
            <a:r>
              <a:rPr lang="en-US" b="1"/>
              <a:t>?</a:t>
            </a:r>
          </a:p>
        </p:txBody>
      </p:sp>
      <p:sp>
        <p:nvSpPr>
          <p:cNvPr id="107527" name="Rectangle 7"/>
          <p:cNvSpPr>
            <a:spLocks noChangeArrowheads="1"/>
          </p:cNvSpPr>
          <p:nvPr/>
        </p:nvSpPr>
        <p:spPr bwMode="auto">
          <a:xfrm>
            <a:off x="5140325" y="2930525"/>
            <a:ext cx="4003675"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2000" b="1" smtClean="0">
                <a:solidFill>
                  <a:srgbClr val="000000"/>
                </a:solidFill>
                <a:latin typeface="Arial" charset="0"/>
                <a:ea typeface="ＭＳ Ｐゴシック" charset="0"/>
                <a:cs typeface="ＭＳ Ｐゴシック" charset="0"/>
              </a:rPr>
              <a:t>Homonuclear Diatomic Molecules</a:t>
            </a:r>
            <a:r>
              <a:rPr lang="en-US" sz="2000" smtClean="0">
                <a:solidFill>
                  <a:srgbClr val="000000"/>
                </a:solidFill>
                <a:latin typeface="Arial" charset="0"/>
                <a:ea typeface="ＭＳ Ｐゴシック" charset="0"/>
                <a:cs typeface="ＭＳ Ｐゴシック" charset="0"/>
              </a:rPr>
              <a:t>: </a:t>
            </a:r>
            <a:r>
              <a:rPr lang="en-US" sz="2000" i="1" smtClean="0">
                <a:solidFill>
                  <a:srgbClr val="FF0C0F"/>
                </a:solidFill>
                <a:latin typeface="Arial" charset="0"/>
                <a:ea typeface="ＭＳ Ｐゴシック" charset="0"/>
                <a:cs typeface="ＭＳ Ｐゴシック" charset="0"/>
              </a:rPr>
              <a:t>N</a:t>
            </a:r>
            <a:r>
              <a:rPr lang="en-US" sz="2000" i="1" baseline="-25000" smtClean="0">
                <a:solidFill>
                  <a:srgbClr val="FF0C0F"/>
                </a:solidFill>
                <a:latin typeface="Arial" charset="0"/>
                <a:ea typeface="ＭＳ Ｐゴシック" charset="0"/>
                <a:cs typeface="ＭＳ Ｐゴシック" charset="0"/>
              </a:rPr>
              <a:t>2</a:t>
            </a:r>
            <a:r>
              <a:rPr lang="en-US" sz="2000" i="1" smtClean="0">
                <a:solidFill>
                  <a:srgbClr val="FF0C0F"/>
                </a:solidFill>
                <a:latin typeface="Arial" charset="0"/>
                <a:ea typeface="ＭＳ Ｐゴシック" charset="0"/>
                <a:cs typeface="ＭＳ Ｐゴシック" charset="0"/>
              </a:rPr>
              <a:t> has no permanent electric or magnetic dipole moment due to the symmetry of positive and negative charge within the molecules.</a:t>
            </a:r>
            <a:r>
              <a:rPr lang="en-US" sz="2000" smtClean="0">
                <a:solidFill>
                  <a:srgbClr val="000000"/>
                </a:solidFill>
                <a:latin typeface="Arial" charset="0"/>
                <a:ea typeface="ＭＳ Ｐゴシック" charset="0"/>
                <a:cs typeface="ＭＳ Ｐゴシック" charset="0"/>
              </a:rPr>
              <a:t>  (O</a:t>
            </a:r>
            <a:r>
              <a:rPr lang="en-US" sz="2000" baseline="-25000" smtClean="0">
                <a:solidFill>
                  <a:srgbClr val="000000"/>
                </a:solidFill>
                <a:latin typeface="Arial" charset="0"/>
                <a:ea typeface="ＭＳ Ｐゴシック" charset="0"/>
                <a:cs typeface="ＭＳ Ｐゴシック" charset="0"/>
              </a:rPr>
              <a:t>2</a:t>
            </a:r>
            <a:r>
              <a:rPr lang="en-US" sz="2000" smtClean="0">
                <a:solidFill>
                  <a:srgbClr val="000000"/>
                </a:solidFill>
                <a:latin typeface="Arial" charset="0"/>
                <a:ea typeface="ＭＳ Ｐゴシック" charset="0"/>
                <a:cs typeface="ＭＳ Ｐゴシック" charset="0"/>
              </a:rPr>
              <a:t> has a permanent magnetic dipole moment, rotation bands at 60 and 118 GHz.)</a:t>
            </a:r>
          </a:p>
        </p:txBody>
      </p:sp>
      <p:pic>
        <p:nvPicPr>
          <p:cNvPr id="107528" name="Picture 8" descr="pic-v14-st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1249363"/>
            <a:ext cx="3235325" cy="4568825"/>
          </a:xfrm>
          <a:prstGeom prst="rect">
            <a:avLst/>
          </a:prstGeom>
          <a:noFill/>
          <a:extLst>
            <a:ext uri="{909E8E84-426E-40dd-AFC4-6F175D3DCCD1}">
              <a14:hiddenFill xmlns:a14="http://schemas.microsoft.com/office/drawing/2010/main">
                <a:solidFill>
                  <a:srgbClr val="FFFFFF"/>
                </a:solidFill>
              </a14:hiddenFill>
            </a:ext>
          </a:extLst>
        </p:spPr>
      </p:pic>
      <p:sp>
        <p:nvSpPr>
          <p:cNvPr id="107529" name="Rectangle 9"/>
          <p:cNvSpPr>
            <a:spLocks noChangeArrowheads="1"/>
          </p:cNvSpPr>
          <p:nvPr/>
        </p:nvSpPr>
        <p:spPr bwMode="auto">
          <a:xfrm>
            <a:off x="4645025" y="1241425"/>
            <a:ext cx="41402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Bonding electron </a:t>
            </a:r>
            <a:r>
              <a:rPr lang="ja-JP" altLang="en-US" sz="2400" smtClean="0">
                <a:solidFill>
                  <a:srgbClr val="000000"/>
                </a:solidFill>
                <a:latin typeface="Arial" charset="0"/>
                <a:ea typeface="ＭＳ Ｐゴシック" charset="0"/>
                <a:cs typeface="ＭＳ Ｐゴシック" charset="0"/>
              </a:rPr>
              <a:t>‘</a:t>
            </a:r>
            <a:r>
              <a:rPr lang="en-US" sz="2400" smtClean="0">
                <a:solidFill>
                  <a:srgbClr val="000000"/>
                </a:solidFill>
                <a:latin typeface="Arial" charset="0"/>
                <a:ea typeface="ＭＳ Ｐゴシック" charset="0"/>
                <a:cs typeface="ＭＳ Ｐゴシック" charset="0"/>
              </a:rPr>
              <a:t>clouds</a:t>
            </a:r>
            <a:r>
              <a:rPr lang="ja-JP" altLang="en-US" sz="2400" smtClean="0">
                <a:solidFill>
                  <a:srgbClr val="000000"/>
                </a:solidFill>
                <a:latin typeface="Arial" charset="0"/>
                <a:ea typeface="ＭＳ Ｐゴシック" charset="0"/>
                <a:cs typeface="ＭＳ Ｐゴシック" charset="0"/>
              </a:rPr>
              <a:t>’</a:t>
            </a:r>
            <a:r>
              <a:rPr lang="en-US" sz="2400" smtClean="0">
                <a:solidFill>
                  <a:srgbClr val="000000"/>
                </a:solidFill>
                <a:latin typeface="Arial" charset="0"/>
                <a:ea typeface="ＭＳ Ｐゴシック" charset="0"/>
                <a:cs typeface="ＭＳ Ｐゴシック" charset="0"/>
              </a:rPr>
              <a:t> (orbitals) for O</a:t>
            </a:r>
            <a:r>
              <a:rPr lang="en-US" sz="2400" baseline="-25000" smtClean="0">
                <a:solidFill>
                  <a:srgbClr val="000000"/>
                </a:solidFill>
                <a:latin typeface="Arial" charset="0"/>
                <a:ea typeface="ＭＳ Ｐゴシック" charset="0"/>
                <a:cs typeface="ＭＳ Ｐゴシック" charset="0"/>
              </a:rPr>
              <a:t>2</a:t>
            </a:r>
            <a:r>
              <a:rPr lang="en-US" sz="2400" smtClean="0">
                <a:solidFill>
                  <a:srgbClr val="000000"/>
                </a:solidFill>
                <a:latin typeface="Arial" charset="0"/>
                <a:ea typeface="ＭＳ Ｐゴシック" charset="0"/>
                <a:cs typeface="ＭＳ Ｐゴシック" charset="0"/>
              </a:rPr>
              <a:t> and N</a:t>
            </a:r>
            <a:r>
              <a:rPr lang="en-US" sz="2400" baseline="-25000" smtClean="0">
                <a:solidFill>
                  <a:srgbClr val="000000"/>
                </a:solidFill>
                <a:latin typeface="Arial" charset="0"/>
                <a:ea typeface="ＭＳ Ｐゴシック" charset="0"/>
                <a:cs typeface="ＭＳ Ｐゴシック" charset="0"/>
              </a:rPr>
              <a:t>2</a:t>
            </a:r>
            <a:r>
              <a:rPr lang="en-US" sz="2400" smtClean="0">
                <a:solidFill>
                  <a:srgbClr val="000000"/>
                </a:solidFill>
                <a:latin typeface="Arial" charset="0"/>
                <a:ea typeface="ＭＳ Ｐゴシック" charset="0"/>
                <a:cs typeface="ＭＳ Ｐゴシック" charset="0"/>
              </a:rPr>
              <a:t> (bottom).</a:t>
            </a:r>
          </a:p>
        </p:txBody>
      </p:sp>
      <p:sp>
        <p:nvSpPr>
          <p:cNvPr id="107530" name="Rectangle 10"/>
          <p:cNvSpPr>
            <a:spLocks noChangeArrowheads="1"/>
          </p:cNvSpPr>
          <p:nvPr/>
        </p:nvSpPr>
        <p:spPr bwMode="auto">
          <a:xfrm>
            <a:off x="263525" y="2073275"/>
            <a:ext cx="7096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3600" smtClean="0">
                <a:solidFill>
                  <a:srgbClr val="000000"/>
                </a:solidFill>
                <a:latin typeface="Arial" charset="0"/>
                <a:ea typeface="ＭＳ Ｐゴシック" charset="0"/>
                <a:cs typeface="ＭＳ Ｐゴシック" charset="0"/>
              </a:rPr>
              <a:t>O</a:t>
            </a:r>
            <a:r>
              <a:rPr lang="en-US" sz="3600" baseline="-25000" smtClean="0">
                <a:solidFill>
                  <a:srgbClr val="000000"/>
                </a:solidFill>
                <a:latin typeface="Arial" charset="0"/>
                <a:ea typeface="ＭＳ Ｐゴシック" charset="0"/>
                <a:cs typeface="ＭＳ Ｐゴシック" charset="0"/>
              </a:rPr>
              <a:t>2</a:t>
            </a:r>
            <a:endParaRPr lang="en-US" sz="3600" smtClean="0">
              <a:solidFill>
                <a:srgbClr val="000000"/>
              </a:solidFill>
              <a:latin typeface="Arial" charset="0"/>
              <a:ea typeface="ＭＳ Ｐゴシック" charset="0"/>
              <a:cs typeface="ＭＳ Ｐゴシック" charset="0"/>
            </a:endParaRPr>
          </a:p>
        </p:txBody>
      </p:sp>
      <p:sp>
        <p:nvSpPr>
          <p:cNvPr id="107531" name="Rectangle 11"/>
          <p:cNvSpPr>
            <a:spLocks noChangeArrowheads="1"/>
          </p:cNvSpPr>
          <p:nvPr/>
        </p:nvSpPr>
        <p:spPr bwMode="auto">
          <a:xfrm>
            <a:off x="174625" y="4575175"/>
            <a:ext cx="6842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3600" smtClean="0">
                <a:solidFill>
                  <a:srgbClr val="000000"/>
                </a:solidFill>
                <a:latin typeface="Arial" charset="0"/>
                <a:ea typeface="ＭＳ Ｐゴシック" charset="0"/>
                <a:cs typeface="ＭＳ Ｐゴシック" charset="0"/>
              </a:rPr>
              <a:t>N</a:t>
            </a:r>
            <a:r>
              <a:rPr lang="en-US" sz="3600" baseline="-25000" smtClean="0">
                <a:solidFill>
                  <a:srgbClr val="000000"/>
                </a:solidFill>
                <a:latin typeface="Arial" charset="0"/>
                <a:ea typeface="ＭＳ Ｐゴシック" charset="0"/>
                <a:cs typeface="ＭＳ Ｐゴシック" charset="0"/>
              </a:rPr>
              <a:t>2</a:t>
            </a:r>
            <a:endParaRPr lang="en-US" sz="3600" smtClean="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762000" y="0"/>
            <a:ext cx="7772400" cy="609600"/>
          </a:xfrm>
        </p:spPr>
        <p:txBody>
          <a:bodyPr/>
          <a:lstStyle/>
          <a:p>
            <a:r>
              <a:rPr lang="en-US"/>
              <a:t>Line Broadening</a:t>
            </a:r>
          </a:p>
        </p:txBody>
      </p:sp>
      <p:pic>
        <p:nvPicPr>
          <p:cNvPr id="112644" name="Picture 4" descr="fig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855663"/>
            <a:ext cx="3757613" cy="5483225"/>
          </a:xfrm>
          <a:prstGeom prst="rect">
            <a:avLst/>
          </a:prstGeom>
          <a:noFill/>
          <a:extLst>
            <a:ext uri="{909E8E84-426E-40dd-AFC4-6F175D3DCCD1}">
              <a14:hiddenFill xmlns:a14="http://schemas.microsoft.com/office/drawing/2010/main">
                <a:solidFill>
                  <a:srgbClr val="FFFFFF"/>
                </a:solidFill>
              </a14:hiddenFill>
            </a:ext>
          </a:extLst>
        </p:spPr>
      </p:pic>
      <p:sp>
        <p:nvSpPr>
          <p:cNvPr id="112645" name="Rectangle 5"/>
          <p:cNvSpPr>
            <a:spLocks noChangeArrowheads="1"/>
          </p:cNvSpPr>
          <p:nvPr/>
        </p:nvSpPr>
        <p:spPr bwMode="auto">
          <a:xfrm>
            <a:off x="4289425" y="593725"/>
            <a:ext cx="4699000" cy="620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1600" b="1" smtClean="0">
                <a:solidFill>
                  <a:srgbClr val="000000"/>
                </a:solidFill>
                <a:latin typeface="Arial" charset="0"/>
                <a:ea typeface="ＭＳ Ｐゴシック" charset="0"/>
                <a:cs typeface="ＭＳ Ｐゴシック" charset="0"/>
              </a:rPr>
              <a:t>Natural Broadening</a:t>
            </a:r>
            <a:r>
              <a:rPr lang="en-US" sz="1600" smtClean="0">
                <a:solidFill>
                  <a:srgbClr val="000000"/>
                </a:solidFill>
                <a:latin typeface="Arial" charset="0"/>
                <a:ea typeface="ＭＳ Ｐゴシック" charset="0"/>
                <a:cs typeface="ＭＳ Ｐゴシック" charset="0"/>
              </a:rPr>
              <a:t>:</a:t>
            </a:r>
            <a:br>
              <a:rPr lang="en-US" sz="1600" smtClean="0">
                <a:solidFill>
                  <a:srgbClr val="000000"/>
                </a:solidFill>
                <a:latin typeface="Arial" charset="0"/>
                <a:ea typeface="ＭＳ Ｐゴシック" charset="0"/>
                <a:cs typeface="ＭＳ Ｐゴシック" charset="0"/>
              </a:rPr>
            </a:br>
            <a:r>
              <a:rPr lang="en-US" sz="1600" smtClean="0">
                <a:solidFill>
                  <a:srgbClr val="000000"/>
                </a:solidFill>
                <a:latin typeface="Arial" charset="0"/>
                <a:ea typeface="ＭＳ Ｐゴシック" charset="0"/>
                <a:cs typeface="ＭＳ Ｐゴシック" charset="0"/>
              </a:rPr>
              <a:t>Finite time, finite widths (Heisenberg is uncertain about widths, certain they are not infinitely narrow!)</a:t>
            </a:r>
          </a:p>
          <a:p>
            <a:pPr defTabSz="914400" eaLnBrk="0" fontAlgn="base" hangingPunct="0">
              <a:spcBef>
                <a:spcPct val="0"/>
              </a:spcBef>
              <a:spcAft>
                <a:spcPct val="0"/>
              </a:spcAft>
            </a:pPr>
            <a:r>
              <a:rPr lang="en-US" sz="1600" smtClean="0">
                <a:solidFill>
                  <a:srgbClr val="000000"/>
                </a:solidFill>
                <a:latin typeface="Arial" charset="0"/>
                <a:ea typeface="ＭＳ Ｐゴシック" charset="0"/>
                <a:cs typeface="ＭＳ Ｐゴシック" charset="0"/>
              </a:rPr>
              <a:t/>
            </a:r>
            <a:br>
              <a:rPr lang="en-US" sz="1600" smtClean="0">
                <a:solidFill>
                  <a:srgbClr val="000000"/>
                </a:solidFill>
                <a:latin typeface="Arial" charset="0"/>
                <a:ea typeface="ＭＳ Ｐゴシック" charset="0"/>
                <a:cs typeface="ＭＳ Ｐゴシック" charset="0"/>
              </a:rPr>
            </a:br>
            <a:r>
              <a:rPr lang="en-US" sz="1600" b="1" smtClean="0">
                <a:solidFill>
                  <a:srgbClr val="000000"/>
                </a:solidFill>
                <a:latin typeface="Arial" charset="0"/>
                <a:ea typeface="ＭＳ Ｐゴシック" charset="0"/>
                <a:cs typeface="ＭＳ Ｐゴシック" charset="0"/>
              </a:rPr>
              <a:t>Doppler Broadening</a:t>
            </a:r>
            <a:r>
              <a:rPr lang="en-US" sz="1600" smtClean="0">
                <a:solidFill>
                  <a:srgbClr val="000000"/>
                </a:solidFill>
                <a:latin typeface="Arial" charset="0"/>
                <a:ea typeface="ＭＳ Ｐゴシック" charset="0"/>
                <a:cs typeface="ＭＳ Ｐゴシック" charset="0"/>
              </a:rPr>
              <a:t>:</a:t>
            </a: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1600" smtClean="0">
                <a:solidFill>
                  <a:srgbClr val="000000"/>
                </a:solidFill>
                <a:latin typeface="Arial" charset="0"/>
                <a:ea typeface="ＭＳ Ｐゴシック" charset="0"/>
                <a:cs typeface="ＭＳ Ｐゴシック" charset="0"/>
              </a:rPr>
              <a:t>Molecules with relative motions due to thermal energy </a:t>
            </a:r>
            <a:r>
              <a:rPr lang="ja-JP" altLang="en-US" sz="1600" smtClean="0">
                <a:solidFill>
                  <a:srgbClr val="000000"/>
                </a:solidFill>
                <a:latin typeface="Arial" charset="0"/>
                <a:ea typeface="ＭＳ Ｐゴシック" charset="0"/>
                <a:cs typeface="ＭＳ Ｐゴシック" charset="0"/>
              </a:rPr>
              <a:t>‘</a:t>
            </a:r>
            <a:r>
              <a:rPr lang="en-US" sz="1600" smtClean="0">
                <a:solidFill>
                  <a:srgbClr val="000000"/>
                </a:solidFill>
                <a:latin typeface="Arial" charset="0"/>
                <a:ea typeface="ＭＳ Ｐゴシック" charset="0"/>
                <a:cs typeface="ＭＳ Ｐゴシック" charset="0"/>
              </a:rPr>
              <a:t>see</a:t>
            </a:r>
            <a:r>
              <a:rPr lang="ja-JP" altLang="en-US" sz="1600" smtClean="0">
                <a:solidFill>
                  <a:srgbClr val="000000"/>
                </a:solidFill>
                <a:latin typeface="Arial" charset="0"/>
                <a:ea typeface="ＭＳ Ｐゴシック" charset="0"/>
                <a:cs typeface="ＭＳ Ｐゴシック" charset="0"/>
              </a:rPr>
              <a:t>’</a:t>
            </a:r>
            <a:r>
              <a:rPr lang="en-US" sz="1600" smtClean="0">
                <a:solidFill>
                  <a:srgbClr val="000000"/>
                </a:solidFill>
                <a:latin typeface="Arial" charset="0"/>
                <a:ea typeface="ＭＳ Ｐゴシック" charset="0"/>
                <a:cs typeface="ＭＳ Ｐゴシック" charset="0"/>
              </a:rPr>
              <a:t> doppler shifts of the light. Important in the mesosphere.</a:t>
            </a:r>
          </a:p>
          <a:p>
            <a:pPr defTabSz="914400" eaLnBrk="0" fontAlgn="base" hangingPunct="0">
              <a:spcBef>
                <a:spcPct val="0"/>
              </a:spcBef>
              <a:spcAft>
                <a:spcPct val="0"/>
              </a:spcAft>
            </a:pPr>
            <a:r>
              <a:rPr lang="en-US" sz="1600" smtClean="0">
                <a:solidFill>
                  <a:srgbClr val="000000"/>
                </a:solidFill>
                <a:latin typeface="Arial" charset="0"/>
                <a:ea typeface="ＭＳ Ｐゴシック" charset="0"/>
                <a:cs typeface="ＭＳ Ｐゴシック" charset="0"/>
              </a:rPr>
              <a:t/>
            </a:r>
            <a:br>
              <a:rPr lang="en-US" sz="1600" smtClean="0">
                <a:solidFill>
                  <a:srgbClr val="000000"/>
                </a:solidFill>
                <a:latin typeface="Arial" charset="0"/>
                <a:ea typeface="ＭＳ Ｐゴシック" charset="0"/>
                <a:cs typeface="ＭＳ Ｐゴシック" charset="0"/>
              </a:rPr>
            </a:br>
            <a:r>
              <a:rPr lang="en-US" sz="1600" b="1" smtClean="0">
                <a:solidFill>
                  <a:srgbClr val="000000"/>
                </a:solidFill>
                <a:latin typeface="Arial" charset="0"/>
                <a:ea typeface="ＭＳ Ｐゴシック" charset="0"/>
                <a:cs typeface="ＭＳ Ｐゴシック" charset="0"/>
              </a:rPr>
              <a:t>Pressure Broadening</a:t>
            </a:r>
            <a:r>
              <a:rPr lang="en-US" sz="1600" smtClean="0">
                <a:solidFill>
                  <a:srgbClr val="000000"/>
                </a:solidFill>
                <a:latin typeface="Arial" charset="0"/>
                <a:ea typeface="ＭＳ Ｐゴシック" charset="0"/>
                <a:cs typeface="ＭＳ Ｐゴシック" charset="0"/>
              </a:rPr>
              <a:t>: Lorentz line shape</a:t>
            </a: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16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1600" smtClean="0">
                <a:solidFill>
                  <a:srgbClr val="000000"/>
                </a:solidFill>
                <a:latin typeface="Arial" charset="0"/>
                <a:ea typeface="ＭＳ Ｐゴシック" charset="0"/>
                <a:cs typeface="ＭＳ Ｐゴシック" charset="0"/>
              </a:rPr>
              <a:t>Molecular collisions distort energy levels for absorption and emission.  Emperically determined (by measurement).  Very important for the troposphere and lower stratosphere.</a:t>
            </a:r>
          </a:p>
        </p:txBody>
      </p:sp>
      <p:pic>
        <p:nvPicPr>
          <p:cNvPr id="112646" name="Picture 6" descr="dopp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392363"/>
            <a:ext cx="4268787" cy="735012"/>
          </a:xfrm>
          <a:prstGeom prst="rect">
            <a:avLst/>
          </a:prstGeom>
          <a:noFill/>
          <a:extLst>
            <a:ext uri="{909E8E84-426E-40dd-AFC4-6F175D3DCCD1}">
              <a14:hiddenFill xmlns:a14="http://schemas.microsoft.com/office/drawing/2010/main">
                <a:solidFill>
                  <a:srgbClr val="FFFFFF"/>
                </a:solidFill>
              </a14:hiddenFill>
            </a:ext>
          </a:extLst>
        </p:spPr>
      </p:pic>
      <p:pic>
        <p:nvPicPr>
          <p:cNvPr id="112647" name="Picture 7" descr="pressureB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4872038"/>
            <a:ext cx="5246687" cy="730250"/>
          </a:xfrm>
          <a:prstGeom prst="rect">
            <a:avLst/>
          </a:prstGeom>
          <a:noFill/>
          <a:extLst>
            <a:ext uri="{909E8E84-426E-40dd-AFC4-6F175D3DCCD1}">
              <a14:hiddenFill xmlns:a14="http://schemas.microsoft.com/office/drawing/2010/main">
                <a:solidFill>
                  <a:srgbClr val="FFFFFF"/>
                </a:solidFill>
              </a14:hiddenFill>
            </a:ext>
          </a:extLst>
        </p:spPr>
      </p:pic>
      <p:sp>
        <p:nvSpPr>
          <p:cNvPr id="112648" name="Rectangle 8"/>
          <p:cNvSpPr>
            <a:spLocks noChangeArrowheads="1"/>
          </p:cNvSpPr>
          <p:nvPr/>
        </p:nvSpPr>
        <p:spPr bwMode="auto">
          <a:xfrm>
            <a:off x="1876425" y="3175000"/>
            <a:ext cx="912813"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1200" b="1" smtClean="0">
                <a:solidFill>
                  <a:srgbClr val="000000"/>
                </a:solidFill>
                <a:latin typeface="Arial" charset="0"/>
                <a:ea typeface="ＭＳ Ｐゴシック" charset="0"/>
                <a:cs typeface="ＭＳ Ｐゴシック" charset="0"/>
              </a:rPr>
              <a:t>frequency</a:t>
            </a:r>
          </a:p>
        </p:txBody>
      </p:sp>
      <p:sp>
        <p:nvSpPr>
          <p:cNvPr id="112649" name="Rectangle 9"/>
          <p:cNvSpPr>
            <a:spLocks noChangeArrowheads="1"/>
          </p:cNvSpPr>
          <p:nvPr/>
        </p:nvSpPr>
        <p:spPr bwMode="auto">
          <a:xfrm>
            <a:off x="1889125" y="6096000"/>
            <a:ext cx="912813"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1200" b="1" smtClean="0">
                <a:solidFill>
                  <a:srgbClr val="000000"/>
                </a:solidFill>
                <a:latin typeface="Arial" charset="0"/>
                <a:ea typeface="ＭＳ Ｐゴシック" charset="0"/>
                <a:cs typeface="ＭＳ Ｐゴシック" charset="0"/>
              </a:rPr>
              <a:t>frequency</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533400" y="228600"/>
            <a:ext cx="7772400" cy="1143000"/>
          </a:xfrm>
        </p:spPr>
        <p:txBody>
          <a:bodyPr/>
          <a:lstStyle/>
          <a:p>
            <a:r>
              <a:rPr lang="en-US" b="1" i="1"/>
              <a:t>Line Strength Temperature Dependence Summary</a:t>
            </a:r>
          </a:p>
        </p:txBody>
      </p:sp>
      <p:sp>
        <p:nvSpPr>
          <p:cNvPr id="12292" name="Text Box 4"/>
          <p:cNvSpPr txBox="1">
            <a:spLocks noChangeArrowheads="1"/>
          </p:cNvSpPr>
          <p:nvPr/>
        </p:nvSpPr>
        <p:spPr bwMode="auto">
          <a:xfrm>
            <a:off x="838200" y="1752600"/>
            <a:ext cx="7467600" cy="410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pPr>
            <a:r>
              <a:rPr lang="en-US" sz="2400" smtClean="0">
                <a:solidFill>
                  <a:srgbClr val="000000"/>
                </a:solidFill>
                <a:latin typeface="Arial" charset="0"/>
                <a:ea typeface="ＭＳ Ｐゴシック" charset="0"/>
                <a:cs typeface="ＭＳ Ｐゴシック" charset="0"/>
              </a:rPr>
              <a:t>*** Energy levels are determined from quantum mechanics, electronic, vibration, rotation etc, as related to molecular mass, charge distribution, orientation, number of atoms, etc.</a:t>
            </a:r>
          </a:p>
          <a:p>
            <a:pPr defTabSz="914400" eaLnBrk="0" fontAlgn="base" hangingPunct="0">
              <a:spcBef>
                <a:spcPct val="50000"/>
              </a:spcBef>
              <a:spcAft>
                <a:spcPct val="0"/>
              </a:spcAft>
            </a:pPr>
            <a:endParaRPr lang="en-US" sz="2400" smtClean="0">
              <a:solidFill>
                <a:srgbClr val="000000"/>
              </a:solidFill>
              <a:latin typeface="Arial" charset="0"/>
              <a:ea typeface="ＭＳ Ｐゴシック" charset="0"/>
              <a:cs typeface="ＭＳ Ｐゴシック" charset="0"/>
            </a:endParaRPr>
          </a:p>
          <a:p>
            <a:pPr defTabSz="914400" eaLnBrk="0" fontAlgn="base" hangingPunct="0">
              <a:spcBef>
                <a:spcPct val="50000"/>
              </a:spcBef>
              <a:spcAft>
                <a:spcPct val="0"/>
              </a:spcAft>
            </a:pPr>
            <a:r>
              <a:rPr lang="en-US" sz="2400" smtClean="0">
                <a:solidFill>
                  <a:srgbClr val="000000"/>
                </a:solidFill>
                <a:latin typeface="Arial" charset="0"/>
                <a:ea typeface="ＭＳ Ｐゴシック" charset="0"/>
                <a:cs typeface="ＭＳ Ｐゴシック" charset="0"/>
              </a:rPr>
              <a:t>*** # of molecules in each state is determined from statistical mechanics, partition function, thermal energy.  Is there sufficient thermal energy to populate the energy levels above the ground state?  What is the probability molecules are in a given energy state?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b="1"/>
              <a:t>Additional Interactions</a:t>
            </a:r>
          </a:p>
        </p:txBody>
      </p:sp>
      <p:sp>
        <p:nvSpPr>
          <p:cNvPr id="114692" name="Rectangle 4"/>
          <p:cNvSpPr>
            <a:spLocks noChangeArrowheads="1"/>
          </p:cNvSpPr>
          <p:nvPr/>
        </p:nvSpPr>
        <p:spPr bwMode="auto">
          <a:xfrm>
            <a:off x="542925" y="1089025"/>
            <a:ext cx="8331200" cy="520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b="1" smtClean="0">
                <a:solidFill>
                  <a:srgbClr val="000000"/>
                </a:solidFill>
                <a:latin typeface="Arial" charset="0"/>
                <a:ea typeface="ＭＳ Ｐゴシック" charset="0"/>
                <a:cs typeface="ＭＳ Ｐゴシック" charset="0"/>
              </a:rPr>
              <a:t>Continuum Absorption</a:t>
            </a:r>
            <a:r>
              <a:rPr lang="en-US" sz="2400" smtClean="0">
                <a:solidFill>
                  <a:srgbClr val="000000"/>
                </a:solidFill>
                <a:latin typeface="Arial" charset="0"/>
                <a:ea typeface="ＭＳ Ｐゴシック" charset="0"/>
                <a:cs typeface="ＭＳ Ｐゴシック" charset="0"/>
              </a:rPr>
              <a:t> (e.g. water vapor in window region)</a:t>
            </a:r>
            <a:br>
              <a:rPr lang="en-US" sz="2400" smtClean="0">
                <a:solidFill>
                  <a:srgbClr val="000000"/>
                </a:solidFill>
                <a:latin typeface="Arial" charset="0"/>
                <a:ea typeface="ＭＳ Ｐゴシック" charset="0"/>
                <a:cs typeface="ＭＳ Ｐゴシック" charset="0"/>
              </a:rPr>
            </a:br>
            <a:r>
              <a:rPr lang="en-US" sz="2400" smtClean="0">
                <a:solidFill>
                  <a:srgbClr val="000000"/>
                </a:solidFill>
                <a:latin typeface="Arial" charset="0"/>
                <a:ea typeface="ＭＳ Ｐゴシック" charset="0"/>
                <a:cs typeface="ＭＳ Ｐゴシック" charset="0"/>
              </a:rPr>
              <a:t>Broad, weak absorption.</a:t>
            </a:r>
          </a:p>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From poor model of spectral lines?  From water vapor </a:t>
            </a:r>
            <a:br>
              <a:rPr lang="en-US" sz="2400" smtClean="0">
                <a:solidFill>
                  <a:srgbClr val="000000"/>
                </a:solidFill>
                <a:latin typeface="Arial" charset="0"/>
                <a:ea typeface="ＭＳ Ｐゴシック" charset="0"/>
                <a:cs typeface="ＭＳ Ｐゴシック" charset="0"/>
              </a:rPr>
            </a:br>
            <a:r>
              <a:rPr lang="en-US" sz="2400" smtClean="0">
                <a:solidFill>
                  <a:srgbClr val="000000"/>
                </a:solidFill>
                <a:latin typeface="Arial" charset="0"/>
                <a:ea typeface="ＭＳ Ｐゴシック" charset="0"/>
                <a:cs typeface="ＭＳ Ｐゴシック" charset="0"/>
              </a:rPr>
              <a:t>clusters of 2 or more molecules?  Both?</a:t>
            </a:r>
            <a:br>
              <a:rPr lang="en-US" sz="2400" smtClean="0">
                <a:solidFill>
                  <a:srgbClr val="000000"/>
                </a:solidFill>
                <a:latin typeface="Arial" charset="0"/>
                <a:ea typeface="ＭＳ Ｐゴシック" charset="0"/>
                <a:cs typeface="ＭＳ Ｐゴシック" charset="0"/>
              </a:rPr>
            </a:br>
            <a:r>
              <a:rPr lang="en-US" sz="2400" b="1" smtClean="0">
                <a:solidFill>
                  <a:srgbClr val="FF0C0F"/>
                </a:solidFill>
                <a:latin typeface="Arial" charset="0"/>
                <a:ea typeface="ＭＳ Ｐゴシック" charset="0"/>
                <a:cs typeface="ＭＳ Ｐゴシック" charset="0"/>
              </a:rPr>
              <a:t>VERY IMPORTANT!!! </a:t>
            </a:r>
          </a:p>
          <a:p>
            <a:pPr defTabSz="914400" eaLnBrk="0" fontAlgn="base" hangingPunct="0">
              <a:spcBef>
                <a:spcPct val="0"/>
              </a:spcBef>
              <a:spcAft>
                <a:spcPct val="0"/>
              </a:spcAft>
            </a:pPr>
            <a:r>
              <a:rPr lang="ja-JP" altLang="en-US" sz="2400" b="1" smtClean="0">
                <a:solidFill>
                  <a:srgbClr val="FF0C0F"/>
                </a:solidFill>
                <a:latin typeface="Arial" charset="0"/>
                <a:ea typeface="ＭＳ Ｐゴシック" charset="0"/>
                <a:cs typeface="ＭＳ Ｐゴシック" charset="0"/>
              </a:rPr>
              <a:t>‘</a:t>
            </a:r>
            <a:r>
              <a:rPr lang="en-US" sz="2400" b="1" smtClean="0">
                <a:solidFill>
                  <a:srgbClr val="FF0C0F"/>
                </a:solidFill>
                <a:latin typeface="Arial" charset="0"/>
                <a:ea typeface="ＭＳ Ｐゴシック" charset="0"/>
                <a:cs typeface="ＭＳ Ｐゴシック" charset="0"/>
              </a:rPr>
              <a:t>Dirties</a:t>
            </a:r>
            <a:r>
              <a:rPr lang="ja-JP" altLang="en-US" sz="2400" b="1" smtClean="0">
                <a:solidFill>
                  <a:srgbClr val="FF0C0F"/>
                </a:solidFill>
                <a:latin typeface="Arial" charset="0"/>
                <a:ea typeface="ＭＳ Ｐゴシック" charset="0"/>
                <a:cs typeface="ＭＳ Ｐゴシック" charset="0"/>
              </a:rPr>
              <a:t>’</a:t>
            </a:r>
            <a:r>
              <a:rPr lang="en-US" sz="2400" b="1" smtClean="0">
                <a:solidFill>
                  <a:srgbClr val="FF0C0F"/>
                </a:solidFill>
                <a:latin typeface="Arial" charset="0"/>
                <a:ea typeface="ＭＳ Ｐゴシック" charset="0"/>
                <a:cs typeface="ＭＳ Ｐゴシック" charset="0"/>
              </a:rPr>
              <a:t> the window region in the thermal IR.</a:t>
            </a:r>
          </a:p>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400" b="1" smtClean="0">
                <a:solidFill>
                  <a:srgbClr val="000000"/>
                </a:solidFill>
                <a:latin typeface="Arial" charset="0"/>
                <a:ea typeface="ＭＳ Ｐゴシック" charset="0"/>
                <a:cs typeface="ＭＳ Ｐゴシック" charset="0"/>
              </a:rPr>
              <a:t>Photoionization</a:t>
            </a:r>
            <a:r>
              <a:rPr lang="en-US" sz="2400" smtClean="0">
                <a:solidFill>
                  <a:srgbClr val="000000"/>
                </a:solidFill>
                <a:latin typeface="Arial" charset="0"/>
                <a:ea typeface="ＭＳ Ｐゴシック" charset="0"/>
                <a:cs typeface="ＭＳ Ｐゴシック" charset="0"/>
              </a:rPr>
              <a:t> (Gamma, X-ray)</a:t>
            </a:r>
            <a:br>
              <a:rPr lang="en-US" sz="2400" smtClean="0">
                <a:solidFill>
                  <a:srgbClr val="000000"/>
                </a:solidFill>
                <a:latin typeface="Arial" charset="0"/>
                <a:ea typeface="ＭＳ Ｐゴシック" charset="0"/>
                <a:cs typeface="ＭＳ Ｐゴシック" charset="0"/>
              </a:rPr>
            </a:br>
            <a:r>
              <a:rPr lang="en-US" sz="2400" smtClean="0">
                <a:solidFill>
                  <a:srgbClr val="000000"/>
                </a:solidFill>
                <a:latin typeface="Arial" charset="0"/>
                <a:ea typeface="ＭＳ Ｐゴシック" charset="0"/>
                <a:cs typeface="ＭＳ Ｐゴシック" charset="0"/>
              </a:rPr>
              <a:t>Continuum absorption, electrons ejected with kinetic energy.</a:t>
            </a:r>
            <a:br>
              <a:rPr lang="en-US" sz="2400" smtClean="0">
                <a:solidFill>
                  <a:srgbClr val="000000"/>
                </a:solidFill>
                <a:latin typeface="Arial" charset="0"/>
                <a:ea typeface="ＭＳ Ｐゴシック" charset="0"/>
                <a:cs typeface="ＭＳ Ｐゴシック" charset="0"/>
              </a:rPr>
            </a:br>
            <a:r>
              <a:rPr lang="en-US" sz="2400" smtClean="0">
                <a:solidFill>
                  <a:srgbClr val="000000"/>
                </a:solidFill>
                <a:latin typeface="Arial" charset="0"/>
                <a:ea typeface="ＭＳ Ｐゴシック" charset="0"/>
                <a:cs typeface="ＭＳ Ｐゴシック" charset="0"/>
              </a:rPr>
              <a:t/>
            </a:r>
            <a:br>
              <a:rPr lang="en-US" sz="2400" smtClean="0">
                <a:solidFill>
                  <a:srgbClr val="000000"/>
                </a:solidFill>
                <a:latin typeface="Arial" charset="0"/>
                <a:ea typeface="ＭＳ Ｐゴシック" charset="0"/>
                <a:cs typeface="ＭＳ Ｐゴシック" charset="0"/>
              </a:rPr>
            </a:br>
            <a:r>
              <a:rPr lang="en-US" sz="2400" b="1" smtClean="0">
                <a:solidFill>
                  <a:srgbClr val="000000"/>
                </a:solidFill>
                <a:latin typeface="Arial" charset="0"/>
                <a:ea typeface="ＭＳ Ｐゴシック" charset="0"/>
                <a:cs typeface="ＭＳ Ｐゴシック" charset="0"/>
              </a:rPr>
              <a:t>Photodissociation</a:t>
            </a:r>
            <a:r>
              <a:rPr lang="en-US" sz="2400" smtClean="0">
                <a:solidFill>
                  <a:srgbClr val="000000"/>
                </a:solidFill>
                <a:latin typeface="Arial" charset="0"/>
                <a:ea typeface="ＭＳ Ｐゴシック" charset="0"/>
                <a:cs typeface="ＭＳ Ｐゴシック" charset="0"/>
              </a:rPr>
              <a:t> (UV, Vis?) e.g. NO</a:t>
            </a:r>
            <a:r>
              <a:rPr lang="en-US" sz="2400" baseline="-25000" smtClean="0">
                <a:solidFill>
                  <a:srgbClr val="000000"/>
                </a:solidFill>
                <a:latin typeface="Arial" charset="0"/>
                <a:ea typeface="ＭＳ Ｐゴシック" charset="0"/>
                <a:cs typeface="ＭＳ Ｐゴシック" charset="0"/>
              </a:rPr>
              <a:t>2</a:t>
            </a:r>
            <a:r>
              <a:rPr lang="en-US" sz="2400" smtClean="0">
                <a:solidFill>
                  <a:srgbClr val="000000"/>
                </a:solidFill>
                <a:latin typeface="Arial" charset="0"/>
                <a:ea typeface="ＭＳ Ｐゴシック" charset="0"/>
                <a:cs typeface="ＭＳ Ｐゴシック" charset="0"/>
              </a:rPr>
              <a:t> and </a:t>
            </a:r>
            <a:r>
              <a:rPr lang="en-US" sz="2400" smtClean="0">
                <a:solidFill>
                  <a:srgbClr val="000000"/>
                </a:solidFill>
                <a:latin typeface="Symbol" charset="0"/>
                <a:ea typeface="ＭＳ Ｐゴシック" charset="0"/>
                <a:cs typeface="ＭＳ Ｐゴシック" charset="0"/>
                <a:sym typeface="Symbol" charset="0"/>
              </a:rPr>
              <a:t></a:t>
            </a:r>
            <a:r>
              <a:rPr lang="en-US" sz="2400" smtClean="0">
                <a:solidFill>
                  <a:srgbClr val="000000"/>
                </a:solidFill>
                <a:latin typeface="Arial" charset="0"/>
                <a:ea typeface="ＭＳ Ｐゴシック" charset="0"/>
                <a:cs typeface="ＭＳ Ｐゴシック" charset="0"/>
              </a:rPr>
              <a:t> &lt; 400 nm.</a:t>
            </a:r>
          </a:p>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Molecules are broken and leave with kinetic energy.</a:t>
            </a:r>
          </a:p>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NO</a:t>
            </a:r>
            <a:r>
              <a:rPr lang="en-US" sz="2400" baseline="-25000" smtClean="0">
                <a:solidFill>
                  <a:srgbClr val="000000"/>
                </a:solidFill>
                <a:latin typeface="Arial" charset="0"/>
                <a:ea typeface="ＭＳ Ｐゴシック" charset="0"/>
                <a:cs typeface="ＭＳ Ｐゴシック" charset="0"/>
              </a:rPr>
              <a:t>2</a:t>
            </a:r>
            <a:r>
              <a:rPr lang="en-US" sz="2400" smtClean="0">
                <a:solidFill>
                  <a:srgbClr val="000000"/>
                </a:solidFill>
                <a:latin typeface="Arial" charset="0"/>
                <a:ea typeface="ＭＳ Ｐゴシック" charset="0"/>
                <a:cs typeface="ＭＳ Ｐゴシック" charset="0"/>
              </a:rPr>
              <a:t> + h</a:t>
            </a:r>
            <a:r>
              <a:rPr lang="en-US" sz="2400" smtClean="0">
                <a:solidFill>
                  <a:srgbClr val="000000"/>
                </a:solidFill>
                <a:latin typeface="Symbol" charset="0"/>
                <a:ea typeface="ＭＳ Ｐゴシック" charset="0"/>
                <a:cs typeface="ＭＳ Ｐゴシック" charset="0"/>
                <a:sym typeface="Symbol" charset="0"/>
              </a:rPr>
              <a:t></a:t>
            </a:r>
            <a:r>
              <a:rPr lang="en-US" sz="2400" smtClean="0">
                <a:solidFill>
                  <a:srgbClr val="000000"/>
                </a:solidFill>
                <a:latin typeface="Arial" charset="0"/>
                <a:ea typeface="ＭＳ Ｐゴシック" charset="0"/>
                <a:cs typeface="ＭＳ Ｐゴシック" charset="0"/>
              </a:rPr>
              <a:t> --&gt;  NO + O</a:t>
            </a:r>
          </a:p>
          <a:p>
            <a:pPr defTabSz="914400" eaLnBrk="0" fontAlgn="base" hangingPunct="0">
              <a:spcBef>
                <a:spcPct val="0"/>
              </a:spcBef>
              <a:spcAft>
                <a:spcPct val="0"/>
              </a:spcAft>
            </a:pPr>
            <a:r>
              <a:rPr lang="en-US" sz="2400" b="1" smtClean="0">
                <a:solidFill>
                  <a:srgbClr val="FF0C0F"/>
                </a:solidFill>
                <a:latin typeface="Arial" charset="0"/>
                <a:ea typeface="ＭＳ Ｐゴシック" charset="0"/>
                <a:cs typeface="ＭＳ Ｐゴシック" charset="0"/>
              </a:rPr>
              <a:t>VERY IMPORTANT FOR ATMOSPHERIC CHEMISTRY!!!</a:t>
            </a:r>
            <a:endParaRPr lang="en-US" sz="2400" smtClean="0">
              <a:solidFill>
                <a:srgbClr val="0000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0"/>
            <a:ext cx="9144000" cy="647700"/>
          </a:xfrm>
        </p:spPr>
        <p:txBody>
          <a:bodyPr/>
          <a:lstStyle/>
          <a:p>
            <a:r>
              <a:rPr lang="en-US" sz="2000" b="1"/>
              <a:t>Water Vapor Continuum Absorption Very Important in Window Region!!!! (Example from 6 Nov 08 Measurements of downwelling radiance at UNR)</a:t>
            </a:r>
          </a:p>
        </p:txBody>
      </p:sp>
      <p:grpSp>
        <p:nvGrpSpPr>
          <p:cNvPr id="119816" name="Group 8"/>
          <p:cNvGrpSpPr>
            <a:grpSpLocks/>
          </p:cNvGrpSpPr>
          <p:nvPr/>
        </p:nvGrpSpPr>
        <p:grpSpPr bwMode="auto">
          <a:xfrm>
            <a:off x="723900" y="723900"/>
            <a:ext cx="7945438" cy="5334000"/>
            <a:chOff x="432" y="576"/>
            <a:chExt cx="5005" cy="3360"/>
          </a:xfrm>
        </p:grpSpPr>
        <p:pic>
          <p:nvPicPr>
            <p:cNvPr id="119812" name="Picture 3" descr="C:\Documents and Settings\Yadab\Desktop\Graph7.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576"/>
              <a:ext cx="5005"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Rectangle 5"/>
            <p:cNvSpPr>
              <a:spLocks noChangeArrowheads="1"/>
            </p:cNvSpPr>
            <p:nvPr/>
          </p:nvSpPr>
          <p:spPr bwMode="auto">
            <a:xfrm>
              <a:off x="1024" y="616"/>
              <a:ext cx="688" cy="2888"/>
            </a:xfrm>
            <a:prstGeom prst="rect">
              <a:avLst/>
            </a:prstGeom>
            <a:solidFill>
              <a:srgbClr val="C0C0C0">
                <a:alpha val="24001"/>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19814" name="Rectangle 6"/>
            <p:cNvSpPr>
              <a:spLocks noChangeArrowheads="1"/>
            </p:cNvSpPr>
            <p:nvPr/>
          </p:nvSpPr>
          <p:spPr bwMode="auto">
            <a:xfrm>
              <a:off x="3280" y="616"/>
              <a:ext cx="1960" cy="2888"/>
            </a:xfrm>
            <a:prstGeom prst="rect">
              <a:avLst/>
            </a:prstGeom>
            <a:solidFill>
              <a:srgbClr val="C0C0C0">
                <a:alpha val="24001"/>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19815" name="Line 7"/>
            <p:cNvSpPr>
              <a:spLocks noChangeShapeType="1"/>
            </p:cNvSpPr>
            <p:nvPr/>
          </p:nvSpPr>
          <p:spPr bwMode="auto">
            <a:xfrm>
              <a:off x="1704" y="584"/>
              <a:ext cx="1576"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sp>
        <p:nvSpPr>
          <p:cNvPr id="119817" name="Rectangle 9"/>
          <p:cNvSpPr>
            <a:spLocks noChangeArrowheads="1"/>
          </p:cNvSpPr>
          <p:nvPr/>
        </p:nvSpPr>
        <p:spPr bwMode="auto">
          <a:xfrm>
            <a:off x="288925" y="6029325"/>
            <a:ext cx="8855075" cy="10064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0"/>
              </a:spcBef>
              <a:spcAft>
                <a:spcPct val="0"/>
              </a:spcAft>
            </a:pPr>
            <a:r>
              <a:rPr lang="en-US" sz="2000" b="1" smtClean="0">
                <a:solidFill>
                  <a:srgbClr val="FF0C0F"/>
                </a:solidFill>
                <a:latin typeface="Arial" charset="0"/>
                <a:ea typeface="ＭＳ Ｐゴシック" charset="0"/>
                <a:cs typeface="ＭＳ Ｐゴシック" charset="0"/>
              </a:rPr>
              <a:t>Weak absorption, continuum baseline with a few weak lines, easily overshadowed by the much larger emission amounts from clouds!!</a:t>
            </a:r>
          </a:p>
          <a:p>
            <a:pPr defTabSz="914400" eaLnBrk="0" fontAlgn="base" hangingPunct="0">
              <a:spcBef>
                <a:spcPct val="0"/>
              </a:spcBef>
              <a:spcAft>
                <a:spcPct val="0"/>
              </a:spcAft>
            </a:pPr>
            <a:endParaRPr lang="en-US" sz="2000" b="1" smtClean="0">
              <a:solidFill>
                <a:srgbClr val="FF0C0F"/>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Electronic, Vibrational, energy levels and the big break up (dissociation level)</a:t>
            </a:r>
          </a:p>
        </p:txBody>
      </p:sp>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800">
            <a:off x="2060575" y="1570038"/>
            <a:ext cx="5016500"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9" name="Text Box 5"/>
          <p:cNvSpPr txBox="1">
            <a:spLocks noChangeArrowheads="1"/>
          </p:cNvSpPr>
          <p:nvPr/>
        </p:nvSpPr>
        <p:spPr bwMode="auto">
          <a:xfrm>
            <a:off x="4114800" y="5791200"/>
            <a:ext cx="2057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pPr>
            <a:r>
              <a:rPr lang="en-US" sz="2400" smtClean="0">
                <a:solidFill>
                  <a:srgbClr val="000000"/>
                </a:solidFill>
                <a:latin typeface="Arial" charset="0"/>
                <a:ea typeface="ＭＳ Ｐゴシック" charset="0"/>
                <a:cs typeface="ＭＳ Ｐゴシック" charset="0"/>
              </a:rPr>
              <a:t>From Liou</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397544" y="152400"/>
            <a:ext cx="770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b="1" dirty="0">
                <a:solidFill>
                  <a:srgbClr val="FFFF00"/>
                </a:solidFill>
              </a:rPr>
              <a:t>SOLAR SPECTRUM:</a:t>
            </a:r>
          </a:p>
          <a:p>
            <a:pPr algn="ctr"/>
            <a:r>
              <a:rPr lang="en-US" sz="2400" b="1" dirty="0">
                <a:solidFill>
                  <a:srgbClr val="FFFF00"/>
                </a:solidFill>
              </a:rPr>
              <a:t>TOP OF THE ATMOSPHERE AND AT THE SURFACE</a:t>
            </a:r>
          </a:p>
        </p:txBody>
      </p:sp>
      <p:pic>
        <p:nvPicPr>
          <p:cNvPr id="96259" name="Picture 3" descr="Sol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8016875"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583680"/>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2400" y="-76200"/>
            <a:ext cx="8763000" cy="762000"/>
          </a:xfrm>
        </p:spPr>
        <p:txBody>
          <a:bodyPr/>
          <a:lstStyle/>
          <a:p>
            <a:r>
              <a:rPr lang="en-US"/>
              <a:t>Absorption cross sections of O</a:t>
            </a:r>
            <a:r>
              <a:rPr lang="en-US" baseline="-25000"/>
              <a:t>3</a:t>
            </a:r>
            <a:r>
              <a:rPr lang="en-US"/>
              <a:t> and O</a:t>
            </a:r>
            <a:r>
              <a:rPr lang="en-US" baseline="-25000"/>
              <a:t>2</a:t>
            </a:r>
            <a:r>
              <a:rPr lang="en-US"/>
              <a:t> in the UV and Visible.</a:t>
            </a:r>
          </a:p>
        </p:txBody>
      </p:sp>
      <p:pic>
        <p:nvPicPr>
          <p:cNvPr id="4813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692">
            <a:off x="3403600" y="457200"/>
            <a:ext cx="5168900"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0" y="4724400"/>
            <a:ext cx="5207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4" name="Text Box 6"/>
          <p:cNvSpPr txBox="1">
            <a:spLocks noChangeArrowheads="1"/>
          </p:cNvSpPr>
          <p:nvPr/>
        </p:nvSpPr>
        <p:spPr bwMode="auto">
          <a:xfrm>
            <a:off x="304800" y="1828800"/>
            <a:ext cx="2819400" cy="301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pPr>
            <a:r>
              <a:rPr lang="en-US" sz="2400" smtClean="0">
                <a:solidFill>
                  <a:srgbClr val="000000"/>
                </a:solidFill>
                <a:latin typeface="Arial" charset="0"/>
                <a:ea typeface="ＭＳ Ｐゴシック" charset="0"/>
                <a:cs typeface="ＭＳ Ｐゴシック" charset="0"/>
              </a:rPr>
              <a:t>Strongly affects atmospheric chemistry, thermal structure, and amount of deadly UV that </a:t>
            </a:r>
            <a:r>
              <a:rPr lang="en-US" sz="2400" i="1" smtClean="0">
                <a:solidFill>
                  <a:srgbClr val="000000"/>
                </a:solidFill>
                <a:latin typeface="Arial" charset="0"/>
                <a:ea typeface="ＭＳ Ｐゴシック" charset="0"/>
                <a:cs typeface="ＭＳ Ｐゴシック" charset="0"/>
              </a:rPr>
              <a:t>doesn</a:t>
            </a:r>
            <a:r>
              <a:rPr lang="ja-JP" altLang="en-US" sz="2400" i="1" smtClean="0">
                <a:solidFill>
                  <a:srgbClr val="000000"/>
                </a:solidFill>
                <a:latin typeface="Arial" charset="0"/>
                <a:ea typeface="ＭＳ Ｐゴシック" charset="0"/>
                <a:cs typeface="ＭＳ Ｐゴシック" charset="0"/>
              </a:rPr>
              <a:t>’</a:t>
            </a:r>
            <a:r>
              <a:rPr lang="en-US" sz="2400" i="1" smtClean="0">
                <a:solidFill>
                  <a:srgbClr val="000000"/>
                </a:solidFill>
                <a:latin typeface="Arial" charset="0"/>
                <a:ea typeface="ＭＳ Ｐゴシック" charset="0"/>
                <a:cs typeface="ＭＳ Ｐゴシック" charset="0"/>
              </a:rPr>
              <a:t>t</a:t>
            </a:r>
            <a:r>
              <a:rPr lang="en-US" sz="2400" smtClean="0">
                <a:solidFill>
                  <a:srgbClr val="000000"/>
                </a:solidFill>
                <a:latin typeface="Arial" charset="0"/>
                <a:ea typeface="ＭＳ Ｐゴシック" charset="0"/>
                <a:cs typeface="ＭＳ Ｐゴシック" charset="0"/>
              </a:rPr>
              <a:t> make it to the surface.</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81000" y="4343400"/>
            <a:ext cx="4953000" cy="2349500"/>
          </a:xfrm>
          <a:prstGeom prst="rect">
            <a:avLst/>
          </a:prstGeom>
          <a:solidFill>
            <a:schemeClr val="accent1"/>
          </a:solidFill>
          <a:ln w="57150">
            <a:solidFill>
              <a:srgbClr val="FFFF00"/>
            </a:solidFill>
            <a:miter lim="800000"/>
            <a:headEnd/>
            <a:tailEnd/>
          </a:ln>
        </p:spPr>
        <p:txBody>
          <a:bodyPr>
            <a:prstTxWarp prst="textNoShape">
              <a:avLst/>
            </a:prstTxWarp>
            <a:spAutoFit/>
          </a:bodyPr>
          <a:lstStyle/>
          <a:p>
            <a:pPr algn="ctr" eaLnBrk="0" hangingPunct="0"/>
            <a:r>
              <a:rPr lang="en-US" sz="1600" b="1" u="sng"/>
              <a:t>Instrument Characteristics</a:t>
            </a:r>
          </a:p>
          <a:p>
            <a:pPr eaLnBrk="0" hangingPunct="0"/>
            <a:r>
              <a:rPr lang="en-US" sz="1600"/>
              <a:t>-</a:t>
            </a:r>
            <a:r>
              <a:rPr lang="en-US" sz="1600" b="1"/>
              <a:t>Nadir solar backscatter spectrometer</a:t>
            </a:r>
          </a:p>
          <a:p>
            <a:pPr eaLnBrk="0" hangingPunct="0"/>
            <a:endParaRPr lang="en-US" sz="1600" b="1"/>
          </a:p>
          <a:p>
            <a:pPr eaLnBrk="0" hangingPunct="0"/>
            <a:r>
              <a:rPr lang="en-US" sz="1600" b="1"/>
              <a:t>-Spectral range 270-500 nm (resolution~1nm )</a:t>
            </a:r>
          </a:p>
          <a:p>
            <a:pPr eaLnBrk="0" hangingPunct="0">
              <a:buFontTx/>
              <a:buChar char="-"/>
            </a:pPr>
            <a:endParaRPr lang="en-US" sz="1600" b="1"/>
          </a:p>
          <a:p>
            <a:pPr eaLnBrk="0" hangingPunct="0">
              <a:buFontTx/>
              <a:buChar char="-"/>
            </a:pPr>
            <a:r>
              <a:rPr lang="en-US" sz="1600" b="1"/>
              <a:t>Spatial resolution: 13X24 km footprint</a:t>
            </a:r>
          </a:p>
          <a:p>
            <a:pPr eaLnBrk="0" hangingPunct="0">
              <a:buFontTx/>
              <a:buChar char="-"/>
            </a:pPr>
            <a:endParaRPr lang="en-US" sz="1600" b="1"/>
          </a:p>
          <a:p>
            <a:pPr eaLnBrk="0" hangingPunct="0">
              <a:buFontTx/>
              <a:buChar char="-"/>
            </a:pPr>
            <a:r>
              <a:rPr lang="en-US" sz="1600" b="1"/>
              <a:t>Swath width: 2600 km (global daily coverage)</a:t>
            </a:r>
          </a:p>
          <a:p>
            <a:pPr eaLnBrk="0" hangingPunct="0"/>
            <a:endParaRPr lang="en-US" sz="1600"/>
          </a:p>
        </p:txBody>
      </p:sp>
      <p:sp>
        <p:nvSpPr>
          <p:cNvPr id="62467" name="Text Box 3"/>
          <p:cNvSpPr txBox="1">
            <a:spLocks noChangeArrowheads="1"/>
          </p:cNvSpPr>
          <p:nvPr/>
        </p:nvSpPr>
        <p:spPr bwMode="auto">
          <a:xfrm>
            <a:off x="1752600" y="228600"/>
            <a:ext cx="6440488" cy="519113"/>
          </a:xfrm>
          <a:prstGeom prst="rect">
            <a:avLst/>
          </a:prstGeom>
          <a:noFill/>
          <a:ln w="9525">
            <a:noFill/>
            <a:miter lim="800000"/>
            <a:headEnd/>
            <a:tailEnd/>
          </a:ln>
        </p:spPr>
        <p:txBody>
          <a:bodyPr wrap="none">
            <a:prstTxWarp prst="textNoShape">
              <a:avLst/>
            </a:prstTxWarp>
            <a:spAutoFit/>
          </a:bodyPr>
          <a:lstStyle/>
          <a:p>
            <a:pPr eaLnBrk="0" hangingPunct="0"/>
            <a:r>
              <a:rPr lang="en-US" sz="2800" b="1"/>
              <a:t>Ozone Monitoring Instrument (OMI)</a:t>
            </a:r>
          </a:p>
        </p:txBody>
      </p:sp>
      <p:sp>
        <p:nvSpPr>
          <p:cNvPr id="62468" name="Text Box 5"/>
          <p:cNvSpPr txBox="1">
            <a:spLocks noChangeArrowheads="1"/>
          </p:cNvSpPr>
          <p:nvPr/>
        </p:nvSpPr>
        <p:spPr bwMode="auto">
          <a:xfrm>
            <a:off x="5715000" y="4343400"/>
            <a:ext cx="2473325" cy="2370138"/>
          </a:xfrm>
          <a:prstGeom prst="rect">
            <a:avLst/>
          </a:prstGeom>
          <a:solidFill>
            <a:schemeClr val="accent1"/>
          </a:solidFill>
          <a:ln w="57150">
            <a:solidFill>
              <a:srgbClr val="FFFF00"/>
            </a:solidFill>
            <a:miter lim="800000"/>
            <a:headEnd/>
            <a:tailEnd/>
          </a:ln>
        </p:spPr>
        <p:txBody>
          <a:bodyPr wrap="none">
            <a:prstTxWarp prst="textNoShape">
              <a:avLst/>
            </a:prstTxWarp>
            <a:spAutoFit/>
          </a:bodyPr>
          <a:lstStyle/>
          <a:p>
            <a:pPr eaLnBrk="0" hangingPunct="0"/>
            <a:r>
              <a:rPr lang="en-US" sz="1600" b="1"/>
              <a:t>    </a:t>
            </a:r>
            <a:r>
              <a:rPr lang="en-US" sz="1600" b="1" u="sng"/>
              <a:t>Retrieval Products</a:t>
            </a:r>
          </a:p>
          <a:p>
            <a:pPr eaLnBrk="0" hangingPunct="0"/>
            <a:endParaRPr lang="en-US" sz="1600" b="1"/>
          </a:p>
          <a:p>
            <a:pPr eaLnBrk="0" hangingPunct="0"/>
            <a:r>
              <a:rPr lang="en-US" sz="1600" b="1"/>
              <a:t>Column Amounts</a:t>
            </a:r>
          </a:p>
          <a:p>
            <a:pPr eaLnBrk="0" hangingPunct="0"/>
            <a:r>
              <a:rPr lang="en-US" sz="1600" b="1"/>
              <a:t>-Ozone (O</a:t>
            </a:r>
            <a:r>
              <a:rPr lang="en-US" sz="1600" b="1" baseline="-25000"/>
              <a:t>3</a:t>
            </a:r>
            <a:r>
              <a:rPr lang="en-US" sz="1600" b="1"/>
              <a:t>)</a:t>
            </a:r>
          </a:p>
          <a:p>
            <a:pPr eaLnBrk="0" hangingPunct="0"/>
            <a:r>
              <a:rPr lang="en-US" sz="1600" b="1"/>
              <a:t>-Nitrogen Dioxide (NO</a:t>
            </a:r>
            <a:r>
              <a:rPr lang="en-US" sz="1600" b="1" baseline="-25000"/>
              <a:t>2</a:t>
            </a:r>
            <a:r>
              <a:rPr lang="en-US" sz="1600" b="1"/>
              <a:t>)</a:t>
            </a:r>
          </a:p>
          <a:p>
            <a:pPr eaLnBrk="0" hangingPunct="0"/>
            <a:r>
              <a:rPr lang="en-US" sz="1600" b="1"/>
              <a:t>-Sulfur Dioxide: (SO</a:t>
            </a:r>
            <a:r>
              <a:rPr lang="en-US" sz="1600" b="1" baseline="-25000"/>
              <a:t>2</a:t>
            </a:r>
            <a:r>
              <a:rPr lang="en-US" sz="1600" b="1"/>
              <a:t>)</a:t>
            </a:r>
          </a:p>
          <a:p>
            <a:pPr eaLnBrk="0" hangingPunct="0"/>
            <a:r>
              <a:rPr lang="en-US" sz="1600" b="1"/>
              <a:t>-Others</a:t>
            </a:r>
            <a:endParaRPr lang="en-US" sz="1600" b="1" baseline="-25000"/>
          </a:p>
          <a:p>
            <a:pPr eaLnBrk="0" hangingPunct="0"/>
            <a:endParaRPr lang="en-US" sz="1600" b="1"/>
          </a:p>
          <a:p>
            <a:pPr eaLnBrk="0" hangingPunct="0"/>
            <a:r>
              <a:rPr lang="en-US" sz="2000" b="1"/>
              <a:t>Aerosols</a:t>
            </a:r>
          </a:p>
        </p:txBody>
      </p:sp>
      <p:pic>
        <p:nvPicPr>
          <p:cNvPr id="62469" name="Picture 7" descr="aura_still_1hirdls0006"/>
          <p:cNvPicPr>
            <a:picLocks noChangeAspect="1" noChangeArrowheads="1"/>
          </p:cNvPicPr>
          <p:nvPr/>
        </p:nvPicPr>
        <p:blipFill>
          <a:blip r:embed="rId2"/>
          <a:srcRect/>
          <a:stretch>
            <a:fillRect/>
          </a:stretch>
        </p:blipFill>
        <p:spPr bwMode="auto">
          <a:xfrm>
            <a:off x="914400" y="762000"/>
            <a:ext cx="3581400" cy="2514600"/>
          </a:xfrm>
          <a:prstGeom prst="rect">
            <a:avLst/>
          </a:prstGeom>
          <a:noFill/>
          <a:ln w="9525">
            <a:noFill/>
            <a:miter lim="800000"/>
            <a:headEnd/>
            <a:tailEnd/>
          </a:ln>
        </p:spPr>
      </p:pic>
      <p:sp>
        <p:nvSpPr>
          <p:cNvPr id="62470" name="Text Box 8"/>
          <p:cNvSpPr txBox="1">
            <a:spLocks noChangeArrowheads="1"/>
          </p:cNvSpPr>
          <p:nvPr/>
        </p:nvSpPr>
        <p:spPr bwMode="auto">
          <a:xfrm>
            <a:off x="4724400" y="1143000"/>
            <a:ext cx="4267200" cy="1200150"/>
          </a:xfrm>
          <a:prstGeom prst="rect">
            <a:avLst/>
          </a:prstGeom>
          <a:noFill/>
          <a:ln w="9525">
            <a:noFill/>
            <a:miter lim="800000"/>
            <a:headEnd/>
            <a:tailEnd/>
          </a:ln>
        </p:spPr>
        <p:txBody>
          <a:bodyPr>
            <a:prstTxWarp prst="textNoShape">
              <a:avLst/>
            </a:prstTxWarp>
            <a:spAutoFit/>
          </a:bodyPr>
          <a:lstStyle/>
          <a:p>
            <a:pPr algn="ctr" eaLnBrk="0" hangingPunct="0"/>
            <a:r>
              <a:rPr lang="en-US"/>
              <a:t>One of four sensors on the  EOS-Aura platform (OMI, MLS, TES, HIRDLS)</a:t>
            </a:r>
          </a:p>
        </p:txBody>
      </p:sp>
      <p:sp>
        <p:nvSpPr>
          <p:cNvPr id="62471" name="Text Box 9"/>
          <p:cNvSpPr txBox="1">
            <a:spLocks noChangeArrowheads="1"/>
          </p:cNvSpPr>
          <p:nvPr/>
        </p:nvSpPr>
        <p:spPr bwMode="auto">
          <a:xfrm>
            <a:off x="4800600" y="2743200"/>
            <a:ext cx="3581400" cy="1016000"/>
          </a:xfrm>
          <a:prstGeom prst="rect">
            <a:avLst/>
          </a:prstGeom>
          <a:noFill/>
          <a:ln w="9525">
            <a:noFill/>
            <a:miter lim="800000"/>
            <a:headEnd/>
            <a:tailEnd/>
          </a:ln>
        </p:spPr>
        <p:txBody>
          <a:bodyPr>
            <a:prstTxWarp prst="textNoShape">
              <a:avLst/>
            </a:prstTxWarp>
            <a:spAutoFit/>
          </a:bodyPr>
          <a:lstStyle/>
          <a:p>
            <a:pPr eaLnBrk="0" hangingPunct="0"/>
            <a:r>
              <a:rPr lang="en-US" sz="2000" b="1">
                <a:latin typeface="Times New Roman" charset="0"/>
                <a:ea typeface="Times New Roman" charset="0"/>
                <a:cs typeface="Times New Roman" charset="0"/>
              </a:rPr>
              <a:t>An international project: Holland, USA, Finland</a:t>
            </a:r>
          </a:p>
          <a:p>
            <a:pPr eaLnBrk="0" hangingPunct="0"/>
            <a:r>
              <a:rPr lang="en-US" sz="2000" b="1">
                <a:latin typeface="Times New Roman" charset="0"/>
                <a:ea typeface="Times New Roman" charset="0"/>
                <a:cs typeface="Times New Roman" charset="0"/>
              </a:rPr>
              <a:t>Launched on 07-15-04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71" y="262026"/>
            <a:ext cx="8897711" cy="954107"/>
          </a:xfrm>
          <a:prstGeom prst="rect">
            <a:avLst/>
          </a:prstGeom>
          <a:noFill/>
        </p:spPr>
        <p:txBody>
          <a:bodyPr wrap="square" rtlCol="0">
            <a:spAutoFit/>
          </a:bodyPr>
          <a:lstStyle/>
          <a:p>
            <a:r>
              <a:rPr lang="en-US" sz="2800" b="1" dirty="0" smtClean="0"/>
              <a:t>History:  Total Ozone Measurement Satellite Instrument flew on the Nimbus Satellite in the 80’s.</a:t>
            </a:r>
            <a:endParaRPr lang="en-US" sz="2800" b="1" dirty="0"/>
          </a:p>
        </p:txBody>
      </p:sp>
      <p:pic>
        <p:nvPicPr>
          <p:cNvPr id="4" name="Picture 3"/>
          <p:cNvPicPr>
            <a:picLocks noChangeAspect="1"/>
          </p:cNvPicPr>
          <p:nvPr/>
        </p:nvPicPr>
        <p:blipFill>
          <a:blip r:embed="rId2"/>
          <a:stretch>
            <a:fillRect/>
          </a:stretch>
        </p:blipFill>
        <p:spPr>
          <a:xfrm>
            <a:off x="4470" y="2507700"/>
            <a:ext cx="9144000" cy="1075765"/>
          </a:xfrm>
          <a:prstGeom prst="rect">
            <a:avLst/>
          </a:prstGeom>
        </p:spPr>
      </p:pic>
      <p:sp>
        <p:nvSpPr>
          <p:cNvPr id="5" name="TextBox 4"/>
          <p:cNvSpPr txBox="1"/>
          <p:nvPr/>
        </p:nvSpPr>
        <p:spPr>
          <a:xfrm>
            <a:off x="647926" y="2054609"/>
            <a:ext cx="7725292" cy="400110"/>
          </a:xfrm>
          <a:prstGeom prst="rect">
            <a:avLst/>
          </a:prstGeom>
          <a:noFill/>
        </p:spPr>
        <p:txBody>
          <a:bodyPr wrap="none" rtlCol="0">
            <a:spAutoFit/>
          </a:bodyPr>
          <a:lstStyle/>
          <a:p>
            <a:r>
              <a:rPr lang="en-US" sz="2000" b="1" dirty="0" smtClean="0"/>
              <a:t>Next two slides show UV reflectivity of the Earth and clouds at 370 nm. </a:t>
            </a:r>
            <a:endParaRPr lang="en-US" sz="2000" b="1" dirty="0"/>
          </a:p>
        </p:txBody>
      </p:sp>
      <p:sp>
        <p:nvSpPr>
          <p:cNvPr id="6" name="TextBox 5"/>
          <p:cNvSpPr txBox="1"/>
          <p:nvPr/>
        </p:nvSpPr>
        <p:spPr>
          <a:xfrm>
            <a:off x="-18008" y="1362364"/>
            <a:ext cx="9162008" cy="523220"/>
          </a:xfrm>
          <a:prstGeom prst="rect">
            <a:avLst/>
          </a:prstGeom>
          <a:noFill/>
        </p:spPr>
        <p:txBody>
          <a:bodyPr wrap="none" rtlCol="0">
            <a:spAutoFit/>
          </a:bodyPr>
          <a:lstStyle/>
          <a:p>
            <a:r>
              <a:rPr lang="en-US" sz="2800" b="1" dirty="0" smtClean="0"/>
              <a:t>Key idea and method we use for monitoring our ozone layer.</a:t>
            </a:r>
            <a:endParaRPr lang="en-US" sz="2800" b="1" dirty="0"/>
          </a:p>
        </p:txBody>
      </p:sp>
      <p:pic>
        <p:nvPicPr>
          <p:cNvPr id="7" name="Picture 6"/>
          <p:cNvPicPr>
            <a:picLocks noChangeAspect="1"/>
          </p:cNvPicPr>
          <p:nvPr/>
        </p:nvPicPr>
        <p:blipFill>
          <a:blip r:embed="rId3"/>
          <a:stretch>
            <a:fillRect/>
          </a:stretch>
        </p:blipFill>
        <p:spPr>
          <a:xfrm>
            <a:off x="1022712" y="3583465"/>
            <a:ext cx="7035825" cy="3274535"/>
          </a:xfrm>
          <a:prstGeom prst="rect">
            <a:avLst/>
          </a:prstGeom>
        </p:spPr>
      </p:pic>
    </p:spTree>
    <p:extLst>
      <p:ext uri="{BB962C8B-B14F-4D97-AF65-F5344CB8AC3E}">
        <p14:creationId xmlns:p14="http://schemas.microsoft.com/office/powerpoint/2010/main" val="22314983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3200"/>
            <a:ext cx="9144000" cy="6447591"/>
          </a:xfrm>
          <a:prstGeom prst="rect">
            <a:avLst/>
          </a:prstGeom>
        </p:spPr>
      </p:pic>
    </p:spTree>
    <p:extLst>
      <p:ext uri="{BB962C8B-B14F-4D97-AF65-F5344CB8AC3E}">
        <p14:creationId xmlns:p14="http://schemas.microsoft.com/office/powerpoint/2010/main" val="12110197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6700" y="0"/>
            <a:ext cx="6063637" cy="6858000"/>
          </a:xfrm>
          <a:prstGeom prst="rect">
            <a:avLst/>
          </a:prstGeom>
        </p:spPr>
      </p:pic>
    </p:spTree>
    <p:extLst>
      <p:ext uri="{BB962C8B-B14F-4D97-AF65-F5344CB8AC3E}">
        <p14:creationId xmlns:p14="http://schemas.microsoft.com/office/powerpoint/2010/main" val="33272251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48285" y="118871"/>
            <a:ext cx="4454089" cy="523220"/>
          </a:xfrm>
          <a:prstGeom prst="rect">
            <a:avLst/>
          </a:prstGeom>
          <a:noFill/>
        </p:spPr>
        <p:txBody>
          <a:bodyPr wrap="none" rtlCol="0">
            <a:spAutoFit/>
          </a:bodyPr>
          <a:lstStyle/>
          <a:p>
            <a:r>
              <a:rPr lang="en-US" sz="2800" b="1" dirty="0" smtClean="0"/>
              <a:t>Simple Ozone Retrieval Idea:  </a:t>
            </a:r>
            <a:endParaRPr lang="en-US" sz="2800" b="1" dirty="0"/>
          </a:p>
        </p:txBody>
      </p:sp>
      <p:grpSp>
        <p:nvGrpSpPr>
          <p:cNvPr id="9" name="Group 8"/>
          <p:cNvGrpSpPr/>
          <p:nvPr/>
        </p:nvGrpSpPr>
        <p:grpSpPr>
          <a:xfrm>
            <a:off x="1639121" y="507235"/>
            <a:ext cx="5643487" cy="3669766"/>
            <a:chOff x="1560451" y="923041"/>
            <a:chExt cx="5643487" cy="3669766"/>
          </a:xfrm>
        </p:grpSpPr>
        <p:pic>
          <p:nvPicPr>
            <p:cNvPr id="2" name="Picture 1" descr="cameraguide_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505" y="1216453"/>
              <a:ext cx="5484433" cy="3376354"/>
            </a:xfrm>
            <a:prstGeom prst="rect">
              <a:avLst/>
            </a:prstGeom>
          </p:spPr>
        </p:pic>
        <p:sp>
          <p:nvSpPr>
            <p:cNvPr id="6" name="TextBox 5"/>
            <p:cNvSpPr txBox="1"/>
            <p:nvPr/>
          </p:nvSpPr>
          <p:spPr>
            <a:xfrm>
              <a:off x="1560451" y="1031787"/>
              <a:ext cx="587834" cy="369332"/>
            </a:xfrm>
            <a:prstGeom prst="rect">
              <a:avLst/>
            </a:prstGeom>
            <a:noFill/>
          </p:spPr>
          <p:txBody>
            <a:bodyPr wrap="none" rtlCol="0">
              <a:spAutoFit/>
            </a:bodyPr>
            <a:lstStyle/>
            <a:p>
              <a:r>
                <a:rPr lang="en-US" dirty="0" smtClean="0"/>
                <a:t>SUN</a:t>
              </a:r>
              <a:endParaRPr lang="en-US" dirty="0"/>
            </a:p>
          </p:txBody>
        </p:sp>
        <p:sp>
          <p:nvSpPr>
            <p:cNvPr id="8" name="TextBox 7"/>
            <p:cNvSpPr txBox="1"/>
            <p:nvPr/>
          </p:nvSpPr>
          <p:spPr>
            <a:xfrm>
              <a:off x="2955750" y="923041"/>
              <a:ext cx="937464" cy="369332"/>
            </a:xfrm>
            <a:prstGeom prst="rect">
              <a:avLst/>
            </a:prstGeom>
            <a:noFill/>
          </p:spPr>
          <p:txBody>
            <a:bodyPr wrap="none" rtlCol="0">
              <a:spAutoFit/>
            </a:bodyPr>
            <a:lstStyle/>
            <a:p>
              <a:r>
                <a:rPr lang="en-US" dirty="0" smtClean="0"/>
                <a:t>Satellite</a:t>
              </a:r>
              <a:endParaRPr lang="en-US" dirty="0"/>
            </a:p>
          </p:txBody>
        </p:sp>
      </p:grpSp>
      <p:grpSp>
        <p:nvGrpSpPr>
          <p:cNvPr id="19" name="Group 18"/>
          <p:cNvGrpSpPr/>
          <p:nvPr/>
        </p:nvGrpSpPr>
        <p:grpSpPr>
          <a:xfrm>
            <a:off x="0" y="3550307"/>
            <a:ext cx="9144000" cy="3152116"/>
            <a:chOff x="0" y="3550307"/>
            <a:chExt cx="9144000" cy="3152116"/>
          </a:xfrm>
        </p:grpSpPr>
        <p:pic>
          <p:nvPicPr>
            <p:cNvPr id="4" name="Picture 3" descr="cameraguide_photo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1473"/>
              <a:ext cx="9144000" cy="2030950"/>
            </a:xfrm>
            <a:prstGeom prst="rect">
              <a:avLst/>
            </a:prstGeom>
          </p:spPr>
        </p:pic>
        <p:sp>
          <p:nvSpPr>
            <p:cNvPr id="7" name="TextBox 6"/>
            <p:cNvSpPr txBox="1"/>
            <p:nvPr/>
          </p:nvSpPr>
          <p:spPr>
            <a:xfrm>
              <a:off x="7979401" y="3550307"/>
              <a:ext cx="942085" cy="923330"/>
            </a:xfrm>
            <a:prstGeom prst="rect">
              <a:avLst/>
            </a:prstGeom>
            <a:noFill/>
          </p:spPr>
          <p:txBody>
            <a:bodyPr wrap="none" rtlCol="0">
              <a:spAutoFit/>
            </a:bodyPr>
            <a:lstStyle/>
            <a:p>
              <a:r>
                <a:rPr lang="en-US" dirty="0" smtClean="0"/>
                <a:t>Column </a:t>
              </a:r>
            </a:p>
            <a:p>
              <a:r>
                <a:rPr lang="en-US" dirty="0" smtClean="0"/>
                <a:t>Ozone</a:t>
              </a:r>
            </a:p>
            <a:p>
              <a:r>
                <a:rPr lang="en-US" dirty="0" smtClean="0"/>
                <a:t>Amount</a:t>
              </a:r>
              <a:endParaRPr lang="en-US" dirty="0"/>
            </a:p>
          </p:txBody>
        </p:sp>
        <p:sp>
          <p:nvSpPr>
            <p:cNvPr id="10" name="TextBox 9"/>
            <p:cNvSpPr txBox="1"/>
            <p:nvPr/>
          </p:nvSpPr>
          <p:spPr>
            <a:xfrm>
              <a:off x="3270347" y="4275008"/>
              <a:ext cx="1403073" cy="646331"/>
            </a:xfrm>
            <a:prstGeom prst="rect">
              <a:avLst/>
            </a:prstGeom>
            <a:noFill/>
          </p:spPr>
          <p:txBody>
            <a:bodyPr wrap="none" rtlCol="0">
              <a:spAutoFit/>
            </a:bodyPr>
            <a:lstStyle/>
            <a:p>
              <a:r>
                <a:rPr lang="en-US" dirty="0" smtClean="0"/>
                <a:t>Tropospheric </a:t>
              </a:r>
            </a:p>
            <a:p>
              <a:r>
                <a:rPr lang="en-US" dirty="0" smtClean="0"/>
                <a:t>reflectivity</a:t>
              </a:r>
              <a:endParaRPr lang="en-US" dirty="0"/>
            </a:p>
          </p:txBody>
        </p:sp>
        <p:sp>
          <p:nvSpPr>
            <p:cNvPr id="11" name="TextBox 10"/>
            <p:cNvSpPr txBox="1"/>
            <p:nvPr/>
          </p:nvSpPr>
          <p:spPr>
            <a:xfrm>
              <a:off x="2446586" y="4671473"/>
              <a:ext cx="587834" cy="369332"/>
            </a:xfrm>
            <a:prstGeom prst="rect">
              <a:avLst/>
            </a:prstGeom>
            <a:noFill/>
          </p:spPr>
          <p:txBody>
            <a:bodyPr wrap="none" rtlCol="0">
              <a:spAutoFit/>
            </a:bodyPr>
            <a:lstStyle/>
            <a:p>
              <a:r>
                <a:rPr lang="en-US" dirty="0" smtClean="0"/>
                <a:t>SUN</a:t>
              </a:r>
              <a:endParaRPr lang="en-US" dirty="0"/>
            </a:p>
          </p:txBody>
        </p:sp>
        <p:sp>
          <p:nvSpPr>
            <p:cNvPr id="12" name="TextBox 11"/>
            <p:cNvSpPr txBox="1"/>
            <p:nvPr/>
          </p:nvSpPr>
          <p:spPr>
            <a:xfrm>
              <a:off x="6575943" y="4070094"/>
              <a:ext cx="1413330" cy="646331"/>
            </a:xfrm>
            <a:prstGeom prst="rect">
              <a:avLst/>
            </a:prstGeom>
            <a:noFill/>
          </p:spPr>
          <p:txBody>
            <a:bodyPr wrap="none" rtlCol="0">
              <a:spAutoFit/>
            </a:bodyPr>
            <a:lstStyle/>
            <a:p>
              <a:r>
                <a:rPr lang="en-US" dirty="0" smtClean="0"/>
                <a:t>Absorption</a:t>
              </a:r>
            </a:p>
            <a:p>
              <a:r>
                <a:rPr lang="en-US" dirty="0" smtClean="0"/>
                <a:t>Cross section</a:t>
              </a:r>
              <a:endParaRPr lang="en-US" dirty="0"/>
            </a:p>
          </p:txBody>
        </p:sp>
        <p:cxnSp>
          <p:nvCxnSpPr>
            <p:cNvPr id="14" name="Straight Arrow Connector 13"/>
            <p:cNvCxnSpPr/>
            <p:nvPr/>
          </p:nvCxnSpPr>
          <p:spPr>
            <a:xfrm flipH="1">
              <a:off x="3832360" y="4933383"/>
              <a:ext cx="139524" cy="3771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788065" y="4716425"/>
              <a:ext cx="0" cy="4867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8484858" y="4482906"/>
              <a:ext cx="0" cy="7202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7709676" y="1348562"/>
            <a:ext cx="1337392" cy="923330"/>
          </a:xfrm>
          <a:prstGeom prst="rect">
            <a:avLst/>
          </a:prstGeom>
          <a:noFill/>
        </p:spPr>
        <p:txBody>
          <a:bodyPr wrap="square" rtlCol="0">
            <a:spAutoFit/>
          </a:bodyPr>
          <a:lstStyle/>
          <a:p>
            <a:r>
              <a:rPr lang="en-US" dirty="0" smtClean="0"/>
              <a:t>From </a:t>
            </a:r>
            <a:r>
              <a:rPr lang="en-US" dirty="0" err="1" smtClean="0"/>
              <a:t>Lenoble</a:t>
            </a:r>
            <a:r>
              <a:rPr lang="en-US" dirty="0" smtClean="0"/>
              <a:t>,</a:t>
            </a:r>
            <a:br>
              <a:rPr lang="en-US" dirty="0" smtClean="0"/>
            </a:br>
            <a:r>
              <a:rPr lang="en-US" dirty="0" smtClean="0"/>
              <a:t>chapter 25</a:t>
            </a:r>
            <a:endParaRPr lang="en-US" dirty="0"/>
          </a:p>
        </p:txBody>
      </p:sp>
    </p:spTree>
    <p:extLst>
      <p:ext uri="{BB962C8B-B14F-4D97-AF65-F5344CB8AC3E}">
        <p14:creationId xmlns:p14="http://schemas.microsoft.com/office/powerpoint/2010/main" val="23097536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762000" y="41275"/>
            <a:ext cx="7772400" cy="609600"/>
          </a:xfrm>
        </p:spPr>
        <p:txBody>
          <a:bodyPr/>
          <a:lstStyle/>
          <a:p>
            <a:r>
              <a:rPr lang="en-US" sz="3200" b="1" smtClean="0"/>
              <a:t>Satellite Aerosol Products</a:t>
            </a:r>
          </a:p>
        </p:txBody>
      </p:sp>
      <p:graphicFrame>
        <p:nvGraphicFramePr>
          <p:cNvPr id="3" name="Table 2"/>
          <p:cNvGraphicFramePr>
            <a:graphicFrameLocks noGrp="1"/>
          </p:cNvGraphicFramePr>
          <p:nvPr/>
        </p:nvGraphicFramePr>
        <p:xfrm>
          <a:off x="457200" y="685800"/>
          <a:ext cx="8382000" cy="6064250"/>
        </p:xfrm>
        <a:graphic>
          <a:graphicData uri="http://schemas.openxmlformats.org/drawingml/2006/table">
            <a:tbl>
              <a:tblPr/>
              <a:tblGrid>
                <a:gridCol w="1851025"/>
                <a:gridCol w="1773238"/>
                <a:gridCol w="1481137"/>
                <a:gridCol w="1543050"/>
                <a:gridCol w="1733550"/>
              </a:tblGrid>
              <a:tr h="274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InInI</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noFill/>
                  </a:tcPr>
                </a:tc>
                <a:tc>
                  <a:txBody>
                    <a:bodyPr/>
                    <a:lstStyle/>
                    <a:p>
                      <a:pPr marL="0" marR="0" lvl="0" indent="0" algn="ctr"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MODIS</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MISR</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ctr"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OMI</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PARASOL</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C9CDF"/>
                    </a:solidFill>
                  </a:tcPr>
                </a:tc>
              </a:tr>
              <a:tr h="1374775">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Strengths</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Coverage</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Resolution</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Calibration</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Accuracy</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Calibration</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Accuracy</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Particle shape</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Aerosol height for thick layer or plume</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endParaRPr kumimoji="0" lang="en-US" sz="1400" b="1" i="0" u="none" strike="noStrike" cap="none" normalizeH="0" baseline="0">
                        <a:ln>
                          <a:noFill/>
                        </a:ln>
                        <a:solidFill>
                          <a:srgbClr val="008000"/>
                        </a:solidFill>
                        <a:effectLst/>
                        <a:latin typeface="Trebuchet MS"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Indication of absorbing or scattering particles</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l" defTabSz="457200" rtl="0" eaLnBrk="1" fontAlgn="base" latinLnBrk="0" hangingPunct="1">
                        <a:lnSpc>
                          <a:spcPct val="100000"/>
                        </a:lnSpc>
                        <a:spcBef>
                          <a:spcPts val="18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Calibration</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18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Accuracy</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Particle shape*</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C9CDF"/>
                    </a:solidFill>
                  </a:tcPr>
                </a:tc>
              </a:tr>
              <a:tr h="9652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Weaknesses</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Bright Surfaces*</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FF0000"/>
                          </a:solidFill>
                          <a:effectLst/>
                          <a:latin typeface="Trebuchet MS" charset="0"/>
                          <a:ea typeface="Cambria" charset="0"/>
                        </a:rPr>
                        <a:t>Ocean glint</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FF0000"/>
                          </a:solidFill>
                          <a:effectLst/>
                          <a:latin typeface="Trebuchet MS" charset="0"/>
                          <a:ea typeface="Cambria" charset="0"/>
                        </a:rPr>
                        <a:t>Non-spherical particles</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FF0000"/>
                          </a:solidFill>
                          <a:effectLst/>
                          <a:latin typeface="Trebuchet MS" charset="0"/>
                          <a:ea typeface="Cambria" charset="0"/>
                        </a:rPr>
                        <a:t>Coverage</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Resolution</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FF0000"/>
                          </a:solidFill>
                          <a:effectLst/>
                          <a:latin typeface="Trebuchet MS" charset="0"/>
                          <a:ea typeface="Cambria" charset="0"/>
                        </a:rPr>
                        <a:t>Cloud contamination</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FF0000"/>
                          </a:solidFill>
                          <a:effectLst/>
                          <a:latin typeface="Trebuchet MS" charset="0"/>
                          <a:ea typeface="Cambria" charset="0"/>
                        </a:rPr>
                        <a:t>Cloud contamination</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FF0000"/>
                          </a:solidFill>
                          <a:effectLst/>
                          <a:latin typeface="Trebuchet MS" charset="0"/>
                          <a:ea typeface="Cambria" charset="0"/>
                        </a:rPr>
                        <a:t>No coarse aerosol over land</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C9CDF"/>
                    </a:solidFill>
                  </a:tcPr>
                </a:tc>
              </a:tr>
              <a:tr h="15795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Main Products</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AOD </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Ocean – 5 wavelengths</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Land – 3</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wavelengths</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Fine Fraction*</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   *Ocean only</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AOD</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4 wavelengths</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Spherical/</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Non-spherical ratio</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Particle Size</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(3 Bins)</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smtClean="0">
                          <a:ln>
                            <a:noFill/>
                          </a:ln>
                          <a:solidFill>
                            <a:schemeClr val="tx1"/>
                          </a:solidFill>
                          <a:effectLst/>
                          <a:latin typeface="Trebuchet MS" charset="0"/>
                          <a:ea typeface="Cambria" charset="0"/>
                        </a:rPr>
                        <a:t>AOD</a:t>
                      </a: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smtClean="0">
                          <a:ln>
                            <a:noFill/>
                          </a:ln>
                          <a:solidFill>
                            <a:schemeClr val="tx1"/>
                          </a:solidFill>
                          <a:effectLst/>
                          <a:latin typeface="Trebuchet MS" charset="0"/>
                          <a:ea typeface="Cambria" charset="0"/>
                        </a:rPr>
                        <a:t>AAOD</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Aerosol Index</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AOD</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over ocean</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   Fine AOD</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over land</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Non-spherical fraction over ocean</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Angstrom exponent</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C9CDF"/>
                    </a:solidFill>
                  </a:tcPr>
                </a:tc>
              </a:tr>
              <a:tr h="558800">
                <a:tc>
                  <a:txBody>
                    <a:bodyPr/>
                    <a:lstStyle/>
                    <a:p>
                      <a:pPr marL="0" marR="0" lvl="0" indent="0" algn="l" defTabSz="457200" rtl="0" eaLnBrk="1" fontAlgn="base" latinLnBrk="0" hangingPunct="1">
                        <a:lnSpc>
                          <a:spcPct val="100000"/>
                        </a:lnSpc>
                        <a:spcBef>
                          <a:spcPts val="18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Product </a:t>
                      </a:r>
                      <a:r>
                        <a:rPr kumimoji="0" lang="en-US" sz="1400" b="1" i="0" u="none" strike="noStrike" cap="none" normalizeH="0" baseline="0" smtClean="0">
                          <a:ln>
                            <a:noFill/>
                          </a:ln>
                          <a:solidFill>
                            <a:schemeClr val="tx1"/>
                          </a:solidFill>
                          <a:effectLst/>
                          <a:latin typeface="Trebuchet MS" charset="0"/>
                          <a:ea typeface="Cambria" charset="0"/>
                        </a:rPr>
                        <a:t>Resolution (level 2 and at Nadir)</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10 Km</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008000"/>
                          </a:solidFill>
                          <a:effectLst/>
                          <a:latin typeface="Trebuchet MS" charset="0"/>
                          <a:ea typeface="Cambria" charset="0"/>
                        </a:rPr>
                        <a:t>3 Km (Collection 6)</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17.6 Km</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rgbClr val="FF0000"/>
                          </a:solidFill>
                          <a:effectLst/>
                          <a:latin typeface="Trebuchet MS" charset="0"/>
                          <a:ea typeface="Cambria" charset="0"/>
                        </a:rPr>
                        <a:t>13 X 24 Km</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20 Km</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C9CDF"/>
                    </a:solidFill>
                  </a:tcPr>
                </a:tc>
              </a:tr>
              <a:tr h="354013">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Product Levels</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smtClean="0">
                          <a:ln>
                            <a:noFill/>
                          </a:ln>
                          <a:solidFill>
                            <a:schemeClr val="tx1"/>
                          </a:solidFill>
                          <a:effectLst/>
                          <a:latin typeface="Trebuchet MS" charset="0"/>
                          <a:ea typeface="Cambria" charset="0"/>
                        </a:rPr>
                        <a:t>2</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smtClean="0">
                          <a:ln>
                            <a:noFill/>
                          </a:ln>
                          <a:solidFill>
                            <a:schemeClr val="tx1"/>
                          </a:solidFill>
                          <a:effectLst/>
                          <a:latin typeface="Trebuchet MS" charset="0"/>
                          <a:ea typeface="Cambria" charset="0"/>
                        </a:rPr>
                        <a:t>2</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smtClean="0">
                          <a:ln>
                            <a:noFill/>
                          </a:ln>
                          <a:solidFill>
                            <a:schemeClr val="tx1"/>
                          </a:solidFill>
                          <a:effectLst/>
                          <a:latin typeface="Trebuchet MS" charset="0"/>
                          <a:ea typeface="Cambria" charset="0"/>
                        </a:rPr>
                        <a:t>2</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smtClean="0">
                          <a:ln>
                            <a:noFill/>
                          </a:ln>
                          <a:solidFill>
                            <a:schemeClr val="tx1"/>
                          </a:solidFill>
                          <a:effectLst/>
                          <a:latin typeface="Trebuchet MS" charset="0"/>
                          <a:ea typeface="Cambria" charset="0"/>
                        </a:rPr>
                        <a:t>2</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C9CDF"/>
                    </a:solidFill>
                  </a:tcPr>
                </a:tc>
              </a:tr>
              <a:tr h="76041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Global Level 3 Aggregates </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Daily</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 8 Day</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30 Day </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Monthly</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3 Month</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Annual</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2BFC5"/>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Daily </a:t>
                      </a:r>
                      <a:endParaRPr kumimoji="0" lang="en-US" sz="1400" b="1" i="0" u="none" strike="noStrike" cap="none" normalizeH="0" baseline="0">
                        <a:ln>
                          <a:noFill/>
                        </a:ln>
                        <a:solidFill>
                          <a:schemeClr val="tx1"/>
                        </a:solidFill>
                        <a:effectLst/>
                        <a:latin typeface="Cambria" charset="0"/>
                        <a:ea typeface="Cambria" charset="0"/>
                      </a:endParaRPr>
                    </a:p>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Monthly</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3B3B3"/>
                    </a:solidFill>
                  </a:tcPr>
                </a:tc>
                <a:tc>
                  <a:txBody>
                    <a:bodyPr/>
                    <a:lstStyle/>
                    <a:p>
                      <a:pPr marL="0" marR="0" lvl="0" indent="0" algn="l" defTabSz="457200" rtl="0" eaLnBrk="1" fontAlgn="base" latinLnBrk="0" hangingPunct="1">
                        <a:lnSpc>
                          <a:spcPct val="100000"/>
                        </a:lnSpc>
                        <a:spcBef>
                          <a:spcPts val="600"/>
                        </a:spcBef>
                        <a:spcAft>
                          <a:spcPct val="0"/>
                        </a:spcAft>
                        <a:buClrTx/>
                        <a:buSzTx/>
                        <a:buFontTx/>
                        <a:buNone/>
                        <a:tabLst/>
                      </a:pPr>
                      <a:r>
                        <a:rPr kumimoji="0" lang="en-US" sz="1400" b="1" i="0" u="none" strike="noStrike" cap="none" normalizeH="0" baseline="0">
                          <a:ln>
                            <a:noFill/>
                          </a:ln>
                          <a:solidFill>
                            <a:schemeClr val="tx1"/>
                          </a:solidFill>
                          <a:effectLst/>
                          <a:latin typeface="Trebuchet MS" charset="0"/>
                          <a:ea typeface="Cambria" charset="0"/>
                        </a:rPr>
                        <a:t>Monthly</a:t>
                      </a:r>
                      <a:endParaRPr kumimoji="0" lang="en-US" sz="1400" b="1" i="0" u="none" strike="noStrike" cap="none" normalizeH="0" baseline="0">
                        <a:ln>
                          <a:noFill/>
                        </a:ln>
                        <a:solidFill>
                          <a:schemeClr val="tx1"/>
                        </a:solidFill>
                        <a:effectLst/>
                        <a:latin typeface="Cambria" charset="0"/>
                        <a:ea typeface="Cambria" charset="0"/>
                      </a:endParaRPr>
                    </a:p>
                  </a:txBody>
                  <a:tcPr marL="38852" marR="3885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C9CDF"/>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1"/>
          <p:cNvSpPr>
            <a:spLocks noChangeArrowheads="1"/>
          </p:cNvSpPr>
          <p:nvPr/>
        </p:nvSpPr>
        <p:spPr bwMode="auto">
          <a:xfrm>
            <a:off x="609600" y="914400"/>
            <a:ext cx="7391400" cy="461963"/>
          </a:xfrm>
          <a:prstGeom prst="rect">
            <a:avLst/>
          </a:prstGeom>
          <a:noFill/>
          <a:ln w="9525">
            <a:noFill/>
            <a:miter lim="800000"/>
            <a:headEnd/>
            <a:tailEnd/>
          </a:ln>
        </p:spPr>
        <p:txBody>
          <a:bodyPr>
            <a:prstTxWarp prst="textNoShape">
              <a:avLst/>
            </a:prstTxWarp>
            <a:spAutoFit/>
          </a:bodyPr>
          <a:lstStyle/>
          <a:p>
            <a:pPr eaLnBrk="0" hangingPunct="0"/>
            <a:r>
              <a:rPr lang="en-US">
                <a:hlinkClick r:id="rId2"/>
              </a:rPr>
              <a:t>http://disc.sci.gsfc.nasa.gov/Aura/data-holdings/OMI</a:t>
            </a:r>
            <a:endParaRPr lang="en-US"/>
          </a:p>
        </p:txBody>
      </p:sp>
      <p:sp>
        <p:nvSpPr>
          <p:cNvPr id="64516" name="TextBox 2"/>
          <p:cNvSpPr txBox="1">
            <a:spLocks noChangeArrowheads="1"/>
          </p:cNvSpPr>
          <p:nvPr/>
        </p:nvSpPr>
        <p:spPr bwMode="auto">
          <a:xfrm>
            <a:off x="609600" y="304800"/>
            <a:ext cx="2012950" cy="461963"/>
          </a:xfrm>
          <a:prstGeom prst="rect">
            <a:avLst/>
          </a:prstGeom>
          <a:noFill/>
          <a:ln w="9525">
            <a:noFill/>
            <a:miter lim="800000"/>
            <a:headEnd/>
            <a:tailEnd/>
          </a:ln>
        </p:spPr>
        <p:txBody>
          <a:bodyPr wrap="none">
            <a:prstTxWarp prst="textNoShape">
              <a:avLst/>
            </a:prstTxWarp>
            <a:spAutoFit/>
          </a:bodyPr>
          <a:lstStyle/>
          <a:p>
            <a:pPr eaLnBrk="0" hangingPunct="0"/>
            <a:r>
              <a:rPr lang="en-US"/>
              <a:t>OMI data site</a:t>
            </a:r>
          </a:p>
        </p:txBody>
      </p:sp>
      <p:pic>
        <p:nvPicPr>
          <p:cNvPr id="64517" name="Picture 2"/>
          <p:cNvPicPr>
            <a:picLocks noChangeAspect="1" noChangeArrowheads="1"/>
          </p:cNvPicPr>
          <p:nvPr/>
        </p:nvPicPr>
        <p:blipFill>
          <a:blip r:embed="rId3">
            <a:lum bright="-30000"/>
          </a:blip>
          <a:srcRect/>
          <a:stretch>
            <a:fillRect/>
          </a:stretch>
        </p:blipFill>
        <p:spPr bwMode="auto">
          <a:xfrm>
            <a:off x="0" y="1981200"/>
            <a:ext cx="9144000" cy="2219325"/>
          </a:xfrm>
          <a:prstGeom prst="rect">
            <a:avLst/>
          </a:prstGeom>
          <a:noFill/>
          <a:ln w="9525">
            <a:noFill/>
            <a:miter lim="800000"/>
            <a:headEnd/>
            <a:tailEnd/>
          </a:ln>
        </p:spPr>
      </p:pic>
      <p:sp>
        <p:nvSpPr>
          <p:cNvPr id="64518" name="Rectangle 1"/>
          <p:cNvSpPr>
            <a:spLocks noChangeArrowheads="1"/>
          </p:cNvSpPr>
          <p:nvPr/>
        </p:nvSpPr>
        <p:spPr bwMode="auto">
          <a:xfrm rot="10800000" flipV="1">
            <a:off x="0" y="4876800"/>
            <a:ext cx="9144000" cy="646113"/>
          </a:xfrm>
          <a:prstGeom prst="rect">
            <a:avLst/>
          </a:prstGeom>
          <a:solidFill>
            <a:srgbClr val="E4E4E4"/>
          </a:solidFill>
          <a:ln w="9525">
            <a:noFill/>
            <a:miter lim="800000"/>
            <a:headEnd/>
            <a:tailEnd/>
          </a:ln>
        </p:spPr>
        <p:txBody>
          <a:bodyPr anchor="ctr">
            <a:prstTxWarp prst="textNoShape">
              <a:avLst/>
            </a:prstTxWarp>
            <a:spAutoFit/>
          </a:bodyPr>
          <a:lstStyle/>
          <a:p>
            <a:pPr algn="ctr"/>
            <a:r>
              <a:rPr lang="en-US" sz="1800" b="1">
                <a:solidFill>
                  <a:srgbClr val="000000"/>
                </a:solidFill>
                <a:latin typeface="Times New Roman" charset="0"/>
                <a:ea typeface="Times New Roman" charset="0"/>
                <a:cs typeface="Times New Roman" charset="0"/>
              </a:rPr>
              <a:t/>
            </a:r>
            <a:br>
              <a:rPr lang="en-US" sz="1800" b="1">
                <a:solidFill>
                  <a:srgbClr val="000000"/>
                </a:solidFill>
                <a:latin typeface="Times New Roman" charset="0"/>
                <a:ea typeface="Times New Roman" charset="0"/>
                <a:cs typeface="Times New Roman" charset="0"/>
              </a:rPr>
            </a:br>
            <a:r>
              <a:rPr lang="en-US" sz="1800" b="1" u="sng">
                <a:solidFill>
                  <a:srgbClr val="006699"/>
                </a:solidFill>
                <a:latin typeface="Times New Roman" charset="0"/>
                <a:ea typeface="Times New Roman" charset="0"/>
                <a:cs typeface="Times New Roman" charset="0"/>
                <a:hlinkClick r:id="rId4" action="ppaction://hlinkfile" tooltip="Download Data"/>
              </a:rPr>
              <a:t>OMI-Aura_L2-OMAERUV_2011m1024t0521-o38692_v003-2011m1024t115317.he5</a:t>
            </a:r>
            <a:r>
              <a:rPr lang="en-US" sz="1800" b="1">
                <a:solidFill>
                  <a:srgbClr val="000000"/>
                </a:solidFill>
                <a:latin typeface="Times New Roman" charset="0"/>
                <a:ea typeface="Times New Roman" charset="0"/>
                <a:cs typeface="Times New Roman" charset="0"/>
              </a:rPr>
              <a:t> </a:t>
            </a:r>
            <a:r>
              <a:rPr lang="en-US" sz="1800">
                <a:latin typeface="Times New Roman" charset="0"/>
                <a:ea typeface="Times New Roman" charset="0"/>
                <a:cs typeface="Times New Roman" charset="0"/>
              </a:rPr>
              <a:t> </a:t>
            </a:r>
          </a:p>
        </p:txBody>
      </p:sp>
      <p:sp>
        <p:nvSpPr>
          <p:cNvPr id="64519" name="TextBox 5"/>
          <p:cNvSpPr txBox="1">
            <a:spLocks noChangeArrowheads="1"/>
          </p:cNvSpPr>
          <p:nvPr/>
        </p:nvSpPr>
        <p:spPr bwMode="auto">
          <a:xfrm>
            <a:off x="1676400" y="6027738"/>
            <a:ext cx="2057400" cy="830262"/>
          </a:xfrm>
          <a:prstGeom prst="rect">
            <a:avLst/>
          </a:prstGeom>
          <a:noFill/>
          <a:ln w="9525">
            <a:noFill/>
            <a:miter lim="800000"/>
            <a:headEnd/>
            <a:tailEnd/>
          </a:ln>
        </p:spPr>
        <p:txBody>
          <a:bodyPr>
            <a:prstTxWarp prst="textNoShape">
              <a:avLst/>
            </a:prstTxWarp>
            <a:spAutoFit/>
          </a:bodyPr>
          <a:lstStyle/>
          <a:p>
            <a:pPr algn="ctr" eaLnBrk="0" hangingPunct="0"/>
            <a:r>
              <a:rPr lang="en-US"/>
              <a:t>Product name</a:t>
            </a:r>
          </a:p>
        </p:txBody>
      </p:sp>
      <p:sp>
        <p:nvSpPr>
          <p:cNvPr id="64520" name="TextBox 8"/>
          <p:cNvSpPr txBox="1">
            <a:spLocks noChangeArrowheads="1"/>
          </p:cNvSpPr>
          <p:nvPr/>
        </p:nvSpPr>
        <p:spPr bwMode="auto">
          <a:xfrm>
            <a:off x="4191000" y="6172200"/>
            <a:ext cx="3276600" cy="461963"/>
          </a:xfrm>
          <a:prstGeom prst="rect">
            <a:avLst/>
          </a:prstGeom>
          <a:noFill/>
          <a:ln w="9525">
            <a:noFill/>
            <a:miter lim="800000"/>
            <a:headEnd/>
            <a:tailEnd/>
          </a:ln>
        </p:spPr>
        <p:txBody>
          <a:bodyPr>
            <a:prstTxWarp prst="textNoShape">
              <a:avLst/>
            </a:prstTxWarp>
            <a:spAutoFit/>
          </a:bodyPr>
          <a:lstStyle/>
          <a:p>
            <a:pPr algn="ctr" eaLnBrk="0" hangingPunct="0"/>
            <a:r>
              <a:rPr lang="en-US"/>
              <a:t>YYYYmMMDDtHHMM</a:t>
            </a:r>
          </a:p>
        </p:txBody>
      </p:sp>
      <p:cxnSp>
        <p:nvCxnSpPr>
          <p:cNvPr id="64521" name="Straight Arrow Connector 10"/>
          <p:cNvCxnSpPr>
            <a:cxnSpLocks noChangeShapeType="1"/>
          </p:cNvCxnSpPr>
          <p:nvPr/>
        </p:nvCxnSpPr>
        <p:spPr bwMode="auto">
          <a:xfrm>
            <a:off x="4191000" y="5486400"/>
            <a:ext cx="1066800" cy="685800"/>
          </a:xfrm>
          <a:prstGeom prst="straightConnector1">
            <a:avLst/>
          </a:prstGeom>
          <a:noFill/>
          <a:ln w="9525">
            <a:solidFill>
              <a:schemeClr val="tx1"/>
            </a:solidFill>
            <a:round/>
            <a:headEnd/>
            <a:tailEnd type="arrow" w="med" len="med"/>
          </a:ln>
        </p:spPr>
      </p:cxnSp>
      <p:cxnSp>
        <p:nvCxnSpPr>
          <p:cNvPr id="64522" name="Straight Arrow Connector 12"/>
          <p:cNvCxnSpPr>
            <a:cxnSpLocks noChangeShapeType="1"/>
          </p:cNvCxnSpPr>
          <p:nvPr/>
        </p:nvCxnSpPr>
        <p:spPr bwMode="auto">
          <a:xfrm>
            <a:off x="2514600" y="5486400"/>
            <a:ext cx="76200" cy="533400"/>
          </a:xfrm>
          <a:prstGeom prst="straightConnector1">
            <a:avLst/>
          </a:prstGeom>
          <a:noFill/>
          <a:ln w="9525">
            <a:solidFill>
              <a:schemeClr val="tx1"/>
            </a:solidFill>
            <a:round/>
            <a:headEnd/>
            <a:tailEnd type="arrow" w="med" len="med"/>
          </a:ln>
        </p:spPr>
      </p:cxnSp>
      <p:pic>
        <p:nvPicPr>
          <p:cNvPr id="64514" name="DefaultOcx"/>
          <p:cNvPicPr>
            <a:picLocks noChangeAspect="1" noChangeArrowheads="1"/>
          </p:cNvPicPr>
          <p:nvPr/>
        </p:nvPicPr>
        <p:blipFill>
          <a:blip r:embed="rId5"/>
          <a:srcRect/>
          <a:stretch>
            <a:fillRect/>
          </a:stretch>
        </p:blipFill>
        <p:spPr bwMode="auto">
          <a:xfrm>
            <a:off x="0" y="0"/>
            <a:ext cx="1371600" cy="304800"/>
          </a:xfrm>
          <a:prstGeom prst="rect">
            <a:avLst/>
          </a:prstGeom>
          <a:noFill/>
          <a:ln w="9525">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152400"/>
            <a:ext cx="7772400" cy="609600"/>
          </a:xfrm>
        </p:spPr>
        <p:txBody>
          <a:bodyPr>
            <a:normAutofit fontScale="90000"/>
          </a:bodyPr>
          <a:lstStyle/>
          <a:p>
            <a:r>
              <a:rPr lang="en-US" smtClean="0"/>
              <a:t>OMI Products</a:t>
            </a:r>
          </a:p>
        </p:txBody>
      </p:sp>
      <p:graphicFrame>
        <p:nvGraphicFramePr>
          <p:cNvPr id="3" name="Table 2"/>
          <p:cNvGraphicFramePr>
            <a:graphicFrameLocks noGrp="1"/>
          </p:cNvGraphicFramePr>
          <p:nvPr/>
        </p:nvGraphicFramePr>
        <p:xfrm>
          <a:off x="304800" y="1066800"/>
          <a:ext cx="8382000" cy="5413446"/>
        </p:xfrm>
        <a:graphic>
          <a:graphicData uri="http://schemas.openxmlformats.org/drawingml/2006/table">
            <a:tbl>
              <a:tblPr/>
              <a:tblGrid>
                <a:gridCol w="1808163"/>
                <a:gridCol w="1560512"/>
                <a:gridCol w="2384425"/>
                <a:gridCol w="2628900"/>
              </a:tblGrid>
              <a:tr h="5548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yriad Pro" charset="0"/>
                          <a:ea typeface="ＭＳ Ｐゴシック" pitchFamily="34" charset="-128"/>
                        </a:rPr>
                        <a:t>Product Level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yriad Pro" charset="0"/>
                          <a:ea typeface="ＭＳ Ｐゴシック" pitchFamily="34" charset="-128"/>
                        </a:rPr>
                        <a:t>Product 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Myriad Pro" charset="0"/>
                          <a:ea typeface="ＭＳ Ｐゴシック" pitchFamily="34" charset="-128"/>
                        </a:rPr>
                        <a:t>Product Contains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yriad Pro" charset="0"/>
                          <a:ea typeface="ＭＳ Ｐゴシック" pitchFamily="34" charset="-128"/>
                        </a:rPr>
                        <a:t>Spatial Resolution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548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Lucida Grande" charset="0"/>
                          <a:ea typeface="ＭＳ Ｐゴシック" pitchFamily="34" charset="-128"/>
                        </a:rPr>
                        <a:t>            1 </a:t>
                      </a:r>
                      <a:endParaRPr kumimoji="0" lang="en-US" sz="1800" b="0" i="0" u="none" strike="noStrike" cap="none" normalizeH="0" baseline="0" dirty="0" smtClean="0">
                        <a:ln>
                          <a:noFill/>
                        </a:ln>
                        <a:solidFill>
                          <a:srgbClr val="000000"/>
                        </a:solidFill>
                        <a:effectLst/>
                        <a:latin typeface="Myriad Pro"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 OML1BRUG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716 bands (264-383nm)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13x24, 13x48 km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5480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OMAERUV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Aerosol 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13x24 km</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Myriad Pro"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55480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OMNO2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NO2 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13x24 km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55480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OMSO2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SO2 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13x24 km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55480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OMTO3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Ozone 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13x24 km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5548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OMCLDRR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OMCLDO2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Cloud 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13x24 km</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Myriad Pro"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99318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            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Myriad Pro" charset="0"/>
                          <a:ea typeface="ＭＳ Ｐゴシック" pitchFamily="34" charset="-128"/>
                        </a:rPr>
                        <a:t>OMAERUVd</a:t>
                      </a:r>
                      <a:endParaRPr kumimoji="0" lang="en-US" sz="1800" b="0" i="0" u="none" strike="noStrike" cap="none" normalizeH="0" baseline="0" dirty="0" smtClean="0">
                        <a:ln>
                          <a:noFill/>
                        </a:ln>
                        <a:solidFill>
                          <a:srgbClr val="000000"/>
                        </a:solidFill>
                        <a:effectLst/>
                        <a:latin typeface="Myriad Pro" charset="0"/>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OMNO2e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OMSO2e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OMTO3e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Global products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Myriad Pro" charset="0"/>
                          <a:ea typeface="ＭＳ Ｐゴシック" pitchFamily="34" charset="-128"/>
                        </a:rPr>
                        <a:t>0.25 to1 degree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72754" name="TextBox 3"/>
          <p:cNvSpPr txBox="1">
            <a:spLocks noChangeArrowheads="1"/>
          </p:cNvSpPr>
          <p:nvPr/>
        </p:nvSpPr>
        <p:spPr bwMode="auto">
          <a:xfrm>
            <a:off x="3505200" y="5867400"/>
            <a:ext cx="5410200" cy="584200"/>
          </a:xfrm>
          <a:prstGeom prst="rect">
            <a:avLst/>
          </a:prstGeom>
          <a:noFill/>
          <a:ln w="9525">
            <a:noFill/>
            <a:miter lim="800000"/>
            <a:headEnd/>
            <a:tailEnd/>
          </a:ln>
        </p:spPr>
        <p:txBody>
          <a:bodyPr>
            <a:prstTxWarp prst="textNoShape">
              <a:avLst/>
            </a:prstTxWarp>
            <a:spAutoFit/>
          </a:bodyPr>
          <a:lstStyle/>
          <a:p>
            <a:pPr algn="ctr" eaLnBrk="0" hangingPunct="0"/>
            <a:r>
              <a:rPr lang="en-US" sz="1600"/>
              <a:t>OMI L1 and L2 data comes in hourly files and L3 data comes in daily and monthly means global data files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533400" y="0"/>
            <a:ext cx="8126413" cy="6858000"/>
          </a:xfrm>
          <a:prstGeom prst="rect">
            <a:avLst/>
          </a:prstGeom>
          <a:noFill/>
          <a:ln w="9525">
            <a:noFill/>
            <a:miter lim="800000"/>
            <a:headEnd/>
            <a:tailEnd/>
          </a:ln>
        </p:spPr>
      </p:pic>
      <p:sp>
        <p:nvSpPr>
          <p:cNvPr id="65539" name="TextBox 2"/>
          <p:cNvSpPr txBox="1">
            <a:spLocks noChangeArrowheads="1"/>
          </p:cNvSpPr>
          <p:nvPr/>
        </p:nvSpPr>
        <p:spPr bwMode="auto">
          <a:xfrm>
            <a:off x="1066800" y="5181600"/>
            <a:ext cx="2819400" cy="461963"/>
          </a:xfrm>
          <a:prstGeom prst="rect">
            <a:avLst/>
          </a:prstGeom>
          <a:noFill/>
          <a:ln w="9525">
            <a:noFill/>
            <a:miter lim="800000"/>
            <a:headEnd/>
            <a:tailEnd/>
          </a:ln>
        </p:spPr>
        <p:txBody>
          <a:bodyPr>
            <a:prstTxWarp prst="textNoShape">
              <a:avLst/>
            </a:prstTxWarp>
            <a:spAutoFit/>
          </a:bodyPr>
          <a:lstStyle/>
          <a:p>
            <a:pPr algn="ctr" eaLnBrk="0" hangingPunct="0"/>
            <a:r>
              <a:rPr lang="en-US" b="1"/>
              <a:t>OMAERUV</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381000" y="0"/>
            <a:ext cx="861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b="1" dirty="0">
                <a:solidFill>
                  <a:srgbClr val="FFFF00"/>
                </a:solidFill>
              </a:rPr>
              <a:t>SOLAR SPECTRUM: </a:t>
            </a:r>
          </a:p>
          <a:p>
            <a:pPr algn="ctr"/>
            <a:r>
              <a:rPr lang="en-US" sz="2400" b="1" dirty="0">
                <a:solidFill>
                  <a:srgbClr val="FFFF00"/>
                </a:solidFill>
              </a:rPr>
              <a:t>Effects of Rayleigh (gas) scattering, O</a:t>
            </a:r>
            <a:r>
              <a:rPr lang="en-US" sz="2400" b="1" baseline="-25000" dirty="0">
                <a:solidFill>
                  <a:srgbClr val="FFFF00"/>
                </a:solidFill>
              </a:rPr>
              <a:t>2</a:t>
            </a:r>
            <a:r>
              <a:rPr lang="en-US" sz="2400" b="1" dirty="0">
                <a:solidFill>
                  <a:srgbClr val="FFFF00"/>
                </a:solidFill>
              </a:rPr>
              <a:t> and N</a:t>
            </a:r>
            <a:r>
              <a:rPr lang="en-US" sz="2400" b="1" baseline="-25000" dirty="0">
                <a:solidFill>
                  <a:srgbClr val="FFFF00"/>
                </a:solidFill>
              </a:rPr>
              <a:t>2</a:t>
            </a:r>
            <a:r>
              <a:rPr lang="en-US" sz="2400" b="1" dirty="0">
                <a:solidFill>
                  <a:srgbClr val="FFFF00"/>
                </a:solidFill>
              </a:rPr>
              <a:t>.</a:t>
            </a:r>
          </a:p>
        </p:txBody>
      </p:sp>
      <p:pic>
        <p:nvPicPr>
          <p:cNvPr id="97283" name="Picture 3" descr="Sola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016875"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865371"/>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286000" y="0"/>
            <a:ext cx="4557713" cy="461963"/>
          </a:xfrm>
          <a:prstGeom prst="rect">
            <a:avLst/>
          </a:prstGeom>
          <a:noFill/>
          <a:ln w="9525">
            <a:noFill/>
            <a:miter lim="800000"/>
            <a:headEnd/>
            <a:tailEnd/>
          </a:ln>
        </p:spPr>
        <p:txBody>
          <a:bodyPr wrap="none" lIns="91430" tIns="45715" rIns="91430" bIns="45715">
            <a:prstTxWarp prst="textNoShape">
              <a:avLst/>
            </a:prstTxWarp>
            <a:spAutoFit/>
          </a:bodyPr>
          <a:lstStyle/>
          <a:p>
            <a:pPr defTabSz="457200" eaLnBrk="0" hangingPunct="0"/>
            <a:r>
              <a:rPr lang="en-US" b="1">
                <a:latin typeface="Times New Roman" charset="0"/>
                <a:ea typeface="Times New Roman" charset="0"/>
                <a:cs typeface="Times New Roman" charset="0"/>
              </a:rPr>
              <a:t>Applications of the Aerosol Index</a:t>
            </a:r>
          </a:p>
        </p:txBody>
      </p:sp>
      <p:sp>
        <p:nvSpPr>
          <p:cNvPr id="63491" name="Text Box 3"/>
          <p:cNvSpPr txBox="1">
            <a:spLocks noChangeArrowheads="1"/>
          </p:cNvSpPr>
          <p:nvPr/>
        </p:nvSpPr>
        <p:spPr bwMode="auto">
          <a:xfrm>
            <a:off x="304800" y="914400"/>
            <a:ext cx="5410200" cy="2308225"/>
          </a:xfrm>
          <a:prstGeom prst="rect">
            <a:avLst/>
          </a:prstGeom>
          <a:solidFill>
            <a:schemeClr val="accent1"/>
          </a:solidFill>
          <a:ln w="76200">
            <a:noFill/>
            <a:miter lim="800000"/>
            <a:headEnd/>
            <a:tailEnd/>
          </a:ln>
        </p:spPr>
        <p:txBody>
          <a:bodyPr lIns="91430" tIns="45715" rIns="91430" bIns="45715">
            <a:prstTxWarp prst="textNoShape">
              <a:avLst/>
            </a:prstTxWarp>
            <a:spAutoFit/>
          </a:bodyPr>
          <a:lstStyle/>
          <a:p>
            <a:pPr defTabSz="457200" eaLnBrk="0" hangingPunct="0">
              <a:buFontTx/>
              <a:buChar char="-"/>
            </a:pPr>
            <a:r>
              <a:rPr lang="en-US" sz="1600" b="1">
                <a:latin typeface="Times New Roman" charset="0"/>
                <a:ea typeface="Times New Roman" charset="0"/>
                <a:cs typeface="Times New Roman" charset="0"/>
              </a:rPr>
              <a:t>Validation tool for transport models</a:t>
            </a:r>
          </a:p>
          <a:p>
            <a:pPr defTabSz="457200" eaLnBrk="0" hangingPunct="0"/>
            <a:endParaRPr lang="en-US" sz="1600" b="1">
              <a:latin typeface="Times New Roman" charset="0"/>
              <a:ea typeface="Times New Roman" charset="0"/>
              <a:cs typeface="Times New Roman" charset="0"/>
            </a:endParaRPr>
          </a:p>
          <a:p>
            <a:pPr defTabSz="457200" eaLnBrk="0" hangingPunct="0">
              <a:buFontTx/>
              <a:buChar char="-"/>
            </a:pPr>
            <a:r>
              <a:rPr lang="en-US" sz="1600" b="1">
                <a:latin typeface="Times New Roman" charset="0"/>
                <a:ea typeface="Times New Roman" charset="0"/>
                <a:cs typeface="Times New Roman" charset="0"/>
              </a:rPr>
              <a:t>Separation of carbonaceous from sulfate aerosols</a:t>
            </a:r>
          </a:p>
          <a:p>
            <a:pPr defTabSz="457200" eaLnBrk="0" hangingPunct="0">
              <a:buFontTx/>
              <a:buChar char="-"/>
            </a:pPr>
            <a:endParaRPr lang="en-US" sz="1600" b="1">
              <a:latin typeface="Times New Roman" charset="0"/>
              <a:ea typeface="Times New Roman" charset="0"/>
              <a:cs typeface="Times New Roman" charset="0"/>
            </a:endParaRPr>
          </a:p>
          <a:p>
            <a:pPr defTabSz="457200" eaLnBrk="0" hangingPunct="0">
              <a:buFontTx/>
              <a:buChar char="-"/>
            </a:pPr>
            <a:r>
              <a:rPr lang="en-US" sz="1600" b="1">
                <a:latin typeface="Times New Roman" charset="0"/>
                <a:ea typeface="Times New Roman" charset="0"/>
                <a:cs typeface="Times New Roman" charset="0"/>
              </a:rPr>
              <a:t>Identification of aerosols above PBL (i.e., PBL aerosols are not detectable by AI)</a:t>
            </a:r>
          </a:p>
          <a:p>
            <a:pPr defTabSz="457200" eaLnBrk="0" hangingPunct="0">
              <a:buFontTx/>
              <a:buChar char="-"/>
            </a:pPr>
            <a:endParaRPr lang="en-US" sz="1600" b="1">
              <a:latin typeface="Times New Roman" charset="0"/>
              <a:ea typeface="Times New Roman" charset="0"/>
              <a:cs typeface="Times New Roman" charset="0"/>
            </a:endParaRPr>
          </a:p>
          <a:p>
            <a:pPr defTabSz="457200" eaLnBrk="0" hangingPunct="0">
              <a:buFontTx/>
              <a:buChar char="-"/>
            </a:pPr>
            <a:r>
              <a:rPr lang="en-US" sz="1600" b="1">
                <a:latin typeface="Times New Roman" charset="0"/>
                <a:ea typeface="Times New Roman" charset="0"/>
                <a:cs typeface="Times New Roman" charset="0"/>
              </a:rPr>
              <a:t>Tracking of aerosol plumes above clouds and over ice/snow</a:t>
            </a:r>
          </a:p>
          <a:p>
            <a:pPr defTabSz="457200" eaLnBrk="0" hangingPunct="0">
              <a:buFontTx/>
              <a:buChar char="-"/>
            </a:pPr>
            <a:endParaRPr lang="en-US" sz="1600" b="1">
              <a:latin typeface="Times New Roman" charset="0"/>
              <a:ea typeface="Times New Roman" charset="0"/>
              <a:cs typeface="Times New Roman" charset="0"/>
            </a:endParaRPr>
          </a:p>
        </p:txBody>
      </p:sp>
      <p:pic>
        <p:nvPicPr>
          <p:cNvPr id="63492" name="Picture 4" descr="china060414"/>
          <p:cNvPicPr>
            <a:picLocks noChangeAspect="1" noChangeArrowheads="1"/>
          </p:cNvPicPr>
          <p:nvPr/>
        </p:nvPicPr>
        <p:blipFill>
          <a:blip r:embed="rId2"/>
          <a:srcRect/>
          <a:stretch>
            <a:fillRect/>
          </a:stretch>
        </p:blipFill>
        <p:spPr bwMode="auto">
          <a:xfrm>
            <a:off x="5929313" y="609600"/>
            <a:ext cx="2605087" cy="2667000"/>
          </a:xfrm>
          <a:prstGeom prst="rect">
            <a:avLst/>
          </a:prstGeom>
          <a:noFill/>
          <a:ln w="57150">
            <a:noFill/>
            <a:miter lim="800000"/>
            <a:headEnd/>
            <a:tailEnd/>
          </a:ln>
        </p:spPr>
      </p:pic>
      <p:pic>
        <p:nvPicPr>
          <p:cNvPr id="63493" name="Picture 5" descr="aus_time_series_06_12"/>
          <p:cNvPicPr>
            <a:picLocks noChangeAspect="1" noChangeArrowheads="1"/>
          </p:cNvPicPr>
          <p:nvPr/>
        </p:nvPicPr>
        <p:blipFill>
          <a:blip r:embed="rId3"/>
          <a:srcRect/>
          <a:stretch>
            <a:fillRect/>
          </a:stretch>
        </p:blipFill>
        <p:spPr bwMode="auto">
          <a:xfrm>
            <a:off x="228600" y="4038600"/>
            <a:ext cx="8610600" cy="2057400"/>
          </a:xfrm>
          <a:prstGeom prst="rect">
            <a:avLst/>
          </a:prstGeom>
          <a:noFill/>
          <a:ln w="57150">
            <a:noFill/>
            <a:miter lim="800000"/>
            <a:headEnd/>
            <a:tailEnd/>
          </a:ln>
        </p:spPr>
      </p:pic>
      <p:sp>
        <p:nvSpPr>
          <p:cNvPr id="63494" name="Text Box 6"/>
          <p:cNvSpPr txBox="1">
            <a:spLocks noChangeArrowheads="1"/>
          </p:cNvSpPr>
          <p:nvPr/>
        </p:nvSpPr>
        <p:spPr bwMode="auto">
          <a:xfrm>
            <a:off x="288925" y="6172200"/>
            <a:ext cx="8550275" cy="646113"/>
          </a:xfrm>
          <a:prstGeom prst="rect">
            <a:avLst/>
          </a:prstGeom>
          <a:solidFill>
            <a:schemeClr val="accent1"/>
          </a:solidFill>
          <a:ln w="9525">
            <a:noFill/>
            <a:miter lim="800000"/>
            <a:headEnd/>
            <a:tailEnd/>
          </a:ln>
        </p:spPr>
        <p:txBody>
          <a:bodyPr>
            <a:prstTxWarp prst="textNoShape">
              <a:avLst/>
            </a:prstTxWarp>
            <a:spAutoFit/>
          </a:bodyPr>
          <a:lstStyle/>
          <a:p>
            <a:pPr algn="ctr" eaLnBrk="0" hangingPunct="0"/>
            <a:r>
              <a:rPr lang="en-US" sz="1800" b="1">
                <a:solidFill>
                  <a:srgbClr val="FF0000"/>
                </a:solidFill>
                <a:latin typeface="Times New Roman" charset="0"/>
                <a:ea typeface="Times New Roman" charset="0"/>
                <a:cs typeface="Times New Roman" charset="0"/>
              </a:rPr>
              <a:t> Transport around the globe of a high altitude smoke layer generated by the</a:t>
            </a:r>
          </a:p>
          <a:p>
            <a:pPr algn="ctr" eaLnBrk="0" hangingPunct="0"/>
            <a:r>
              <a:rPr lang="en-US" sz="1800" b="1">
                <a:solidFill>
                  <a:srgbClr val="FF0000"/>
                </a:solidFill>
                <a:latin typeface="Times New Roman" charset="0"/>
                <a:ea typeface="Times New Roman" charset="0"/>
                <a:cs typeface="Times New Roman" charset="0"/>
              </a:rPr>
              <a:t> Australian fires in December 2006. Numbers indicate the day of the month. </a:t>
            </a:r>
          </a:p>
        </p:txBody>
      </p:sp>
      <p:sp>
        <p:nvSpPr>
          <p:cNvPr id="63495" name="Text Box 7"/>
          <p:cNvSpPr txBox="1">
            <a:spLocks noChangeArrowheads="1"/>
          </p:cNvSpPr>
          <p:nvPr/>
        </p:nvSpPr>
        <p:spPr bwMode="auto">
          <a:xfrm>
            <a:off x="6096000" y="3352800"/>
            <a:ext cx="2743200" cy="581025"/>
          </a:xfrm>
          <a:prstGeom prst="rect">
            <a:avLst/>
          </a:prstGeom>
          <a:solidFill>
            <a:schemeClr val="accent1"/>
          </a:solidFill>
          <a:ln w="9525">
            <a:noFill/>
            <a:miter lim="800000"/>
            <a:headEnd/>
            <a:tailEnd/>
          </a:ln>
        </p:spPr>
        <p:txBody>
          <a:bodyPr>
            <a:prstTxWarp prst="textNoShape">
              <a:avLst/>
            </a:prstTxWarp>
            <a:spAutoFit/>
          </a:bodyPr>
          <a:lstStyle/>
          <a:p>
            <a:pPr eaLnBrk="0" hangingPunct="0"/>
            <a:r>
              <a:rPr lang="en-US" sz="1600">
                <a:latin typeface="Times New Roman" charset="0"/>
                <a:ea typeface="Times New Roman" charset="0"/>
                <a:cs typeface="Times New Roman" charset="0"/>
              </a:rPr>
              <a:t>Aerosol s over clouds:</a:t>
            </a:r>
          </a:p>
          <a:p>
            <a:pPr eaLnBrk="0" hangingPunct="0"/>
            <a:r>
              <a:rPr lang="en-US" sz="1600">
                <a:latin typeface="Times New Roman" charset="0"/>
                <a:ea typeface="Times New Roman" charset="0"/>
                <a:cs typeface="Times New Roman" charset="0"/>
              </a:rPr>
              <a:t>April 14, 2006</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1066800" y="914400"/>
            <a:ext cx="7010400" cy="4694238"/>
          </a:xfrm>
          <a:prstGeom prst="rect">
            <a:avLst/>
          </a:prstGeom>
          <a:noFill/>
          <a:ln w="9525">
            <a:noFill/>
            <a:miter lim="800000"/>
            <a:headEnd/>
            <a:tailEnd/>
          </a:ln>
        </p:spPr>
      </p:pic>
      <p:sp>
        <p:nvSpPr>
          <p:cNvPr id="16387" name="Rectangle 3"/>
          <p:cNvSpPr>
            <a:spLocks noChangeArrowheads="1"/>
          </p:cNvSpPr>
          <p:nvPr/>
        </p:nvSpPr>
        <p:spPr bwMode="auto">
          <a:xfrm>
            <a:off x="762000" y="457200"/>
            <a:ext cx="7394575" cy="366713"/>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FFFFFF"/>
                </a:solidFill>
                <a:latin typeface="Comic Sans MS" charset="0"/>
              </a:rPr>
              <a:t>Trans-oceanic Aerosol Transport as seen by OMI Aerosol Index</a:t>
            </a:r>
          </a:p>
        </p:txBody>
      </p:sp>
      <p:pic>
        <p:nvPicPr>
          <p:cNvPr id="16388" name="Picture 4" descr="/Users/Kleidman/Desktop/Desktop Mess/asia_dust_movie_long.avi">
            <a:hlinkClick r:id="" action="ppaction://media"/>
          </p:cNvPr>
          <p:cNvPicPr/>
          <p:nvPr>
            <a:videoFile r:link="rId4"/>
            <p:extLst>
              <p:ext uri="{DAA4B4D4-6D71-4841-9C94-3DE7FCFB9230}">
                <p14:media xmlns:p14="http://schemas.microsoft.com/office/powerpoint/2010/main" r:link="rId3"/>
              </p:ext>
            </p:extLst>
          </p:nvPr>
        </p:nvPicPr>
        <p:blipFill>
          <a:blip r:embed="rId7"/>
          <a:srcRect/>
          <a:stretch>
            <a:fillRect/>
          </a:stretch>
        </p:blipFill>
        <p:spPr bwMode="auto">
          <a:xfrm>
            <a:off x="762000" y="762000"/>
            <a:ext cx="7620000" cy="5334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638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386"/>
                                        </p:tgtEl>
                                      </p:cBhvr>
                                    </p:cmd>
                                  </p:childTnLst>
                                </p:cTn>
                              </p:par>
                            </p:childTnLst>
                          </p:cTn>
                        </p:par>
                      </p:childTnLst>
                    </p:cTn>
                  </p:par>
                </p:childTnLst>
              </p:cTn>
              <p:nextCondLst>
                <p:cond evt="onClick" delay="0">
                  <p:tgtEl>
                    <p:spTgt spid="16386"/>
                  </p:tgtEl>
                </p:cond>
              </p:nextCondLst>
            </p:seq>
            <p:video>
              <p:cMediaNode>
                <p:cTn id="7" fill="hold" display="0">
                  <p:stCondLst>
                    <p:cond delay="indefinite"/>
                  </p:stCondLst>
                  <p:endCondLst>
                    <p:cond evt="onNext" delay="0">
                      <p:tgtEl>
                        <p:sldTgt/>
                      </p:tgtEl>
                    </p:cond>
                    <p:cond evt="onPrev" delay="0">
                      <p:tgtEl>
                        <p:sldTgt/>
                      </p:tgtEl>
                    </p:cond>
                  </p:endCondLst>
                </p:cTn>
                <p:tgtEl>
                  <p:spTgt spid="16386"/>
                </p:tgtEl>
              </p:cMediaNode>
            </p:video>
            <p:seq concurrent="1" nextAc="seek">
              <p:cTn id="8" restart="whenNotActive" fill="hold" evtFilter="cancelBubble" nodeType="interactiveSeq">
                <p:stCondLst>
                  <p:cond evt="onClick" delay="0">
                    <p:tgtEl>
                      <p:spTgt spid="1638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388"/>
                                        </p:tgtEl>
                                      </p:cBhvr>
                                    </p:cmd>
                                  </p:childTnLst>
                                </p:cTn>
                              </p:par>
                            </p:childTnLst>
                          </p:cTn>
                        </p:par>
                      </p:childTnLst>
                    </p:cTn>
                  </p:par>
                </p:childTnLst>
              </p:cTn>
              <p:nextCondLst>
                <p:cond evt="onClick" delay="0">
                  <p:tgtEl>
                    <p:spTgt spid="16388"/>
                  </p:tgtEl>
                </p:cond>
              </p:nextCondLst>
            </p:seq>
            <p:video>
              <p:cMediaNode>
                <p:cTn id="13" fill="hold" display="0">
                  <p:stCondLst>
                    <p:cond delay="indefinite"/>
                  </p:stCondLst>
                  <p:endCondLst>
                    <p:cond evt="onNext" delay="0">
                      <p:tgtEl>
                        <p:sldTgt/>
                      </p:tgtEl>
                    </p:cond>
                    <p:cond evt="onPrev" delay="0">
                      <p:tgtEl>
                        <p:sldTgt/>
                      </p:tgtEl>
                    </p:cond>
                  </p:endCondLst>
                </p:cTn>
                <p:tgtEl>
                  <p:spTgt spid="16388"/>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9"/>
          <p:cNvSpPr txBox="1">
            <a:spLocks noChangeArrowheads="1"/>
          </p:cNvSpPr>
          <p:nvPr/>
        </p:nvSpPr>
        <p:spPr bwMode="auto">
          <a:xfrm>
            <a:off x="2438400" y="332397"/>
            <a:ext cx="4803775" cy="366713"/>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dirty="0">
                <a:solidFill>
                  <a:srgbClr val="FFFFFF"/>
                </a:solidFill>
                <a:latin typeface="Comic Sans MS" charset="0"/>
              </a:rPr>
              <a:t>OMI Near UV Aerosol Products (388 nm)</a:t>
            </a:r>
          </a:p>
        </p:txBody>
      </p:sp>
      <p:pic>
        <p:nvPicPr>
          <p:cNvPr id="4" name="Picture 3" descr="OMI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286000" y="0"/>
            <a:ext cx="4772025" cy="457200"/>
          </a:xfrm>
          <a:prstGeom prst="rect">
            <a:avLst/>
          </a:prstGeom>
          <a:noFill/>
          <a:ln w="9525">
            <a:noFill/>
            <a:miter lim="800000"/>
            <a:headEnd/>
            <a:tailEnd/>
          </a:ln>
        </p:spPr>
        <p:txBody>
          <a:bodyPr wrap="none" lIns="91430" tIns="45715" rIns="91430" bIns="45715">
            <a:prstTxWarp prst="textNoShape">
              <a:avLst/>
            </a:prstTxWarp>
            <a:spAutoFit/>
          </a:bodyPr>
          <a:lstStyle/>
          <a:p>
            <a:pPr fontAlgn="base">
              <a:spcBef>
                <a:spcPct val="0"/>
              </a:spcBef>
              <a:spcAft>
                <a:spcPct val="0"/>
              </a:spcAft>
            </a:pPr>
            <a:r>
              <a:rPr lang="en-US" sz="2400">
                <a:solidFill>
                  <a:srgbClr val="FFFFFF"/>
                </a:solidFill>
                <a:latin typeface="Comic Sans MS" charset="0"/>
              </a:rPr>
              <a:t>Properties of the Aerosol Index</a:t>
            </a:r>
          </a:p>
        </p:txBody>
      </p:sp>
      <p:sp>
        <p:nvSpPr>
          <p:cNvPr id="17411" name="Text Box 3"/>
          <p:cNvSpPr txBox="1">
            <a:spLocks noChangeArrowheads="1"/>
          </p:cNvSpPr>
          <p:nvPr/>
        </p:nvSpPr>
        <p:spPr bwMode="auto">
          <a:xfrm>
            <a:off x="228600" y="533400"/>
            <a:ext cx="8763000" cy="5872462"/>
          </a:xfrm>
          <a:prstGeom prst="rect">
            <a:avLst/>
          </a:prstGeom>
          <a:solidFill>
            <a:schemeClr val="accent1"/>
          </a:solidFill>
          <a:ln w="76200">
            <a:solidFill>
              <a:srgbClr val="FFFF00"/>
            </a:solidFill>
            <a:miter lim="800000"/>
            <a:headEnd/>
            <a:tailEnd/>
          </a:ln>
        </p:spPr>
        <p:txBody>
          <a:bodyPr wrap="square" lIns="91430" tIns="45715" rIns="91430" bIns="45715">
            <a:prstTxWarp prst="textNoShape">
              <a:avLst/>
            </a:prstTxWarp>
            <a:noAutofit/>
          </a:bodyPr>
          <a:lstStyle/>
          <a:p>
            <a:pPr fontAlgn="base">
              <a:spcBef>
                <a:spcPct val="0"/>
              </a:spcBef>
              <a:spcAft>
                <a:spcPct val="0"/>
              </a:spcAft>
            </a:pPr>
            <a:r>
              <a:rPr lang="en-US" sz="1600" b="1" dirty="0" smtClean="0">
                <a:solidFill>
                  <a:srgbClr val="333399"/>
                </a:solidFill>
                <a:latin typeface="Comic Sans MS" charset="0"/>
              </a:rPr>
              <a:t>    Positive </a:t>
            </a:r>
            <a:r>
              <a:rPr lang="en-US" sz="1600" b="1" dirty="0">
                <a:solidFill>
                  <a:srgbClr val="333399"/>
                </a:solidFill>
                <a:latin typeface="Comic Sans MS" charset="0"/>
              </a:rPr>
              <a:t>values for UV-absorbing </a:t>
            </a:r>
            <a:r>
              <a:rPr lang="en-US" sz="1600" b="1" dirty="0" smtClean="0">
                <a:solidFill>
                  <a:srgbClr val="333399"/>
                </a:solidFill>
                <a:latin typeface="Comic Sans MS" charset="0"/>
              </a:rPr>
              <a:t>particles</a:t>
            </a:r>
          </a:p>
          <a:p>
            <a:pPr fontAlgn="base">
              <a:spcBef>
                <a:spcPct val="0"/>
              </a:spcBef>
              <a:spcAft>
                <a:spcPct val="0"/>
              </a:spcAft>
            </a:pPr>
            <a:r>
              <a:rPr lang="en-US" sz="1600" b="1" dirty="0" smtClean="0">
                <a:solidFill>
                  <a:srgbClr val="333399"/>
                </a:solidFill>
                <a:latin typeface="Comic Sans MS" charset="0"/>
              </a:rPr>
              <a:t>           -  desert </a:t>
            </a:r>
            <a:r>
              <a:rPr lang="en-US" sz="1600" b="1" dirty="0">
                <a:solidFill>
                  <a:srgbClr val="333399"/>
                </a:solidFill>
                <a:latin typeface="Comic Sans MS" charset="0"/>
              </a:rPr>
              <a:t>dust, smoke,</a:t>
            </a:r>
            <a:r>
              <a:rPr lang="en-US" sz="1600" b="1" dirty="0" smtClean="0">
                <a:solidFill>
                  <a:srgbClr val="333399"/>
                </a:solidFill>
                <a:latin typeface="Comic Sans MS" charset="0"/>
              </a:rPr>
              <a:t> volcanic ash</a:t>
            </a: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r>
              <a:rPr lang="en-US" sz="1600" b="1" dirty="0" smtClean="0">
                <a:solidFill>
                  <a:srgbClr val="333399"/>
                </a:solidFill>
                <a:latin typeface="Comic Sans MS" charset="0"/>
              </a:rPr>
              <a:t>    Aerosol Index signal meaningful for values larger than 0.5</a:t>
            </a: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r>
              <a:rPr lang="en-US" sz="1600" b="1" dirty="0" smtClean="0">
                <a:solidFill>
                  <a:srgbClr val="333399"/>
                </a:solidFill>
                <a:latin typeface="Comic Sans MS" charset="0"/>
              </a:rPr>
              <a:t>    Magnitude of positive AI depends mainly on </a:t>
            </a:r>
          </a:p>
          <a:p>
            <a:pPr fontAlgn="base">
              <a:spcBef>
                <a:spcPct val="0"/>
              </a:spcBef>
              <a:spcAft>
                <a:spcPct val="0"/>
              </a:spcAft>
            </a:pPr>
            <a:r>
              <a:rPr lang="en-US" sz="1600" b="1" dirty="0" smtClean="0">
                <a:solidFill>
                  <a:srgbClr val="333399"/>
                </a:solidFill>
                <a:latin typeface="Comic Sans MS" charset="0"/>
              </a:rPr>
              <a:t>     - aerosol absorption optical depth</a:t>
            </a:r>
          </a:p>
          <a:p>
            <a:pPr fontAlgn="base">
              <a:spcBef>
                <a:spcPct val="0"/>
              </a:spcBef>
              <a:spcAft>
                <a:spcPct val="0"/>
              </a:spcAft>
            </a:pPr>
            <a:r>
              <a:rPr lang="en-US" sz="1600" b="1" dirty="0" smtClean="0">
                <a:solidFill>
                  <a:srgbClr val="333399"/>
                </a:solidFill>
                <a:latin typeface="Comic Sans MS" charset="0"/>
              </a:rPr>
              <a:t>     - height of aerosol layer</a:t>
            </a: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endParaRPr lang="en-US" sz="1600" b="1" dirty="0">
              <a:solidFill>
                <a:srgbClr val="333399"/>
              </a:solidFill>
              <a:latin typeface="Comic Sans MS" charset="0"/>
            </a:endParaRPr>
          </a:p>
          <a:p>
            <a:pPr fontAlgn="base">
              <a:spcBef>
                <a:spcPct val="0"/>
              </a:spcBef>
              <a:spcAft>
                <a:spcPct val="0"/>
              </a:spcAft>
            </a:pPr>
            <a:r>
              <a:rPr lang="en-US" sz="1600" b="1" dirty="0">
                <a:solidFill>
                  <a:srgbClr val="333399"/>
                </a:solidFill>
                <a:latin typeface="Comic Sans MS" charset="0"/>
              </a:rPr>
              <a:t>Negative values for small size (less than 0.2 microns) non-absorbing particles. In practice, it is difficult to separate aerosol effects from other non-aerosol effects that also produce negative AI values. </a:t>
            </a: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r>
              <a:rPr lang="en-US" sz="1600" b="1" dirty="0" smtClean="0">
                <a:solidFill>
                  <a:srgbClr val="333399"/>
                </a:solidFill>
                <a:latin typeface="Comic Sans MS" charset="0"/>
              </a:rPr>
              <a:t>Detects </a:t>
            </a:r>
            <a:r>
              <a:rPr lang="en-US" sz="1600" b="1" dirty="0">
                <a:solidFill>
                  <a:srgbClr val="333399"/>
                </a:solidFill>
                <a:latin typeface="Comic Sans MS" charset="0"/>
              </a:rPr>
              <a:t>absorbing aerosols over all surface types: ocean, vegetated surfaces, deserts, snow/ice, etc</a:t>
            </a:r>
            <a:endParaRPr lang="en-US" sz="1600" b="1" dirty="0" smtClean="0">
              <a:solidFill>
                <a:srgbClr val="333399"/>
              </a:solidFill>
              <a:latin typeface="Comic Sans MS" charset="0"/>
            </a:endParaRP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r>
              <a:rPr lang="en-US" sz="1600" b="1" dirty="0">
                <a:solidFill>
                  <a:srgbClr val="333399"/>
                </a:solidFill>
                <a:latin typeface="Comic Sans MS" charset="0"/>
              </a:rPr>
              <a:t>-Aerosol Index is insensitive to carbonaceous aerosols (smoke) below ~ 2km </a:t>
            </a:r>
          </a:p>
          <a:p>
            <a:pPr fontAlgn="base">
              <a:spcBef>
                <a:spcPct val="0"/>
              </a:spcBef>
              <a:spcAft>
                <a:spcPct val="0"/>
              </a:spcAft>
            </a:pPr>
            <a:endParaRPr lang="en-US" sz="1600" b="1" dirty="0">
              <a:solidFill>
                <a:srgbClr val="333399"/>
              </a:solidFill>
              <a:latin typeface="Comic Sans MS" charset="0"/>
            </a:endParaRPr>
          </a:p>
          <a:p>
            <a:pPr fontAlgn="base">
              <a:spcBef>
                <a:spcPct val="0"/>
              </a:spcBef>
              <a:spcAft>
                <a:spcPct val="0"/>
              </a:spcAft>
            </a:pPr>
            <a:r>
              <a:rPr lang="en-US" sz="1600" b="1" dirty="0">
                <a:solidFill>
                  <a:srgbClr val="333399"/>
                </a:solidFill>
                <a:latin typeface="Comic Sans MS" charset="0"/>
              </a:rPr>
              <a:t>-Larger sensitivity to low altitude desert aerosols (~ 0.5 km)</a:t>
            </a:r>
          </a:p>
          <a:p>
            <a:pPr fontAlgn="base">
              <a:spcBef>
                <a:spcPct val="0"/>
              </a:spcBef>
              <a:spcAft>
                <a:spcPct val="0"/>
              </a:spcAft>
            </a:pPr>
            <a:endParaRPr lang="en-US" sz="1600" b="1" dirty="0" smtClean="0">
              <a:solidFill>
                <a:srgbClr val="333399"/>
              </a:solidFill>
              <a:latin typeface="Comic Sans MS" charset="0"/>
            </a:endParaRPr>
          </a:p>
          <a:p>
            <a:pPr fontAlgn="base">
              <a:spcBef>
                <a:spcPct val="0"/>
              </a:spcBef>
              <a:spcAft>
                <a:spcPct val="0"/>
              </a:spcAft>
            </a:pPr>
            <a:endParaRPr lang="en-US" sz="1600" b="1" dirty="0">
              <a:solidFill>
                <a:srgbClr val="333399"/>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MI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I4.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MI5.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533400" y="457200"/>
            <a:ext cx="8382000" cy="5632312"/>
          </a:xfrm>
          <a:prstGeom prst="rect">
            <a:avLst/>
          </a:prstGeom>
          <a:solidFill>
            <a:schemeClr val="accent1"/>
          </a:solidFill>
          <a:ln w="76200">
            <a:solidFill>
              <a:srgbClr val="FFFF00"/>
            </a:solidFill>
            <a:miter lim="800000"/>
            <a:headEnd/>
            <a:tailEnd/>
          </a:ln>
        </p:spPr>
        <p:txBody>
          <a:bodyPr>
            <a:prstTxWarp prst="textNoShape">
              <a:avLst/>
            </a:prstTxWarp>
            <a:spAutoFit/>
          </a:bodyPr>
          <a:lstStyle/>
          <a:p>
            <a:pPr defTabSz="914400" fontAlgn="base">
              <a:spcBef>
                <a:spcPct val="0"/>
              </a:spcBef>
              <a:spcAft>
                <a:spcPct val="0"/>
              </a:spcAft>
            </a:pPr>
            <a:endParaRPr lang="en-US" b="1" dirty="0" smtClean="0">
              <a:solidFill>
                <a:srgbClr val="333399"/>
              </a:solidFill>
              <a:latin typeface="Comic Sans MS" charset="0"/>
            </a:endParaRPr>
          </a:p>
          <a:p>
            <a:pPr defTabSz="914400" fontAlgn="base">
              <a:spcBef>
                <a:spcPct val="0"/>
              </a:spcBef>
              <a:spcAft>
                <a:spcPct val="0"/>
              </a:spcAft>
              <a:buFontTx/>
              <a:buChar char="-"/>
            </a:pPr>
            <a:r>
              <a:rPr lang="en-US" b="1" dirty="0">
                <a:solidFill>
                  <a:srgbClr val="000000"/>
                </a:solidFill>
                <a:latin typeface="Comic Sans MS" charset="0"/>
              </a:rPr>
              <a:t>Extinction Optical Depth, AOD </a:t>
            </a:r>
          </a:p>
          <a:p>
            <a:pPr defTabSz="914400" fontAlgn="base">
              <a:spcBef>
                <a:spcPct val="0"/>
              </a:spcBef>
              <a:spcAft>
                <a:spcPct val="0"/>
              </a:spcAft>
            </a:pPr>
            <a:r>
              <a:rPr lang="en-US" b="1" dirty="0">
                <a:solidFill>
                  <a:srgbClr val="333399"/>
                </a:solidFill>
                <a:latin typeface="Comic Sans MS" charset="0"/>
              </a:rPr>
              <a:t>A measure of the aerosol capacity to extinguish radiation by scattering and absorption. </a:t>
            </a:r>
          </a:p>
          <a:p>
            <a:pPr defTabSz="914400" fontAlgn="base">
              <a:spcBef>
                <a:spcPct val="0"/>
              </a:spcBef>
              <a:spcAft>
                <a:spcPct val="0"/>
              </a:spcAft>
            </a:pPr>
            <a:r>
              <a:rPr lang="en-US" b="1" dirty="0">
                <a:solidFill>
                  <a:srgbClr val="333399"/>
                </a:solidFill>
                <a:latin typeface="Comic Sans MS" charset="0"/>
              </a:rPr>
              <a:t>It is related to the total column amount of aerosol particles in the atmosphere.</a:t>
            </a:r>
            <a:endParaRPr lang="en-US" b="1" dirty="0" smtClean="0">
              <a:solidFill>
                <a:srgbClr val="333399"/>
              </a:solidFill>
              <a:latin typeface="Comic Sans MS" charset="0"/>
            </a:endParaRPr>
          </a:p>
          <a:p>
            <a:pPr defTabSz="914400" fontAlgn="base">
              <a:spcBef>
                <a:spcPct val="0"/>
              </a:spcBef>
              <a:spcAft>
                <a:spcPct val="0"/>
              </a:spcAft>
            </a:pPr>
            <a:endParaRPr lang="en-US" b="1" dirty="0" smtClean="0">
              <a:solidFill>
                <a:srgbClr val="333399"/>
              </a:solidFill>
              <a:latin typeface="Comic Sans MS" charset="0"/>
            </a:endParaRPr>
          </a:p>
          <a:p>
            <a:pPr defTabSz="914400" fontAlgn="base">
              <a:spcBef>
                <a:spcPct val="0"/>
              </a:spcBef>
              <a:spcAft>
                <a:spcPct val="0"/>
              </a:spcAft>
            </a:pPr>
            <a:endParaRPr lang="en-US" b="1" dirty="0" smtClean="0">
              <a:solidFill>
                <a:srgbClr val="333399"/>
              </a:solidFill>
              <a:latin typeface="Comic Sans MS" charset="0"/>
            </a:endParaRPr>
          </a:p>
          <a:p>
            <a:pPr defTabSz="914400" fontAlgn="base">
              <a:spcBef>
                <a:spcPct val="0"/>
              </a:spcBef>
              <a:spcAft>
                <a:spcPct val="0"/>
              </a:spcAft>
            </a:pPr>
            <a:r>
              <a:rPr lang="en-US" b="1" dirty="0">
                <a:solidFill>
                  <a:srgbClr val="000000"/>
                </a:solidFill>
                <a:latin typeface="Comic Sans MS" charset="0"/>
              </a:rPr>
              <a:t>-Single Scattering </a:t>
            </a:r>
            <a:r>
              <a:rPr lang="en-US" b="1" dirty="0" err="1">
                <a:solidFill>
                  <a:srgbClr val="000000"/>
                </a:solidFill>
                <a:latin typeface="Comic Sans MS" charset="0"/>
              </a:rPr>
              <a:t>Albedo</a:t>
            </a:r>
            <a:r>
              <a:rPr lang="en-US" b="1" dirty="0">
                <a:solidFill>
                  <a:srgbClr val="000000"/>
                </a:solidFill>
                <a:latin typeface="Comic Sans MS" charset="0"/>
              </a:rPr>
              <a:t>, SSA</a:t>
            </a:r>
          </a:p>
          <a:p>
            <a:pPr defTabSz="914400" fontAlgn="base">
              <a:spcBef>
                <a:spcPct val="0"/>
              </a:spcBef>
              <a:spcAft>
                <a:spcPct val="0"/>
              </a:spcAft>
            </a:pPr>
            <a:r>
              <a:rPr lang="en-US" b="1" dirty="0">
                <a:solidFill>
                  <a:srgbClr val="333399"/>
                </a:solidFill>
                <a:latin typeface="Comic Sans MS" charset="0"/>
              </a:rPr>
              <a:t>A measure of the fractional extinction due to scattering of incident solar radiation.</a:t>
            </a:r>
          </a:p>
          <a:p>
            <a:pPr defTabSz="914400" fontAlgn="base">
              <a:spcBef>
                <a:spcPct val="0"/>
              </a:spcBef>
              <a:spcAft>
                <a:spcPct val="0"/>
              </a:spcAft>
            </a:pPr>
            <a:r>
              <a:rPr lang="en-US" b="1" dirty="0">
                <a:solidFill>
                  <a:srgbClr val="333399"/>
                </a:solidFill>
                <a:latin typeface="Comic Sans MS" charset="0"/>
              </a:rPr>
              <a:t>Varies between 0 (all absorption, no scattering) and 1 (all scattering, no absorption)</a:t>
            </a:r>
          </a:p>
          <a:p>
            <a:pPr defTabSz="914400" fontAlgn="base">
              <a:spcBef>
                <a:spcPct val="0"/>
              </a:spcBef>
              <a:spcAft>
                <a:spcPct val="0"/>
              </a:spcAft>
            </a:pPr>
            <a:r>
              <a:rPr lang="en-US" b="1" dirty="0">
                <a:solidFill>
                  <a:srgbClr val="333399"/>
                </a:solidFill>
                <a:latin typeface="Comic Sans MS" charset="0"/>
              </a:rPr>
              <a:t>Typical variability range (0.6 to 1.0</a:t>
            </a:r>
            <a:r>
              <a:rPr lang="en-US" b="1" dirty="0" smtClean="0">
                <a:solidFill>
                  <a:srgbClr val="333399"/>
                </a:solidFill>
                <a:latin typeface="Comic Sans MS" charset="0"/>
              </a:rPr>
              <a:t>)</a:t>
            </a:r>
          </a:p>
          <a:p>
            <a:pPr defTabSz="914400" fontAlgn="base">
              <a:spcBef>
                <a:spcPct val="0"/>
              </a:spcBef>
              <a:spcAft>
                <a:spcPct val="0"/>
              </a:spcAft>
            </a:pPr>
            <a:endParaRPr lang="en-US" b="1" dirty="0" smtClean="0">
              <a:solidFill>
                <a:srgbClr val="333399"/>
              </a:solidFill>
              <a:latin typeface="Comic Sans MS" charset="0"/>
            </a:endParaRPr>
          </a:p>
          <a:p>
            <a:pPr defTabSz="914400" fontAlgn="base">
              <a:spcBef>
                <a:spcPct val="0"/>
              </a:spcBef>
              <a:spcAft>
                <a:spcPct val="0"/>
              </a:spcAft>
            </a:pPr>
            <a:endParaRPr lang="en-US" b="1" dirty="0">
              <a:solidFill>
                <a:srgbClr val="333399"/>
              </a:solidFill>
              <a:latin typeface="Comic Sans MS" charset="0"/>
            </a:endParaRPr>
          </a:p>
          <a:p>
            <a:pPr defTabSz="914400" fontAlgn="base">
              <a:spcBef>
                <a:spcPct val="0"/>
              </a:spcBef>
              <a:spcAft>
                <a:spcPct val="0"/>
              </a:spcAft>
            </a:pPr>
            <a:r>
              <a:rPr lang="en-US" b="1" dirty="0">
                <a:solidFill>
                  <a:srgbClr val="FF0000"/>
                </a:solidFill>
                <a:latin typeface="Comic Sans MS" charset="0"/>
              </a:rPr>
              <a:t>-Absorption Optical Depth, AAOD</a:t>
            </a:r>
            <a:endParaRPr lang="en-US" b="1" dirty="0">
              <a:solidFill>
                <a:srgbClr val="000000"/>
              </a:solidFill>
              <a:latin typeface="Comic Sans MS" charset="0"/>
            </a:endParaRPr>
          </a:p>
          <a:p>
            <a:pPr defTabSz="914400" fontAlgn="base">
              <a:spcBef>
                <a:spcPct val="0"/>
              </a:spcBef>
              <a:spcAft>
                <a:spcPct val="0"/>
              </a:spcAft>
            </a:pPr>
            <a:r>
              <a:rPr lang="en-US" b="1" dirty="0">
                <a:solidFill>
                  <a:srgbClr val="333399"/>
                </a:solidFill>
                <a:latin typeface="Comic Sans MS" charset="0"/>
              </a:rPr>
              <a:t>The actual optical depth resulting from the absorption process. It is easily calculated as </a:t>
            </a:r>
          </a:p>
          <a:p>
            <a:pPr defTabSz="914400" fontAlgn="base">
              <a:spcBef>
                <a:spcPct val="0"/>
              </a:spcBef>
              <a:spcAft>
                <a:spcPct val="0"/>
              </a:spcAft>
            </a:pPr>
            <a:r>
              <a:rPr lang="en-US" b="1" dirty="0">
                <a:solidFill>
                  <a:srgbClr val="333399"/>
                </a:solidFill>
                <a:latin typeface="Comic Sans MS" charset="0"/>
              </a:rPr>
              <a:t>                         AAOD = AODx(1.0 – SSA)  </a:t>
            </a:r>
          </a:p>
        </p:txBody>
      </p:sp>
      <p:sp>
        <p:nvSpPr>
          <p:cNvPr id="15363" name="Text Box 9"/>
          <p:cNvSpPr txBox="1">
            <a:spLocks noChangeArrowheads="1"/>
          </p:cNvSpPr>
          <p:nvPr/>
        </p:nvSpPr>
        <p:spPr bwMode="auto">
          <a:xfrm>
            <a:off x="2438400" y="0"/>
            <a:ext cx="4803775" cy="366713"/>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FFFFFF"/>
                </a:solidFill>
                <a:latin typeface="Comic Sans MS" charset="0"/>
              </a:rPr>
              <a:t>OMI Near UV Aerosol Products (388 nm)</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659063" y="1317625"/>
            <a:ext cx="4211637" cy="434975"/>
          </a:xfrm>
          <a:prstGeom prst="rect">
            <a:avLst/>
          </a:prstGeom>
          <a:noFill/>
          <a:ln w="38100">
            <a:solidFill>
              <a:srgbClr val="FF9900"/>
            </a:solidFill>
            <a:miter lim="800000"/>
            <a:headEnd/>
            <a:tailEnd/>
          </a:ln>
        </p:spPr>
        <p:txBody>
          <a:bodyPr>
            <a:prstTxWarp prst="textNoShape">
              <a:avLst/>
            </a:prstTxWarp>
            <a:spAutoFit/>
          </a:bodyPr>
          <a:lstStyle/>
          <a:p>
            <a:r>
              <a:rPr lang="en-US" sz="1600" b="1">
                <a:solidFill>
                  <a:schemeClr val="bg1"/>
                </a:solidFill>
              </a:rPr>
              <a:t>Measured radiances at 354 and 388 nm</a:t>
            </a:r>
            <a:r>
              <a:rPr lang="en-US" sz="2000">
                <a:latin typeface="Times New Roman" charset="0"/>
              </a:rPr>
              <a:t>       </a:t>
            </a:r>
          </a:p>
        </p:txBody>
      </p:sp>
      <p:sp>
        <p:nvSpPr>
          <p:cNvPr id="19459" name="Text Box 3"/>
          <p:cNvSpPr txBox="1">
            <a:spLocks noChangeArrowheads="1"/>
          </p:cNvSpPr>
          <p:nvPr/>
        </p:nvSpPr>
        <p:spPr bwMode="auto">
          <a:xfrm>
            <a:off x="296863" y="2298700"/>
            <a:ext cx="2819400" cy="2481263"/>
          </a:xfrm>
          <a:prstGeom prst="rect">
            <a:avLst/>
          </a:prstGeom>
          <a:noFill/>
          <a:ln w="38100">
            <a:solidFill>
              <a:srgbClr val="FF9900"/>
            </a:solidFill>
            <a:miter lim="800000"/>
            <a:headEnd/>
            <a:tailEnd/>
          </a:ln>
        </p:spPr>
        <p:txBody>
          <a:bodyPr>
            <a:prstTxWarp prst="textNoShape">
              <a:avLst/>
            </a:prstTxWarp>
            <a:spAutoFit/>
          </a:bodyPr>
          <a:lstStyle/>
          <a:p>
            <a:r>
              <a:rPr lang="en-US" b="1">
                <a:solidFill>
                  <a:srgbClr val="FF0000"/>
                </a:solidFill>
              </a:rPr>
              <a:t>Three aerosol types:</a:t>
            </a:r>
          </a:p>
          <a:p>
            <a:r>
              <a:rPr lang="en-US">
                <a:solidFill>
                  <a:schemeClr val="bg1"/>
                </a:solidFill>
              </a:rPr>
              <a:t>-Desert dust aerosols</a:t>
            </a:r>
          </a:p>
          <a:p>
            <a:r>
              <a:rPr lang="en-US">
                <a:solidFill>
                  <a:schemeClr val="bg1"/>
                </a:solidFill>
              </a:rPr>
              <a:t>-Carbonaceous aerosols</a:t>
            </a:r>
          </a:p>
          <a:p>
            <a:r>
              <a:rPr lang="en-US">
                <a:solidFill>
                  <a:schemeClr val="bg1"/>
                </a:solidFill>
              </a:rPr>
              <a:t>-Non absorbing aerosols</a:t>
            </a:r>
          </a:p>
          <a:p>
            <a:endParaRPr lang="en-US">
              <a:solidFill>
                <a:schemeClr val="bg1"/>
              </a:solidFill>
            </a:endParaRPr>
          </a:p>
          <a:p>
            <a:r>
              <a:rPr lang="en-US" sz="1600" b="1">
                <a:solidFill>
                  <a:srgbClr val="FF0000"/>
                </a:solidFill>
              </a:rPr>
              <a:t>Assumed properties:</a:t>
            </a:r>
          </a:p>
          <a:p>
            <a:r>
              <a:rPr lang="en-US" sz="1600">
                <a:solidFill>
                  <a:schemeClr val="bg1"/>
                </a:solidFill>
              </a:rPr>
              <a:t>-Particle size distribution</a:t>
            </a:r>
          </a:p>
          <a:p>
            <a:r>
              <a:rPr lang="en-US" sz="1600">
                <a:solidFill>
                  <a:schemeClr val="bg1"/>
                </a:solidFill>
              </a:rPr>
              <a:t>-Refractive index</a:t>
            </a:r>
          </a:p>
          <a:p>
            <a:endParaRPr lang="en-US" sz="1600">
              <a:solidFill>
                <a:schemeClr val="bg1"/>
              </a:solidFill>
            </a:endParaRPr>
          </a:p>
        </p:txBody>
      </p:sp>
      <p:sp>
        <p:nvSpPr>
          <p:cNvPr id="19460" name="Rectangle 4"/>
          <p:cNvSpPr>
            <a:spLocks noChangeArrowheads="1"/>
          </p:cNvSpPr>
          <p:nvPr/>
        </p:nvSpPr>
        <p:spPr bwMode="auto">
          <a:xfrm>
            <a:off x="2873375" y="5000625"/>
            <a:ext cx="3838575" cy="1247775"/>
          </a:xfrm>
          <a:prstGeom prst="rect">
            <a:avLst/>
          </a:prstGeom>
          <a:noFill/>
          <a:ln w="57150">
            <a:solidFill>
              <a:srgbClr val="FF9900"/>
            </a:solidFill>
            <a:miter lim="800000"/>
            <a:headEnd/>
            <a:tailEnd/>
          </a:ln>
        </p:spPr>
        <p:txBody>
          <a:bodyPr wrap="none">
            <a:prstTxWarp prst="textNoShape">
              <a:avLst/>
            </a:prstTxWarp>
            <a:spAutoFit/>
          </a:bodyPr>
          <a:lstStyle/>
          <a:p>
            <a:pPr algn="ctr"/>
            <a:r>
              <a:rPr lang="en-US" b="1">
                <a:solidFill>
                  <a:schemeClr val="bg1"/>
                </a:solidFill>
              </a:rPr>
              <a:t>Extinction optical depth, AOD</a:t>
            </a:r>
          </a:p>
          <a:p>
            <a:pPr algn="ctr"/>
            <a:r>
              <a:rPr lang="en-US" b="1">
                <a:solidFill>
                  <a:schemeClr val="bg1"/>
                </a:solidFill>
              </a:rPr>
              <a:t>Single Scattering Albedo, SSA</a:t>
            </a:r>
          </a:p>
          <a:p>
            <a:pPr algn="ctr"/>
            <a:r>
              <a:rPr lang="en-US" b="1">
                <a:solidFill>
                  <a:schemeClr val="bg1"/>
                </a:solidFill>
              </a:rPr>
              <a:t>Absorption optical depth, AAOD</a:t>
            </a:r>
            <a:endParaRPr lang="en-US" b="1" baseline="-25000">
              <a:solidFill>
                <a:schemeClr val="bg1"/>
              </a:solidFill>
            </a:endParaRPr>
          </a:p>
          <a:p>
            <a:pPr algn="ctr"/>
            <a:r>
              <a:rPr lang="en-US" b="1">
                <a:solidFill>
                  <a:schemeClr val="bg1"/>
                </a:solidFill>
              </a:rPr>
              <a:t>(354,  388)</a:t>
            </a:r>
          </a:p>
        </p:txBody>
      </p:sp>
      <p:sp>
        <p:nvSpPr>
          <p:cNvPr id="19461" name="Text Box 5"/>
          <p:cNvSpPr txBox="1">
            <a:spLocks noChangeArrowheads="1"/>
          </p:cNvSpPr>
          <p:nvPr/>
        </p:nvSpPr>
        <p:spPr bwMode="auto">
          <a:xfrm>
            <a:off x="6492875" y="2349500"/>
            <a:ext cx="2270125" cy="863600"/>
          </a:xfrm>
          <a:prstGeom prst="rect">
            <a:avLst/>
          </a:prstGeom>
          <a:noFill/>
          <a:ln w="38100">
            <a:solidFill>
              <a:srgbClr val="FF9900"/>
            </a:solidFill>
            <a:miter lim="800000"/>
            <a:headEnd/>
            <a:tailEnd/>
          </a:ln>
        </p:spPr>
        <p:txBody>
          <a:bodyPr wrap="none">
            <a:prstTxWarp prst="textNoShape">
              <a:avLst/>
            </a:prstTxWarp>
            <a:spAutoFit/>
          </a:bodyPr>
          <a:lstStyle/>
          <a:p>
            <a:r>
              <a:rPr lang="en-US" sz="1600">
                <a:solidFill>
                  <a:schemeClr val="bg1"/>
                </a:solidFill>
              </a:rPr>
              <a:t>-Surface Albedo </a:t>
            </a:r>
          </a:p>
          <a:p>
            <a:r>
              <a:rPr lang="en-US" sz="1600">
                <a:solidFill>
                  <a:schemeClr val="bg1"/>
                </a:solidFill>
              </a:rPr>
              <a:t>-Aerosol Type</a:t>
            </a:r>
          </a:p>
          <a:p>
            <a:r>
              <a:rPr lang="en-US" sz="1600">
                <a:solidFill>
                  <a:schemeClr val="bg1"/>
                </a:solidFill>
              </a:rPr>
              <a:t>-Vertical Distribution</a:t>
            </a:r>
          </a:p>
        </p:txBody>
      </p:sp>
      <p:sp>
        <p:nvSpPr>
          <p:cNvPr id="19462" name="Text Box 6"/>
          <p:cNvSpPr txBox="1">
            <a:spLocks noChangeArrowheads="1"/>
          </p:cNvSpPr>
          <p:nvPr/>
        </p:nvSpPr>
        <p:spPr bwMode="auto">
          <a:xfrm>
            <a:off x="754063" y="1828800"/>
            <a:ext cx="1739900" cy="404813"/>
          </a:xfrm>
          <a:prstGeom prst="rect">
            <a:avLst/>
          </a:prstGeom>
          <a:noFill/>
          <a:ln w="38100">
            <a:solidFill>
              <a:schemeClr val="bg1"/>
            </a:solidFill>
            <a:miter lim="800000"/>
            <a:headEnd/>
            <a:tailEnd/>
          </a:ln>
        </p:spPr>
        <p:txBody>
          <a:bodyPr wrap="none">
            <a:prstTxWarp prst="textNoShape">
              <a:avLst/>
            </a:prstTxWarp>
            <a:spAutoFit/>
          </a:bodyPr>
          <a:lstStyle/>
          <a:p>
            <a:r>
              <a:rPr lang="en-US" b="1">
                <a:solidFill>
                  <a:srgbClr val="FFFF00"/>
                </a:solidFill>
                <a:latin typeface="Times New Roman" charset="0"/>
              </a:rPr>
              <a:t>Aerosol Models</a:t>
            </a:r>
          </a:p>
        </p:txBody>
      </p:sp>
      <p:sp>
        <p:nvSpPr>
          <p:cNvPr id="19463" name="Rectangle 9"/>
          <p:cNvSpPr>
            <a:spLocks noChangeArrowheads="1"/>
          </p:cNvSpPr>
          <p:nvPr/>
        </p:nvSpPr>
        <p:spPr bwMode="auto">
          <a:xfrm>
            <a:off x="2743200" y="152400"/>
            <a:ext cx="4089400" cy="579438"/>
          </a:xfrm>
          <a:prstGeom prst="rect">
            <a:avLst/>
          </a:prstGeom>
          <a:noFill/>
          <a:ln w="9525">
            <a:noFill/>
            <a:miter lim="800000"/>
            <a:headEnd/>
            <a:tailEnd/>
          </a:ln>
        </p:spPr>
        <p:txBody>
          <a:bodyPr wrap="none">
            <a:prstTxWarp prst="textNoShape">
              <a:avLst/>
            </a:prstTxWarp>
            <a:spAutoFit/>
          </a:bodyPr>
          <a:lstStyle/>
          <a:p>
            <a:r>
              <a:rPr lang="en-US" sz="3200" b="1">
                <a:solidFill>
                  <a:schemeClr val="bg1"/>
                </a:solidFill>
              </a:rPr>
              <a:t>Inversion Procedure</a:t>
            </a:r>
          </a:p>
        </p:txBody>
      </p:sp>
      <p:sp>
        <p:nvSpPr>
          <p:cNvPr id="19464" name="Line 11"/>
          <p:cNvSpPr>
            <a:spLocks noChangeShapeType="1"/>
          </p:cNvSpPr>
          <p:nvPr/>
        </p:nvSpPr>
        <p:spPr bwMode="auto">
          <a:xfrm>
            <a:off x="3116263" y="2971800"/>
            <a:ext cx="228600" cy="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19465" name="Line 12"/>
          <p:cNvSpPr>
            <a:spLocks noChangeShapeType="1"/>
          </p:cNvSpPr>
          <p:nvPr/>
        </p:nvSpPr>
        <p:spPr bwMode="auto">
          <a:xfrm>
            <a:off x="4792663" y="1828800"/>
            <a:ext cx="0" cy="30480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19466" name="Line 13"/>
          <p:cNvSpPr>
            <a:spLocks noChangeShapeType="1"/>
          </p:cNvSpPr>
          <p:nvPr/>
        </p:nvSpPr>
        <p:spPr bwMode="auto">
          <a:xfrm flipH="1">
            <a:off x="6240463" y="2895600"/>
            <a:ext cx="228600" cy="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19467" name="Line 18"/>
          <p:cNvSpPr>
            <a:spLocks noChangeShapeType="1"/>
          </p:cNvSpPr>
          <p:nvPr/>
        </p:nvSpPr>
        <p:spPr bwMode="auto">
          <a:xfrm>
            <a:off x="4792663" y="4038600"/>
            <a:ext cx="0" cy="914400"/>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19468" name="Rectangle 19"/>
          <p:cNvSpPr>
            <a:spLocks noChangeArrowheads="1"/>
          </p:cNvSpPr>
          <p:nvPr/>
        </p:nvSpPr>
        <p:spPr bwMode="auto">
          <a:xfrm>
            <a:off x="3344863" y="2133600"/>
            <a:ext cx="2895600" cy="1905000"/>
          </a:xfrm>
          <a:prstGeom prst="rect">
            <a:avLst/>
          </a:prstGeom>
          <a:solidFill>
            <a:schemeClr val="accent1"/>
          </a:solidFill>
          <a:ln w="57150">
            <a:solidFill>
              <a:srgbClr val="FF9900"/>
            </a:solidFill>
            <a:miter lim="800000"/>
            <a:headEnd/>
            <a:tailEnd/>
          </a:ln>
        </p:spPr>
        <p:txBody>
          <a:bodyPr wrap="none" anchor="ctr">
            <a:prstTxWarp prst="textNoShape">
              <a:avLst/>
            </a:prstTxWarp>
          </a:bodyPr>
          <a:lstStyle/>
          <a:p>
            <a:pPr algn="ctr"/>
            <a:r>
              <a:rPr lang="en-US" sz="4000" b="1" u="sng">
                <a:solidFill>
                  <a:schemeClr val="bg1"/>
                </a:solidFill>
              </a:rPr>
              <a:t>Retrieval</a:t>
            </a:r>
          </a:p>
          <a:p>
            <a:pPr algn="ctr"/>
            <a:r>
              <a:rPr lang="en-US" sz="4000" b="1" u="sng">
                <a:solidFill>
                  <a:schemeClr val="bg1"/>
                </a:solidFill>
              </a:rPr>
              <a:t>Algorithm</a:t>
            </a:r>
          </a:p>
        </p:txBody>
      </p:sp>
      <p:sp>
        <p:nvSpPr>
          <p:cNvPr id="19469" name="Text Box 21"/>
          <p:cNvSpPr txBox="1">
            <a:spLocks noChangeArrowheads="1"/>
          </p:cNvSpPr>
          <p:nvPr/>
        </p:nvSpPr>
        <p:spPr bwMode="auto">
          <a:xfrm>
            <a:off x="4106863" y="838200"/>
            <a:ext cx="1517650" cy="404813"/>
          </a:xfrm>
          <a:prstGeom prst="rect">
            <a:avLst/>
          </a:prstGeom>
          <a:noFill/>
          <a:ln w="38100">
            <a:solidFill>
              <a:schemeClr val="bg1"/>
            </a:solidFill>
            <a:miter lim="800000"/>
            <a:headEnd/>
            <a:tailEnd/>
          </a:ln>
        </p:spPr>
        <p:txBody>
          <a:bodyPr wrap="none">
            <a:prstTxWarp prst="textNoShape">
              <a:avLst/>
            </a:prstTxWarp>
            <a:spAutoFit/>
          </a:bodyPr>
          <a:lstStyle/>
          <a:p>
            <a:r>
              <a:rPr lang="en-US" b="1">
                <a:solidFill>
                  <a:srgbClr val="FFFF00"/>
                </a:solidFill>
                <a:latin typeface="Times New Roman" charset="0"/>
              </a:rPr>
              <a:t>Observations</a:t>
            </a:r>
          </a:p>
        </p:txBody>
      </p:sp>
      <p:sp>
        <p:nvSpPr>
          <p:cNvPr id="19470" name="Text Box 22"/>
          <p:cNvSpPr txBox="1">
            <a:spLocks noChangeArrowheads="1"/>
          </p:cNvSpPr>
          <p:nvPr/>
        </p:nvSpPr>
        <p:spPr bwMode="auto">
          <a:xfrm>
            <a:off x="6697663" y="1881188"/>
            <a:ext cx="1739900" cy="404812"/>
          </a:xfrm>
          <a:prstGeom prst="rect">
            <a:avLst/>
          </a:prstGeom>
          <a:noFill/>
          <a:ln w="38100">
            <a:solidFill>
              <a:schemeClr val="bg1"/>
            </a:solidFill>
            <a:miter lim="800000"/>
            <a:headEnd/>
            <a:tailEnd/>
          </a:ln>
        </p:spPr>
        <p:txBody>
          <a:bodyPr wrap="none">
            <a:prstTxWarp prst="textNoShape">
              <a:avLst/>
            </a:prstTxWarp>
            <a:spAutoFit/>
          </a:bodyPr>
          <a:lstStyle/>
          <a:p>
            <a:r>
              <a:rPr lang="en-US" b="1">
                <a:solidFill>
                  <a:srgbClr val="FFFF00"/>
                </a:solidFill>
                <a:latin typeface="Times New Roman" charset="0"/>
              </a:rPr>
              <a:t>Ancillary Input</a:t>
            </a:r>
          </a:p>
        </p:txBody>
      </p:sp>
      <p:sp>
        <p:nvSpPr>
          <p:cNvPr id="19471" name="Text Box 23"/>
          <p:cNvSpPr txBox="1">
            <a:spLocks noChangeArrowheads="1"/>
          </p:cNvSpPr>
          <p:nvPr/>
        </p:nvSpPr>
        <p:spPr bwMode="auto">
          <a:xfrm>
            <a:off x="3759200" y="6324600"/>
            <a:ext cx="2032000" cy="404813"/>
          </a:xfrm>
          <a:prstGeom prst="rect">
            <a:avLst/>
          </a:prstGeom>
          <a:noFill/>
          <a:ln w="38100">
            <a:solidFill>
              <a:schemeClr val="bg1"/>
            </a:solidFill>
            <a:miter lim="800000"/>
            <a:headEnd/>
            <a:tailEnd/>
          </a:ln>
        </p:spPr>
        <p:txBody>
          <a:bodyPr wrap="none">
            <a:prstTxWarp prst="textNoShape">
              <a:avLst/>
            </a:prstTxWarp>
            <a:spAutoFit/>
          </a:bodyPr>
          <a:lstStyle/>
          <a:p>
            <a:r>
              <a:rPr lang="en-US">
                <a:solidFill>
                  <a:srgbClr val="FFFF00"/>
                </a:solidFill>
                <a:latin typeface="Times New Roman" charset="0"/>
              </a:rPr>
              <a:t>Derived Parameters</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i_20070309"/>
          <p:cNvPicPr>
            <a:picLocks noChangeAspect="1" noChangeArrowheads="1"/>
          </p:cNvPicPr>
          <p:nvPr/>
        </p:nvPicPr>
        <p:blipFill>
          <a:blip r:embed="rId2"/>
          <a:srcRect l="9000" t="10001" r="9000" b="2000"/>
          <a:stretch>
            <a:fillRect/>
          </a:stretch>
        </p:blipFill>
        <p:spPr bwMode="auto">
          <a:xfrm>
            <a:off x="0" y="544513"/>
            <a:ext cx="4572000" cy="3189287"/>
          </a:xfrm>
          <a:prstGeom prst="rect">
            <a:avLst/>
          </a:prstGeom>
          <a:noFill/>
          <a:ln w="9525">
            <a:noFill/>
            <a:miter lim="800000"/>
            <a:headEnd/>
            <a:tailEnd/>
          </a:ln>
        </p:spPr>
      </p:pic>
      <p:pic>
        <p:nvPicPr>
          <p:cNvPr id="20483" name="Picture 3" descr="ssa388_20070309"/>
          <p:cNvPicPr>
            <a:picLocks noChangeAspect="1" noChangeArrowheads="1"/>
          </p:cNvPicPr>
          <p:nvPr/>
        </p:nvPicPr>
        <p:blipFill>
          <a:blip r:embed="rId3"/>
          <a:srcRect l="9000" t="10001" r="9000" b="2000"/>
          <a:stretch>
            <a:fillRect/>
          </a:stretch>
        </p:blipFill>
        <p:spPr bwMode="auto">
          <a:xfrm>
            <a:off x="0" y="3657600"/>
            <a:ext cx="4572000" cy="3200400"/>
          </a:xfrm>
          <a:prstGeom prst="rect">
            <a:avLst/>
          </a:prstGeom>
          <a:noFill/>
          <a:ln w="9525">
            <a:noFill/>
            <a:miter lim="800000"/>
            <a:headEnd/>
            <a:tailEnd/>
          </a:ln>
        </p:spPr>
      </p:pic>
      <p:pic>
        <p:nvPicPr>
          <p:cNvPr id="20484" name="Picture 4" descr="aaot388_20070309"/>
          <p:cNvPicPr>
            <a:picLocks noChangeAspect="1" noChangeArrowheads="1"/>
          </p:cNvPicPr>
          <p:nvPr/>
        </p:nvPicPr>
        <p:blipFill>
          <a:blip r:embed="rId4"/>
          <a:srcRect l="9000" t="10001" r="9000" b="2000"/>
          <a:stretch>
            <a:fillRect/>
          </a:stretch>
        </p:blipFill>
        <p:spPr bwMode="auto">
          <a:xfrm>
            <a:off x="4572000" y="3657600"/>
            <a:ext cx="4572000" cy="3200400"/>
          </a:xfrm>
          <a:prstGeom prst="rect">
            <a:avLst/>
          </a:prstGeom>
          <a:noFill/>
          <a:ln w="9525">
            <a:noFill/>
            <a:miter lim="800000"/>
            <a:headEnd/>
            <a:tailEnd/>
          </a:ln>
        </p:spPr>
      </p:pic>
      <p:sp>
        <p:nvSpPr>
          <p:cNvPr id="20485" name="Text Box 5"/>
          <p:cNvSpPr txBox="1">
            <a:spLocks noChangeArrowheads="1"/>
          </p:cNvSpPr>
          <p:nvPr/>
        </p:nvSpPr>
        <p:spPr bwMode="auto">
          <a:xfrm>
            <a:off x="2552700" y="228600"/>
            <a:ext cx="4038600" cy="3667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b="1">
              <a:latin typeface="Arial" charset="0"/>
            </a:endParaRPr>
          </a:p>
        </p:txBody>
      </p:sp>
      <p:pic>
        <p:nvPicPr>
          <p:cNvPr id="20486" name="Picture 6" descr="aot388_20070309"/>
          <p:cNvPicPr>
            <a:picLocks noChangeAspect="1" noChangeArrowheads="1"/>
          </p:cNvPicPr>
          <p:nvPr/>
        </p:nvPicPr>
        <p:blipFill>
          <a:blip r:embed="rId5"/>
          <a:srcRect l="9000" t="10001" r="9000" b="2000"/>
          <a:stretch>
            <a:fillRect/>
          </a:stretch>
        </p:blipFill>
        <p:spPr bwMode="auto">
          <a:xfrm>
            <a:off x="4572000" y="533400"/>
            <a:ext cx="4572000" cy="3200400"/>
          </a:xfrm>
          <a:prstGeom prst="rect">
            <a:avLst/>
          </a:prstGeom>
          <a:noFill/>
          <a:ln w="9525">
            <a:noFill/>
            <a:miter lim="800000"/>
            <a:headEnd/>
            <a:tailEnd/>
          </a:ln>
        </p:spPr>
      </p:pic>
      <p:sp>
        <p:nvSpPr>
          <p:cNvPr id="20487" name="Text Box 7"/>
          <p:cNvSpPr txBox="1">
            <a:spLocks noChangeArrowheads="1"/>
          </p:cNvSpPr>
          <p:nvPr/>
        </p:nvSpPr>
        <p:spPr bwMode="auto">
          <a:xfrm>
            <a:off x="723900" y="0"/>
            <a:ext cx="7348538" cy="457200"/>
          </a:xfrm>
          <a:prstGeom prst="rect">
            <a:avLst/>
          </a:prstGeom>
          <a:noFill/>
          <a:ln w="9525">
            <a:noFill/>
            <a:miter lim="800000"/>
            <a:headEnd/>
            <a:tailEnd/>
          </a:ln>
        </p:spPr>
        <p:txBody>
          <a:bodyPr wrap="none">
            <a:prstTxWarp prst="textNoShape">
              <a:avLst/>
            </a:prstTxWarp>
            <a:spAutoFit/>
          </a:bodyPr>
          <a:lstStyle/>
          <a:p>
            <a:r>
              <a:rPr lang="en-US" sz="2400" b="1">
                <a:solidFill>
                  <a:schemeClr val="bg1"/>
                </a:solidFill>
              </a:rPr>
              <a:t>OMI Retrieved Dust Properties (March 9-2007)</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381000" y="0"/>
            <a:ext cx="8610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dirty="0">
                <a:solidFill>
                  <a:srgbClr val="FFFF00"/>
                </a:solidFill>
              </a:rPr>
              <a:t>SOLAR SPECTRUM: </a:t>
            </a:r>
          </a:p>
          <a:p>
            <a:pPr algn="ctr"/>
            <a:r>
              <a:rPr lang="en-US" sz="2000" b="1" dirty="0">
                <a:solidFill>
                  <a:srgbClr val="FFFF00"/>
                </a:solidFill>
              </a:rPr>
              <a:t>Effects of Rayleigh (gas) scattering, O</a:t>
            </a:r>
            <a:r>
              <a:rPr lang="en-US" sz="2000" b="1" baseline="-25000" dirty="0">
                <a:solidFill>
                  <a:srgbClr val="FFFF00"/>
                </a:solidFill>
              </a:rPr>
              <a:t>2</a:t>
            </a:r>
            <a:r>
              <a:rPr lang="en-US" sz="2000" b="1" dirty="0">
                <a:solidFill>
                  <a:srgbClr val="FFFF00"/>
                </a:solidFill>
              </a:rPr>
              <a:t> and N</a:t>
            </a:r>
            <a:r>
              <a:rPr lang="en-US" sz="2000" b="1" baseline="-25000" dirty="0">
                <a:solidFill>
                  <a:srgbClr val="FFFF00"/>
                </a:solidFill>
              </a:rPr>
              <a:t>2</a:t>
            </a:r>
            <a:r>
              <a:rPr lang="en-US" sz="2000" b="1" dirty="0">
                <a:solidFill>
                  <a:srgbClr val="FFFF00"/>
                </a:solidFill>
              </a:rPr>
              <a:t>,</a:t>
            </a:r>
          </a:p>
          <a:p>
            <a:pPr algn="ctr"/>
            <a:r>
              <a:rPr lang="en-US" sz="2000" b="1" dirty="0">
                <a:solidFill>
                  <a:srgbClr val="FFFF00"/>
                </a:solidFill>
              </a:rPr>
              <a:t>And effects of extinction by aerosol particles.</a:t>
            </a:r>
          </a:p>
        </p:txBody>
      </p:sp>
      <p:pic>
        <p:nvPicPr>
          <p:cNvPr id="98307" name="Picture 3" descr="sola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016875"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622767"/>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457200" y="304800"/>
            <a:ext cx="8045450" cy="457200"/>
          </a:xfrm>
          <a:prstGeom prst="rect">
            <a:avLst/>
          </a:prstGeom>
          <a:noFill/>
          <a:ln w="9525">
            <a:noFill/>
            <a:miter lim="800000"/>
            <a:headEnd/>
            <a:tailEnd/>
          </a:ln>
        </p:spPr>
        <p:txBody>
          <a:bodyPr wrap="none">
            <a:prstTxWarp prst="textNoShape">
              <a:avLst/>
            </a:prstTxWarp>
            <a:spAutoFit/>
          </a:bodyPr>
          <a:lstStyle/>
          <a:p>
            <a:r>
              <a:rPr lang="en-US" sz="2400">
                <a:solidFill>
                  <a:schemeClr val="bg1"/>
                </a:solidFill>
              </a:rPr>
              <a:t>Advantages of near UV retrieved products (AOD/SSA)</a:t>
            </a:r>
          </a:p>
        </p:txBody>
      </p:sp>
      <p:sp>
        <p:nvSpPr>
          <p:cNvPr id="21507" name="Text Box 6"/>
          <p:cNvSpPr txBox="1">
            <a:spLocks noChangeArrowheads="1"/>
          </p:cNvSpPr>
          <p:nvPr/>
        </p:nvSpPr>
        <p:spPr bwMode="auto">
          <a:xfrm>
            <a:off x="381000" y="914400"/>
            <a:ext cx="8229600" cy="1522413"/>
          </a:xfrm>
          <a:prstGeom prst="rect">
            <a:avLst/>
          </a:prstGeom>
          <a:solidFill>
            <a:schemeClr val="accent1"/>
          </a:solidFill>
          <a:ln w="57150">
            <a:solidFill>
              <a:srgbClr val="FF9900"/>
            </a:solidFill>
            <a:miter lim="800000"/>
            <a:headEnd/>
            <a:tailEnd/>
          </a:ln>
        </p:spPr>
        <p:txBody>
          <a:bodyPr>
            <a:prstTxWarp prst="textNoShape">
              <a:avLst/>
            </a:prstTxWarp>
            <a:spAutoFit/>
          </a:bodyPr>
          <a:lstStyle/>
          <a:p>
            <a:pPr>
              <a:buFontTx/>
              <a:buChar char="-"/>
            </a:pPr>
            <a:r>
              <a:rPr lang="en-US">
                <a:solidFill>
                  <a:schemeClr val="accent2"/>
                </a:solidFill>
              </a:rPr>
              <a:t>Retrieval capability over deserts where traditional visible and near IR methods fail.</a:t>
            </a:r>
          </a:p>
          <a:p>
            <a:endParaRPr lang="en-US">
              <a:solidFill>
                <a:schemeClr val="accent2"/>
              </a:solidFill>
            </a:endParaRPr>
          </a:p>
          <a:p>
            <a:r>
              <a:rPr lang="en-US">
                <a:solidFill>
                  <a:schemeClr val="accent2"/>
                </a:solidFill>
              </a:rPr>
              <a:t>-Retrieval capability of aerosol single scattering albedo. </a:t>
            </a:r>
          </a:p>
          <a:p>
            <a:endParaRPr lang="en-US">
              <a:solidFill>
                <a:schemeClr val="accent2"/>
              </a:solidFill>
            </a:endParaRPr>
          </a:p>
        </p:txBody>
      </p:sp>
      <p:sp>
        <p:nvSpPr>
          <p:cNvPr id="21508" name="Text Box 7"/>
          <p:cNvSpPr txBox="1">
            <a:spLocks noChangeArrowheads="1"/>
          </p:cNvSpPr>
          <p:nvPr/>
        </p:nvSpPr>
        <p:spPr bwMode="auto">
          <a:xfrm>
            <a:off x="3124200" y="2819400"/>
            <a:ext cx="2951163" cy="457200"/>
          </a:xfrm>
          <a:prstGeom prst="rect">
            <a:avLst/>
          </a:prstGeom>
          <a:noFill/>
          <a:ln w="9525">
            <a:noFill/>
            <a:miter lim="800000"/>
            <a:headEnd/>
            <a:tailEnd/>
          </a:ln>
        </p:spPr>
        <p:txBody>
          <a:bodyPr wrap="none">
            <a:prstTxWarp prst="textNoShape">
              <a:avLst/>
            </a:prstTxWarp>
            <a:spAutoFit/>
          </a:bodyPr>
          <a:lstStyle/>
          <a:p>
            <a:r>
              <a:rPr lang="en-US" sz="2400">
                <a:solidFill>
                  <a:schemeClr val="bg1"/>
                </a:solidFill>
              </a:rPr>
              <a:t>Current Limitations</a:t>
            </a:r>
          </a:p>
        </p:txBody>
      </p:sp>
      <p:sp>
        <p:nvSpPr>
          <p:cNvPr id="21509" name="Text Box 8"/>
          <p:cNvSpPr txBox="1">
            <a:spLocks noChangeArrowheads="1"/>
          </p:cNvSpPr>
          <p:nvPr/>
        </p:nvSpPr>
        <p:spPr bwMode="auto">
          <a:xfrm>
            <a:off x="457200" y="3429000"/>
            <a:ext cx="8169275" cy="2895600"/>
          </a:xfrm>
          <a:prstGeom prst="rect">
            <a:avLst/>
          </a:prstGeom>
          <a:solidFill>
            <a:schemeClr val="accent1"/>
          </a:solidFill>
          <a:ln w="57150">
            <a:solidFill>
              <a:srgbClr val="FF9900"/>
            </a:solidFill>
            <a:miter lim="800000"/>
            <a:headEnd/>
            <a:tailEnd/>
          </a:ln>
        </p:spPr>
        <p:txBody>
          <a:bodyPr>
            <a:prstTxWarp prst="textNoShape">
              <a:avLst/>
            </a:prstTxWarp>
            <a:spAutoFit/>
          </a:bodyPr>
          <a:lstStyle/>
          <a:p>
            <a:r>
              <a:rPr lang="en-US">
                <a:solidFill>
                  <a:schemeClr val="accent2"/>
                </a:solidFill>
              </a:rPr>
              <a:t>-Sensitivity to aerosol layer height</a:t>
            </a:r>
          </a:p>
          <a:p>
            <a:endParaRPr lang="en-US">
              <a:solidFill>
                <a:schemeClr val="accent2"/>
              </a:solidFill>
            </a:endParaRPr>
          </a:p>
          <a:p>
            <a:r>
              <a:rPr lang="en-US">
                <a:solidFill>
                  <a:schemeClr val="accent2"/>
                </a:solidFill>
              </a:rPr>
              <a:t>-Sub-pixel cloud contamination associated with large footprint (instrument limitation)</a:t>
            </a:r>
          </a:p>
          <a:p>
            <a:endParaRPr lang="en-US">
              <a:solidFill>
                <a:schemeClr val="accent2"/>
              </a:solidFill>
            </a:endParaRPr>
          </a:p>
          <a:p>
            <a:pPr>
              <a:buFontTx/>
              <a:buChar char="-"/>
            </a:pPr>
            <a:r>
              <a:rPr lang="en-US">
                <a:solidFill>
                  <a:schemeClr val="accent2"/>
                </a:solidFill>
              </a:rPr>
              <a:t>Works best under conditions of minimum cloud contamination and large scale aerosol events (desert dust and smoke plumes)</a:t>
            </a:r>
          </a:p>
          <a:p>
            <a:pPr>
              <a:buFontTx/>
              <a:buChar char="-"/>
            </a:pPr>
            <a:endParaRPr lang="en-US">
              <a:solidFill>
                <a:schemeClr val="accent2"/>
              </a:solidFill>
            </a:endParaRPr>
          </a:p>
          <a:p>
            <a:pPr>
              <a:buFontTx/>
              <a:buChar char="-"/>
            </a:pPr>
            <a:r>
              <a:rPr lang="en-US">
                <a:solidFill>
                  <a:schemeClr val="accent2"/>
                </a:solidFill>
              </a:rPr>
              <a:t>Small horizontal scale events (non-absorbing aerosols) are difficult to detect because of sub-pixel cloud contamination.</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rgio.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uster.JPG"/>
          <p:cNvPicPr>
            <a:picLocks noChangeAspect="1"/>
          </p:cNvPicPr>
          <p:nvPr/>
        </p:nvPicPr>
        <p:blipFill>
          <a:blip r:embed="rId2" cstate="print"/>
          <a:stretch>
            <a:fillRect/>
          </a:stretch>
        </p:blipFill>
        <p:spPr>
          <a:xfrm>
            <a:off x="1403648" y="188640"/>
            <a:ext cx="6150868" cy="5546212"/>
          </a:xfrm>
          <a:prstGeom prst="rect">
            <a:avLst/>
          </a:prstGeom>
          <a:solidFill>
            <a:schemeClr val="bg1"/>
          </a:solidFill>
        </p:spPr>
      </p:pic>
      <p:sp>
        <p:nvSpPr>
          <p:cNvPr id="5" name="Oval 4"/>
          <p:cNvSpPr/>
          <p:nvPr/>
        </p:nvSpPr>
        <p:spPr>
          <a:xfrm>
            <a:off x="2915816" y="2537520"/>
            <a:ext cx="11430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292080" y="2393504"/>
            <a:ext cx="4572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4211960" y="2825552"/>
            <a:ext cx="2430016" cy="201622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411760" y="1961456"/>
            <a:ext cx="1635384" cy="584775"/>
          </a:xfrm>
          <a:prstGeom prst="rect">
            <a:avLst/>
          </a:prstGeom>
          <a:noFill/>
        </p:spPr>
        <p:txBody>
          <a:bodyPr wrap="none" rtlCol="0">
            <a:spAutoFit/>
          </a:bodyPr>
          <a:lstStyle/>
          <a:p>
            <a:pPr algn="ctr"/>
            <a:r>
              <a:rPr lang="en-US" sz="1600" b="1" dirty="0" smtClean="0"/>
              <a:t>Dust</a:t>
            </a:r>
          </a:p>
          <a:p>
            <a:pPr algn="ctr"/>
            <a:r>
              <a:rPr lang="en-US" sz="1600" b="1" dirty="0" smtClean="0"/>
              <a:t>April 17-20, 2006</a:t>
            </a:r>
            <a:endParaRPr lang="en-US" sz="1600" b="1" dirty="0"/>
          </a:p>
        </p:txBody>
      </p:sp>
      <p:sp>
        <p:nvSpPr>
          <p:cNvPr id="10" name="TextBox 9"/>
          <p:cNvSpPr txBox="1"/>
          <p:nvPr/>
        </p:nvSpPr>
        <p:spPr>
          <a:xfrm>
            <a:off x="4572000" y="3905672"/>
            <a:ext cx="1295400" cy="584775"/>
          </a:xfrm>
          <a:prstGeom prst="rect">
            <a:avLst/>
          </a:prstGeom>
          <a:noFill/>
        </p:spPr>
        <p:txBody>
          <a:bodyPr wrap="square" rtlCol="0">
            <a:spAutoFit/>
          </a:bodyPr>
          <a:lstStyle/>
          <a:p>
            <a:r>
              <a:rPr lang="en-US" sz="1600" b="1" dirty="0" smtClean="0"/>
              <a:t>Urban</a:t>
            </a:r>
          </a:p>
          <a:p>
            <a:r>
              <a:rPr lang="en-US" sz="1600" b="1" dirty="0" smtClean="0"/>
              <a:t>Aerosols</a:t>
            </a:r>
            <a:endParaRPr lang="en-US" sz="1600" b="1" dirty="0"/>
          </a:p>
        </p:txBody>
      </p:sp>
      <p:sp>
        <p:nvSpPr>
          <p:cNvPr id="11" name="TextBox 10"/>
          <p:cNvSpPr txBox="1"/>
          <p:nvPr/>
        </p:nvSpPr>
        <p:spPr>
          <a:xfrm>
            <a:off x="4860032" y="1817440"/>
            <a:ext cx="1346844" cy="584775"/>
          </a:xfrm>
          <a:prstGeom prst="rect">
            <a:avLst/>
          </a:prstGeom>
          <a:noFill/>
        </p:spPr>
        <p:txBody>
          <a:bodyPr wrap="none" rtlCol="0">
            <a:spAutoFit/>
          </a:bodyPr>
          <a:lstStyle/>
          <a:p>
            <a:pPr algn="ctr"/>
            <a:r>
              <a:rPr lang="en-US" sz="1600" b="1" dirty="0" smtClean="0"/>
              <a:t>Forest fires</a:t>
            </a:r>
          </a:p>
          <a:p>
            <a:pPr algn="ctr"/>
            <a:r>
              <a:rPr lang="en-US" sz="1600" b="1" dirty="0" smtClean="0"/>
              <a:t>June 14, 2008</a:t>
            </a:r>
            <a:endParaRPr lang="en-US" sz="1600" b="1" dirty="0"/>
          </a:p>
        </p:txBody>
      </p:sp>
      <p:sp>
        <p:nvSpPr>
          <p:cNvPr id="12" name="Rectangle 11"/>
          <p:cNvSpPr/>
          <p:nvPr/>
        </p:nvSpPr>
        <p:spPr>
          <a:xfrm>
            <a:off x="1259632" y="6209928"/>
            <a:ext cx="6768752" cy="369332"/>
          </a:xfrm>
          <a:prstGeom prst="rect">
            <a:avLst/>
          </a:prstGeom>
        </p:spPr>
        <p:txBody>
          <a:bodyPr wrap="square">
            <a:spAutoFit/>
          </a:bodyPr>
          <a:lstStyle/>
          <a:p>
            <a:r>
              <a:rPr lang="en-US" b="1" dirty="0" smtClean="0">
                <a:solidFill>
                  <a:schemeClr val="bg1"/>
                </a:solidFill>
                <a:latin typeface="Book Antiqua" pitchFamily="18" charset="0"/>
              </a:rPr>
              <a:t>P.B. Russell et al., Atmos. Chem. Phys., 10, 1155-1169, 2010.</a:t>
            </a:r>
            <a:endParaRPr lang="en-US" b="1" dirty="0">
              <a:solidFill>
                <a:schemeClr val="bg1"/>
              </a:solidFill>
              <a:latin typeface="Book Antiqua"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082261"/>
          </a:xfrm>
        </p:spPr>
        <p:txBody>
          <a:bodyPr/>
          <a:lstStyle/>
          <a:p>
            <a:r>
              <a:rPr lang="en-US" b="1" dirty="0" smtClean="0">
                <a:solidFill>
                  <a:srgbClr val="FFFF00"/>
                </a:solidFill>
              </a:rPr>
              <a:t>AURA SATELLITE</a:t>
            </a:r>
            <a:endParaRPr lang="en-US" b="1" dirty="0">
              <a:solidFill>
                <a:srgbClr val="FFFF00"/>
              </a:solidFill>
            </a:endParaRPr>
          </a:p>
        </p:txBody>
      </p:sp>
      <p:pic>
        <p:nvPicPr>
          <p:cNvPr id="4" name="Picture 3"/>
          <p:cNvPicPr>
            <a:picLocks noChangeAspect="1"/>
          </p:cNvPicPr>
          <p:nvPr/>
        </p:nvPicPr>
        <p:blipFill>
          <a:blip r:embed="rId2"/>
          <a:stretch>
            <a:fillRect/>
          </a:stretch>
        </p:blipFill>
        <p:spPr>
          <a:xfrm>
            <a:off x="1853004" y="907785"/>
            <a:ext cx="5486400" cy="3710783"/>
          </a:xfrm>
          <a:prstGeom prst="rect">
            <a:avLst/>
          </a:prstGeom>
        </p:spPr>
      </p:pic>
      <p:sp>
        <p:nvSpPr>
          <p:cNvPr id="5" name="TextBox 4"/>
          <p:cNvSpPr txBox="1"/>
          <p:nvPr/>
        </p:nvSpPr>
        <p:spPr>
          <a:xfrm>
            <a:off x="0" y="4647307"/>
            <a:ext cx="9143999" cy="2031325"/>
          </a:xfrm>
          <a:prstGeom prst="rect">
            <a:avLst/>
          </a:prstGeom>
          <a:noFill/>
        </p:spPr>
        <p:txBody>
          <a:bodyPr wrap="square" rtlCol="0">
            <a:spAutoFit/>
          </a:bodyPr>
          <a:lstStyle/>
          <a:p>
            <a:r>
              <a:rPr lang="en-US" b="1" dirty="0" smtClean="0">
                <a:solidFill>
                  <a:srgbClr val="FF0000"/>
                </a:solidFill>
              </a:rPr>
              <a:t>HIRDLS High resolution dynamics limb sounder: Limb IR filter radiometer from 6.2 </a:t>
            </a:r>
            <a:r>
              <a:rPr lang="en-US" b="1" dirty="0" smtClean="0">
                <a:solidFill>
                  <a:srgbClr val="FF0000"/>
                </a:solidFill>
              </a:rPr>
              <a:t>µ to 17.8 µ 1.2 km resolution up to 50 km</a:t>
            </a:r>
            <a:r>
              <a:rPr lang="en-US" b="1" dirty="0" smtClean="0">
                <a:solidFill>
                  <a:srgbClr val="FF0000"/>
                </a:solidFill>
              </a:rPr>
              <a:t>.</a:t>
            </a:r>
          </a:p>
          <a:p>
            <a:r>
              <a:rPr lang="en-US" b="1" dirty="0" smtClean="0">
                <a:solidFill>
                  <a:srgbClr val="FFFF00"/>
                </a:solidFill>
              </a:rPr>
              <a:t>MLS Microwave limb sounder: 118 GHz to 2.5 THz, 1.5-3 km vertical resolution.</a:t>
            </a:r>
          </a:p>
          <a:p>
            <a:r>
              <a:rPr lang="en-US" b="1" dirty="0" smtClean="0">
                <a:solidFill>
                  <a:srgbClr val="FF0000"/>
                </a:solidFill>
              </a:rPr>
              <a:t>OMI Ozone monitoring instrument: Spectrometer, 270-500 nm, 13x24 km footprint.</a:t>
            </a:r>
          </a:p>
          <a:p>
            <a:r>
              <a:rPr lang="en-US" b="1" dirty="0" smtClean="0">
                <a:solidFill>
                  <a:srgbClr val="FFFF00"/>
                </a:solidFill>
              </a:rPr>
              <a:t>TES Tropospheric Emissions Spectrometer: Limb (to 34 km) and nadir IR Fourier transform infrared spectrometer (FTIR) 3.2 um to 15.4 µ. Nadir 5.3x8.5 km, limb 2.3 km.</a:t>
            </a:r>
            <a:endParaRPr lang="en-US" b="1" dirty="0">
              <a:solidFill>
                <a:srgbClr val="FFFF00"/>
              </a:solidFill>
            </a:endParaRPr>
          </a:p>
        </p:txBody>
      </p:sp>
    </p:spTree>
    <p:extLst>
      <p:ext uri="{BB962C8B-B14F-4D97-AF65-F5344CB8AC3E}">
        <p14:creationId xmlns:p14="http://schemas.microsoft.com/office/powerpoint/2010/main" val="1421440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425"/>
            <a:ext cx="9144000" cy="1470025"/>
          </a:xfrm>
        </p:spPr>
        <p:txBody>
          <a:bodyPr/>
          <a:lstStyle/>
          <a:p>
            <a:r>
              <a:rPr lang="en-US" dirty="0" smtClean="0"/>
              <a:t>AURA PRODUCTS EXAMPLES FROM THIS SOURCE</a:t>
            </a:r>
            <a:endParaRPr lang="en-US" dirty="0"/>
          </a:p>
        </p:txBody>
      </p:sp>
      <p:pic>
        <p:nvPicPr>
          <p:cNvPr id="4" name="Picture 3"/>
          <p:cNvPicPr>
            <a:picLocks noChangeAspect="1"/>
          </p:cNvPicPr>
          <p:nvPr/>
        </p:nvPicPr>
        <p:blipFill>
          <a:blip r:embed="rId2"/>
          <a:stretch>
            <a:fillRect/>
          </a:stretch>
        </p:blipFill>
        <p:spPr>
          <a:xfrm>
            <a:off x="0" y="2654300"/>
            <a:ext cx="9144000" cy="1537942"/>
          </a:xfrm>
          <a:prstGeom prst="rect">
            <a:avLst/>
          </a:prstGeom>
        </p:spPr>
      </p:pic>
    </p:spTree>
    <p:extLst>
      <p:ext uri="{BB962C8B-B14F-4D97-AF65-F5344CB8AC3E}">
        <p14:creationId xmlns:p14="http://schemas.microsoft.com/office/powerpoint/2010/main" val="2494870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solidFill>
                  <a:srgbClr val="FFFF00"/>
                </a:solidFill>
              </a:rPr>
              <a:t>AURA PRODUCTS</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0" y="1181618"/>
            <a:ext cx="9144000" cy="5488643"/>
          </a:xfrm>
          <a:prstGeom prst="rect">
            <a:avLst/>
          </a:prstGeom>
        </p:spPr>
      </p:pic>
    </p:spTree>
    <p:extLst>
      <p:ext uri="{BB962C8B-B14F-4D97-AF65-F5344CB8AC3E}">
        <p14:creationId xmlns:p14="http://schemas.microsoft.com/office/powerpoint/2010/main" val="2365219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121"/>
            <a:ext cx="9144000" cy="818183"/>
          </a:xfrm>
        </p:spPr>
        <p:txBody>
          <a:bodyPr/>
          <a:lstStyle/>
          <a:p>
            <a:r>
              <a:rPr lang="en-US" dirty="0" smtClean="0">
                <a:solidFill>
                  <a:srgbClr val="FFFF00"/>
                </a:solidFill>
              </a:rPr>
              <a:t>AURA SENSING DIRECTIONS</a:t>
            </a:r>
            <a:endParaRPr lang="en-US" dirty="0">
              <a:solidFill>
                <a:srgbClr val="FFFF00"/>
              </a:solidFill>
            </a:endParaRPr>
          </a:p>
        </p:txBody>
      </p:sp>
      <p:pic>
        <p:nvPicPr>
          <p:cNvPr id="4" name="Picture 3"/>
          <p:cNvPicPr>
            <a:picLocks noChangeAspect="1"/>
          </p:cNvPicPr>
          <p:nvPr/>
        </p:nvPicPr>
        <p:blipFill>
          <a:blip r:embed="rId2"/>
          <a:stretch>
            <a:fillRect/>
          </a:stretch>
        </p:blipFill>
        <p:spPr>
          <a:xfrm>
            <a:off x="1193800" y="952500"/>
            <a:ext cx="6743700" cy="5905500"/>
          </a:xfrm>
          <a:prstGeom prst="rect">
            <a:avLst/>
          </a:prstGeom>
        </p:spPr>
      </p:pic>
    </p:spTree>
    <p:extLst>
      <p:ext uri="{BB962C8B-B14F-4D97-AF65-F5344CB8AC3E}">
        <p14:creationId xmlns:p14="http://schemas.microsoft.com/office/powerpoint/2010/main" val="1813230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18773"/>
            <a:ext cx="1336261" cy="1470025"/>
          </a:xfrm>
        </p:spPr>
        <p:txBody>
          <a:bodyPr/>
          <a:lstStyle/>
          <a:p>
            <a:r>
              <a:rPr lang="en-US" sz="1400" dirty="0" smtClean="0">
                <a:solidFill>
                  <a:srgbClr val="FFFF00"/>
                </a:solidFill>
              </a:rPr>
              <a:t>Chlorine Related Concentration in the Antarctic Vortex</a:t>
            </a:r>
            <a:endParaRPr lang="en-US" sz="1400" dirty="0">
              <a:solidFill>
                <a:srgbClr val="FFFF00"/>
              </a:solidFill>
            </a:endParaRPr>
          </a:p>
        </p:txBody>
      </p:sp>
      <p:pic>
        <p:nvPicPr>
          <p:cNvPr id="4" name="Picture 3"/>
          <p:cNvPicPr>
            <a:picLocks noChangeAspect="1"/>
          </p:cNvPicPr>
          <p:nvPr/>
        </p:nvPicPr>
        <p:blipFill>
          <a:blip r:embed="rId2"/>
          <a:stretch>
            <a:fillRect/>
          </a:stretch>
        </p:blipFill>
        <p:spPr>
          <a:xfrm>
            <a:off x="1169062" y="0"/>
            <a:ext cx="7974938" cy="6858000"/>
          </a:xfrm>
          <a:prstGeom prst="rect">
            <a:avLst/>
          </a:prstGeom>
        </p:spPr>
      </p:pic>
    </p:spTree>
    <p:extLst>
      <p:ext uri="{BB962C8B-B14F-4D97-AF65-F5344CB8AC3E}">
        <p14:creationId xmlns:p14="http://schemas.microsoft.com/office/powerpoint/2010/main" val="2209485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 y="0"/>
            <a:ext cx="8586000" cy="6858000"/>
          </a:xfrm>
          <a:prstGeom prst="rect">
            <a:avLst/>
          </a:prstGeom>
        </p:spPr>
      </p:pic>
      <p:sp>
        <p:nvSpPr>
          <p:cNvPr id="2" name="Title 1"/>
          <p:cNvSpPr>
            <a:spLocks noGrp="1"/>
          </p:cNvSpPr>
          <p:nvPr>
            <p:ph type="ctrTitle"/>
          </p:nvPr>
        </p:nvSpPr>
        <p:spPr>
          <a:xfrm>
            <a:off x="685800" y="2"/>
            <a:ext cx="7772400" cy="706782"/>
          </a:xfrm>
        </p:spPr>
        <p:txBody>
          <a:bodyPr/>
          <a:lstStyle/>
          <a:p>
            <a:r>
              <a:rPr lang="en-US" dirty="0" smtClean="0">
                <a:solidFill>
                  <a:srgbClr val="FFFF00"/>
                </a:solidFill>
              </a:rPr>
              <a:t>OMI NO2</a:t>
            </a:r>
            <a:endParaRPr lang="en-US" dirty="0">
              <a:solidFill>
                <a:srgbClr val="FFFF00"/>
              </a:solidFill>
            </a:endParaRPr>
          </a:p>
        </p:txBody>
      </p:sp>
    </p:spTree>
    <p:extLst>
      <p:ext uri="{BB962C8B-B14F-4D97-AF65-F5344CB8AC3E}">
        <p14:creationId xmlns:p14="http://schemas.microsoft.com/office/powerpoint/2010/main" val="199287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500" y="0"/>
            <a:ext cx="8506946" cy="6858000"/>
          </a:xfrm>
          <a:prstGeom prst="rect">
            <a:avLst/>
          </a:prstGeom>
        </p:spPr>
      </p:pic>
      <p:sp>
        <p:nvSpPr>
          <p:cNvPr id="2" name="Title 1"/>
          <p:cNvSpPr>
            <a:spLocks noGrp="1"/>
          </p:cNvSpPr>
          <p:nvPr>
            <p:ph type="ctrTitle"/>
          </p:nvPr>
        </p:nvSpPr>
        <p:spPr>
          <a:xfrm>
            <a:off x="685800" y="0"/>
            <a:ext cx="7772400" cy="1470025"/>
          </a:xfrm>
        </p:spPr>
        <p:txBody>
          <a:bodyPr/>
          <a:lstStyle/>
          <a:p>
            <a:r>
              <a:rPr lang="en-US" sz="3200" b="1" dirty="0" smtClean="0"/>
              <a:t>TES CO example</a:t>
            </a:r>
            <a:endParaRPr lang="en-US" sz="3200" b="1" dirty="0"/>
          </a:p>
        </p:txBody>
      </p:sp>
    </p:spTree>
    <p:extLst>
      <p:ext uri="{BB962C8B-B14F-4D97-AF65-F5344CB8AC3E}">
        <p14:creationId xmlns:p14="http://schemas.microsoft.com/office/powerpoint/2010/main" val="244666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81000" y="152400"/>
            <a:ext cx="853440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b="1" dirty="0">
                <a:solidFill>
                  <a:srgbClr val="FFFF00"/>
                </a:solidFill>
              </a:rPr>
              <a:t>SOLAR SPECTRUM: </a:t>
            </a:r>
          </a:p>
          <a:p>
            <a:pPr algn="ctr"/>
            <a:r>
              <a:rPr lang="en-US" sz="2400" b="1" dirty="0">
                <a:solidFill>
                  <a:srgbClr val="FFFF00"/>
                </a:solidFill>
              </a:rPr>
              <a:t>Effects of gaseous absorption.</a:t>
            </a:r>
          </a:p>
          <a:p>
            <a:pPr algn="ctr"/>
            <a:r>
              <a:rPr lang="en-US" sz="2400" b="1" dirty="0">
                <a:solidFill>
                  <a:srgbClr val="FFFF00"/>
                </a:solidFill>
              </a:rPr>
              <a:t>(Not Shown: Many Trace Gases)</a:t>
            </a:r>
          </a:p>
        </p:txBody>
      </p:sp>
      <p:pic>
        <p:nvPicPr>
          <p:cNvPr id="99331" name="Picture 3" descr="Solar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016875"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45225"/>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0"/>
            <a:ext cx="7843838" cy="1690688"/>
          </a:xfrm>
        </p:spPr>
        <p:txBody>
          <a:bodyPr/>
          <a:lstStyle/>
          <a:p>
            <a:r>
              <a:rPr lang="en-US" sz="2800" dirty="0"/>
              <a:t>Shortwave Atmospheric Transmittance: Dashed line is Rayleigh Scattering, Solid line is Rayleigh Scattering + Gaseous Absorption.</a:t>
            </a:r>
          </a:p>
        </p:txBody>
      </p:sp>
      <p:pic>
        <p:nvPicPr>
          <p:cNvPr id="84997" name="Picture 5" descr="fig7-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325" y="1660525"/>
            <a:ext cx="8382000" cy="457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50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584200"/>
          </a:xfrm>
        </p:spPr>
        <p:txBody>
          <a:bodyPr/>
          <a:lstStyle/>
          <a:p>
            <a:r>
              <a:rPr lang="en-US" b="1" dirty="0" smtClean="0"/>
              <a:t>Absorption </a:t>
            </a:r>
            <a:r>
              <a:rPr lang="en-US" b="1" dirty="0"/>
              <a:t>by Atmospheric Gases</a:t>
            </a:r>
            <a:endParaRPr lang="en-US" dirty="0"/>
          </a:p>
        </p:txBody>
      </p:sp>
      <p:sp>
        <p:nvSpPr>
          <p:cNvPr id="91139" name="Rectangle 3"/>
          <p:cNvSpPr>
            <a:spLocks noGrp="1" noChangeArrowheads="1"/>
          </p:cNvSpPr>
          <p:nvPr>
            <p:ph type="body" idx="1"/>
          </p:nvPr>
        </p:nvSpPr>
        <p:spPr bwMode="auto">
          <a:xfrm>
            <a:off x="0" y="977900"/>
            <a:ext cx="9144000" cy="58039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440" tIns="45720" rIns="91440" bIns="45720" numCol="1" anchor="t" anchorCtr="0" compatLnSpc="1">
            <a:prstTxWarp prst="textNoShape">
              <a:avLst/>
            </a:prstTxWarp>
          </a:bodyPr>
          <a:lstStyle/>
          <a:p>
            <a:r>
              <a:rPr lang="en-US" dirty="0"/>
              <a:t>Visible and UV Absorption:  due to electronic transitions.  Monatomic - polyatomic.</a:t>
            </a:r>
            <a:br>
              <a:rPr lang="en-US" dirty="0"/>
            </a:br>
            <a:endParaRPr lang="en-US" dirty="0"/>
          </a:p>
          <a:p>
            <a:r>
              <a:rPr lang="en-US" dirty="0"/>
              <a:t>IR Absorption: due to vibration and rotation transitions. Polyatomic.</a:t>
            </a:r>
            <a:br>
              <a:rPr lang="en-US" dirty="0"/>
            </a:br>
            <a:endParaRPr lang="en-US" dirty="0"/>
          </a:p>
          <a:p>
            <a:r>
              <a:rPr lang="en-US" dirty="0"/>
              <a:t>Microwave Absorption:  due to rotation transitions. Polyatomic.</a:t>
            </a:r>
            <a:br>
              <a:rPr lang="en-US" dirty="0"/>
            </a:br>
            <a:endParaRPr lang="en-US" dirty="0"/>
          </a:p>
          <a:p>
            <a:r>
              <a:rPr lang="en-US" b="1" u="sng" dirty="0">
                <a:solidFill>
                  <a:srgbClr val="FF0C0F"/>
                </a:solidFill>
              </a:rPr>
              <a:t>Absorption cross sections depend on temperature and pressure</a:t>
            </a:r>
            <a:r>
              <a:rPr lang="en-US" dirty="0"/>
              <a:t>.</a:t>
            </a:r>
            <a:br>
              <a:rPr lang="en-US" dirty="0"/>
            </a:br>
            <a:endParaRPr lang="en-US" dirty="0"/>
          </a:p>
          <a:p>
            <a:r>
              <a:rPr lang="en-US" dirty="0"/>
              <a:t>Population of energy levels depends on temperature (thermal energy, </a:t>
            </a:r>
            <a:r>
              <a:rPr lang="en-US" dirty="0" err="1"/>
              <a:t>kT</a:t>
            </a:r>
            <a:r>
              <a:rPr lang="en-US" dirty="0"/>
              <a:t>).  Transitions between levels therefore depend on temperature.</a:t>
            </a:r>
            <a:br>
              <a:rPr lang="en-US" dirty="0"/>
            </a:br>
            <a:endParaRPr lang="en-US" dirty="0"/>
          </a:p>
          <a:p>
            <a:r>
              <a:rPr lang="en-US" dirty="0"/>
              <a:t>Temperature (Doppler) broadening of absorption lines in the mesosphere.</a:t>
            </a:r>
            <a:br>
              <a:rPr lang="en-US" dirty="0"/>
            </a:br>
            <a:endParaRPr lang="en-US" dirty="0"/>
          </a:p>
          <a:p>
            <a:r>
              <a:rPr lang="en-US" dirty="0"/>
              <a:t>Pressure broadening of absorption lines (due to molecular collisions) in the troposphere.</a:t>
            </a:r>
          </a:p>
          <a:p>
            <a:endParaRPr lang="en-US" dirty="0"/>
          </a:p>
        </p:txBody>
      </p:sp>
      <p:sp>
        <p:nvSpPr>
          <p:cNvPr id="91140" name="Rectangle 4"/>
          <p:cNvSpPr>
            <a:spLocks noChangeArrowheads="1"/>
          </p:cNvSpPr>
          <p:nvPr/>
        </p:nvSpPr>
        <p:spPr bwMode="auto">
          <a:xfrm>
            <a:off x="3502025" y="593725"/>
            <a:ext cx="2012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u="sng" smtClean="0">
                <a:solidFill>
                  <a:srgbClr val="000000"/>
                </a:solidFill>
                <a:latin typeface="Arial" charset="0"/>
                <a:ea typeface="ＭＳ Ｐゴシック" charset="0"/>
                <a:cs typeface="ＭＳ Ｐゴシック" charset="0"/>
              </a:rPr>
              <a:t>KEY POINTS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4953000" y="1755775"/>
            <a:ext cx="4195763" cy="4111625"/>
            <a:chOff x="2928" y="1106"/>
            <a:chExt cx="2643" cy="2590"/>
          </a:xfrm>
        </p:grpSpPr>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127">
              <a:off x="2928" y="1106"/>
              <a:ext cx="2643" cy="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252" name="Rectangle 4"/>
            <p:cNvSpPr>
              <a:spLocks noChangeArrowheads="1"/>
            </p:cNvSpPr>
            <p:nvPr/>
          </p:nvSpPr>
          <p:spPr bwMode="auto">
            <a:xfrm>
              <a:off x="2928" y="3552"/>
              <a:ext cx="2640" cy="144"/>
            </a:xfrm>
            <a:prstGeom prst="rect">
              <a:avLst/>
            </a:prstGeom>
            <a:solidFill>
              <a:schemeClr val="bg1"/>
            </a:solidFill>
            <a:ln w="9525">
              <a:solidFill>
                <a:schemeClr val="bg1"/>
              </a:solidFill>
              <a:miter lim="800000"/>
              <a:headEnd/>
              <a:tailEnd/>
            </a:ln>
          </p:spPr>
          <p:txBody>
            <a:bodyPr wrap="none" anchor="ct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sp>
        <p:nvSpPr>
          <p:cNvPr id="53253" name="Rectangle 5"/>
          <p:cNvSpPr>
            <a:spLocks noGrp="1" noChangeArrowheads="1"/>
          </p:cNvSpPr>
          <p:nvPr>
            <p:ph type="title"/>
          </p:nvPr>
        </p:nvSpPr>
        <p:spPr>
          <a:xfrm>
            <a:off x="0" y="0"/>
            <a:ext cx="9144000" cy="381000"/>
          </a:xfrm>
        </p:spPr>
        <p:txBody>
          <a:bodyPr/>
          <a:lstStyle/>
          <a:p>
            <a:r>
              <a:rPr lang="en-US" sz="2000"/>
              <a:t>Atmospheric Temperature Profile:  US </a:t>
            </a:r>
            <a:r>
              <a:rPr lang="ja-JP" altLang="en-US" sz="2000"/>
              <a:t>“</a:t>
            </a:r>
            <a:r>
              <a:rPr lang="en-US" sz="2000"/>
              <a:t>Standard</a:t>
            </a:r>
            <a:r>
              <a:rPr lang="ja-JP" altLang="en-US" sz="2000"/>
              <a:t>”</a:t>
            </a:r>
            <a:r>
              <a:rPr lang="en-US" sz="2000"/>
              <a:t> Atmosphere.</a:t>
            </a:r>
          </a:p>
        </p:txBody>
      </p:sp>
      <p:pic>
        <p:nvPicPr>
          <p:cNvPr id="53254"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7160">
            <a:off x="152400" y="609600"/>
            <a:ext cx="4965700"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255" name="Text Box 7"/>
          <p:cNvSpPr txBox="1">
            <a:spLocks noChangeArrowheads="1"/>
          </p:cNvSpPr>
          <p:nvPr/>
        </p:nvSpPr>
        <p:spPr bwMode="auto">
          <a:xfrm>
            <a:off x="2514600" y="6400800"/>
            <a:ext cx="4495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pPr>
            <a:r>
              <a:rPr lang="en-US" sz="2400" smtClean="0">
                <a:solidFill>
                  <a:srgbClr val="000000"/>
                </a:solidFill>
                <a:latin typeface="Arial" charset="0"/>
                <a:ea typeface="ＭＳ Ｐゴシック" charset="0"/>
                <a:cs typeface="ＭＳ Ｐゴシック" charset="0"/>
              </a:rPr>
              <a:t>From Liou</a:t>
            </a:r>
          </a:p>
        </p:txBody>
      </p:sp>
      <p:sp>
        <p:nvSpPr>
          <p:cNvPr id="53256" name="Text Box 8"/>
          <p:cNvSpPr txBox="1">
            <a:spLocks noChangeArrowheads="1"/>
          </p:cNvSpPr>
          <p:nvPr/>
        </p:nvSpPr>
        <p:spPr bwMode="auto">
          <a:xfrm>
            <a:off x="5105400" y="457200"/>
            <a:ext cx="38100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0" fontAlgn="base" hangingPunct="0">
              <a:spcBef>
                <a:spcPct val="50000"/>
              </a:spcBef>
              <a:spcAft>
                <a:spcPct val="0"/>
              </a:spcAft>
            </a:pPr>
            <a:r>
              <a:rPr lang="en-US" b="1" i="1" smtClean="0">
                <a:solidFill>
                  <a:srgbClr val="000000"/>
                </a:solidFill>
                <a:latin typeface="Arial" charset="0"/>
                <a:ea typeface="ＭＳ Ｐゴシック" charset="0"/>
                <a:cs typeface="ＭＳ Ｐゴシック" charset="0"/>
              </a:rPr>
              <a:t>Dances of the Molecules in the Atmosphere:  Which dance?  Depends on temperature, available IR photons.</a:t>
            </a:r>
          </a:p>
        </p:txBody>
      </p:sp>
      <p:sp>
        <p:nvSpPr>
          <p:cNvPr id="53257" name="Rectangle 9"/>
          <p:cNvSpPr>
            <a:spLocks noChangeArrowheads="1"/>
          </p:cNvSpPr>
          <p:nvPr/>
        </p:nvSpPr>
        <p:spPr bwMode="auto">
          <a:xfrm>
            <a:off x="5203825" y="5997575"/>
            <a:ext cx="30273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pPr>
            <a:r>
              <a:rPr lang="en-US" sz="2400" smtClean="0">
                <a:solidFill>
                  <a:srgbClr val="000000"/>
                </a:solidFill>
                <a:latin typeface="Arial" charset="0"/>
                <a:ea typeface="ＭＳ Ｐゴシック" charset="0"/>
                <a:cs typeface="ＭＳ Ｐゴシック" charset="0"/>
              </a:rPr>
              <a:t>P(E</a:t>
            </a:r>
            <a:r>
              <a:rPr lang="en-US" sz="2400" baseline="-25000" smtClean="0">
                <a:solidFill>
                  <a:srgbClr val="000000"/>
                </a:solidFill>
                <a:latin typeface="Arial" charset="0"/>
                <a:ea typeface="ＭＳ Ｐゴシック" charset="0"/>
                <a:cs typeface="ＭＳ Ｐゴシック" charset="0"/>
              </a:rPr>
              <a:t>ij</a:t>
            </a:r>
            <a:r>
              <a:rPr lang="en-US" sz="2400" smtClean="0">
                <a:solidFill>
                  <a:srgbClr val="000000"/>
                </a:solidFill>
                <a:latin typeface="Arial" charset="0"/>
                <a:ea typeface="ＭＳ Ｐゴシック" charset="0"/>
                <a:cs typeface="ＭＳ Ｐゴシック" charset="0"/>
              </a:rPr>
              <a:t>) ≈ exp(-h</a:t>
            </a:r>
            <a:r>
              <a:rPr lang="en-US" sz="2400" smtClean="0">
                <a:solidFill>
                  <a:srgbClr val="000000"/>
                </a:solidFill>
                <a:latin typeface="Symbol" charset="0"/>
                <a:ea typeface="ＭＳ Ｐゴシック" charset="0"/>
                <a:cs typeface="ＭＳ Ｐゴシック" charset="0"/>
                <a:sym typeface="Symbol" charset="0"/>
              </a:rPr>
              <a:t></a:t>
            </a:r>
            <a:r>
              <a:rPr lang="en-US" sz="2400" baseline="-25000" smtClean="0">
                <a:solidFill>
                  <a:srgbClr val="000000"/>
                </a:solidFill>
                <a:latin typeface="Arial" charset="0"/>
                <a:ea typeface="ＭＳ Ｐゴシック" charset="0"/>
                <a:cs typeface="ＭＳ Ｐゴシック" charset="0"/>
              </a:rPr>
              <a:t>ij</a:t>
            </a:r>
            <a:r>
              <a:rPr lang="en-US" sz="2400" smtClean="0">
                <a:solidFill>
                  <a:srgbClr val="000000"/>
                </a:solidFill>
                <a:latin typeface="Arial" charset="0"/>
                <a:ea typeface="ＭＳ Ｐゴシック" charset="0"/>
                <a:cs typeface="ＭＳ Ｐゴシック" charset="0"/>
              </a:rPr>
              <a:t> / kT)</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Ozone Number Density:  Theory and Measurements.</a:t>
            </a:r>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95400"/>
            <a:ext cx="4902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300" b="0" i="1"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300" b="0" i="1"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9984</TotalTime>
  <Words>1877</Words>
  <Application>Microsoft Macintosh PowerPoint</Application>
  <PresentationFormat>On-screen Show (4:3)</PresentationFormat>
  <Paragraphs>374</Paragraphs>
  <Slides>49</Slides>
  <Notes>21</Notes>
  <HiddenSlides>0</HiddenSlides>
  <MMClips>2</MMClips>
  <ScaleCrop>false</ScaleCrop>
  <HeadingPairs>
    <vt:vector size="4" baseType="variant">
      <vt:variant>
        <vt:lpstr>Theme</vt:lpstr>
      </vt:variant>
      <vt:variant>
        <vt:i4>4</vt:i4>
      </vt:variant>
      <vt:variant>
        <vt:lpstr>Slide Titles</vt:lpstr>
      </vt:variant>
      <vt:variant>
        <vt:i4>49</vt:i4>
      </vt:variant>
    </vt:vector>
  </HeadingPairs>
  <TitlesOfParts>
    <vt:vector size="53" baseType="lpstr">
      <vt:lpstr>Office Theme</vt:lpstr>
      <vt:lpstr>Default Design</vt:lpstr>
      <vt:lpstr>1_Default Design</vt:lpstr>
      <vt:lpstr>Blank Presentation</vt:lpstr>
      <vt:lpstr> OMI Aerosol Products : A tutorial</vt:lpstr>
      <vt:lpstr>PowerPoint Presentation</vt:lpstr>
      <vt:lpstr>PowerPoint Presentation</vt:lpstr>
      <vt:lpstr>PowerPoint Presentation</vt:lpstr>
      <vt:lpstr>PowerPoint Presentation</vt:lpstr>
      <vt:lpstr>Shortwave Atmospheric Transmittance: Dashed line is Rayleigh Scattering, Solid line is Rayleigh Scattering + Gaseous Absorption.</vt:lpstr>
      <vt:lpstr>Absorption by Atmospheric Gases</vt:lpstr>
      <vt:lpstr>Atmospheric Temperature Profile:  US “Standard” Atmosphere.</vt:lpstr>
      <vt:lpstr>Ozone Number Density:  Theory and Measurements.</vt:lpstr>
      <vt:lpstr>Transitions</vt:lpstr>
      <vt:lpstr>Dominant Transitions</vt:lpstr>
      <vt:lpstr>Selection Rules: Accelerated Charges are the Source, Sinks of Electromagnetic Radiation: Dipole Moment, p.</vt:lpstr>
      <vt:lpstr>Why Don’t We Worry About Rotational and Vibrational Transitions for N2, and worry only a little about O2?</vt:lpstr>
      <vt:lpstr>Why Don’t We Worry About Rotational and Vibrational Transitions for N2, and worry only a little about O2?</vt:lpstr>
      <vt:lpstr>Line Broadening</vt:lpstr>
      <vt:lpstr>Line Strength Temperature Dependence Summary</vt:lpstr>
      <vt:lpstr>Additional Interactions</vt:lpstr>
      <vt:lpstr>Water Vapor Continuum Absorption Very Important in Window Region!!!! (Example from 6 Nov 08 Measurements of downwelling radiance at UNR)</vt:lpstr>
      <vt:lpstr>Electronic, Vibrational, energy levels and the big break up (dissociation level)</vt:lpstr>
      <vt:lpstr>Absorption cross sections of O3 and O2 in the UV and Visible.</vt:lpstr>
      <vt:lpstr>PowerPoint Presentation</vt:lpstr>
      <vt:lpstr>PowerPoint Presentation</vt:lpstr>
      <vt:lpstr>PowerPoint Presentation</vt:lpstr>
      <vt:lpstr>PowerPoint Presentation</vt:lpstr>
      <vt:lpstr>PowerPoint Presentation</vt:lpstr>
      <vt:lpstr>Satellite Aerosol Products</vt:lpstr>
      <vt:lpstr>PowerPoint Presentation</vt:lpstr>
      <vt:lpstr>OMI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AURA SATELLITE</vt:lpstr>
      <vt:lpstr>AURA PRODUCTS EXAMPLES FROM THIS SOURCE</vt:lpstr>
      <vt:lpstr>AURA PRODUCTS</vt:lpstr>
      <vt:lpstr>AURA SENSING DIRECTIONS</vt:lpstr>
      <vt:lpstr>Chlorine Related Concentration in the Antarctic Vortex</vt:lpstr>
      <vt:lpstr>OMI NO2</vt:lpstr>
      <vt:lpstr>TES CO example</vt:lpstr>
    </vt:vector>
  </TitlesOfParts>
  <Company>NASA/SSAI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Kleidman</dc:creator>
  <cp:lastModifiedBy>William Arnott</cp:lastModifiedBy>
  <cp:revision>23</cp:revision>
  <dcterms:created xsi:type="dcterms:W3CDTF">2012-06-10T21:13:32Z</dcterms:created>
  <dcterms:modified xsi:type="dcterms:W3CDTF">2012-11-08T22:30:06Z</dcterms:modified>
</cp:coreProperties>
</file>