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65AF-BE63-344F-A4E5-2B4DBCAFB64F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9EC3-4ED5-F346-9C3C-1BF72738A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0"/>
            <a:ext cx="7253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707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pple Casual"/>
                <a:cs typeface="Apple Casual"/>
              </a:rPr>
              <a:t>MODIS CLOUD RETRIEVAL: A presentation based on this document.</a:t>
            </a:r>
            <a:endParaRPr lang="en-US" b="1" dirty="0">
              <a:solidFill>
                <a:srgbClr val="FF0000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1323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MODIS Bands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045"/>
            <a:ext cx="9144000" cy="50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6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0767"/>
            <a:ext cx="9050246" cy="840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Physics of the Reflectance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00" y="917761"/>
            <a:ext cx="62484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2" y="2505261"/>
            <a:ext cx="4480404" cy="116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134" y="2647811"/>
            <a:ext cx="2490108" cy="614966"/>
          </a:xfrm>
          <a:prstGeom prst="rect">
            <a:avLst/>
          </a:prstGeom>
          <a:scene3d>
            <a:camera prst="obliqueTopRight">
              <a:rot lat="1500000" lon="0" rev="1320000"/>
            </a:camera>
            <a:lightRig rig="threePt" dir="t"/>
          </a:scene3d>
          <a:sp3d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25" y="4225812"/>
            <a:ext cx="7190196" cy="1786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71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28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Cloud Albedo as a function of Water Droplet Size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282"/>
            <a:ext cx="7015283" cy="6120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544" y="667276"/>
            <a:ext cx="2331456" cy="16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3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" y="0"/>
            <a:ext cx="731838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0033" y="4860354"/>
            <a:ext cx="161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window region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420039" y="4010292"/>
            <a:ext cx="40001" cy="920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60070" y="3430251"/>
            <a:ext cx="72398" cy="1590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198" y="160010"/>
            <a:ext cx="1780049" cy="385028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Cloud Properties from Thermal Bands</a:t>
            </a:r>
            <a:br>
              <a:rPr lang="en-US" sz="3200" dirty="0" smtClean="0"/>
            </a:br>
            <a:r>
              <a:rPr lang="en-US" sz="3200" dirty="0" smtClean="0"/>
              <a:t>and near IR, including solar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547" y="4860354"/>
            <a:ext cx="2595453" cy="19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8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537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165" y="1820133"/>
            <a:ext cx="4643876" cy="3770274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sz="3200" dirty="0" smtClean="0"/>
              <a:t>Spectral Reflectance as a function of optical depth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277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2" y="0"/>
            <a:ext cx="53056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143" y="20001"/>
            <a:ext cx="3730102" cy="5510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Basis of retrieval of optical depth and effective radius from MODIS: Model and measurement comparison for water droplets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0156" y="5890429"/>
            <a:ext cx="33300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Marine stratocumulus clouds near the Azores, 22 June 1992.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877" y="24620"/>
            <a:ext cx="3029124" cy="195552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Cloud Screening: Convective Cumulonimbus Cloud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0" y="0"/>
            <a:ext cx="596741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30097" y="1260092"/>
            <a:ext cx="1000027" cy="980071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30097" y="3922675"/>
            <a:ext cx="1000027" cy="980071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4876" y="1980145"/>
            <a:ext cx="31648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Ice phase </a:t>
            </a:r>
            <a:r>
              <a:rPr lang="en-US" dirty="0" smtClean="0"/>
              <a:t>has lower reflectivity</a:t>
            </a:r>
            <a:br>
              <a:rPr lang="en-US" dirty="0" smtClean="0"/>
            </a:br>
            <a:r>
              <a:rPr lang="en-US" dirty="0" smtClean="0"/>
              <a:t>at 1.61 um and 2.13 microns</a:t>
            </a:r>
            <a:br>
              <a:rPr lang="en-US" dirty="0" smtClean="0"/>
            </a:br>
            <a:r>
              <a:rPr lang="en-US" dirty="0" smtClean="0"/>
              <a:t>than does equivalent </a:t>
            </a:r>
            <a:r>
              <a:rPr lang="en-US" b="1" dirty="0" smtClean="0">
                <a:solidFill>
                  <a:srgbClr val="FF0000"/>
                </a:solidFill>
              </a:rPr>
              <a:t>water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droplet cloud</a:t>
            </a:r>
            <a:r>
              <a:rPr lang="en-US" dirty="0" smtClean="0"/>
              <a:t>, due to the </a:t>
            </a:r>
            <a:br>
              <a:rPr lang="en-US" dirty="0" smtClean="0"/>
            </a:br>
            <a:r>
              <a:rPr lang="en-US" dirty="0" smtClean="0"/>
              <a:t>difference in refractive index of</a:t>
            </a:r>
            <a:br>
              <a:rPr lang="en-US" dirty="0" smtClean="0"/>
            </a:br>
            <a:r>
              <a:rPr lang="en-US" dirty="0" smtClean="0"/>
              <a:t>water and ice. These regions </a:t>
            </a:r>
            <a:br>
              <a:rPr lang="en-US" dirty="0" smtClean="0"/>
            </a:br>
            <a:r>
              <a:rPr lang="en-US" dirty="0" smtClean="0"/>
              <a:t>also have low brightness </a:t>
            </a:r>
            <a:br>
              <a:rPr lang="en-US" dirty="0" smtClean="0"/>
            </a:br>
            <a:r>
              <a:rPr lang="en-US" dirty="0" smtClean="0"/>
              <a:t>temperature and therefore are</a:t>
            </a:r>
            <a:br>
              <a:rPr lang="en-US" dirty="0" smtClean="0"/>
            </a:br>
            <a:r>
              <a:rPr lang="en-US" dirty="0" smtClean="0"/>
              <a:t>associated with cold cloud tops.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530124" y="1880137"/>
            <a:ext cx="1584753" cy="3600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0029" y="2850209"/>
            <a:ext cx="20000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1.88 um has water vapor</a:t>
            </a:r>
            <a:br>
              <a:rPr lang="en-US" sz="1400" dirty="0" smtClean="0"/>
            </a:br>
            <a:r>
              <a:rPr lang="en-US" sz="1400" dirty="0" smtClean="0"/>
              <a:t>absorption. Less </a:t>
            </a:r>
            <a:r>
              <a:rPr lang="en-US" sz="1400" dirty="0" err="1" smtClean="0"/>
              <a:t>wv</a:t>
            </a:r>
            <a:r>
              <a:rPr lang="en-US" sz="1400" dirty="0" smtClean="0"/>
              <a:t> is above the cold clouds than the warm water droplet clouds.</a:t>
            </a:r>
          </a:p>
        </p:txBody>
      </p:sp>
      <p:sp>
        <p:nvSpPr>
          <p:cNvPr id="18" name="Oval 17"/>
          <p:cNvSpPr/>
          <p:nvPr/>
        </p:nvSpPr>
        <p:spPr>
          <a:xfrm>
            <a:off x="4812528" y="280021"/>
            <a:ext cx="1000027" cy="98007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12528" y="2970217"/>
            <a:ext cx="1000027" cy="129009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0016" y="3039689"/>
            <a:ext cx="710021" cy="980071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60056" y="4260310"/>
            <a:ext cx="740021" cy="64243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980109" y="2240163"/>
            <a:ext cx="2134768" cy="160011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510152" y="1260092"/>
            <a:ext cx="604725" cy="163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710156" y="2890212"/>
            <a:ext cx="404720" cy="2700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5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06" y="274638"/>
            <a:ext cx="846679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Ice Cloud Retrieval: Effective Diameter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482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76400"/>
            <a:ext cx="3620099" cy="443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80196" y="4866857"/>
            <a:ext cx="1882447" cy="443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76908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342986" cy="102007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Ice Cloud Microphysics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003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Representative Ice Optics for 6 MODIS Bands: for the Distribution of the Previous 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538"/>
            <a:ext cx="9144000" cy="31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98" y="0"/>
            <a:ext cx="54873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98720"/>
            <a:ext cx="4035645" cy="4188552"/>
          </a:xfrm>
        </p:spPr>
        <p:txBody>
          <a:bodyPr>
            <a:normAutofit/>
          </a:bodyPr>
          <a:lstStyle/>
          <a:p>
            <a:r>
              <a:rPr lang="en-US" dirty="0" smtClean="0"/>
              <a:t>MODIS ATMOSPHERE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3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Model For Surface Reflectivity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579"/>
            <a:ext cx="9144000" cy="284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" y="4957244"/>
            <a:ext cx="8890243" cy="1229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274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 Crystal Phase Function for 6 MODIS Bands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036" y="885455"/>
            <a:ext cx="6670182" cy="58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3399"/>
            <a:ext cx="4665442" cy="3944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29" y="2913398"/>
            <a:ext cx="4637572" cy="3944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20" y="5032959"/>
            <a:ext cx="2449721" cy="851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64"/>
            <a:ext cx="9144000" cy="79367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 Idea Behind Cloud (and Snow) Retrievals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60" y="819043"/>
            <a:ext cx="7869508" cy="20943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0304" y="819043"/>
            <a:ext cx="1329388" cy="391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5594" y="1686923"/>
            <a:ext cx="58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Pg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3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Spectral Extinction Coefficient for Water Droplet Cloud: Refractive Index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41" y="1265748"/>
            <a:ext cx="6616146" cy="51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3858"/>
            <a:ext cx="9144000" cy="414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126" y="4347457"/>
            <a:ext cx="2449721" cy="8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6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Probability of Photon Absorption for the same cloud as the last slide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7" y="1221845"/>
            <a:ext cx="6740483" cy="5303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6177"/>
            <a:ext cx="9144000" cy="38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69" y="2908196"/>
            <a:ext cx="2449721" cy="851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3" y="1114621"/>
            <a:ext cx="1293780" cy="87591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310007" y="520037"/>
            <a:ext cx="930026" cy="800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1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5"/>
            <a:ext cx="9144000" cy="6525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Phase Function for Water Clouds as a function of Droplet Size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2" y="660048"/>
            <a:ext cx="7339402" cy="5570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3328"/>
            <a:ext cx="9144000" cy="40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0122" y="303883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fogbows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0171" y="3223498"/>
            <a:ext cx="6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9160" y="899824"/>
            <a:ext cx="1149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diffraction</a:t>
            </a:r>
            <a:br>
              <a:rPr lang="en-US" dirty="0" smtClean="0"/>
            </a:br>
            <a:r>
              <a:rPr lang="en-US" dirty="0" smtClean="0"/>
              <a:t>peak and </a:t>
            </a:r>
            <a:br>
              <a:rPr lang="en-US" dirty="0" smtClean="0"/>
            </a:br>
            <a:r>
              <a:rPr lang="en-US" dirty="0" smtClean="0"/>
              <a:t>corona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70041" y="1530112"/>
            <a:ext cx="5800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40146" y="3408164"/>
            <a:ext cx="840023" cy="902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30143" y="3408164"/>
            <a:ext cx="420011" cy="1492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20181" y="3592830"/>
            <a:ext cx="870024" cy="537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209" y="5866016"/>
            <a:ext cx="1372903" cy="4773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514" y="1741517"/>
            <a:ext cx="2099263" cy="1397322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5459877" y="2800204"/>
            <a:ext cx="929900" cy="520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810132" y="2100153"/>
            <a:ext cx="20000" cy="1038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00214" y="1938510"/>
            <a:ext cx="120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atmospherical.blogspot.com</a:t>
            </a:r>
            <a:r>
              <a:rPr lang="en-US" sz="1200" dirty="0" smtClean="0"/>
              <a:t>/2006/05/bright-fogbow-with-</a:t>
            </a:r>
            <a:r>
              <a:rPr lang="en-US" sz="1200" dirty="0" err="1" smtClean="0"/>
              <a:t>serveral.html</a:t>
            </a:r>
            <a:endParaRPr lang="en-US" sz="1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056" y="2075934"/>
            <a:ext cx="2001985" cy="133223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2878145" y="1822996"/>
            <a:ext cx="184366" cy="440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514" y="3433542"/>
            <a:ext cx="879122" cy="12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1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20"/>
            <a:ext cx="9144000" cy="805441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Geometical</a:t>
            </a:r>
            <a:r>
              <a:rPr lang="en-US" sz="2800" dirty="0" smtClean="0"/>
              <a:t> Optics Portion of the Phase function for Cirrus Clouds (no forward diffraction shown)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6" y="830061"/>
            <a:ext cx="7000194" cy="5497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8753"/>
            <a:ext cx="9144000" cy="38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204" y="5778061"/>
            <a:ext cx="1580042" cy="549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354" y="1758810"/>
            <a:ext cx="2684805" cy="1839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0121" y="368026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halos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00049" y="1360099"/>
            <a:ext cx="2320064" cy="11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30073" y="2810205"/>
            <a:ext cx="1040027" cy="590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04673" y="1758810"/>
            <a:ext cx="186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</a:t>
            </a:r>
            <a:r>
              <a:rPr lang="en-US" sz="1200" dirty="0" err="1" smtClean="0"/>
              <a:t>www.ursa.fi</a:t>
            </a:r>
            <a:r>
              <a:rPr lang="en-US" sz="1200" dirty="0" smtClean="0"/>
              <a:t>/</a:t>
            </a:r>
            <a:r>
              <a:rPr lang="en-US" sz="1200" dirty="0" err="1" smtClean="0"/>
              <a:t>blogit</a:t>
            </a:r>
            <a:r>
              <a:rPr lang="en-US" sz="1200" dirty="0" smtClean="0"/>
              <a:t>/</a:t>
            </a:r>
            <a:r>
              <a:rPr lang="en-US" sz="1200" dirty="0" err="1" smtClean="0"/>
              <a:t>ice_crystal_halos</a:t>
            </a:r>
            <a:r>
              <a:rPr lang="en-US" sz="1200" dirty="0" smtClean="0"/>
              <a:t>/</a:t>
            </a:r>
            <a:r>
              <a:rPr lang="en-US" sz="1200" dirty="0" err="1" smtClean="0"/>
              <a:t>index.php</a:t>
            </a:r>
            <a:r>
              <a:rPr lang="en-US" sz="1200" dirty="0" smtClean="0"/>
              <a:t>/</a:t>
            </a:r>
            <a:r>
              <a:rPr lang="en-US" sz="1200" dirty="0" err="1" smtClean="0"/>
              <a:t>halo_display_from_upper_bavaria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10204" y="466771"/>
            <a:ext cx="12551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</a:t>
            </a:r>
            <a:br>
              <a:rPr lang="en-US" dirty="0" smtClean="0"/>
            </a:br>
            <a:r>
              <a:rPr lang="en-US" dirty="0" smtClean="0"/>
              <a:t>specular</a:t>
            </a:r>
            <a:br>
              <a:rPr lang="en-US" dirty="0" smtClean="0"/>
            </a:br>
            <a:r>
              <a:rPr lang="en-US" dirty="0" smtClean="0"/>
              <a:t>backscatter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160197" y="1230090"/>
            <a:ext cx="250007" cy="1180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723" y="2774473"/>
            <a:ext cx="2008277" cy="14947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722" y="4340317"/>
            <a:ext cx="1908569" cy="133009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5890161" y="1758810"/>
            <a:ext cx="1390039" cy="2731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50176" y="1460106"/>
            <a:ext cx="854497" cy="2050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3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Modis</a:t>
            </a:r>
            <a:r>
              <a:rPr lang="en-US" dirty="0" smtClean="0"/>
              <a:t> is used for Clouds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38" y="1500109"/>
            <a:ext cx="7859188" cy="459269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56978" y="1190087"/>
            <a:ext cx="8193253" cy="2410178"/>
          </a:xfrm>
          <a:custGeom>
            <a:avLst/>
            <a:gdLst>
              <a:gd name="connsiteX0" fmla="*/ 663047 w 8193253"/>
              <a:gd name="connsiteY0" fmla="*/ 300022 h 2410178"/>
              <a:gd name="connsiteX1" fmla="*/ 663047 w 8193253"/>
              <a:gd name="connsiteY1" fmla="*/ 300022 h 2410178"/>
              <a:gd name="connsiteX2" fmla="*/ 473042 w 8193253"/>
              <a:gd name="connsiteY2" fmla="*/ 310022 h 2410178"/>
              <a:gd name="connsiteX3" fmla="*/ 223035 w 8193253"/>
              <a:gd name="connsiteY3" fmla="*/ 320023 h 2410178"/>
              <a:gd name="connsiteX4" fmla="*/ 203035 w 8193253"/>
              <a:gd name="connsiteY4" fmla="*/ 340025 h 2410178"/>
              <a:gd name="connsiteX5" fmla="*/ 173034 w 8193253"/>
              <a:gd name="connsiteY5" fmla="*/ 390028 h 2410178"/>
              <a:gd name="connsiteX6" fmla="*/ 123032 w 8193253"/>
              <a:gd name="connsiteY6" fmla="*/ 480035 h 2410178"/>
              <a:gd name="connsiteX7" fmla="*/ 63031 w 8193253"/>
              <a:gd name="connsiteY7" fmla="*/ 530038 h 2410178"/>
              <a:gd name="connsiteX8" fmla="*/ 43030 w 8193253"/>
              <a:gd name="connsiteY8" fmla="*/ 560041 h 2410178"/>
              <a:gd name="connsiteX9" fmla="*/ 33030 w 8193253"/>
              <a:gd name="connsiteY9" fmla="*/ 610044 h 2410178"/>
              <a:gd name="connsiteX10" fmla="*/ 23030 w 8193253"/>
              <a:gd name="connsiteY10" fmla="*/ 640046 h 2410178"/>
              <a:gd name="connsiteX11" fmla="*/ 43030 w 8193253"/>
              <a:gd name="connsiteY11" fmla="*/ 930068 h 2410178"/>
              <a:gd name="connsiteX12" fmla="*/ 73031 w 8193253"/>
              <a:gd name="connsiteY12" fmla="*/ 1080079 h 2410178"/>
              <a:gd name="connsiteX13" fmla="*/ 63031 w 8193253"/>
              <a:gd name="connsiteY13" fmla="*/ 1200087 h 2410178"/>
              <a:gd name="connsiteX14" fmla="*/ 43030 w 8193253"/>
              <a:gd name="connsiteY14" fmla="*/ 1260092 h 2410178"/>
              <a:gd name="connsiteX15" fmla="*/ 23030 w 8193253"/>
              <a:gd name="connsiteY15" fmla="*/ 1330097 h 2410178"/>
              <a:gd name="connsiteX16" fmla="*/ 43030 w 8193253"/>
              <a:gd name="connsiteY16" fmla="*/ 2160157 h 2410178"/>
              <a:gd name="connsiteX17" fmla="*/ 83031 w 8193253"/>
              <a:gd name="connsiteY17" fmla="*/ 2210161 h 2410178"/>
              <a:gd name="connsiteX18" fmla="*/ 123032 w 8193253"/>
              <a:gd name="connsiteY18" fmla="*/ 2260165 h 2410178"/>
              <a:gd name="connsiteX19" fmla="*/ 143033 w 8193253"/>
              <a:gd name="connsiteY19" fmla="*/ 2290167 h 2410178"/>
              <a:gd name="connsiteX20" fmla="*/ 173034 w 8193253"/>
              <a:gd name="connsiteY20" fmla="*/ 2300167 h 2410178"/>
              <a:gd name="connsiteX21" fmla="*/ 223035 w 8193253"/>
              <a:gd name="connsiteY21" fmla="*/ 2330170 h 2410178"/>
              <a:gd name="connsiteX22" fmla="*/ 353039 w 8193253"/>
              <a:gd name="connsiteY22" fmla="*/ 2360172 h 2410178"/>
              <a:gd name="connsiteX23" fmla="*/ 493043 w 8193253"/>
              <a:gd name="connsiteY23" fmla="*/ 2370173 h 2410178"/>
              <a:gd name="connsiteX24" fmla="*/ 613046 w 8193253"/>
              <a:gd name="connsiteY24" fmla="*/ 2380173 h 2410178"/>
              <a:gd name="connsiteX25" fmla="*/ 663047 w 8193253"/>
              <a:gd name="connsiteY25" fmla="*/ 2400175 h 2410178"/>
              <a:gd name="connsiteX26" fmla="*/ 1053058 w 8193253"/>
              <a:gd name="connsiteY26" fmla="*/ 2390174 h 2410178"/>
              <a:gd name="connsiteX27" fmla="*/ 1173061 w 8193253"/>
              <a:gd name="connsiteY27" fmla="*/ 2380173 h 2410178"/>
              <a:gd name="connsiteX28" fmla="*/ 1243063 w 8193253"/>
              <a:gd name="connsiteY28" fmla="*/ 2370173 h 2410178"/>
              <a:gd name="connsiteX29" fmla="*/ 1423068 w 8193253"/>
              <a:gd name="connsiteY29" fmla="*/ 2360172 h 2410178"/>
              <a:gd name="connsiteX30" fmla="*/ 1433068 w 8193253"/>
              <a:gd name="connsiteY30" fmla="*/ 2330170 h 2410178"/>
              <a:gd name="connsiteX31" fmla="*/ 1413068 w 8193253"/>
              <a:gd name="connsiteY31" fmla="*/ 2150157 h 2410178"/>
              <a:gd name="connsiteX32" fmla="*/ 1393067 w 8193253"/>
              <a:gd name="connsiteY32" fmla="*/ 2100153 h 2410178"/>
              <a:gd name="connsiteX33" fmla="*/ 1373067 w 8193253"/>
              <a:gd name="connsiteY33" fmla="*/ 2040149 h 2410178"/>
              <a:gd name="connsiteX34" fmla="*/ 1403067 w 8193253"/>
              <a:gd name="connsiteY34" fmla="*/ 1970143 h 2410178"/>
              <a:gd name="connsiteX35" fmla="*/ 1443068 w 8193253"/>
              <a:gd name="connsiteY35" fmla="*/ 1960143 h 2410178"/>
              <a:gd name="connsiteX36" fmla="*/ 1713076 w 8193253"/>
              <a:gd name="connsiteY36" fmla="*/ 1970143 h 2410178"/>
              <a:gd name="connsiteX37" fmla="*/ 1773078 w 8193253"/>
              <a:gd name="connsiteY37" fmla="*/ 1980144 h 2410178"/>
              <a:gd name="connsiteX38" fmla="*/ 1843079 w 8193253"/>
              <a:gd name="connsiteY38" fmla="*/ 2000146 h 2410178"/>
              <a:gd name="connsiteX39" fmla="*/ 2053085 w 8193253"/>
              <a:gd name="connsiteY39" fmla="*/ 1990145 h 2410178"/>
              <a:gd name="connsiteX40" fmla="*/ 2213090 w 8193253"/>
              <a:gd name="connsiteY40" fmla="*/ 1960143 h 2410178"/>
              <a:gd name="connsiteX41" fmla="*/ 2323093 w 8193253"/>
              <a:gd name="connsiteY41" fmla="*/ 1940141 h 2410178"/>
              <a:gd name="connsiteX42" fmla="*/ 2523098 w 8193253"/>
              <a:gd name="connsiteY42" fmla="*/ 1920140 h 2410178"/>
              <a:gd name="connsiteX43" fmla="*/ 3283119 w 8193253"/>
              <a:gd name="connsiteY43" fmla="*/ 1940141 h 2410178"/>
              <a:gd name="connsiteX44" fmla="*/ 3973138 w 8193253"/>
              <a:gd name="connsiteY44" fmla="*/ 1920140 h 2410178"/>
              <a:gd name="connsiteX45" fmla="*/ 4113141 w 8193253"/>
              <a:gd name="connsiteY45" fmla="*/ 1900138 h 2410178"/>
              <a:gd name="connsiteX46" fmla="*/ 4173143 w 8193253"/>
              <a:gd name="connsiteY46" fmla="*/ 1890138 h 2410178"/>
              <a:gd name="connsiteX47" fmla="*/ 4333147 w 8193253"/>
              <a:gd name="connsiteY47" fmla="*/ 1870136 h 2410178"/>
              <a:gd name="connsiteX48" fmla="*/ 4413150 w 8193253"/>
              <a:gd name="connsiteY48" fmla="*/ 1860135 h 2410178"/>
              <a:gd name="connsiteX49" fmla="*/ 4473151 w 8193253"/>
              <a:gd name="connsiteY49" fmla="*/ 1850135 h 2410178"/>
              <a:gd name="connsiteX50" fmla="*/ 4733158 w 8193253"/>
              <a:gd name="connsiteY50" fmla="*/ 1860135 h 2410178"/>
              <a:gd name="connsiteX51" fmla="*/ 4863162 w 8193253"/>
              <a:gd name="connsiteY51" fmla="*/ 1870136 h 2410178"/>
              <a:gd name="connsiteX52" fmla="*/ 4883163 w 8193253"/>
              <a:gd name="connsiteY52" fmla="*/ 1890138 h 2410178"/>
              <a:gd name="connsiteX53" fmla="*/ 4973165 w 8193253"/>
              <a:gd name="connsiteY53" fmla="*/ 1900138 h 2410178"/>
              <a:gd name="connsiteX54" fmla="*/ 5143170 w 8193253"/>
              <a:gd name="connsiteY54" fmla="*/ 1920140 h 2410178"/>
              <a:gd name="connsiteX55" fmla="*/ 5253173 w 8193253"/>
              <a:gd name="connsiteY55" fmla="*/ 1930140 h 2410178"/>
              <a:gd name="connsiteX56" fmla="*/ 5663184 w 8193253"/>
              <a:gd name="connsiteY56" fmla="*/ 1920140 h 2410178"/>
              <a:gd name="connsiteX57" fmla="*/ 6073195 w 8193253"/>
              <a:gd name="connsiteY57" fmla="*/ 1900138 h 2410178"/>
              <a:gd name="connsiteX58" fmla="*/ 6433205 w 8193253"/>
              <a:gd name="connsiteY58" fmla="*/ 1920140 h 2410178"/>
              <a:gd name="connsiteX59" fmla="*/ 6523207 w 8193253"/>
              <a:gd name="connsiteY59" fmla="*/ 1930140 h 2410178"/>
              <a:gd name="connsiteX60" fmla="*/ 6643211 w 8193253"/>
              <a:gd name="connsiteY60" fmla="*/ 1940141 h 2410178"/>
              <a:gd name="connsiteX61" fmla="*/ 7473233 w 8193253"/>
              <a:gd name="connsiteY61" fmla="*/ 1940141 h 2410178"/>
              <a:gd name="connsiteX62" fmla="*/ 7793242 w 8193253"/>
              <a:gd name="connsiteY62" fmla="*/ 1950142 h 2410178"/>
              <a:gd name="connsiteX63" fmla="*/ 7953246 w 8193253"/>
              <a:gd name="connsiteY63" fmla="*/ 1940141 h 2410178"/>
              <a:gd name="connsiteX64" fmla="*/ 7993248 w 8193253"/>
              <a:gd name="connsiteY64" fmla="*/ 1930140 h 2410178"/>
              <a:gd name="connsiteX65" fmla="*/ 8053249 w 8193253"/>
              <a:gd name="connsiteY65" fmla="*/ 1920140 h 2410178"/>
              <a:gd name="connsiteX66" fmla="*/ 8103251 w 8193253"/>
              <a:gd name="connsiteY66" fmla="*/ 1910139 h 2410178"/>
              <a:gd name="connsiteX67" fmla="*/ 8113251 w 8193253"/>
              <a:gd name="connsiteY67" fmla="*/ 1880137 h 2410178"/>
              <a:gd name="connsiteX68" fmla="*/ 8133251 w 8193253"/>
              <a:gd name="connsiteY68" fmla="*/ 1810132 h 2410178"/>
              <a:gd name="connsiteX69" fmla="*/ 8143252 w 8193253"/>
              <a:gd name="connsiteY69" fmla="*/ 1500109 h 2410178"/>
              <a:gd name="connsiteX70" fmla="*/ 8163252 w 8193253"/>
              <a:gd name="connsiteY70" fmla="*/ 1420103 h 2410178"/>
              <a:gd name="connsiteX71" fmla="*/ 8173252 w 8193253"/>
              <a:gd name="connsiteY71" fmla="*/ 1340097 h 2410178"/>
              <a:gd name="connsiteX72" fmla="*/ 8193253 w 8193253"/>
              <a:gd name="connsiteY72" fmla="*/ 1160084 h 2410178"/>
              <a:gd name="connsiteX73" fmla="*/ 8183253 w 8193253"/>
              <a:gd name="connsiteY73" fmla="*/ 790057 h 2410178"/>
              <a:gd name="connsiteX74" fmla="*/ 8163252 w 8193253"/>
              <a:gd name="connsiteY74" fmla="*/ 430031 h 2410178"/>
              <a:gd name="connsiteX75" fmla="*/ 8143252 w 8193253"/>
              <a:gd name="connsiteY75" fmla="*/ 400029 h 2410178"/>
              <a:gd name="connsiteX76" fmla="*/ 8133251 w 8193253"/>
              <a:gd name="connsiteY76" fmla="*/ 370027 h 2410178"/>
              <a:gd name="connsiteX77" fmla="*/ 8043249 w 8193253"/>
              <a:gd name="connsiteY77" fmla="*/ 290021 h 2410178"/>
              <a:gd name="connsiteX78" fmla="*/ 8023248 w 8193253"/>
              <a:gd name="connsiteY78" fmla="*/ 270019 h 2410178"/>
              <a:gd name="connsiteX79" fmla="*/ 7963247 w 8193253"/>
              <a:gd name="connsiteY79" fmla="*/ 240017 h 2410178"/>
              <a:gd name="connsiteX80" fmla="*/ 7873244 w 8193253"/>
              <a:gd name="connsiteY80" fmla="*/ 190014 h 2410178"/>
              <a:gd name="connsiteX81" fmla="*/ 7813243 w 8193253"/>
              <a:gd name="connsiteY81" fmla="*/ 170012 h 2410178"/>
              <a:gd name="connsiteX82" fmla="*/ 7783242 w 8193253"/>
              <a:gd name="connsiteY82" fmla="*/ 160011 h 2410178"/>
              <a:gd name="connsiteX83" fmla="*/ 7563236 w 8193253"/>
              <a:gd name="connsiteY83" fmla="*/ 140010 h 2410178"/>
              <a:gd name="connsiteX84" fmla="*/ 7533235 w 8193253"/>
              <a:gd name="connsiteY84" fmla="*/ 130009 h 2410178"/>
              <a:gd name="connsiteX85" fmla="*/ 7433232 w 8193253"/>
              <a:gd name="connsiteY85" fmla="*/ 110008 h 2410178"/>
              <a:gd name="connsiteX86" fmla="*/ 7343230 w 8193253"/>
              <a:gd name="connsiteY86" fmla="*/ 80006 h 2410178"/>
              <a:gd name="connsiteX87" fmla="*/ 7253227 w 8193253"/>
              <a:gd name="connsiteY87" fmla="*/ 60004 h 2410178"/>
              <a:gd name="connsiteX88" fmla="*/ 7203226 w 8193253"/>
              <a:gd name="connsiteY88" fmla="*/ 50003 h 2410178"/>
              <a:gd name="connsiteX89" fmla="*/ 7173225 w 8193253"/>
              <a:gd name="connsiteY89" fmla="*/ 40003 h 2410178"/>
              <a:gd name="connsiteX90" fmla="*/ 7133224 w 8193253"/>
              <a:gd name="connsiteY90" fmla="*/ 30002 h 2410178"/>
              <a:gd name="connsiteX91" fmla="*/ 7033221 w 8193253"/>
              <a:gd name="connsiteY91" fmla="*/ 10000 h 2410178"/>
              <a:gd name="connsiteX92" fmla="*/ 6783214 w 8193253"/>
              <a:gd name="connsiteY92" fmla="*/ 0 h 2410178"/>
              <a:gd name="connsiteX93" fmla="*/ 6653211 w 8193253"/>
              <a:gd name="connsiteY93" fmla="*/ 20001 h 2410178"/>
              <a:gd name="connsiteX94" fmla="*/ 6623210 w 8193253"/>
              <a:gd name="connsiteY94" fmla="*/ 30002 h 2410178"/>
              <a:gd name="connsiteX95" fmla="*/ 6493207 w 8193253"/>
              <a:gd name="connsiteY95" fmla="*/ 40003 h 2410178"/>
              <a:gd name="connsiteX96" fmla="*/ 6423205 w 8193253"/>
              <a:gd name="connsiteY96" fmla="*/ 50003 h 2410178"/>
              <a:gd name="connsiteX97" fmla="*/ 6283201 w 8193253"/>
              <a:gd name="connsiteY97" fmla="*/ 60004 h 2410178"/>
              <a:gd name="connsiteX98" fmla="*/ 6163198 w 8193253"/>
              <a:gd name="connsiteY98" fmla="*/ 80006 h 2410178"/>
              <a:gd name="connsiteX99" fmla="*/ 5973192 w 8193253"/>
              <a:gd name="connsiteY99" fmla="*/ 120009 h 2410178"/>
              <a:gd name="connsiteX100" fmla="*/ 5943192 w 8193253"/>
              <a:gd name="connsiteY100" fmla="*/ 130009 h 2410178"/>
              <a:gd name="connsiteX101" fmla="*/ 5813188 w 8193253"/>
              <a:gd name="connsiteY101" fmla="*/ 140010 h 2410178"/>
              <a:gd name="connsiteX102" fmla="*/ 5113169 w 8193253"/>
              <a:gd name="connsiteY102" fmla="*/ 140010 h 2410178"/>
              <a:gd name="connsiteX103" fmla="*/ 4863162 w 8193253"/>
              <a:gd name="connsiteY103" fmla="*/ 160011 h 2410178"/>
              <a:gd name="connsiteX104" fmla="*/ 4533153 w 8193253"/>
              <a:gd name="connsiteY104" fmla="*/ 170012 h 2410178"/>
              <a:gd name="connsiteX105" fmla="*/ 4083141 w 8193253"/>
              <a:gd name="connsiteY105" fmla="*/ 190014 h 2410178"/>
              <a:gd name="connsiteX106" fmla="*/ 3653129 w 8193253"/>
              <a:gd name="connsiteY106" fmla="*/ 160011 h 2410178"/>
              <a:gd name="connsiteX107" fmla="*/ 3493125 w 8193253"/>
              <a:gd name="connsiteY107" fmla="*/ 130009 h 2410178"/>
              <a:gd name="connsiteX108" fmla="*/ 3343120 w 8193253"/>
              <a:gd name="connsiteY108" fmla="*/ 120009 h 2410178"/>
              <a:gd name="connsiteX109" fmla="*/ 3263118 w 8193253"/>
              <a:gd name="connsiteY109" fmla="*/ 110008 h 2410178"/>
              <a:gd name="connsiteX110" fmla="*/ 2943109 w 8193253"/>
              <a:gd name="connsiteY110" fmla="*/ 150011 h 2410178"/>
              <a:gd name="connsiteX111" fmla="*/ 2873108 w 8193253"/>
              <a:gd name="connsiteY111" fmla="*/ 160011 h 2410178"/>
              <a:gd name="connsiteX112" fmla="*/ 2753104 w 8193253"/>
              <a:gd name="connsiteY112" fmla="*/ 180013 h 2410178"/>
              <a:gd name="connsiteX113" fmla="*/ 2703103 w 8193253"/>
              <a:gd name="connsiteY113" fmla="*/ 190014 h 2410178"/>
              <a:gd name="connsiteX114" fmla="*/ 2593100 w 8193253"/>
              <a:gd name="connsiteY114" fmla="*/ 200014 h 2410178"/>
              <a:gd name="connsiteX115" fmla="*/ 2403095 w 8193253"/>
              <a:gd name="connsiteY115" fmla="*/ 180013 h 2410178"/>
              <a:gd name="connsiteX116" fmla="*/ 2373094 w 8193253"/>
              <a:gd name="connsiteY116" fmla="*/ 170012 h 2410178"/>
              <a:gd name="connsiteX117" fmla="*/ 2233090 w 8193253"/>
              <a:gd name="connsiteY117" fmla="*/ 160011 h 2410178"/>
              <a:gd name="connsiteX118" fmla="*/ 2133087 w 8193253"/>
              <a:gd name="connsiteY118" fmla="*/ 150011 h 2410178"/>
              <a:gd name="connsiteX119" fmla="*/ 1583072 w 8193253"/>
              <a:gd name="connsiteY119" fmla="*/ 160011 h 2410178"/>
              <a:gd name="connsiteX120" fmla="*/ 1493070 w 8193253"/>
              <a:gd name="connsiteY120" fmla="*/ 170012 h 2410178"/>
              <a:gd name="connsiteX121" fmla="*/ 1213062 w 8193253"/>
              <a:gd name="connsiteY121" fmla="*/ 190014 h 2410178"/>
              <a:gd name="connsiteX122" fmla="*/ 943055 w 8193253"/>
              <a:gd name="connsiteY122" fmla="*/ 220016 h 2410178"/>
              <a:gd name="connsiteX123" fmla="*/ 893053 w 8193253"/>
              <a:gd name="connsiteY123" fmla="*/ 230017 h 2410178"/>
              <a:gd name="connsiteX124" fmla="*/ 813051 w 8193253"/>
              <a:gd name="connsiteY124" fmla="*/ 240017 h 2410178"/>
              <a:gd name="connsiteX125" fmla="*/ 693048 w 8193253"/>
              <a:gd name="connsiteY125" fmla="*/ 260019 h 2410178"/>
              <a:gd name="connsiteX126" fmla="*/ 633046 w 8193253"/>
              <a:gd name="connsiteY126" fmla="*/ 270019 h 2410178"/>
              <a:gd name="connsiteX127" fmla="*/ 513043 w 8193253"/>
              <a:gd name="connsiteY127" fmla="*/ 300022 h 2410178"/>
              <a:gd name="connsiteX128" fmla="*/ 483042 w 8193253"/>
              <a:gd name="connsiteY128" fmla="*/ 310022 h 2410178"/>
              <a:gd name="connsiteX129" fmla="*/ 393040 w 8193253"/>
              <a:gd name="connsiteY129" fmla="*/ 320023 h 2410178"/>
              <a:gd name="connsiteX130" fmla="*/ 313038 w 8193253"/>
              <a:gd name="connsiteY130" fmla="*/ 330024 h 2410178"/>
              <a:gd name="connsiteX131" fmla="*/ 243036 w 8193253"/>
              <a:gd name="connsiteY131" fmla="*/ 350025 h 2410178"/>
              <a:gd name="connsiteX132" fmla="*/ 223035 w 8193253"/>
              <a:gd name="connsiteY132" fmla="*/ 370027 h 2410178"/>
              <a:gd name="connsiteX133" fmla="*/ 183034 w 8193253"/>
              <a:gd name="connsiteY133" fmla="*/ 380027 h 2410178"/>
              <a:gd name="connsiteX134" fmla="*/ 293037 w 8193253"/>
              <a:gd name="connsiteY134" fmla="*/ 430031 h 2410178"/>
              <a:gd name="connsiteX135" fmla="*/ 183034 w 8193253"/>
              <a:gd name="connsiteY135" fmla="*/ 360026 h 2410178"/>
              <a:gd name="connsiteX136" fmla="*/ 183034 w 8193253"/>
              <a:gd name="connsiteY136" fmla="*/ 360026 h 24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8193253" h="2410178">
                <a:moveTo>
                  <a:pt x="663047" y="300022"/>
                </a:moveTo>
                <a:lnTo>
                  <a:pt x="663047" y="300022"/>
                </a:lnTo>
                <a:lnTo>
                  <a:pt x="473042" y="310022"/>
                </a:lnTo>
                <a:cubicBezTo>
                  <a:pt x="389726" y="313809"/>
                  <a:pt x="305927" y="310812"/>
                  <a:pt x="223035" y="320023"/>
                </a:cubicBezTo>
                <a:cubicBezTo>
                  <a:pt x="213664" y="321064"/>
                  <a:pt x="208515" y="332353"/>
                  <a:pt x="203035" y="340025"/>
                </a:cubicBezTo>
                <a:cubicBezTo>
                  <a:pt x="191738" y="355842"/>
                  <a:pt x="182474" y="373036"/>
                  <a:pt x="173034" y="390028"/>
                </a:cubicBezTo>
                <a:cubicBezTo>
                  <a:pt x="152681" y="426665"/>
                  <a:pt x="149828" y="444305"/>
                  <a:pt x="123032" y="480035"/>
                </a:cubicBezTo>
                <a:cubicBezTo>
                  <a:pt x="103782" y="505704"/>
                  <a:pt x="88442" y="513097"/>
                  <a:pt x="63031" y="530038"/>
                </a:cubicBezTo>
                <a:cubicBezTo>
                  <a:pt x="56364" y="540039"/>
                  <a:pt x="47250" y="548787"/>
                  <a:pt x="43030" y="560041"/>
                </a:cubicBezTo>
                <a:cubicBezTo>
                  <a:pt x="37062" y="575957"/>
                  <a:pt x="37152" y="593554"/>
                  <a:pt x="33030" y="610044"/>
                </a:cubicBezTo>
                <a:cubicBezTo>
                  <a:pt x="30473" y="620271"/>
                  <a:pt x="26363" y="630045"/>
                  <a:pt x="23030" y="640046"/>
                </a:cubicBezTo>
                <a:cubicBezTo>
                  <a:pt x="29697" y="736720"/>
                  <a:pt x="33621" y="833622"/>
                  <a:pt x="43030" y="930068"/>
                </a:cubicBezTo>
                <a:cubicBezTo>
                  <a:pt x="52023" y="1022246"/>
                  <a:pt x="53520" y="1021540"/>
                  <a:pt x="73031" y="1080079"/>
                </a:cubicBezTo>
                <a:cubicBezTo>
                  <a:pt x="69698" y="1120082"/>
                  <a:pt x="69630" y="1160492"/>
                  <a:pt x="63031" y="1200087"/>
                </a:cubicBezTo>
                <a:cubicBezTo>
                  <a:pt x="59565" y="1220884"/>
                  <a:pt x="49697" y="1240090"/>
                  <a:pt x="43030" y="1260092"/>
                </a:cubicBezTo>
                <a:cubicBezTo>
                  <a:pt x="28685" y="1303130"/>
                  <a:pt x="35585" y="1279872"/>
                  <a:pt x="23030" y="1330097"/>
                </a:cubicBezTo>
                <a:cubicBezTo>
                  <a:pt x="29697" y="1606784"/>
                  <a:pt x="-44486" y="1897591"/>
                  <a:pt x="43030" y="2160157"/>
                </a:cubicBezTo>
                <a:cubicBezTo>
                  <a:pt x="56831" y="2201561"/>
                  <a:pt x="44259" y="2184311"/>
                  <a:pt x="83031" y="2210161"/>
                </a:cubicBezTo>
                <a:cubicBezTo>
                  <a:pt x="144593" y="2302505"/>
                  <a:pt x="66034" y="2188913"/>
                  <a:pt x="123032" y="2260165"/>
                </a:cubicBezTo>
                <a:cubicBezTo>
                  <a:pt x="130540" y="2269551"/>
                  <a:pt x="133648" y="2282659"/>
                  <a:pt x="143033" y="2290167"/>
                </a:cubicBezTo>
                <a:cubicBezTo>
                  <a:pt x="151264" y="2296752"/>
                  <a:pt x="163034" y="2296834"/>
                  <a:pt x="173034" y="2300167"/>
                </a:cubicBezTo>
                <a:cubicBezTo>
                  <a:pt x="212097" y="2339234"/>
                  <a:pt x="171110" y="2304207"/>
                  <a:pt x="223035" y="2330170"/>
                </a:cubicBezTo>
                <a:cubicBezTo>
                  <a:pt x="302452" y="2369880"/>
                  <a:pt x="181033" y="2345837"/>
                  <a:pt x="353039" y="2360172"/>
                </a:cubicBezTo>
                <a:cubicBezTo>
                  <a:pt x="399664" y="2364058"/>
                  <a:pt x="446394" y="2366585"/>
                  <a:pt x="493043" y="2370173"/>
                </a:cubicBezTo>
                <a:lnTo>
                  <a:pt x="613046" y="2380173"/>
                </a:lnTo>
                <a:cubicBezTo>
                  <a:pt x="629713" y="2386840"/>
                  <a:pt x="645369" y="2397055"/>
                  <a:pt x="663047" y="2400175"/>
                </a:cubicBezTo>
                <a:cubicBezTo>
                  <a:pt x="794266" y="2423332"/>
                  <a:pt x="920016" y="2400408"/>
                  <a:pt x="1053058" y="2390174"/>
                </a:cubicBezTo>
                <a:cubicBezTo>
                  <a:pt x="1093079" y="2387095"/>
                  <a:pt x="1133142" y="2384375"/>
                  <a:pt x="1173061" y="2380173"/>
                </a:cubicBezTo>
                <a:cubicBezTo>
                  <a:pt x="1196502" y="2377705"/>
                  <a:pt x="1219567" y="2372053"/>
                  <a:pt x="1243063" y="2370173"/>
                </a:cubicBezTo>
                <a:cubicBezTo>
                  <a:pt x="1302966" y="2365381"/>
                  <a:pt x="1363066" y="2363506"/>
                  <a:pt x="1423068" y="2360172"/>
                </a:cubicBezTo>
                <a:cubicBezTo>
                  <a:pt x="1426401" y="2350171"/>
                  <a:pt x="1433068" y="2340712"/>
                  <a:pt x="1433068" y="2330170"/>
                </a:cubicBezTo>
                <a:cubicBezTo>
                  <a:pt x="1433068" y="2239148"/>
                  <a:pt x="1436664" y="2213082"/>
                  <a:pt x="1413068" y="2150157"/>
                </a:cubicBezTo>
                <a:cubicBezTo>
                  <a:pt x="1406765" y="2133348"/>
                  <a:pt x="1399202" y="2117024"/>
                  <a:pt x="1393067" y="2100153"/>
                </a:cubicBezTo>
                <a:cubicBezTo>
                  <a:pt x="1385862" y="2080339"/>
                  <a:pt x="1373067" y="2040149"/>
                  <a:pt x="1373067" y="2040149"/>
                </a:cubicBezTo>
                <a:cubicBezTo>
                  <a:pt x="1378502" y="2012973"/>
                  <a:pt x="1374606" y="1984374"/>
                  <a:pt x="1403067" y="1970143"/>
                </a:cubicBezTo>
                <a:cubicBezTo>
                  <a:pt x="1415360" y="1963996"/>
                  <a:pt x="1429734" y="1963476"/>
                  <a:pt x="1443068" y="1960143"/>
                </a:cubicBezTo>
                <a:cubicBezTo>
                  <a:pt x="1533071" y="1963476"/>
                  <a:pt x="1623177" y="1964694"/>
                  <a:pt x="1713076" y="1970143"/>
                </a:cubicBezTo>
                <a:cubicBezTo>
                  <a:pt x="1733315" y="1971370"/>
                  <a:pt x="1753195" y="1976167"/>
                  <a:pt x="1773078" y="1980144"/>
                </a:cubicBezTo>
                <a:cubicBezTo>
                  <a:pt x="1804471" y="1986423"/>
                  <a:pt x="1814485" y="1990614"/>
                  <a:pt x="1843079" y="2000146"/>
                </a:cubicBezTo>
                <a:cubicBezTo>
                  <a:pt x="1913081" y="1996812"/>
                  <a:pt x="1983292" y="1996490"/>
                  <a:pt x="2053085" y="1990145"/>
                </a:cubicBezTo>
                <a:cubicBezTo>
                  <a:pt x="2201145" y="1976684"/>
                  <a:pt x="2128831" y="1976995"/>
                  <a:pt x="2213090" y="1960143"/>
                </a:cubicBezTo>
                <a:cubicBezTo>
                  <a:pt x="2249635" y="1952834"/>
                  <a:pt x="2286131" y="1944911"/>
                  <a:pt x="2323093" y="1940141"/>
                </a:cubicBezTo>
                <a:cubicBezTo>
                  <a:pt x="2389543" y="1931566"/>
                  <a:pt x="2523098" y="1920140"/>
                  <a:pt x="2523098" y="1920140"/>
                </a:cubicBezTo>
                <a:cubicBezTo>
                  <a:pt x="2753860" y="1928097"/>
                  <a:pt x="3066113" y="1940141"/>
                  <a:pt x="3283119" y="1940141"/>
                </a:cubicBezTo>
                <a:cubicBezTo>
                  <a:pt x="3396165" y="1940141"/>
                  <a:pt x="3833214" y="1924804"/>
                  <a:pt x="3973138" y="1920140"/>
                </a:cubicBezTo>
                <a:cubicBezTo>
                  <a:pt x="4042343" y="1897070"/>
                  <a:pt x="3977707" y="1916072"/>
                  <a:pt x="4113141" y="1900138"/>
                </a:cubicBezTo>
                <a:cubicBezTo>
                  <a:pt x="4133279" y="1897769"/>
                  <a:pt x="4153052" y="1892878"/>
                  <a:pt x="4173143" y="1890138"/>
                </a:cubicBezTo>
                <a:cubicBezTo>
                  <a:pt x="4226400" y="1882875"/>
                  <a:pt x="4279812" y="1876803"/>
                  <a:pt x="4333147" y="1870136"/>
                </a:cubicBezTo>
                <a:cubicBezTo>
                  <a:pt x="4359815" y="1866802"/>
                  <a:pt x="4386640" y="1864553"/>
                  <a:pt x="4413150" y="1860135"/>
                </a:cubicBezTo>
                <a:lnTo>
                  <a:pt x="4473151" y="1850135"/>
                </a:lnTo>
                <a:lnTo>
                  <a:pt x="4733158" y="1860135"/>
                </a:lnTo>
                <a:cubicBezTo>
                  <a:pt x="4776564" y="1862361"/>
                  <a:pt x="4820543" y="1861612"/>
                  <a:pt x="4863162" y="1870136"/>
                </a:cubicBezTo>
                <a:cubicBezTo>
                  <a:pt x="4872408" y="1871985"/>
                  <a:pt x="4874066" y="1887657"/>
                  <a:pt x="4883163" y="1890138"/>
                </a:cubicBezTo>
                <a:cubicBezTo>
                  <a:pt x="4912285" y="1898081"/>
                  <a:pt x="4943164" y="1896805"/>
                  <a:pt x="4973165" y="1900138"/>
                </a:cubicBezTo>
                <a:cubicBezTo>
                  <a:pt x="5048699" y="1925318"/>
                  <a:pt x="4987561" y="1907691"/>
                  <a:pt x="5143170" y="1920140"/>
                </a:cubicBezTo>
                <a:cubicBezTo>
                  <a:pt x="5179872" y="1923076"/>
                  <a:pt x="5216505" y="1926807"/>
                  <a:pt x="5253173" y="1930140"/>
                </a:cubicBezTo>
                <a:lnTo>
                  <a:pt x="5663184" y="1920140"/>
                </a:lnTo>
                <a:cubicBezTo>
                  <a:pt x="5997242" y="1910988"/>
                  <a:pt x="5881684" y="1921419"/>
                  <a:pt x="6073195" y="1900138"/>
                </a:cubicBezTo>
                <a:cubicBezTo>
                  <a:pt x="6214782" y="1906574"/>
                  <a:pt x="6299743" y="1908534"/>
                  <a:pt x="6433205" y="1920140"/>
                </a:cubicBezTo>
                <a:cubicBezTo>
                  <a:pt x="6463277" y="1922755"/>
                  <a:pt x="6493158" y="1927278"/>
                  <a:pt x="6523207" y="1930140"/>
                </a:cubicBezTo>
                <a:cubicBezTo>
                  <a:pt x="6563166" y="1933946"/>
                  <a:pt x="6603210" y="1936807"/>
                  <a:pt x="6643211" y="1940141"/>
                </a:cubicBezTo>
                <a:cubicBezTo>
                  <a:pt x="6951530" y="2001810"/>
                  <a:pt x="6625126" y="1940141"/>
                  <a:pt x="7473233" y="1940141"/>
                </a:cubicBezTo>
                <a:cubicBezTo>
                  <a:pt x="7579955" y="1940141"/>
                  <a:pt x="7686572" y="1946808"/>
                  <a:pt x="7793242" y="1950142"/>
                </a:cubicBezTo>
                <a:cubicBezTo>
                  <a:pt x="7846577" y="1946808"/>
                  <a:pt x="7900072" y="1945459"/>
                  <a:pt x="7953246" y="1940141"/>
                </a:cubicBezTo>
                <a:cubicBezTo>
                  <a:pt x="7966922" y="1938773"/>
                  <a:pt x="7979771" y="1932836"/>
                  <a:pt x="7993248" y="1930140"/>
                </a:cubicBezTo>
                <a:cubicBezTo>
                  <a:pt x="8013130" y="1926163"/>
                  <a:pt x="8033300" y="1923767"/>
                  <a:pt x="8053249" y="1920140"/>
                </a:cubicBezTo>
                <a:cubicBezTo>
                  <a:pt x="8069972" y="1917099"/>
                  <a:pt x="8086584" y="1913473"/>
                  <a:pt x="8103251" y="1910139"/>
                </a:cubicBezTo>
                <a:cubicBezTo>
                  <a:pt x="8106584" y="1900138"/>
                  <a:pt x="8110355" y="1890273"/>
                  <a:pt x="8113251" y="1880137"/>
                </a:cubicBezTo>
                <a:cubicBezTo>
                  <a:pt x="8138364" y="1792235"/>
                  <a:pt x="8109275" y="1882066"/>
                  <a:pt x="8133251" y="1810132"/>
                </a:cubicBezTo>
                <a:cubicBezTo>
                  <a:pt x="8136585" y="1706791"/>
                  <a:pt x="8135322" y="1603199"/>
                  <a:pt x="8143252" y="1500109"/>
                </a:cubicBezTo>
                <a:cubicBezTo>
                  <a:pt x="8145360" y="1472701"/>
                  <a:pt x="8158186" y="1447122"/>
                  <a:pt x="8163252" y="1420103"/>
                </a:cubicBezTo>
                <a:cubicBezTo>
                  <a:pt x="8168205" y="1393687"/>
                  <a:pt x="8170284" y="1366809"/>
                  <a:pt x="8173252" y="1340097"/>
                </a:cubicBezTo>
                <a:cubicBezTo>
                  <a:pt x="8198601" y="1111947"/>
                  <a:pt x="8168930" y="1354679"/>
                  <a:pt x="8193253" y="1160084"/>
                </a:cubicBezTo>
                <a:cubicBezTo>
                  <a:pt x="8189920" y="1036742"/>
                  <a:pt x="8187580" y="913368"/>
                  <a:pt x="8183253" y="790057"/>
                </a:cubicBezTo>
                <a:cubicBezTo>
                  <a:pt x="8183158" y="787353"/>
                  <a:pt x="8167349" y="455979"/>
                  <a:pt x="8163252" y="430031"/>
                </a:cubicBezTo>
                <a:cubicBezTo>
                  <a:pt x="8161378" y="418159"/>
                  <a:pt x="8148627" y="410779"/>
                  <a:pt x="8143252" y="400029"/>
                </a:cubicBezTo>
                <a:cubicBezTo>
                  <a:pt x="8138538" y="390600"/>
                  <a:pt x="8139576" y="378460"/>
                  <a:pt x="8133251" y="370027"/>
                </a:cubicBezTo>
                <a:cubicBezTo>
                  <a:pt x="8098780" y="324063"/>
                  <a:pt x="8082792" y="322975"/>
                  <a:pt x="8043249" y="290021"/>
                </a:cubicBezTo>
                <a:cubicBezTo>
                  <a:pt x="8036006" y="283985"/>
                  <a:pt x="8030610" y="275909"/>
                  <a:pt x="8023248" y="270019"/>
                </a:cubicBezTo>
                <a:cubicBezTo>
                  <a:pt x="7995555" y="247863"/>
                  <a:pt x="7994934" y="250580"/>
                  <a:pt x="7963247" y="240017"/>
                </a:cubicBezTo>
                <a:cubicBezTo>
                  <a:pt x="7918338" y="195106"/>
                  <a:pt x="7946664" y="214489"/>
                  <a:pt x="7873244" y="190014"/>
                </a:cubicBezTo>
                <a:lnTo>
                  <a:pt x="7813243" y="170012"/>
                </a:lnTo>
                <a:cubicBezTo>
                  <a:pt x="7803243" y="166678"/>
                  <a:pt x="7793677" y="161502"/>
                  <a:pt x="7783242" y="160011"/>
                </a:cubicBezTo>
                <a:cubicBezTo>
                  <a:pt x="7663631" y="142924"/>
                  <a:pt x="7736759" y="151579"/>
                  <a:pt x="7563236" y="140010"/>
                </a:cubicBezTo>
                <a:cubicBezTo>
                  <a:pt x="7553236" y="136676"/>
                  <a:pt x="7543525" y="132296"/>
                  <a:pt x="7533235" y="130009"/>
                </a:cubicBezTo>
                <a:cubicBezTo>
                  <a:pt x="7471273" y="116239"/>
                  <a:pt x="7485043" y="125951"/>
                  <a:pt x="7433232" y="110008"/>
                </a:cubicBezTo>
                <a:cubicBezTo>
                  <a:pt x="7403007" y="100707"/>
                  <a:pt x="7374239" y="86208"/>
                  <a:pt x="7343230" y="80006"/>
                </a:cubicBezTo>
                <a:cubicBezTo>
                  <a:pt x="7192438" y="49846"/>
                  <a:pt x="7380318" y="88249"/>
                  <a:pt x="7253227" y="60004"/>
                </a:cubicBezTo>
                <a:cubicBezTo>
                  <a:pt x="7236635" y="56317"/>
                  <a:pt x="7219716" y="54126"/>
                  <a:pt x="7203226" y="50003"/>
                </a:cubicBezTo>
                <a:cubicBezTo>
                  <a:pt x="7193000" y="47446"/>
                  <a:pt x="7183361" y="42899"/>
                  <a:pt x="7173225" y="40003"/>
                </a:cubicBezTo>
                <a:cubicBezTo>
                  <a:pt x="7160010" y="36227"/>
                  <a:pt x="7146439" y="33778"/>
                  <a:pt x="7133224" y="30002"/>
                </a:cubicBezTo>
                <a:cubicBezTo>
                  <a:pt x="7082642" y="15549"/>
                  <a:pt x="7109677" y="14779"/>
                  <a:pt x="7033221" y="10000"/>
                </a:cubicBezTo>
                <a:cubicBezTo>
                  <a:pt x="6949981" y="4797"/>
                  <a:pt x="6866550" y="3333"/>
                  <a:pt x="6783214" y="0"/>
                </a:cubicBezTo>
                <a:cubicBezTo>
                  <a:pt x="6734631" y="6073"/>
                  <a:pt x="6699027" y="8546"/>
                  <a:pt x="6653211" y="20001"/>
                </a:cubicBezTo>
                <a:cubicBezTo>
                  <a:pt x="6642984" y="22558"/>
                  <a:pt x="6633670" y="28694"/>
                  <a:pt x="6623210" y="30002"/>
                </a:cubicBezTo>
                <a:cubicBezTo>
                  <a:pt x="6580083" y="35393"/>
                  <a:pt x="6536454" y="35678"/>
                  <a:pt x="6493207" y="40003"/>
                </a:cubicBezTo>
                <a:cubicBezTo>
                  <a:pt x="6469753" y="42348"/>
                  <a:pt x="6446670" y="47768"/>
                  <a:pt x="6423205" y="50003"/>
                </a:cubicBezTo>
                <a:cubicBezTo>
                  <a:pt x="6376629" y="54439"/>
                  <a:pt x="6329869" y="56670"/>
                  <a:pt x="6283201" y="60004"/>
                </a:cubicBezTo>
                <a:cubicBezTo>
                  <a:pt x="6209270" y="84649"/>
                  <a:pt x="6307472" y="54241"/>
                  <a:pt x="6163198" y="80006"/>
                </a:cubicBezTo>
                <a:cubicBezTo>
                  <a:pt x="6099482" y="91384"/>
                  <a:pt x="6036306" y="105664"/>
                  <a:pt x="5973192" y="120009"/>
                </a:cubicBezTo>
                <a:cubicBezTo>
                  <a:pt x="5962913" y="122345"/>
                  <a:pt x="5953652" y="128702"/>
                  <a:pt x="5943192" y="130009"/>
                </a:cubicBezTo>
                <a:cubicBezTo>
                  <a:pt x="5900065" y="135400"/>
                  <a:pt x="5856523" y="136676"/>
                  <a:pt x="5813188" y="140010"/>
                </a:cubicBezTo>
                <a:cubicBezTo>
                  <a:pt x="5507607" y="120910"/>
                  <a:pt x="5591704" y="121837"/>
                  <a:pt x="5113169" y="140010"/>
                </a:cubicBezTo>
                <a:cubicBezTo>
                  <a:pt x="5029627" y="143183"/>
                  <a:pt x="4946652" y="155692"/>
                  <a:pt x="4863162" y="160011"/>
                </a:cubicBezTo>
                <a:cubicBezTo>
                  <a:pt x="4753255" y="165696"/>
                  <a:pt x="4643147" y="166405"/>
                  <a:pt x="4533153" y="170012"/>
                </a:cubicBezTo>
                <a:cubicBezTo>
                  <a:pt x="4234275" y="179812"/>
                  <a:pt x="4323368" y="175882"/>
                  <a:pt x="4083141" y="190014"/>
                </a:cubicBezTo>
                <a:cubicBezTo>
                  <a:pt x="3939804" y="180013"/>
                  <a:pt x="3796077" y="174549"/>
                  <a:pt x="3653129" y="160011"/>
                </a:cubicBezTo>
                <a:cubicBezTo>
                  <a:pt x="3599143" y="154521"/>
                  <a:pt x="3546943" y="136953"/>
                  <a:pt x="3493125" y="130009"/>
                </a:cubicBezTo>
                <a:cubicBezTo>
                  <a:pt x="3443424" y="123596"/>
                  <a:pt x="3393044" y="124350"/>
                  <a:pt x="3343120" y="120009"/>
                </a:cubicBezTo>
                <a:cubicBezTo>
                  <a:pt x="3316346" y="117681"/>
                  <a:pt x="3289785" y="113342"/>
                  <a:pt x="3263118" y="110008"/>
                </a:cubicBezTo>
                <a:cubicBezTo>
                  <a:pt x="3094200" y="126901"/>
                  <a:pt x="3185856" y="116528"/>
                  <a:pt x="2943109" y="150011"/>
                </a:cubicBezTo>
                <a:cubicBezTo>
                  <a:pt x="2919760" y="153232"/>
                  <a:pt x="2896358" y="156136"/>
                  <a:pt x="2873108" y="160011"/>
                </a:cubicBezTo>
                <a:cubicBezTo>
                  <a:pt x="2833107" y="166678"/>
                  <a:pt x="2792870" y="172059"/>
                  <a:pt x="2753104" y="180013"/>
                </a:cubicBezTo>
                <a:cubicBezTo>
                  <a:pt x="2736437" y="183347"/>
                  <a:pt x="2719969" y="187906"/>
                  <a:pt x="2703103" y="190014"/>
                </a:cubicBezTo>
                <a:cubicBezTo>
                  <a:pt x="2666568" y="194581"/>
                  <a:pt x="2629768" y="196681"/>
                  <a:pt x="2593100" y="200014"/>
                </a:cubicBezTo>
                <a:cubicBezTo>
                  <a:pt x="2529765" y="193347"/>
                  <a:pt x="2466196" y="188618"/>
                  <a:pt x="2403095" y="180013"/>
                </a:cubicBezTo>
                <a:cubicBezTo>
                  <a:pt x="2392650" y="178589"/>
                  <a:pt x="2383563" y="171244"/>
                  <a:pt x="2373094" y="170012"/>
                </a:cubicBezTo>
                <a:cubicBezTo>
                  <a:pt x="2326628" y="164545"/>
                  <a:pt x="2279715" y="163897"/>
                  <a:pt x="2233090" y="160011"/>
                </a:cubicBezTo>
                <a:cubicBezTo>
                  <a:pt x="2199705" y="157229"/>
                  <a:pt x="2166421" y="153344"/>
                  <a:pt x="2133087" y="150011"/>
                </a:cubicBezTo>
                <a:lnTo>
                  <a:pt x="1583072" y="160011"/>
                </a:lnTo>
                <a:cubicBezTo>
                  <a:pt x="1552901" y="160954"/>
                  <a:pt x="1523131" y="167279"/>
                  <a:pt x="1493070" y="170012"/>
                </a:cubicBezTo>
                <a:cubicBezTo>
                  <a:pt x="1416932" y="176934"/>
                  <a:pt x="1286716" y="185103"/>
                  <a:pt x="1213062" y="190014"/>
                </a:cubicBezTo>
                <a:cubicBezTo>
                  <a:pt x="966554" y="231100"/>
                  <a:pt x="1228766" y="191443"/>
                  <a:pt x="943055" y="220016"/>
                </a:cubicBezTo>
                <a:cubicBezTo>
                  <a:pt x="926142" y="221707"/>
                  <a:pt x="909853" y="227432"/>
                  <a:pt x="893053" y="230017"/>
                </a:cubicBezTo>
                <a:cubicBezTo>
                  <a:pt x="866491" y="234104"/>
                  <a:pt x="839718" y="236684"/>
                  <a:pt x="813051" y="240017"/>
                </a:cubicBezTo>
                <a:cubicBezTo>
                  <a:pt x="750516" y="260863"/>
                  <a:pt x="804687" y="245133"/>
                  <a:pt x="693048" y="260019"/>
                </a:cubicBezTo>
                <a:cubicBezTo>
                  <a:pt x="672949" y="262699"/>
                  <a:pt x="652995" y="266392"/>
                  <a:pt x="633046" y="270019"/>
                </a:cubicBezTo>
                <a:cubicBezTo>
                  <a:pt x="577914" y="280043"/>
                  <a:pt x="572739" y="282113"/>
                  <a:pt x="513043" y="300022"/>
                </a:cubicBezTo>
                <a:cubicBezTo>
                  <a:pt x="502946" y="303051"/>
                  <a:pt x="493440" y="308289"/>
                  <a:pt x="483042" y="310022"/>
                </a:cubicBezTo>
                <a:cubicBezTo>
                  <a:pt x="453267" y="314985"/>
                  <a:pt x="423019" y="316496"/>
                  <a:pt x="393040" y="320023"/>
                </a:cubicBezTo>
                <a:cubicBezTo>
                  <a:pt x="366349" y="323163"/>
                  <a:pt x="339547" y="325606"/>
                  <a:pt x="313038" y="330024"/>
                </a:cubicBezTo>
                <a:cubicBezTo>
                  <a:pt x="287926" y="334210"/>
                  <a:pt x="266813" y="342099"/>
                  <a:pt x="243036" y="350025"/>
                </a:cubicBezTo>
                <a:cubicBezTo>
                  <a:pt x="236369" y="356692"/>
                  <a:pt x="231120" y="365176"/>
                  <a:pt x="223035" y="370027"/>
                </a:cubicBezTo>
                <a:cubicBezTo>
                  <a:pt x="204612" y="381081"/>
                  <a:pt x="198914" y="380027"/>
                  <a:pt x="183034" y="380027"/>
                </a:cubicBezTo>
                <a:lnTo>
                  <a:pt x="293037" y="430031"/>
                </a:lnTo>
                <a:lnTo>
                  <a:pt x="183034" y="360026"/>
                </a:lnTo>
                <a:lnTo>
                  <a:pt x="183034" y="360026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10186" y="1190087"/>
            <a:ext cx="65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solar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0008" y="3150230"/>
            <a:ext cx="8490232" cy="3441924"/>
          </a:xfrm>
          <a:custGeom>
            <a:avLst/>
            <a:gdLst>
              <a:gd name="connsiteX0" fmla="*/ 1510041 w 8490232"/>
              <a:gd name="connsiteY0" fmla="*/ 80006 h 3441924"/>
              <a:gd name="connsiteX1" fmla="*/ 1510041 w 8490232"/>
              <a:gd name="connsiteY1" fmla="*/ 80006 h 3441924"/>
              <a:gd name="connsiteX2" fmla="*/ 1410039 w 8490232"/>
              <a:gd name="connsiteY2" fmla="*/ 90006 h 3441924"/>
              <a:gd name="connsiteX3" fmla="*/ 1400038 w 8490232"/>
              <a:gd name="connsiteY3" fmla="*/ 120008 h 3441924"/>
              <a:gd name="connsiteX4" fmla="*/ 1430039 w 8490232"/>
              <a:gd name="connsiteY4" fmla="*/ 180013 h 3441924"/>
              <a:gd name="connsiteX5" fmla="*/ 1440040 w 8490232"/>
              <a:gd name="connsiteY5" fmla="*/ 210015 h 3441924"/>
              <a:gd name="connsiteX6" fmla="*/ 1430039 w 8490232"/>
              <a:gd name="connsiteY6" fmla="*/ 390028 h 3441924"/>
              <a:gd name="connsiteX7" fmla="*/ 1410039 w 8490232"/>
              <a:gd name="connsiteY7" fmla="*/ 450032 h 3441924"/>
              <a:gd name="connsiteX8" fmla="*/ 1390038 w 8490232"/>
              <a:gd name="connsiteY8" fmla="*/ 470034 h 3441924"/>
              <a:gd name="connsiteX9" fmla="*/ 960026 w 8490232"/>
              <a:gd name="connsiteY9" fmla="*/ 470034 h 3441924"/>
              <a:gd name="connsiteX10" fmla="*/ 890025 w 8490232"/>
              <a:gd name="connsiteY10" fmla="*/ 480035 h 3441924"/>
              <a:gd name="connsiteX11" fmla="*/ 780022 w 8490232"/>
              <a:gd name="connsiteY11" fmla="*/ 490035 h 3441924"/>
              <a:gd name="connsiteX12" fmla="*/ 600017 w 8490232"/>
              <a:gd name="connsiteY12" fmla="*/ 510037 h 3441924"/>
              <a:gd name="connsiteX13" fmla="*/ 410011 w 8490232"/>
              <a:gd name="connsiteY13" fmla="*/ 520038 h 3441924"/>
              <a:gd name="connsiteX14" fmla="*/ 240007 w 8490232"/>
              <a:gd name="connsiteY14" fmla="*/ 530038 h 3441924"/>
              <a:gd name="connsiteX15" fmla="*/ 150004 w 8490232"/>
              <a:gd name="connsiteY15" fmla="*/ 560041 h 3441924"/>
              <a:gd name="connsiteX16" fmla="*/ 120003 w 8490232"/>
              <a:gd name="connsiteY16" fmla="*/ 600043 h 3441924"/>
              <a:gd name="connsiteX17" fmla="*/ 90003 w 8490232"/>
              <a:gd name="connsiteY17" fmla="*/ 700051 h 3441924"/>
              <a:gd name="connsiteX18" fmla="*/ 70002 w 8490232"/>
              <a:gd name="connsiteY18" fmla="*/ 730053 h 3441924"/>
              <a:gd name="connsiteX19" fmla="*/ 40001 w 8490232"/>
              <a:gd name="connsiteY19" fmla="*/ 750054 h 3441924"/>
              <a:gd name="connsiteX20" fmla="*/ 20001 w 8490232"/>
              <a:gd name="connsiteY20" fmla="*/ 950069 h 3441924"/>
              <a:gd name="connsiteX21" fmla="*/ 0 w 8490232"/>
              <a:gd name="connsiteY21" fmla="*/ 1010073 h 3441924"/>
              <a:gd name="connsiteX22" fmla="*/ 10000 w 8490232"/>
              <a:gd name="connsiteY22" fmla="*/ 1060077 h 3441924"/>
              <a:gd name="connsiteX23" fmla="*/ 40001 w 8490232"/>
              <a:gd name="connsiteY23" fmla="*/ 1330097 h 3441924"/>
              <a:gd name="connsiteX24" fmla="*/ 60002 w 8490232"/>
              <a:gd name="connsiteY24" fmla="*/ 1390101 h 3441924"/>
              <a:gd name="connsiteX25" fmla="*/ 80002 w 8490232"/>
              <a:gd name="connsiteY25" fmla="*/ 1420103 h 3441924"/>
              <a:gd name="connsiteX26" fmla="*/ 60002 w 8490232"/>
              <a:gd name="connsiteY26" fmla="*/ 1580115 h 3441924"/>
              <a:gd name="connsiteX27" fmla="*/ 40001 w 8490232"/>
              <a:gd name="connsiteY27" fmla="*/ 1610117 h 3441924"/>
              <a:gd name="connsiteX28" fmla="*/ 20001 w 8490232"/>
              <a:gd name="connsiteY28" fmla="*/ 1670121 h 3441924"/>
              <a:gd name="connsiteX29" fmla="*/ 0 w 8490232"/>
              <a:gd name="connsiteY29" fmla="*/ 1930140 h 3441924"/>
              <a:gd name="connsiteX30" fmla="*/ 10000 w 8490232"/>
              <a:gd name="connsiteY30" fmla="*/ 2240163 h 3441924"/>
              <a:gd name="connsiteX31" fmla="*/ 20001 w 8490232"/>
              <a:gd name="connsiteY31" fmla="*/ 2270165 h 3441924"/>
              <a:gd name="connsiteX32" fmla="*/ 40001 w 8490232"/>
              <a:gd name="connsiteY32" fmla="*/ 2300167 h 3441924"/>
              <a:gd name="connsiteX33" fmla="*/ 50002 w 8490232"/>
              <a:gd name="connsiteY33" fmla="*/ 2330170 h 3441924"/>
              <a:gd name="connsiteX34" fmla="*/ 80002 w 8490232"/>
              <a:gd name="connsiteY34" fmla="*/ 2340170 h 3441924"/>
              <a:gd name="connsiteX35" fmla="*/ 100003 w 8490232"/>
              <a:gd name="connsiteY35" fmla="*/ 2360172 h 3441924"/>
              <a:gd name="connsiteX36" fmla="*/ 110003 w 8490232"/>
              <a:gd name="connsiteY36" fmla="*/ 2390174 h 3441924"/>
              <a:gd name="connsiteX37" fmla="*/ 130004 w 8490232"/>
              <a:gd name="connsiteY37" fmla="*/ 2440178 h 3441924"/>
              <a:gd name="connsiteX38" fmla="*/ 180005 w 8490232"/>
              <a:gd name="connsiteY38" fmla="*/ 2490181 h 3441924"/>
              <a:gd name="connsiteX39" fmla="*/ 230006 w 8490232"/>
              <a:gd name="connsiteY39" fmla="*/ 2520183 h 3441924"/>
              <a:gd name="connsiteX40" fmla="*/ 500014 w 8490232"/>
              <a:gd name="connsiteY40" fmla="*/ 2530184 h 3441924"/>
              <a:gd name="connsiteX41" fmla="*/ 720020 w 8490232"/>
              <a:gd name="connsiteY41" fmla="*/ 2520183 h 3441924"/>
              <a:gd name="connsiteX42" fmla="*/ 950026 w 8490232"/>
              <a:gd name="connsiteY42" fmla="*/ 2540185 h 3441924"/>
              <a:gd name="connsiteX43" fmla="*/ 1060029 w 8490232"/>
              <a:gd name="connsiteY43" fmla="*/ 2550186 h 3441924"/>
              <a:gd name="connsiteX44" fmla="*/ 1130031 w 8490232"/>
              <a:gd name="connsiteY44" fmla="*/ 2560186 h 3441924"/>
              <a:gd name="connsiteX45" fmla="*/ 1170032 w 8490232"/>
              <a:gd name="connsiteY45" fmla="*/ 2570187 h 3441924"/>
              <a:gd name="connsiteX46" fmla="*/ 1320036 w 8490232"/>
              <a:gd name="connsiteY46" fmla="*/ 2580188 h 3441924"/>
              <a:gd name="connsiteX47" fmla="*/ 1390038 w 8490232"/>
              <a:gd name="connsiteY47" fmla="*/ 2590189 h 3441924"/>
              <a:gd name="connsiteX48" fmla="*/ 1420039 w 8490232"/>
              <a:gd name="connsiteY48" fmla="*/ 2600189 h 3441924"/>
              <a:gd name="connsiteX49" fmla="*/ 1490041 w 8490232"/>
              <a:gd name="connsiteY49" fmla="*/ 2610190 h 3441924"/>
              <a:gd name="connsiteX50" fmla="*/ 1550043 w 8490232"/>
              <a:gd name="connsiteY50" fmla="*/ 2620191 h 3441924"/>
              <a:gd name="connsiteX51" fmla="*/ 1740048 w 8490232"/>
              <a:gd name="connsiteY51" fmla="*/ 2600189 h 3441924"/>
              <a:gd name="connsiteX52" fmla="*/ 2770076 w 8490232"/>
              <a:gd name="connsiteY52" fmla="*/ 2630191 h 3441924"/>
              <a:gd name="connsiteX53" fmla="*/ 2950081 w 8490232"/>
              <a:gd name="connsiteY53" fmla="*/ 2650193 h 3441924"/>
              <a:gd name="connsiteX54" fmla="*/ 3040083 w 8490232"/>
              <a:gd name="connsiteY54" fmla="*/ 2660194 h 3441924"/>
              <a:gd name="connsiteX55" fmla="*/ 3570098 w 8490232"/>
              <a:gd name="connsiteY55" fmla="*/ 2680195 h 3441924"/>
              <a:gd name="connsiteX56" fmla="*/ 4720129 w 8490232"/>
              <a:gd name="connsiteY56" fmla="*/ 2670194 h 3441924"/>
              <a:gd name="connsiteX57" fmla="*/ 4770131 w 8490232"/>
              <a:gd name="connsiteY57" fmla="*/ 2660194 h 3441924"/>
              <a:gd name="connsiteX58" fmla="*/ 4980136 w 8490232"/>
              <a:gd name="connsiteY58" fmla="*/ 2650193 h 3441924"/>
              <a:gd name="connsiteX59" fmla="*/ 5510151 w 8490232"/>
              <a:gd name="connsiteY59" fmla="*/ 2670194 h 3441924"/>
              <a:gd name="connsiteX60" fmla="*/ 5620154 w 8490232"/>
              <a:gd name="connsiteY60" fmla="*/ 2700197 h 3441924"/>
              <a:gd name="connsiteX61" fmla="*/ 5730157 w 8490232"/>
              <a:gd name="connsiteY61" fmla="*/ 2720198 h 3441924"/>
              <a:gd name="connsiteX62" fmla="*/ 5800159 w 8490232"/>
              <a:gd name="connsiteY62" fmla="*/ 2750200 h 3441924"/>
              <a:gd name="connsiteX63" fmla="*/ 5840160 w 8490232"/>
              <a:gd name="connsiteY63" fmla="*/ 2800204 h 3441924"/>
              <a:gd name="connsiteX64" fmla="*/ 5860160 w 8490232"/>
              <a:gd name="connsiteY64" fmla="*/ 2860208 h 3441924"/>
              <a:gd name="connsiteX65" fmla="*/ 5880161 w 8490232"/>
              <a:gd name="connsiteY65" fmla="*/ 2890210 h 3441924"/>
              <a:gd name="connsiteX66" fmla="*/ 5920162 w 8490232"/>
              <a:gd name="connsiteY66" fmla="*/ 2940214 h 3441924"/>
              <a:gd name="connsiteX67" fmla="*/ 5930162 w 8490232"/>
              <a:gd name="connsiteY67" fmla="*/ 2970216 h 3441924"/>
              <a:gd name="connsiteX68" fmla="*/ 5970163 w 8490232"/>
              <a:gd name="connsiteY68" fmla="*/ 3030221 h 3441924"/>
              <a:gd name="connsiteX69" fmla="*/ 5980164 w 8490232"/>
              <a:gd name="connsiteY69" fmla="*/ 3060223 h 3441924"/>
              <a:gd name="connsiteX70" fmla="*/ 6000164 w 8490232"/>
              <a:gd name="connsiteY70" fmla="*/ 3090225 h 3441924"/>
              <a:gd name="connsiteX71" fmla="*/ 6030165 w 8490232"/>
              <a:gd name="connsiteY71" fmla="*/ 3180232 h 3441924"/>
              <a:gd name="connsiteX72" fmla="*/ 6040165 w 8490232"/>
              <a:gd name="connsiteY72" fmla="*/ 3210234 h 3441924"/>
              <a:gd name="connsiteX73" fmla="*/ 6070166 w 8490232"/>
              <a:gd name="connsiteY73" fmla="*/ 3250237 h 3441924"/>
              <a:gd name="connsiteX74" fmla="*/ 6090167 w 8490232"/>
              <a:gd name="connsiteY74" fmla="*/ 3280239 h 3441924"/>
              <a:gd name="connsiteX75" fmla="*/ 6210170 w 8490232"/>
              <a:gd name="connsiteY75" fmla="*/ 3340243 h 3441924"/>
              <a:gd name="connsiteX76" fmla="*/ 6300172 w 8490232"/>
              <a:gd name="connsiteY76" fmla="*/ 3370245 h 3441924"/>
              <a:gd name="connsiteX77" fmla="*/ 6380175 w 8490232"/>
              <a:gd name="connsiteY77" fmla="*/ 3400248 h 3441924"/>
              <a:gd name="connsiteX78" fmla="*/ 6440176 w 8490232"/>
              <a:gd name="connsiteY78" fmla="*/ 3410248 h 3441924"/>
              <a:gd name="connsiteX79" fmla="*/ 6470177 w 8490232"/>
              <a:gd name="connsiteY79" fmla="*/ 3420249 h 3441924"/>
              <a:gd name="connsiteX80" fmla="*/ 6630181 w 8490232"/>
              <a:gd name="connsiteY80" fmla="*/ 3440250 h 3441924"/>
              <a:gd name="connsiteX81" fmla="*/ 7310200 w 8490232"/>
              <a:gd name="connsiteY81" fmla="*/ 3440250 h 3441924"/>
              <a:gd name="connsiteX82" fmla="*/ 7660210 w 8490232"/>
              <a:gd name="connsiteY82" fmla="*/ 3420249 h 3441924"/>
              <a:gd name="connsiteX83" fmla="*/ 7720211 w 8490232"/>
              <a:gd name="connsiteY83" fmla="*/ 3390247 h 3441924"/>
              <a:gd name="connsiteX84" fmla="*/ 7740212 w 8490232"/>
              <a:gd name="connsiteY84" fmla="*/ 3360245 h 3441924"/>
              <a:gd name="connsiteX85" fmla="*/ 7750212 w 8490232"/>
              <a:gd name="connsiteY85" fmla="*/ 3330242 h 3441924"/>
              <a:gd name="connsiteX86" fmla="*/ 7780213 w 8490232"/>
              <a:gd name="connsiteY86" fmla="*/ 3300240 h 3441924"/>
              <a:gd name="connsiteX87" fmla="*/ 7890216 w 8490232"/>
              <a:gd name="connsiteY87" fmla="*/ 3280239 h 3441924"/>
              <a:gd name="connsiteX88" fmla="*/ 8000219 w 8490232"/>
              <a:gd name="connsiteY88" fmla="*/ 3270238 h 3441924"/>
              <a:gd name="connsiteX89" fmla="*/ 8030220 w 8490232"/>
              <a:gd name="connsiteY89" fmla="*/ 3260237 h 3441924"/>
              <a:gd name="connsiteX90" fmla="*/ 8110222 w 8490232"/>
              <a:gd name="connsiteY90" fmla="*/ 3240236 h 3441924"/>
              <a:gd name="connsiteX91" fmla="*/ 8180224 w 8490232"/>
              <a:gd name="connsiteY91" fmla="*/ 3210234 h 3441924"/>
              <a:gd name="connsiteX92" fmla="*/ 8210225 w 8490232"/>
              <a:gd name="connsiteY92" fmla="*/ 3190232 h 3441924"/>
              <a:gd name="connsiteX93" fmla="*/ 8260226 w 8490232"/>
              <a:gd name="connsiteY93" fmla="*/ 3130228 h 3441924"/>
              <a:gd name="connsiteX94" fmla="*/ 8270226 w 8490232"/>
              <a:gd name="connsiteY94" fmla="*/ 3100226 h 3441924"/>
              <a:gd name="connsiteX95" fmla="*/ 8310227 w 8490232"/>
              <a:gd name="connsiteY95" fmla="*/ 3040221 h 3441924"/>
              <a:gd name="connsiteX96" fmla="*/ 8320228 w 8490232"/>
              <a:gd name="connsiteY96" fmla="*/ 3010219 h 3441924"/>
              <a:gd name="connsiteX97" fmla="*/ 8360229 w 8490232"/>
              <a:gd name="connsiteY97" fmla="*/ 2950215 h 3441924"/>
              <a:gd name="connsiteX98" fmla="*/ 8370229 w 8490232"/>
              <a:gd name="connsiteY98" fmla="*/ 2920213 h 3441924"/>
              <a:gd name="connsiteX99" fmla="*/ 8420230 w 8490232"/>
              <a:gd name="connsiteY99" fmla="*/ 2820205 h 3441924"/>
              <a:gd name="connsiteX100" fmla="*/ 8430231 w 8490232"/>
              <a:gd name="connsiteY100" fmla="*/ 2780202 h 3441924"/>
              <a:gd name="connsiteX101" fmla="*/ 8440231 w 8490232"/>
              <a:gd name="connsiteY101" fmla="*/ 2600189 h 3441924"/>
              <a:gd name="connsiteX102" fmla="*/ 8450231 w 8490232"/>
              <a:gd name="connsiteY102" fmla="*/ 2400175 h 3441924"/>
              <a:gd name="connsiteX103" fmla="*/ 8470232 w 8490232"/>
              <a:gd name="connsiteY103" fmla="*/ 2300167 h 3441924"/>
              <a:gd name="connsiteX104" fmla="*/ 8490232 w 8490232"/>
              <a:gd name="connsiteY104" fmla="*/ 2170158 h 3441924"/>
              <a:gd name="connsiteX105" fmla="*/ 8480232 w 8490232"/>
              <a:gd name="connsiteY105" fmla="*/ 2010146 h 3441924"/>
              <a:gd name="connsiteX106" fmla="*/ 8470232 w 8490232"/>
              <a:gd name="connsiteY106" fmla="*/ 1970143 h 3441924"/>
              <a:gd name="connsiteX107" fmla="*/ 8460232 w 8490232"/>
              <a:gd name="connsiteY107" fmla="*/ 1890137 h 3441924"/>
              <a:gd name="connsiteX108" fmla="*/ 8450231 w 8490232"/>
              <a:gd name="connsiteY108" fmla="*/ 1840134 h 3441924"/>
              <a:gd name="connsiteX109" fmla="*/ 8440231 w 8490232"/>
              <a:gd name="connsiteY109" fmla="*/ 1780129 h 3441924"/>
              <a:gd name="connsiteX110" fmla="*/ 8420230 w 8490232"/>
              <a:gd name="connsiteY110" fmla="*/ 1680122 h 3441924"/>
              <a:gd name="connsiteX111" fmla="*/ 8410230 w 8490232"/>
              <a:gd name="connsiteY111" fmla="*/ 1410102 h 3441924"/>
              <a:gd name="connsiteX112" fmla="*/ 8390230 w 8490232"/>
              <a:gd name="connsiteY112" fmla="*/ 1210088 h 3441924"/>
              <a:gd name="connsiteX113" fmla="*/ 8400230 w 8490232"/>
              <a:gd name="connsiteY113" fmla="*/ 1060077 h 3441924"/>
              <a:gd name="connsiteX114" fmla="*/ 8380229 w 8490232"/>
              <a:gd name="connsiteY114" fmla="*/ 750054 h 3441924"/>
              <a:gd name="connsiteX115" fmla="*/ 8360229 w 8490232"/>
              <a:gd name="connsiteY115" fmla="*/ 690050 h 3441924"/>
              <a:gd name="connsiteX116" fmla="*/ 8350229 w 8490232"/>
              <a:gd name="connsiteY116" fmla="*/ 660048 h 3441924"/>
              <a:gd name="connsiteX117" fmla="*/ 8330228 w 8490232"/>
              <a:gd name="connsiteY117" fmla="*/ 630046 h 3441924"/>
              <a:gd name="connsiteX118" fmla="*/ 8320228 w 8490232"/>
              <a:gd name="connsiteY118" fmla="*/ 600043 h 3441924"/>
              <a:gd name="connsiteX119" fmla="*/ 8230225 w 8490232"/>
              <a:gd name="connsiteY119" fmla="*/ 500036 h 3441924"/>
              <a:gd name="connsiteX120" fmla="*/ 8180224 w 8490232"/>
              <a:gd name="connsiteY120" fmla="*/ 460033 h 3441924"/>
              <a:gd name="connsiteX121" fmla="*/ 8140223 w 8490232"/>
              <a:gd name="connsiteY121" fmla="*/ 400029 h 3441924"/>
              <a:gd name="connsiteX122" fmla="*/ 8110222 w 8490232"/>
              <a:gd name="connsiteY122" fmla="*/ 350025 h 3441924"/>
              <a:gd name="connsiteX123" fmla="*/ 8100222 w 8490232"/>
              <a:gd name="connsiteY123" fmla="*/ 320023 h 3441924"/>
              <a:gd name="connsiteX124" fmla="*/ 8120222 w 8490232"/>
              <a:gd name="connsiteY124" fmla="*/ 170012 h 3441924"/>
              <a:gd name="connsiteX125" fmla="*/ 8110222 w 8490232"/>
              <a:gd name="connsiteY125" fmla="*/ 130009 h 3441924"/>
              <a:gd name="connsiteX126" fmla="*/ 8100222 w 8490232"/>
              <a:gd name="connsiteY126" fmla="*/ 100007 h 3441924"/>
              <a:gd name="connsiteX127" fmla="*/ 7810214 w 8490232"/>
              <a:gd name="connsiteY127" fmla="*/ 60004 h 3441924"/>
              <a:gd name="connsiteX128" fmla="*/ 7780213 w 8490232"/>
              <a:gd name="connsiteY128" fmla="*/ 50003 h 3441924"/>
              <a:gd name="connsiteX129" fmla="*/ 7440204 w 8490232"/>
              <a:gd name="connsiteY129" fmla="*/ 30002 h 3441924"/>
              <a:gd name="connsiteX130" fmla="*/ 7300200 w 8490232"/>
              <a:gd name="connsiteY130" fmla="*/ 40003 h 3441924"/>
              <a:gd name="connsiteX131" fmla="*/ 6860188 w 8490232"/>
              <a:gd name="connsiteY131" fmla="*/ 20001 h 3441924"/>
              <a:gd name="connsiteX132" fmla="*/ 6790186 w 8490232"/>
              <a:gd name="connsiteY132" fmla="*/ 10000 h 3441924"/>
              <a:gd name="connsiteX133" fmla="*/ 6740184 w 8490232"/>
              <a:gd name="connsiteY133" fmla="*/ 0 h 3441924"/>
              <a:gd name="connsiteX134" fmla="*/ 6700183 w 8490232"/>
              <a:gd name="connsiteY134" fmla="*/ 10000 h 3441924"/>
              <a:gd name="connsiteX135" fmla="*/ 6610181 w 8490232"/>
              <a:gd name="connsiteY135" fmla="*/ 20001 h 3441924"/>
              <a:gd name="connsiteX136" fmla="*/ 6370174 w 8490232"/>
              <a:gd name="connsiteY136" fmla="*/ 30002 h 3441924"/>
              <a:gd name="connsiteX137" fmla="*/ 5880161 w 8490232"/>
              <a:gd name="connsiteY137" fmla="*/ 10000 h 3441924"/>
              <a:gd name="connsiteX138" fmla="*/ 5770158 w 8490232"/>
              <a:gd name="connsiteY138" fmla="*/ 0 h 3441924"/>
              <a:gd name="connsiteX139" fmla="*/ 4660128 w 8490232"/>
              <a:gd name="connsiteY139" fmla="*/ 20001 h 3441924"/>
              <a:gd name="connsiteX140" fmla="*/ 4610126 w 8490232"/>
              <a:gd name="connsiteY140" fmla="*/ 30002 h 3441924"/>
              <a:gd name="connsiteX141" fmla="*/ 4520124 w 8490232"/>
              <a:gd name="connsiteY141" fmla="*/ 40003 h 3441924"/>
              <a:gd name="connsiteX142" fmla="*/ 4110113 w 8490232"/>
              <a:gd name="connsiteY142" fmla="*/ 60004 h 3441924"/>
              <a:gd name="connsiteX143" fmla="*/ 4010110 w 8490232"/>
              <a:gd name="connsiteY143" fmla="*/ 70005 h 3441924"/>
              <a:gd name="connsiteX144" fmla="*/ 3610099 w 8490232"/>
              <a:gd name="connsiteY144" fmla="*/ 90006 h 3441924"/>
              <a:gd name="connsiteX145" fmla="*/ 3060084 w 8490232"/>
              <a:gd name="connsiteY145" fmla="*/ 70005 h 3441924"/>
              <a:gd name="connsiteX146" fmla="*/ 2970081 w 8490232"/>
              <a:gd name="connsiteY146" fmla="*/ 60004 h 3441924"/>
              <a:gd name="connsiteX147" fmla="*/ 2480068 w 8490232"/>
              <a:gd name="connsiteY147" fmla="*/ 50003 h 3441924"/>
              <a:gd name="connsiteX148" fmla="*/ 2180060 w 8490232"/>
              <a:gd name="connsiteY148" fmla="*/ 60004 h 3441924"/>
              <a:gd name="connsiteX149" fmla="*/ 2060057 w 8490232"/>
              <a:gd name="connsiteY149" fmla="*/ 80006 h 3441924"/>
              <a:gd name="connsiteX150" fmla="*/ 1970054 w 8490232"/>
              <a:gd name="connsiteY150" fmla="*/ 90006 h 3441924"/>
              <a:gd name="connsiteX151" fmla="*/ 1740048 w 8490232"/>
              <a:gd name="connsiteY151" fmla="*/ 100007 h 3441924"/>
              <a:gd name="connsiteX152" fmla="*/ 1580043 w 8490232"/>
              <a:gd name="connsiteY152" fmla="*/ 90006 h 3441924"/>
              <a:gd name="connsiteX153" fmla="*/ 1550043 w 8490232"/>
              <a:gd name="connsiteY153" fmla="*/ 80006 h 3441924"/>
              <a:gd name="connsiteX154" fmla="*/ 1470040 w 8490232"/>
              <a:gd name="connsiteY154" fmla="*/ 60004 h 3441924"/>
              <a:gd name="connsiteX155" fmla="*/ 1510041 w 8490232"/>
              <a:gd name="connsiteY155" fmla="*/ 80006 h 344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8490232" h="3441924">
                <a:moveTo>
                  <a:pt x="1510041" y="80006"/>
                </a:moveTo>
                <a:lnTo>
                  <a:pt x="1510041" y="80006"/>
                </a:lnTo>
                <a:cubicBezTo>
                  <a:pt x="1476707" y="83339"/>
                  <a:pt x="1441522" y="78557"/>
                  <a:pt x="1410039" y="90006"/>
                </a:cubicBezTo>
                <a:cubicBezTo>
                  <a:pt x="1400132" y="93609"/>
                  <a:pt x="1400038" y="109466"/>
                  <a:pt x="1400038" y="120008"/>
                </a:cubicBezTo>
                <a:cubicBezTo>
                  <a:pt x="1400038" y="145144"/>
                  <a:pt x="1419927" y="159789"/>
                  <a:pt x="1430039" y="180013"/>
                </a:cubicBezTo>
                <a:cubicBezTo>
                  <a:pt x="1434753" y="189442"/>
                  <a:pt x="1436706" y="200014"/>
                  <a:pt x="1440040" y="210015"/>
                </a:cubicBezTo>
                <a:cubicBezTo>
                  <a:pt x="1436706" y="270019"/>
                  <a:pt x="1437493" y="330395"/>
                  <a:pt x="1430039" y="390028"/>
                </a:cubicBezTo>
                <a:cubicBezTo>
                  <a:pt x="1427424" y="410948"/>
                  <a:pt x="1424947" y="435124"/>
                  <a:pt x="1410039" y="450032"/>
                </a:cubicBezTo>
                <a:lnTo>
                  <a:pt x="1390038" y="470034"/>
                </a:lnTo>
                <a:cubicBezTo>
                  <a:pt x="1171887" y="457201"/>
                  <a:pt x="1218030" y="454396"/>
                  <a:pt x="960026" y="470034"/>
                </a:cubicBezTo>
                <a:cubicBezTo>
                  <a:pt x="936499" y="471460"/>
                  <a:pt x="913451" y="477432"/>
                  <a:pt x="890025" y="480035"/>
                </a:cubicBezTo>
                <a:cubicBezTo>
                  <a:pt x="853431" y="484101"/>
                  <a:pt x="816616" y="485969"/>
                  <a:pt x="780022" y="490035"/>
                </a:cubicBezTo>
                <a:cubicBezTo>
                  <a:pt x="644128" y="505135"/>
                  <a:pt x="779486" y="498072"/>
                  <a:pt x="600017" y="510037"/>
                </a:cubicBezTo>
                <a:cubicBezTo>
                  <a:pt x="536734" y="514256"/>
                  <a:pt x="473336" y="516520"/>
                  <a:pt x="410011" y="520038"/>
                </a:cubicBezTo>
                <a:lnTo>
                  <a:pt x="240007" y="530038"/>
                </a:lnTo>
                <a:cubicBezTo>
                  <a:pt x="209593" y="536121"/>
                  <a:pt x="175207" y="538438"/>
                  <a:pt x="150004" y="560041"/>
                </a:cubicBezTo>
                <a:cubicBezTo>
                  <a:pt x="137349" y="570888"/>
                  <a:pt x="130003" y="586709"/>
                  <a:pt x="120003" y="600043"/>
                </a:cubicBezTo>
                <a:cubicBezTo>
                  <a:pt x="114413" y="622404"/>
                  <a:pt x="99741" y="685444"/>
                  <a:pt x="90003" y="700051"/>
                </a:cubicBezTo>
                <a:cubicBezTo>
                  <a:pt x="83336" y="710052"/>
                  <a:pt x="78501" y="721554"/>
                  <a:pt x="70002" y="730053"/>
                </a:cubicBezTo>
                <a:cubicBezTo>
                  <a:pt x="61503" y="738552"/>
                  <a:pt x="50001" y="743387"/>
                  <a:pt x="40001" y="750054"/>
                </a:cubicBezTo>
                <a:cubicBezTo>
                  <a:pt x="8107" y="845747"/>
                  <a:pt x="51860" y="705806"/>
                  <a:pt x="20001" y="950069"/>
                </a:cubicBezTo>
                <a:cubicBezTo>
                  <a:pt x="17274" y="970975"/>
                  <a:pt x="0" y="1010073"/>
                  <a:pt x="0" y="1010073"/>
                </a:cubicBezTo>
                <a:cubicBezTo>
                  <a:pt x="3333" y="1026741"/>
                  <a:pt x="8189" y="1043176"/>
                  <a:pt x="10000" y="1060077"/>
                </a:cubicBezTo>
                <a:cubicBezTo>
                  <a:pt x="21006" y="1162801"/>
                  <a:pt x="13155" y="1240609"/>
                  <a:pt x="40001" y="1330097"/>
                </a:cubicBezTo>
                <a:cubicBezTo>
                  <a:pt x="46059" y="1350291"/>
                  <a:pt x="48308" y="1372558"/>
                  <a:pt x="60002" y="1390101"/>
                </a:cubicBezTo>
                <a:lnTo>
                  <a:pt x="80002" y="1420103"/>
                </a:lnTo>
                <a:cubicBezTo>
                  <a:pt x="78094" y="1444909"/>
                  <a:pt x="81587" y="1536943"/>
                  <a:pt x="60002" y="1580115"/>
                </a:cubicBezTo>
                <a:cubicBezTo>
                  <a:pt x="54627" y="1590865"/>
                  <a:pt x="46668" y="1600116"/>
                  <a:pt x="40001" y="1610117"/>
                </a:cubicBezTo>
                <a:cubicBezTo>
                  <a:pt x="33334" y="1630118"/>
                  <a:pt x="21403" y="1649085"/>
                  <a:pt x="20001" y="1670121"/>
                </a:cubicBezTo>
                <a:cubicBezTo>
                  <a:pt x="7551" y="1856871"/>
                  <a:pt x="14537" y="1770223"/>
                  <a:pt x="0" y="1930140"/>
                </a:cubicBezTo>
                <a:cubicBezTo>
                  <a:pt x="3333" y="2033481"/>
                  <a:pt x="3929" y="2136947"/>
                  <a:pt x="10000" y="2240163"/>
                </a:cubicBezTo>
                <a:cubicBezTo>
                  <a:pt x="10619" y="2250686"/>
                  <a:pt x="15287" y="2260736"/>
                  <a:pt x="20001" y="2270165"/>
                </a:cubicBezTo>
                <a:cubicBezTo>
                  <a:pt x="25376" y="2280915"/>
                  <a:pt x="34626" y="2289417"/>
                  <a:pt x="40001" y="2300167"/>
                </a:cubicBezTo>
                <a:cubicBezTo>
                  <a:pt x="44715" y="2309596"/>
                  <a:pt x="42548" y="2322716"/>
                  <a:pt x="50002" y="2330170"/>
                </a:cubicBezTo>
                <a:cubicBezTo>
                  <a:pt x="57455" y="2337624"/>
                  <a:pt x="70002" y="2336837"/>
                  <a:pt x="80002" y="2340170"/>
                </a:cubicBezTo>
                <a:cubicBezTo>
                  <a:pt x="86669" y="2346837"/>
                  <a:pt x="95152" y="2352087"/>
                  <a:pt x="100003" y="2360172"/>
                </a:cubicBezTo>
                <a:cubicBezTo>
                  <a:pt x="105426" y="2369211"/>
                  <a:pt x="106302" y="2380304"/>
                  <a:pt x="110003" y="2390174"/>
                </a:cubicBezTo>
                <a:cubicBezTo>
                  <a:pt x="116306" y="2406983"/>
                  <a:pt x="121976" y="2424121"/>
                  <a:pt x="130004" y="2440178"/>
                </a:cubicBezTo>
                <a:cubicBezTo>
                  <a:pt x="150005" y="2480182"/>
                  <a:pt x="146669" y="2463511"/>
                  <a:pt x="180005" y="2490181"/>
                </a:cubicBezTo>
                <a:cubicBezTo>
                  <a:pt x="202280" y="2508002"/>
                  <a:pt x="196851" y="2517973"/>
                  <a:pt x="230006" y="2520183"/>
                </a:cubicBezTo>
                <a:cubicBezTo>
                  <a:pt x="319871" y="2526174"/>
                  <a:pt x="410011" y="2526850"/>
                  <a:pt x="500014" y="2530184"/>
                </a:cubicBezTo>
                <a:cubicBezTo>
                  <a:pt x="573349" y="2526850"/>
                  <a:pt x="646609" y="2520183"/>
                  <a:pt x="720020" y="2520183"/>
                </a:cubicBezTo>
                <a:cubicBezTo>
                  <a:pt x="792133" y="2520183"/>
                  <a:pt x="876749" y="2532857"/>
                  <a:pt x="950026" y="2540185"/>
                </a:cubicBezTo>
                <a:cubicBezTo>
                  <a:pt x="986662" y="2543849"/>
                  <a:pt x="1023435" y="2546120"/>
                  <a:pt x="1060029" y="2550186"/>
                </a:cubicBezTo>
                <a:cubicBezTo>
                  <a:pt x="1083456" y="2552789"/>
                  <a:pt x="1106840" y="2555969"/>
                  <a:pt x="1130031" y="2560186"/>
                </a:cubicBezTo>
                <a:cubicBezTo>
                  <a:pt x="1143553" y="2562645"/>
                  <a:pt x="1156363" y="2568748"/>
                  <a:pt x="1170032" y="2570187"/>
                </a:cubicBezTo>
                <a:cubicBezTo>
                  <a:pt x="1219869" y="2575433"/>
                  <a:pt x="1270035" y="2576854"/>
                  <a:pt x="1320036" y="2580188"/>
                </a:cubicBezTo>
                <a:cubicBezTo>
                  <a:pt x="1343370" y="2583522"/>
                  <a:pt x="1366925" y="2585566"/>
                  <a:pt x="1390038" y="2590189"/>
                </a:cubicBezTo>
                <a:cubicBezTo>
                  <a:pt x="1400375" y="2592256"/>
                  <a:pt x="1409702" y="2598122"/>
                  <a:pt x="1420039" y="2600189"/>
                </a:cubicBezTo>
                <a:cubicBezTo>
                  <a:pt x="1443152" y="2604812"/>
                  <a:pt x="1466744" y="2606606"/>
                  <a:pt x="1490041" y="2610190"/>
                </a:cubicBezTo>
                <a:cubicBezTo>
                  <a:pt x="1510082" y="2613273"/>
                  <a:pt x="1530042" y="2616857"/>
                  <a:pt x="1550043" y="2620191"/>
                </a:cubicBezTo>
                <a:lnTo>
                  <a:pt x="1740048" y="2600189"/>
                </a:lnTo>
                <a:cubicBezTo>
                  <a:pt x="2016262" y="2603477"/>
                  <a:pt x="2453156" y="2619263"/>
                  <a:pt x="2770076" y="2630191"/>
                </a:cubicBezTo>
                <a:cubicBezTo>
                  <a:pt x="2910435" y="2647737"/>
                  <a:pt x="2789536" y="2633292"/>
                  <a:pt x="2950081" y="2650193"/>
                </a:cubicBezTo>
                <a:cubicBezTo>
                  <a:pt x="2980100" y="2653353"/>
                  <a:pt x="3009956" y="2658311"/>
                  <a:pt x="3040083" y="2660194"/>
                </a:cubicBezTo>
                <a:cubicBezTo>
                  <a:pt x="3154817" y="2667365"/>
                  <a:pt x="3474025" y="2676992"/>
                  <a:pt x="3570098" y="2680195"/>
                </a:cubicBezTo>
                <a:lnTo>
                  <a:pt x="4720129" y="2670194"/>
                </a:lnTo>
                <a:cubicBezTo>
                  <a:pt x="4737124" y="2669911"/>
                  <a:pt x="4753184" y="2661498"/>
                  <a:pt x="4770131" y="2660194"/>
                </a:cubicBezTo>
                <a:cubicBezTo>
                  <a:pt x="4840006" y="2654819"/>
                  <a:pt x="4910134" y="2653527"/>
                  <a:pt x="4980136" y="2650193"/>
                </a:cubicBezTo>
                <a:cubicBezTo>
                  <a:pt x="5080415" y="2653058"/>
                  <a:pt x="5373115" y="2658278"/>
                  <a:pt x="5510151" y="2670194"/>
                </a:cubicBezTo>
                <a:cubicBezTo>
                  <a:pt x="5563197" y="2674807"/>
                  <a:pt x="5565892" y="2686632"/>
                  <a:pt x="5620154" y="2700197"/>
                </a:cubicBezTo>
                <a:cubicBezTo>
                  <a:pt x="5683022" y="2715914"/>
                  <a:pt x="5646549" y="2708253"/>
                  <a:pt x="5730157" y="2720198"/>
                </a:cubicBezTo>
                <a:cubicBezTo>
                  <a:pt x="5756822" y="2729087"/>
                  <a:pt x="5775447" y="2733724"/>
                  <a:pt x="5800159" y="2750200"/>
                </a:cubicBezTo>
                <a:cubicBezTo>
                  <a:pt x="5817256" y="2761599"/>
                  <a:pt x="5829464" y="2784159"/>
                  <a:pt x="5840160" y="2800204"/>
                </a:cubicBezTo>
                <a:cubicBezTo>
                  <a:pt x="5846827" y="2820205"/>
                  <a:pt x="5848465" y="2842666"/>
                  <a:pt x="5860160" y="2860208"/>
                </a:cubicBezTo>
                <a:cubicBezTo>
                  <a:pt x="5866827" y="2870209"/>
                  <a:pt x="5872653" y="2880824"/>
                  <a:pt x="5880161" y="2890210"/>
                </a:cubicBezTo>
                <a:cubicBezTo>
                  <a:pt x="5904964" y="2921215"/>
                  <a:pt x="5899644" y="2899174"/>
                  <a:pt x="5920162" y="2940214"/>
                </a:cubicBezTo>
                <a:cubicBezTo>
                  <a:pt x="5924876" y="2949643"/>
                  <a:pt x="5925043" y="2961001"/>
                  <a:pt x="5930162" y="2970216"/>
                </a:cubicBezTo>
                <a:cubicBezTo>
                  <a:pt x="5941836" y="2991230"/>
                  <a:pt x="5962561" y="3007416"/>
                  <a:pt x="5970163" y="3030221"/>
                </a:cubicBezTo>
                <a:cubicBezTo>
                  <a:pt x="5973497" y="3040222"/>
                  <a:pt x="5975450" y="3050794"/>
                  <a:pt x="5980164" y="3060223"/>
                </a:cubicBezTo>
                <a:cubicBezTo>
                  <a:pt x="5985539" y="3070973"/>
                  <a:pt x="5995283" y="3079242"/>
                  <a:pt x="6000164" y="3090225"/>
                </a:cubicBezTo>
                <a:cubicBezTo>
                  <a:pt x="6000172" y="3090244"/>
                  <a:pt x="6025162" y="3165221"/>
                  <a:pt x="6030165" y="3180232"/>
                </a:cubicBezTo>
                <a:cubicBezTo>
                  <a:pt x="6033498" y="3190233"/>
                  <a:pt x="6033840" y="3201801"/>
                  <a:pt x="6040165" y="3210234"/>
                </a:cubicBezTo>
                <a:cubicBezTo>
                  <a:pt x="6050165" y="3223568"/>
                  <a:pt x="6060478" y="3236674"/>
                  <a:pt x="6070166" y="3250237"/>
                </a:cubicBezTo>
                <a:cubicBezTo>
                  <a:pt x="6077152" y="3260018"/>
                  <a:pt x="6081122" y="3272324"/>
                  <a:pt x="6090167" y="3280239"/>
                </a:cubicBezTo>
                <a:cubicBezTo>
                  <a:pt x="6146954" y="3329930"/>
                  <a:pt x="6145568" y="3314401"/>
                  <a:pt x="6210170" y="3340243"/>
                </a:cubicBezTo>
                <a:cubicBezTo>
                  <a:pt x="6321074" y="3384607"/>
                  <a:pt x="6172045" y="3338213"/>
                  <a:pt x="6300172" y="3370245"/>
                </a:cubicBezTo>
                <a:cubicBezTo>
                  <a:pt x="6371350" y="3388040"/>
                  <a:pt x="6279265" y="3372726"/>
                  <a:pt x="6380175" y="3400248"/>
                </a:cubicBezTo>
                <a:cubicBezTo>
                  <a:pt x="6399737" y="3405583"/>
                  <a:pt x="6420176" y="3406915"/>
                  <a:pt x="6440176" y="3410248"/>
                </a:cubicBezTo>
                <a:cubicBezTo>
                  <a:pt x="6450176" y="3413582"/>
                  <a:pt x="6459840" y="3418182"/>
                  <a:pt x="6470177" y="3420249"/>
                </a:cubicBezTo>
                <a:cubicBezTo>
                  <a:pt x="6505857" y="3427386"/>
                  <a:pt x="6598972" y="3436782"/>
                  <a:pt x="6630181" y="3440250"/>
                </a:cubicBezTo>
                <a:cubicBezTo>
                  <a:pt x="7025148" y="3412039"/>
                  <a:pt x="6433325" y="3450103"/>
                  <a:pt x="7310200" y="3440250"/>
                </a:cubicBezTo>
                <a:cubicBezTo>
                  <a:pt x="7427053" y="3438937"/>
                  <a:pt x="7660210" y="3420249"/>
                  <a:pt x="7660210" y="3420249"/>
                </a:cubicBezTo>
                <a:cubicBezTo>
                  <a:pt x="7684609" y="3412115"/>
                  <a:pt x="7700826" y="3409632"/>
                  <a:pt x="7720211" y="3390247"/>
                </a:cubicBezTo>
                <a:cubicBezTo>
                  <a:pt x="7728710" y="3381748"/>
                  <a:pt x="7733545" y="3370246"/>
                  <a:pt x="7740212" y="3360245"/>
                </a:cubicBezTo>
                <a:cubicBezTo>
                  <a:pt x="7743545" y="3350244"/>
                  <a:pt x="7744365" y="3339014"/>
                  <a:pt x="7750212" y="3330242"/>
                </a:cubicBezTo>
                <a:cubicBezTo>
                  <a:pt x="7758057" y="3318474"/>
                  <a:pt x="7768446" y="3308085"/>
                  <a:pt x="7780213" y="3300240"/>
                </a:cubicBezTo>
                <a:cubicBezTo>
                  <a:pt x="7801509" y="3286042"/>
                  <a:pt x="7886949" y="3280583"/>
                  <a:pt x="7890216" y="3280239"/>
                </a:cubicBezTo>
                <a:cubicBezTo>
                  <a:pt x="7926833" y="3276384"/>
                  <a:pt x="7963551" y="3273572"/>
                  <a:pt x="8000219" y="3270238"/>
                </a:cubicBezTo>
                <a:cubicBezTo>
                  <a:pt x="8010219" y="3266904"/>
                  <a:pt x="8020050" y="3263011"/>
                  <a:pt x="8030220" y="3260237"/>
                </a:cubicBezTo>
                <a:cubicBezTo>
                  <a:pt x="8056739" y="3253004"/>
                  <a:pt x="8085636" y="3252530"/>
                  <a:pt x="8110222" y="3240236"/>
                </a:cubicBezTo>
                <a:cubicBezTo>
                  <a:pt x="8159651" y="3215520"/>
                  <a:pt x="8136080" y="3224948"/>
                  <a:pt x="8180224" y="3210234"/>
                </a:cubicBezTo>
                <a:cubicBezTo>
                  <a:pt x="8190224" y="3203567"/>
                  <a:pt x="8200992" y="3197927"/>
                  <a:pt x="8210225" y="3190232"/>
                </a:cubicBezTo>
                <a:cubicBezTo>
                  <a:pt x="8239098" y="3166170"/>
                  <a:pt x="8240561" y="3159726"/>
                  <a:pt x="8260226" y="3130228"/>
                </a:cubicBezTo>
                <a:cubicBezTo>
                  <a:pt x="8263559" y="3120227"/>
                  <a:pt x="8265107" y="3109441"/>
                  <a:pt x="8270226" y="3100226"/>
                </a:cubicBezTo>
                <a:cubicBezTo>
                  <a:pt x="8281900" y="3079212"/>
                  <a:pt x="8302625" y="3063026"/>
                  <a:pt x="8310227" y="3040221"/>
                </a:cubicBezTo>
                <a:cubicBezTo>
                  <a:pt x="8313561" y="3030220"/>
                  <a:pt x="8315109" y="3019434"/>
                  <a:pt x="8320228" y="3010219"/>
                </a:cubicBezTo>
                <a:cubicBezTo>
                  <a:pt x="8331902" y="2989206"/>
                  <a:pt x="8360229" y="2950215"/>
                  <a:pt x="8360229" y="2950215"/>
                </a:cubicBezTo>
                <a:cubicBezTo>
                  <a:pt x="8363562" y="2940214"/>
                  <a:pt x="8365812" y="2929784"/>
                  <a:pt x="8370229" y="2920213"/>
                </a:cubicBezTo>
                <a:cubicBezTo>
                  <a:pt x="8385847" y="2886373"/>
                  <a:pt x="8411190" y="2856362"/>
                  <a:pt x="8420230" y="2820205"/>
                </a:cubicBezTo>
                <a:lnTo>
                  <a:pt x="8430231" y="2780202"/>
                </a:lnTo>
                <a:cubicBezTo>
                  <a:pt x="8433564" y="2720198"/>
                  <a:pt x="8437073" y="2660203"/>
                  <a:pt x="8440231" y="2600189"/>
                </a:cubicBezTo>
                <a:cubicBezTo>
                  <a:pt x="8443739" y="2533527"/>
                  <a:pt x="8445111" y="2466733"/>
                  <a:pt x="8450231" y="2400175"/>
                </a:cubicBezTo>
                <a:cubicBezTo>
                  <a:pt x="8453689" y="2355224"/>
                  <a:pt x="8461281" y="2340448"/>
                  <a:pt x="8470232" y="2300167"/>
                </a:cubicBezTo>
                <a:cubicBezTo>
                  <a:pt x="8483321" y="2241262"/>
                  <a:pt x="8481573" y="2239436"/>
                  <a:pt x="8490232" y="2170158"/>
                </a:cubicBezTo>
                <a:cubicBezTo>
                  <a:pt x="8486899" y="2116821"/>
                  <a:pt x="8485549" y="2063322"/>
                  <a:pt x="8480232" y="2010146"/>
                </a:cubicBezTo>
                <a:cubicBezTo>
                  <a:pt x="8478864" y="1996470"/>
                  <a:pt x="8472491" y="1983701"/>
                  <a:pt x="8470232" y="1970143"/>
                </a:cubicBezTo>
                <a:cubicBezTo>
                  <a:pt x="8465814" y="1943632"/>
                  <a:pt x="8464319" y="1916701"/>
                  <a:pt x="8460232" y="1890137"/>
                </a:cubicBezTo>
                <a:cubicBezTo>
                  <a:pt x="8457647" y="1873337"/>
                  <a:pt x="8453272" y="1856858"/>
                  <a:pt x="8450231" y="1840134"/>
                </a:cubicBezTo>
                <a:cubicBezTo>
                  <a:pt x="8446604" y="1820184"/>
                  <a:pt x="8444207" y="1800013"/>
                  <a:pt x="8440231" y="1780129"/>
                </a:cubicBezTo>
                <a:cubicBezTo>
                  <a:pt x="8410386" y="1630896"/>
                  <a:pt x="8454513" y="1885814"/>
                  <a:pt x="8420230" y="1680122"/>
                </a:cubicBezTo>
                <a:cubicBezTo>
                  <a:pt x="8416897" y="1590115"/>
                  <a:pt x="8414964" y="1500046"/>
                  <a:pt x="8410230" y="1410102"/>
                </a:cubicBezTo>
                <a:cubicBezTo>
                  <a:pt x="8407683" y="1361713"/>
                  <a:pt x="8395945" y="1261526"/>
                  <a:pt x="8390230" y="1210088"/>
                </a:cubicBezTo>
                <a:cubicBezTo>
                  <a:pt x="8393563" y="1160084"/>
                  <a:pt x="8400230" y="1110192"/>
                  <a:pt x="8400230" y="1060077"/>
                </a:cubicBezTo>
                <a:cubicBezTo>
                  <a:pt x="8400230" y="950430"/>
                  <a:pt x="8410472" y="850867"/>
                  <a:pt x="8380229" y="750054"/>
                </a:cubicBezTo>
                <a:cubicBezTo>
                  <a:pt x="8374171" y="729860"/>
                  <a:pt x="8366896" y="710051"/>
                  <a:pt x="8360229" y="690050"/>
                </a:cubicBezTo>
                <a:cubicBezTo>
                  <a:pt x="8356896" y="680049"/>
                  <a:pt x="8356076" y="668819"/>
                  <a:pt x="8350229" y="660048"/>
                </a:cubicBezTo>
                <a:lnTo>
                  <a:pt x="8330228" y="630046"/>
                </a:lnTo>
                <a:cubicBezTo>
                  <a:pt x="8326895" y="620045"/>
                  <a:pt x="8325458" y="609196"/>
                  <a:pt x="8320228" y="600043"/>
                </a:cubicBezTo>
                <a:cubicBezTo>
                  <a:pt x="8304340" y="572237"/>
                  <a:pt x="8249260" y="512727"/>
                  <a:pt x="8230225" y="500036"/>
                </a:cubicBezTo>
                <a:cubicBezTo>
                  <a:pt x="8210540" y="486912"/>
                  <a:pt x="8194476" y="479036"/>
                  <a:pt x="8180224" y="460033"/>
                </a:cubicBezTo>
                <a:cubicBezTo>
                  <a:pt x="8165802" y="440802"/>
                  <a:pt x="8147825" y="422834"/>
                  <a:pt x="8140223" y="400029"/>
                </a:cubicBezTo>
                <a:cubicBezTo>
                  <a:pt x="8127240" y="361082"/>
                  <a:pt x="8137676" y="377481"/>
                  <a:pt x="8110222" y="350025"/>
                </a:cubicBezTo>
                <a:cubicBezTo>
                  <a:pt x="8106889" y="340024"/>
                  <a:pt x="8100222" y="330565"/>
                  <a:pt x="8100222" y="320023"/>
                </a:cubicBezTo>
                <a:cubicBezTo>
                  <a:pt x="8100222" y="307098"/>
                  <a:pt x="8117756" y="187275"/>
                  <a:pt x="8120222" y="170012"/>
                </a:cubicBezTo>
                <a:cubicBezTo>
                  <a:pt x="8116889" y="156678"/>
                  <a:pt x="8113998" y="143225"/>
                  <a:pt x="8110222" y="130009"/>
                </a:cubicBezTo>
                <a:cubicBezTo>
                  <a:pt x="8107326" y="119873"/>
                  <a:pt x="8104936" y="109436"/>
                  <a:pt x="8100222" y="100007"/>
                </a:cubicBezTo>
                <a:cubicBezTo>
                  <a:pt x="8048084" y="-4273"/>
                  <a:pt x="7958696" y="65504"/>
                  <a:pt x="7810214" y="60004"/>
                </a:cubicBezTo>
                <a:cubicBezTo>
                  <a:pt x="7800214" y="56670"/>
                  <a:pt x="7790349" y="52899"/>
                  <a:pt x="7780213" y="50003"/>
                </a:cubicBezTo>
                <a:cubicBezTo>
                  <a:pt x="7662545" y="16383"/>
                  <a:pt x="7612689" y="35752"/>
                  <a:pt x="7440204" y="30002"/>
                </a:cubicBezTo>
                <a:cubicBezTo>
                  <a:pt x="7393536" y="33336"/>
                  <a:pt x="7346980" y="40810"/>
                  <a:pt x="7300200" y="40003"/>
                </a:cubicBezTo>
                <a:cubicBezTo>
                  <a:pt x="7153400" y="37472"/>
                  <a:pt x="6860188" y="20001"/>
                  <a:pt x="6860188" y="20001"/>
                </a:cubicBezTo>
                <a:cubicBezTo>
                  <a:pt x="6836854" y="16667"/>
                  <a:pt x="6813436" y="13875"/>
                  <a:pt x="6790186" y="10000"/>
                </a:cubicBezTo>
                <a:cubicBezTo>
                  <a:pt x="6773420" y="7206"/>
                  <a:pt x="6757181" y="0"/>
                  <a:pt x="6740184" y="0"/>
                </a:cubicBezTo>
                <a:cubicBezTo>
                  <a:pt x="6726440" y="0"/>
                  <a:pt x="6713767" y="7910"/>
                  <a:pt x="6700183" y="10000"/>
                </a:cubicBezTo>
                <a:cubicBezTo>
                  <a:pt x="6670349" y="14590"/>
                  <a:pt x="6640311" y="18175"/>
                  <a:pt x="6610181" y="20001"/>
                </a:cubicBezTo>
                <a:cubicBezTo>
                  <a:pt x="6530256" y="24845"/>
                  <a:pt x="6450176" y="26668"/>
                  <a:pt x="6370174" y="30002"/>
                </a:cubicBezTo>
                <a:lnTo>
                  <a:pt x="5880161" y="10000"/>
                </a:lnTo>
                <a:cubicBezTo>
                  <a:pt x="5843410" y="7773"/>
                  <a:pt x="5806826" y="3333"/>
                  <a:pt x="5770158" y="0"/>
                </a:cubicBezTo>
                <a:lnTo>
                  <a:pt x="4660128" y="20001"/>
                </a:lnTo>
                <a:cubicBezTo>
                  <a:pt x="4643150" y="20810"/>
                  <a:pt x="4626953" y="27598"/>
                  <a:pt x="4610126" y="30002"/>
                </a:cubicBezTo>
                <a:cubicBezTo>
                  <a:pt x="4580244" y="34271"/>
                  <a:pt x="4550213" y="37596"/>
                  <a:pt x="4520124" y="40003"/>
                </a:cubicBezTo>
                <a:cubicBezTo>
                  <a:pt x="4383325" y="50947"/>
                  <a:pt x="4247387" y="54513"/>
                  <a:pt x="4110113" y="60004"/>
                </a:cubicBezTo>
                <a:cubicBezTo>
                  <a:pt x="4076779" y="63338"/>
                  <a:pt x="4043512" y="67435"/>
                  <a:pt x="4010110" y="70005"/>
                </a:cubicBezTo>
                <a:cubicBezTo>
                  <a:pt x="3868328" y="80912"/>
                  <a:pt x="3756450" y="83908"/>
                  <a:pt x="3610099" y="90006"/>
                </a:cubicBezTo>
                <a:lnTo>
                  <a:pt x="3060084" y="70005"/>
                </a:lnTo>
                <a:cubicBezTo>
                  <a:pt x="3029950" y="68232"/>
                  <a:pt x="3000249" y="61044"/>
                  <a:pt x="2970081" y="60004"/>
                </a:cubicBezTo>
                <a:cubicBezTo>
                  <a:pt x="2806806" y="54373"/>
                  <a:pt x="2643406" y="53337"/>
                  <a:pt x="2480068" y="50003"/>
                </a:cubicBezTo>
                <a:lnTo>
                  <a:pt x="2180060" y="60004"/>
                </a:lnTo>
                <a:cubicBezTo>
                  <a:pt x="2030619" y="67870"/>
                  <a:pt x="2154668" y="65450"/>
                  <a:pt x="2060057" y="80006"/>
                </a:cubicBezTo>
                <a:cubicBezTo>
                  <a:pt x="2030222" y="84596"/>
                  <a:pt x="2000181" y="88123"/>
                  <a:pt x="1970054" y="90006"/>
                </a:cubicBezTo>
                <a:cubicBezTo>
                  <a:pt x="1893462" y="94793"/>
                  <a:pt x="1816717" y="96673"/>
                  <a:pt x="1740048" y="100007"/>
                </a:cubicBezTo>
                <a:cubicBezTo>
                  <a:pt x="1686713" y="96673"/>
                  <a:pt x="1633188" y="95600"/>
                  <a:pt x="1580043" y="90006"/>
                </a:cubicBezTo>
                <a:cubicBezTo>
                  <a:pt x="1569560" y="88902"/>
                  <a:pt x="1560269" y="82563"/>
                  <a:pt x="1550043" y="80006"/>
                </a:cubicBezTo>
                <a:lnTo>
                  <a:pt x="1470040" y="60004"/>
                </a:lnTo>
                <a:cubicBezTo>
                  <a:pt x="1444770" y="85277"/>
                  <a:pt x="1503374" y="76672"/>
                  <a:pt x="1510041" y="80006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87615" y="5948472"/>
            <a:ext cx="10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thermal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infrared</a:t>
            </a:r>
          </a:p>
        </p:txBody>
      </p:sp>
    </p:spTree>
    <p:extLst>
      <p:ext uri="{BB962C8B-B14F-4D97-AF65-F5344CB8AC3E}">
        <p14:creationId xmlns:p14="http://schemas.microsoft.com/office/powerpoint/2010/main" val="268673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4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MODIS spectral bands and atmospheric transmittance for clear sky conditions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8989"/>
            <a:ext cx="7565396" cy="61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246</Words>
  <Application>Microsoft Macintosh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MODIS CLOUD RETRIEVAL: A presentation based on this document.</vt:lpstr>
      <vt:lpstr>MODIS ATMOSPHERE PRODUCTS</vt:lpstr>
      <vt:lpstr>Basic Idea Behind Cloud (and Snow) Retrievals</vt:lpstr>
      <vt:lpstr>Spectral Extinction Coefficient for Water Droplet Cloud: Refractive Index Effects</vt:lpstr>
      <vt:lpstr>Probability of Photon Absorption for the same cloud as the last slide</vt:lpstr>
      <vt:lpstr>Phase Function for Water Clouds as a function of Droplet Size</vt:lpstr>
      <vt:lpstr>Geometical Optics Portion of the Phase function for Cirrus Clouds (no forward diffraction shown)</vt:lpstr>
      <vt:lpstr>How Modis is used for Clouds</vt:lpstr>
      <vt:lpstr>MODIS spectral bands and atmospheric transmittance for clear sky conditions</vt:lpstr>
      <vt:lpstr>Summary of MODIS Bands Used</vt:lpstr>
      <vt:lpstr>Basic Physics of the Reflectance Function</vt:lpstr>
      <vt:lpstr>Cloud Albedo as a function of Water Droplet Size</vt:lpstr>
      <vt:lpstr>Cloud Properties from Thermal Bands and near IR, including solar</vt:lpstr>
      <vt:lpstr>Spectral Reflectance as a function of optical depth</vt:lpstr>
      <vt:lpstr>Basis of retrieval of optical depth and effective radius from MODIS: Model and measurement comparison for water droplets</vt:lpstr>
      <vt:lpstr>Cloud Screening: Convective Cumulonimbus Cloud</vt:lpstr>
      <vt:lpstr>Ice Cloud Retrieval: Effective Diameter</vt:lpstr>
      <vt:lpstr>Ice Cloud Microphysics</vt:lpstr>
      <vt:lpstr>Representative Ice Optics for 6 MODIS Bands: for the Distribution of the Previous Page</vt:lpstr>
      <vt:lpstr>Optical Model For Surface Reflectivity</vt:lpstr>
      <vt:lpstr>Ice Crystal Phase Function for 6 MODIS Bands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 CLOUD RETRIEVAL</dc:title>
  <dc:creator>William Arnott</dc:creator>
  <cp:lastModifiedBy>William Arnott</cp:lastModifiedBy>
  <cp:revision>44</cp:revision>
  <dcterms:created xsi:type="dcterms:W3CDTF">2012-11-20T19:11:34Z</dcterms:created>
  <dcterms:modified xsi:type="dcterms:W3CDTF">2012-11-21T08:16:56Z</dcterms:modified>
</cp:coreProperties>
</file>