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267" r:id="rId3"/>
    <p:sldId id="272" r:id="rId4"/>
    <p:sldId id="286" r:id="rId5"/>
    <p:sldId id="273" r:id="rId6"/>
    <p:sldId id="268" r:id="rId7"/>
    <p:sldId id="269" r:id="rId8"/>
    <p:sldId id="270" r:id="rId9"/>
    <p:sldId id="271" r:id="rId10"/>
    <p:sldId id="257" r:id="rId11"/>
    <p:sldId id="258" r:id="rId12"/>
    <p:sldId id="259" r:id="rId13"/>
    <p:sldId id="261" r:id="rId14"/>
    <p:sldId id="287" r:id="rId15"/>
    <p:sldId id="262" r:id="rId16"/>
    <p:sldId id="263" r:id="rId17"/>
    <p:sldId id="264" r:id="rId18"/>
    <p:sldId id="265" r:id="rId19"/>
    <p:sldId id="266" r:id="rId20"/>
    <p:sldId id="260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8" r:id="rId34"/>
    <p:sldId id="289" r:id="rId35"/>
    <p:sldId id="290" r:id="rId36"/>
    <p:sldId id="291" r:id="rId37"/>
    <p:sldId id="292" r:id="rId38"/>
    <p:sldId id="293" r:id="rId3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9877" autoAdjust="0"/>
  </p:normalViewPr>
  <p:slideViewPr>
    <p:cSldViewPr snapToGrid="0" snapToObjects="1">
      <p:cViewPr>
        <p:scale>
          <a:sx n="144" d="100"/>
          <a:sy n="144" d="100"/>
        </p:scale>
        <p:origin x="-592" y="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Documents%20and%20Settings\Madhu\Desktop\Fig5Lewis_July_Aug08.xls" TargetMode="External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34403209628887"/>
          <c:y val="0.0541611624834874"/>
          <c:w val="0.678034102306921"/>
          <c:h val="0.796565389696166"/>
        </c:manualLayout>
      </c:layout>
      <c:scatterChart>
        <c:scatterStyle val="lineMarker"/>
        <c:varyColors val="0"/>
        <c:ser>
          <c:idx val="0"/>
          <c:order val="0"/>
          <c:tx>
            <c:strRef>
              <c:f>AveData!$L$2</c:f>
              <c:strCache>
                <c:ptCount val="1"/>
                <c:pt idx="0">
                  <c:v>Ponderosa Pine, mixed fuels</c:v>
                </c:pt>
              </c:strCache>
            </c:strRef>
          </c:tx>
          <c:spPr>
            <a:ln w="28575">
              <a:noFill/>
            </a:ln>
          </c:spPr>
          <c:marker>
            <c:symbol val="star"/>
            <c:size val="10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0.660000000000004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5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(AveData!$C$2,AveData!$C$4)</c:f>
              <c:numCache>
                <c:formatCode>General</c:formatCode>
                <c:ptCount val="2"/>
                <c:pt idx="0">
                  <c:v>0.866710891413841</c:v>
                </c:pt>
                <c:pt idx="1">
                  <c:v>0.869793966707346</c:v>
                </c:pt>
              </c:numCache>
            </c:numRef>
          </c:xVal>
          <c:yVal>
            <c:numRef>
              <c:f>(AveData!$A$2,AveData!$A$4)</c:f>
              <c:numCache>
                <c:formatCode>General</c:formatCode>
                <c:ptCount val="2"/>
                <c:pt idx="0">
                  <c:v>1.711586746309944</c:v>
                </c:pt>
                <c:pt idx="1">
                  <c:v>1.65130217040139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AveData!$L$3</c:f>
              <c:strCache>
                <c:ptCount val="1"/>
                <c:pt idx="0">
                  <c:v>Chamise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808080"/>
              </a:solidFill>
              <a:ln>
                <a:solidFill>
                  <a:srgbClr val="808080"/>
                </a:solidFill>
                <a:prstDash val="solid"/>
              </a:ln>
            </c:spPr>
          </c:marker>
          <c:errBars>
            <c:errDir val="y"/>
            <c:errBarType val="both"/>
            <c:errValType val="percentage"/>
            <c:noEndCap val="0"/>
            <c:val val="7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(AveData!$C$3,AveData!$C$5,AveData!$C$15)</c:f>
              <c:numCache>
                <c:formatCode>General</c:formatCode>
                <c:ptCount val="3"/>
                <c:pt idx="0">
                  <c:v>0.39678249694804</c:v>
                </c:pt>
                <c:pt idx="1">
                  <c:v>0.506473151932549</c:v>
                </c:pt>
                <c:pt idx="2">
                  <c:v>0.452407997025643</c:v>
                </c:pt>
              </c:numCache>
            </c:numRef>
          </c:xVal>
          <c:yVal>
            <c:numRef>
              <c:f>(AveData!$A$3,AveData!$A$5,AveData!$A$15)</c:f>
              <c:numCache>
                <c:formatCode>General</c:formatCode>
                <c:ptCount val="3"/>
                <c:pt idx="0">
                  <c:v>1.187463987343224</c:v>
                </c:pt>
                <c:pt idx="1">
                  <c:v>1.323720863019084</c:v>
                </c:pt>
                <c:pt idx="2">
                  <c:v>1.197415199162404</c:v>
                </c:pt>
              </c:numCache>
            </c:numRef>
          </c:yVal>
          <c:smooth val="0"/>
        </c:ser>
        <c:ser>
          <c:idx val="4"/>
          <c:order val="2"/>
          <c:tx>
            <c:strRef>
              <c:f>AveData!$L$6</c:f>
              <c:strCache>
                <c:ptCount val="1"/>
                <c:pt idx="0">
                  <c:v>Rice Straw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808080"/>
              </a:solidFill>
              <a:ln>
                <a:solidFill>
                  <a:srgbClr val="80808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0.600000000000001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3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AveData!$C$6</c:f>
              <c:numCache>
                <c:formatCode>General</c:formatCode>
                <c:ptCount val="1"/>
                <c:pt idx="0">
                  <c:v>0.875602285199024</c:v>
                </c:pt>
              </c:numCache>
            </c:numRef>
          </c:xVal>
          <c:yVal>
            <c:numRef>
              <c:f>AveData!$A$6</c:f>
              <c:numCache>
                <c:formatCode>General</c:formatCode>
                <c:ptCount val="1"/>
                <c:pt idx="0">
                  <c:v>2.809075802479015</c:v>
                </c:pt>
              </c:numCache>
            </c:numRef>
          </c:yVal>
          <c:smooth val="0"/>
        </c:ser>
        <c:ser>
          <c:idx val="5"/>
          <c:order val="3"/>
          <c:tx>
            <c:strRef>
              <c:f>AveData!$L$7</c:f>
              <c:strCache>
                <c:ptCount val="1"/>
                <c:pt idx="0">
                  <c:v>Ponderosa Pine Duff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0.3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3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AveData!$C$7</c:f>
              <c:numCache>
                <c:formatCode>General</c:formatCode>
                <c:ptCount val="1"/>
                <c:pt idx="0">
                  <c:v>0.931213884963539</c:v>
                </c:pt>
              </c:numCache>
            </c:numRef>
          </c:xVal>
          <c:yVal>
            <c:numRef>
              <c:f>AveData!$A$7</c:f>
              <c:numCache>
                <c:formatCode>General</c:formatCode>
                <c:ptCount val="1"/>
                <c:pt idx="0">
                  <c:v>2.792910292192621</c:v>
                </c:pt>
              </c:numCache>
            </c:numRef>
          </c:yVal>
          <c:smooth val="0"/>
        </c:ser>
        <c:ser>
          <c:idx val="6"/>
          <c:order val="4"/>
          <c:tx>
            <c:strRef>
              <c:f>AveData!$L$8</c:f>
              <c:strCache>
                <c:ptCount val="1"/>
                <c:pt idx="0">
                  <c:v>Alaskan Duff</c:v>
                </c:pt>
              </c:strCache>
            </c:strRef>
          </c:tx>
          <c:spPr>
            <a:ln w="28575">
              <a:noFill/>
            </a:ln>
          </c:spPr>
          <c:marker>
            <c:symbol val="circle"/>
            <c:size val="10"/>
            <c:spPr>
              <a:solidFill>
                <a:srgbClr val="969696"/>
              </a:solidFill>
              <a:ln>
                <a:solidFill>
                  <a:srgbClr val="969696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0.2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2.7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AveData!$C$8</c:f>
              <c:numCache>
                <c:formatCode>General</c:formatCode>
                <c:ptCount val="1"/>
                <c:pt idx="0">
                  <c:v>0.954165953464838</c:v>
                </c:pt>
              </c:numCache>
            </c:numRef>
          </c:xVal>
          <c:yVal>
            <c:numRef>
              <c:f>AveData!$A$8</c:f>
              <c:numCache>
                <c:formatCode>General</c:formatCode>
                <c:ptCount val="1"/>
                <c:pt idx="0">
                  <c:v>3.376339789807219</c:v>
                </c:pt>
              </c:numCache>
            </c:numRef>
          </c:yVal>
          <c:smooth val="0"/>
        </c:ser>
        <c:ser>
          <c:idx val="7"/>
          <c:order val="5"/>
          <c:tx>
            <c:strRef>
              <c:f>AveData!$L$9</c:f>
              <c:strCache>
                <c:ptCount val="1"/>
                <c:pt idx="0">
                  <c:v>So. Californian Manzanita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0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2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8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AveData!$C$9</c:f>
              <c:numCache>
                <c:formatCode>General</c:formatCode>
                <c:ptCount val="1"/>
                <c:pt idx="0">
                  <c:v>0.50893845976531</c:v>
                </c:pt>
              </c:numCache>
            </c:numRef>
          </c:xVal>
          <c:yVal>
            <c:numRef>
              <c:f>AveData!$A$9</c:f>
              <c:numCache>
                <c:formatCode>General</c:formatCode>
                <c:ptCount val="1"/>
                <c:pt idx="0">
                  <c:v>1.182782324329004</c:v>
                </c:pt>
              </c:numCache>
            </c:numRef>
          </c:yVal>
          <c:smooth val="0"/>
        </c:ser>
        <c:ser>
          <c:idx val="8"/>
          <c:order val="6"/>
          <c:tx>
            <c:strRef>
              <c:f>AveData!$L$10</c:f>
              <c:strCache>
                <c:ptCount val="1"/>
                <c:pt idx="0">
                  <c:v>Sage &amp; Rabbitbrush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3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8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AveData!$C$10</c:f>
              <c:numCache>
                <c:formatCode>General</c:formatCode>
                <c:ptCount val="1"/>
                <c:pt idx="0">
                  <c:v>0.453944824971751</c:v>
                </c:pt>
              </c:numCache>
            </c:numRef>
          </c:xVal>
          <c:yVal>
            <c:numRef>
              <c:f>AveData!$A$10</c:f>
              <c:numCache>
                <c:formatCode>General</c:formatCode>
                <c:ptCount val="1"/>
                <c:pt idx="0">
                  <c:v>1.160789020501862</c:v>
                </c:pt>
              </c:numCache>
            </c:numRef>
          </c:yVal>
          <c:smooth val="0"/>
        </c:ser>
        <c:ser>
          <c:idx val="10"/>
          <c:order val="7"/>
          <c:tx>
            <c:strRef>
              <c:f>AveData!$L$12</c:f>
              <c:strCache>
                <c:ptCount val="1"/>
                <c:pt idx="0">
                  <c:v>Lodgepole Pine, mixed fuels</c:v>
                </c:pt>
              </c:strCache>
            </c:strRef>
          </c:tx>
          <c:spPr>
            <a:ln w="28575">
              <a:noFill/>
            </a:ln>
          </c:spPr>
          <c:marker>
            <c:symbol val="x"/>
            <c:size val="10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0.600000000000001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5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AveData!$C$12</c:f>
              <c:numCache>
                <c:formatCode>General</c:formatCode>
                <c:ptCount val="1"/>
                <c:pt idx="0">
                  <c:v>0.887844873184959</c:v>
                </c:pt>
              </c:numCache>
            </c:numRef>
          </c:xVal>
          <c:yVal>
            <c:numRef>
              <c:f>AveData!$A$12</c:f>
              <c:numCache>
                <c:formatCode>General</c:formatCode>
                <c:ptCount val="1"/>
                <c:pt idx="0">
                  <c:v>1.816221572898806</c:v>
                </c:pt>
              </c:numCache>
            </c:numRef>
          </c:yVal>
          <c:smooth val="0"/>
        </c:ser>
        <c:ser>
          <c:idx val="11"/>
          <c:order val="8"/>
          <c:tx>
            <c:strRef>
              <c:f>AveData!$L$13</c:f>
              <c:strCache>
                <c:ptCount val="1"/>
                <c:pt idx="0">
                  <c:v>Utah Juniper, foilage/twigs</c:v>
                </c:pt>
              </c:strCache>
            </c:strRef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3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9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AveData!$C$13</c:f>
              <c:numCache>
                <c:formatCode>General</c:formatCode>
                <c:ptCount val="1"/>
                <c:pt idx="0">
                  <c:v>0.377426306680277</c:v>
                </c:pt>
              </c:numCache>
            </c:numRef>
          </c:xVal>
          <c:yVal>
            <c:numRef>
              <c:f>AveData!$A$13</c:f>
              <c:numCache>
                <c:formatCode>General</c:formatCode>
                <c:ptCount val="1"/>
                <c:pt idx="0">
                  <c:v>0.987629182648132</c:v>
                </c:pt>
              </c:numCache>
            </c:numRef>
          </c:yVal>
          <c:smooth val="0"/>
        </c:ser>
        <c:ser>
          <c:idx val="12"/>
          <c:order val="9"/>
          <c:tx>
            <c:strRef>
              <c:f>AveData!$L$14</c:f>
              <c:strCache>
                <c:ptCount val="1"/>
                <c:pt idx="0">
                  <c:v>Puerto Rico Fern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0.700000000000001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3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AveData!$C$14</c:f>
              <c:numCache>
                <c:formatCode>General</c:formatCode>
                <c:ptCount val="1"/>
                <c:pt idx="0">
                  <c:v>0.854188920482226</c:v>
                </c:pt>
              </c:numCache>
            </c:numRef>
          </c:xVal>
          <c:yVal>
            <c:numRef>
              <c:f>AveData!$A$14</c:f>
              <c:numCache>
                <c:formatCode>General</c:formatCode>
                <c:ptCount val="1"/>
                <c:pt idx="0">
                  <c:v>2.689228707399381</c:v>
                </c:pt>
              </c:numCache>
            </c:numRef>
          </c:yVal>
          <c:smooth val="0"/>
        </c:ser>
        <c:ser>
          <c:idx val="14"/>
          <c:order val="10"/>
          <c:tx>
            <c:strRef>
              <c:f>AveData!$L$16</c:f>
              <c:strCache>
                <c:ptCount val="1"/>
                <c:pt idx="0">
                  <c:v>Wax Myrtle, branches/foilage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10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1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4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AveData!$C$16</c:f>
              <c:numCache>
                <c:formatCode>General</c:formatCode>
                <c:ptCount val="1"/>
                <c:pt idx="0">
                  <c:v>0.813010571048958</c:v>
                </c:pt>
              </c:numCache>
            </c:numRef>
          </c:xVal>
          <c:yVal>
            <c:numRef>
              <c:f>AveData!$A$16</c:f>
              <c:numCache>
                <c:formatCode>General</c:formatCode>
                <c:ptCount val="1"/>
                <c:pt idx="0">
                  <c:v>2.162760162334203</c:v>
                </c:pt>
              </c:numCache>
            </c:numRef>
          </c:yVal>
          <c:smooth val="0"/>
        </c:ser>
        <c:ser>
          <c:idx val="15"/>
          <c:order val="11"/>
          <c:tx>
            <c:strRef>
              <c:f>AveData!$L$17</c:f>
              <c:strCache>
                <c:ptCount val="1"/>
                <c:pt idx="0">
                  <c:v>Southern Pine, needles</c:v>
                </c:pt>
              </c:strCache>
            </c:strRef>
          </c:tx>
          <c:spPr>
            <a:ln w="28575">
              <a:noFill/>
            </a:ln>
          </c:spPr>
          <c:marker>
            <c:symbol val="plus"/>
            <c:size val="10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1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5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AveData!$C$17</c:f>
              <c:numCache>
                <c:formatCode>General</c:formatCode>
                <c:ptCount val="1"/>
                <c:pt idx="0">
                  <c:v>0.837069591375988</c:v>
                </c:pt>
              </c:numCache>
            </c:numRef>
          </c:xVal>
          <c:yVal>
            <c:numRef>
              <c:f>AveData!$A$17</c:f>
              <c:numCache>
                <c:formatCode>General</c:formatCode>
                <c:ptCount val="1"/>
                <c:pt idx="0">
                  <c:v>1.720506792903963</c:v>
                </c:pt>
              </c:numCache>
            </c:numRef>
          </c:yVal>
          <c:smooth val="0"/>
        </c:ser>
        <c:ser>
          <c:idx val="17"/>
          <c:order val="12"/>
          <c:tx>
            <c:strRef>
              <c:f>AveData!$L$19</c:f>
              <c:strCache>
                <c:ptCount val="1"/>
                <c:pt idx="0">
                  <c:v>Palmetto</c:v>
                </c:pt>
              </c:strCache>
            </c:strRef>
          </c:tx>
          <c:spPr>
            <a:ln w="28575">
              <a:noFill/>
            </a:ln>
          </c:spPr>
          <c:marker>
            <c:symbol val="dash"/>
            <c:size val="10"/>
            <c:spPr>
              <a:solidFill>
                <a:srgbClr val="000000"/>
              </a:solidFill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1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6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AveData!$C$19</c:f>
              <c:numCache>
                <c:formatCode>General</c:formatCode>
                <c:ptCount val="1"/>
                <c:pt idx="0">
                  <c:v>0.790123637634125</c:v>
                </c:pt>
              </c:numCache>
            </c:numRef>
          </c:xVal>
          <c:yVal>
            <c:numRef>
              <c:f>AveData!$A$19</c:f>
              <c:numCache>
                <c:formatCode>General</c:formatCode>
                <c:ptCount val="1"/>
                <c:pt idx="0">
                  <c:v>1.543789665118737</c:v>
                </c:pt>
              </c:numCache>
            </c:numRef>
          </c:yVal>
          <c:smooth val="0"/>
        </c:ser>
        <c:ser>
          <c:idx val="18"/>
          <c:order val="13"/>
          <c:tx>
            <c:strRef>
              <c:f>AveData!$L$20</c:f>
              <c:strCache>
                <c:ptCount val="1"/>
                <c:pt idx="0">
                  <c:v>Ceanothus</c:v>
                </c:pt>
              </c:strCache>
            </c:strRef>
          </c:tx>
          <c:spPr>
            <a:ln w="28575">
              <a:noFill/>
            </a:ln>
          </c:spPr>
          <c:marker>
            <c:symbol val="triangle"/>
            <c:size val="10"/>
            <c:spPr>
              <a:noFill/>
              <a:ln>
                <a:solidFill>
                  <a:srgbClr val="000000"/>
                </a:solidFill>
                <a:prstDash val="solid"/>
              </a:ln>
            </c:spPr>
          </c:marker>
          <c:errBars>
            <c:errDir val="x"/>
            <c:errBarType val="both"/>
            <c:errValType val="percentage"/>
            <c:noEndCap val="0"/>
            <c:val val="0.600000000000001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errBars>
            <c:errDir val="y"/>
            <c:errBarType val="both"/>
            <c:errValType val="percentage"/>
            <c:noEndCap val="0"/>
            <c:val val="3.0"/>
            <c:spPr>
              <a:ln w="12700">
                <a:solidFill>
                  <a:srgbClr val="000000"/>
                </a:solidFill>
                <a:prstDash val="solid"/>
              </a:ln>
            </c:spPr>
          </c:errBars>
          <c:xVal>
            <c:numRef>
              <c:f>AveData!$C$20</c:f>
              <c:numCache>
                <c:formatCode>General</c:formatCode>
                <c:ptCount val="1"/>
                <c:pt idx="0">
                  <c:v>0.881189273025422</c:v>
                </c:pt>
              </c:numCache>
            </c:numRef>
          </c:xVal>
          <c:yVal>
            <c:numRef>
              <c:f>AveData!$A$20</c:f>
              <c:numCache>
                <c:formatCode>General</c:formatCode>
                <c:ptCount val="1"/>
                <c:pt idx="0">
                  <c:v>2.776743864389218</c:v>
                </c:pt>
              </c:numCache>
            </c:numRef>
          </c:yVal>
          <c:smooth val="0"/>
        </c:ser>
        <c:ser>
          <c:idx val="2"/>
          <c:order val="14"/>
          <c:tx>
            <c:v>Jul-08</c:v>
          </c:tx>
          <c:spPr>
            <a:ln w="12700">
              <a:solidFill>
                <a:srgbClr val="0000CC"/>
              </a:solidFill>
              <a:prstDash val="solid"/>
            </a:ln>
          </c:spPr>
          <c:marker>
            <c:symbol val="x"/>
            <c:size val="8"/>
            <c:spPr>
              <a:solidFill>
                <a:srgbClr val="0000CC"/>
              </a:solidFill>
              <a:ln>
                <a:solidFill>
                  <a:srgbClr val="0000CC"/>
                </a:solidFill>
                <a:prstDash val="solid"/>
              </a:ln>
            </c:spPr>
          </c:marker>
          <c:xVal>
            <c:numRef>
              <c:f>JulyAugData!$A$2:$A$49</c:f>
              <c:numCache>
                <c:formatCode>General</c:formatCode>
                <c:ptCount val="48"/>
                <c:pt idx="0">
                  <c:v>0.934569825716604</c:v>
                </c:pt>
                <c:pt idx="1">
                  <c:v>0.931723239326423</c:v>
                </c:pt>
                <c:pt idx="2">
                  <c:v>0.931129495498983</c:v>
                </c:pt>
                <c:pt idx="3">
                  <c:v>0.928548520473195</c:v>
                </c:pt>
                <c:pt idx="4">
                  <c:v>0.930734912091083</c:v>
                </c:pt>
                <c:pt idx="5">
                  <c:v>0.932336439251716</c:v>
                </c:pt>
                <c:pt idx="6">
                  <c:v>0.932161798090539</c:v>
                </c:pt>
                <c:pt idx="7">
                  <c:v>0.93474504590088</c:v>
                </c:pt>
                <c:pt idx="8">
                  <c:v>0.930447684244326</c:v>
                </c:pt>
                <c:pt idx="9">
                  <c:v>0.930740744914212</c:v>
                </c:pt>
                <c:pt idx="10">
                  <c:v>0.927975416902197</c:v>
                </c:pt>
                <c:pt idx="11">
                  <c:v>0.926593184835395</c:v>
                </c:pt>
                <c:pt idx="12">
                  <c:v>0.923250341488522</c:v>
                </c:pt>
                <c:pt idx="13">
                  <c:v>0.914413561511338</c:v>
                </c:pt>
                <c:pt idx="14">
                  <c:v>0.902711261009562</c:v>
                </c:pt>
                <c:pt idx="15">
                  <c:v>0.896372746058563</c:v>
                </c:pt>
                <c:pt idx="16">
                  <c:v>0.891003326137822</c:v>
                </c:pt>
                <c:pt idx="17">
                  <c:v>0.879771733827209</c:v>
                </c:pt>
                <c:pt idx="18">
                  <c:v>0.886556193454336</c:v>
                </c:pt>
                <c:pt idx="19">
                  <c:v>0.900966451079173</c:v>
                </c:pt>
                <c:pt idx="20">
                  <c:v>0.907620611109184</c:v>
                </c:pt>
                <c:pt idx="21">
                  <c:v>0.914773258189158</c:v>
                </c:pt>
                <c:pt idx="22">
                  <c:v>0.920506018366266</c:v>
                </c:pt>
                <c:pt idx="23">
                  <c:v>0.922774695021105</c:v>
                </c:pt>
                <c:pt idx="24">
                  <c:v>0.932019439831596</c:v>
                </c:pt>
                <c:pt idx="25">
                  <c:v>0.934093158992561</c:v>
                </c:pt>
                <c:pt idx="26">
                  <c:v>0.936720786067886</c:v>
                </c:pt>
                <c:pt idx="27">
                  <c:v>0.936262791308438</c:v>
                </c:pt>
                <c:pt idx="28">
                  <c:v>0.937809433940463</c:v>
                </c:pt>
                <c:pt idx="29">
                  <c:v>0.939947138121096</c:v>
                </c:pt>
                <c:pt idx="30">
                  <c:v>0.942560081706439</c:v>
                </c:pt>
                <c:pt idx="31">
                  <c:v>0.944764273631631</c:v>
                </c:pt>
                <c:pt idx="32">
                  <c:v>0.941590786138962</c:v>
                </c:pt>
                <c:pt idx="33">
                  <c:v>0.94291149494312</c:v>
                </c:pt>
                <c:pt idx="34">
                  <c:v>0.943113510802541</c:v>
                </c:pt>
                <c:pt idx="35">
                  <c:v>0.94370118024987</c:v>
                </c:pt>
                <c:pt idx="36">
                  <c:v>0.945495416438056</c:v>
                </c:pt>
                <c:pt idx="37">
                  <c:v>0.945559903558817</c:v>
                </c:pt>
                <c:pt idx="38">
                  <c:v>0.944364447073782</c:v>
                </c:pt>
                <c:pt idx="39">
                  <c:v>0.944688595406091</c:v>
                </c:pt>
                <c:pt idx="40">
                  <c:v>0.943187141646733</c:v>
                </c:pt>
                <c:pt idx="41">
                  <c:v>0.942353014077958</c:v>
                </c:pt>
                <c:pt idx="42">
                  <c:v>0.940663973854153</c:v>
                </c:pt>
                <c:pt idx="43">
                  <c:v>0.93907806576882</c:v>
                </c:pt>
                <c:pt idx="44">
                  <c:v>0.937443369339433</c:v>
                </c:pt>
                <c:pt idx="45">
                  <c:v>0.9370643957901</c:v>
                </c:pt>
                <c:pt idx="46">
                  <c:v>0.934867553603387</c:v>
                </c:pt>
                <c:pt idx="47">
                  <c:v>0.932721639329562</c:v>
                </c:pt>
              </c:numCache>
            </c:numRef>
          </c:xVal>
          <c:yVal>
            <c:numRef>
              <c:f>JulyAugData!$C$2:$C$49</c:f>
              <c:numCache>
                <c:formatCode>General</c:formatCode>
                <c:ptCount val="48"/>
                <c:pt idx="0">
                  <c:v>1.972060541100295</c:v>
                </c:pt>
                <c:pt idx="1">
                  <c:v>1.991477009960171</c:v>
                </c:pt>
                <c:pt idx="2">
                  <c:v>1.985652566934513</c:v>
                </c:pt>
                <c:pt idx="3">
                  <c:v>1.932075003973024</c:v>
                </c:pt>
                <c:pt idx="4">
                  <c:v>1.97974400012856</c:v>
                </c:pt>
                <c:pt idx="5">
                  <c:v>1.986072782654042</c:v>
                </c:pt>
                <c:pt idx="6">
                  <c:v>1.961593444913928</c:v>
                </c:pt>
                <c:pt idx="7">
                  <c:v>1.970400621265721</c:v>
                </c:pt>
                <c:pt idx="8">
                  <c:v>1.954625541615845</c:v>
                </c:pt>
                <c:pt idx="9">
                  <c:v>1.923245944543373</c:v>
                </c:pt>
                <c:pt idx="10">
                  <c:v>1.890977685475406</c:v>
                </c:pt>
                <c:pt idx="11">
                  <c:v>1.883353684788164</c:v>
                </c:pt>
                <c:pt idx="12">
                  <c:v>1.825494418389014</c:v>
                </c:pt>
                <c:pt idx="13">
                  <c:v>1.703665489038302</c:v>
                </c:pt>
                <c:pt idx="14">
                  <c:v>1.576009058359744</c:v>
                </c:pt>
                <c:pt idx="15">
                  <c:v>1.541330714962621</c:v>
                </c:pt>
                <c:pt idx="16">
                  <c:v>1.50896224918385</c:v>
                </c:pt>
                <c:pt idx="17">
                  <c:v>1.422297462394513</c:v>
                </c:pt>
                <c:pt idx="18">
                  <c:v>1.42594694972154</c:v>
                </c:pt>
                <c:pt idx="19">
                  <c:v>1.488220814070541</c:v>
                </c:pt>
                <c:pt idx="20">
                  <c:v>1.537040637367934</c:v>
                </c:pt>
                <c:pt idx="21">
                  <c:v>1.524020703761778</c:v>
                </c:pt>
                <c:pt idx="22">
                  <c:v>1.496842266759307</c:v>
                </c:pt>
                <c:pt idx="23">
                  <c:v>1.57227027518312</c:v>
                </c:pt>
                <c:pt idx="24">
                  <c:v>1.538009227478066</c:v>
                </c:pt>
                <c:pt idx="25">
                  <c:v>1.651498370787581</c:v>
                </c:pt>
                <c:pt idx="26">
                  <c:v>1.612062649400562</c:v>
                </c:pt>
                <c:pt idx="27">
                  <c:v>1.682767609144609</c:v>
                </c:pt>
                <c:pt idx="28">
                  <c:v>1.701775240036694</c:v>
                </c:pt>
                <c:pt idx="29">
                  <c:v>1.723343288088161</c:v>
                </c:pt>
                <c:pt idx="30">
                  <c:v>1.806694105232218</c:v>
                </c:pt>
                <c:pt idx="31">
                  <c:v>1.926293849862722</c:v>
                </c:pt>
                <c:pt idx="32">
                  <c:v>1.952226381429714</c:v>
                </c:pt>
                <c:pt idx="33">
                  <c:v>1.947595656730642</c:v>
                </c:pt>
                <c:pt idx="34">
                  <c:v>1.964367163675897</c:v>
                </c:pt>
                <c:pt idx="35">
                  <c:v>1.943662464046755</c:v>
                </c:pt>
                <c:pt idx="36">
                  <c:v>1.891184382865664</c:v>
                </c:pt>
                <c:pt idx="37">
                  <c:v>1.970231511585826</c:v>
                </c:pt>
                <c:pt idx="38">
                  <c:v>2.003950722385481</c:v>
                </c:pt>
                <c:pt idx="39">
                  <c:v>1.970511977330392</c:v>
                </c:pt>
                <c:pt idx="40">
                  <c:v>2.010865250258551</c:v>
                </c:pt>
                <c:pt idx="41">
                  <c:v>2.033895584948638</c:v>
                </c:pt>
                <c:pt idx="42">
                  <c:v>2.071543581762734</c:v>
                </c:pt>
                <c:pt idx="43">
                  <c:v>2.064524333340605</c:v>
                </c:pt>
                <c:pt idx="44">
                  <c:v>2.027159499664663</c:v>
                </c:pt>
                <c:pt idx="45">
                  <c:v>2.011676881487085</c:v>
                </c:pt>
                <c:pt idx="46">
                  <c:v>2.013046260886304</c:v>
                </c:pt>
                <c:pt idx="47">
                  <c:v>2.035737327636688</c:v>
                </c:pt>
              </c:numCache>
            </c:numRef>
          </c:yVal>
          <c:smooth val="0"/>
        </c:ser>
        <c:ser>
          <c:idx val="3"/>
          <c:order val="15"/>
          <c:tx>
            <c:v>Aug-08</c:v>
          </c:tx>
          <c:spPr>
            <a:ln w="28575">
              <a:noFill/>
            </a:ln>
          </c:spPr>
          <c:marker>
            <c:symbol val="diamond"/>
            <c:size val="7"/>
            <c:spPr>
              <a:solidFill>
                <a:srgbClr val="C00000"/>
              </a:solidFill>
              <a:ln>
                <a:solidFill>
                  <a:srgbClr val="C00000"/>
                </a:solidFill>
                <a:prstDash val="solid"/>
              </a:ln>
            </c:spPr>
          </c:marker>
          <c:xVal>
            <c:numRef>
              <c:f>JulyAugData!$B$2:$B$49</c:f>
              <c:numCache>
                <c:formatCode>General</c:formatCode>
                <c:ptCount val="48"/>
                <c:pt idx="0">
                  <c:v>0.887758193649449</c:v>
                </c:pt>
                <c:pt idx="1">
                  <c:v>0.889830191781487</c:v>
                </c:pt>
                <c:pt idx="2">
                  <c:v>0.919224522712982</c:v>
                </c:pt>
                <c:pt idx="3">
                  <c:v>0.912241630594601</c:v>
                </c:pt>
                <c:pt idx="4">
                  <c:v>0.893084974911737</c:v>
                </c:pt>
                <c:pt idx="5">
                  <c:v>0.888356269083918</c:v>
                </c:pt>
                <c:pt idx="6">
                  <c:v>0.895270894975253</c:v>
                </c:pt>
                <c:pt idx="7">
                  <c:v>0.892117240992689</c:v>
                </c:pt>
                <c:pt idx="8">
                  <c:v>0.897316238667991</c:v>
                </c:pt>
                <c:pt idx="9">
                  <c:v>0.869560488174508</c:v>
                </c:pt>
                <c:pt idx="10">
                  <c:v>0.848215286395549</c:v>
                </c:pt>
                <c:pt idx="11">
                  <c:v>0.831955586941787</c:v>
                </c:pt>
                <c:pt idx="12">
                  <c:v>0.821496194160676</c:v>
                </c:pt>
                <c:pt idx="13">
                  <c:v>0.775784929050917</c:v>
                </c:pt>
                <c:pt idx="14">
                  <c:v>0.722397140428946</c:v>
                </c:pt>
                <c:pt idx="15">
                  <c:v>0.728758320753552</c:v>
                </c:pt>
                <c:pt idx="16">
                  <c:v>0.716133698309221</c:v>
                </c:pt>
                <c:pt idx="17">
                  <c:v>0.715725777599857</c:v>
                </c:pt>
                <c:pt idx="18">
                  <c:v>0.766807045353221</c:v>
                </c:pt>
                <c:pt idx="19">
                  <c:v>0.792771256029152</c:v>
                </c:pt>
                <c:pt idx="20">
                  <c:v>0.821963197155889</c:v>
                </c:pt>
                <c:pt idx="21">
                  <c:v>0.850304073879891</c:v>
                </c:pt>
                <c:pt idx="22">
                  <c:v>0.87383114408416</c:v>
                </c:pt>
                <c:pt idx="23">
                  <c:v>0.873693473105525</c:v>
                </c:pt>
                <c:pt idx="24">
                  <c:v>0.896721334187482</c:v>
                </c:pt>
                <c:pt idx="25">
                  <c:v>0.888524478083718</c:v>
                </c:pt>
                <c:pt idx="26">
                  <c:v>0.907622146611438</c:v>
                </c:pt>
                <c:pt idx="27">
                  <c:v>0.89770860240522</c:v>
                </c:pt>
                <c:pt idx="28">
                  <c:v>0.935817054524754</c:v>
                </c:pt>
                <c:pt idx="29">
                  <c:v>0.924820963817662</c:v>
                </c:pt>
                <c:pt idx="30">
                  <c:v>0.920762777565821</c:v>
                </c:pt>
                <c:pt idx="31">
                  <c:v>0.930688161309341</c:v>
                </c:pt>
                <c:pt idx="32">
                  <c:v>0.940264285787163</c:v>
                </c:pt>
                <c:pt idx="33">
                  <c:v>0.973358902306803</c:v>
                </c:pt>
                <c:pt idx="34">
                  <c:v>0.97210969579804</c:v>
                </c:pt>
                <c:pt idx="35">
                  <c:v>0.970117439921559</c:v>
                </c:pt>
                <c:pt idx="36">
                  <c:v>0.962027059713653</c:v>
                </c:pt>
                <c:pt idx="37">
                  <c:v>0.960228467042315</c:v>
                </c:pt>
                <c:pt idx="38">
                  <c:v>0.94569520259574</c:v>
                </c:pt>
                <c:pt idx="39">
                  <c:v>0.97574435111506</c:v>
                </c:pt>
                <c:pt idx="40">
                  <c:v>0.936184985538183</c:v>
                </c:pt>
                <c:pt idx="41">
                  <c:v>0.946782928559343</c:v>
                </c:pt>
                <c:pt idx="42">
                  <c:v>0.929247725797647</c:v>
                </c:pt>
                <c:pt idx="43">
                  <c:v>0.951827084208281</c:v>
                </c:pt>
                <c:pt idx="44">
                  <c:v>0.933468540894697</c:v>
                </c:pt>
                <c:pt idx="45">
                  <c:v>0.933001831755667</c:v>
                </c:pt>
                <c:pt idx="46">
                  <c:v>0.903845364900734</c:v>
                </c:pt>
                <c:pt idx="47">
                  <c:v>0.890963371743279</c:v>
                </c:pt>
              </c:numCache>
            </c:numRef>
          </c:xVal>
          <c:yVal>
            <c:numRef>
              <c:f>JulyAugData!$D$2:$D$49</c:f>
              <c:numCache>
                <c:formatCode>General</c:formatCode>
                <c:ptCount val="48"/>
                <c:pt idx="0">
                  <c:v>1.17868316603663</c:v>
                </c:pt>
                <c:pt idx="1">
                  <c:v>1.11037546897492</c:v>
                </c:pt>
                <c:pt idx="2">
                  <c:v>1.009516117799669</c:v>
                </c:pt>
                <c:pt idx="3">
                  <c:v>0.935918614097784</c:v>
                </c:pt>
                <c:pt idx="4">
                  <c:v>1.179233761377296</c:v>
                </c:pt>
                <c:pt idx="5">
                  <c:v>1.258045924301896</c:v>
                </c:pt>
                <c:pt idx="6">
                  <c:v>1.433855605915562</c:v>
                </c:pt>
                <c:pt idx="7">
                  <c:v>1.047837852823635</c:v>
                </c:pt>
                <c:pt idx="8">
                  <c:v>1.10190710175832</c:v>
                </c:pt>
                <c:pt idx="9">
                  <c:v>1.209868584330567</c:v>
                </c:pt>
                <c:pt idx="10">
                  <c:v>1.335321932725894</c:v>
                </c:pt>
                <c:pt idx="11">
                  <c:v>1.321035664228928</c:v>
                </c:pt>
                <c:pt idx="12">
                  <c:v>1.187631766482351</c:v>
                </c:pt>
                <c:pt idx="13">
                  <c:v>1.239747762167174</c:v>
                </c:pt>
                <c:pt idx="14">
                  <c:v>1.220416640110086</c:v>
                </c:pt>
                <c:pt idx="15">
                  <c:v>1.134238184197916</c:v>
                </c:pt>
                <c:pt idx="16">
                  <c:v>1.086764847915243</c:v>
                </c:pt>
                <c:pt idx="17">
                  <c:v>1.126191713967367</c:v>
                </c:pt>
                <c:pt idx="18">
                  <c:v>1.143325273417716</c:v>
                </c:pt>
                <c:pt idx="19">
                  <c:v>1.193456240678514</c:v>
                </c:pt>
                <c:pt idx="20">
                  <c:v>1.158480907970777</c:v>
                </c:pt>
                <c:pt idx="21">
                  <c:v>1.102349278922156</c:v>
                </c:pt>
                <c:pt idx="22">
                  <c:v>1.117402411300832</c:v>
                </c:pt>
                <c:pt idx="23">
                  <c:v>1.203886801513215</c:v>
                </c:pt>
                <c:pt idx="24">
                  <c:v>1.126369404144102</c:v>
                </c:pt>
                <c:pt idx="25">
                  <c:v>1.086832845417665</c:v>
                </c:pt>
                <c:pt idx="26">
                  <c:v>1.012718815801966</c:v>
                </c:pt>
                <c:pt idx="27">
                  <c:v>1.207272743547253</c:v>
                </c:pt>
                <c:pt idx="28">
                  <c:v>0.573384276256069</c:v>
                </c:pt>
                <c:pt idx="29">
                  <c:v>0.93014979989978</c:v>
                </c:pt>
                <c:pt idx="30">
                  <c:v>1.233477428196898</c:v>
                </c:pt>
                <c:pt idx="31">
                  <c:v>1.080588296091744</c:v>
                </c:pt>
                <c:pt idx="32">
                  <c:v>0.913139838356111</c:v>
                </c:pt>
                <c:pt idx="33">
                  <c:v>-0.235345345490882</c:v>
                </c:pt>
                <c:pt idx="34">
                  <c:v>0.17198417476263</c:v>
                </c:pt>
                <c:pt idx="35">
                  <c:v>0.50950854540847</c:v>
                </c:pt>
                <c:pt idx="36">
                  <c:v>0.828618652382251</c:v>
                </c:pt>
                <c:pt idx="37">
                  <c:v>0.718564845125102</c:v>
                </c:pt>
                <c:pt idx="38">
                  <c:v>1.0401977048559</c:v>
                </c:pt>
                <c:pt idx="39">
                  <c:v>-0.0772969071201314</c:v>
                </c:pt>
                <c:pt idx="40">
                  <c:v>1.025927086257234</c:v>
                </c:pt>
                <c:pt idx="41">
                  <c:v>0.895079418996559</c:v>
                </c:pt>
                <c:pt idx="42">
                  <c:v>1.153340374003974</c:v>
                </c:pt>
                <c:pt idx="43">
                  <c:v>0.755363618617666</c:v>
                </c:pt>
                <c:pt idx="44">
                  <c:v>1.101921666986162</c:v>
                </c:pt>
                <c:pt idx="45">
                  <c:v>1.087548971179958</c:v>
                </c:pt>
                <c:pt idx="46">
                  <c:v>1.345646752127475</c:v>
                </c:pt>
                <c:pt idx="47">
                  <c:v>1.358427172017861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2126102408"/>
        <c:axId val="1782279176"/>
      </c:scatterChart>
      <c:valAx>
        <c:axId val="-2126102408"/>
        <c:scaling>
          <c:orientation val="minMax"/>
          <c:max val="1.0"/>
          <c:min val="0.3"/>
        </c:scaling>
        <c:delete val="0"/>
        <c:axPos val="b"/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25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782279176"/>
        <c:crosses val="autoZero"/>
        <c:crossBetween val="midCat"/>
      </c:valAx>
      <c:valAx>
        <c:axId val="1782279176"/>
        <c:scaling>
          <c:orientation val="minMax"/>
          <c:max val="3.5"/>
          <c:min val="0.0"/>
        </c:scaling>
        <c:delete val="0"/>
        <c:axPos val="l"/>
        <c:majorGridlines>
          <c:spPr>
            <a:ln w="3175">
              <a:solidFill>
                <a:srgbClr val="FFFFFF"/>
              </a:solidFill>
              <a:prstDash val="solid"/>
            </a:ln>
          </c:spPr>
        </c:majorGridlines>
        <c:numFmt formatCode="General" sourceLinked="1"/>
        <c:majorTickMark val="in"/>
        <c:minorTickMark val="none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8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2126102408"/>
        <c:crosses val="autoZero"/>
        <c:crossBetween val="midCat"/>
      </c:valAx>
      <c:spPr>
        <a:noFill/>
        <a:ln w="12700">
          <a:solidFill>
            <a:srgbClr val="808080"/>
          </a:solidFill>
          <a:prstDash val="solid"/>
        </a:ln>
      </c:spPr>
    </c:plotArea>
    <c:legend>
      <c:legendPos val="r"/>
      <c:layout>
        <c:manualLayout>
          <c:xMode val="edge"/>
          <c:yMode val="edge"/>
          <c:x val="0.825476429287864"/>
          <c:y val="0.0369881109643329"/>
          <c:w val="0.15245737211635"/>
          <c:h val="0.935270805812417"/>
        </c:manualLayout>
      </c:layout>
      <c:overlay val="0"/>
      <c:spPr>
        <a:solidFill>
          <a:srgbClr val="FFFFFF"/>
        </a:solidFill>
        <a:ln w="3175">
          <a:solidFill>
            <a:srgbClr val="000000"/>
          </a:solidFill>
          <a:prstDash val="solid"/>
        </a:ln>
      </c:spPr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  <a:ln w="9525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en-US"/>
    </a:p>
  </c:txPr>
  <c:externalData r:id="rId2">
    <c:autoUpdate val="0"/>
  </c:externalData>
  <c:userShapes r:id="rId3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0.071</cdr:x>
      <cdr:y>0.677</cdr:y>
    </cdr:from>
    <cdr:to>
      <cdr:x>0.083</cdr:x>
      <cdr:y>0.7075</cdr:y>
    </cdr:to>
    <cdr:sp macro="" textlink="">
      <cdr:nvSpPr>
        <cdr:cNvPr id="517121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74246" y="4881458"/>
          <a:ext cx="113957" cy="2199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sp>
  </cdr:relSizeAnchor>
  <cdr:relSizeAnchor xmlns:cdr="http://schemas.openxmlformats.org/drawingml/2006/chartDrawing">
    <cdr:from>
      <cdr:x>0.07725</cdr:x>
      <cdr:y>0.6955</cdr:y>
    </cdr:from>
    <cdr:to>
      <cdr:x>0.08825</cdr:x>
      <cdr:y>0.713</cdr:y>
    </cdr:to>
    <cdr:sp macro="" textlink="">
      <cdr:nvSpPr>
        <cdr:cNvPr id="517122" name="Text Box 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3599" y="5014851"/>
          <a:ext cx="104461" cy="1261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sp>
  </cdr:relSizeAnchor>
  <cdr:relSizeAnchor xmlns:cdr="http://schemas.openxmlformats.org/drawingml/2006/chartDrawing">
    <cdr:from>
      <cdr:x>0.06</cdr:x>
      <cdr:y>0.80375</cdr:y>
    </cdr:from>
    <cdr:to>
      <cdr:x>0.072</cdr:x>
      <cdr:y>0.83425</cdr:y>
    </cdr:to>
    <cdr:sp macro="" textlink="">
      <cdr:nvSpPr>
        <cdr:cNvPr id="517123" name="Text Box 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69786" y="5795379"/>
          <a:ext cx="113957" cy="2199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sp>
  </cdr:relSizeAnchor>
  <cdr:relSizeAnchor xmlns:cdr="http://schemas.openxmlformats.org/drawingml/2006/chartDrawing">
    <cdr:from>
      <cdr:x>0.077</cdr:x>
      <cdr:y>0.713</cdr:y>
    </cdr:from>
    <cdr:to>
      <cdr:x>0.089</cdr:x>
      <cdr:y>0.7435</cdr:y>
    </cdr:to>
    <cdr:sp macro="" textlink="">
      <cdr:nvSpPr>
        <cdr:cNvPr id="517125" name="Text Box 5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731225" y="5141033"/>
          <a:ext cx="113957" cy="2199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</cdr:sp>
  </cdr:relSizeAnchor>
  <cdr:relSizeAnchor xmlns:cdr="http://schemas.openxmlformats.org/drawingml/2006/chartDrawing">
    <cdr:from>
      <cdr:x>0.18875</cdr:x>
      <cdr:y>0.52025</cdr:y>
    </cdr:from>
    <cdr:to>
      <cdr:x>0.3785</cdr:x>
      <cdr:y>0.677</cdr:y>
    </cdr:to>
    <cdr:sp macro="" textlink="">
      <cdr:nvSpPr>
        <cdr:cNvPr id="517126" name="Oval 6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792450" y="3751224"/>
          <a:ext cx="1801947" cy="113023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</cdr:sp>
  </cdr:relSizeAnchor>
  <cdr:relSizeAnchor xmlns:cdr="http://schemas.openxmlformats.org/drawingml/2006/chartDrawing">
    <cdr:from>
      <cdr:x>0.643</cdr:x>
      <cdr:y>0.42375</cdr:y>
    </cdr:from>
    <cdr:to>
      <cdr:x>0.7285</cdr:x>
      <cdr:y>0.497</cdr:y>
    </cdr:to>
    <cdr:sp macro="" textlink="">
      <cdr:nvSpPr>
        <cdr:cNvPr id="517127" name="Oval 7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106201" y="3055418"/>
          <a:ext cx="811945" cy="52816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</cdr:sp>
  </cdr:relSizeAnchor>
  <cdr:relSizeAnchor xmlns:cdr="http://schemas.openxmlformats.org/drawingml/2006/chartDrawing">
    <cdr:from>
      <cdr:x>0.736</cdr:x>
      <cdr:y>0.05675</cdr:y>
    </cdr:from>
    <cdr:to>
      <cdr:x>0.78325</cdr:x>
      <cdr:y>0.23425</cdr:y>
    </cdr:to>
    <cdr:sp macro="" textlink="">
      <cdr:nvSpPr>
        <cdr:cNvPr id="517128" name="Oval 8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 rot="17051651">
          <a:off x="6573797" y="824764"/>
          <a:ext cx="1279850" cy="44870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</cdr:sp>
  </cdr:relSizeAnchor>
  <cdr:relSizeAnchor xmlns:cdr="http://schemas.openxmlformats.org/drawingml/2006/chartDrawing">
    <cdr:from>
      <cdr:x>0.6585</cdr:x>
      <cdr:y>0.1975</cdr:y>
    </cdr:from>
    <cdr:to>
      <cdr:x>0.7115</cdr:x>
      <cdr:y>0.2645</cdr:y>
    </cdr:to>
    <cdr:sp macro="" textlink="">
      <cdr:nvSpPr>
        <cdr:cNvPr id="517129" name="Oval 9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253396" y="1424059"/>
          <a:ext cx="503310" cy="48309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</cdr:sp>
  </cdr:relSizeAnchor>
  <cdr:relSizeAnchor xmlns:cdr="http://schemas.openxmlformats.org/drawingml/2006/chartDrawing">
    <cdr:from>
      <cdr:x>0.14325</cdr:x>
      <cdr:y>0.37375</cdr:y>
    </cdr:from>
    <cdr:to>
      <cdr:x>0.3785</cdr:x>
      <cdr:y>0.47</cdr:y>
    </cdr:to>
    <cdr:sp macro="" textlink="">
      <cdr:nvSpPr>
        <cdr:cNvPr id="517130" name="AutoShape 10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360363" y="2694896"/>
          <a:ext cx="2234034" cy="694004"/>
        </a:xfrm>
        <a:prstGeom xmlns:a="http://schemas.openxmlformats.org/drawingml/2006/main" prst="foldedCorner">
          <a:avLst>
            <a:gd name="adj" fmla="val 12500"/>
          </a:avLst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0" i="0" strike="noStrike">
              <a:solidFill>
                <a:srgbClr val="000000"/>
              </a:solidFill>
              <a:latin typeface="Arial"/>
              <a:cs typeface="Arial"/>
            </a:rPr>
            <a:t>Utah Juniper &amp; Flowering shrubs: Chamise, Manzanita, Sage &amp; Rabbitbrush </a:t>
          </a:r>
        </a:p>
      </cdr:txBody>
    </cdr:sp>
  </cdr:relSizeAnchor>
  <cdr:relSizeAnchor xmlns:cdr="http://schemas.openxmlformats.org/drawingml/2006/chartDrawing">
    <cdr:from>
      <cdr:x>0.40975</cdr:x>
      <cdr:y>0.4325</cdr:y>
    </cdr:from>
    <cdr:to>
      <cdr:x>0.57375</cdr:x>
      <cdr:y>0.52025</cdr:y>
    </cdr:to>
    <cdr:sp macro="" textlink="">
      <cdr:nvSpPr>
        <cdr:cNvPr id="517131" name="AutoShape 11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91160" y="3118509"/>
          <a:ext cx="1557414" cy="632715"/>
        </a:xfrm>
        <a:prstGeom xmlns:a="http://schemas.openxmlformats.org/drawingml/2006/main" prst="foldedCorner">
          <a:avLst>
            <a:gd name="adj" fmla="val 12500"/>
          </a:avLst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0" i="0" strike="noStrike">
              <a:solidFill>
                <a:srgbClr val="000000"/>
              </a:solidFill>
              <a:latin typeface="Arial"/>
              <a:cs typeface="Arial"/>
            </a:rPr>
            <a:t>Pines: Southern Pine, Lodgepole Pine, and Ponderosa Pine</a:t>
          </a:r>
        </a:p>
      </cdr:txBody>
    </cdr:sp>
  </cdr:relSizeAnchor>
  <cdr:relSizeAnchor xmlns:cdr="http://schemas.openxmlformats.org/drawingml/2006/chartDrawing">
    <cdr:from>
      <cdr:x>0.401</cdr:x>
      <cdr:y>0.24625</cdr:y>
    </cdr:from>
    <cdr:to>
      <cdr:x>0.561</cdr:x>
      <cdr:y>0.364</cdr:y>
    </cdr:to>
    <cdr:sp macro="" textlink="">
      <cdr:nvSpPr>
        <cdr:cNvPr id="517132" name="AutoShape 12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3808066" y="1775567"/>
          <a:ext cx="1519428" cy="849028"/>
        </a:xfrm>
        <a:prstGeom xmlns:a="http://schemas.openxmlformats.org/drawingml/2006/main" prst="foldedCorner">
          <a:avLst>
            <a:gd name="adj" fmla="val 12500"/>
          </a:avLst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0" i="0" strike="noStrike">
              <a:solidFill>
                <a:srgbClr val="000000"/>
              </a:solidFill>
              <a:latin typeface="Arial"/>
              <a:cs typeface="Arial"/>
            </a:rPr>
            <a:t>Fern (Puerto Rico), Rice Straw &amp; Ceanothus (a flowering shrub)</a:t>
          </a:r>
        </a:p>
      </cdr:txBody>
    </cdr:sp>
  </cdr:relSizeAnchor>
  <cdr:relSizeAnchor xmlns:cdr="http://schemas.openxmlformats.org/drawingml/2006/chartDrawing">
    <cdr:from>
      <cdr:x>0.46525</cdr:x>
      <cdr:y>0.11475</cdr:y>
    </cdr:from>
    <cdr:to>
      <cdr:x>0.5955</cdr:x>
      <cdr:y>0.1975</cdr:y>
    </cdr:to>
    <cdr:sp macro="" textlink="">
      <cdr:nvSpPr>
        <cdr:cNvPr id="517133" name="AutoShape 13"/>
        <cdr:cNvSpPr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418212" y="827396"/>
          <a:ext cx="1236909" cy="596663"/>
        </a:xfrm>
        <a:prstGeom xmlns:a="http://schemas.openxmlformats.org/drawingml/2006/main" prst="foldedCorner">
          <a:avLst>
            <a:gd name="adj" fmla="val 12500"/>
          </a:avLst>
        </a:prstGeom>
        <a:solidFill xmlns:a="http://schemas.openxmlformats.org/drawingml/2006/main">
          <a:srgbClr val="FFFFFF"/>
        </a:solidFill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  <cdr:txBody>
        <a:bodyPr xmlns:a="http://schemas.openxmlformats.org/drawingml/2006/main" vertOverflow="clip" wrap="square" lIns="36576" tIns="22860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1200" b="0" i="0" strike="noStrike">
              <a:solidFill>
                <a:srgbClr val="000000"/>
              </a:solidFill>
              <a:latin typeface="Arial"/>
              <a:cs typeface="Arial"/>
            </a:rPr>
            <a:t>Duff: Alaskan &amp; Ponderosa Pine  Duff</a:t>
          </a:r>
        </a:p>
      </cdr:txBody>
    </cdr:sp>
  </cdr:relSizeAnchor>
  <cdr:relSizeAnchor xmlns:cdr="http://schemas.openxmlformats.org/drawingml/2006/chartDrawing">
    <cdr:from>
      <cdr:x>0.1615</cdr:x>
      <cdr:y>0.47</cdr:y>
    </cdr:from>
    <cdr:to>
      <cdr:x>0.22275</cdr:x>
      <cdr:y>0.54</cdr:y>
    </cdr:to>
    <cdr:sp macro="" textlink="">
      <cdr:nvSpPr>
        <cdr:cNvPr id="517134" name="Line 14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>
          <a:off x="1533673" y="3388900"/>
          <a:ext cx="581656" cy="504730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</cdr:sp>
  </cdr:relSizeAnchor>
  <cdr:relSizeAnchor xmlns:cdr="http://schemas.openxmlformats.org/drawingml/2006/chartDrawing">
    <cdr:from>
      <cdr:x>0.5745</cdr:x>
      <cdr:y>0.46125</cdr:y>
    </cdr:from>
    <cdr:to>
      <cdr:x>0.643</cdr:x>
      <cdr:y>0.4835</cdr:y>
    </cdr:to>
    <cdr:sp macro="" textlink="">
      <cdr:nvSpPr>
        <cdr:cNvPr id="517135" name="Line 15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5455696" y="3325809"/>
          <a:ext cx="650505" cy="16043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</cdr:sp>
  </cdr:relSizeAnchor>
  <cdr:relSizeAnchor xmlns:cdr="http://schemas.openxmlformats.org/drawingml/2006/chartDrawing">
    <cdr:from>
      <cdr:x>0.55075</cdr:x>
      <cdr:y>0.1975</cdr:y>
    </cdr:from>
    <cdr:to>
      <cdr:x>0.67475</cdr:x>
      <cdr:y>0.259</cdr:y>
    </cdr:to>
    <cdr:sp macro="" textlink="">
      <cdr:nvSpPr>
        <cdr:cNvPr id="517136" name="Line 16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5230156" y="1424059"/>
          <a:ext cx="1177557" cy="443441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</cdr:sp>
  </cdr:relSizeAnchor>
  <cdr:relSizeAnchor xmlns:cdr="http://schemas.openxmlformats.org/drawingml/2006/chartDrawing">
    <cdr:from>
      <cdr:x>0.5745</cdr:x>
      <cdr:y>0.083</cdr:y>
    </cdr:from>
    <cdr:to>
      <cdr:x>0.75475</cdr:x>
      <cdr:y>0.13225</cdr:y>
    </cdr:to>
    <cdr:sp macro="" textlink="">
      <cdr:nvSpPr>
        <cdr:cNvPr id="517137" name="Line 17"/>
        <cdr:cNvSpPr>
          <a:spLocks xmlns:a="http://schemas.openxmlformats.org/drawingml/2006/main" noChangeShapeType="1"/>
        </cdr:cNvSpPr>
      </cdr:nvSpPr>
      <cdr:spPr bwMode="auto">
        <a:xfrm xmlns:a="http://schemas.openxmlformats.org/drawingml/2006/main" flipV="1">
          <a:off x="5455696" y="598465"/>
          <a:ext cx="1711731" cy="355114"/>
        </a:xfrm>
        <a:prstGeom xmlns:a="http://schemas.openxmlformats.org/drawingml/2006/main" prst="line">
          <a:avLst/>
        </a:prstGeom>
        <a:noFill xmlns:a="http://schemas.openxmlformats.org/drawingml/2006/main"/>
        <a:ln xmlns:a="http://schemas.openxmlformats.org/drawingml/2006/main" w="9525">
          <a:solidFill>
            <a:srgbClr val="000000"/>
          </a:solidFill>
          <a:round/>
          <a:headEnd/>
          <a:tailEnd/>
        </a:ln>
      </cdr:spPr>
    </cdr:sp>
  </cdr:relSizeAnchor>
  <cdr:relSizeAnchor xmlns:cdr="http://schemas.openxmlformats.org/drawingml/2006/chartDrawing">
    <cdr:from>
      <cdr:x>0.01975</cdr:x>
      <cdr:y>0.10525</cdr:y>
    </cdr:from>
    <cdr:to>
      <cdr:x>0.05775</cdr:x>
      <cdr:y>0.95325</cdr:y>
    </cdr:to>
    <cdr:sp macro="" textlink="">
      <cdr:nvSpPr>
        <cdr:cNvPr id="517139" name="Text Box 19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87554" y="758897"/>
          <a:ext cx="360865" cy="611444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vert="vert270" wrap="square" lIns="45720" tIns="41148" rIns="0" bIns="0" anchor="t" upright="1"/>
        <a:lstStyle xmlns:a="http://schemas.openxmlformats.org/drawingml/2006/main"/>
        <a:p xmlns:a="http://schemas.openxmlformats.org/drawingml/2006/main">
          <a:pPr algn="r" rtl="0">
            <a:defRPr sz="1000"/>
          </a:pPr>
          <a:r>
            <a:rPr lang="en-US" sz="2000" b="1" i="0" strike="noStrike">
              <a:solidFill>
                <a:srgbClr val="000000"/>
              </a:solidFill>
              <a:latin typeface="Arial"/>
              <a:cs typeface="Arial"/>
            </a:rPr>
            <a:t>Ångström exponent of absorbtion, </a:t>
          </a:r>
          <a:r>
            <a:rPr lang="en-US" sz="2000" b="1" i="1" strike="noStrike">
              <a:solidFill>
                <a:srgbClr val="000000"/>
              </a:solidFill>
              <a:latin typeface="Arial"/>
              <a:cs typeface="Arial"/>
            </a:rPr>
            <a:t>b</a:t>
          </a:r>
          <a:r>
            <a:rPr lang="en-US" sz="2000" b="1" i="0" strike="noStrike">
              <a:solidFill>
                <a:srgbClr val="000000"/>
              </a:solidFill>
              <a:latin typeface="Arial"/>
              <a:cs typeface="Arial"/>
            </a:rPr>
            <a:t>(405/870)  </a:t>
          </a:r>
        </a:p>
      </cdr:txBody>
    </cdr:sp>
  </cdr:relSizeAnchor>
  <cdr:relSizeAnchor xmlns:cdr="http://schemas.openxmlformats.org/drawingml/2006/chartDrawing">
    <cdr:from>
      <cdr:x>0.197</cdr:x>
      <cdr:y>0.9435</cdr:y>
    </cdr:from>
    <cdr:to>
      <cdr:x>0.7385</cdr:x>
      <cdr:y>1</cdr:y>
    </cdr:to>
    <cdr:sp macro="" textlink="">
      <cdr:nvSpPr>
        <cdr:cNvPr id="517140" name="Text Box 20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1696288" y="5320208"/>
          <a:ext cx="4662640" cy="31859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</cdr:spPr>
      <cdr:txBody>
        <a:bodyPr xmlns:a="http://schemas.openxmlformats.org/drawingml/2006/main" vertOverflow="clip" wrap="square" lIns="45720" tIns="41148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2000" b="1" i="0" strike="noStrike" dirty="0">
              <a:solidFill>
                <a:srgbClr val="000000"/>
              </a:solidFill>
              <a:latin typeface="Arial"/>
              <a:cs typeface="Arial"/>
            </a:rPr>
            <a:t>single scattering </a:t>
          </a:r>
          <a:r>
            <a:rPr lang="en-US" sz="2000" b="1" i="0" strike="noStrike" dirty="0" err="1">
              <a:solidFill>
                <a:srgbClr val="000000"/>
              </a:solidFill>
              <a:latin typeface="Arial"/>
              <a:cs typeface="Arial"/>
            </a:rPr>
            <a:t>albedo</a:t>
          </a:r>
          <a:r>
            <a:rPr lang="en-US" sz="2000" b="1" i="0" strike="noStrike" dirty="0">
              <a:solidFill>
                <a:srgbClr val="000000"/>
              </a:solidFill>
              <a:latin typeface="Arial"/>
              <a:cs typeface="Arial"/>
            </a:rPr>
            <a:t>, </a:t>
          </a:r>
          <a:r>
            <a:rPr lang="el-GR" sz="2000" b="1" i="1" strike="noStrike" dirty="0">
              <a:solidFill>
                <a:srgbClr val="000000"/>
              </a:solidFill>
              <a:latin typeface="Arial"/>
              <a:cs typeface="Arial"/>
            </a:rPr>
            <a:t>ω</a:t>
          </a:r>
          <a:r>
            <a:rPr lang="el-GR" sz="2000" b="1" i="0" strike="noStrike" dirty="0">
              <a:solidFill>
                <a:srgbClr val="000000"/>
              </a:solidFill>
              <a:latin typeface="Arial"/>
              <a:cs typeface="Arial"/>
            </a:rPr>
            <a:t>(405 </a:t>
          </a:r>
          <a:r>
            <a:rPr lang="en-US" sz="2000" b="1" i="0" strike="noStrike" dirty="0">
              <a:solidFill>
                <a:srgbClr val="000000"/>
              </a:solidFill>
              <a:latin typeface="Arial"/>
              <a:cs typeface="Arial"/>
            </a:rPr>
            <a:t>nm)                              </a:t>
          </a:r>
        </a:p>
      </cdr:txBody>
    </cdr:sp>
  </cdr:relSizeAnchor>
  <cdr:relSizeAnchor xmlns:cdr="http://schemas.openxmlformats.org/drawingml/2006/chartDrawing">
    <cdr:from>
      <cdr:x>0</cdr:x>
      <cdr:y>0</cdr:y>
    </cdr:from>
    <cdr:to>
      <cdr:x>0.0775</cdr:x>
      <cdr:y>0.0725</cdr:y>
    </cdr:to>
    <cdr:sp macro="" textlink="">
      <cdr:nvSpPr>
        <cdr:cNvPr id="517141" name="Text Box 2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0" y="0"/>
          <a:ext cx="735973" cy="52275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vertOverflow="clip" wrap="square" lIns="64008" tIns="50292" rIns="0" bIns="0" anchor="t" upright="1"/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2800" b="1" i="0" strike="noStrike">
              <a:solidFill>
                <a:srgbClr val="000000"/>
              </a:solidFill>
              <a:latin typeface="Arial"/>
              <a:cs typeface="Arial"/>
            </a:rPr>
            <a:t>(a)</a:t>
          </a:r>
        </a:p>
      </cdr:txBody>
    </cdr:sp>
  </cdr:relSizeAnchor>
  <cdr:relSizeAnchor xmlns:cdr="http://schemas.openxmlformats.org/drawingml/2006/chartDrawing">
    <cdr:from>
      <cdr:x>0.67475</cdr:x>
      <cdr:y>0.317</cdr:y>
    </cdr:from>
    <cdr:to>
      <cdr:x>0.81868</cdr:x>
      <cdr:y>0.38613</cdr:y>
    </cdr:to>
    <cdr:sp macro="" textlink="">
      <cdr:nvSpPr>
        <cdr:cNvPr id="517142" name="Text Box 22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5912834" y="1884121"/>
          <a:ext cx="1261243" cy="4108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45720" tIns="41148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2400" b="1" i="0" strike="noStrike" dirty="0">
              <a:solidFill>
                <a:srgbClr val="0000CC"/>
              </a:solidFill>
              <a:latin typeface="Arial"/>
              <a:cs typeface="Arial"/>
            </a:rPr>
            <a:t>JULY 08</a:t>
          </a:r>
        </a:p>
      </cdr:txBody>
    </cdr:sp>
  </cdr:relSizeAnchor>
  <cdr:relSizeAnchor xmlns:cdr="http://schemas.openxmlformats.org/drawingml/2006/chartDrawing">
    <cdr:from>
      <cdr:x>0.4985</cdr:x>
      <cdr:y>0.63975</cdr:y>
    </cdr:from>
    <cdr:to>
      <cdr:x>0.70097</cdr:x>
      <cdr:y>0.70888</cdr:y>
    </cdr:to>
    <cdr:sp macro="" textlink="">
      <cdr:nvSpPr>
        <cdr:cNvPr id="517143" name="Text Box 23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4368356" y="3802418"/>
          <a:ext cx="1774204" cy="41088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>
          <a:noFill/>
          <a:miter lim="800000"/>
          <a:headEnd/>
          <a:tailEnd/>
        </a:ln>
        <a:effectLst xmlns:a="http://schemas.openxmlformats.org/drawingml/2006/main"/>
      </cdr:spPr>
      <cdr:txBody>
        <a:bodyPr xmlns:a="http://schemas.openxmlformats.org/drawingml/2006/main" wrap="none" lIns="45720" tIns="41148" rIns="0" bIns="0" anchor="t" upright="1">
          <a:spAutoFit/>
        </a:bodyPr>
        <a:lstStyle xmlns:a="http://schemas.openxmlformats.org/drawingml/2006/main"/>
        <a:p xmlns:a="http://schemas.openxmlformats.org/drawingml/2006/main">
          <a:pPr algn="l" rtl="0">
            <a:defRPr sz="1000"/>
          </a:pPr>
          <a:r>
            <a:rPr lang="en-US" sz="2400" b="1" i="0" strike="noStrike" dirty="0">
              <a:solidFill>
                <a:srgbClr val="C00000"/>
              </a:solidFill>
              <a:latin typeface="Arial"/>
              <a:cs typeface="Arial"/>
            </a:rPr>
            <a:t>AUGUST 08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FF4707-06DA-FC49-898B-9C38D1E68E10}" type="datetimeFigureOut">
              <a:rPr lang="en-US" smtClean="0"/>
              <a:t>9/13/12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9D72CF-4BB0-BF42-B417-3AD2E2647E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3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9A0216E-1C24-7146-BFDC-29827B52ADC8}" type="slidenum">
              <a:rPr lang="en-US" sz="1200"/>
              <a:pPr/>
              <a:t>34</a:t>
            </a:fld>
            <a:endParaRPr lang="en-US" sz="1200"/>
          </a:p>
        </p:txBody>
      </p:sp>
      <p:sp>
        <p:nvSpPr>
          <p:cNvPr id="2140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31E3E19E-2F88-C848-A741-CD7C887920E3}" type="slidenum">
              <a:rPr lang="en-US" sz="1200">
                <a:cs typeface="Arial" charset="0"/>
              </a:rPr>
              <a:pPr algn="r" eaLnBrk="1" hangingPunct="1"/>
              <a:t>34</a:t>
            </a:fld>
            <a:endParaRPr lang="en-US" sz="1200">
              <a:cs typeface="Arial" charset="0"/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C197E70-B6C2-AF46-B86E-967855C33752}" type="slidenum">
              <a:rPr lang="en-US" sz="1200"/>
              <a:pPr/>
              <a:t>35</a:t>
            </a:fld>
            <a:endParaRPr lang="en-US" sz="1200"/>
          </a:p>
        </p:txBody>
      </p:sp>
      <p:sp>
        <p:nvSpPr>
          <p:cNvPr id="8806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6067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516A7CA-A72E-BC4A-BCA5-1685BDF08A02}" type="slidenum">
              <a:rPr lang="en-US" sz="1200"/>
              <a:pPr/>
              <a:t>36</a:t>
            </a:fld>
            <a:endParaRPr lang="en-US" sz="1200"/>
          </a:p>
        </p:txBody>
      </p:sp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9F57410-A152-FD4C-B961-546C4A717092}" type="slidenum">
              <a:rPr lang="en-US" sz="1200">
                <a:solidFill>
                  <a:srgbClr val="000000"/>
                </a:solidFill>
              </a:rPr>
              <a:pPr/>
              <a:t>37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515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99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5647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0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370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71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9791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57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9650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443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88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AB65F-3887-5A47-9B7F-E28892979CDF}" type="datetimeFigureOut">
              <a:rPr lang="en-US" smtClean="0"/>
              <a:t>9/3/12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9429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rgbClr val="FFFF00"/>
                </a:solidFill>
              </a:defRPr>
            </a:lvl1pPr>
          </a:lstStyle>
          <a:p>
            <a:r>
              <a:rPr lang="en-US" dirty="0" smtClean="0"/>
              <a:t>Pat Arnott, Satellite Remote Sensing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4BBE4-5A62-8E4E-A26A-0FC450B006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320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gif"/><Relationship Id="rId3" Type="http://schemas.openxmlformats.org/officeDocument/2006/relationships/image" Target="../media/image18.g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4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Relationship Id="rId3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gif"/><Relationship Id="rId3" Type="http://schemas.openxmlformats.org/officeDocument/2006/relationships/image" Target="../media/image29.gi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gi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gi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9281" y="13759"/>
            <a:ext cx="7772400" cy="876976"/>
          </a:xfrm>
        </p:spPr>
        <p:txBody>
          <a:bodyPr/>
          <a:lstStyle/>
          <a:p>
            <a:r>
              <a:rPr lang="en-US" b="1" dirty="0" smtClean="0"/>
              <a:t>MODIS Aerosol Retrievals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74582" y="965243"/>
            <a:ext cx="6400800" cy="1752600"/>
          </a:xfrm>
        </p:spPr>
        <p:txBody>
          <a:bodyPr>
            <a:normAutofit lnSpcReduction="10000"/>
          </a:bodyPr>
          <a:lstStyle/>
          <a:p>
            <a:r>
              <a:rPr lang="en-US" b="1" u="sng" dirty="0" smtClean="0">
                <a:solidFill>
                  <a:schemeClr val="tx1"/>
                </a:solidFill>
              </a:rPr>
              <a:t>Outline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Overview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Aerosol retrievals over land</a:t>
            </a:r>
          </a:p>
          <a:p>
            <a:pPr marL="514350" indent="-514350">
              <a:buAutoNum type="arabicPeriod"/>
            </a:pPr>
            <a:r>
              <a:rPr lang="en-US" dirty="0" smtClean="0">
                <a:solidFill>
                  <a:schemeClr val="tx1"/>
                </a:solidFill>
              </a:rPr>
              <a:t>Aerosol retrievals over water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74582" y="2865840"/>
            <a:ext cx="656343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MODIS</a:t>
            </a:r>
            <a:r>
              <a:rPr lang="en-US" dirty="0" smtClean="0"/>
              <a:t> – Moderate resolution imaging </a:t>
            </a:r>
            <a:r>
              <a:rPr lang="en-US" dirty="0" err="1" smtClean="0"/>
              <a:t>spectroradiometer</a:t>
            </a:r>
            <a:r>
              <a:rPr lang="en-US" dirty="0" smtClean="0"/>
              <a:t> aboard</a:t>
            </a:r>
          </a:p>
          <a:p>
            <a:r>
              <a:rPr lang="en-US" dirty="0" smtClean="0"/>
              <a:t>NASA’s Terra and Aqua satellites.</a:t>
            </a:r>
          </a:p>
          <a:p>
            <a:endParaRPr lang="en-US" dirty="0"/>
          </a:p>
          <a:p>
            <a:r>
              <a:rPr lang="en-US" b="1" dirty="0" smtClean="0"/>
              <a:t>Measures</a:t>
            </a:r>
            <a:r>
              <a:rPr lang="en-US" dirty="0" smtClean="0"/>
              <a:t>: Calibrated radiance, sunlight reflected from the Earth’s surface and atmosphere system.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074" y="4621241"/>
            <a:ext cx="833477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/>
              <a:t>Reference for Presentation</a:t>
            </a:r>
            <a:r>
              <a:rPr lang="en-US" dirty="0" smtClean="0"/>
              <a:t>:</a:t>
            </a:r>
          </a:p>
          <a:p>
            <a:r>
              <a:rPr lang="en-US" b="1" dirty="0" smtClean="0"/>
              <a:t>The MODIS Aerosol Algorithm, Products, and Validation.</a:t>
            </a:r>
          </a:p>
          <a:p>
            <a:endParaRPr lang="en-US" dirty="0" smtClean="0"/>
          </a:p>
          <a:p>
            <a:r>
              <a:rPr lang="en-US" dirty="0" smtClean="0"/>
              <a:t>Remer, L. A.; Kaufman, Y. J.; </a:t>
            </a:r>
            <a:r>
              <a:rPr lang="en-US" dirty="0" err="1" smtClean="0"/>
              <a:t>Tanré</a:t>
            </a:r>
            <a:r>
              <a:rPr lang="en-US" dirty="0" smtClean="0"/>
              <a:t>, D.; </a:t>
            </a:r>
            <a:r>
              <a:rPr lang="en-US" dirty="0" err="1" smtClean="0"/>
              <a:t>Mattoo</a:t>
            </a:r>
            <a:r>
              <a:rPr lang="en-US" dirty="0" smtClean="0"/>
              <a:t>, S.; Chu, D. A.; Martins, J. V.; Li, R.-R.; </a:t>
            </a:r>
            <a:r>
              <a:rPr lang="en-US" dirty="0" err="1" smtClean="0"/>
              <a:t>Ichoku</a:t>
            </a:r>
            <a:r>
              <a:rPr lang="en-US" dirty="0" smtClean="0"/>
              <a:t>, C.; Levy, R. C.; </a:t>
            </a:r>
            <a:r>
              <a:rPr lang="en-US" dirty="0" err="1" smtClean="0"/>
              <a:t>Kleidman</a:t>
            </a:r>
            <a:r>
              <a:rPr lang="en-US" dirty="0" smtClean="0"/>
              <a:t>, R. G.; Eck, T. F.; </a:t>
            </a:r>
            <a:r>
              <a:rPr lang="en-US" dirty="0" err="1" smtClean="0"/>
              <a:t>Vermote</a:t>
            </a:r>
            <a:r>
              <a:rPr lang="en-US" dirty="0" smtClean="0"/>
              <a:t>, E.; </a:t>
            </a:r>
            <a:r>
              <a:rPr lang="en-US" dirty="0" err="1" smtClean="0"/>
              <a:t>Holben</a:t>
            </a:r>
            <a:r>
              <a:rPr lang="en-US" dirty="0" smtClean="0"/>
              <a:t>, B. N.</a:t>
            </a:r>
          </a:p>
          <a:p>
            <a:r>
              <a:rPr lang="en-US" b="1" dirty="0" smtClean="0"/>
              <a:t>Journal of Atmospheric Sciences</a:t>
            </a:r>
            <a:r>
              <a:rPr lang="en-US" dirty="0" smtClean="0"/>
              <a:t>, vol. 62, Issue 4, pp. 947-973.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230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1797"/>
            <a:ext cx="9144000" cy="1143000"/>
          </a:xfrm>
        </p:spPr>
        <p:txBody>
          <a:bodyPr/>
          <a:lstStyle/>
          <a:p>
            <a:r>
              <a:rPr lang="en-US" b="1" dirty="0" smtClean="0"/>
              <a:t>Overview</a:t>
            </a:r>
            <a:r>
              <a:rPr lang="en-US" dirty="0" smtClean="0"/>
              <a:t>: Two pathways for light to MODIS</a:t>
            </a:r>
            <a:endParaRPr lang="en-US" dirty="0"/>
          </a:p>
        </p:txBody>
      </p:sp>
      <p:pic>
        <p:nvPicPr>
          <p:cNvPr id="4" name="Content Placeholder 3" descr="SatelliteAerosolRemoteSensing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217" r="-9217"/>
          <a:stretch>
            <a:fillRect/>
          </a:stretch>
        </p:blipFill>
        <p:spPr>
          <a:xfrm>
            <a:off x="-84825" y="1102395"/>
            <a:ext cx="9455484" cy="5200152"/>
          </a:xfrm>
        </p:spPr>
      </p:pic>
    </p:spTree>
    <p:extLst>
      <p:ext uri="{BB962C8B-B14F-4D97-AF65-F5344CB8AC3E}">
        <p14:creationId xmlns:p14="http://schemas.microsoft.com/office/powerpoint/2010/main" val="16200446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Overview</a:t>
            </a:r>
            <a:r>
              <a:rPr lang="en-US" dirty="0" smtClean="0"/>
              <a:t>: Measurements and Unknowns</a:t>
            </a:r>
            <a:endParaRPr lang="en-US" dirty="0"/>
          </a:p>
        </p:txBody>
      </p:sp>
      <p:pic>
        <p:nvPicPr>
          <p:cNvPr id="5" name="Content Placeholder 4" descr="SatelliteAerosolRemoteSensing3.bmp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472" b="-6472"/>
          <a:stretch>
            <a:fillRect/>
          </a:stretch>
        </p:blipFill>
        <p:spPr>
          <a:xfrm>
            <a:off x="79379" y="1155310"/>
            <a:ext cx="9038549" cy="4970854"/>
          </a:xfrm>
        </p:spPr>
      </p:pic>
    </p:spTree>
    <p:extLst>
      <p:ext uri="{BB962C8B-B14F-4D97-AF65-F5344CB8AC3E}">
        <p14:creationId xmlns:p14="http://schemas.microsoft.com/office/powerpoint/2010/main" val="73150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Aerosol Retrievals Over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072"/>
            <a:ext cx="8229600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In brief:</a:t>
            </a:r>
          </a:p>
          <a:p>
            <a:pPr marL="457200" indent="-457200">
              <a:buAutoNum type="arabicPeriod"/>
            </a:pPr>
            <a:r>
              <a:rPr lang="en-US" dirty="0" smtClean="0"/>
              <a:t>Cloud screen (look only at clear sky).</a:t>
            </a:r>
          </a:p>
          <a:p>
            <a:pPr marL="457200" indent="-457200">
              <a:buAutoNum type="arabicPeriod"/>
            </a:pPr>
            <a:r>
              <a:rPr lang="en-US" dirty="0" smtClean="0"/>
              <a:t>Surface screen (look only at dark enough surfaces, no snow or bright sand.)</a:t>
            </a:r>
          </a:p>
          <a:p>
            <a:pPr marL="457200" indent="-457200">
              <a:buAutoNum type="arabicPeriod"/>
            </a:pPr>
            <a:r>
              <a:rPr lang="en-US" dirty="0" smtClean="0"/>
              <a:t>Determine surface reflectance at 470 nm and 660 nm.</a:t>
            </a:r>
          </a:p>
          <a:p>
            <a:pPr marL="457200" indent="-457200">
              <a:buAutoNum type="arabicPeriod"/>
            </a:pPr>
            <a:r>
              <a:rPr lang="en-US" dirty="0" smtClean="0"/>
              <a:t>Use geographical location and an aerosol model look up table (LUT) with inputs from MODIS measured </a:t>
            </a:r>
            <a:r>
              <a:rPr lang="en-US" dirty="0" err="1" smtClean="0"/>
              <a:t>reflectances</a:t>
            </a:r>
            <a:r>
              <a:rPr lang="en-US" dirty="0" smtClean="0"/>
              <a:t> and surface </a:t>
            </a:r>
            <a:r>
              <a:rPr lang="en-US" dirty="0" err="1" smtClean="0"/>
              <a:t>reflectances</a:t>
            </a:r>
            <a:r>
              <a:rPr lang="en-US" dirty="0" smtClean="0"/>
              <a:t> to obtain aerosol retrieval (information about atmospheric aerosol from satellite).</a:t>
            </a:r>
          </a:p>
          <a:p>
            <a:pPr marL="457200" indent="-457200">
              <a:buAutoNum type="arabicPeriod"/>
            </a:pPr>
            <a:r>
              <a:rPr lang="en-US" dirty="0" smtClean="0"/>
              <a:t>Bright surface algorithm extends data: uses 470 nm data where aerosol are bright and surfaces are darker, and slant paths where aerosol dominate the signal over surface reflection.</a:t>
            </a:r>
          </a:p>
        </p:txBody>
      </p:sp>
    </p:spTree>
    <p:extLst>
      <p:ext uri="{BB962C8B-B14F-4D97-AF65-F5344CB8AC3E}">
        <p14:creationId xmlns:p14="http://schemas.microsoft.com/office/powerpoint/2010/main" val="2954171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Aerosol Retrievals Over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50423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In brief:</a:t>
            </a:r>
          </a:p>
          <a:p>
            <a:pPr marL="0" indent="0">
              <a:buNone/>
            </a:pPr>
            <a:r>
              <a:rPr lang="en-US" dirty="0" smtClean="0"/>
              <a:t>3. Determine surface reflectance at 470 nm and 660 nm.</a:t>
            </a:r>
          </a:p>
        </p:txBody>
      </p:sp>
      <p:pic>
        <p:nvPicPr>
          <p:cNvPr id="5" name="Picture 4" descr="SurfaceReflectance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0" y="2523398"/>
            <a:ext cx="8149560" cy="275305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cxnSp>
        <p:nvCxnSpPr>
          <p:cNvPr id="7" name="Straight Connector 6"/>
          <p:cNvCxnSpPr/>
          <p:nvPr/>
        </p:nvCxnSpPr>
        <p:spPr>
          <a:xfrm flipV="1">
            <a:off x="3757264" y="4480134"/>
            <a:ext cx="4718631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23044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04" y="89434"/>
            <a:ext cx="3114847" cy="183314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Motivation for Surface Reflectance Relationship</a:t>
            </a:r>
            <a:endParaRPr lang="en-US" dirty="0"/>
          </a:p>
        </p:txBody>
      </p:sp>
      <p:pic>
        <p:nvPicPr>
          <p:cNvPr id="4" name="Picture 3" descr="ReflectanceComparis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500" y="0"/>
            <a:ext cx="5397500" cy="6858000"/>
          </a:xfrm>
          <a:prstGeom prst="rect">
            <a:avLst/>
          </a:prstGeom>
        </p:spPr>
      </p:pic>
      <p:pic>
        <p:nvPicPr>
          <p:cNvPr id="5" name="Picture 4" descr="ReflectanceComparisonCap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0886"/>
            <a:ext cx="3863103" cy="1294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535194"/>
            <a:ext cx="37465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Kaufman, et al, 1997, The MODIS 2.1-μm channel-correlation with visible reflectance for use in remote sensing of aerosol. IEEE Transactions on Geoscience and Remote Sensing </a:t>
            </a:r>
            <a:r>
              <a:rPr lang="en-US" dirty="0" err="1" smtClean="0"/>
              <a:t>Vol</a:t>
            </a:r>
            <a:r>
              <a:rPr lang="en-US" dirty="0" smtClean="0"/>
              <a:t> 35, 1286-1298.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1375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33"/>
            <a:ext cx="8229600" cy="4838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MODIS Aerosol Retrievals Over Land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461" y="538113"/>
            <a:ext cx="8229600" cy="2086209"/>
          </a:xfrm>
        </p:spPr>
        <p:txBody>
          <a:bodyPr/>
          <a:lstStyle/>
          <a:p>
            <a:pPr marL="0" indent="0">
              <a:buNone/>
            </a:pPr>
            <a:r>
              <a:rPr lang="en-US" b="1" dirty="0" smtClean="0"/>
              <a:t>In brief:</a:t>
            </a:r>
          </a:p>
          <a:p>
            <a:pPr marL="0" indent="0">
              <a:buNone/>
            </a:pPr>
            <a:r>
              <a:rPr lang="en-US" dirty="0" smtClean="0"/>
              <a:t>4.  Use geographical location and an aerosol model look up table (LUT) with inputs from MODIS measured </a:t>
            </a:r>
            <a:r>
              <a:rPr lang="en-US" dirty="0" err="1" smtClean="0"/>
              <a:t>reflectances</a:t>
            </a:r>
            <a:r>
              <a:rPr lang="en-US" dirty="0" smtClean="0"/>
              <a:t> and surface </a:t>
            </a:r>
            <a:r>
              <a:rPr lang="en-US" dirty="0" err="1" smtClean="0"/>
              <a:t>reflectances</a:t>
            </a:r>
            <a:r>
              <a:rPr lang="en-US" dirty="0" smtClean="0"/>
              <a:t> to obtain aerosol retrieval (information about atmospheric aerosol from satellite).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82901" y="3713403"/>
            <a:ext cx="8242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Model</a:t>
            </a:r>
            <a:r>
              <a:rPr lang="en-US" dirty="0" smtClean="0"/>
              <a:t>(surface reflectance; assumed single scatter albedo; measured TOA reflectance)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2588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733"/>
            <a:ext cx="8229600" cy="48381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MODIS Aerosol Retrievals Over Land</a:t>
            </a:r>
            <a:endParaRPr lang="en-US" dirty="0"/>
          </a:p>
        </p:txBody>
      </p:sp>
      <p:pic>
        <p:nvPicPr>
          <p:cNvPr id="4" name="Picture 3" descr="geographicalInformati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0"/>
            <a:ext cx="7465071" cy="6858000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176104" y="3421834"/>
            <a:ext cx="308989" cy="275706"/>
          </a:xfrm>
          <a:custGeom>
            <a:avLst/>
            <a:gdLst>
              <a:gd name="connsiteX0" fmla="*/ 53213 w 308989"/>
              <a:gd name="connsiteY0" fmla="*/ 0 h 275706"/>
              <a:gd name="connsiteX1" fmla="*/ 26753 w 308989"/>
              <a:gd name="connsiteY1" fmla="*/ 79373 h 275706"/>
              <a:gd name="connsiteX2" fmla="*/ 9113 w 308989"/>
              <a:gd name="connsiteY2" fmla="*/ 132288 h 275706"/>
              <a:gd name="connsiteX3" fmla="*/ 293 w 308989"/>
              <a:gd name="connsiteY3" fmla="*/ 238118 h 275706"/>
              <a:gd name="connsiteX4" fmla="*/ 9113 w 308989"/>
              <a:gd name="connsiteY4" fmla="*/ 273394 h 275706"/>
              <a:gd name="connsiteX5" fmla="*/ 88492 w 308989"/>
              <a:gd name="connsiteY5" fmla="*/ 264575 h 275706"/>
              <a:gd name="connsiteX6" fmla="*/ 106132 w 308989"/>
              <a:gd name="connsiteY6" fmla="*/ 238118 h 275706"/>
              <a:gd name="connsiteX7" fmla="*/ 123772 w 308989"/>
              <a:gd name="connsiteY7" fmla="*/ 220479 h 275706"/>
              <a:gd name="connsiteX8" fmla="*/ 132591 w 308989"/>
              <a:gd name="connsiteY8" fmla="*/ 194022 h 275706"/>
              <a:gd name="connsiteX9" fmla="*/ 141411 w 308989"/>
              <a:gd name="connsiteY9" fmla="*/ 220479 h 275706"/>
              <a:gd name="connsiteX10" fmla="*/ 194331 w 308989"/>
              <a:gd name="connsiteY10" fmla="*/ 255756 h 275706"/>
              <a:gd name="connsiteX11" fmla="*/ 238430 w 308989"/>
              <a:gd name="connsiteY11" fmla="*/ 246937 h 275706"/>
              <a:gd name="connsiteX12" fmla="*/ 264889 w 308989"/>
              <a:gd name="connsiteY12" fmla="*/ 238118 h 275706"/>
              <a:gd name="connsiteX13" fmla="*/ 273709 w 308989"/>
              <a:gd name="connsiteY13" fmla="*/ 211660 h 275706"/>
              <a:gd name="connsiteX14" fmla="*/ 300169 w 308989"/>
              <a:gd name="connsiteY14" fmla="*/ 185203 h 275706"/>
              <a:gd name="connsiteX15" fmla="*/ 308989 w 308989"/>
              <a:gd name="connsiteY15" fmla="*/ 141107 h 275706"/>
              <a:gd name="connsiteX16" fmla="*/ 264889 w 308989"/>
              <a:gd name="connsiteY16" fmla="*/ 8820 h 275706"/>
              <a:gd name="connsiteX17" fmla="*/ 247250 w 308989"/>
              <a:gd name="connsiteY17" fmla="*/ 0 h 2757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08989" h="275706">
                <a:moveTo>
                  <a:pt x="53213" y="0"/>
                </a:moveTo>
                <a:cubicBezTo>
                  <a:pt x="17843" y="88418"/>
                  <a:pt x="49541" y="3419"/>
                  <a:pt x="26753" y="79373"/>
                </a:cubicBezTo>
                <a:cubicBezTo>
                  <a:pt x="21410" y="97181"/>
                  <a:pt x="9113" y="132288"/>
                  <a:pt x="9113" y="132288"/>
                </a:cubicBezTo>
                <a:cubicBezTo>
                  <a:pt x="6173" y="167565"/>
                  <a:pt x="293" y="202719"/>
                  <a:pt x="293" y="238118"/>
                </a:cubicBezTo>
                <a:cubicBezTo>
                  <a:pt x="293" y="250239"/>
                  <a:pt x="-2497" y="269911"/>
                  <a:pt x="9113" y="273394"/>
                </a:cubicBezTo>
                <a:cubicBezTo>
                  <a:pt x="34613" y="281043"/>
                  <a:pt x="62032" y="267515"/>
                  <a:pt x="88492" y="264575"/>
                </a:cubicBezTo>
                <a:cubicBezTo>
                  <a:pt x="94372" y="255756"/>
                  <a:pt x="99510" y="246395"/>
                  <a:pt x="106132" y="238118"/>
                </a:cubicBezTo>
                <a:cubicBezTo>
                  <a:pt x="111327" y="231625"/>
                  <a:pt x="119494" y="227609"/>
                  <a:pt x="123772" y="220479"/>
                </a:cubicBezTo>
                <a:cubicBezTo>
                  <a:pt x="128555" y="212508"/>
                  <a:pt x="129651" y="202841"/>
                  <a:pt x="132591" y="194022"/>
                </a:cubicBezTo>
                <a:cubicBezTo>
                  <a:pt x="135531" y="202841"/>
                  <a:pt x="134837" y="213906"/>
                  <a:pt x="141411" y="220479"/>
                </a:cubicBezTo>
                <a:cubicBezTo>
                  <a:pt x="156402" y="235469"/>
                  <a:pt x="194331" y="255756"/>
                  <a:pt x="194331" y="255756"/>
                </a:cubicBezTo>
                <a:cubicBezTo>
                  <a:pt x="209031" y="252816"/>
                  <a:pt x="223887" y="250572"/>
                  <a:pt x="238430" y="246937"/>
                </a:cubicBezTo>
                <a:cubicBezTo>
                  <a:pt x="247449" y="244682"/>
                  <a:pt x="258315" y="244692"/>
                  <a:pt x="264889" y="238118"/>
                </a:cubicBezTo>
                <a:cubicBezTo>
                  <a:pt x="271463" y="231545"/>
                  <a:pt x="268552" y="219395"/>
                  <a:pt x="273709" y="211660"/>
                </a:cubicBezTo>
                <a:cubicBezTo>
                  <a:pt x="280628" y="201282"/>
                  <a:pt x="291349" y="194022"/>
                  <a:pt x="300169" y="185203"/>
                </a:cubicBezTo>
                <a:cubicBezTo>
                  <a:pt x="303109" y="170504"/>
                  <a:pt x="308989" y="156097"/>
                  <a:pt x="308989" y="141107"/>
                </a:cubicBezTo>
                <a:cubicBezTo>
                  <a:pt x="308989" y="109081"/>
                  <a:pt x="306048" y="29401"/>
                  <a:pt x="264889" y="8820"/>
                </a:cubicBezTo>
                <a:lnTo>
                  <a:pt x="247250" y="0"/>
                </a:lnTo>
              </a:path>
            </a:pathLst>
          </a:custGeom>
          <a:ln w="3810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10526" y="3598218"/>
            <a:ext cx="136060" cy="132287"/>
          </a:xfrm>
          <a:custGeom>
            <a:avLst/>
            <a:gdLst>
              <a:gd name="connsiteX0" fmla="*/ 18666 w 136060"/>
              <a:gd name="connsiteY0" fmla="*/ 35276 h 132287"/>
              <a:gd name="connsiteX1" fmla="*/ 9846 w 136060"/>
              <a:gd name="connsiteY1" fmla="*/ 114649 h 132287"/>
              <a:gd name="connsiteX2" fmla="*/ 36306 w 136060"/>
              <a:gd name="connsiteY2" fmla="*/ 132287 h 132287"/>
              <a:gd name="connsiteX3" fmla="*/ 106865 w 136060"/>
              <a:gd name="connsiteY3" fmla="*/ 123468 h 132287"/>
              <a:gd name="connsiteX4" fmla="*/ 124505 w 136060"/>
              <a:gd name="connsiteY4" fmla="*/ 44095 h 132287"/>
              <a:gd name="connsiteX5" fmla="*/ 45126 w 136060"/>
              <a:gd name="connsiteY5" fmla="*/ 0 h 132287"/>
              <a:gd name="connsiteX6" fmla="*/ 18666 w 136060"/>
              <a:gd name="connsiteY6" fmla="*/ 17638 h 132287"/>
              <a:gd name="connsiteX7" fmla="*/ 9846 w 136060"/>
              <a:gd name="connsiteY7" fmla="*/ 105830 h 132287"/>
              <a:gd name="connsiteX8" fmla="*/ 18666 w 136060"/>
              <a:gd name="connsiteY8" fmla="*/ 35276 h 132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36060" h="132287">
                <a:moveTo>
                  <a:pt x="18666" y="35276"/>
                </a:moveTo>
                <a:cubicBezTo>
                  <a:pt x="6859" y="64792"/>
                  <a:pt x="-10726" y="83793"/>
                  <a:pt x="9846" y="114649"/>
                </a:cubicBezTo>
                <a:cubicBezTo>
                  <a:pt x="15726" y="123468"/>
                  <a:pt x="27486" y="126408"/>
                  <a:pt x="36306" y="132287"/>
                </a:cubicBezTo>
                <a:cubicBezTo>
                  <a:pt x="59826" y="129347"/>
                  <a:pt x="84589" y="131568"/>
                  <a:pt x="106865" y="123468"/>
                </a:cubicBezTo>
                <a:cubicBezTo>
                  <a:pt x="140513" y="111233"/>
                  <a:pt x="143196" y="70794"/>
                  <a:pt x="124505" y="44095"/>
                </a:cubicBezTo>
                <a:cubicBezTo>
                  <a:pt x="106046" y="17727"/>
                  <a:pt x="73193" y="9355"/>
                  <a:pt x="45126" y="0"/>
                </a:cubicBezTo>
                <a:cubicBezTo>
                  <a:pt x="36306" y="5879"/>
                  <a:pt x="26162" y="10143"/>
                  <a:pt x="18666" y="17638"/>
                </a:cubicBezTo>
                <a:cubicBezTo>
                  <a:pt x="-12329" y="48629"/>
                  <a:pt x="3102" y="58629"/>
                  <a:pt x="9846" y="105830"/>
                </a:cubicBezTo>
                <a:lnTo>
                  <a:pt x="18666" y="35276"/>
                </a:lnTo>
                <a:close/>
              </a:path>
            </a:pathLst>
          </a:cu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Curved Connector 8"/>
          <p:cNvCxnSpPr/>
          <p:nvPr/>
        </p:nvCxnSpPr>
        <p:spPr>
          <a:xfrm>
            <a:off x="317515" y="3792239"/>
            <a:ext cx="899627" cy="255756"/>
          </a:xfrm>
          <a:prstGeom prst="curvedConnector3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6524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LookUpTableInputs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233"/>
            <a:ext cx="9144000" cy="5836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7577" y="6173949"/>
            <a:ext cx="90113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Look up table obtained from </a:t>
            </a:r>
            <a:r>
              <a:rPr lang="en-US" b="1" dirty="0" err="1" smtClean="0"/>
              <a:t>radiative</a:t>
            </a:r>
            <a:r>
              <a:rPr lang="en-US" b="1" dirty="0" smtClean="0"/>
              <a:t> transfer calculations: Used to infer aerosol properties.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626525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39561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Aerosol Fine Fraction, </a:t>
            </a:r>
            <a:r>
              <a:rPr lang="en-US" dirty="0" smtClean="0">
                <a:solidFill>
                  <a:srgbClr val="FF0000"/>
                </a:solidFill>
                <a:latin typeface="Symbol"/>
              </a:rPr>
              <a:t>h</a:t>
            </a:r>
            <a:r>
              <a:rPr lang="en-US" dirty="0" smtClean="0"/>
              <a:t>, Estimate</a:t>
            </a:r>
            <a:endParaRPr lang="en-US" dirty="0"/>
          </a:p>
        </p:txBody>
      </p:sp>
      <p:pic>
        <p:nvPicPr>
          <p:cNvPr id="4" name="Picture 3" descr="FineFraction1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525" y="1720116"/>
            <a:ext cx="3892416" cy="22569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FineFraction2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309" y="750040"/>
            <a:ext cx="3813318" cy="20985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 descr="FineFraction3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478" y="4242016"/>
            <a:ext cx="4528400" cy="22929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245525" y="1720116"/>
            <a:ext cx="768760" cy="1495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37478" y="4242016"/>
            <a:ext cx="3153448" cy="2381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4251177" y="2266524"/>
            <a:ext cx="661490" cy="86427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251177" y="3283202"/>
            <a:ext cx="661490" cy="773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853304" y="903590"/>
            <a:ext cx="982323" cy="2774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/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=100%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05705" y="1196404"/>
            <a:ext cx="8299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/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=0%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286435" y="5323928"/>
            <a:ext cx="45530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Symbol"/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0022729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42555"/>
          </a:xfrm>
        </p:spPr>
        <p:txBody>
          <a:bodyPr/>
          <a:lstStyle/>
          <a:p>
            <a:r>
              <a:rPr lang="en-US" dirty="0" smtClean="0"/>
              <a:t>Fine Fraction Example</a:t>
            </a:r>
            <a:endParaRPr lang="en-US" dirty="0"/>
          </a:p>
        </p:txBody>
      </p:sp>
      <p:pic>
        <p:nvPicPr>
          <p:cNvPr id="4" name="Picture 3" descr="FineFractionExampl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00"/>
            <a:ext cx="9144000" cy="5683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0052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Here is What a Sky With Aerosol Looks Like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Morn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0959"/>
            <a:ext cx="4572000" cy="3429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3416" y="5079959"/>
            <a:ext cx="975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morning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 descr="Evenin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50959"/>
            <a:ext cx="4572000" cy="342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52769" y="5079959"/>
            <a:ext cx="919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evening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7888" y="5482036"/>
            <a:ext cx="72587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Two photographs where the solar zenith angle is about the same; one in the morning, and one in the afternoon, Reno NV, 9/3/2012. Aerosol size and/or concentration are different at these times.  The Washoe Zephyr wind can draw air pollution from California late in the day (</a:t>
            </a:r>
            <a:r>
              <a:rPr lang="en-US" dirty="0" err="1" smtClean="0">
                <a:solidFill>
                  <a:srgbClr val="FFFF00"/>
                </a:solidFill>
              </a:rPr>
              <a:t>Marce’s</a:t>
            </a:r>
            <a:r>
              <a:rPr lang="en-US" dirty="0" smtClean="0">
                <a:solidFill>
                  <a:srgbClr val="FFFF00"/>
                </a:solidFill>
              </a:rPr>
              <a:t> research topic).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30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LandAlgorithm.gif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5896" r="-65896"/>
          <a:stretch>
            <a:fillRect/>
          </a:stretch>
        </p:blipFill>
        <p:spPr>
          <a:xfrm>
            <a:off x="116006" y="-88192"/>
            <a:ext cx="12630327" cy="694619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006" y="2514704"/>
            <a:ext cx="3580867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MODIS Aerosol Retrievals Over Land Algorithm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559214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Aerosol Retrievals Over Ocean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5072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/>
              <a:t>In brief:</a:t>
            </a:r>
          </a:p>
          <a:p>
            <a:pPr marL="457200" indent="-457200">
              <a:buAutoNum type="arabicPeriod"/>
            </a:pPr>
            <a:r>
              <a:rPr lang="en-US" dirty="0" smtClean="0"/>
              <a:t>Cloud screen (look only at clear sky).</a:t>
            </a:r>
          </a:p>
          <a:p>
            <a:pPr marL="457200" indent="-457200">
              <a:buAutoNum type="arabicPeriod"/>
            </a:pPr>
            <a:r>
              <a:rPr lang="en-US" dirty="0" smtClean="0"/>
              <a:t>Surface screen (look only at dark water, not near shore.)</a:t>
            </a:r>
          </a:p>
          <a:p>
            <a:pPr marL="457200" indent="-457200">
              <a:buAutoNum type="arabicPeriod"/>
            </a:pPr>
            <a:r>
              <a:rPr lang="en-US" dirty="0" smtClean="0"/>
              <a:t>Uses level 1B </a:t>
            </a:r>
            <a:r>
              <a:rPr lang="en-US" dirty="0" err="1" smtClean="0"/>
              <a:t>reflectances</a:t>
            </a:r>
            <a:r>
              <a:rPr lang="en-US" dirty="0" smtClean="0"/>
              <a:t> at 550 nm, 660 nm, 860 nm, 1240 nm, 1600 nm, and 2130 nm.</a:t>
            </a:r>
          </a:p>
          <a:p>
            <a:pPr marL="457200" indent="-457200">
              <a:buAutoNum type="arabicPeriod"/>
            </a:pPr>
            <a:r>
              <a:rPr lang="en-US" dirty="0" smtClean="0"/>
              <a:t>Assume surface </a:t>
            </a:r>
            <a:r>
              <a:rPr lang="en-US" dirty="0" err="1" smtClean="0"/>
              <a:t>reflectances</a:t>
            </a:r>
            <a:r>
              <a:rPr lang="en-US" dirty="0" smtClean="0"/>
              <a:t> are negligible except for 550 nm.</a:t>
            </a:r>
          </a:p>
          <a:p>
            <a:pPr marL="457200" indent="-457200">
              <a:buAutoNum type="arabicPeriod"/>
            </a:pPr>
            <a:r>
              <a:rPr lang="en-US" dirty="0" smtClean="0"/>
              <a:t>Use an aerosol model look up table (LUT) with inputs from MODIS measured </a:t>
            </a:r>
            <a:r>
              <a:rPr lang="en-US" dirty="0" err="1" smtClean="0"/>
              <a:t>reflectances</a:t>
            </a:r>
            <a:r>
              <a:rPr lang="en-US" dirty="0" smtClean="0"/>
              <a:t> retrieval (information about atmospheric aerosol from satellite).</a:t>
            </a:r>
          </a:p>
          <a:p>
            <a:pPr marL="457200" indent="-457200">
              <a:buAutoNum type="arabicPeriod"/>
            </a:pPr>
            <a:r>
              <a:rPr lang="en-US" dirty="0" smtClean="0"/>
              <a:t>Take care of ocean glint.</a:t>
            </a:r>
          </a:p>
        </p:txBody>
      </p:sp>
    </p:spTree>
    <p:extLst>
      <p:ext uri="{BB962C8B-B14F-4D97-AF65-F5344CB8AC3E}">
        <p14:creationId xmlns:p14="http://schemas.microsoft.com/office/powerpoint/2010/main" val="13679363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41459"/>
            <a:ext cx="1747767" cy="2591589"/>
          </a:xfrm>
        </p:spPr>
        <p:txBody>
          <a:bodyPr>
            <a:normAutofit/>
          </a:bodyPr>
          <a:lstStyle/>
          <a:p>
            <a:r>
              <a:rPr lang="en-US" dirty="0" smtClean="0"/>
              <a:t>Aerosol Retrieval Over Ocean Algorithm</a:t>
            </a:r>
            <a:endParaRPr lang="en-US" dirty="0"/>
          </a:p>
        </p:txBody>
      </p:sp>
      <p:pic>
        <p:nvPicPr>
          <p:cNvPr id="4" name="Picture 3" descr="OceanRetrievalAlgorith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500" y="0"/>
            <a:ext cx="5191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086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019" y="37142"/>
            <a:ext cx="9046981" cy="4749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AERONET Ground Based Stations Used For Evaluation</a:t>
            </a:r>
            <a:endParaRPr lang="en-US" dirty="0"/>
          </a:p>
        </p:txBody>
      </p:sp>
      <p:pic>
        <p:nvPicPr>
          <p:cNvPr id="4" name="Picture 3" descr="Aerone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446" y="653239"/>
            <a:ext cx="7525221" cy="5886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01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AERONET and MODIS AOD Comparisons at 550 nm</a:t>
            </a:r>
            <a:endParaRPr lang="en-US" dirty="0"/>
          </a:p>
        </p:txBody>
      </p:sp>
      <p:pic>
        <p:nvPicPr>
          <p:cNvPr id="4" name="Picture 3" descr="aeronetModisLandComparis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250"/>
            <a:ext cx="4343400" cy="4043616"/>
          </a:xfrm>
          <a:prstGeom prst="rect">
            <a:avLst/>
          </a:prstGeom>
        </p:spPr>
      </p:pic>
      <p:pic>
        <p:nvPicPr>
          <p:cNvPr id="5" name="Picture 4" descr="aeronetModisOceanComparis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285" y="1556250"/>
            <a:ext cx="4343400" cy="4187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655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39" y="1244"/>
            <a:ext cx="8987447" cy="704289"/>
          </a:xfrm>
        </p:spPr>
        <p:txBody>
          <a:bodyPr/>
          <a:lstStyle/>
          <a:p>
            <a:r>
              <a:rPr lang="en-US" dirty="0" smtClean="0"/>
              <a:t>Table of Values Comparing AERONET and MODIS AOD</a:t>
            </a:r>
            <a:endParaRPr lang="en-US" dirty="0"/>
          </a:p>
        </p:txBody>
      </p:sp>
      <p:pic>
        <p:nvPicPr>
          <p:cNvPr id="4" name="Picture 3" descr="aeronetModisTable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043"/>
            <a:ext cx="9144000" cy="5305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91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MODIS Aerosol PRODUCTS: Basic Information</a:t>
            </a:r>
            <a:endParaRPr lang="en-US" dirty="0"/>
          </a:p>
        </p:txBody>
      </p:sp>
      <p:pic>
        <p:nvPicPr>
          <p:cNvPr id="4" name="Picture 3" descr="modisTable4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86222"/>
            <a:ext cx="8178800" cy="466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30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4"/>
            <a:ext cx="8229600" cy="1143000"/>
          </a:xfrm>
        </p:spPr>
        <p:txBody>
          <a:bodyPr/>
          <a:lstStyle/>
          <a:p>
            <a:r>
              <a:rPr lang="en-US" dirty="0" smtClean="0"/>
              <a:t>MODIS Aerosol PRODUCTS: Over Land Products</a:t>
            </a:r>
            <a:endParaRPr lang="en-US" dirty="0"/>
          </a:p>
        </p:txBody>
      </p:sp>
      <p:pic>
        <p:nvPicPr>
          <p:cNvPr id="3" name="Picture 2" descr="modisTable6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9500"/>
            <a:ext cx="9144000" cy="467422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220497" y="1825566"/>
            <a:ext cx="8396516" cy="26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58633" y="6261604"/>
            <a:ext cx="6335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Especially recommended to use the Corrected Optical Depth Land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426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5"/>
            <a:ext cx="8229600" cy="563182"/>
          </a:xfrm>
        </p:spPr>
        <p:txBody>
          <a:bodyPr/>
          <a:lstStyle/>
          <a:p>
            <a:r>
              <a:rPr lang="en-US" dirty="0" smtClean="0"/>
              <a:t>MODIS Aerosol PRODUCTS: Over Water Products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58633" y="6446270"/>
            <a:ext cx="715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Especially recommended to use the Effective Optical Depth Average Ocean</a:t>
            </a:r>
            <a:endParaRPr lang="en-US" dirty="0"/>
          </a:p>
        </p:txBody>
      </p:sp>
      <p:pic>
        <p:nvPicPr>
          <p:cNvPr id="4" name="Picture 3" descr="modisTable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053"/>
            <a:ext cx="9144000" cy="607473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9664" y="1261140"/>
            <a:ext cx="8396516" cy="264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5371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eanModisAOD55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89" y="555605"/>
            <a:ext cx="7358578" cy="53267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3615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MODIS 550 nm AOD LEVEL 3 Collection 5.1, 1 </a:t>
            </a:r>
            <a:r>
              <a:rPr lang="en-US" dirty="0" err="1" smtClean="0"/>
              <a:t>deg</a:t>
            </a:r>
            <a:r>
              <a:rPr lang="en-US" dirty="0" smtClean="0"/>
              <a:t> x 1 </a:t>
            </a:r>
            <a:r>
              <a:rPr lang="en-US" dirty="0" err="1" smtClean="0"/>
              <a:t>deg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724561" y="5842337"/>
            <a:ext cx="531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February 2000 through December 2011, Terra satellite.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9058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Ruiz-Arias, J. A., </a:t>
            </a:r>
            <a:r>
              <a:rPr lang="en-US" sz="1200" b="1" dirty="0" err="1" smtClean="0"/>
              <a:t>Dudhia</a:t>
            </a:r>
            <a:r>
              <a:rPr lang="en-US" sz="1200" b="1" dirty="0" smtClean="0"/>
              <a:t>, J., </a:t>
            </a:r>
            <a:r>
              <a:rPr lang="en-US" sz="1200" b="1" dirty="0" err="1" smtClean="0"/>
              <a:t>Gueymard</a:t>
            </a:r>
            <a:r>
              <a:rPr lang="en-US" sz="1200" b="1" dirty="0" smtClean="0"/>
              <a:t>, C. A., and </a:t>
            </a:r>
            <a:r>
              <a:rPr lang="en-US" sz="1200" b="1" dirty="0" err="1" smtClean="0"/>
              <a:t>Pozo-Vázquez</a:t>
            </a:r>
            <a:r>
              <a:rPr lang="en-US" sz="1200" b="1" dirty="0" smtClean="0"/>
              <a:t>, D.: Assessment of the Level-3 MODIS daily aerosol optical depth in the context of surface solar radiation and numerical weather modeling, Atmos. Chem. Phys. Discuss., 12, 23219-23260, doi:10.5194/acpd-12-23219-2012, 2012.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82702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190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Example Analysis of ‘Bishop Rings’ Data</a:t>
            </a:r>
            <a:endParaRPr lang="en-US" dirty="0"/>
          </a:p>
        </p:txBody>
      </p:sp>
      <p:pic>
        <p:nvPicPr>
          <p:cNvPr id="7" name="Picture 6" descr="BishopRingExampl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1952"/>
            <a:ext cx="9144000" cy="6226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916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40958"/>
          </a:xfrm>
        </p:spPr>
        <p:txBody>
          <a:bodyPr>
            <a:noAutofit/>
          </a:bodyPr>
          <a:lstStyle/>
          <a:p>
            <a:r>
              <a:rPr lang="en-US" sz="1600" b="1" dirty="0" smtClean="0"/>
              <a:t>MODIS 550 nm AOD LEVEL 3 Col. 5.1, 1  x 1 </a:t>
            </a:r>
            <a:r>
              <a:rPr lang="en-US" sz="1600" b="1" dirty="0" err="1" smtClean="0"/>
              <a:t>deg</a:t>
            </a:r>
            <a:r>
              <a:rPr lang="en-US" sz="1600" b="1" dirty="0" smtClean="0"/>
              <a:t>: Comparison with </a:t>
            </a:r>
            <a:r>
              <a:rPr lang="en-US" sz="1600" b="1" dirty="0" err="1" smtClean="0"/>
              <a:t>Aeronet</a:t>
            </a:r>
            <a:r>
              <a:rPr lang="en-US" sz="1600" b="1" dirty="0"/>
              <a:t> </a:t>
            </a:r>
            <a:r>
              <a:rPr lang="en-US" sz="1600" b="1" dirty="0" smtClean="0"/>
              <a:t>Ground Based Measurements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6211669"/>
            <a:ext cx="90580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/>
              <a:t>Ruiz-Arias, J. A., </a:t>
            </a:r>
            <a:r>
              <a:rPr lang="en-US" sz="1200" b="1" dirty="0" err="1" smtClean="0"/>
              <a:t>Dudhia</a:t>
            </a:r>
            <a:r>
              <a:rPr lang="en-US" sz="1200" b="1" dirty="0" smtClean="0"/>
              <a:t>, J., </a:t>
            </a:r>
            <a:r>
              <a:rPr lang="en-US" sz="1200" b="1" dirty="0" err="1" smtClean="0"/>
              <a:t>Gueymard</a:t>
            </a:r>
            <a:r>
              <a:rPr lang="en-US" sz="1200" b="1" dirty="0" smtClean="0"/>
              <a:t>, C. A., and </a:t>
            </a:r>
            <a:r>
              <a:rPr lang="en-US" sz="1200" b="1" dirty="0" err="1" smtClean="0"/>
              <a:t>Pozo-Vázquez</a:t>
            </a:r>
            <a:r>
              <a:rPr lang="en-US" sz="1200" b="1" dirty="0" smtClean="0"/>
              <a:t>, D.: Assessment of the Level-3 MODIS daily aerosol optical depth in the context of surface solar radiation and numerical weather modeling, Atmos. Chem. Phys. Discuss., 12, 23219-23260, doi:10.5194/acpd-12-23219-2012, 2012. (time period: </a:t>
            </a:r>
            <a:r>
              <a:rPr lang="en-US" sz="1200" b="1" dirty="0" smtClean="0"/>
              <a:t>February 2000 through December 2011, Terra satellite.)</a:t>
            </a:r>
          </a:p>
        </p:txBody>
      </p:sp>
      <p:pic>
        <p:nvPicPr>
          <p:cNvPr id="9" name="Picture 8" descr="MODISaeronetCOMPARIS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70" y="372058"/>
            <a:ext cx="8149561" cy="583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949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638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MODIS 550 nm AOD LEVEL 3 Col. 5.1, 1  x 1 </a:t>
            </a:r>
            <a:r>
              <a:rPr lang="en-US" sz="2400" b="1" dirty="0" err="1" smtClean="0"/>
              <a:t>deg</a:t>
            </a:r>
            <a:r>
              <a:rPr lang="en-US" sz="2400" b="1" dirty="0" smtClean="0"/>
              <a:t>: Comparison with </a:t>
            </a:r>
            <a:r>
              <a:rPr lang="en-US" sz="2400" b="1" dirty="0" err="1" smtClean="0"/>
              <a:t>Aeronet</a:t>
            </a:r>
            <a:r>
              <a:rPr lang="en-US" sz="2400" b="1" dirty="0"/>
              <a:t> </a:t>
            </a:r>
            <a:r>
              <a:rPr lang="en-US" sz="2400" b="1" dirty="0" smtClean="0"/>
              <a:t>Ground Based Measurements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380672"/>
            <a:ext cx="9058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Ruiz-Arias, J. A., </a:t>
            </a:r>
            <a:r>
              <a:rPr lang="en-US" b="1" dirty="0" err="1" smtClean="0"/>
              <a:t>Dudhia</a:t>
            </a:r>
            <a:r>
              <a:rPr lang="en-US" b="1" dirty="0" smtClean="0"/>
              <a:t>, J., </a:t>
            </a:r>
            <a:r>
              <a:rPr lang="en-US" b="1" dirty="0" err="1" smtClean="0"/>
              <a:t>Gueymard</a:t>
            </a:r>
            <a:r>
              <a:rPr lang="en-US" b="1" dirty="0" smtClean="0"/>
              <a:t>, C. A., and </a:t>
            </a:r>
            <a:r>
              <a:rPr lang="en-US" b="1" dirty="0" err="1" smtClean="0"/>
              <a:t>Pozo-Vázquez</a:t>
            </a:r>
            <a:r>
              <a:rPr lang="en-US" b="1" dirty="0" smtClean="0"/>
              <a:t>, D.: Assessment of the Level-3 MODIS daily aerosol optical depth in the context of surface solar radiation and numerical weather modeling, Atmos. Chem. Phys. Discuss., 12, 23219-23260, doi:10.5194/acpd-12-23219-2012, 2012. (time period: </a:t>
            </a:r>
            <a:r>
              <a:rPr lang="en-US" b="1" dirty="0" smtClean="0"/>
              <a:t>February 2000 through December 2011, Terra satellite.)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58633" y="2090141"/>
            <a:ext cx="8087821" cy="255454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/>
              <a:t>In parts of Northern and Southern Africa and Asia, the L3 AOD is too </a:t>
            </a:r>
            <a:r>
              <a:rPr lang="en-US" sz="2000" dirty="0" smtClean="0"/>
              <a:t>low.</a:t>
            </a:r>
          </a:p>
          <a:p>
            <a:pPr marL="285750" indent="-285750">
              <a:buFont typeface="Arial"/>
              <a:buChar char="•"/>
            </a:pP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Too large </a:t>
            </a:r>
            <a:r>
              <a:rPr lang="en-US" sz="2000" dirty="0"/>
              <a:t>values are found over Central Asia, Middle East and </a:t>
            </a:r>
            <a:r>
              <a:rPr lang="en-US" sz="2000" dirty="0" smtClean="0"/>
              <a:t>(</a:t>
            </a:r>
            <a:r>
              <a:rPr lang="en-US" sz="2000" dirty="0"/>
              <a:t>most particularly) </a:t>
            </a:r>
            <a:r>
              <a:rPr lang="en-US" sz="2000" dirty="0" smtClean="0"/>
              <a:t>Western North </a:t>
            </a:r>
            <a:r>
              <a:rPr lang="en-US" sz="2000" dirty="0"/>
              <a:t>America. </a:t>
            </a:r>
            <a:br>
              <a:rPr lang="en-US" sz="2000" dirty="0"/>
            </a:b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</a:t>
            </a:r>
            <a:r>
              <a:rPr lang="en-US" sz="2000" dirty="0"/>
              <a:t>regional root mean square </a:t>
            </a:r>
            <a:r>
              <a:rPr lang="en-US" sz="2000" dirty="0" smtClean="0"/>
              <a:t>error is </a:t>
            </a:r>
            <a:r>
              <a:rPr lang="en-US" sz="2000" dirty="0"/>
              <a:t>always larger than 50 %, with specially high </a:t>
            </a:r>
            <a:r>
              <a:rPr lang="en-US" sz="2000" dirty="0" smtClean="0"/>
              <a:t>values for </a:t>
            </a:r>
            <a:r>
              <a:rPr lang="en-US" sz="2000" dirty="0"/>
              <a:t>Western North America (151 %), South America (123 %), Central Asia (82 %</a:t>
            </a:r>
            <a:r>
              <a:rPr lang="en-US" sz="2000" dirty="0" smtClean="0"/>
              <a:t>) and </a:t>
            </a:r>
            <a:r>
              <a:rPr lang="en-US" sz="2000" dirty="0"/>
              <a:t>Australia (88 %).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19999" y="1323410"/>
            <a:ext cx="5818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Summary of conclusions from the paper referenced below.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56917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46638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MODIS 550 nm AOD LEVEL 3 Col. 5.1, 1  x 1 </a:t>
            </a:r>
            <a:r>
              <a:rPr lang="en-US" sz="2400" b="1" dirty="0" err="1" smtClean="0"/>
              <a:t>deg</a:t>
            </a:r>
            <a:r>
              <a:rPr lang="en-US" sz="2400" b="1" dirty="0" smtClean="0"/>
              <a:t>: Comparison with </a:t>
            </a:r>
            <a:r>
              <a:rPr lang="en-US" sz="2400" b="1" dirty="0" err="1" smtClean="0"/>
              <a:t>Aeronet</a:t>
            </a:r>
            <a:r>
              <a:rPr lang="en-US" sz="2400" b="1" dirty="0"/>
              <a:t> </a:t>
            </a:r>
            <a:r>
              <a:rPr lang="en-US" sz="2400" b="1" dirty="0" smtClean="0"/>
              <a:t>Ground Based Measurements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0" y="5380672"/>
            <a:ext cx="90580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Ruiz-Arias, J. A., </a:t>
            </a:r>
            <a:r>
              <a:rPr lang="en-US" b="1" dirty="0" err="1" smtClean="0"/>
              <a:t>Dudhia</a:t>
            </a:r>
            <a:r>
              <a:rPr lang="en-US" b="1" dirty="0" smtClean="0"/>
              <a:t>, J., </a:t>
            </a:r>
            <a:r>
              <a:rPr lang="en-US" b="1" dirty="0" err="1" smtClean="0"/>
              <a:t>Gueymard</a:t>
            </a:r>
            <a:r>
              <a:rPr lang="en-US" b="1" dirty="0" smtClean="0"/>
              <a:t>, C. A., and </a:t>
            </a:r>
            <a:r>
              <a:rPr lang="en-US" b="1" dirty="0" err="1" smtClean="0"/>
              <a:t>Pozo-Vázquez</a:t>
            </a:r>
            <a:r>
              <a:rPr lang="en-US" b="1" dirty="0" smtClean="0"/>
              <a:t>, D.: Assessment of the Level-3 MODIS daily aerosol optical depth in the context of surface solar radiation and numerical weather modeling, Atmos. Chem. Phys. Discuss., 12, 23219-23260, doi:10.5194/acpd-12-23219-2012, 2012. (time period: </a:t>
            </a:r>
            <a:r>
              <a:rPr lang="en-US" b="1" dirty="0" smtClean="0"/>
              <a:t>February 2000 through December 2011, Terra satellite.)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0372" y="2069895"/>
            <a:ext cx="8087821" cy="2862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Under this same condition, the relative uncertainty induced in Global Horizontal Irradiance (GHI)</a:t>
            </a:r>
            <a:r>
              <a:rPr lang="en-US" dirty="0"/>
              <a:t> </a:t>
            </a:r>
            <a:r>
              <a:rPr lang="en-US" dirty="0" smtClean="0"/>
              <a:t>is always below 5 %. 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regional scale, the L3 AOD is therefore of sufficient overall quality to produce good-enough GHI estimates.</a:t>
            </a:r>
            <a:br>
              <a:rPr lang="en-US" dirty="0" smtClean="0"/>
            </a:b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Conversely, this is not generally the case for direct normal irradiance (DNI). In spite of this significant AOD-induced uncertainty in DNI, we consider the daily L3 AOD dataset very valuable because it has the advantage to generate a correct daily variability in DNI, which is important in solar energy applications.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0062" y="1000244"/>
            <a:ext cx="70470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Summary of conclusions from the paper referenced below with regard to errors and fitness for applications.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48110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76439"/>
            <a:ext cx="8229600" cy="1143000"/>
          </a:xfrm>
        </p:spPr>
        <p:txBody>
          <a:bodyPr/>
          <a:lstStyle/>
          <a:p>
            <a:r>
              <a:rPr lang="en-US" dirty="0" smtClean="0"/>
              <a:t>Case Study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4836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993" name="Picture 8" descr="crefl1_A2008192183811-2008192185022_250m_ca-north-000_1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2994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610600" cy="1524000"/>
          </a:xfrm>
        </p:spPr>
        <p:txBody>
          <a:bodyPr/>
          <a:lstStyle/>
          <a:p>
            <a:r>
              <a:rPr lang="en-US" sz="3200">
                <a:solidFill>
                  <a:srgbClr val="FDFA0D"/>
                </a:solidFill>
                <a:latin typeface="Calibri" charset="0"/>
                <a:ea typeface="ＭＳ Ｐゴシック" charset="0"/>
              </a:rPr>
              <a:t>1,000 Fires, Northern CA, Summer 2008:  Peak Smoke in Reno around local noon, July 10th.</a:t>
            </a:r>
          </a:p>
        </p:txBody>
      </p:sp>
      <p:sp>
        <p:nvSpPr>
          <p:cNvPr id="212995" name="Rectangle 6"/>
          <p:cNvSpPr>
            <a:spLocks noChangeArrowheads="1"/>
          </p:cNvSpPr>
          <p:nvPr/>
        </p:nvSpPr>
        <p:spPr bwMode="auto">
          <a:xfrm>
            <a:off x="4724400" y="4495800"/>
            <a:ext cx="4419600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1" hangingPunct="1"/>
            <a:r>
              <a:rPr lang="en-US" sz="2000" b="1">
                <a:solidFill>
                  <a:srgbClr val="F4F92B"/>
                </a:solidFill>
                <a:cs typeface="Arial" charset="0"/>
              </a:rPr>
              <a:t>Summer wild Fires</a:t>
            </a:r>
          </a:p>
          <a:p>
            <a:pPr algn="r" eaLnBrk="1" hangingPunct="1"/>
            <a:r>
              <a:rPr lang="en-US" sz="2000" b="1">
                <a:solidFill>
                  <a:srgbClr val="F4F92B"/>
                </a:solidFill>
                <a:cs typeface="Arial" charset="0"/>
              </a:rPr>
              <a:t>-Over 1,000</a:t>
            </a:r>
          </a:p>
          <a:p>
            <a:pPr algn="r" eaLnBrk="1" hangingPunct="1"/>
            <a:r>
              <a:rPr lang="en-US" sz="2000" b="1">
                <a:solidFill>
                  <a:srgbClr val="F4F92B"/>
                </a:solidFill>
                <a:cs typeface="Arial" charset="0"/>
              </a:rPr>
              <a:t>-Most sparked by lightning</a:t>
            </a:r>
          </a:p>
          <a:p>
            <a:pPr algn="r" eaLnBrk="1" hangingPunct="1"/>
            <a:r>
              <a:rPr lang="en-US" sz="2000" b="1">
                <a:solidFill>
                  <a:srgbClr val="F4F92B"/>
                </a:solidFill>
                <a:cs typeface="Arial" charset="0"/>
              </a:rPr>
              <a:t>-Dry and windy </a:t>
            </a:r>
          </a:p>
          <a:p>
            <a:pPr algn="r" eaLnBrk="1" hangingPunct="1"/>
            <a:r>
              <a:rPr lang="en-US" sz="2000" b="1">
                <a:solidFill>
                  <a:srgbClr val="F4F92B"/>
                </a:solidFill>
                <a:cs typeface="Arial" charset="0"/>
              </a:rPr>
              <a:t>-Covering 680 Sq miles of central and northern California</a:t>
            </a:r>
          </a:p>
        </p:txBody>
      </p:sp>
      <p:sp>
        <p:nvSpPr>
          <p:cNvPr id="212996" name="Slide Number Placeholder 4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EF86CFEA-A415-9B42-9CF9-DEC7E5654DAF}" type="slidenum">
              <a:rPr lang="en-US" sz="1200">
                <a:solidFill>
                  <a:srgbClr val="898989"/>
                </a:solidFill>
                <a:cs typeface="Arial" charset="0"/>
              </a:rPr>
              <a:pPr algn="r" eaLnBrk="1" hangingPunct="1"/>
              <a:t>34</a:t>
            </a:fld>
            <a:endParaRPr lang="en-US" sz="1200">
              <a:solidFill>
                <a:srgbClr val="898989"/>
              </a:solidFill>
              <a:cs typeface="Arial" charset="0"/>
            </a:endParaRPr>
          </a:p>
        </p:txBody>
      </p:sp>
      <p:sp>
        <p:nvSpPr>
          <p:cNvPr id="212997" name="Rectangle 7"/>
          <p:cNvSpPr>
            <a:spLocks noChangeArrowheads="1"/>
          </p:cNvSpPr>
          <p:nvPr/>
        </p:nvSpPr>
        <p:spPr bwMode="auto">
          <a:xfrm>
            <a:off x="1901825" y="6415088"/>
            <a:ext cx="45751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1800" i="1">
                <a:solidFill>
                  <a:schemeClr val="bg1"/>
                </a:solidFill>
                <a:cs typeface="Arial" charset="0"/>
              </a:rPr>
              <a:t>Source: NASA California Wild  Fires 2008</a:t>
            </a:r>
          </a:p>
        </p:txBody>
      </p:sp>
    </p:spTree>
    <p:extLst>
      <p:ext uri="{BB962C8B-B14F-4D97-AF65-F5344CB8AC3E}">
        <p14:creationId xmlns:p14="http://schemas.microsoft.com/office/powerpoint/2010/main" val="1025657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Rectangle 1026"/>
          <p:cNvSpPr>
            <a:spLocks noGrp="1"/>
          </p:cNvSpPr>
          <p:nvPr>
            <p:ph type="title" idx="4294967295"/>
          </p:nvPr>
        </p:nvSpPr>
        <p:spPr>
          <a:xfrm>
            <a:off x="457200" y="274638"/>
            <a:ext cx="7848600" cy="944562"/>
          </a:xfrm>
          <a:solidFill>
            <a:schemeClr val="tx1"/>
          </a:solidFill>
        </p:spPr>
        <p:txBody>
          <a:bodyPr>
            <a:normAutofit fontScale="90000"/>
          </a:bodyPr>
          <a:lstStyle/>
          <a:p>
            <a:r>
              <a:rPr lang="en-US" sz="320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Reno Days in Photographs: </a:t>
            </a:r>
            <a:br>
              <a:rPr lang="en-US" sz="320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</a:br>
            <a:r>
              <a:rPr lang="en-US" sz="3200">
                <a:solidFill>
                  <a:srgbClr val="FFFF00"/>
                </a:solidFill>
                <a:latin typeface="Times New Roman" charset="0"/>
                <a:ea typeface="ＭＳ Ｐゴシック" charset="0"/>
              </a:rPr>
              <a:t>Similar Location and Sun Angle</a:t>
            </a:r>
          </a:p>
        </p:txBody>
      </p:sp>
      <p:pic>
        <p:nvPicPr>
          <p:cNvPr id="215043" name="Picture 1027"/>
          <p:cNvPicPr>
            <a:picLocks noChangeAspect="1" noChangeArrowheads="1"/>
          </p:cNvPicPr>
          <p:nvPr>
            <p:ph type="body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828800"/>
            <a:ext cx="4495800" cy="4419600"/>
          </a:xfrm>
        </p:spPr>
      </p:pic>
      <p:pic>
        <p:nvPicPr>
          <p:cNvPr id="215044" name="Picture 10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828800"/>
            <a:ext cx="41910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45" name="Rectangle 1030"/>
          <p:cNvSpPr>
            <a:spLocks noChangeArrowheads="1"/>
          </p:cNvSpPr>
          <p:nvPr/>
        </p:nvSpPr>
        <p:spPr bwMode="auto">
          <a:xfrm>
            <a:off x="5791200" y="5638800"/>
            <a:ext cx="2097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JULY-10, 2008</a:t>
            </a:r>
          </a:p>
        </p:txBody>
      </p:sp>
      <p:sp>
        <p:nvSpPr>
          <p:cNvPr id="215046" name="Rectangle 1031"/>
          <p:cNvSpPr>
            <a:spLocks noChangeArrowheads="1"/>
          </p:cNvSpPr>
          <p:nvPr/>
        </p:nvSpPr>
        <p:spPr bwMode="auto">
          <a:xfrm>
            <a:off x="1905000" y="5638800"/>
            <a:ext cx="2063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solidFill>
                  <a:srgbClr val="FFFF00"/>
                </a:solidFill>
                <a:latin typeface="Times New Roman" charset="0"/>
                <a:cs typeface="Times New Roman" charset="0"/>
              </a:rPr>
              <a:t>SEPT-22, 2008</a:t>
            </a:r>
          </a:p>
        </p:txBody>
      </p:sp>
    </p:spTree>
    <p:extLst>
      <p:ext uri="{BB962C8B-B14F-4D97-AF65-F5344CB8AC3E}">
        <p14:creationId xmlns:p14="http://schemas.microsoft.com/office/powerpoint/2010/main" val="14285783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090" name="Picture 2" descr="10July08SmokeRenoS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8226425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Rectangle 3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</a:rPr>
              <a:t>One Not So Fine Day in Reno </a:t>
            </a:r>
          </a:p>
        </p:txBody>
      </p:sp>
    </p:spTree>
    <p:extLst>
      <p:ext uri="{BB962C8B-B14F-4D97-AF65-F5344CB8AC3E}">
        <p14:creationId xmlns:p14="http://schemas.microsoft.com/office/powerpoint/2010/main" val="3562238090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 noGrp="1"/>
          </p:cNvGraphicFramePr>
          <p:nvPr/>
        </p:nvGraphicFramePr>
        <p:xfrm>
          <a:off x="155575" y="688975"/>
          <a:ext cx="8763000" cy="5943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9139" name="TextBox 2"/>
          <p:cNvSpPr txBox="1">
            <a:spLocks noChangeArrowheads="1"/>
          </p:cNvSpPr>
          <p:nvPr/>
        </p:nvSpPr>
        <p:spPr bwMode="auto">
          <a:xfrm>
            <a:off x="1524000" y="76200"/>
            <a:ext cx="6153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3600">
                <a:solidFill>
                  <a:srgbClr val="000000"/>
                </a:solidFill>
                <a:latin typeface="Arial Bold" charset="0"/>
                <a:cs typeface="Times New Roman" charset="0"/>
              </a:rPr>
              <a:t>Comparison With Lab Data </a:t>
            </a:r>
          </a:p>
        </p:txBody>
      </p:sp>
      <p:sp>
        <p:nvSpPr>
          <p:cNvPr id="219140" name="Slide Number Placeholder 3"/>
          <p:cNvSpPr txBox="1">
            <a:spLocks noGrp="1"/>
          </p:cNvSpPr>
          <p:nvPr/>
        </p:nvSpPr>
        <p:spPr bwMode="auto"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fld id="{1B2677D2-14E8-364E-B93C-F9DA920E9D77}" type="slidenum">
              <a:rPr lang="en-US" sz="1200">
                <a:solidFill>
                  <a:srgbClr val="898989"/>
                </a:solidFill>
              </a:rPr>
              <a:pPr algn="r" eaLnBrk="1" hangingPunct="1"/>
              <a:t>37</a:t>
            </a:fld>
            <a:endParaRPr lang="en-US" sz="1200">
              <a:solidFill>
                <a:srgbClr val="898989"/>
              </a:solidFill>
            </a:endParaRPr>
          </a:p>
        </p:txBody>
      </p:sp>
      <p:sp>
        <p:nvSpPr>
          <p:cNvPr id="219141" name="Rectangle 5"/>
          <p:cNvSpPr>
            <a:spLocks noChangeArrowheads="1"/>
          </p:cNvSpPr>
          <p:nvPr/>
        </p:nvSpPr>
        <p:spPr bwMode="auto">
          <a:xfrm>
            <a:off x="228600" y="762000"/>
            <a:ext cx="4572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40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98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sz="4000" b="1">
                <a:latin typeface="Calibri" charset="0"/>
              </a:rPr>
              <a:t>Single Particle Optics of Coated Cores</a:t>
            </a:r>
          </a:p>
        </p:txBody>
      </p:sp>
      <p:pic>
        <p:nvPicPr>
          <p:cNvPr id="221187" name="Picture 4" descr="NonAbsorbingCoa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0"/>
            <a:ext cx="445135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8" name="Picture 5" descr="AbsorbingCoa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1524000"/>
            <a:ext cx="445135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98365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</a:rPr>
              <a:t>Cloud Case 8 September 2012</a:t>
            </a:r>
            <a:endParaRPr lang="en-US" b="1" dirty="0">
              <a:solidFill>
                <a:srgbClr val="FFFF00"/>
              </a:solidFill>
            </a:endParaRPr>
          </a:p>
        </p:txBody>
      </p:sp>
      <p:pic>
        <p:nvPicPr>
          <p:cNvPr id="4" name="Picture 3" descr="IMG_09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" y="1104171"/>
            <a:ext cx="2286000" cy="1714500"/>
          </a:xfrm>
          <a:prstGeom prst="rect">
            <a:avLst/>
          </a:prstGeom>
        </p:spPr>
      </p:pic>
      <p:pic>
        <p:nvPicPr>
          <p:cNvPr id="5" name="Picture 4" descr="IMG_0961.JPG (red).bmp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705" y="1104171"/>
            <a:ext cx="2286000" cy="1714500"/>
          </a:xfrm>
          <a:prstGeom prst="rect">
            <a:avLst/>
          </a:prstGeom>
        </p:spPr>
      </p:pic>
      <p:pic>
        <p:nvPicPr>
          <p:cNvPr id="6" name="Picture 5" descr="IMG_0961.JPG (green)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335" y="1104171"/>
            <a:ext cx="2286000" cy="1714500"/>
          </a:xfrm>
          <a:prstGeom prst="rect">
            <a:avLst/>
          </a:prstGeom>
        </p:spPr>
      </p:pic>
      <p:pic>
        <p:nvPicPr>
          <p:cNvPr id="7" name="Picture 6" descr="IMG_0961.JPG (blue)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499" y="1104171"/>
            <a:ext cx="2286000" cy="1714500"/>
          </a:xfrm>
          <a:prstGeom prst="rect">
            <a:avLst/>
          </a:prstGeom>
        </p:spPr>
      </p:pic>
      <p:pic>
        <p:nvPicPr>
          <p:cNvPr id="8" name="Picture 7" descr="BishopRings9Sept2012Clouds.bmp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9639"/>
            <a:ext cx="9144000" cy="36383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92705" y="1104171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RED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90789" y="1104171"/>
            <a:ext cx="830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GREEN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72335" y="1108421"/>
            <a:ext cx="663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BLUE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66" y="1104171"/>
            <a:ext cx="15286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Original Photo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85" y="4837150"/>
            <a:ext cx="2967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RED SLICES</a:t>
            </a:r>
            <a:endParaRPr lang="en-US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095190" y="4837150"/>
            <a:ext cx="2967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GREEN SLICES</a:t>
            </a:r>
            <a:endParaRPr lang="en-US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6062220" y="4832581"/>
            <a:ext cx="296703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BLUE SLICES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23513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45"/>
            <a:ext cx="8229600" cy="50908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How MODIS Acquires Images</a:t>
            </a:r>
            <a:endParaRPr lang="en-US" dirty="0"/>
          </a:p>
        </p:txBody>
      </p:sp>
      <p:pic>
        <p:nvPicPr>
          <p:cNvPr id="6" name="Picture 5" descr="ModisFlightTrack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0330"/>
            <a:ext cx="9144000" cy="6347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755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ONET_Railroad_Valley.2012153.terra.250m.fires+coast+bord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4215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MODIS TERRA TRUE COLOR IMAGE 1 JUNE 12 18:55UTC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321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ERONET_Railroad_Valley.2012153.terra.250m.Cropped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0"/>
            <a:ext cx="8379135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4145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Image Subset Showing a Fire and Smoke over Lake Tahoe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21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1" y="1200650"/>
            <a:ext cx="2074103" cy="420549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Example of Regional MODIS Aerosol Products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(Land and Ocean)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MODISaodExample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241" y="0"/>
            <a:ext cx="6474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190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70559" y="883160"/>
            <a:ext cx="1719875" cy="4955124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</a:rPr>
              <a:t>Global MODIS AOD Example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4" name="Picture 3" descr="GlobalAODexample.jp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397" y="0"/>
            <a:ext cx="7352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8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 Theme 1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  <a:fontScheme name="Office Theme">
    <a:majorFont>
      <a:latin typeface="Calibri"/>
      <a:ea typeface=""/>
      <a:cs typeface=""/>
    </a:majorFont>
    <a:minorFont>
      <a:latin typeface="Calibri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13856</TotalTime>
  <Words>1452</Words>
  <Application>Microsoft Macintosh PowerPoint</Application>
  <PresentationFormat>On-screen Show (4:3)</PresentationFormat>
  <Paragraphs>123</Paragraphs>
  <Slides>38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MODIS Aerosol Retrievals</vt:lpstr>
      <vt:lpstr>Here is What a Sky With Aerosol Looks Like</vt:lpstr>
      <vt:lpstr>Example Analysis of ‘Bishop Rings’ Data</vt:lpstr>
      <vt:lpstr>Cloud Case 8 September 2012</vt:lpstr>
      <vt:lpstr>How MODIS Acquires Images</vt:lpstr>
      <vt:lpstr>MODIS TERRA TRUE COLOR IMAGE 1 JUNE 12 18:55UTC</vt:lpstr>
      <vt:lpstr>Image Subset Showing a Fire and Smoke over Lake Tahoe</vt:lpstr>
      <vt:lpstr>Example of Regional MODIS Aerosol Products (Land and Ocean)</vt:lpstr>
      <vt:lpstr>Global MODIS AOD Example</vt:lpstr>
      <vt:lpstr>Overview: Two pathways for light to MODIS</vt:lpstr>
      <vt:lpstr>Overview: Measurements and Unknowns</vt:lpstr>
      <vt:lpstr>MODIS Aerosol Retrievals Over Land</vt:lpstr>
      <vt:lpstr>MODIS Aerosol Retrievals Over Land</vt:lpstr>
      <vt:lpstr>Motivation for Surface Reflectance Relationship</vt:lpstr>
      <vt:lpstr>MODIS Aerosol Retrievals Over Land</vt:lpstr>
      <vt:lpstr>MODIS Aerosol Retrievals Over Land</vt:lpstr>
      <vt:lpstr>PowerPoint Presentation</vt:lpstr>
      <vt:lpstr>Aerosol Fine Fraction, h, Estimate</vt:lpstr>
      <vt:lpstr>Fine Fraction Example</vt:lpstr>
      <vt:lpstr>MODIS Aerosol Retrievals Over Land Algorithm</vt:lpstr>
      <vt:lpstr>MODIS Aerosol Retrievals Over Ocean</vt:lpstr>
      <vt:lpstr>Aerosol Retrieval Over Ocean Algorithm</vt:lpstr>
      <vt:lpstr>AERONET Ground Based Stations Used For Evaluation</vt:lpstr>
      <vt:lpstr>AERONET and MODIS AOD Comparisons at 550 nm</vt:lpstr>
      <vt:lpstr>Table of Values Comparing AERONET and MODIS AOD</vt:lpstr>
      <vt:lpstr>MODIS Aerosol PRODUCTS: Basic Information</vt:lpstr>
      <vt:lpstr>MODIS Aerosol PRODUCTS: Over Land Products</vt:lpstr>
      <vt:lpstr>MODIS Aerosol PRODUCTS: Over Water Products</vt:lpstr>
      <vt:lpstr>MODIS 550 nm AOD LEVEL 3 Collection 5.1, 1 deg x 1 deg</vt:lpstr>
      <vt:lpstr>MODIS 550 nm AOD LEVEL 3 Col. 5.1, 1  x 1 deg: Comparison with Aeronet Ground Based Measurements</vt:lpstr>
      <vt:lpstr>MODIS 550 nm AOD LEVEL 3 Col. 5.1, 1  x 1 deg: Comparison with Aeronet Ground Based Measurements</vt:lpstr>
      <vt:lpstr>MODIS 550 nm AOD LEVEL 3 Col. 5.1, 1  x 1 deg: Comparison with Aeronet Ground Based Measurements</vt:lpstr>
      <vt:lpstr>Case Study</vt:lpstr>
      <vt:lpstr>1,000 Fires, Northern CA, Summer 2008:  Peak Smoke in Reno around local noon, July 10th.</vt:lpstr>
      <vt:lpstr>Reno Days in Photographs:  Similar Location and Sun Angle</vt:lpstr>
      <vt:lpstr>One Not So Fine Day in Reno </vt:lpstr>
      <vt:lpstr>PowerPoint Presentation</vt:lpstr>
      <vt:lpstr>Single Particle Optics of Coated Cores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MODIS Aerosol Retrievals</dc:title>
  <dc:creator>William Arnott</dc:creator>
  <cp:lastModifiedBy>William Arnott</cp:lastModifiedBy>
  <cp:revision>44</cp:revision>
  <dcterms:created xsi:type="dcterms:W3CDTF">2012-09-04T02:50:16Z</dcterms:created>
  <dcterms:modified xsi:type="dcterms:W3CDTF">2012-09-13T17:46:31Z</dcterms:modified>
</cp:coreProperties>
</file>