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Lst>
  <p:notesMasterIdLst>
    <p:notesMasterId r:id="rId42"/>
  </p:notesMasterIdLst>
  <p:sldIdLst>
    <p:sldId id="256" r:id="rId4"/>
    <p:sldId id="257" r:id="rId5"/>
    <p:sldId id="258" r:id="rId6"/>
    <p:sldId id="259" r:id="rId7"/>
    <p:sldId id="260" r:id="rId8"/>
    <p:sldId id="261" r:id="rId9"/>
    <p:sldId id="262" r:id="rId10"/>
    <p:sldId id="263" r:id="rId11"/>
    <p:sldId id="264" r:id="rId12"/>
    <p:sldId id="266" r:id="rId13"/>
    <p:sldId id="265" r:id="rId14"/>
    <p:sldId id="267" r:id="rId15"/>
    <p:sldId id="278" r:id="rId16"/>
    <p:sldId id="281" r:id="rId17"/>
    <p:sldId id="279" r:id="rId18"/>
    <p:sldId id="280" r:id="rId19"/>
    <p:sldId id="282" r:id="rId20"/>
    <p:sldId id="283" r:id="rId21"/>
    <p:sldId id="268" r:id="rId22"/>
    <p:sldId id="269" r:id="rId23"/>
    <p:sldId id="270" r:id="rId24"/>
    <p:sldId id="271" r:id="rId25"/>
    <p:sldId id="272" r:id="rId26"/>
    <p:sldId id="273" r:id="rId27"/>
    <p:sldId id="274" r:id="rId28"/>
    <p:sldId id="275" r:id="rId29"/>
    <p:sldId id="277" r:id="rId30"/>
    <p:sldId id="276" r:id="rId31"/>
    <p:sldId id="293" r:id="rId32"/>
    <p:sldId id="284" r:id="rId33"/>
    <p:sldId id="287" r:id="rId34"/>
    <p:sldId id="288" r:id="rId35"/>
    <p:sldId id="289" r:id="rId36"/>
    <p:sldId id="285" r:id="rId37"/>
    <p:sldId id="286" r:id="rId38"/>
    <p:sldId id="291" r:id="rId39"/>
    <p:sldId id="290" r:id="rId40"/>
    <p:sldId id="292"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5" d="100"/>
          <a:sy n="135" d="100"/>
        </p:scale>
        <p:origin x="-123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DC0FA7-710F-5144-8337-EBE4403C2DF0}" type="datetimeFigureOut">
              <a:rPr lang="en-US" smtClean="0"/>
              <a:t>11/2/12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83DC3D-8DF8-2A48-8EE1-41375376F717}" type="slidenum">
              <a:rPr lang="en-US" smtClean="0"/>
              <a:t>‹#›</a:t>
            </a:fld>
            <a:endParaRPr lang="en-US"/>
          </a:p>
        </p:txBody>
      </p:sp>
    </p:spTree>
    <p:extLst>
      <p:ext uri="{BB962C8B-B14F-4D97-AF65-F5344CB8AC3E}">
        <p14:creationId xmlns:p14="http://schemas.microsoft.com/office/powerpoint/2010/main" val="41171372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Surface</a:t>
            </a:r>
            <a:r>
              <a:rPr lang="en-US" baseline="0" dirty="0" smtClean="0"/>
              <a:t> ozone measurements in Northeast Nevada (South Fork Recreation Area) and Great Basin National Park (Central, Eastern Nevada) will be compared and discussed in this presentation.</a:t>
            </a:r>
            <a:endParaRPr lang="en-US" dirty="0"/>
          </a:p>
        </p:txBody>
      </p:sp>
      <p:sp>
        <p:nvSpPr>
          <p:cNvPr id="4" name="Slide Number Placeholder 3"/>
          <p:cNvSpPr>
            <a:spLocks noGrp="1"/>
          </p:cNvSpPr>
          <p:nvPr>
            <p:ph type="sldNum" sz="quarter" idx="10"/>
          </p:nvPr>
        </p:nvSpPr>
        <p:spPr/>
        <p:txBody>
          <a:bodyPr/>
          <a:lstStyle/>
          <a:p>
            <a:fld id="{7683DC3D-8DF8-2A48-8EE1-41375376F717}" type="slidenum">
              <a:rPr lang="en-US" smtClean="0"/>
              <a:t>2</a:t>
            </a:fld>
            <a:endParaRPr lang="en-US"/>
          </a:p>
        </p:txBody>
      </p:sp>
    </p:spTree>
    <p:extLst>
      <p:ext uri="{BB962C8B-B14F-4D97-AF65-F5344CB8AC3E}">
        <p14:creationId xmlns:p14="http://schemas.microsoft.com/office/powerpoint/2010/main" val="815859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trajectories to the Great Basin National Park miss Las Vegas and Los Angeles for the 10:00 am local time arrival of the air on the 21</a:t>
            </a:r>
            <a:r>
              <a:rPr lang="en-US" baseline="30000" dirty="0" smtClean="0"/>
              <a:t>st</a:t>
            </a:r>
            <a:r>
              <a:rPr lang="en-US" baseline="0" dirty="0" smtClean="0"/>
              <a:t> of July 2011.</a:t>
            </a:r>
            <a:endParaRPr lang="en-US" dirty="0"/>
          </a:p>
        </p:txBody>
      </p:sp>
      <p:sp>
        <p:nvSpPr>
          <p:cNvPr id="4" name="Slide Number Placeholder 3"/>
          <p:cNvSpPr>
            <a:spLocks noGrp="1"/>
          </p:cNvSpPr>
          <p:nvPr>
            <p:ph type="sldNum" sz="quarter" idx="10"/>
          </p:nvPr>
        </p:nvSpPr>
        <p:spPr/>
        <p:txBody>
          <a:bodyPr/>
          <a:lstStyle/>
          <a:p>
            <a:fld id="{7683DC3D-8DF8-2A48-8EE1-41375376F717}" type="slidenum">
              <a:rPr lang="en-US" smtClean="0"/>
              <a:t>12</a:t>
            </a:fld>
            <a:endParaRPr lang="en-US"/>
          </a:p>
        </p:txBody>
      </p:sp>
    </p:spTree>
    <p:extLst>
      <p:ext uri="{BB962C8B-B14F-4D97-AF65-F5344CB8AC3E}">
        <p14:creationId xmlns:p14="http://schemas.microsoft.com/office/powerpoint/2010/main" val="1329122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 pressure in Canada</a:t>
            </a:r>
            <a:r>
              <a:rPr lang="en-US" baseline="0" dirty="0" smtClean="0"/>
              <a:t> and a trough with axis extending south of the low; Nearly zonal flow in northern NV and SW flow in southern CA and southern NV.</a:t>
            </a:r>
            <a:endParaRPr lang="en-US" dirty="0"/>
          </a:p>
        </p:txBody>
      </p:sp>
      <p:sp>
        <p:nvSpPr>
          <p:cNvPr id="4" name="Slide Number Placeholder 3"/>
          <p:cNvSpPr>
            <a:spLocks noGrp="1"/>
          </p:cNvSpPr>
          <p:nvPr>
            <p:ph type="sldNum" sz="quarter" idx="10"/>
          </p:nvPr>
        </p:nvSpPr>
        <p:spPr/>
        <p:txBody>
          <a:bodyPr/>
          <a:lstStyle/>
          <a:p>
            <a:fld id="{7683DC3D-8DF8-2A48-8EE1-41375376F717}" type="slidenum">
              <a:rPr lang="en-US" smtClean="0"/>
              <a:t>13</a:t>
            </a:fld>
            <a:endParaRPr lang="en-US"/>
          </a:p>
        </p:txBody>
      </p:sp>
    </p:spTree>
    <p:extLst>
      <p:ext uri="{BB962C8B-B14F-4D97-AF65-F5344CB8AC3E}">
        <p14:creationId xmlns:p14="http://schemas.microsoft.com/office/powerpoint/2010/main" val="2205087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 pressure in Canada</a:t>
            </a:r>
            <a:r>
              <a:rPr lang="en-US" baseline="0" dirty="0" smtClean="0"/>
              <a:t> and a trough with axis extending south of the low; Nearly zonal flow in northern NV and SW flow in southern CA and southern NV.</a:t>
            </a:r>
            <a:endParaRPr lang="en-US" dirty="0"/>
          </a:p>
        </p:txBody>
      </p:sp>
      <p:sp>
        <p:nvSpPr>
          <p:cNvPr id="4" name="Slide Number Placeholder 3"/>
          <p:cNvSpPr>
            <a:spLocks noGrp="1"/>
          </p:cNvSpPr>
          <p:nvPr>
            <p:ph type="sldNum" sz="quarter" idx="10"/>
          </p:nvPr>
        </p:nvSpPr>
        <p:spPr/>
        <p:txBody>
          <a:bodyPr/>
          <a:lstStyle/>
          <a:p>
            <a:fld id="{7683DC3D-8DF8-2A48-8EE1-41375376F717}" type="slidenum">
              <a:rPr lang="en-US" smtClean="0"/>
              <a:t>14</a:t>
            </a:fld>
            <a:endParaRPr lang="en-US"/>
          </a:p>
        </p:txBody>
      </p:sp>
    </p:spTree>
    <p:extLst>
      <p:ext uri="{BB962C8B-B14F-4D97-AF65-F5344CB8AC3E}">
        <p14:creationId xmlns:p14="http://schemas.microsoft.com/office/powerpoint/2010/main" val="2205087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 pressure in Canada</a:t>
            </a:r>
            <a:r>
              <a:rPr lang="en-US" baseline="0" dirty="0" smtClean="0"/>
              <a:t> and a trough with axis extending south of the low; Nearly zonal flow in northern NV and SW flow in southern CA </a:t>
            </a:r>
            <a:r>
              <a:rPr lang="en-US" baseline="0" smtClean="0"/>
              <a:t>and southern NV.</a:t>
            </a:r>
            <a:endParaRPr lang="en-US"/>
          </a:p>
        </p:txBody>
      </p:sp>
      <p:sp>
        <p:nvSpPr>
          <p:cNvPr id="4" name="Slide Number Placeholder 3"/>
          <p:cNvSpPr>
            <a:spLocks noGrp="1"/>
          </p:cNvSpPr>
          <p:nvPr>
            <p:ph type="sldNum" sz="quarter" idx="10"/>
          </p:nvPr>
        </p:nvSpPr>
        <p:spPr/>
        <p:txBody>
          <a:bodyPr/>
          <a:lstStyle/>
          <a:p>
            <a:fld id="{7683DC3D-8DF8-2A48-8EE1-41375376F717}" type="slidenum">
              <a:rPr lang="en-US" smtClean="0"/>
              <a:t>15</a:t>
            </a:fld>
            <a:endParaRPr lang="en-US"/>
          </a:p>
        </p:txBody>
      </p:sp>
    </p:spTree>
    <p:extLst>
      <p:ext uri="{BB962C8B-B14F-4D97-AF65-F5344CB8AC3E}">
        <p14:creationId xmlns:p14="http://schemas.microsoft.com/office/powerpoint/2010/main" val="2205087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Low pressure in Canada</a:t>
            </a:r>
            <a:r>
              <a:rPr lang="en-US" baseline="0" dirty="0" smtClean="0"/>
              <a:t> and a trough with axis extending south of the low; Nearly zonal flow in northern NV and SW flow in southern CA </a:t>
            </a:r>
            <a:r>
              <a:rPr lang="en-US" baseline="0" smtClean="0"/>
              <a:t>and southern NV.</a:t>
            </a:r>
            <a:endParaRPr lang="en-US"/>
          </a:p>
        </p:txBody>
      </p:sp>
      <p:sp>
        <p:nvSpPr>
          <p:cNvPr id="4" name="Slide Number Placeholder 3"/>
          <p:cNvSpPr>
            <a:spLocks noGrp="1"/>
          </p:cNvSpPr>
          <p:nvPr>
            <p:ph type="sldNum" sz="quarter" idx="10"/>
          </p:nvPr>
        </p:nvSpPr>
        <p:spPr/>
        <p:txBody>
          <a:bodyPr/>
          <a:lstStyle/>
          <a:p>
            <a:fld id="{7683DC3D-8DF8-2A48-8EE1-41375376F717}" type="slidenum">
              <a:rPr lang="en-US" smtClean="0"/>
              <a:t>16</a:t>
            </a:fld>
            <a:endParaRPr lang="en-US"/>
          </a:p>
        </p:txBody>
      </p:sp>
    </p:spTree>
    <p:extLst>
      <p:ext uri="{BB962C8B-B14F-4D97-AF65-F5344CB8AC3E}">
        <p14:creationId xmlns:p14="http://schemas.microsoft.com/office/powerpoint/2010/main" val="2205087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plenty of power plants that might provide NOX emissions for ozone formation in the Great Basin, both in the north (</a:t>
            </a:r>
            <a:r>
              <a:rPr lang="en-US" baseline="0" dirty="0" err="1" smtClean="0"/>
              <a:t>Valmy</a:t>
            </a:r>
            <a:r>
              <a:rPr lang="en-US" baseline="0" dirty="0" smtClean="0"/>
              <a:t>) and the south.</a:t>
            </a:r>
            <a:endParaRPr lang="en-US" dirty="0"/>
          </a:p>
        </p:txBody>
      </p:sp>
      <p:sp>
        <p:nvSpPr>
          <p:cNvPr id="4" name="Slide Number Placeholder 3"/>
          <p:cNvSpPr>
            <a:spLocks noGrp="1"/>
          </p:cNvSpPr>
          <p:nvPr>
            <p:ph type="sldNum" sz="quarter" idx="10"/>
          </p:nvPr>
        </p:nvSpPr>
        <p:spPr/>
        <p:txBody>
          <a:bodyPr/>
          <a:lstStyle/>
          <a:p>
            <a:fld id="{7683DC3D-8DF8-2A48-8EE1-41375376F717}" type="slidenum">
              <a:rPr lang="en-US" smtClean="0"/>
              <a:t>19</a:t>
            </a:fld>
            <a:endParaRPr lang="en-US"/>
          </a:p>
        </p:txBody>
      </p:sp>
    </p:spTree>
    <p:extLst>
      <p:ext uri="{BB962C8B-B14F-4D97-AF65-F5344CB8AC3E}">
        <p14:creationId xmlns:p14="http://schemas.microsoft.com/office/powerpoint/2010/main" val="225988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Compared with other years,</a:t>
            </a:r>
            <a:r>
              <a:rPr lang="en-US" baseline="0" dirty="0" smtClean="0"/>
              <a:t> 2011 had considerably more tropospheric ozone in the Great Basin, likely due to meteorological conditions and transport.</a:t>
            </a:r>
            <a:endParaRPr lang="en-US" dirty="0"/>
          </a:p>
        </p:txBody>
      </p:sp>
      <p:sp>
        <p:nvSpPr>
          <p:cNvPr id="4" name="Slide Number Placeholder 3"/>
          <p:cNvSpPr>
            <a:spLocks noGrp="1"/>
          </p:cNvSpPr>
          <p:nvPr>
            <p:ph type="sldNum" sz="quarter" idx="10"/>
          </p:nvPr>
        </p:nvSpPr>
        <p:spPr/>
        <p:txBody>
          <a:bodyPr/>
          <a:lstStyle/>
          <a:p>
            <a:fld id="{7683DC3D-8DF8-2A48-8EE1-41375376F717}" type="slidenum">
              <a:rPr lang="en-US" smtClean="0"/>
              <a:t>26</a:t>
            </a:fld>
            <a:endParaRPr lang="en-US"/>
          </a:p>
        </p:txBody>
      </p:sp>
    </p:spTree>
    <p:extLst>
      <p:ext uri="{BB962C8B-B14F-4D97-AF65-F5344CB8AC3E}">
        <p14:creationId xmlns:p14="http://schemas.microsoft.com/office/powerpoint/2010/main" val="2618887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gif animation,</a:t>
            </a:r>
            <a:r>
              <a:rPr lang="en-US" baseline="0" dirty="0" smtClean="0"/>
              <a:t> so it’s best to look at the presentation rather than just the slides.  It should animate as a slide show.  </a:t>
            </a:r>
            <a:r>
              <a:rPr lang="en-US" baseline="0" dirty="0" err="1" smtClean="0"/>
              <a:t>Modis</a:t>
            </a:r>
            <a:r>
              <a:rPr lang="en-US" baseline="0" dirty="0" smtClean="0"/>
              <a:t> AOD seems to be able to diagnose the fire year, 2008, for Northern NV and CA.  However, the general result of the apparent large aerosol optical depth in the Great Basin is likely an artifact due to the surface brightness and the assumptions in the dark target model used to retrieve aerosol optical depth.  The ‘dark target’ model was designed to work well on vegetated surfaces.  </a:t>
            </a:r>
            <a:endParaRPr lang="en-US" dirty="0"/>
          </a:p>
        </p:txBody>
      </p:sp>
      <p:sp>
        <p:nvSpPr>
          <p:cNvPr id="4" name="Slide Number Placeholder 3"/>
          <p:cNvSpPr>
            <a:spLocks noGrp="1"/>
          </p:cNvSpPr>
          <p:nvPr>
            <p:ph type="sldNum" sz="quarter" idx="10"/>
          </p:nvPr>
        </p:nvSpPr>
        <p:spPr/>
        <p:txBody>
          <a:bodyPr/>
          <a:lstStyle/>
          <a:p>
            <a:fld id="{7683DC3D-8DF8-2A48-8EE1-41375376F717}" type="slidenum">
              <a:rPr lang="en-US" smtClean="0"/>
              <a:t>30</a:t>
            </a:fld>
            <a:endParaRPr lang="en-US"/>
          </a:p>
        </p:txBody>
      </p:sp>
    </p:spTree>
    <p:extLst>
      <p:ext uri="{BB962C8B-B14F-4D97-AF65-F5344CB8AC3E}">
        <p14:creationId xmlns:p14="http://schemas.microsoft.com/office/powerpoint/2010/main" val="2669874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surface reflectance for</a:t>
            </a:r>
            <a:r>
              <a:rPr lang="en-US" baseline="0" dirty="0" smtClean="0"/>
              <a:t> points near and in the Great Basin.  The blue curve represents the model that is used to convert 2130 nm surface reflectance to 412 nm and 660 nm reflectance. Some points (maybe ultra clear sky) follow the model; especially when the 2130 nm reflectance is below 0.25.  However, it looks like it would be better to use a different parameterization for surface reflectance for larger values.</a:t>
            </a:r>
            <a:endParaRPr lang="en-US" dirty="0"/>
          </a:p>
        </p:txBody>
      </p:sp>
      <p:sp>
        <p:nvSpPr>
          <p:cNvPr id="4" name="Slide Number Placeholder 3"/>
          <p:cNvSpPr>
            <a:spLocks noGrp="1"/>
          </p:cNvSpPr>
          <p:nvPr>
            <p:ph type="sldNum" sz="quarter" idx="10"/>
          </p:nvPr>
        </p:nvSpPr>
        <p:spPr/>
        <p:txBody>
          <a:bodyPr/>
          <a:lstStyle/>
          <a:p>
            <a:fld id="{7683DC3D-8DF8-2A48-8EE1-41375376F717}" type="slidenum">
              <a:rPr lang="en-US" smtClean="0"/>
              <a:t>34</a:t>
            </a:fld>
            <a:endParaRPr lang="en-US"/>
          </a:p>
        </p:txBody>
      </p:sp>
    </p:spTree>
    <p:extLst>
      <p:ext uri="{BB962C8B-B14F-4D97-AF65-F5344CB8AC3E}">
        <p14:creationId xmlns:p14="http://schemas.microsoft.com/office/powerpoint/2010/main" val="1961806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surface reflectance for</a:t>
            </a:r>
            <a:r>
              <a:rPr lang="en-US" baseline="0" dirty="0" smtClean="0"/>
              <a:t> points near and in the Great Basin.  The blue curve represents the model that is used to convert 2130 nm surface reflectance to 412 nm and 660 nm reflectance. Some points (maybe ultra clear sky) follow the model; especially when the 2130 nm reflectance is below 0.25.  However, it looks like it would be better to use a different parameterization for surface reflectance for larger values. T</a:t>
            </a:r>
            <a:endParaRPr lang="en-US" dirty="0"/>
          </a:p>
        </p:txBody>
      </p:sp>
      <p:sp>
        <p:nvSpPr>
          <p:cNvPr id="4" name="Slide Number Placeholder 3"/>
          <p:cNvSpPr>
            <a:spLocks noGrp="1"/>
          </p:cNvSpPr>
          <p:nvPr>
            <p:ph type="sldNum" sz="quarter" idx="10"/>
          </p:nvPr>
        </p:nvSpPr>
        <p:spPr/>
        <p:txBody>
          <a:bodyPr/>
          <a:lstStyle/>
          <a:p>
            <a:fld id="{7683DC3D-8DF8-2A48-8EE1-41375376F717}" type="slidenum">
              <a:rPr lang="en-US" smtClean="0"/>
              <a:t>35</a:t>
            </a:fld>
            <a:endParaRPr lang="en-US"/>
          </a:p>
        </p:txBody>
      </p:sp>
    </p:spTree>
    <p:extLst>
      <p:ext uri="{BB962C8B-B14F-4D97-AF65-F5344CB8AC3E}">
        <p14:creationId xmlns:p14="http://schemas.microsoft.com/office/powerpoint/2010/main" val="1961806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site is located on the Eastern boundary of the Great Basin National Park, East of Wheeler Peak.</a:t>
            </a:r>
            <a:endParaRPr lang="en-US" dirty="0"/>
          </a:p>
        </p:txBody>
      </p:sp>
      <p:sp>
        <p:nvSpPr>
          <p:cNvPr id="4" name="Slide Number Placeholder 3"/>
          <p:cNvSpPr>
            <a:spLocks noGrp="1"/>
          </p:cNvSpPr>
          <p:nvPr>
            <p:ph type="sldNum" sz="quarter" idx="10"/>
          </p:nvPr>
        </p:nvSpPr>
        <p:spPr/>
        <p:txBody>
          <a:bodyPr/>
          <a:lstStyle/>
          <a:p>
            <a:fld id="{7683DC3D-8DF8-2A48-8EE1-41375376F717}" type="slidenum">
              <a:rPr lang="en-US" smtClean="0"/>
              <a:t>3</a:t>
            </a:fld>
            <a:endParaRPr lang="en-US"/>
          </a:p>
        </p:txBody>
      </p:sp>
    </p:spTree>
    <p:extLst>
      <p:ext uri="{BB962C8B-B14F-4D97-AF65-F5344CB8AC3E}">
        <p14:creationId xmlns:p14="http://schemas.microsoft.com/office/powerpoint/2010/main" val="118461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South</a:t>
            </a:r>
            <a:r>
              <a:rPr lang="en-US" baseline="0" dirty="0" smtClean="0"/>
              <a:t> Fork recreation area is located in a relatively flat region southwest of Elko Nevada.</a:t>
            </a:r>
            <a:endParaRPr lang="en-US" dirty="0"/>
          </a:p>
        </p:txBody>
      </p:sp>
      <p:sp>
        <p:nvSpPr>
          <p:cNvPr id="4" name="Slide Number Placeholder 3"/>
          <p:cNvSpPr>
            <a:spLocks noGrp="1"/>
          </p:cNvSpPr>
          <p:nvPr>
            <p:ph type="sldNum" sz="quarter" idx="10"/>
          </p:nvPr>
        </p:nvSpPr>
        <p:spPr/>
        <p:txBody>
          <a:bodyPr/>
          <a:lstStyle/>
          <a:p>
            <a:fld id="{7683DC3D-8DF8-2A48-8EE1-41375376F717}" type="slidenum">
              <a:rPr lang="en-US" smtClean="0"/>
              <a:t>4</a:t>
            </a:fld>
            <a:endParaRPr lang="en-US"/>
          </a:p>
        </p:txBody>
      </p:sp>
    </p:spTree>
    <p:extLst>
      <p:ext uri="{BB962C8B-B14F-4D97-AF65-F5344CB8AC3E}">
        <p14:creationId xmlns:p14="http://schemas.microsoft.com/office/powerpoint/2010/main" val="1954742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Peak values</a:t>
            </a:r>
            <a:r>
              <a:rPr lang="en-US" baseline="0" dirty="0" smtClean="0"/>
              <a:t> of ozone at the Great Basin National Park are probably due to transport of ozone from Las Vegas and Los Angeles.  The South Fork Recreation Area has much more diurnal variation.</a:t>
            </a:r>
            <a:endParaRPr lang="en-US" dirty="0"/>
          </a:p>
        </p:txBody>
      </p:sp>
      <p:sp>
        <p:nvSpPr>
          <p:cNvPr id="4" name="Slide Number Placeholder 3"/>
          <p:cNvSpPr>
            <a:spLocks noGrp="1"/>
          </p:cNvSpPr>
          <p:nvPr>
            <p:ph type="sldNum" sz="quarter" idx="10"/>
          </p:nvPr>
        </p:nvSpPr>
        <p:spPr/>
        <p:txBody>
          <a:bodyPr/>
          <a:lstStyle/>
          <a:p>
            <a:fld id="{7683DC3D-8DF8-2A48-8EE1-41375376F717}" type="slidenum">
              <a:rPr lang="en-US" smtClean="0"/>
              <a:t>6</a:t>
            </a:fld>
            <a:endParaRPr lang="en-US"/>
          </a:p>
        </p:txBody>
      </p:sp>
    </p:spTree>
    <p:extLst>
      <p:ext uri="{BB962C8B-B14F-4D97-AF65-F5344CB8AC3E}">
        <p14:creationId xmlns:p14="http://schemas.microsoft.com/office/powerpoint/2010/main" val="3188720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Great Basin ozone</a:t>
            </a:r>
            <a:r>
              <a:rPr lang="en-US" baseline="0" dirty="0" smtClean="0"/>
              <a:t> seems to be transported in.  South Fork Recreation Area ozone seems to have a much stronger diurnal cycle, suggesting that the ozone is like locally produced, maybe from the </a:t>
            </a:r>
            <a:r>
              <a:rPr lang="en-US" baseline="0" dirty="0" err="1" smtClean="0"/>
              <a:t>Nox</a:t>
            </a:r>
            <a:r>
              <a:rPr lang="en-US" baseline="0" dirty="0" smtClean="0"/>
              <a:t> emissions from the </a:t>
            </a:r>
            <a:r>
              <a:rPr lang="en-US" baseline="0" dirty="0" err="1" smtClean="0"/>
              <a:t>Valmy</a:t>
            </a:r>
            <a:r>
              <a:rPr lang="en-US" baseline="0" dirty="0" smtClean="0"/>
              <a:t> power plant (see later).</a:t>
            </a:r>
            <a:endParaRPr lang="en-US" dirty="0"/>
          </a:p>
        </p:txBody>
      </p:sp>
      <p:sp>
        <p:nvSpPr>
          <p:cNvPr id="4" name="Slide Number Placeholder 3"/>
          <p:cNvSpPr>
            <a:spLocks noGrp="1"/>
          </p:cNvSpPr>
          <p:nvPr>
            <p:ph type="sldNum" sz="quarter" idx="10"/>
          </p:nvPr>
        </p:nvSpPr>
        <p:spPr/>
        <p:txBody>
          <a:bodyPr/>
          <a:lstStyle/>
          <a:p>
            <a:fld id="{7683DC3D-8DF8-2A48-8EE1-41375376F717}" type="slidenum">
              <a:rPr lang="en-US" smtClean="0"/>
              <a:t>7</a:t>
            </a:fld>
            <a:endParaRPr lang="en-US"/>
          </a:p>
        </p:txBody>
      </p:sp>
    </p:spTree>
    <p:extLst>
      <p:ext uri="{BB962C8B-B14F-4D97-AF65-F5344CB8AC3E}">
        <p14:creationId xmlns:p14="http://schemas.microsoft.com/office/powerpoint/2010/main" val="710013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a:t>
            </a:r>
            <a:r>
              <a:rPr lang="en-US" baseline="0" dirty="0" smtClean="0"/>
              <a:t> trajectory analysis shows the Great Basin National Park site impacted by air that had traveled through both Los Angeles and Las Vegas Nevada, giving rise to high ozone levels.  The planetary boundary layer height (mixing depth) is given in the lower figure; it is lowest at night.</a:t>
            </a:r>
            <a:endParaRPr lang="en-US" dirty="0"/>
          </a:p>
        </p:txBody>
      </p:sp>
      <p:sp>
        <p:nvSpPr>
          <p:cNvPr id="4" name="Slide Number Placeholder 3"/>
          <p:cNvSpPr>
            <a:spLocks noGrp="1"/>
          </p:cNvSpPr>
          <p:nvPr>
            <p:ph type="sldNum" sz="quarter" idx="10"/>
          </p:nvPr>
        </p:nvSpPr>
        <p:spPr/>
        <p:txBody>
          <a:bodyPr/>
          <a:lstStyle/>
          <a:p>
            <a:fld id="{7683DC3D-8DF8-2A48-8EE1-41375376F717}" type="slidenum">
              <a:rPr lang="en-US" smtClean="0"/>
              <a:t>8</a:t>
            </a:fld>
            <a:endParaRPr lang="en-US"/>
          </a:p>
        </p:txBody>
      </p:sp>
    </p:spTree>
    <p:extLst>
      <p:ext uri="{BB962C8B-B14F-4D97-AF65-F5344CB8AC3E}">
        <p14:creationId xmlns:p14="http://schemas.microsoft.com/office/powerpoint/2010/main" val="2280190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a:t>
            </a:r>
            <a:r>
              <a:rPr lang="en-US" dirty="0" err="1" smtClean="0"/>
              <a:t>backtrajectories</a:t>
            </a:r>
            <a:r>
              <a:rPr lang="en-US" baseline="0" dirty="0" smtClean="0"/>
              <a:t> from the last slide, now viewed through Google Earth.</a:t>
            </a:r>
            <a:endParaRPr lang="en-US" dirty="0"/>
          </a:p>
        </p:txBody>
      </p:sp>
      <p:sp>
        <p:nvSpPr>
          <p:cNvPr id="4" name="Slide Number Placeholder 3"/>
          <p:cNvSpPr>
            <a:spLocks noGrp="1"/>
          </p:cNvSpPr>
          <p:nvPr>
            <p:ph type="sldNum" sz="quarter" idx="10"/>
          </p:nvPr>
        </p:nvSpPr>
        <p:spPr/>
        <p:txBody>
          <a:bodyPr/>
          <a:lstStyle/>
          <a:p>
            <a:fld id="{7683DC3D-8DF8-2A48-8EE1-41375376F717}" type="slidenum">
              <a:rPr lang="en-US" smtClean="0"/>
              <a:t>9</a:t>
            </a:fld>
            <a:endParaRPr lang="en-US"/>
          </a:p>
        </p:txBody>
      </p:sp>
    </p:spTree>
    <p:extLst>
      <p:ext uri="{BB962C8B-B14F-4D97-AF65-F5344CB8AC3E}">
        <p14:creationId xmlns:p14="http://schemas.microsoft.com/office/powerpoint/2010/main" val="3115783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green trajectory is the 1000 m trajectory at the Great Basin National Park.  It passes right over Las Vegas Nevada at a time when the mixing height is greater than the trajectory height, facilitating injection of Vegas pollution into the air that eventually goes over the GBNP.</a:t>
            </a:r>
            <a:endParaRPr lang="en-US" dirty="0"/>
          </a:p>
        </p:txBody>
      </p:sp>
      <p:sp>
        <p:nvSpPr>
          <p:cNvPr id="4" name="Slide Number Placeholder 3"/>
          <p:cNvSpPr>
            <a:spLocks noGrp="1"/>
          </p:cNvSpPr>
          <p:nvPr>
            <p:ph type="sldNum" sz="quarter" idx="10"/>
          </p:nvPr>
        </p:nvSpPr>
        <p:spPr/>
        <p:txBody>
          <a:bodyPr/>
          <a:lstStyle/>
          <a:p>
            <a:fld id="{7683DC3D-8DF8-2A48-8EE1-41375376F717}" type="slidenum">
              <a:rPr lang="en-US" smtClean="0"/>
              <a:t>10</a:t>
            </a:fld>
            <a:endParaRPr lang="en-US"/>
          </a:p>
        </p:txBody>
      </p:sp>
    </p:spTree>
    <p:extLst>
      <p:ext uri="{BB962C8B-B14F-4D97-AF65-F5344CB8AC3E}">
        <p14:creationId xmlns:p14="http://schemas.microsoft.com/office/powerpoint/2010/main" val="2338406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a:t>
            </a:r>
            <a:r>
              <a:rPr lang="en-US" baseline="0" dirty="0" smtClean="0"/>
              <a:t> as last slide, only showing more details of the trajectory over Las Vegas.</a:t>
            </a:r>
            <a:endParaRPr lang="en-US" dirty="0"/>
          </a:p>
        </p:txBody>
      </p:sp>
      <p:sp>
        <p:nvSpPr>
          <p:cNvPr id="4" name="Slide Number Placeholder 3"/>
          <p:cNvSpPr>
            <a:spLocks noGrp="1"/>
          </p:cNvSpPr>
          <p:nvPr>
            <p:ph type="sldNum" sz="quarter" idx="10"/>
          </p:nvPr>
        </p:nvSpPr>
        <p:spPr/>
        <p:txBody>
          <a:bodyPr/>
          <a:lstStyle/>
          <a:p>
            <a:fld id="{7683DC3D-8DF8-2A48-8EE1-41375376F717}" type="slidenum">
              <a:rPr lang="en-US" smtClean="0"/>
              <a:t>11</a:t>
            </a:fld>
            <a:endParaRPr lang="en-US"/>
          </a:p>
        </p:txBody>
      </p:sp>
    </p:spTree>
    <p:extLst>
      <p:ext uri="{BB962C8B-B14F-4D97-AF65-F5344CB8AC3E}">
        <p14:creationId xmlns:p14="http://schemas.microsoft.com/office/powerpoint/2010/main" val="1723643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7D7B1C-2E82-A141-A8B6-64987D91BDD1}" type="datetimeFigureOut">
              <a:rPr lang="en-US" smtClean="0"/>
              <a:t>11/2/12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02831-5E58-9B45-83C1-E857CBF5685A}" type="slidenum">
              <a:rPr lang="en-US" smtClean="0"/>
              <a:t>‹#›</a:t>
            </a:fld>
            <a:endParaRPr lang="en-US"/>
          </a:p>
        </p:txBody>
      </p:sp>
    </p:spTree>
    <p:extLst>
      <p:ext uri="{BB962C8B-B14F-4D97-AF65-F5344CB8AC3E}">
        <p14:creationId xmlns:p14="http://schemas.microsoft.com/office/powerpoint/2010/main" val="3358433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7D7B1C-2E82-A141-A8B6-64987D91BDD1}" type="datetimeFigureOut">
              <a:rPr lang="en-US" smtClean="0"/>
              <a:t>11/2/12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02831-5E58-9B45-83C1-E857CBF5685A}" type="slidenum">
              <a:rPr lang="en-US" smtClean="0"/>
              <a:t>‹#›</a:t>
            </a:fld>
            <a:endParaRPr lang="en-US"/>
          </a:p>
        </p:txBody>
      </p:sp>
    </p:spTree>
    <p:extLst>
      <p:ext uri="{BB962C8B-B14F-4D97-AF65-F5344CB8AC3E}">
        <p14:creationId xmlns:p14="http://schemas.microsoft.com/office/powerpoint/2010/main" val="865051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7D7B1C-2E82-A141-A8B6-64987D91BDD1}" type="datetimeFigureOut">
              <a:rPr lang="en-US" smtClean="0"/>
              <a:t>11/2/12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02831-5E58-9B45-83C1-E857CBF5685A}" type="slidenum">
              <a:rPr lang="en-US" smtClean="0"/>
              <a:t>‹#›</a:t>
            </a:fld>
            <a:endParaRPr lang="en-US"/>
          </a:p>
        </p:txBody>
      </p:sp>
    </p:spTree>
    <p:extLst>
      <p:ext uri="{BB962C8B-B14F-4D97-AF65-F5344CB8AC3E}">
        <p14:creationId xmlns:p14="http://schemas.microsoft.com/office/powerpoint/2010/main" val="2707226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EBD6EA-B53A-6D45-BA1E-0DBFD926D007}" type="datetimeFigureOut">
              <a:rPr lang="en-US" smtClean="0">
                <a:solidFill>
                  <a:prstClr val="black">
                    <a:tint val="75000"/>
                  </a:prstClr>
                </a:solidFill>
                <a:latin typeface="Calibri"/>
              </a:rPr>
              <a:pPr/>
              <a:t>11/2/12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D3EE1B9-FA92-E14D-93C8-70106909CD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81679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EBD6EA-B53A-6D45-BA1E-0DBFD926D007}" type="datetimeFigureOut">
              <a:rPr lang="en-US" smtClean="0">
                <a:solidFill>
                  <a:prstClr val="black">
                    <a:tint val="75000"/>
                  </a:prstClr>
                </a:solidFill>
                <a:latin typeface="Calibri"/>
              </a:rPr>
              <a:pPr/>
              <a:t>11/2/12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D3EE1B9-FA92-E14D-93C8-70106909CD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50783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EBD6EA-B53A-6D45-BA1E-0DBFD926D007}" type="datetimeFigureOut">
              <a:rPr lang="en-US" smtClean="0">
                <a:solidFill>
                  <a:prstClr val="black">
                    <a:tint val="75000"/>
                  </a:prstClr>
                </a:solidFill>
                <a:latin typeface="Calibri"/>
              </a:rPr>
              <a:pPr/>
              <a:t>11/2/12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D3EE1B9-FA92-E14D-93C8-70106909CD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5358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EBD6EA-B53A-6D45-BA1E-0DBFD926D007}" type="datetimeFigureOut">
              <a:rPr lang="en-US" smtClean="0">
                <a:solidFill>
                  <a:prstClr val="black">
                    <a:tint val="75000"/>
                  </a:prstClr>
                </a:solidFill>
                <a:latin typeface="Calibri"/>
              </a:rPr>
              <a:pPr/>
              <a:t>11/2/12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D3EE1B9-FA92-E14D-93C8-70106909CD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50879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EBD6EA-B53A-6D45-BA1E-0DBFD926D007}" type="datetimeFigureOut">
              <a:rPr lang="en-US" smtClean="0">
                <a:solidFill>
                  <a:prstClr val="black">
                    <a:tint val="75000"/>
                  </a:prstClr>
                </a:solidFill>
                <a:latin typeface="Calibri"/>
              </a:rPr>
              <a:pPr/>
              <a:t>11/2/12</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6D3EE1B9-FA92-E14D-93C8-70106909CD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64648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EBD6EA-B53A-6D45-BA1E-0DBFD926D007}" type="datetimeFigureOut">
              <a:rPr lang="en-US" smtClean="0">
                <a:solidFill>
                  <a:prstClr val="black">
                    <a:tint val="75000"/>
                  </a:prstClr>
                </a:solidFill>
                <a:latin typeface="Calibri"/>
              </a:rPr>
              <a:pPr/>
              <a:t>11/2/12</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6D3EE1B9-FA92-E14D-93C8-70106909CD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15265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BD6EA-B53A-6D45-BA1E-0DBFD926D007}" type="datetimeFigureOut">
              <a:rPr lang="en-US" smtClean="0">
                <a:solidFill>
                  <a:prstClr val="black">
                    <a:tint val="75000"/>
                  </a:prstClr>
                </a:solidFill>
                <a:latin typeface="Calibri"/>
              </a:rPr>
              <a:pPr/>
              <a:t>11/2/12</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6D3EE1B9-FA92-E14D-93C8-70106909CD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56200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EBD6EA-B53A-6D45-BA1E-0DBFD926D007}" type="datetimeFigureOut">
              <a:rPr lang="en-US" smtClean="0">
                <a:solidFill>
                  <a:prstClr val="black">
                    <a:tint val="75000"/>
                  </a:prstClr>
                </a:solidFill>
                <a:latin typeface="Calibri"/>
              </a:rPr>
              <a:pPr/>
              <a:t>11/2/12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D3EE1B9-FA92-E14D-93C8-70106909CD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59691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7D7B1C-2E82-A141-A8B6-64987D91BDD1}" type="datetimeFigureOut">
              <a:rPr lang="en-US" smtClean="0"/>
              <a:t>11/2/12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02831-5E58-9B45-83C1-E857CBF5685A}" type="slidenum">
              <a:rPr lang="en-US" smtClean="0"/>
              <a:t>‹#›</a:t>
            </a:fld>
            <a:endParaRPr lang="en-US"/>
          </a:p>
        </p:txBody>
      </p:sp>
    </p:spTree>
    <p:extLst>
      <p:ext uri="{BB962C8B-B14F-4D97-AF65-F5344CB8AC3E}">
        <p14:creationId xmlns:p14="http://schemas.microsoft.com/office/powerpoint/2010/main" val="2552082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EBD6EA-B53A-6D45-BA1E-0DBFD926D007}" type="datetimeFigureOut">
              <a:rPr lang="en-US" smtClean="0">
                <a:solidFill>
                  <a:prstClr val="black">
                    <a:tint val="75000"/>
                  </a:prstClr>
                </a:solidFill>
                <a:latin typeface="Calibri"/>
              </a:rPr>
              <a:pPr/>
              <a:t>11/2/12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D3EE1B9-FA92-E14D-93C8-70106909CD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47968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EBD6EA-B53A-6D45-BA1E-0DBFD926D007}" type="datetimeFigureOut">
              <a:rPr lang="en-US" smtClean="0">
                <a:solidFill>
                  <a:prstClr val="black">
                    <a:tint val="75000"/>
                  </a:prstClr>
                </a:solidFill>
                <a:latin typeface="Calibri"/>
              </a:rPr>
              <a:pPr/>
              <a:t>11/2/12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D3EE1B9-FA92-E14D-93C8-70106909CD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75691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EBD6EA-B53A-6D45-BA1E-0DBFD926D007}" type="datetimeFigureOut">
              <a:rPr lang="en-US" smtClean="0">
                <a:solidFill>
                  <a:prstClr val="black">
                    <a:tint val="75000"/>
                  </a:prstClr>
                </a:solidFill>
                <a:latin typeface="Calibri"/>
              </a:rPr>
              <a:pPr/>
              <a:t>11/2/12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D3EE1B9-FA92-E14D-93C8-70106909CD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797639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latin typeface="Calibri"/>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B60BDFFA-E06F-BB4E-AE0A-AED3E5CBEC01}"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857425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EBD6EA-B53A-6D45-BA1E-0DBFD926D007}" type="datetimeFigureOut">
              <a:rPr lang="en-US" smtClean="0">
                <a:solidFill>
                  <a:prstClr val="black">
                    <a:tint val="75000"/>
                  </a:prstClr>
                </a:solidFill>
                <a:latin typeface="Calibri"/>
              </a:rPr>
              <a:pPr/>
              <a:t>11/2/12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D3EE1B9-FA92-E14D-93C8-70106909CD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81679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EBD6EA-B53A-6D45-BA1E-0DBFD926D007}" type="datetimeFigureOut">
              <a:rPr lang="en-US" smtClean="0">
                <a:solidFill>
                  <a:prstClr val="black">
                    <a:tint val="75000"/>
                  </a:prstClr>
                </a:solidFill>
                <a:latin typeface="Calibri"/>
              </a:rPr>
              <a:pPr/>
              <a:t>11/2/12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D3EE1B9-FA92-E14D-93C8-70106909CD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507836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EBD6EA-B53A-6D45-BA1E-0DBFD926D007}" type="datetimeFigureOut">
              <a:rPr lang="en-US" smtClean="0">
                <a:solidFill>
                  <a:prstClr val="black">
                    <a:tint val="75000"/>
                  </a:prstClr>
                </a:solidFill>
                <a:latin typeface="Calibri"/>
              </a:rPr>
              <a:pPr/>
              <a:t>11/2/12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D3EE1B9-FA92-E14D-93C8-70106909CD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53582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EBD6EA-B53A-6D45-BA1E-0DBFD926D007}" type="datetimeFigureOut">
              <a:rPr lang="en-US" smtClean="0">
                <a:solidFill>
                  <a:prstClr val="black">
                    <a:tint val="75000"/>
                  </a:prstClr>
                </a:solidFill>
                <a:latin typeface="Calibri"/>
              </a:rPr>
              <a:pPr/>
              <a:t>11/2/12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D3EE1B9-FA92-E14D-93C8-70106909CD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508792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EBD6EA-B53A-6D45-BA1E-0DBFD926D007}" type="datetimeFigureOut">
              <a:rPr lang="en-US" smtClean="0">
                <a:solidFill>
                  <a:prstClr val="black">
                    <a:tint val="75000"/>
                  </a:prstClr>
                </a:solidFill>
                <a:latin typeface="Calibri"/>
              </a:rPr>
              <a:pPr/>
              <a:t>11/2/12</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6D3EE1B9-FA92-E14D-93C8-70106909CD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646480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EBD6EA-B53A-6D45-BA1E-0DBFD926D007}" type="datetimeFigureOut">
              <a:rPr lang="en-US" smtClean="0">
                <a:solidFill>
                  <a:prstClr val="black">
                    <a:tint val="75000"/>
                  </a:prstClr>
                </a:solidFill>
                <a:latin typeface="Calibri"/>
              </a:rPr>
              <a:pPr/>
              <a:t>11/2/12</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6D3EE1B9-FA92-E14D-93C8-70106909CD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15265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7D7B1C-2E82-A141-A8B6-64987D91BDD1}" type="datetimeFigureOut">
              <a:rPr lang="en-US" smtClean="0"/>
              <a:t>11/2/12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02831-5E58-9B45-83C1-E857CBF5685A}" type="slidenum">
              <a:rPr lang="en-US" smtClean="0"/>
              <a:t>‹#›</a:t>
            </a:fld>
            <a:endParaRPr lang="en-US"/>
          </a:p>
        </p:txBody>
      </p:sp>
    </p:spTree>
    <p:extLst>
      <p:ext uri="{BB962C8B-B14F-4D97-AF65-F5344CB8AC3E}">
        <p14:creationId xmlns:p14="http://schemas.microsoft.com/office/powerpoint/2010/main" val="1969186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BD6EA-B53A-6D45-BA1E-0DBFD926D007}" type="datetimeFigureOut">
              <a:rPr lang="en-US" smtClean="0">
                <a:solidFill>
                  <a:prstClr val="black">
                    <a:tint val="75000"/>
                  </a:prstClr>
                </a:solidFill>
                <a:latin typeface="Calibri"/>
              </a:rPr>
              <a:pPr/>
              <a:t>11/2/12</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6D3EE1B9-FA92-E14D-93C8-70106909CD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56200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EBD6EA-B53A-6D45-BA1E-0DBFD926D007}" type="datetimeFigureOut">
              <a:rPr lang="en-US" smtClean="0">
                <a:solidFill>
                  <a:prstClr val="black">
                    <a:tint val="75000"/>
                  </a:prstClr>
                </a:solidFill>
                <a:latin typeface="Calibri"/>
              </a:rPr>
              <a:pPr/>
              <a:t>11/2/12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D3EE1B9-FA92-E14D-93C8-70106909CD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596914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EBD6EA-B53A-6D45-BA1E-0DBFD926D007}" type="datetimeFigureOut">
              <a:rPr lang="en-US" smtClean="0">
                <a:solidFill>
                  <a:prstClr val="black">
                    <a:tint val="75000"/>
                  </a:prstClr>
                </a:solidFill>
                <a:latin typeface="Calibri"/>
              </a:rPr>
              <a:pPr/>
              <a:t>11/2/12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D3EE1B9-FA92-E14D-93C8-70106909CD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479681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EBD6EA-B53A-6D45-BA1E-0DBFD926D007}" type="datetimeFigureOut">
              <a:rPr lang="en-US" smtClean="0">
                <a:solidFill>
                  <a:prstClr val="black">
                    <a:tint val="75000"/>
                  </a:prstClr>
                </a:solidFill>
                <a:latin typeface="Calibri"/>
              </a:rPr>
              <a:pPr/>
              <a:t>11/2/12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D3EE1B9-FA92-E14D-93C8-70106909CD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756917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EBD6EA-B53A-6D45-BA1E-0DBFD926D007}" type="datetimeFigureOut">
              <a:rPr lang="en-US" smtClean="0">
                <a:solidFill>
                  <a:prstClr val="black">
                    <a:tint val="75000"/>
                  </a:prstClr>
                </a:solidFill>
                <a:latin typeface="Calibri"/>
              </a:rPr>
              <a:pPr/>
              <a:t>11/2/12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D3EE1B9-FA92-E14D-93C8-70106909CD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797639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latin typeface="Calibri"/>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B60BDFFA-E06F-BB4E-AE0A-AED3E5CBEC01}"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85742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7D7B1C-2E82-A141-A8B6-64987D91BDD1}" type="datetimeFigureOut">
              <a:rPr lang="en-US" smtClean="0"/>
              <a:t>11/2/12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02831-5E58-9B45-83C1-E857CBF5685A}" type="slidenum">
              <a:rPr lang="en-US" smtClean="0"/>
              <a:t>‹#›</a:t>
            </a:fld>
            <a:endParaRPr lang="en-US"/>
          </a:p>
        </p:txBody>
      </p:sp>
    </p:spTree>
    <p:extLst>
      <p:ext uri="{BB962C8B-B14F-4D97-AF65-F5344CB8AC3E}">
        <p14:creationId xmlns:p14="http://schemas.microsoft.com/office/powerpoint/2010/main" val="1127857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7D7B1C-2E82-A141-A8B6-64987D91BDD1}" type="datetimeFigureOut">
              <a:rPr lang="en-US" smtClean="0"/>
              <a:t>11/2/12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202831-5E58-9B45-83C1-E857CBF5685A}" type="slidenum">
              <a:rPr lang="en-US" smtClean="0"/>
              <a:t>‹#›</a:t>
            </a:fld>
            <a:endParaRPr lang="en-US"/>
          </a:p>
        </p:txBody>
      </p:sp>
    </p:spTree>
    <p:extLst>
      <p:ext uri="{BB962C8B-B14F-4D97-AF65-F5344CB8AC3E}">
        <p14:creationId xmlns:p14="http://schemas.microsoft.com/office/powerpoint/2010/main" val="2868193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7D7B1C-2E82-A141-A8B6-64987D91BDD1}" type="datetimeFigureOut">
              <a:rPr lang="en-US" smtClean="0"/>
              <a:t>11/2/12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202831-5E58-9B45-83C1-E857CBF5685A}" type="slidenum">
              <a:rPr lang="en-US" smtClean="0"/>
              <a:t>‹#›</a:t>
            </a:fld>
            <a:endParaRPr lang="en-US"/>
          </a:p>
        </p:txBody>
      </p:sp>
    </p:spTree>
    <p:extLst>
      <p:ext uri="{BB962C8B-B14F-4D97-AF65-F5344CB8AC3E}">
        <p14:creationId xmlns:p14="http://schemas.microsoft.com/office/powerpoint/2010/main" val="447298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7D7B1C-2E82-A141-A8B6-64987D91BDD1}" type="datetimeFigureOut">
              <a:rPr lang="en-US" smtClean="0"/>
              <a:t>11/2/12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202831-5E58-9B45-83C1-E857CBF5685A}" type="slidenum">
              <a:rPr lang="en-US" smtClean="0"/>
              <a:t>‹#›</a:t>
            </a:fld>
            <a:endParaRPr lang="en-US"/>
          </a:p>
        </p:txBody>
      </p:sp>
    </p:spTree>
    <p:extLst>
      <p:ext uri="{BB962C8B-B14F-4D97-AF65-F5344CB8AC3E}">
        <p14:creationId xmlns:p14="http://schemas.microsoft.com/office/powerpoint/2010/main" val="1607798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7D7B1C-2E82-A141-A8B6-64987D91BDD1}" type="datetimeFigureOut">
              <a:rPr lang="en-US" smtClean="0"/>
              <a:t>11/2/12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02831-5E58-9B45-83C1-E857CBF5685A}" type="slidenum">
              <a:rPr lang="en-US" smtClean="0"/>
              <a:t>‹#›</a:t>
            </a:fld>
            <a:endParaRPr lang="en-US"/>
          </a:p>
        </p:txBody>
      </p:sp>
    </p:spTree>
    <p:extLst>
      <p:ext uri="{BB962C8B-B14F-4D97-AF65-F5344CB8AC3E}">
        <p14:creationId xmlns:p14="http://schemas.microsoft.com/office/powerpoint/2010/main" val="1508868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7D7B1C-2E82-A141-A8B6-64987D91BDD1}" type="datetimeFigureOut">
              <a:rPr lang="en-US" smtClean="0"/>
              <a:t>11/2/12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02831-5E58-9B45-83C1-E857CBF5685A}" type="slidenum">
              <a:rPr lang="en-US" smtClean="0"/>
              <a:t>‹#›</a:t>
            </a:fld>
            <a:endParaRPr lang="en-US"/>
          </a:p>
        </p:txBody>
      </p:sp>
    </p:spTree>
    <p:extLst>
      <p:ext uri="{BB962C8B-B14F-4D97-AF65-F5344CB8AC3E}">
        <p14:creationId xmlns:p14="http://schemas.microsoft.com/office/powerpoint/2010/main" val="17971896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7D7B1C-2E82-A141-A8B6-64987D91BDD1}" type="datetimeFigureOut">
              <a:rPr lang="en-US" smtClean="0"/>
              <a:t>11/2/12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202831-5E58-9B45-83C1-E857CBF5685A}" type="slidenum">
              <a:rPr lang="en-US" smtClean="0"/>
              <a:t>‹#›</a:t>
            </a:fld>
            <a:endParaRPr lang="en-US"/>
          </a:p>
        </p:txBody>
      </p:sp>
    </p:spTree>
    <p:extLst>
      <p:ext uri="{BB962C8B-B14F-4D97-AF65-F5344CB8AC3E}">
        <p14:creationId xmlns:p14="http://schemas.microsoft.com/office/powerpoint/2010/main" val="3606063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EBD6EA-B53A-6D45-BA1E-0DBFD926D007}" type="datetimeFigureOut">
              <a:rPr lang="en-US" smtClean="0">
                <a:solidFill>
                  <a:prstClr val="black">
                    <a:tint val="75000"/>
                  </a:prstClr>
                </a:solidFill>
                <a:latin typeface="Calibri"/>
              </a:rPr>
              <a:pPr/>
              <a:t>11/2/12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3EE1B9-FA92-E14D-93C8-70106909CD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99200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EBD6EA-B53A-6D45-BA1E-0DBFD926D007}" type="datetimeFigureOut">
              <a:rPr lang="en-US" smtClean="0">
                <a:solidFill>
                  <a:prstClr val="black">
                    <a:tint val="75000"/>
                  </a:prstClr>
                </a:solidFill>
                <a:latin typeface="Calibri"/>
              </a:rPr>
              <a:pPr/>
              <a:t>11/2/12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3EE1B9-FA92-E14D-93C8-70106909CDD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9920049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5.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9.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3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1.png"/><Relationship Id="rId3"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33.gif"/></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6.jpg"/><Relationship Id="rId3" Type="http://schemas.openxmlformats.org/officeDocument/2006/relationships/image" Target="../media/image37.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8.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9.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912"/>
            <a:ext cx="7772400" cy="1470025"/>
          </a:xfrm>
        </p:spPr>
        <p:txBody>
          <a:bodyPr/>
          <a:lstStyle/>
          <a:p>
            <a:r>
              <a:rPr lang="en-US" b="1" dirty="0" smtClean="0"/>
              <a:t>Great Basin Ozone Problem</a:t>
            </a:r>
            <a:endParaRPr lang="en-US" b="1" dirty="0"/>
          </a:p>
        </p:txBody>
      </p:sp>
      <p:sp>
        <p:nvSpPr>
          <p:cNvPr id="3" name="Subtitle 2"/>
          <p:cNvSpPr>
            <a:spLocks noGrp="1"/>
          </p:cNvSpPr>
          <p:nvPr>
            <p:ph type="subTitle" idx="1"/>
          </p:nvPr>
        </p:nvSpPr>
        <p:spPr>
          <a:xfrm>
            <a:off x="225778" y="1719655"/>
            <a:ext cx="8607778" cy="4743234"/>
          </a:xfrm>
        </p:spPr>
        <p:txBody>
          <a:bodyPr>
            <a:normAutofit/>
          </a:bodyPr>
          <a:lstStyle/>
          <a:p>
            <a:r>
              <a:rPr lang="en-US" dirty="0" smtClean="0">
                <a:solidFill>
                  <a:srgbClr val="FF0000"/>
                </a:solidFill>
              </a:rPr>
              <a:t>Measurements indicate high ozone concentrations in the Great Basin.</a:t>
            </a:r>
          </a:p>
          <a:p>
            <a:endParaRPr lang="en-US" dirty="0">
              <a:solidFill>
                <a:srgbClr val="FF0000"/>
              </a:solidFill>
            </a:endParaRPr>
          </a:p>
          <a:p>
            <a:r>
              <a:rPr lang="en-US" dirty="0" smtClean="0">
                <a:solidFill>
                  <a:srgbClr val="FF0000"/>
                </a:solidFill>
              </a:rPr>
              <a:t>Back trajectory analysis and satellite remote sensing will be used to shed light on the causes.</a:t>
            </a:r>
          </a:p>
          <a:p>
            <a:endParaRPr lang="en-US" dirty="0">
              <a:solidFill>
                <a:srgbClr val="FF0000"/>
              </a:solidFill>
            </a:endParaRPr>
          </a:p>
          <a:p>
            <a:r>
              <a:rPr lang="en-US" dirty="0" smtClean="0">
                <a:solidFill>
                  <a:srgbClr val="FF0000"/>
                </a:solidFill>
              </a:rPr>
              <a:t>Great Basin National Park: 39.005 N 114.216 W.</a:t>
            </a:r>
          </a:p>
          <a:p>
            <a:r>
              <a:rPr lang="en-US" dirty="0" smtClean="0">
                <a:solidFill>
                  <a:srgbClr val="FF0000"/>
                </a:solidFill>
              </a:rPr>
              <a:t>South Fork Recreation Area: 40.677 N 115.745 W. </a:t>
            </a:r>
            <a:endParaRPr lang="en-US" dirty="0">
              <a:solidFill>
                <a:srgbClr val="FF0000"/>
              </a:solidFill>
            </a:endParaRPr>
          </a:p>
        </p:txBody>
      </p:sp>
    </p:spTree>
    <p:extLst>
      <p:ext uri="{BB962C8B-B14F-4D97-AF65-F5344CB8AC3E}">
        <p14:creationId xmlns:p14="http://schemas.microsoft.com/office/powerpoint/2010/main" val="64956327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400"/>
            <a:ext cx="9144000" cy="1143000"/>
          </a:xfrm>
        </p:spPr>
        <p:txBody>
          <a:bodyPr>
            <a:normAutofit/>
          </a:bodyPr>
          <a:lstStyle/>
          <a:p>
            <a:r>
              <a:rPr lang="en-US" sz="3600" b="1" dirty="0" smtClean="0">
                <a:solidFill>
                  <a:srgbClr val="FFFF00"/>
                </a:solidFill>
              </a:rPr>
              <a:t>Detailed View of Trajectories Near Las Vegas</a:t>
            </a:r>
            <a:endParaRPr lang="en-US" sz="3600" b="1" dirty="0">
              <a:solidFill>
                <a:srgbClr val="FFFF00"/>
              </a:solidFill>
            </a:endParaRPr>
          </a:p>
        </p:txBody>
      </p:sp>
      <p:pic>
        <p:nvPicPr>
          <p:cNvPr id="4" name="Picture 3" descr="BackTrajectory22July2011GoogleEarthDETAIL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1358"/>
            <a:ext cx="9144000" cy="5966642"/>
          </a:xfrm>
          <a:prstGeom prst="rect">
            <a:avLst/>
          </a:prstGeom>
        </p:spPr>
      </p:pic>
      <p:sp>
        <p:nvSpPr>
          <p:cNvPr id="3" name="TextBox 2"/>
          <p:cNvSpPr txBox="1"/>
          <p:nvPr/>
        </p:nvSpPr>
        <p:spPr>
          <a:xfrm>
            <a:off x="567165" y="3218404"/>
            <a:ext cx="1199742" cy="369332"/>
          </a:xfrm>
          <a:prstGeom prst="rect">
            <a:avLst/>
          </a:prstGeom>
          <a:noFill/>
        </p:spPr>
        <p:txBody>
          <a:bodyPr wrap="none" rtlCol="0">
            <a:spAutoFit/>
          </a:bodyPr>
          <a:lstStyle/>
          <a:p>
            <a:r>
              <a:rPr lang="en-US" dirty="0" smtClean="0">
                <a:solidFill>
                  <a:srgbClr val="FFFF00"/>
                </a:solidFill>
              </a:rPr>
              <a:t>LAS VEGAS</a:t>
            </a:r>
            <a:endParaRPr lang="en-US" dirty="0">
              <a:solidFill>
                <a:srgbClr val="FFFF00"/>
              </a:solidFill>
            </a:endParaRPr>
          </a:p>
        </p:txBody>
      </p:sp>
    </p:spTree>
    <p:extLst>
      <p:ext uri="{BB962C8B-B14F-4D97-AF65-F5344CB8AC3E}">
        <p14:creationId xmlns:p14="http://schemas.microsoft.com/office/powerpoint/2010/main" val="234564621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BackTrajectory22July2011GoogleEarthMORE_DETAIL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0"/>
            <a:ext cx="7315200" cy="6858000"/>
          </a:xfrm>
          <a:prstGeom prst="rect">
            <a:avLst/>
          </a:prstGeom>
        </p:spPr>
      </p:pic>
      <p:sp>
        <p:nvSpPr>
          <p:cNvPr id="2" name="Title 1"/>
          <p:cNvSpPr>
            <a:spLocks noGrp="1"/>
          </p:cNvSpPr>
          <p:nvPr>
            <p:ph type="title"/>
          </p:nvPr>
        </p:nvSpPr>
        <p:spPr>
          <a:xfrm>
            <a:off x="0" y="3400"/>
            <a:ext cx="9144000" cy="1143000"/>
          </a:xfrm>
        </p:spPr>
        <p:txBody>
          <a:bodyPr>
            <a:normAutofit/>
          </a:bodyPr>
          <a:lstStyle/>
          <a:p>
            <a:r>
              <a:rPr lang="en-US" sz="3600" b="1" dirty="0" smtClean="0">
                <a:solidFill>
                  <a:srgbClr val="FFFF00"/>
                </a:solidFill>
              </a:rPr>
              <a:t>Detailed View of Trajectories Near Las Vegas</a:t>
            </a:r>
            <a:endParaRPr lang="en-US" sz="3600" b="1" dirty="0">
              <a:solidFill>
                <a:srgbClr val="FFFF00"/>
              </a:solidFill>
            </a:endParaRPr>
          </a:p>
        </p:txBody>
      </p:sp>
    </p:spTree>
    <p:extLst>
      <p:ext uri="{BB962C8B-B14F-4D97-AF65-F5344CB8AC3E}">
        <p14:creationId xmlns:p14="http://schemas.microsoft.com/office/powerpoint/2010/main" val="39846410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BackTrajectory21July2011GoogleEart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
            <a:ext cx="9144000" cy="6763820"/>
          </a:xfrm>
          <a:prstGeom prst="rect">
            <a:avLst/>
          </a:prstGeom>
        </p:spPr>
      </p:pic>
      <p:sp>
        <p:nvSpPr>
          <p:cNvPr id="2" name="Title 1"/>
          <p:cNvSpPr>
            <a:spLocks noGrp="1"/>
          </p:cNvSpPr>
          <p:nvPr>
            <p:ph type="title"/>
          </p:nvPr>
        </p:nvSpPr>
        <p:spPr>
          <a:xfrm>
            <a:off x="0" y="151348"/>
            <a:ext cx="9144000" cy="1143000"/>
          </a:xfrm>
        </p:spPr>
        <p:txBody>
          <a:bodyPr>
            <a:normAutofit fontScale="90000"/>
          </a:bodyPr>
          <a:lstStyle/>
          <a:p>
            <a:r>
              <a:rPr lang="en-US" sz="3600" b="1" dirty="0" smtClean="0">
                <a:solidFill>
                  <a:srgbClr val="FFFF00"/>
                </a:solidFill>
              </a:rPr>
              <a:t>One Day Earlier: 21 July 2012 at 10:00 am local time</a:t>
            </a:r>
            <a:endParaRPr lang="en-US" sz="3600" b="1" dirty="0">
              <a:solidFill>
                <a:srgbClr val="FFFF00"/>
              </a:solidFill>
            </a:endParaRPr>
          </a:p>
        </p:txBody>
      </p:sp>
    </p:spTree>
    <p:extLst>
      <p:ext uri="{BB962C8B-B14F-4D97-AF65-F5344CB8AC3E}">
        <p14:creationId xmlns:p14="http://schemas.microsoft.com/office/powerpoint/2010/main" val="67762721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00mb_22July201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0"/>
            <a:ext cx="8878661" cy="6858000"/>
          </a:xfrm>
          <a:prstGeom prst="rect">
            <a:avLst/>
          </a:prstGeom>
        </p:spPr>
      </p:pic>
      <p:sp>
        <p:nvSpPr>
          <p:cNvPr id="2" name="Title 1"/>
          <p:cNvSpPr>
            <a:spLocks noGrp="1"/>
          </p:cNvSpPr>
          <p:nvPr>
            <p:ph type="title"/>
          </p:nvPr>
        </p:nvSpPr>
        <p:spPr>
          <a:xfrm>
            <a:off x="4497036" y="90433"/>
            <a:ext cx="4508625" cy="1102052"/>
          </a:xfrm>
        </p:spPr>
        <p:txBody>
          <a:bodyPr>
            <a:normAutofit fontScale="90000"/>
          </a:bodyPr>
          <a:lstStyle/>
          <a:p>
            <a:r>
              <a:rPr lang="en-US" dirty="0" smtClean="0"/>
              <a:t>300mb Surface for 22 July 2011</a:t>
            </a:r>
            <a:endParaRPr lang="en-US" dirty="0"/>
          </a:p>
        </p:txBody>
      </p:sp>
    </p:spTree>
    <p:extLst>
      <p:ext uri="{BB962C8B-B14F-4D97-AF65-F5344CB8AC3E}">
        <p14:creationId xmlns:p14="http://schemas.microsoft.com/office/powerpoint/2010/main" val="176164527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00mb_22July201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0"/>
            <a:ext cx="8878661" cy="6858000"/>
          </a:xfrm>
          <a:prstGeom prst="rect">
            <a:avLst/>
          </a:prstGeom>
        </p:spPr>
      </p:pic>
      <p:sp>
        <p:nvSpPr>
          <p:cNvPr id="2" name="Title 1"/>
          <p:cNvSpPr>
            <a:spLocks noGrp="1"/>
          </p:cNvSpPr>
          <p:nvPr>
            <p:ph type="title"/>
          </p:nvPr>
        </p:nvSpPr>
        <p:spPr>
          <a:xfrm>
            <a:off x="4497036" y="90433"/>
            <a:ext cx="4508625" cy="1102052"/>
          </a:xfrm>
        </p:spPr>
        <p:txBody>
          <a:bodyPr>
            <a:normAutofit fontScale="90000"/>
          </a:bodyPr>
          <a:lstStyle/>
          <a:p>
            <a:r>
              <a:rPr lang="en-US" dirty="0" smtClean="0"/>
              <a:t>500 </a:t>
            </a:r>
            <a:r>
              <a:rPr lang="en-US" dirty="0" err="1" smtClean="0"/>
              <a:t>mb</a:t>
            </a:r>
            <a:r>
              <a:rPr lang="en-US" dirty="0" smtClean="0"/>
              <a:t> Surface for 22 July 2011</a:t>
            </a:r>
            <a:endParaRPr lang="en-US" dirty="0"/>
          </a:p>
        </p:txBody>
      </p:sp>
    </p:spTree>
    <p:extLst>
      <p:ext uri="{BB962C8B-B14F-4D97-AF65-F5344CB8AC3E}">
        <p14:creationId xmlns:p14="http://schemas.microsoft.com/office/powerpoint/2010/main" val="192407626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00mb_22July201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0"/>
            <a:ext cx="8878661" cy="6858000"/>
          </a:xfrm>
          <a:prstGeom prst="rect">
            <a:avLst/>
          </a:prstGeom>
        </p:spPr>
      </p:pic>
      <p:sp>
        <p:nvSpPr>
          <p:cNvPr id="2" name="Title 1"/>
          <p:cNvSpPr>
            <a:spLocks noGrp="1"/>
          </p:cNvSpPr>
          <p:nvPr>
            <p:ph type="title"/>
          </p:nvPr>
        </p:nvSpPr>
        <p:spPr>
          <a:xfrm>
            <a:off x="4497036" y="90433"/>
            <a:ext cx="4508625" cy="1102052"/>
          </a:xfrm>
        </p:spPr>
        <p:txBody>
          <a:bodyPr>
            <a:normAutofit fontScale="90000"/>
          </a:bodyPr>
          <a:lstStyle/>
          <a:p>
            <a:r>
              <a:rPr lang="en-US" dirty="0" smtClean="0"/>
              <a:t>700mb Surface for 22 July 2011</a:t>
            </a:r>
            <a:endParaRPr lang="en-US" dirty="0"/>
          </a:p>
        </p:txBody>
      </p:sp>
    </p:spTree>
    <p:extLst>
      <p:ext uri="{BB962C8B-B14F-4D97-AF65-F5344CB8AC3E}">
        <p14:creationId xmlns:p14="http://schemas.microsoft.com/office/powerpoint/2010/main" val="208317357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50mb_22July201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0"/>
            <a:ext cx="8878661" cy="6858000"/>
          </a:xfrm>
          <a:prstGeom prst="rect">
            <a:avLst/>
          </a:prstGeom>
        </p:spPr>
      </p:pic>
      <p:sp>
        <p:nvSpPr>
          <p:cNvPr id="2" name="Title 1"/>
          <p:cNvSpPr>
            <a:spLocks noGrp="1"/>
          </p:cNvSpPr>
          <p:nvPr>
            <p:ph type="title"/>
          </p:nvPr>
        </p:nvSpPr>
        <p:spPr>
          <a:xfrm>
            <a:off x="4497036" y="90433"/>
            <a:ext cx="4508625" cy="1102052"/>
          </a:xfrm>
        </p:spPr>
        <p:txBody>
          <a:bodyPr>
            <a:normAutofit fontScale="90000"/>
          </a:bodyPr>
          <a:lstStyle/>
          <a:p>
            <a:r>
              <a:rPr lang="en-US" dirty="0" smtClean="0"/>
              <a:t>850mb Surface for 22 July 2011</a:t>
            </a:r>
            <a:endParaRPr lang="en-US" dirty="0"/>
          </a:p>
        </p:txBody>
      </p:sp>
    </p:spTree>
    <p:extLst>
      <p:ext uri="{BB962C8B-B14F-4D97-AF65-F5344CB8AC3E}">
        <p14:creationId xmlns:p14="http://schemas.microsoft.com/office/powerpoint/2010/main" val="352706409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00mbAnimatio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0"/>
            <a:ext cx="8878661" cy="6858000"/>
          </a:xfrm>
          <a:prstGeom prst="rect">
            <a:avLst/>
          </a:prstGeom>
        </p:spPr>
      </p:pic>
      <p:sp>
        <p:nvSpPr>
          <p:cNvPr id="2" name="Title 1"/>
          <p:cNvSpPr>
            <a:spLocks noGrp="1"/>
          </p:cNvSpPr>
          <p:nvPr>
            <p:ph type="title"/>
          </p:nvPr>
        </p:nvSpPr>
        <p:spPr>
          <a:xfrm>
            <a:off x="5186366" y="12873"/>
            <a:ext cx="3957633" cy="1143000"/>
          </a:xfrm>
        </p:spPr>
        <p:txBody>
          <a:bodyPr>
            <a:normAutofit fontScale="90000"/>
          </a:bodyPr>
          <a:lstStyle/>
          <a:p>
            <a:r>
              <a:rPr lang="en-US" dirty="0" smtClean="0"/>
              <a:t>300 </a:t>
            </a:r>
            <a:r>
              <a:rPr lang="en-US" dirty="0" err="1" smtClean="0"/>
              <a:t>mb</a:t>
            </a:r>
            <a:r>
              <a:rPr lang="en-US" dirty="0" smtClean="0"/>
              <a:t> level averages by year</a:t>
            </a:r>
            <a:endParaRPr lang="en-US" dirty="0"/>
          </a:p>
        </p:txBody>
      </p:sp>
    </p:spTree>
    <p:extLst>
      <p:ext uri="{BB962C8B-B14F-4D97-AF65-F5344CB8AC3E}">
        <p14:creationId xmlns:p14="http://schemas.microsoft.com/office/powerpoint/2010/main" val="157086106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00mbAnimatio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0"/>
            <a:ext cx="8878661" cy="6858000"/>
          </a:xfrm>
          <a:prstGeom prst="rect">
            <a:avLst/>
          </a:prstGeom>
        </p:spPr>
      </p:pic>
      <p:sp>
        <p:nvSpPr>
          <p:cNvPr id="2" name="Title 1"/>
          <p:cNvSpPr>
            <a:spLocks noGrp="1"/>
          </p:cNvSpPr>
          <p:nvPr>
            <p:ph type="title"/>
          </p:nvPr>
        </p:nvSpPr>
        <p:spPr>
          <a:xfrm>
            <a:off x="5186366" y="12873"/>
            <a:ext cx="3957633" cy="1143000"/>
          </a:xfrm>
        </p:spPr>
        <p:txBody>
          <a:bodyPr>
            <a:normAutofit fontScale="90000"/>
          </a:bodyPr>
          <a:lstStyle/>
          <a:p>
            <a:r>
              <a:rPr lang="en-US" dirty="0" smtClean="0"/>
              <a:t>700 </a:t>
            </a:r>
            <a:r>
              <a:rPr lang="en-US" dirty="0" err="1" smtClean="0"/>
              <a:t>mb</a:t>
            </a:r>
            <a:r>
              <a:rPr lang="en-US" dirty="0" smtClean="0"/>
              <a:t> level averages by year</a:t>
            </a:r>
            <a:endParaRPr lang="en-US" dirty="0"/>
          </a:p>
        </p:txBody>
      </p:sp>
    </p:spTree>
    <p:extLst>
      <p:ext uri="{BB962C8B-B14F-4D97-AF65-F5344CB8AC3E}">
        <p14:creationId xmlns:p14="http://schemas.microsoft.com/office/powerpoint/2010/main" val="177685359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01384"/>
            <a:ext cx="3735893" cy="2847995"/>
          </a:xfrm>
        </p:spPr>
        <p:txBody>
          <a:bodyPr>
            <a:normAutofit fontScale="90000"/>
          </a:bodyPr>
          <a:lstStyle/>
          <a:p>
            <a:r>
              <a:rPr lang="en-US" sz="3600" dirty="0" err="1" smtClean="0"/>
              <a:t>Valmy</a:t>
            </a:r>
            <a:r>
              <a:rPr lang="en-US" sz="3600" dirty="0" smtClean="0"/>
              <a:t> Power Plant may be the source of </a:t>
            </a:r>
            <a:r>
              <a:rPr lang="en-US" sz="3600" dirty="0" err="1" smtClean="0"/>
              <a:t>NOx</a:t>
            </a:r>
            <a:r>
              <a:rPr lang="en-US" sz="3600" dirty="0" smtClean="0"/>
              <a:t> for the South Fork Recreation Area ozone. </a:t>
            </a:r>
            <a:endParaRPr lang="en-US" sz="3600" dirty="0"/>
          </a:p>
        </p:txBody>
      </p:sp>
      <p:pic>
        <p:nvPicPr>
          <p:cNvPr id="4" name="Picture 3" descr="NVE_Company-Owned-Generating-Stations-map.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5893" y="1"/>
            <a:ext cx="5267281" cy="6858000"/>
          </a:xfrm>
          <a:prstGeom prst="rect">
            <a:avLst/>
          </a:prstGeom>
        </p:spPr>
      </p:pic>
      <p:sp>
        <p:nvSpPr>
          <p:cNvPr id="5" name="TextBox 4"/>
          <p:cNvSpPr txBox="1"/>
          <p:nvPr/>
        </p:nvSpPr>
        <p:spPr>
          <a:xfrm>
            <a:off x="345232" y="6274918"/>
            <a:ext cx="2619915" cy="369332"/>
          </a:xfrm>
          <a:prstGeom prst="rect">
            <a:avLst/>
          </a:prstGeom>
          <a:noFill/>
        </p:spPr>
        <p:txBody>
          <a:bodyPr wrap="none" rtlCol="0">
            <a:spAutoFit/>
          </a:bodyPr>
          <a:lstStyle/>
          <a:p>
            <a:r>
              <a:rPr lang="en-US" i="1" dirty="0"/>
              <a:t>From </a:t>
            </a:r>
            <a:r>
              <a:rPr lang="en-US" i="1" dirty="0" err="1"/>
              <a:t>www.nvenergy.com</a:t>
            </a:r>
            <a:endParaRPr lang="en-US" i="1" dirty="0"/>
          </a:p>
        </p:txBody>
      </p:sp>
    </p:spTree>
    <p:extLst>
      <p:ext uri="{BB962C8B-B14F-4D97-AF65-F5344CB8AC3E}">
        <p14:creationId xmlns:p14="http://schemas.microsoft.com/office/powerpoint/2010/main" val="230573649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Ground Based Ozone Measurements at Two Remote Sites in Nevada</a:t>
            </a:r>
            <a:endParaRPr lang="en-US" dirty="0">
              <a:solidFill>
                <a:srgbClr val="FFFF00"/>
              </a:solidFill>
            </a:endParaRPr>
          </a:p>
        </p:txBody>
      </p:sp>
      <p:pic>
        <p:nvPicPr>
          <p:cNvPr id="4" name="Content Placeholder 3" descr="BroadViewOzoneSites.jpg"/>
          <p:cNvPicPr>
            <a:picLocks noGrp="1" noChangeAspect="1"/>
          </p:cNvPicPr>
          <p:nvPr>
            <p:ph idx="1"/>
          </p:nvPr>
        </p:nvPicPr>
        <p:blipFill>
          <a:blip r:embed="rId3">
            <a:extLst>
              <a:ext uri="{28A0092B-C50C-407E-A947-70E740481C1C}">
                <a14:useLocalDpi xmlns:a14="http://schemas.microsoft.com/office/drawing/2010/main" val="0"/>
              </a:ext>
            </a:extLst>
          </a:blip>
          <a:srcRect t="12115" b="12115"/>
          <a:stretch>
            <a:fillRect/>
          </a:stretch>
        </p:blipFill>
        <p:spPr>
          <a:xfrm>
            <a:off x="-6726" y="1671601"/>
            <a:ext cx="9169402" cy="5042818"/>
          </a:xfrm>
        </p:spPr>
      </p:pic>
    </p:spTree>
    <p:extLst>
      <p:ext uri="{BB962C8B-B14F-4D97-AF65-F5344CB8AC3E}">
        <p14:creationId xmlns:p14="http://schemas.microsoft.com/office/powerpoint/2010/main" val="126370242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Jul05_vmr.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157844"/>
            <a:ext cx="9144000" cy="542920"/>
          </a:xfrm>
        </p:spPr>
        <p:txBody>
          <a:bodyPr>
            <a:normAutofit fontScale="90000"/>
          </a:bodyPr>
          <a:lstStyle/>
          <a:p>
            <a:r>
              <a:rPr lang="en-US" dirty="0" smtClean="0">
                <a:solidFill>
                  <a:srgbClr val="FFFF00"/>
                </a:solidFill>
              </a:rPr>
              <a:t>2005 Average July Tropospheric Ozone</a:t>
            </a:r>
            <a:endParaRPr lang="en-US" dirty="0">
              <a:solidFill>
                <a:srgbClr val="FFFF00"/>
              </a:solidFill>
            </a:endParaRPr>
          </a:p>
        </p:txBody>
      </p:sp>
      <p:sp>
        <p:nvSpPr>
          <p:cNvPr id="5" name="TextBox 4"/>
          <p:cNvSpPr txBox="1"/>
          <p:nvPr/>
        </p:nvSpPr>
        <p:spPr>
          <a:xfrm>
            <a:off x="248170" y="6146286"/>
            <a:ext cx="8642185" cy="400110"/>
          </a:xfrm>
          <a:prstGeom prst="rect">
            <a:avLst/>
          </a:prstGeom>
          <a:noFill/>
        </p:spPr>
        <p:txBody>
          <a:bodyPr wrap="square" rtlCol="0">
            <a:spAutoFit/>
          </a:bodyPr>
          <a:lstStyle/>
          <a:p>
            <a:r>
              <a:rPr lang="en-US" sz="2000" dirty="0">
                <a:solidFill>
                  <a:srgbClr val="FFFF00"/>
                </a:solidFill>
              </a:rPr>
              <a:t>From NASA: http://</a:t>
            </a:r>
            <a:r>
              <a:rPr lang="en-US" sz="2000" dirty="0" err="1">
                <a:solidFill>
                  <a:srgbClr val="FFFF00"/>
                </a:solidFill>
              </a:rPr>
              <a:t>acd-ext.gsfc.nasa.gov</a:t>
            </a:r>
            <a:r>
              <a:rPr lang="en-US" sz="2000" dirty="0">
                <a:solidFill>
                  <a:srgbClr val="FFFF00"/>
                </a:solidFill>
              </a:rPr>
              <a:t>/</a:t>
            </a:r>
            <a:r>
              <a:rPr lang="en-US" sz="2000" dirty="0" err="1">
                <a:solidFill>
                  <a:srgbClr val="FFFF00"/>
                </a:solidFill>
              </a:rPr>
              <a:t>Data_services</a:t>
            </a:r>
            <a:r>
              <a:rPr lang="en-US" sz="2000" dirty="0">
                <a:solidFill>
                  <a:srgbClr val="FFFF00"/>
                </a:solidFill>
              </a:rPr>
              <a:t>/</a:t>
            </a:r>
            <a:r>
              <a:rPr lang="en-US" sz="2000" dirty="0" err="1">
                <a:solidFill>
                  <a:srgbClr val="FFFF00"/>
                </a:solidFill>
              </a:rPr>
              <a:t>cloud_slice</a:t>
            </a:r>
            <a:r>
              <a:rPr lang="en-US" sz="2000" dirty="0">
                <a:solidFill>
                  <a:srgbClr val="FFFF00"/>
                </a:solidFill>
              </a:rPr>
              <a:t>/#</a:t>
            </a:r>
            <a:r>
              <a:rPr lang="en-US" sz="2000" dirty="0" err="1">
                <a:solidFill>
                  <a:srgbClr val="FFFF00"/>
                </a:solidFill>
              </a:rPr>
              <a:t>nd</a:t>
            </a:r>
            <a:endParaRPr lang="en-US" sz="2000" dirty="0">
              <a:solidFill>
                <a:srgbClr val="FFFF00"/>
              </a:solidFill>
            </a:endParaRPr>
          </a:p>
        </p:txBody>
      </p:sp>
    </p:spTree>
    <p:extLst>
      <p:ext uri="{BB962C8B-B14F-4D97-AF65-F5344CB8AC3E}">
        <p14:creationId xmlns:p14="http://schemas.microsoft.com/office/powerpoint/2010/main" val="245871350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Jul06_vmr.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157844"/>
            <a:ext cx="9144000" cy="542920"/>
          </a:xfrm>
        </p:spPr>
        <p:txBody>
          <a:bodyPr>
            <a:normAutofit fontScale="90000"/>
          </a:bodyPr>
          <a:lstStyle/>
          <a:p>
            <a:r>
              <a:rPr lang="en-US" dirty="0" smtClean="0">
                <a:solidFill>
                  <a:srgbClr val="FFFF00"/>
                </a:solidFill>
              </a:rPr>
              <a:t>2006 Average July Tropospheric Ozone</a:t>
            </a:r>
            <a:endParaRPr lang="en-US" dirty="0">
              <a:solidFill>
                <a:srgbClr val="FFFF00"/>
              </a:solidFill>
            </a:endParaRPr>
          </a:p>
        </p:txBody>
      </p:sp>
      <p:sp>
        <p:nvSpPr>
          <p:cNvPr id="5" name="TextBox 4"/>
          <p:cNvSpPr txBox="1"/>
          <p:nvPr/>
        </p:nvSpPr>
        <p:spPr>
          <a:xfrm>
            <a:off x="248170" y="6146286"/>
            <a:ext cx="8642185" cy="400110"/>
          </a:xfrm>
          <a:prstGeom prst="rect">
            <a:avLst/>
          </a:prstGeom>
          <a:noFill/>
        </p:spPr>
        <p:txBody>
          <a:bodyPr wrap="square" rtlCol="0">
            <a:spAutoFit/>
          </a:bodyPr>
          <a:lstStyle/>
          <a:p>
            <a:r>
              <a:rPr lang="en-US" sz="2000" dirty="0">
                <a:solidFill>
                  <a:srgbClr val="FFFF00"/>
                </a:solidFill>
              </a:rPr>
              <a:t>From NASA: http://</a:t>
            </a:r>
            <a:r>
              <a:rPr lang="en-US" sz="2000" dirty="0" err="1">
                <a:solidFill>
                  <a:srgbClr val="FFFF00"/>
                </a:solidFill>
              </a:rPr>
              <a:t>acd-ext.gsfc.nasa.gov</a:t>
            </a:r>
            <a:r>
              <a:rPr lang="en-US" sz="2000" dirty="0">
                <a:solidFill>
                  <a:srgbClr val="FFFF00"/>
                </a:solidFill>
              </a:rPr>
              <a:t>/</a:t>
            </a:r>
            <a:r>
              <a:rPr lang="en-US" sz="2000" dirty="0" err="1">
                <a:solidFill>
                  <a:srgbClr val="FFFF00"/>
                </a:solidFill>
              </a:rPr>
              <a:t>Data_services</a:t>
            </a:r>
            <a:r>
              <a:rPr lang="en-US" sz="2000" dirty="0">
                <a:solidFill>
                  <a:srgbClr val="FFFF00"/>
                </a:solidFill>
              </a:rPr>
              <a:t>/</a:t>
            </a:r>
            <a:r>
              <a:rPr lang="en-US" sz="2000" dirty="0" err="1">
                <a:solidFill>
                  <a:srgbClr val="FFFF00"/>
                </a:solidFill>
              </a:rPr>
              <a:t>cloud_slice</a:t>
            </a:r>
            <a:r>
              <a:rPr lang="en-US" sz="2000" dirty="0">
                <a:solidFill>
                  <a:srgbClr val="FFFF00"/>
                </a:solidFill>
              </a:rPr>
              <a:t>/#</a:t>
            </a:r>
            <a:r>
              <a:rPr lang="en-US" sz="2000" dirty="0" err="1">
                <a:solidFill>
                  <a:srgbClr val="FFFF00"/>
                </a:solidFill>
              </a:rPr>
              <a:t>nd</a:t>
            </a:r>
            <a:endParaRPr lang="en-US" sz="2000" dirty="0">
              <a:solidFill>
                <a:srgbClr val="FFFF00"/>
              </a:solidFill>
            </a:endParaRPr>
          </a:p>
        </p:txBody>
      </p:sp>
    </p:spTree>
    <p:extLst>
      <p:ext uri="{BB962C8B-B14F-4D97-AF65-F5344CB8AC3E}">
        <p14:creationId xmlns:p14="http://schemas.microsoft.com/office/powerpoint/2010/main" val="257308187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Jul07_vmr.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157844"/>
            <a:ext cx="9144000" cy="542920"/>
          </a:xfrm>
        </p:spPr>
        <p:txBody>
          <a:bodyPr>
            <a:normAutofit fontScale="90000"/>
          </a:bodyPr>
          <a:lstStyle/>
          <a:p>
            <a:r>
              <a:rPr lang="en-US" dirty="0" smtClean="0">
                <a:solidFill>
                  <a:srgbClr val="FFFF00"/>
                </a:solidFill>
              </a:rPr>
              <a:t>2007 Average July Tropospheric Ozone</a:t>
            </a:r>
            <a:endParaRPr lang="en-US" dirty="0">
              <a:solidFill>
                <a:srgbClr val="FFFF00"/>
              </a:solidFill>
            </a:endParaRPr>
          </a:p>
        </p:txBody>
      </p:sp>
      <p:sp>
        <p:nvSpPr>
          <p:cNvPr id="5" name="TextBox 4"/>
          <p:cNvSpPr txBox="1"/>
          <p:nvPr/>
        </p:nvSpPr>
        <p:spPr>
          <a:xfrm>
            <a:off x="248170" y="6146286"/>
            <a:ext cx="8642185" cy="400110"/>
          </a:xfrm>
          <a:prstGeom prst="rect">
            <a:avLst/>
          </a:prstGeom>
          <a:noFill/>
        </p:spPr>
        <p:txBody>
          <a:bodyPr wrap="square" rtlCol="0">
            <a:spAutoFit/>
          </a:bodyPr>
          <a:lstStyle/>
          <a:p>
            <a:r>
              <a:rPr lang="en-US" sz="2000" dirty="0">
                <a:solidFill>
                  <a:srgbClr val="FFFF00"/>
                </a:solidFill>
              </a:rPr>
              <a:t>From NASA: http://</a:t>
            </a:r>
            <a:r>
              <a:rPr lang="en-US" sz="2000" dirty="0" err="1">
                <a:solidFill>
                  <a:srgbClr val="FFFF00"/>
                </a:solidFill>
              </a:rPr>
              <a:t>acd-ext.gsfc.nasa.gov</a:t>
            </a:r>
            <a:r>
              <a:rPr lang="en-US" sz="2000" dirty="0">
                <a:solidFill>
                  <a:srgbClr val="FFFF00"/>
                </a:solidFill>
              </a:rPr>
              <a:t>/</a:t>
            </a:r>
            <a:r>
              <a:rPr lang="en-US" sz="2000" dirty="0" err="1">
                <a:solidFill>
                  <a:srgbClr val="FFFF00"/>
                </a:solidFill>
              </a:rPr>
              <a:t>Data_services</a:t>
            </a:r>
            <a:r>
              <a:rPr lang="en-US" sz="2000" dirty="0">
                <a:solidFill>
                  <a:srgbClr val="FFFF00"/>
                </a:solidFill>
              </a:rPr>
              <a:t>/</a:t>
            </a:r>
            <a:r>
              <a:rPr lang="en-US" sz="2000" dirty="0" err="1">
                <a:solidFill>
                  <a:srgbClr val="FFFF00"/>
                </a:solidFill>
              </a:rPr>
              <a:t>cloud_slice</a:t>
            </a:r>
            <a:r>
              <a:rPr lang="en-US" sz="2000" dirty="0">
                <a:solidFill>
                  <a:srgbClr val="FFFF00"/>
                </a:solidFill>
              </a:rPr>
              <a:t>/#</a:t>
            </a:r>
            <a:r>
              <a:rPr lang="en-US" sz="2000" dirty="0" err="1">
                <a:solidFill>
                  <a:srgbClr val="FFFF00"/>
                </a:solidFill>
              </a:rPr>
              <a:t>nd</a:t>
            </a:r>
            <a:endParaRPr lang="en-US" sz="2000" dirty="0">
              <a:solidFill>
                <a:srgbClr val="FFFF00"/>
              </a:solidFill>
            </a:endParaRPr>
          </a:p>
        </p:txBody>
      </p:sp>
    </p:spTree>
    <p:extLst>
      <p:ext uri="{BB962C8B-B14F-4D97-AF65-F5344CB8AC3E}">
        <p14:creationId xmlns:p14="http://schemas.microsoft.com/office/powerpoint/2010/main" val="238526204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Jul08_vmr.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157844"/>
            <a:ext cx="9144000" cy="542920"/>
          </a:xfrm>
        </p:spPr>
        <p:txBody>
          <a:bodyPr>
            <a:normAutofit fontScale="90000"/>
          </a:bodyPr>
          <a:lstStyle/>
          <a:p>
            <a:r>
              <a:rPr lang="en-US" dirty="0" smtClean="0">
                <a:solidFill>
                  <a:srgbClr val="FFFF00"/>
                </a:solidFill>
              </a:rPr>
              <a:t>2008 Average July Tropospheric Ozone</a:t>
            </a:r>
            <a:endParaRPr lang="en-US" dirty="0">
              <a:solidFill>
                <a:srgbClr val="FFFF00"/>
              </a:solidFill>
            </a:endParaRPr>
          </a:p>
        </p:txBody>
      </p:sp>
      <p:sp>
        <p:nvSpPr>
          <p:cNvPr id="5" name="TextBox 4"/>
          <p:cNvSpPr txBox="1"/>
          <p:nvPr/>
        </p:nvSpPr>
        <p:spPr>
          <a:xfrm>
            <a:off x="248170" y="6146286"/>
            <a:ext cx="8642185" cy="400110"/>
          </a:xfrm>
          <a:prstGeom prst="rect">
            <a:avLst/>
          </a:prstGeom>
          <a:noFill/>
        </p:spPr>
        <p:txBody>
          <a:bodyPr wrap="square" rtlCol="0">
            <a:spAutoFit/>
          </a:bodyPr>
          <a:lstStyle/>
          <a:p>
            <a:r>
              <a:rPr lang="en-US" sz="2000" dirty="0">
                <a:solidFill>
                  <a:srgbClr val="FFFF00"/>
                </a:solidFill>
              </a:rPr>
              <a:t>From NASA: http://</a:t>
            </a:r>
            <a:r>
              <a:rPr lang="en-US" sz="2000" dirty="0" err="1">
                <a:solidFill>
                  <a:srgbClr val="FFFF00"/>
                </a:solidFill>
              </a:rPr>
              <a:t>acd-ext.gsfc.nasa.gov</a:t>
            </a:r>
            <a:r>
              <a:rPr lang="en-US" sz="2000" dirty="0">
                <a:solidFill>
                  <a:srgbClr val="FFFF00"/>
                </a:solidFill>
              </a:rPr>
              <a:t>/</a:t>
            </a:r>
            <a:r>
              <a:rPr lang="en-US" sz="2000" dirty="0" err="1">
                <a:solidFill>
                  <a:srgbClr val="FFFF00"/>
                </a:solidFill>
              </a:rPr>
              <a:t>Data_services</a:t>
            </a:r>
            <a:r>
              <a:rPr lang="en-US" sz="2000" dirty="0">
                <a:solidFill>
                  <a:srgbClr val="FFFF00"/>
                </a:solidFill>
              </a:rPr>
              <a:t>/</a:t>
            </a:r>
            <a:r>
              <a:rPr lang="en-US" sz="2000" dirty="0" err="1">
                <a:solidFill>
                  <a:srgbClr val="FFFF00"/>
                </a:solidFill>
              </a:rPr>
              <a:t>cloud_slice</a:t>
            </a:r>
            <a:r>
              <a:rPr lang="en-US" sz="2000" dirty="0">
                <a:solidFill>
                  <a:srgbClr val="FFFF00"/>
                </a:solidFill>
              </a:rPr>
              <a:t>/#</a:t>
            </a:r>
            <a:r>
              <a:rPr lang="en-US" sz="2000" dirty="0" err="1">
                <a:solidFill>
                  <a:srgbClr val="FFFF00"/>
                </a:solidFill>
              </a:rPr>
              <a:t>nd</a:t>
            </a:r>
            <a:endParaRPr lang="en-US" sz="2000" dirty="0">
              <a:solidFill>
                <a:srgbClr val="FFFF00"/>
              </a:solidFill>
            </a:endParaRPr>
          </a:p>
        </p:txBody>
      </p:sp>
    </p:spTree>
    <p:extLst>
      <p:ext uri="{BB962C8B-B14F-4D97-AF65-F5344CB8AC3E}">
        <p14:creationId xmlns:p14="http://schemas.microsoft.com/office/powerpoint/2010/main" val="176797158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Jul09_vmr.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157844"/>
            <a:ext cx="9144000" cy="542920"/>
          </a:xfrm>
        </p:spPr>
        <p:txBody>
          <a:bodyPr>
            <a:normAutofit fontScale="90000"/>
          </a:bodyPr>
          <a:lstStyle/>
          <a:p>
            <a:r>
              <a:rPr lang="en-US" dirty="0" smtClean="0">
                <a:solidFill>
                  <a:srgbClr val="FFFF00"/>
                </a:solidFill>
              </a:rPr>
              <a:t>2009 Average July Tropospheric Ozone</a:t>
            </a:r>
            <a:endParaRPr lang="en-US" dirty="0">
              <a:solidFill>
                <a:srgbClr val="FFFF00"/>
              </a:solidFill>
            </a:endParaRPr>
          </a:p>
        </p:txBody>
      </p:sp>
      <p:sp>
        <p:nvSpPr>
          <p:cNvPr id="5" name="TextBox 4"/>
          <p:cNvSpPr txBox="1"/>
          <p:nvPr/>
        </p:nvSpPr>
        <p:spPr>
          <a:xfrm>
            <a:off x="248170" y="6146286"/>
            <a:ext cx="8642185" cy="400110"/>
          </a:xfrm>
          <a:prstGeom prst="rect">
            <a:avLst/>
          </a:prstGeom>
          <a:noFill/>
        </p:spPr>
        <p:txBody>
          <a:bodyPr wrap="square" rtlCol="0">
            <a:spAutoFit/>
          </a:bodyPr>
          <a:lstStyle/>
          <a:p>
            <a:r>
              <a:rPr lang="en-US" sz="2000" dirty="0">
                <a:solidFill>
                  <a:srgbClr val="FFFF00"/>
                </a:solidFill>
              </a:rPr>
              <a:t>From NASA: http://</a:t>
            </a:r>
            <a:r>
              <a:rPr lang="en-US" sz="2000" dirty="0" err="1">
                <a:solidFill>
                  <a:srgbClr val="FFFF00"/>
                </a:solidFill>
              </a:rPr>
              <a:t>acd-ext.gsfc.nasa.gov</a:t>
            </a:r>
            <a:r>
              <a:rPr lang="en-US" sz="2000" dirty="0">
                <a:solidFill>
                  <a:srgbClr val="FFFF00"/>
                </a:solidFill>
              </a:rPr>
              <a:t>/</a:t>
            </a:r>
            <a:r>
              <a:rPr lang="en-US" sz="2000" dirty="0" err="1">
                <a:solidFill>
                  <a:srgbClr val="FFFF00"/>
                </a:solidFill>
              </a:rPr>
              <a:t>Data_services</a:t>
            </a:r>
            <a:r>
              <a:rPr lang="en-US" sz="2000" dirty="0">
                <a:solidFill>
                  <a:srgbClr val="FFFF00"/>
                </a:solidFill>
              </a:rPr>
              <a:t>/</a:t>
            </a:r>
            <a:r>
              <a:rPr lang="en-US" sz="2000" dirty="0" err="1">
                <a:solidFill>
                  <a:srgbClr val="FFFF00"/>
                </a:solidFill>
              </a:rPr>
              <a:t>cloud_slice</a:t>
            </a:r>
            <a:r>
              <a:rPr lang="en-US" sz="2000" dirty="0">
                <a:solidFill>
                  <a:srgbClr val="FFFF00"/>
                </a:solidFill>
              </a:rPr>
              <a:t>/#</a:t>
            </a:r>
            <a:r>
              <a:rPr lang="en-US" sz="2000" dirty="0" err="1">
                <a:solidFill>
                  <a:srgbClr val="FFFF00"/>
                </a:solidFill>
              </a:rPr>
              <a:t>nd</a:t>
            </a:r>
            <a:endParaRPr lang="en-US" sz="2000" dirty="0">
              <a:solidFill>
                <a:srgbClr val="FFFF00"/>
              </a:solidFill>
            </a:endParaRPr>
          </a:p>
        </p:txBody>
      </p:sp>
    </p:spTree>
    <p:extLst>
      <p:ext uri="{BB962C8B-B14F-4D97-AF65-F5344CB8AC3E}">
        <p14:creationId xmlns:p14="http://schemas.microsoft.com/office/powerpoint/2010/main" val="335537657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Jul10_vmr.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157844"/>
            <a:ext cx="9144000" cy="542920"/>
          </a:xfrm>
        </p:spPr>
        <p:txBody>
          <a:bodyPr>
            <a:normAutofit fontScale="90000"/>
          </a:bodyPr>
          <a:lstStyle/>
          <a:p>
            <a:r>
              <a:rPr lang="en-US" dirty="0" smtClean="0">
                <a:solidFill>
                  <a:srgbClr val="FFFF00"/>
                </a:solidFill>
              </a:rPr>
              <a:t>2010 Average July Tropospheric Ozone</a:t>
            </a:r>
            <a:endParaRPr lang="en-US" dirty="0">
              <a:solidFill>
                <a:srgbClr val="FFFF00"/>
              </a:solidFill>
            </a:endParaRPr>
          </a:p>
        </p:txBody>
      </p:sp>
      <p:sp>
        <p:nvSpPr>
          <p:cNvPr id="5" name="TextBox 4"/>
          <p:cNvSpPr txBox="1"/>
          <p:nvPr/>
        </p:nvSpPr>
        <p:spPr>
          <a:xfrm>
            <a:off x="248170" y="6146286"/>
            <a:ext cx="8642185" cy="400110"/>
          </a:xfrm>
          <a:prstGeom prst="rect">
            <a:avLst/>
          </a:prstGeom>
          <a:noFill/>
        </p:spPr>
        <p:txBody>
          <a:bodyPr wrap="square" rtlCol="0">
            <a:spAutoFit/>
          </a:bodyPr>
          <a:lstStyle/>
          <a:p>
            <a:r>
              <a:rPr lang="en-US" sz="2000" dirty="0">
                <a:solidFill>
                  <a:srgbClr val="FFFF00"/>
                </a:solidFill>
              </a:rPr>
              <a:t>From NASA: http://</a:t>
            </a:r>
            <a:r>
              <a:rPr lang="en-US" sz="2000" dirty="0" err="1">
                <a:solidFill>
                  <a:srgbClr val="FFFF00"/>
                </a:solidFill>
              </a:rPr>
              <a:t>acd-ext.gsfc.nasa.gov</a:t>
            </a:r>
            <a:r>
              <a:rPr lang="en-US" sz="2000" dirty="0">
                <a:solidFill>
                  <a:srgbClr val="FFFF00"/>
                </a:solidFill>
              </a:rPr>
              <a:t>/</a:t>
            </a:r>
            <a:r>
              <a:rPr lang="en-US" sz="2000" dirty="0" err="1">
                <a:solidFill>
                  <a:srgbClr val="FFFF00"/>
                </a:solidFill>
              </a:rPr>
              <a:t>Data_services</a:t>
            </a:r>
            <a:r>
              <a:rPr lang="en-US" sz="2000" dirty="0">
                <a:solidFill>
                  <a:srgbClr val="FFFF00"/>
                </a:solidFill>
              </a:rPr>
              <a:t>/</a:t>
            </a:r>
            <a:r>
              <a:rPr lang="en-US" sz="2000" dirty="0" err="1">
                <a:solidFill>
                  <a:srgbClr val="FFFF00"/>
                </a:solidFill>
              </a:rPr>
              <a:t>cloud_slice</a:t>
            </a:r>
            <a:r>
              <a:rPr lang="en-US" sz="2000" dirty="0">
                <a:solidFill>
                  <a:srgbClr val="FFFF00"/>
                </a:solidFill>
              </a:rPr>
              <a:t>/#</a:t>
            </a:r>
            <a:r>
              <a:rPr lang="en-US" sz="2000" dirty="0" err="1">
                <a:solidFill>
                  <a:srgbClr val="FFFF00"/>
                </a:solidFill>
              </a:rPr>
              <a:t>nd</a:t>
            </a:r>
            <a:endParaRPr lang="en-US" sz="2000" dirty="0">
              <a:solidFill>
                <a:srgbClr val="FFFF00"/>
              </a:solidFill>
            </a:endParaRPr>
          </a:p>
        </p:txBody>
      </p:sp>
    </p:spTree>
    <p:extLst>
      <p:ext uri="{BB962C8B-B14F-4D97-AF65-F5344CB8AC3E}">
        <p14:creationId xmlns:p14="http://schemas.microsoft.com/office/powerpoint/2010/main" val="196102463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Jul11_vmr.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4" y="0"/>
            <a:ext cx="9144000" cy="6858000"/>
          </a:xfrm>
          <a:prstGeom prst="rect">
            <a:avLst/>
          </a:prstGeom>
        </p:spPr>
      </p:pic>
      <p:sp>
        <p:nvSpPr>
          <p:cNvPr id="2" name="Title 1"/>
          <p:cNvSpPr>
            <a:spLocks noGrp="1"/>
          </p:cNvSpPr>
          <p:nvPr>
            <p:ph type="title"/>
          </p:nvPr>
        </p:nvSpPr>
        <p:spPr>
          <a:xfrm>
            <a:off x="0" y="157844"/>
            <a:ext cx="9144000" cy="542920"/>
          </a:xfrm>
        </p:spPr>
        <p:txBody>
          <a:bodyPr>
            <a:normAutofit fontScale="90000"/>
          </a:bodyPr>
          <a:lstStyle/>
          <a:p>
            <a:r>
              <a:rPr lang="en-US" dirty="0" smtClean="0">
                <a:solidFill>
                  <a:srgbClr val="FFFF00"/>
                </a:solidFill>
              </a:rPr>
              <a:t>2011 Average July Tropospheric Ozone</a:t>
            </a:r>
            <a:endParaRPr lang="en-US" dirty="0">
              <a:solidFill>
                <a:srgbClr val="FFFF00"/>
              </a:solidFill>
            </a:endParaRPr>
          </a:p>
        </p:txBody>
      </p:sp>
      <p:sp>
        <p:nvSpPr>
          <p:cNvPr id="5" name="TextBox 4"/>
          <p:cNvSpPr txBox="1"/>
          <p:nvPr/>
        </p:nvSpPr>
        <p:spPr>
          <a:xfrm>
            <a:off x="248170" y="6146286"/>
            <a:ext cx="8642185" cy="400110"/>
          </a:xfrm>
          <a:prstGeom prst="rect">
            <a:avLst/>
          </a:prstGeom>
          <a:noFill/>
        </p:spPr>
        <p:txBody>
          <a:bodyPr wrap="square" rtlCol="0">
            <a:spAutoFit/>
          </a:bodyPr>
          <a:lstStyle/>
          <a:p>
            <a:r>
              <a:rPr lang="en-US" sz="2000" dirty="0">
                <a:solidFill>
                  <a:srgbClr val="FFFF00"/>
                </a:solidFill>
              </a:rPr>
              <a:t>From NASA: http://</a:t>
            </a:r>
            <a:r>
              <a:rPr lang="en-US" sz="2000" dirty="0" err="1">
                <a:solidFill>
                  <a:srgbClr val="FFFF00"/>
                </a:solidFill>
              </a:rPr>
              <a:t>acd-ext.gsfc.nasa.gov</a:t>
            </a:r>
            <a:r>
              <a:rPr lang="en-US" sz="2000" dirty="0">
                <a:solidFill>
                  <a:srgbClr val="FFFF00"/>
                </a:solidFill>
              </a:rPr>
              <a:t>/</a:t>
            </a:r>
            <a:r>
              <a:rPr lang="en-US" sz="2000" dirty="0" err="1">
                <a:solidFill>
                  <a:srgbClr val="FFFF00"/>
                </a:solidFill>
              </a:rPr>
              <a:t>Data_services</a:t>
            </a:r>
            <a:r>
              <a:rPr lang="en-US" sz="2000" dirty="0">
                <a:solidFill>
                  <a:srgbClr val="FFFF00"/>
                </a:solidFill>
              </a:rPr>
              <a:t>/</a:t>
            </a:r>
            <a:r>
              <a:rPr lang="en-US" sz="2000" dirty="0" err="1">
                <a:solidFill>
                  <a:srgbClr val="FFFF00"/>
                </a:solidFill>
              </a:rPr>
              <a:t>cloud_slice</a:t>
            </a:r>
            <a:r>
              <a:rPr lang="en-US" sz="2000" dirty="0">
                <a:solidFill>
                  <a:srgbClr val="FFFF00"/>
                </a:solidFill>
              </a:rPr>
              <a:t>/#</a:t>
            </a:r>
            <a:r>
              <a:rPr lang="en-US" sz="2000" dirty="0" err="1">
                <a:solidFill>
                  <a:srgbClr val="FFFF00"/>
                </a:solidFill>
              </a:rPr>
              <a:t>nd</a:t>
            </a:r>
            <a:endParaRPr lang="en-US" sz="2000" dirty="0">
              <a:solidFill>
                <a:srgbClr val="FFFF00"/>
              </a:solidFill>
            </a:endParaRPr>
          </a:p>
        </p:txBody>
      </p:sp>
    </p:spTree>
    <p:extLst>
      <p:ext uri="{BB962C8B-B14F-4D97-AF65-F5344CB8AC3E}">
        <p14:creationId xmlns:p14="http://schemas.microsoft.com/office/powerpoint/2010/main" val="374439898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547719"/>
          </a:xfrm>
        </p:spPr>
        <p:txBody>
          <a:bodyPr>
            <a:normAutofit/>
          </a:bodyPr>
          <a:lstStyle/>
          <a:p>
            <a:r>
              <a:rPr lang="en-US" b="1" dirty="0" smtClean="0"/>
              <a:t>Are we seeing a trend to higher global concentrations of ozone?</a:t>
            </a:r>
            <a:endParaRPr lang="en-US" b="1" dirty="0"/>
          </a:p>
        </p:txBody>
      </p:sp>
      <p:sp>
        <p:nvSpPr>
          <p:cNvPr id="4" name="TextBox 3"/>
          <p:cNvSpPr txBox="1"/>
          <p:nvPr/>
        </p:nvSpPr>
        <p:spPr>
          <a:xfrm>
            <a:off x="882316" y="2473158"/>
            <a:ext cx="7994215" cy="2862322"/>
          </a:xfrm>
          <a:prstGeom prst="rect">
            <a:avLst/>
          </a:prstGeom>
          <a:noFill/>
        </p:spPr>
        <p:txBody>
          <a:bodyPr wrap="square" rtlCol="0">
            <a:spAutoFit/>
          </a:bodyPr>
          <a:lstStyle/>
          <a:p>
            <a:r>
              <a:rPr lang="en-US" sz="3600" b="1" dirty="0" smtClean="0"/>
              <a:t>Ozone is a very reactive, short lived gas.</a:t>
            </a:r>
          </a:p>
          <a:p>
            <a:endParaRPr lang="en-US" sz="3600" b="1" dirty="0"/>
          </a:p>
          <a:p>
            <a:r>
              <a:rPr lang="en-US" sz="3600" b="1" dirty="0" smtClean="0"/>
              <a:t>Ozone precursors include products of anthropogenic pollution and biomass </a:t>
            </a:r>
            <a:br>
              <a:rPr lang="en-US" sz="3600" b="1" dirty="0" smtClean="0"/>
            </a:br>
            <a:r>
              <a:rPr lang="en-US" sz="3600" b="1" dirty="0" smtClean="0"/>
              <a:t>burning.</a:t>
            </a:r>
          </a:p>
        </p:txBody>
      </p:sp>
    </p:spTree>
    <p:extLst>
      <p:ext uri="{BB962C8B-B14F-4D97-AF65-F5344CB8AC3E}">
        <p14:creationId xmlns:p14="http://schemas.microsoft.com/office/powerpoint/2010/main" val="104912967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ozwv.MLO.o3.11.none.monthly.al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116" y="508000"/>
            <a:ext cx="8255000" cy="6350000"/>
          </a:xfrm>
          <a:prstGeom prst="rect">
            <a:avLst/>
          </a:prstGeom>
        </p:spPr>
      </p:pic>
      <p:sp>
        <p:nvSpPr>
          <p:cNvPr id="2" name="Title 1"/>
          <p:cNvSpPr>
            <a:spLocks noGrp="1"/>
          </p:cNvSpPr>
          <p:nvPr>
            <p:ph type="title"/>
          </p:nvPr>
        </p:nvSpPr>
        <p:spPr>
          <a:xfrm>
            <a:off x="0" y="0"/>
            <a:ext cx="9144000" cy="601579"/>
          </a:xfrm>
        </p:spPr>
        <p:txBody>
          <a:bodyPr>
            <a:normAutofit/>
          </a:bodyPr>
          <a:lstStyle/>
          <a:p>
            <a:r>
              <a:rPr lang="en-US" sz="2000" b="1" dirty="0" smtClean="0">
                <a:solidFill>
                  <a:srgbClr val="FFFF00"/>
                </a:solidFill>
              </a:rPr>
              <a:t>Long Term Trend of Ozone At Mauna Loa Observatory High in the Hawaiian Islands.</a:t>
            </a:r>
            <a:endParaRPr lang="en-US" sz="2000" b="1" dirty="0">
              <a:solidFill>
                <a:srgbClr val="FFFF00"/>
              </a:solidFill>
            </a:endParaRPr>
          </a:p>
        </p:txBody>
      </p:sp>
      <p:sp>
        <p:nvSpPr>
          <p:cNvPr id="5" name="TextBox 4"/>
          <p:cNvSpPr txBox="1"/>
          <p:nvPr/>
        </p:nvSpPr>
        <p:spPr>
          <a:xfrm>
            <a:off x="298116" y="6550223"/>
            <a:ext cx="4839786" cy="307777"/>
          </a:xfrm>
          <a:prstGeom prst="rect">
            <a:avLst/>
          </a:prstGeom>
          <a:noFill/>
        </p:spPr>
        <p:txBody>
          <a:bodyPr wrap="none" rtlCol="0">
            <a:spAutoFit/>
          </a:bodyPr>
          <a:lstStyle/>
          <a:p>
            <a:r>
              <a:rPr lang="en-US" sz="1400" b="1" dirty="0"/>
              <a:t>http://</a:t>
            </a:r>
            <a:r>
              <a:rPr lang="en-US" sz="1400" b="1" dirty="0" err="1"/>
              <a:t>www.esrl.noaa.gov</a:t>
            </a:r>
            <a:r>
              <a:rPr lang="en-US" sz="1400" b="1" dirty="0"/>
              <a:t>/</a:t>
            </a:r>
            <a:r>
              <a:rPr lang="en-US" sz="1400" b="1" dirty="0" err="1"/>
              <a:t>gmd</a:t>
            </a:r>
            <a:r>
              <a:rPr lang="en-US" sz="1400" b="1" dirty="0"/>
              <a:t>/dv/</a:t>
            </a:r>
            <a:r>
              <a:rPr lang="en-US" sz="1400" b="1" dirty="0" err="1"/>
              <a:t>iadv</a:t>
            </a:r>
            <a:r>
              <a:rPr lang="en-US" sz="1400" b="1" dirty="0"/>
              <a:t>/</a:t>
            </a:r>
            <a:r>
              <a:rPr lang="en-US" sz="1400" b="1" dirty="0" err="1"/>
              <a:t>index.php?code</a:t>
            </a:r>
            <a:r>
              <a:rPr lang="en-US" sz="1400" b="1" dirty="0"/>
              <a:t>=</a:t>
            </a:r>
            <a:r>
              <a:rPr lang="en-US" sz="1400" b="1" dirty="0" err="1"/>
              <a:t>mlo</a:t>
            </a:r>
            <a:endParaRPr lang="en-US" sz="1400" b="1" dirty="0"/>
          </a:p>
        </p:txBody>
      </p:sp>
    </p:spTree>
    <p:extLst>
      <p:ext uri="{BB962C8B-B14F-4D97-AF65-F5344CB8AC3E}">
        <p14:creationId xmlns:p14="http://schemas.microsoft.com/office/powerpoint/2010/main" val="258429746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1925" y="517406"/>
            <a:ext cx="7130815" cy="4731222"/>
          </a:xfrm>
          <a:prstGeom prst="rect">
            <a:avLst/>
          </a:prstGeom>
        </p:spPr>
      </p:pic>
      <p:sp>
        <p:nvSpPr>
          <p:cNvPr id="2" name="Title 1"/>
          <p:cNvSpPr>
            <a:spLocks noGrp="1"/>
          </p:cNvSpPr>
          <p:nvPr>
            <p:ph type="title"/>
          </p:nvPr>
        </p:nvSpPr>
        <p:spPr>
          <a:xfrm>
            <a:off x="457200" y="-1"/>
            <a:ext cx="8229600" cy="611481"/>
          </a:xfrm>
        </p:spPr>
        <p:txBody>
          <a:bodyPr>
            <a:normAutofit fontScale="90000"/>
          </a:bodyPr>
          <a:lstStyle/>
          <a:p>
            <a:r>
              <a:rPr lang="en-US" dirty="0" smtClean="0"/>
              <a:t>Ozone: Remote Site in Southern China</a:t>
            </a:r>
            <a:endParaRPr lang="en-US" dirty="0"/>
          </a:p>
        </p:txBody>
      </p:sp>
      <p:pic>
        <p:nvPicPr>
          <p:cNvPr id="5" name="Picture 4"/>
          <p:cNvPicPr>
            <a:picLocks noChangeAspect="1"/>
          </p:cNvPicPr>
          <p:nvPr/>
        </p:nvPicPr>
        <p:blipFill>
          <a:blip r:embed="rId3"/>
          <a:stretch>
            <a:fillRect/>
          </a:stretch>
        </p:blipFill>
        <p:spPr>
          <a:xfrm>
            <a:off x="5409260" y="5154044"/>
            <a:ext cx="3640666" cy="1614158"/>
          </a:xfrm>
          <a:prstGeom prst="rect">
            <a:avLst/>
          </a:prstGeom>
        </p:spPr>
      </p:pic>
    </p:spTree>
    <p:extLst>
      <p:ext uri="{BB962C8B-B14F-4D97-AF65-F5344CB8AC3E}">
        <p14:creationId xmlns:p14="http://schemas.microsoft.com/office/powerpoint/2010/main" val="2848911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GreatBasinNationalParkOzoneSi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600"/>
            <a:ext cx="9144000" cy="6636978"/>
          </a:xfrm>
          <a:prstGeom prst="rect">
            <a:avLst/>
          </a:prstGeom>
        </p:spPr>
      </p:pic>
      <p:sp>
        <p:nvSpPr>
          <p:cNvPr id="2" name="Title 1"/>
          <p:cNvSpPr>
            <a:spLocks noGrp="1"/>
          </p:cNvSpPr>
          <p:nvPr>
            <p:ph type="title"/>
          </p:nvPr>
        </p:nvSpPr>
        <p:spPr>
          <a:xfrm>
            <a:off x="457200" y="-1822"/>
            <a:ext cx="8229600" cy="683536"/>
          </a:xfrm>
        </p:spPr>
        <p:txBody>
          <a:bodyPr>
            <a:normAutofit fontScale="90000"/>
          </a:bodyPr>
          <a:lstStyle/>
          <a:p>
            <a:r>
              <a:rPr lang="en-US" dirty="0" smtClean="0"/>
              <a:t>Great Basin National Park Site</a:t>
            </a:r>
            <a:endParaRPr lang="en-US" dirty="0"/>
          </a:p>
        </p:txBody>
      </p:sp>
    </p:spTree>
    <p:extLst>
      <p:ext uri="{BB962C8B-B14F-4D97-AF65-F5344CB8AC3E}">
        <p14:creationId xmlns:p14="http://schemas.microsoft.com/office/powerpoint/2010/main" val="162217994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1565"/>
          </a:xfrm>
        </p:spPr>
        <p:txBody>
          <a:bodyPr>
            <a:normAutofit/>
          </a:bodyPr>
          <a:lstStyle/>
          <a:p>
            <a:r>
              <a:rPr lang="en-US" sz="2800" dirty="0" smtClean="0"/>
              <a:t>MODIS Aerosol Optical Depth Averaged For July 2005 - 2011</a:t>
            </a:r>
            <a:endParaRPr lang="en-US" sz="2800" dirty="0"/>
          </a:p>
        </p:txBody>
      </p:sp>
      <p:pic>
        <p:nvPicPr>
          <p:cNvPr id="4" name="Picture 3" descr="AQUAmodisAODjuly2005.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216" y="596350"/>
            <a:ext cx="8012265" cy="5723047"/>
          </a:xfrm>
          <a:prstGeom prst="rect">
            <a:avLst/>
          </a:prstGeom>
        </p:spPr>
      </p:pic>
      <p:sp>
        <p:nvSpPr>
          <p:cNvPr id="5" name="TextBox 4"/>
          <p:cNvSpPr txBox="1"/>
          <p:nvPr/>
        </p:nvSpPr>
        <p:spPr>
          <a:xfrm>
            <a:off x="309217" y="6101235"/>
            <a:ext cx="8507820" cy="646331"/>
          </a:xfrm>
          <a:prstGeom prst="rect">
            <a:avLst/>
          </a:prstGeom>
          <a:noFill/>
        </p:spPr>
        <p:txBody>
          <a:bodyPr wrap="none" rtlCol="0">
            <a:spAutoFit/>
          </a:bodyPr>
          <a:lstStyle/>
          <a:p>
            <a:r>
              <a:rPr lang="en-US" dirty="0" smtClean="0"/>
              <a:t>Diagnosis 2008 as a ‘fire year’ in Northern CA and NV. Great Basin values are likely biased</a:t>
            </a:r>
            <a:br>
              <a:rPr lang="en-US" dirty="0" smtClean="0"/>
            </a:br>
            <a:r>
              <a:rPr lang="en-US" dirty="0" smtClean="0"/>
              <a:t>high due to surface brightness and algorithm assumptions (dark target retrieval).</a:t>
            </a:r>
          </a:p>
        </p:txBody>
      </p:sp>
    </p:spTree>
    <p:extLst>
      <p:ext uri="{BB962C8B-B14F-4D97-AF65-F5344CB8AC3E}">
        <p14:creationId xmlns:p14="http://schemas.microsoft.com/office/powerpoint/2010/main" val="1058930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797"/>
            <a:ext cx="9144000" cy="623361"/>
          </a:xfrm>
        </p:spPr>
        <p:txBody>
          <a:bodyPr>
            <a:normAutofit/>
          </a:bodyPr>
          <a:lstStyle/>
          <a:p>
            <a:r>
              <a:rPr lang="en-US" sz="2800" b="1" dirty="0" smtClean="0"/>
              <a:t>Review</a:t>
            </a:r>
            <a:r>
              <a:rPr lang="en-US" sz="2800" dirty="0" smtClean="0"/>
              <a:t>: Two pathways for light to MODIS</a:t>
            </a:r>
            <a:endParaRPr lang="en-US" sz="2800" dirty="0"/>
          </a:p>
        </p:txBody>
      </p:sp>
      <p:pic>
        <p:nvPicPr>
          <p:cNvPr id="4" name="Content Placeholder 3" descr="SatelliteAerosolRemoteSensing1.jpg"/>
          <p:cNvPicPr>
            <a:picLocks noGrp="1" noChangeAspect="1"/>
          </p:cNvPicPr>
          <p:nvPr>
            <p:ph idx="1"/>
          </p:nvPr>
        </p:nvPicPr>
        <p:blipFill>
          <a:blip r:embed="rId2">
            <a:extLst>
              <a:ext uri="{28A0092B-C50C-407E-A947-70E740481C1C}">
                <a14:useLocalDpi xmlns:a14="http://schemas.microsoft.com/office/drawing/2010/main" val="0"/>
              </a:ext>
            </a:extLst>
          </a:blip>
          <a:srcRect l="-9217" r="-9217"/>
          <a:stretch>
            <a:fillRect/>
          </a:stretch>
        </p:blipFill>
        <p:spPr>
          <a:xfrm>
            <a:off x="-84825" y="695158"/>
            <a:ext cx="9455484" cy="5200152"/>
          </a:xfrm>
        </p:spPr>
      </p:pic>
    </p:spTree>
    <p:extLst>
      <p:ext uri="{BB962C8B-B14F-4D97-AF65-F5344CB8AC3E}">
        <p14:creationId xmlns:p14="http://schemas.microsoft.com/office/powerpoint/2010/main" val="25477739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2494"/>
            <a:ext cx="9144000" cy="2097505"/>
          </a:xfrm>
        </p:spPr>
        <p:txBody>
          <a:bodyPr>
            <a:normAutofit fontScale="90000"/>
          </a:bodyPr>
          <a:lstStyle/>
          <a:p>
            <a:r>
              <a:rPr lang="en-US" sz="5300" dirty="0" smtClean="0"/>
              <a:t>Recall the standard ‘Dark Target’ method for obtaining surface reflectivity and AOD.</a:t>
            </a:r>
            <a:endParaRPr lang="en-US" sz="26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275263"/>
            <a:ext cx="757069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816642"/>
            <a:ext cx="7620000" cy="1574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06605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andAlgorithm.gif"/>
          <p:cNvPicPr>
            <a:picLocks noGrp="1" noChangeAspect="1"/>
          </p:cNvPicPr>
          <p:nvPr>
            <p:ph idx="1"/>
          </p:nvPr>
        </p:nvPicPr>
        <p:blipFill>
          <a:blip r:embed="rId2">
            <a:extLst>
              <a:ext uri="{28A0092B-C50C-407E-A947-70E740481C1C}">
                <a14:useLocalDpi xmlns:a14="http://schemas.microsoft.com/office/drawing/2010/main" val="0"/>
              </a:ext>
            </a:extLst>
          </a:blip>
          <a:srcRect l="-65896" r="-65896"/>
          <a:stretch>
            <a:fillRect/>
          </a:stretch>
        </p:blipFill>
        <p:spPr>
          <a:xfrm>
            <a:off x="116006" y="-88192"/>
            <a:ext cx="12630327" cy="6946193"/>
          </a:xfrm>
        </p:spPr>
      </p:pic>
      <p:sp>
        <p:nvSpPr>
          <p:cNvPr id="2" name="Title 1"/>
          <p:cNvSpPr>
            <a:spLocks noGrp="1"/>
          </p:cNvSpPr>
          <p:nvPr>
            <p:ph type="title"/>
          </p:nvPr>
        </p:nvSpPr>
        <p:spPr>
          <a:xfrm>
            <a:off x="116006" y="1905192"/>
            <a:ext cx="3580867" cy="3147708"/>
          </a:xfrm>
        </p:spPr>
        <p:txBody>
          <a:bodyPr>
            <a:normAutofit fontScale="90000"/>
          </a:bodyPr>
          <a:lstStyle/>
          <a:p>
            <a:r>
              <a:rPr lang="en-US" b="1" dirty="0" smtClean="0"/>
              <a:t>Review: MODIS ‘Dark Target’ Aerosol Retrievals Over Land Algorithm</a:t>
            </a:r>
            <a:endParaRPr lang="en-US" b="1" dirty="0"/>
          </a:p>
        </p:txBody>
      </p:sp>
    </p:spTree>
    <p:extLst>
      <p:ext uri="{BB962C8B-B14F-4D97-AF65-F5344CB8AC3E}">
        <p14:creationId xmlns:p14="http://schemas.microsoft.com/office/powerpoint/2010/main" val="183445447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0" y="0"/>
            <a:ext cx="9144000" cy="1424107"/>
          </a:xfrm>
        </p:spPr>
        <p:txBody>
          <a:bodyPr>
            <a:normAutofit/>
          </a:bodyPr>
          <a:lstStyle/>
          <a:p>
            <a:r>
              <a:rPr lang="en-US" sz="2400" b="1" dirty="0" smtClean="0"/>
              <a:t>How does </a:t>
            </a:r>
            <a:r>
              <a:rPr lang="en-US" sz="2400" b="1" dirty="0" smtClean="0"/>
              <a:t>the </a:t>
            </a:r>
            <a:r>
              <a:rPr lang="en-US" sz="2400" b="1" dirty="0" smtClean="0"/>
              <a:t>surface reflectance model perform? </a:t>
            </a:r>
            <a:br>
              <a:rPr lang="en-US" sz="2400" b="1" dirty="0" smtClean="0"/>
            </a:br>
            <a:r>
              <a:rPr lang="en-US" sz="2400" b="1" dirty="0" smtClean="0"/>
              <a:t>(</a:t>
            </a:r>
            <a:r>
              <a:rPr lang="en-US" sz="2400" b="1" dirty="0" smtClean="0"/>
              <a:t>Andrew </a:t>
            </a:r>
            <a:r>
              <a:rPr lang="en-US" sz="2400" b="1" dirty="0" err="1" smtClean="0"/>
              <a:t>Joros</a:t>
            </a:r>
            <a:r>
              <a:rPr lang="en-US" sz="2400" b="1" dirty="0" smtClean="0"/>
              <a:t> results for the Great Basin)</a:t>
            </a:r>
            <a:br>
              <a:rPr lang="en-US" sz="2400" b="1" dirty="0" smtClean="0"/>
            </a:br>
            <a:r>
              <a:rPr lang="en-US" sz="2400" b="1" dirty="0" smtClean="0"/>
              <a:t>8 July 2011 – Dry Regime</a:t>
            </a:r>
            <a:endParaRPr lang="en-US" sz="2400" b="1" dirty="0"/>
          </a:p>
        </p:txBody>
      </p:sp>
      <p:pic>
        <p:nvPicPr>
          <p:cNvPr id="4100" name="Picture 4" descr="J:\LADSWEB\hour1900data\casestudy_21june2011\noveg_470_2130_scat_MOD09.A2010172.1850.005.2012089042743.png"/>
          <p:cNvPicPr>
            <a:picLocks noChangeAspect="1" noChangeArrowheads="1"/>
          </p:cNvPicPr>
          <p:nvPr/>
        </p:nvPicPr>
        <p:blipFill rotWithShape="1">
          <a:blip r:embed="rId3">
            <a:extLst>
              <a:ext uri="{28A0092B-C50C-407E-A947-70E740481C1C}">
                <a14:useLocalDpi xmlns:a14="http://schemas.microsoft.com/office/drawing/2010/main" val="0"/>
              </a:ext>
            </a:extLst>
          </a:blip>
          <a:srcRect l="4326" r="6551"/>
          <a:stretch/>
        </p:blipFill>
        <p:spPr bwMode="auto">
          <a:xfrm>
            <a:off x="119941" y="1891904"/>
            <a:ext cx="4563660" cy="384048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J:\LADSWEB\hour1900data\casestudy_21june2011\noveg_660_2130_scat_MOD09.A2010172.1850.005.2012089042743.png"/>
          <p:cNvPicPr>
            <a:picLocks noChangeAspect="1" noChangeArrowheads="1"/>
          </p:cNvPicPr>
          <p:nvPr/>
        </p:nvPicPr>
        <p:blipFill rotWithShape="1">
          <a:blip r:embed="rId4">
            <a:extLst>
              <a:ext uri="{28A0092B-C50C-407E-A947-70E740481C1C}">
                <a14:useLocalDpi xmlns:a14="http://schemas.microsoft.com/office/drawing/2010/main" val="0"/>
              </a:ext>
            </a:extLst>
          </a:blip>
          <a:srcRect l="4801" r="7032"/>
          <a:stretch/>
        </p:blipFill>
        <p:spPr bwMode="auto">
          <a:xfrm>
            <a:off x="4526373" y="1891904"/>
            <a:ext cx="4514754" cy="38404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53833" y="1576506"/>
            <a:ext cx="2495876" cy="461665"/>
          </a:xfrm>
          <a:prstGeom prst="rect">
            <a:avLst/>
          </a:prstGeom>
          <a:noFill/>
        </p:spPr>
        <p:txBody>
          <a:bodyPr wrap="none" rtlCol="0">
            <a:spAutoFit/>
          </a:bodyPr>
          <a:lstStyle/>
          <a:p>
            <a:r>
              <a:rPr lang="en-US" sz="2400" dirty="0" smtClean="0">
                <a:solidFill>
                  <a:prstClr val="black"/>
                </a:solidFill>
                <a:latin typeface="Calibri" pitchFamily="34" charset="0"/>
                <a:cs typeface="Calibri" pitchFamily="34" charset="0"/>
              </a:rPr>
              <a:t>470nm Scatterplot</a:t>
            </a:r>
            <a:endParaRPr lang="en-US" sz="2400" dirty="0">
              <a:solidFill>
                <a:prstClr val="black"/>
              </a:solidFill>
              <a:latin typeface="Calibri" pitchFamily="34" charset="0"/>
              <a:cs typeface="Calibri" pitchFamily="34" charset="0"/>
            </a:endParaRPr>
          </a:p>
        </p:txBody>
      </p:sp>
      <p:sp>
        <p:nvSpPr>
          <p:cNvPr id="11" name="TextBox 10"/>
          <p:cNvSpPr txBox="1"/>
          <p:nvPr/>
        </p:nvSpPr>
        <p:spPr>
          <a:xfrm>
            <a:off x="5535812" y="1574274"/>
            <a:ext cx="2495876" cy="461665"/>
          </a:xfrm>
          <a:prstGeom prst="rect">
            <a:avLst/>
          </a:prstGeom>
          <a:noFill/>
        </p:spPr>
        <p:txBody>
          <a:bodyPr wrap="none" rtlCol="0">
            <a:spAutoFit/>
          </a:bodyPr>
          <a:lstStyle/>
          <a:p>
            <a:r>
              <a:rPr lang="en-US" sz="2400" dirty="0" smtClean="0">
                <a:solidFill>
                  <a:prstClr val="black"/>
                </a:solidFill>
                <a:latin typeface="Calibri" pitchFamily="34" charset="0"/>
                <a:cs typeface="Calibri" pitchFamily="34" charset="0"/>
              </a:rPr>
              <a:t>660nm Scatterplot</a:t>
            </a:r>
            <a:endParaRPr lang="en-US" sz="2400" dirty="0">
              <a:solidFill>
                <a:prstClr val="black"/>
              </a:solidFill>
              <a:latin typeface="Calibri" pitchFamily="34" charset="0"/>
              <a:cs typeface="Calibri" pitchFamily="34" charset="0"/>
            </a:endParaRPr>
          </a:p>
        </p:txBody>
      </p:sp>
      <p:sp>
        <p:nvSpPr>
          <p:cNvPr id="13" name="TextBox 12"/>
          <p:cNvSpPr txBox="1"/>
          <p:nvPr/>
        </p:nvSpPr>
        <p:spPr>
          <a:xfrm>
            <a:off x="3542737" y="3809815"/>
            <a:ext cx="1010213" cy="461665"/>
          </a:xfrm>
          <a:prstGeom prst="rect">
            <a:avLst/>
          </a:prstGeom>
          <a:noFill/>
        </p:spPr>
        <p:txBody>
          <a:bodyPr wrap="none" rtlCol="0">
            <a:spAutoFit/>
          </a:bodyPr>
          <a:lstStyle/>
          <a:p>
            <a:r>
              <a:rPr lang="en-US" sz="2400" dirty="0" smtClean="0">
                <a:solidFill>
                  <a:prstClr val="black"/>
                </a:solidFill>
                <a:latin typeface="Calibri" pitchFamily="34" charset="0"/>
                <a:cs typeface="Calibri" pitchFamily="34" charset="0"/>
              </a:rPr>
              <a:t>Y=.25x</a:t>
            </a:r>
            <a:endParaRPr lang="en-US" sz="2400" dirty="0">
              <a:solidFill>
                <a:prstClr val="black"/>
              </a:solidFill>
              <a:latin typeface="Calibri" pitchFamily="34" charset="0"/>
              <a:cs typeface="Calibri" pitchFamily="34" charset="0"/>
            </a:endParaRPr>
          </a:p>
        </p:txBody>
      </p:sp>
      <p:sp>
        <p:nvSpPr>
          <p:cNvPr id="14" name="TextBox 13"/>
          <p:cNvSpPr txBox="1"/>
          <p:nvPr/>
        </p:nvSpPr>
        <p:spPr>
          <a:xfrm>
            <a:off x="7526581" y="4299453"/>
            <a:ext cx="923651" cy="461665"/>
          </a:xfrm>
          <a:prstGeom prst="rect">
            <a:avLst/>
          </a:prstGeom>
          <a:noFill/>
        </p:spPr>
        <p:txBody>
          <a:bodyPr wrap="none" rtlCol="0">
            <a:spAutoFit/>
          </a:bodyPr>
          <a:lstStyle/>
          <a:p>
            <a:r>
              <a:rPr lang="en-US" sz="2400" dirty="0" smtClean="0">
                <a:solidFill>
                  <a:prstClr val="black"/>
                </a:solidFill>
                <a:latin typeface="Calibri" pitchFamily="34" charset="0"/>
                <a:cs typeface="Calibri" pitchFamily="34" charset="0"/>
              </a:rPr>
              <a:t>Y=. 5x</a:t>
            </a:r>
            <a:endParaRPr lang="en-US" sz="2400" dirty="0">
              <a:solidFill>
                <a:prstClr val="black"/>
              </a:solidFill>
              <a:latin typeface="Calibri" pitchFamily="34" charset="0"/>
              <a:cs typeface="Calibri" pitchFamily="34" charset="0"/>
            </a:endParaRPr>
          </a:p>
        </p:txBody>
      </p:sp>
      <p:sp>
        <p:nvSpPr>
          <p:cNvPr id="2" name="TextBox 1"/>
          <p:cNvSpPr txBox="1"/>
          <p:nvPr/>
        </p:nvSpPr>
        <p:spPr>
          <a:xfrm>
            <a:off x="1" y="5962316"/>
            <a:ext cx="9144000" cy="923330"/>
          </a:xfrm>
          <a:prstGeom prst="rect">
            <a:avLst/>
          </a:prstGeom>
          <a:noFill/>
        </p:spPr>
        <p:txBody>
          <a:bodyPr wrap="square" rtlCol="0">
            <a:spAutoFit/>
          </a:bodyPr>
          <a:lstStyle/>
          <a:p>
            <a:r>
              <a:rPr lang="en-US" dirty="0" smtClean="0">
                <a:solidFill>
                  <a:prstClr val="black"/>
                </a:solidFill>
                <a:latin typeface="Calibri"/>
              </a:rPr>
              <a:t>470 nm has lower reflectivity than 660 nm.  Model and measurements match at only a few points.   Green shaded region used in the ‘safe’ part of the ‘Dark Target’ algorithm. Red shaded region used for the alternate ‘Dark Target’ algorithm (note model disagreement). </a:t>
            </a:r>
            <a:endParaRPr lang="en-US" dirty="0">
              <a:solidFill>
                <a:prstClr val="black"/>
              </a:solidFill>
              <a:latin typeface="Calibri"/>
            </a:endParaRPr>
          </a:p>
        </p:txBody>
      </p:sp>
      <p:sp>
        <p:nvSpPr>
          <p:cNvPr id="3" name="Rectangle 2"/>
          <p:cNvSpPr/>
          <p:nvPr/>
        </p:nvSpPr>
        <p:spPr>
          <a:xfrm>
            <a:off x="574842" y="4761118"/>
            <a:ext cx="1417053" cy="546145"/>
          </a:xfrm>
          <a:prstGeom prst="rect">
            <a:avLst/>
          </a:prstGeom>
          <a:solidFill>
            <a:srgbClr val="008000">
              <a:alpha val="1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Rectangle 14"/>
          <p:cNvSpPr/>
          <p:nvPr/>
        </p:nvSpPr>
        <p:spPr>
          <a:xfrm>
            <a:off x="4924926" y="4271480"/>
            <a:ext cx="1417053" cy="1035783"/>
          </a:xfrm>
          <a:prstGeom prst="rect">
            <a:avLst/>
          </a:prstGeom>
          <a:solidFill>
            <a:srgbClr val="008000">
              <a:alpha val="1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Rectangle 15"/>
          <p:cNvSpPr/>
          <p:nvPr/>
        </p:nvSpPr>
        <p:spPr>
          <a:xfrm>
            <a:off x="1991895" y="4130842"/>
            <a:ext cx="855579" cy="1176421"/>
          </a:xfrm>
          <a:prstGeom prst="rect">
            <a:avLst/>
          </a:prstGeom>
          <a:solidFill>
            <a:srgbClr val="FF0000">
              <a:alpha val="1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408090201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0" y="0"/>
            <a:ext cx="9144000" cy="1424107"/>
          </a:xfrm>
        </p:spPr>
        <p:txBody>
          <a:bodyPr>
            <a:normAutofit/>
          </a:bodyPr>
          <a:lstStyle/>
          <a:p>
            <a:r>
              <a:rPr lang="en-US" sz="2400" b="1" dirty="0"/>
              <a:t>How does the surface reflectance model perform? </a:t>
            </a:r>
            <a:br>
              <a:rPr lang="en-US" sz="2400" b="1" dirty="0"/>
            </a:br>
            <a:r>
              <a:rPr lang="en-US" sz="2400" b="1" dirty="0"/>
              <a:t>(Andrew </a:t>
            </a:r>
            <a:r>
              <a:rPr lang="en-US" sz="2400" b="1" dirty="0" err="1"/>
              <a:t>Joros</a:t>
            </a:r>
            <a:r>
              <a:rPr lang="en-US" sz="2400" b="1" dirty="0"/>
              <a:t> results for the Great Basin)</a:t>
            </a:r>
            <a:br>
              <a:rPr lang="en-US" sz="2400" b="1" dirty="0"/>
            </a:br>
            <a:r>
              <a:rPr lang="en-US" sz="2400" b="1" dirty="0"/>
              <a:t>8 July 2011 – Dry Regime</a:t>
            </a:r>
            <a:endParaRPr lang="en-US" sz="2400" b="1" dirty="0"/>
          </a:p>
        </p:txBody>
      </p:sp>
      <p:pic>
        <p:nvPicPr>
          <p:cNvPr id="4100" name="Picture 4" descr="J:\LADSWEB\hour1900data\casestudy_21june2011\noveg_470_2130_scat_MOD09.A2010172.1850.005.2012089042743.png"/>
          <p:cNvPicPr>
            <a:picLocks noChangeAspect="1" noChangeArrowheads="1"/>
          </p:cNvPicPr>
          <p:nvPr/>
        </p:nvPicPr>
        <p:blipFill rotWithShape="1">
          <a:blip r:embed="rId3">
            <a:extLst>
              <a:ext uri="{28A0092B-C50C-407E-A947-70E740481C1C}">
                <a14:useLocalDpi xmlns:a14="http://schemas.microsoft.com/office/drawing/2010/main" val="0"/>
              </a:ext>
            </a:extLst>
          </a:blip>
          <a:srcRect l="4326" r="6551"/>
          <a:stretch/>
        </p:blipFill>
        <p:spPr bwMode="auto">
          <a:xfrm>
            <a:off x="119941" y="1891904"/>
            <a:ext cx="4563660" cy="384048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J:\LADSWEB\hour1900data\casestudy_21june2011\noveg_660_2130_scat_MOD09.A2010172.1850.005.2012089042743.png"/>
          <p:cNvPicPr>
            <a:picLocks noChangeAspect="1" noChangeArrowheads="1"/>
          </p:cNvPicPr>
          <p:nvPr/>
        </p:nvPicPr>
        <p:blipFill rotWithShape="1">
          <a:blip r:embed="rId4">
            <a:extLst>
              <a:ext uri="{28A0092B-C50C-407E-A947-70E740481C1C}">
                <a14:useLocalDpi xmlns:a14="http://schemas.microsoft.com/office/drawing/2010/main" val="0"/>
              </a:ext>
            </a:extLst>
          </a:blip>
          <a:srcRect l="4801" r="7032"/>
          <a:stretch/>
        </p:blipFill>
        <p:spPr bwMode="auto">
          <a:xfrm>
            <a:off x="4526373" y="1891904"/>
            <a:ext cx="4514754" cy="38404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53833" y="1576506"/>
            <a:ext cx="2495876" cy="461665"/>
          </a:xfrm>
          <a:prstGeom prst="rect">
            <a:avLst/>
          </a:prstGeom>
          <a:noFill/>
        </p:spPr>
        <p:txBody>
          <a:bodyPr wrap="none" rtlCol="0">
            <a:spAutoFit/>
          </a:bodyPr>
          <a:lstStyle/>
          <a:p>
            <a:r>
              <a:rPr lang="en-US" sz="2400" dirty="0" smtClean="0">
                <a:solidFill>
                  <a:prstClr val="black"/>
                </a:solidFill>
                <a:latin typeface="Calibri" pitchFamily="34" charset="0"/>
                <a:cs typeface="Calibri" pitchFamily="34" charset="0"/>
              </a:rPr>
              <a:t>470nm Scatterplot</a:t>
            </a:r>
            <a:endParaRPr lang="en-US" sz="2400" dirty="0">
              <a:solidFill>
                <a:prstClr val="black"/>
              </a:solidFill>
              <a:latin typeface="Calibri" pitchFamily="34" charset="0"/>
              <a:cs typeface="Calibri" pitchFamily="34" charset="0"/>
            </a:endParaRPr>
          </a:p>
        </p:txBody>
      </p:sp>
      <p:sp>
        <p:nvSpPr>
          <p:cNvPr id="11" name="TextBox 10"/>
          <p:cNvSpPr txBox="1"/>
          <p:nvPr/>
        </p:nvSpPr>
        <p:spPr>
          <a:xfrm>
            <a:off x="5535812" y="1574274"/>
            <a:ext cx="2495876" cy="461665"/>
          </a:xfrm>
          <a:prstGeom prst="rect">
            <a:avLst/>
          </a:prstGeom>
          <a:noFill/>
        </p:spPr>
        <p:txBody>
          <a:bodyPr wrap="none" rtlCol="0">
            <a:spAutoFit/>
          </a:bodyPr>
          <a:lstStyle/>
          <a:p>
            <a:r>
              <a:rPr lang="en-US" sz="2400" dirty="0" smtClean="0">
                <a:solidFill>
                  <a:prstClr val="black"/>
                </a:solidFill>
                <a:latin typeface="Calibri" pitchFamily="34" charset="0"/>
                <a:cs typeface="Calibri" pitchFamily="34" charset="0"/>
              </a:rPr>
              <a:t>660nm Scatterplot</a:t>
            </a:r>
            <a:endParaRPr lang="en-US" sz="2400" dirty="0">
              <a:solidFill>
                <a:prstClr val="black"/>
              </a:solidFill>
              <a:latin typeface="Calibri" pitchFamily="34" charset="0"/>
              <a:cs typeface="Calibri" pitchFamily="34" charset="0"/>
            </a:endParaRPr>
          </a:p>
        </p:txBody>
      </p:sp>
      <p:sp>
        <p:nvSpPr>
          <p:cNvPr id="13" name="TextBox 12"/>
          <p:cNvSpPr txBox="1"/>
          <p:nvPr/>
        </p:nvSpPr>
        <p:spPr>
          <a:xfrm>
            <a:off x="3392219" y="4647074"/>
            <a:ext cx="896099" cy="461665"/>
          </a:xfrm>
          <a:prstGeom prst="rect">
            <a:avLst/>
          </a:prstGeom>
          <a:noFill/>
        </p:spPr>
        <p:txBody>
          <a:bodyPr wrap="none" rtlCol="0">
            <a:spAutoFit/>
          </a:bodyPr>
          <a:lstStyle/>
          <a:p>
            <a:r>
              <a:rPr lang="en-US" sz="2400" dirty="0" smtClean="0">
                <a:solidFill>
                  <a:srgbClr val="0000FF"/>
                </a:solidFill>
                <a:latin typeface="Calibri" pitchFamily="34" charset="0"/>
                <a:cs typeface="Calibri" pitchFamily="34" charset="0"/>
              </a:rPr>
              <a:t>Y</a:t>
            </a:r>
            <a:r>
              <a:rPr lang="en-US" sz="2400" dirty="0" smtClean="0">
                <a:solidFill>
                  <a:srgbClr val="0000FF"/>
                </a:solidFill>
                <a:latin typeface="Calibri" pitchFamily="34" charset="0"/>
                <a:cs typeface="Calibri" pitchFamily="34" charset="0"/>
              </a:rPr>
              <a:t>=x/4</a:t>
            </a:r>
            <a:endParaRPr lang="en-US" sz="2400" dirty="0">
              <a:solidFill>
                <a:srgbClr val="0000FF"/>
              </a:solidFill>
              <a:latin typeface="Calibri" pitchFamily="34" charset="0"/>
              <a:cs typeface="Calibri" pitchFamily="34" charset="0"/>
            </a:endParaRPr>
          </a:p>
        </p:txBody>
      </p:sp>
      <p:sp>
        <p:nvSpPr>
          <p:cNvPr id="14" name="TextBox 13"/>
          <p:cNvSpPr txBox="1"/>
          <p:nvPr/>
        </p:nvSpPr>
        <p:spPr>
          <a:xfrm>
            <a:off x="7865247" y="4130842"/>
            <a:ext cx="896099" cy="461665"/>
          </a:xfrm>
          <a:prstGeom prst="rect">
            <a:avLst/>
          </a:prstGeom>
          <a:noFill/>
        </p:spPr>
        <p:txBody>
          <a:bodyPr wrap="none" rtlCol="0">
            <a:spAutoFit/>
          </a:bodyPr>
          <a:lstStyle/>
          <a:p>
            <a:r>
              <a:rPr lang="en-US" sz="2400" dirty="0" smtClean="0">
                <a:solidFill>
                  <a:srgbClr val="0000FF"/>
                </a:solidFill>
                <a:latin typeface="Calibri" pitchFamily="34" charset="0"/>
                <a:cs typeface="Calibri" pitchFamily="34" charset="0"/>
              </a:rPr>
              <a:t>Y</a:t>
            </a:r>
            <a:r>
              <a:rPr lang="en-US" sz="2400" dirty="0" smtClean="0">
                <a:solidFill>
                  <a:srgbClr val="0000FF"/>
                </a:solidFill>
                <a:latin typeface="Calibri" pitchFamily="34" charset="0"/>
                <a:cs typeface="Calibri" pitchFamily="34" charset="0"/>
              </a:rPr>
              <a:t>=x/2</a:t>
            </a:r>
            <a:endParaRPr lang="en-US" sz="2400" dirty="0">
              <a:solidFill>
                <a:srgbClr val="0000FF"/>
              </a:solidFill>
              <a:latin typeface="Calibri" pitchFamily="34" charset="0"/>
              <a:cs typeface="Calibri" pitchFamily="34" charset="0"/>
            </a:endParaRPr>
          </a:p>
        </p:txBody>
      </p:sp>
      <p:sp>
        <p:nvSpPr>
          <p:cNvPr id="2" name="TextBox 1"/>
          <p:cNvSpPr txBox="1"/>
          <p:nvPr/>
        </p:nvSpPr>
        <p:spPr>
          <a:xfrm>
            <a:off x="1" y="5962316"/>
            <a:ext cx="9144000" cy="646331"/>
          </a:xfrm>
          <a:prstGeom prst="rect">
            <a:avLst/>
          </a:prstGeom>
          <a:noFill/>
        </p:spPr>
        <p:txBody>
          <a:bodyPr wrap="square" rtlCol="0">
            <a:spAutoFit/>
          </a:bodyPr>
          <a:lstStyle/>
          <a:p>
            <a:r>
              <a:rPr lang="en-US" dirty="0" smtClean="0">
                <a:solidFill>
                  <a:prstClr val="black"/>
                </a:solidFill>
                <a:latin typeface="Calibri"/>
              </a:rPr>
              <a:t>The black curve fits the lowest surface reflectance values much better for 2130 nm reflectance</a:t>
            </a:r>
            <a:br>
              <a:rPr lang="en-US" dirty="0" smtClean="0">
                <a:solidFill>
                  <a:prstClr val="black"/>
                </a:solidFill>
                <a:latin typeface="Calibri"/>
              </a:rPr>
            </a:br>
            <a:r>
              <a:rPr lang="en-US" dirty="0" smtClean="0">
                <a:solidFill>
                  <a:prstClr val="black"/>
                </a:solidFill>
                <a:latin typeface="Calibri"/>
              </a:rPr>
              <a:t>larger than 0.25, likely representing desert surfaces rather than vegetated surfaces. </a:t>
            </a:r>
            <a:endParaRPr lang="en-US" dirty="0">
              <a:solidFill>
                <a:prstClr val="black"/>
              </a:solidFill>
              <a:latin typeface="Calibri"/>
            </a:endParaRPr>
          </a:p>
        </p:txBody>
      </p:sp>
      <p:sp>
        <p:nvSpPr>
          <p:cNvPr id="3" name="Rectangle 2"/>
          <p:cNvSpPr/>
          <p:nvPr/>
        </p:nvSpPr>
        <p:spPr>
          <a:xfrm>
            <a:off x="574842" y="4761118"/>
            <a:ext cx="1417053" cy="546145"/>
          </a:xfrm>
          <a:prstGeom prst="rect">
            <a:avLst/>
          </a:prstGeom>
          <a:solidFill>
            <a:srgbClr val="008000">
              <a:alpha val="1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Rectangle 14"/>
          <p:cNvSpPr/>
          <p:nvPr/>
        </p:nvSpPr>
        <p:spPr>
          <a:xfrm>
            <a:off x="4924926" y="4271480"/>
            <a:ext cx="1417053" cy="1035783"/>
          </a:xfrm>
          <a:prstGeom prst="rect">
            <a:avLst/>
          </a:prstGeom>
          <a:solidFill>
            <a:srgbClr val="008000">
              <a:alpha val="1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Rectangle 15"/>
          <p:cNvSpPr/>
          <p:nvPr/>
        </p:nvSpPr>
        <p:spPr>
          <a:xfrm>
            <a:off x="1991895" y="4130842"/>
            <a:ext cx="855579" cy="1176421"/>
          </a:xfrm>
          <a:prstGeom prst="rect">
            <a:avLst/>
          </a:prstGeom>
          <a:solidFill>
            <a:srgbClr val="FF0000">
              <a:alpha val="1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6" name="Straight Connector 5"/>
          <p:cNvCxnSpPr/>
          <p:nvPr/>
        </p:nvCxnSpPr>
        <p:spPr>
          <a:xfrm flipV="1">
            <a:off x="2018567" y="4291015"/>
            <a:ext cx="1657814" cy="723852"/>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234258" y="3484511"/>
            <a:ext cx="2315921" cy="646331"/>
          </a:xfrm>
          <a:prstGeom prst="rect">
            <a:avLst/>
          </a:prstGeom>
          <a:noFill/>
        </p:spPr>
        <p:txBody>
          <a:bodyPr wrap="none" rtlCol="0">
            <a:spAutoFit/>
          </a:bodyPr>
          <a:lstStyle/>
          <a:p>
            <a:r>
              <a:rPr lang="en-US" dirty="0" smtClean="0">
                <a:ln>
                  <a:solidFill>
                    <a:schemeClr val="tx1"/>
                  </a:solidFill>
                </a:ln>
              </a:rPr>
              <a:t>PROPOSE Y=x/2 – 1/16 </a:t>
            </a:r>
          </a:p>
          <a:p>
            <a:r>
              <a:rPr lang="en-US" dirty="0" smtClean="0">
                <a:ln>
                  <a:solidFill>
                    <a:schemeClr val="tx1"/>
                  </a:solidFill>
                </a:ln>
              </a:rPr>
              <a:t>when x &gt; 0.25</a:t>
            </a:r>
            <a:endParaRPr lang="en-US" dirty="0">
              <a:ln>
                <a:solidFill>
                  <a:schemeClr val="tx1"/>
                </a:solidFill>
              </a:ln>
            </a:endParaRPr>
          </a:p>
        </p:txBody>
      </p:sp>
      <p:cxnSp>
        <p:nvCxnSpPr>
          <p:cNvPr id="18" name="Straight Connector 17"/>
          <p:cNvCxnSpPr/>
          <p:nvPr/>
        </p:nvCxnSpPr>
        <p:spPr>
          <a:xfrm flipV="1">
            <a:off x="6341979" y="3654809"/>
            <a:ext cx="1334465" cy="1101636"/>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6865049" y="3035954"/>
            <a:ext cx="1896297" cy="646331"/>
          </a:xfrm>
          <a:prstGeom prst="rect">
            <a:avLst/>
          </a:prstGeom>
          <a:noFill/>
        </p:spPr>
        <p:txBody>
          <a:bodyPr wrap="none" rtlCol="0">
            <a:spAutoFit/>
          </a:bodyPr>
          <a:lstStyle/>
          <a:p>
            <a:r>
              <a:rPr lang="en-US" dirty="0" smtClean="0">
                <a:ln>
                  <a:solidFill>
                    <a:schemeClr val="tx1"/>
                  </a:solidFill>
                </a:ln>
              </a:rPr>
              <a:t>PROPOSE Y=x -1/8</a:t>
            </a:r>
          </a:p>
          <a:p>
            <a:r>
              <a:rPr lang="en-US" dirty="0" smtClean="0">
                <a:ln>
                  <a:solidFill>
                    <a:schemeClr val="tx1"/>
                  </a:solidFill>
                </a:ln>
              </a:rPr>
              <a:t>when x &gt; 0.25</a:t>
            </a:r>
            <a:endParaRPr lang="en-US" dirty="0">
              <a:ln>
                <a:solidFill>
                  <a:schemeClr val="tx1"/>
                </a:solidFill>
              </a:ln>
            </a:endParaRPr>
          </a:p>
        </p:txBody>
      </p:sp>
    </p:spTree>
    <p:extLst>
      <p:ext uri="{BB962C8B-B14F-4D97-AF65-F5344CB8AC3E}">
        <p14:creationId xmlns:p14="http://schemas.microsoft.com/office/powerpoint/2010/main" val="275184548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65481"/>
          </a:xfrm>
        </p:spPr>
        <p:txBody>
          <a:bodyPr>
            <a:normAutofit fontScale="90000"/>
          </a:bodyPr>
          <a:lstStyle/>
          <a:p>
            <a:r>
              <a:rPr lang="en-US" sz="2800" b="1" dirty="0" smtClean="0"/>
              <a:t>Pacific Decadal Oscillation: Link with Western US Meteorology and Pollution Transport?</a:t>
            </a:r>
            <a:endParaRPr lang="en-US" sz="2800" b="1" dirty="0"/>
          </a:p>
        </p:txBody>
      </p:sp>
      <p:pic>
        <p:nvPicPr>
          <p:cNvPr id="4" name="Picture 3" descr="PDOdescrip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33617"/>
            <a:ext cx="9144000" cy="1112655"/>
          </a:xfrm>
          <a:prstGeom prst="rect">
            <a:avLst/>
          </a:prstGeom>
        </p:spPr>
      </p:pic>
      <p:pic>
        <p:nvPicPr>
          <p:cNvPr id="5" name="Picture 4" descr="PDO PositiveAndNegativ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20053"/>
            <a:ext cx="9144000" cy="4613564"/>
          </a:xfrm>
          <a:prstGeom prst="rect">
            <a:avLst/>
          </a:prstGeom>
        </p:spPr>
      </p:pic>
      <p:sp>
        <p:nvSpPr>
          <p:cNvPr id="6" name="TextBox 5"/>
          <p:cNvSpPr txBox="1"/>
          <p:nvPr/>
        </p:nvSpPr>
        <p:spPr>
          <a:xfrm>
            <a:off x="950148" y="6498076"/>
            <a:ext cx="5114426" cy="369332"/>
          </a:xfrm>
          <a:prstGeom prst="rect">
            <a:avLst/>
          </a:prstGeom>
          <a:noFill/>
        </p:spPr>
        <p:txBody>
          <a:bodyPr wrap="none" rtlCol="0">
            <a:spAutoFit/>
          </a:bodyPr>
          <a:lstStyle/>
          <a:p>
            <a:r>
              <a:rPr lang="en-US" dirty="0"/>
              <a:t>http://www.climate4you.com/</a:t>
            </a:r>
            <a:r>
              <a:rPr lang="en-US" dirty="0" err="1"/>
              <a:t>SeaTemperatures.htm</a:t>
            </a:r>
            <a:endParaRPr lang="en-US" dirty="0"/>
          </a:p>
        </p:txBody>
      </p:sp>
    </p:spTree>
    <p:extLst>
      <p:ext uri="{BB962C8B-B14F-4D97-AF65-F5344CB8AC3E}">
        <p14:creationId xmlns:p14="http://schemas.microsoft.com/office/powerpoint/2010/main" val="15477285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11" y="1823"/>
            <a:ext cx="9002889" cy="543807"/>
          </a:xfrm>
        </p:spPr>
        <p:txBody>
          <a:bodyPr>
            <a:normAutofit fontScale="90000"/>
          </a:bodyPr>
          <a:lstStyle/>
          <a:p>
            <a:r>
              <a:rPr lang="en-US" dirty="0" smtClean="0"/>
              <a:t>July Sea Surface Temperature Anomalies</a:t>
            </a:r>
            <a:endParaRPr lang="en-US" dirty="0"/>
          </a:p>
        </p:txBody>
      </p:sp>
      <p:pic>
        <p:nvPicPr>
          <p:cNvPr id="4" name="Picture 3" descr="wkanomv2_20000712.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8741" y="545630"/>
            <a:ext cx="6793938" cy="5249861"/>
          </a:xfrm>
          <a:prstGeom prst="rect">
            <a:avLst/>
          </a:prstGeom>
        </p:spPr>
      </p:pic>
    </p:spTree>
    <p:extLst>
      <p:ext uri="{BB962C8B-B14F-4D97-AF65-F5344CB8AC3E}">
        <p14:creationId xmlns:p14="http://schemas.microsoft.com/office/powerpoint/2010/main" val="22180465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453"/>
            <a:ext cx="8229600" cy="694325"/>
          </a:xfrm>
        </p:spPr>
        <p:txBody>
          <a:bodyPr>
            <a:normAutofit fontScale="90000"/>
          </a:bodyPr>
          <a:lstStyle/>
          <a:p>
            <a:r>
              <a:rPr lang="en-US" dirty="0" smtClean="0"/>
              <a:t>PDO Index Time Series</a:t>
            </a:r>
            <a:endParaRPr lang="en-US" dirty="0"/>
          </a:p>
        </p:txBody>
      </p:sp>
      <p:pic>
        <p:nvPicPr>
          <p:cNvPr id="4" name="Picture 3" descr="PDO AnnualIndexSince1900 With7yearRunningAverag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3778"/>
            <a:ext cx="9144000" cy="5268191"/>
          </a:xfrm>
          <a:prstGeom prst="rect">
            <a:avLst/>
          </a:prstGeom>
        </p:spPr>
      </p:pic>
      <p:sp>
        <p:nvSpPr>
          <p:cNvPr id="5" name="TextBox 4"/>
          <p:cNvSpPr txBox="1"/>
          <p:nvPr/>
        </p:nvSpPr>
        <p:spPr>
          <a:xfrm>
            <a:off x="338667" y="6425259"/>
            <a:ext cx="5655552" cy="369332"/>
          </a:xfrm>
          <a:prstGeom prst="rect">
            <a:avLst/>
          </a:prstGeom>
          <a:noFill/>
        </p:spPr>
        <p:txBody>
          <a:bodyPr wrap="none" rtlCol="0">
            <a:spAutoFit/>
          </a:bodyPr>
          <a:lstStyle/>
          <a:p>
            <a:r>
              <a:rPr lang="en-US" dirty="0"/>
              <a:t>From http://www.climate4you.com/</a:t>
            </a:r>
            <a:r>
              <a:rPr lang="en-US" dirty="0" err="1"/>
              <a:t>SeaTemperatures.htm</a:t>
            </a:r>
            <a:endParaRPr lang="en-US" dirty="0"/>
          </a:p>
        </p:txBody>
      </p:sp>
    </p:spTree>
    <p:extLst>
      <p:ext uri="{BB962C8B-B14F-4D97-AF65-F5344CB8AC3E}">
        <p14:creationId xmlns:p14="http://schemas.microsoft.com/office/powerpoint/2010/main" val="3948918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outhForkRecAreaOzoneSi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600"/>
            <a:ext cx="9144000" cy="6636978"/>
          </a:xfrm>
          <a:prstGeom prst="rect">
            <a:avLst/>
          </a:prstGeom>
        </p:spPr>
      </p:pic>
      <p:sp>
        <p:nvSpPr>
          <p:cNvPr id="2" name="Title 1"/>
          <p:cNvSpPr>
            <a:spLocks noGrp="1"/>
          </p:cNvSpPr>
          <p:nvPr>
            <p:ph type="title"/>
          </p:nvPr>
        </p:nvSpPr>
        <p:spPr/>
        <p:txBody>
          <a:bodyPr>
            <a:normAutofit fontScale="90000"/>
          </a:bodyPr>
          <a:lstStyle/>
          <a:p>
            <a:r>
              <a:rPr lang="en-US" dirty="0" smtClean="0">
                <a:solidFill>
                  <a:srgbClr val="FFFF00"/>
                </a:solidFill>
              </a:rPr>
              <a:t>South Fork Recreation Site Near Elko</a:t>
            </a:r>
            <a:endParaRPr lang="en-US" dirty="0">
              <a:solidFill>
                <a:srgbClr val="FFFF00"/>
              </a:solidFill>
            </a:endParaRPr>
          </a:p>
        </p:txBody>
      </p:sp>
    </p:spTree>
    <p:extLst>
      <p:ext uri="{BB962C8B-B14F-4D97-AF65-F5344CB8AC3E}">
        <p14:creationId xmlns:p14="http://schemas.microsoft.com/office/powerpoint/2010/main" val="20999757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MediumViewOzoneSit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0"/>
            <a:ext cx="9144000" cy="6636978"/>
          </a:xfrm>
          <a:prstGeom prst="rect">
            <a:avLst/>
          </a:prstGeom>
        </p:spPr>
      </p:pic>
      <p:sp>
        <p:nvSpPr>
          <p:cNvPr id="2" name="Title 1"/>
          <p:cNvSpPr>
            <a:spLocks noGrp="1"/>
          </p:cNvSpPr>
          <p:nvPr>
            <p:ph type="title"/>
          </p:nvPr>
        </p:nvSpPr>
        <p:spPr>
          <a:xfrm>
            <a:off x="457200" y="0"/>
            <a:ext cx="8229600" cy="1143000"/>
          </a:xfrm>
        </p:spPr>
        <p:txBody>
          <a:bodyPr/>
          <a:lstStyle/>
          <a:p>
            <a:r>
              <a:rPr lang="en-US" dirty="0" smtClean="0">
                <a:solidFill>
                  <a:srgbClr val="FFFF00"/>
                </a:solidFill>
              </a:rPr>
              <a:t>Medium View of the Two Sites</a:t>
            </a:r>
            <a:endParaRPr lang="en-US" dirty="0">
              <a:solidFill>
                <a:srgbClr val="FFFF00"/>
              </a:solidFill>
            </a:endParaRPr>
          </a:p>
        </p:txBody>
      </p:sp>
    </p:spTree>
    <p:extLst>
      <p:ext uri="{BB962C8B-B14F-4D97-AF65-F5344CB8AC3E}">
        <p14:creationId xmlns:p14="http://schemas.microsoft.com/office/powerpoint/2010/main" val="37992478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Ozone Time Series July – August 2011</a:t>
            </a:r>
            <a:endParaRPr lang="en-US" dirty="0"/>
          </a:p>
        </p:txBody>
      </p:sp>
      <p:pic>
        <p:nvPicPr>
          <p:cNvPr id="8" name="Picture 7"/>
          <p:cNvPicPr>
            <a:picLocks noChangeAspect="1"/>
          </p:cNvPicPr>
          <p:nvPr/>
        </p:nvPicPr>
        <p:blipFill>
          <a:blip r:embed="rId3"/>
          <a:stretch>
            <a:fillRect/>
          </a:stretch>
        </p:blipFill>
        <p:spPr>
          <a:xfrm>
            <a:off x="266700" y="900576"/>
            <a:ext cx="8597900" cy="5854700"/>
          </a:xfrm>
          <a:prstGeom prst="rect">
            <a:avLst/>
          </a:prstGeom>
        </p:spPr>
      </p:pic>
      <p:sp>
        <p:nvSpPr>
          <p:cNvPr id="9" name="TextBox 8"/>
          <p:cNvSpPr txBox="1"/>
          <p:nvPr/>
        </p:nvSpPr>
        <p:spPr>
          <a:xfrm>
            <a:off x="812385" y="6294185"/>
            <a:ext cx="720157" cy="369332"/>
          </a:xfrm>
          <a:prstGeom prst="rect">
            <a:avLst/>
          </a:prstGeom>
          <a:noFill/>
        </p:spPr>
        <p:txBody>
          <a:bodyPr wrap="none" rtlCol="0">
            <a:spAutoFit/>
          </a:bodyPr>
          <a:lstStyle/>
          <a:p>
            <a:r>
              <a:rPr lang="en-US" b="1" dirty="0" smtClean="0">
                <a:solidFill>
                  <a:srgbClr val="008000"/>
                </a:solidFill>
              </a:rPr>
              <a:t>July 1</a:t>
            </a:r>
            <a:endParaRPr lang="en-US" b="1" dirty="0">
              <a:solidFill>
                <a:srgbClr val="008000"/>
              </a:solidFill>
            </a:endParaRPr>
          </a:p>
        </p:txBody>
      </p:sp>
      <p:sp>
        <p:nvSpPr>
          <p:cNvPr id="10" name="TextBox 9"/>
          <p:cNvSpPr txBox="1"/>
          <p:nvPr/>
        </p:nvSpPr>
        <p:spPr>
          <a:xfrm>
            <a:off x="7856051" y="6261919"/>
            <a:ext cx="844026" cy="369332"/>
          </a:xfrm>
          <a:prstGeom prst="rect">
            <a:avLst/>
          </a:prstGeom>
          <a:noFill/>
        </p:spPr>
        <p:txBody>
          <a:bodyPr wrap="none" rtlCol="0">
            <a:spAutoFit/>
          </a:bodyPr>
          <a:lstStyle/>
          <a:p>
            <a:r>
              <a:rPr lang="en-US" b="1" dirty="0" smtClean="0">
                <a:solidFill>
                  <a:srgbClr val="008000"/>
                </a:solidFill>
              </a:rPr>
              <a:t>Aug 31</a:t>
            </a:r>
            <a:endParaRPr lang="en-US" b="1" dirty="0">
              <a:solidFill>
                <a:srgbClr val="008000"/>
              </a:solidFill>
            </a:endParaRPr>
          </a:p>
        </p:txBody>
      </p:sp>
      <p:sp>
        <p:nvSpPr>
          <p:cNvPr id="11" name="TextBox 10"/>
          <p:cNvSpPr txBox="1"/>
          <p:nvPr/>
        </p:nvSpPr>
        <p:spPr>
          <a:xfrm>
            <a:off x="3177834" y="1219978"/>
            <a:ext cx="1660055" cy="369332"/>
          </a:xfrm>
          <a:prstGeom prst="rect">
            <a:avLst/>
          </a:prstGeom>
          <a:noFill/>
        </p:spPr>
        <p:txBody>
          <a:bodyPr wrap="none" rtlCol="0">
            <a:spAutoFit/>
          </a:bodyPr>
          <a:lstStyle/>
          <a:p>
            <a:r>
              <a:rPr lang="en-US" b="1" dirty="0" smtClean="0">
                <a:solidFill>
                  <a:srgbClr val="008000"/>
                </a:solidFill>
              </a:rPr>
              <a:t>July 22, 10 a.m.</a:t>
            </a:r>
            <a:endParaRPr lang="en-US" b="1" dirty="0">
              <a:solidFill>
                <a:srgbClr val="008000"/>
              </a:solidFill>
            </a:endParaRPr>
          </a:p>
        </p:txBody>
      </p:sp>
    </p:spTree>
    <p:extLst>
      <p:ext uri="{BB962C8B-B14F-4D97-AF65-F5344CB8AC3E}">
        <p14:creationId xmlns:p14="http://schemas.microsoft.com/office/powerpoint/2010/main" val="60465942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820"/>
            <a:ext cx="9144000" cy="696571"/>
          </a:xfrm>
        </p:spPr>
        <p:txBody>
          <a:bodyPr>
            <a:normAutofit/>
          </a:bodyPr>
          <a:lstStyle/>
          <a:p>
            <a:r>
              <a:rPr lang="en-US" sz="3200" b="1" dirty="0" err="1" smtClean="0"/>
              <a:t>Diel</a:t>
            </a:r>
            <a:r>
              <a:rPr lang="en-US" sz="3200" b="1" dirty="0" smtClean="0"/>
              <a:t> Ozone Concentration: July through August 2011</a:t>
            </a:r>
            <a:endParaRPr lang="en-US" sz="3200" b="1" dirty="0"/>
          </a:p>
        </p:txBody>
      </p:sp>
      <p:pic>
        <p:nvPicPr>
          <p:cNvPr id="4" name="Picture 3"/>
          <p:cNvPicPr>
            <a:picLocks noChangeAspect="1"/>
          </p:cNvPicPr>
          <p:nvPr/>
        </p:nvPicPr>
        <p:blipFill>
          <a:blip r:embed="rId3"/>
          <a:stretch>
            <a:fillRect/>
          </a:stretch>
        </p:blipFill>
        <p:spPr>
          <a:xfrm>
            <a:off x="130729" y="700391"/>
            <a:ext cx="8898963" cy="6059707"/>
          </a:xfrm>
          <a:prstGeom prst="rect">
            <a:avLst/>
          </a:prstGeom>
        </p:spPr>
      </p:pic>
    </p:spTree>
    <p:extLst>
      <p:ext uri="{BB962C8B-B14F-4D97-AF65-F5344CB8AC3E}">
        <p14:creationId xmlns:p14="http://schemas.microsoft.com/office/powerpoint/2010/main" val="31144807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37" y="-8930"/>
            <a:ext cx="3366003" cy="2351437"/>
          </a:xfrm>
        </p:spPr>
        <p:txBody>
          <a:bodyPr>
            <a:normAutofit fontScale="90000"/>
          </a:bodyPr>
          <a:lstStyle/>
          <a:p>
            <a:r>
              <a:rPr lang="en-US" dirty="0" smtClean="0"/>
              <a:t>Back Trajectory Analysis for 22 July 2011</a:t>
            </a:r>
            <a:endParaRPr lang="en-US" dirty="0"/>
          </a:p>
        </p:txBody>
      </p:sp>
      <p:sp>
        <p:nvSpPr>
          <p:cNvPr id="6" name="TextBox 5"/>
          <p:cNvSpPr txBox="1"/>
          <p:nvPr/>
        </p:nvSpPr>
        <p:spPr>
          <a:xfrm>
            <a:off x="197275" y="2847996"/>
            <a:ext cx="3267365" cy="3416320"/>
          </a:xfrm>
          <a:prstGeom prst="rect">
            <a:avLst/>
          </a:prstGeom>
          <a:noFill/>
        </p:spPr>
        <p:txBody>
          <a:bodyPr wrap="square" rtlCol="0">
            <a:spAutoFit/>
          </a:bodyPr>
          <a:lstStyle/>
          <a:p>
            <a:r>
              <a:rPr lang="en-US" dirty="0" smtClean="0"/>
              <a:t>The ozone peak on this day at the Great Basin National Park is likely due to the air earlier passing over Las Vegas Nevada.  It is likely that the green trajectory extends to Los Angeles as well.</a:t>
            </a:r>
          </a:p>
          <a:p>
            <a:endParaRPr lang="en-US" dirty="0"/>
          </a:p>
          <a:p>
            <a:r>
              <a:rPr lang="en-US" dirty="0" smtClean="0"/>
              <a:t>The air at the South Fork Recreation Area arrives from the north and west, and travels for awhile near the I80 corridor. </a:t>
            </a:r>
            <a:endParaRPr lang="en-US" dirty="0"/>
          </a:p>
        </p:txBody>
      </p:sp>
      <p:pic>
        <p:nvPicPr>
          <p:cNvPr id="7" name="Picture 6" descr="38169_trj001_backTrajectory22July1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0559" y="0"/>
            <a:ext cx="5513441" cy="6858000"/>
          </a:xfrm>
          <a:prstGeom prst="rect">
            <a:avLst/>
          </a:prstGeom>
        </p:spPr>
      </p:pic>
    </p:spTree>
    <p:extLst>
      <p:ext uri="{BB962C8B-B14F-4D97-AF65-F5344CB8AC3E}">
        <p14:creationId xmlns:p14="http://schemas.microsoft.com/office/powerpoint/2010/main" val="36432620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5729"/>
            <a:ext cx="9144000" cy="760997"/>
          </a:xfrm>
        </p:spPr>
        <p:txBody>
          <a:bodyPr>
            <a:normAutofit fontScale="90000"/>
          </a:bodyPr>
          <a:lstStyle/>
          <a:p>
            <a:r>
              <a:rPr lang="en-US" dirty="0" smtClean="0"/>
              <a:t>Back Trajectories Viewed with Google Earth</a:t>
            </a:r>
            <a:endParaRPr lang="en-US" dirty="0"/>
          </a:p>
        </p:txBody>
      </p:sp>
      <p:pic>
        <p:nvPicPr>
          <p:cNvPr id="4" name="Picture 3" descr="BackTrajectory22July2011GoogleEart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91358"/>
            <a:ext cx="9144000" cy="5966642"/>
          </a:xfrm>
          <a:prstGeom prst="rect">
            <a:avLst/>
          </a:prstGeom>
        </p:spPr>
      </p:pic>
    </p:spTree>
    <p:extLst>
      <p:ext uri="{BB962C8B-B14F-4D97-AF65-F5344CB8AC3E}">
        <p14:creationId xmlns:p14="http://schemas.microsoft.com/office/powerpoint/2010/main" val="90246071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18314</TotalTime>
  <Words>1507</Words>
  <Application>Microsoft Macintosh PowerPoint</Application>
  <PresentationFormat>On-screen Show (4:3)</PresentationFormat>
  <Paragraphs>118</Paragraphs>
  <Slides>38</Slides>
  <Notes>19</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Office Theme</vt:lpstr>
      <vt:lpstr>1_Office Theme</vt:lpstr>
      <vt:lpstr>2_Office Theme</vt:lpstr>
      <vt:lpstr>Great Basin Ozone Problem</vt:lpstr>
      <vt:lpstr>Ground Based Ozone Measurements at Two Remote Sites in Nevada</vt:lpstr>
      <vt:lpstr>Great Basin National Park Site</vt:lpstr>
      <vt:lpstr>South Fork Recreation Site Near Elko</vt:lpstr>
      <vt:lpstr>Medium View of the Two Sites</vt:lpstr>
      <vt:lpstr>Ozone Time Series July – August 2011</vt:lpstr>
      <vt:lpstr>Diel Ozone Concentration: July through August 2011</vt:lpstr>
      <vt:lpstr>Back Trajectory Analysis for 22 July 2011</vt:lpstr>
      <vt:lpstr>Back Trajectories Viewed with Google Earth</vt:lpstr>
      <vt:lpstr>Detailed View of Trajectories Near Las Vegas</vt:lpstr>
      <vt:lpstr>Detailed View of Trajectories Near Las Vegas</vt:lpstr>
      <vt:lpstr>One Day Earlier: 21 July 2012 at 10:00 am local time</vt:lpstr>
      <vt:lpstr>300mb Surface for 22 July 2011</vt:lpstr>
      <vt:lpstr>500 mb Surface for 22 July 2011</vt:lpstr>
      <vt:lpstr>700mb Surface for 22 July 2011</vt:lpstr>
      <vt:lpstr>850mb Surface for 22 July 2011</vt:lpstr>
      <vt:lpstr>300 mb level averages by year</vt:lpstr>
      <vt:lpstr>700 mb level averages by year</vt:lpstr>
      <vt:lpstr>Valmy Power Plant may be the source of NOx for the South Fork Recreation Area ozone. </vt:lpstr>
      <vt:lpstr>2005 Average July Tropospheric Ozone</vt:lpstr>
      <vt:lpstr>2006 Average July Tropospheric Ozone</vt:lpstr>
      <vt:lpstr>2007 Average July Tropospheric Ozone</vt:lpstr>
      <vt:lpstr>2008 Average July Tropospheric Ozone</vt:lpstr>
      <vt:lpstr>2009 Average July Tropospheric Ozone</vt:lpstr>
      <vt:lpstr>2010 Average July Tropospheric Ozone</vt:lpstr>
      <vt:lpstr>2011 Average July Tropospheric Ozone</vt:lpstr>
      <vt:lpstr>Are we seeing a trend to higher global concentrations of ozone?</vt:lpstr>
      <vt:lpstr>Long Term Trend of Ozone At Mauna Loa Observatory High in the Hawaiian Islands.</vt:lpstr>
      <vt:lpstr>Ozone: Remote Site in Southern China</vt:lpstr>
      <vt:lpstr>MODIS Aerosol Optical Depth Averaged For July 2005 - 2011</vt:lpstr>
      <vt:lpstr>Review: Two pathways for light to MODIS</vt:lpstr>
      <vt:lpstr>Recall the standard ‘Dark Target’ method for obtaining surface reflectivity and AOD.</vt:lpstr>
      <vt:lpstr>Review: MODIS ‘Dark Target’ Aerosol Retrievals Over Land Algorithm</vt:lpstr>
      <vt:lpstr>How does the surface reflectance model perform?  (Andrew Joros results for the Great Basin) 8 July 2011 – Dry Regime</vt:lpstr>
      <vt:lpstr>How does the surface reflectance model perform?  (Andrew Joros results for the Great Basin) 8 July 2011 – Dry Regime</vt:lpstr>
      <vt:lpstr>Pacific Decadal Oscillation: Link with Western US Meteorology and Pollution Transport?</vt:lpstr>
      <vt:lpstr>July Sea Surface Temperature Anomalies</vt:lpstr>
      <vt:lpstr>PDO Index Time Series</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Basin Ozone Problem</dc:title>
  <dc:creator>William Arnott</dc:creator>
  <cp:lastModifiedBy>William Arnott</cp:lastModifiedBy>
  <cp:revision>38</cp:revision>
  <dcterms:created xsi:type="dcterms:W3CDTF">2012-09-27T00:01:16Z</dcterms:created>
  <dcterms:modified xsi:type="dcterms:W3CDTF">2012-11-03T06:38:37Z</dcterms:modified>
</cp:coreProperties>
</file>