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68" r:id="rId4"/>
    <p:sldId id="259" r:id="rId5"/>
    <p:sldId id="256" r:id="rId6"/>
    <p:sldId id="267" r:id="rId7"/>
    <p:sldId id="273" r:id="rId8"/>
    <p:sldId id="266" r:id="rId9"/>
    <p:sldId id="274" r:id="rId10"/>
    <p:sldId id="291" r:id="rId11"/>
    <p:sldId id="276" r:id="rId12"/>
    <p:sldId id="265" r:id="rId13"/>
    <p:sldId id="275" r:id="rId14"/>
    <p:sldId id="277" r:id="rId15"/>
    <p:sldId id="289" r:id="rId16"/>
    <p:sldId id="278" r:id="rId17"/>
    <p:sldId id="270" r:id="rId18"/>
    <p:sldId id="279" r:id="rId19"/>
    <p:sldId id="280" r:id="rId20"/>
    <p:sldId id="262" r:id="rId21"/>
    <p:sldId id="261" r:id="rId22"/>
    <p:sldId id="281" r:id="rId23"/>
    <p:sldId id="269" r:id="rId24"/>
    <p:sldId id="282" r:id="rId25"/>
    <p:sldId id="283" r:id="rId26"/>
    <p:sldId id="284" r:id="rId27"/>
    <p:sldId id="287" r:id="rId28"/>
    <p:sldId id="285" r:id="rId29"/>
    <p:sldId id="292" r:id="rId30"/>
    <p:sldId id="286" r:id="rId31"/>
    <p:sldId id="293" r:id="rId32"/>
    <p:sldId id="29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5" d="100"/>
          <a:sy n="125" d="100"/>
        </p:scale>
        <p:origin x="-114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0F6C5E-5282-4F52-B7AF-692A7C56CC9A}" type="datetimeFigureOut">
              <a:rPr lang="en-US" smtClean="0"/>
              <a:pPr/>
              <a:t>10/18/2012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19BFC1-87FE-40A5-AD8F-20944B795D1A}" type="slidenum">
              <a:rPr lang="en-US" smtClean="0"/>
              <a:pPr/>
              <a:t>‹#›</a:t>
            </a:fld>
            <a:endParaRPr lang="en-US"/>
          </a:p>
        </p:txBody>
      </p:sp>
    </p:spTree>
    <p:extLst>
      <p:ext uri="{BB962C8B-B14F-4D97-AF65-F5344CB8AC3E}">
        <p14:creationId xmlns:p14="http://schemas.microsoft.com/office/powerpoint/2010/main" val="3338654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Seem fairly</a:t>
            </a:r>
            <a:r>
              <a:rPr lang="en-US" baseline="0" dirty="0" smtClean="0"/>
              <a:t> </a:t>
            </a:r>
            <a:r>
              <a:rPr lang="en-US" baseline="0" dirty="0" err="1" smtClean="0"/>
              <a:t>noraml</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7</a:t>
            </a:fld>
            <a:endParaRPr lang="en-US"/>
          </a:p>
        </p:txBody>
      </p:sp>
    </p:spTree>
    <p:extLst>
      <p:ext uri="{BB962C8B-B14F-4D97-AF65-F5344CB8AC3E}">
        <p14:creationId xmlns:p14="http://schemas.microsoft.com/office/powerpoint/2010/main" val="287181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 the 0</a:t>
            </a:r>
            <a:r>
              <a:rPr lang="en-US" baseline="0" dirty="0" smtClean="0"/>
              <a:t> – 5 km region.  </a:t>
            </a:r>
            <a:r>
              <a:rPr lang="en-US" dirty="0" smtClean="0"/>
              <a:t>B532 enhanced</a:t>
            </a:r>
            <a:r>
              <a:rPr lang="en-US" baseline="0" dirty="0" smtClean="0"/>
              <a:t> -&gt; B532 perp. non enhanced -&gt; B1064 lower than B532 =&gt; fine spherical particles!!!!!!!!! Perhaps the aerosols are spherical when they are fresh</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20</a:t>
            </a:fld>
            <a:endParaRPr lang="en-US"/>
          </a:p>
        </p:txBody>
      </p:sp>
    </p:spTree>
    <p:extLst>
      <p:ext uri="{BB962C8B-B14F-4D97-AF65-F5344CB8AC3E}">
        <p14:creationId xmlns:p14="http://schemas.microsoft.com/office/powerpoint/2010/main" val="3459038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a:t>
            </a:r>
            <a:r>
              <a:rPr lang="en-US" baseline="0" dirty="0" smtClean="0"/>
              <a:t> be similar to Sept. 1</a:t>
            </a:r>
            <a:r>
              <a:rPr lang="en-US" baseline="30000" dirty="0" smtClean="0"/>
              <a:t>st</a:t>
            </a:r>
            <a:r>
              <a:rPr lang="en-US" baseline="0" dirty="0" smtClean="0"/>
              <a:t> but B1064 seems to be the same intensity as B532, hinting at spherical coarse??</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22</a:t>
            </a:fld>
            <a:endParaRPr lang="en-US"/>
          </a:p>
        </p:txBody>
      </p:sp>
    </p:spTree>
    <p:extLst>
      <p:ext uri="{BB962C8B-B14F-4D97-AF65-F5344CB8AC3E}">
        <p14:creationId xmlns:p14="http://schemas.microsoft.com/office/powerpoint/2010/main" val="34598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presents</a:t>
            </a:r>
            <a:r>
              <a:rPr lang="en-US" baseline="0" dirty="0" smtClean="0"/>
              <a:t> more questions than answers.  </a:t>
            </a:r>
            <a:r>
              <a:rPr lang="en-US" dirty="0" smtClean="0"/>
              <a:t>If</a:t>
            </a:r>
            <a:r>
              <a:rPr lang="en-US" baseline="0" dirty="0" smtClean="0"/>
              <a:t> we could look at the </a:t>
            </a:r>
            <a:r>
              <a:rPr lang="en-US" baseline="0" dirty="0" err="1" smtClean="0"/>
              <a:t>lidar</a:t>
            </a:r>
            <a:r>
              <a:rPr lang="en-US" baseline="0" dirty="0" smtClean="0"/>
              <a:t> data in depth could this problem be solved?</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24</a:t>
            </a:fld>
            <a:endParaRPr lang="en-US"/>
          </a:p>
        </p:txBody>
      </p:sp>
    </p:spTree>
    <p:extLst>
      <p:ext uri="{BB962C8B-B14F-4D97-AF65-F5344CB8AC3E}">
        <p14:creationId xmlns:p14="http://schemas.microsoft.com/office/powerpoint/2010/main" val="3450291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Definite pattern in cloud fractions,</a:t>
            </a:r>
            <a:r>
              <a:rPr lang="en-US" baseline="0" dirty="0" smtClean="0"/>
              <a:t> but the max AOD doesn’t correspond to min cloud fraction.  Lets also remember that during the dry season the plants are greenest! (from less cloud cover and they get more sun) This isn’t convincing….</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27</a:t>
            </a:fld>
            <a:endParaRPr lang="en-US"/>
          </a:p>
        </p:txBody>
      </p:sp>
    </p:spTree>
    <p:extLst>
      <p:ext uri="{BB962C8B-B14F-4D97-AF65-F5344CB8AC3E}">
        <p14:creationId xmlns:p14="http://schemas.microsoft.com/office/powerpoint/2010/main" val="4101502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more data.  Daily</a:t>
            </a:r>
            <a:r>
              <a:rPr lang="en-US" baseline="0" dirty="0" smtClean="0"/>
              <a:t> cloud information (MERRA only does monthly as far as I found) and a rigorous analysis of daily imagery using LAADSWEB/</a:t>
            </a:r>
            <a:r>
              <a:rPr lang="en-US" baseline="0" dirty="0" err="1" smtClean="0"/>
              <a:t>HDFLook</a:t>
            </a:r>
            <a:r>
              <a:rPr lang="en-US" baseline="0" dirty="0" smtClean="0"/>
              <a:t>  for high quality/user specific data</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30</a:t>
            </a:fld>
            <a:endParaRPr lang="en-US"/>
          </a:p>
        </p:txBody>
      </p:sp>
    </p:spTree>
    <p:extLst>
      <p:ext uri="{BB962C8B-B14F-4D97-AF65-F5344CB8AC3E}">
        <p14:creationId xmlns:p14="http://schemas.microsoft.com/office/powerpoint/2010/main" val="12833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compare the AOD values for 2006 for ground and satellite remote sensing.  1 deg. long. = ? Mi.  1 deg. Lat. = ? Mi.</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11</a:t>
            </a:fld>
            <a:endParaRPr lang="en-US"/>
          </a:p>
        </p:txBody>
      </p:sp>
    </p:spTree>
    <p:extLst>
      <p:ext uri="{BB962C8B-B14F-4D97-AF65-F5344CB8AC3E}">
        <p14:creationId xmlns:p14="http://schemas.microsoft.com/office/powerpoint/2010/main" val="38547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a:t>
            </a:r>
            <a:r>
              <a:rPr lang="en-US" baseline="0" dirty="0" smtClean="0"/>
              <a:t> levels!!!!!! Could it just be because it is level 1 data?  Apparently not, but the level 2 data is much cleaner. </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12</a:t>
            </a:fld>
            <a:endParaRPr lang="en-US"/>
          </a:p>
        </p:txBody>
      </p:sp>
    </p:spTree>
    <p:extLst>
      <p:ext uri="{BB962C8B-B14F-4D97-AF65-F5344CB8AC3E}">
        <p14:creationId xmlns:p14="http://schemas.microsoft.com/office/powerpoint/2010/main" val="179656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 blue no</a:t>
            </a:r>
            <a:r>
              <a:rPr lang="en-US" baseline="0" dirty="0" smtClean="0"/>
              <a:t> good.  The fires in the dry season are very pronounced.  Also, there are s</a:t>
            </a:r>
            <a:r>
              <a:rPr lang="en-US" dirty="0" smtClean="0"/>
              <a:t>lightly larger particles during</a:t>
            </a:r>
            <a:r>
              <a:rPr lang="en-US" baseline="0" dirty="0" smtClean="0"/>
              <a:t> the dry season.</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13</a:t>
            </a:fld>
            <a:endParaRPr lang="en-US"/>
          </a:p>
        </p:txBody>
      </p:sp>
    </p:spTree>
    <p:extLst>
      <p:ext uri="{BB962C8B-B14F-4D97-AF65-F5344CB8AC3E}">
        <p14:creationId xmlns:p14="http://schemas.microsoft.com/office/powerpoint/2010/main" val="2024322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Shape is the same.  CIMEL AOD is ~</a:t>
            </a:r>
            <a:r>
              <a:rPr lang="en-US" baseline="0" dirty="0" smtClean="0"/>
              <a:t> 1 unit higher.  The monthly product doesn’t seem to agree on the maximum AOD value.  This could be because AERONET is continually taking measurements while Terra receives only one data point per day.  </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14</a:t>
            </a:fld>
            <a:endParaRPr lang="en-US"/>
          </a:p>
        </p:txBody>
      </p:sp>
    </p:spTree>
    <p:extLst>
      <p:ext uri="{BB962C8B-B14F-4D97-AF65-F5344CB8AC3E}">
        <p14:creationId xmlns:p14="http://schemas.microsoft.com/office/powerpoint/2010/main" val="45120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15</a:t>
            </a:fld>
            <a:endParaRPr lang="en-US"/>
          </a:p>
        </p:txBody>
      </p:sp>
    </p:spTree>
    <p:extLst>
      <p:ext uri="{BB962C8B-B14F-4D97-AF65-F5344CB8AC3E}">
        <p14:creationId xmlns:p14="http://schemas.microsoft.com/office/powerpoint/2010/main" val="366108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September 1</a:t>
            </a:r>
            <a:r>
              <a:rPr lang="en-US" baseline="30000" dirty="0" smtClean="0"/>
              <a:t>st</a:t>
            </a:r>
            <a:r>
              <a:rPr lang="en-US" dirty="0" smtClean="0"/>
              <a:t> being</a:t>
            </a:r>
            <a:r>
              <a:rPr lang="en-US" baseline="0" dirty="0" smtClean="0"/>
              <a:t> a data while the AOD was still relatively low and Sept. 17</a:t>
            </a:r>
            <a:r>
              <a:rPr lang="en-US" baseline="30000" dirty="0" smtClean="0"/>
              <a:t>th</a:t>
            </a:r>
            <a:r>
              <a:rPr lang="en-US" baseline="0" dirty="0" smtClean="0"/>
              <a:t> being around the peak AOD. </a:t>
            </a:r>
            <a:r>
              <a:rPr lang="en-US" dirty="0" smtClean="0"/>
              <a:t>These dates were selected also because</a:t>
            </a:r>
            <a:r>
              <a:rPr lang="en-US" baseline="0" dirty="0" smtClean="0"/>
              <a:t> </a:t>
            </a:r>
            <a:r>
              <a:rPr lang="en-US" baseline="0" dirty="0" err="1" smtClean="0"/>
              <a:t>lidar</a:t>
            </a:r>
            <a:r>
              <a:rPr lang="en-US" baseline="0" dirty="0" smtClean="0"/>
              <a:t> data ran closest to Alta </a:t>
            </a:r>
            <a:r>
              <a:rPr lang="en-US" baseline="0" dirty="0" err="1" smtClean="0"/>
              <a:t>Floresta</a:t>
            </a:r>
            <a:r>
              <a:rPr lang="en-US" baseline="0" dirty="0" smtClean="0"/>
              <a:t> ( 9 S, 56 W), </a:t>
            </a:r>
            <a:r>
              <a:rPr lang="en-US" baseline="0" dirty="0" err="1" smtClean="0"/>
              <a:t>lidar</a:t>
            </a:r>
            <a:r>
              <a:rPr lang="en-US" baseline="0" dirty="0" smtClean="0"/>
              <a:t> being very intriguing for cloud/aerosol analysis.  Smoke seems to be travelling north easterly!  </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16</a:t>
            </a:fld>
            <a:endParaRPr lang="en-US"/>
          </a:p>
        </p:txBody>
      </p:sp>
    </p:spTree>
    <p:extLst>
      <p:ext uri="{BB962C8B-B14F-4D97-AF65-F5344CB8AC3E}">
        <p14:creationId xmlns:p14="http://schemas.microsoft.com/office/powerpoint/2010/main" val="467694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Trajectory</a:t>
            </a:r>
            <a:r>
              <a:rPr lang="en-US" baseline="0" dirty="0" smtClean="0"/>
              <a:t> m</a:t>
            </a:r>
            <a:r>
              <a:rPr lang="en-US" dirty="0" smtClean="0"/>
              <a:t>odels</a:t>
            </a:r>
            <a:r>
              <a:rPr lang="en-US" baseline="0" dirty="0" smtClean="0"/>
              <a:t> coincide with wind patterns! But dispersion model agrees with imagery</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17</a:t>
            </a:fld>
            <a:endParaRPr lang="en-US"/>
          </a:p>
        </p:txBody>
      </p:sp>
    </p:spTree>
    <p:extLst>
      <p:ext uri="{BB962C8B-B14F-4D97-AF65-F5344CB8AC3E}">
        <p14:creationId xmlns:p14="http://schemas.microsoft.com/office/powerpoint/2010/main" val="4213414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Courtesy of Dr.</a:t>
            </a:r>
            <a:r>
              <a:rPr lang="en-US" baseline="0" dirty="0" smtClean="0"/>
              <a:t> W. </a:t>
            </a:r>
            <a:r>
              <a:rPr lang="en-US" baseline="0" dirty="0" err="1" smtClean="0"/>
              <a:t>Arnott</a:t>
            </a:r>
            <a:r>
              <a:rPr lang="en-US" baseline="0" dirty="0" smtClean="0"/>
              <a:t> – patarnott.com Thank you!</a:t>
            </a:r>
            <a:endParaRPr lang="en-US" dirty="0"/>
          </a:p>
        </p:txBody>
      </p:sp>
      <p:sp>
        <p:nvSpPr>
          <p:cNvPr id="4" name="Slide Number Placeholder 3"/>
          <p:cNvSpPr>
            <a:spLocks noGrp="1"/>
          </p:cNvSpPr>
          <p:nvPr>
            <p:ph type="sldNum" sz="quarter" idx="10"/>
          </p:nvPr>
        </p:nvSpPr>
        <p:spPr/>
        <p:txBody>
          <a:bodyPr/>
          <a:lstStyle/>
          <a:p>
            <a:fld id="{5119BFC1-87FE-40A5-AD8F-20944B795D1A}" type="slidenum">
              <a:rPr lang="en-US" smtClean="0"/>
              <a:pPr/>
              <a:t>19</a:t>
            </a:fld>
            <a:endParaRPr lang="en-US"/>
          </a:p>
        </p:txBody>
      </p:sp>
    </p:spTree>
    <p:extLst>
      <p:ext uri="{BB962C8B-B14F-4D97-AF65-F5344CB8AC3E}">
        <p14:creationId xmlns:p14="http://schemas.microsoft.com/office/powerpoint/2010/main" val="87530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322848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3738118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271386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129134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121035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215252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2771625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19796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1202187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136428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9C8E34-82E9-472E-890B-6CC4136AA05A}"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8C0A3-9016-4857-AD3F-F3D6411A8098}" type="slidenum">
              <a:rPr lang="en-US" smtClean="0"/>
              <a:pPr/>
              <a:t>‹#›</a:t>
            </a:fld>
            <a:endParaRPr lang="en-US"/>
          </a:p>
        </p:txBody>
      </p:sp>
    </p:spTree>
    <p:extLst>
      <p:ext uri="{BB962C8B-B14F-4D97-AF65-F5344CB8AC3E}">
        <p14:creationId xmlns:p14="http://schemas.microsoft.com/office/powerpoint/2010/main" val="3701358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C8E34-82E9-472E-890B-6CC4136AA05A}" type="datetimeFigureOut">
              <a:rPr lang="en-US" smtClean="0"/>
              <a:pPr/>
              <a:t>10/18/2012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8C0A3-9016-4857-AD3F-F3D6411A8098}" type="slidenum">
              <a:rPr lang="en-US" smtClean="0"/>
              <a:pPr/>
              <a:t>‹#›</a:t>
            </a:fld>
            <a:endParaRPr lang="en-US"/>
          </a:p>
        </p:txBody>
      </p:sp>
    </p:spTree>
    <p:extLst>
      <p:ext uri="{BB962C8B-B14F-4D97-AF65-F5344CB8AC3E}">
        <p14:creationId xmlns:p14="http://schemas.microsoft.com/office/powerpoint/2010/main" val="180324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hyperlink" Target="http://www-calipso.larc.nasa.gov/products/lidar/browse_images/production/" TargetMode="External"/><Relationship Id="rId3" Type="http://schemas.openxmlformats.org/officeDocument/2006/relationships/hyperlink" Target="http://earthobservatory.nasa.gov/GlobalMaps/" TargetMode="External"/><Relationship Id="rId7" Type="http://schemas.openxmlformats.org/officeDocument/2006/relationships/hyperlink" Target="http://disc.sci.gsfc.nasa.gov/giovanni/overview/index.html" TargetMode="External"/><Relationship Id="rId2" Type="http://schemas.openxmlformats.org/officeDocument/2006/relationships/hyperlink" Target="http://lance-modis.eosdis.nasa.gov/imagery/subsets/?project=fas" TargetMode="External"/><Relationship Id="rId1" Type="http://schemas.openxmlformats.org/officeDocument/2006/relationships/slideLayout" Target="../slideLayouts/slideLayout2.xml"/><Relationship Id="rId6" Type="http://schemas.openxmlformats.org/officeDocument/2006/relationships/hyperlink" Target="http://ready.arl.noaa.gov/HYSPLIT.php" TargetMode="External"/><Relationship Id="rId5" Type="http://schemas.openxmlformats.org/officeDocument/2006/relationships/hyperlink" Target="http://aeronet.gsfc.nasa.gov/cgi-bin/bamgomas_interactive" TargetMode="External"/><Relationship Id="rId4" Type="http://schemas.openxmlformats.org/officeDocument/2006/relationships/hyperlink" Target="http://www.esrl.noaa.gov/psd/data/composites/da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470025"/>
          </a:xfrm>
        </p:spPr>
        <p:txBody>
          <a:bodyPr>
            <a:normAutofit fontScale="90000"/>
          </a:bodyPr>
          <a:lstStyle/>
          <a:p>
            <a:r>
              <a:rPr lang="en-US" b="1" dirty="0" smtClean="0"/>
              <a:t>A Brief Survey of Fires in Central South America </a:t>
            </a:r>
            <a:br>
              <a:rPr lang="en-US" b="1" dirty="0" smtClean="0"/>
            </a:br>
            <a:endParaRPr lang="en-US" b="1" dirty="0"/>
          </a:p>
        </p:txBody>
      </p:sp>
      <p:sp>
        <p:nvSpPr>
          <p:cNvPr id="3" name="Subtitle 2"/>
          <p:cNvSpPr>
            <a:spLocks noGrp="1"/>
          </p:cNvSpPr>
          <p:nvPr>
            <p:ph type="subTitle" idx="1"/>
          </p:nvPr>
        </p:nvSpPr>
        <p:spPr>
          <a:xfrm>
            <a:off x="0" y="6400800"/>
            <a:ext cx="7543800" cy="457200"/>
          </a:xfrm>
        </p:spPr>
        <p:txBody>
          <a:bodyPr>
            <a:noAutofit/>
          </a:bodyPr>
          <a:lstStyle/>
          <a:p>
            <a:pPr algn="l"/>
            <a:r>
              <a:rPr lang="en-US" b="1" dirty="0" smtClean="0">
                <a:solidFill>
                  <a:schemeClr val="tx1"/>
                </a:solidFill>
              </a:rPr>
              <a:t>David Karr </a:t>
            </a:r>
            <a:r>
              <a:rPr lang="en-US" sz="1800" b="1" dirty="0">
                <a:solidFill>
                  <a:schemeClr val="tx1"/>
                </a:solidFill>
              </a:rPr>
              <a:t>	</a:t>
            </a:r>
            <a:r>
              <a:rPr lang="en-US" sz="1800" b="1" dirty="0" smtClean="0">
                <a:solidFill>
                  <a:schemeClr val="tx1"/>
                </a:solidFill>
              </a:rPr>
              <a:t>Satellite Remote Sensing, UNR, Fall 2012</a:t>
            </a:r>
            <a:endParaRPr lang="en-US" b="1"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40295"/>
            <a:ext cx="533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0" y="1143000"/>
            <a:ext cx="4572000" cy="707886"/>
          </a:xfrm>
          <a:prstGeom prst="rect">
            <a:avLst/>
          </a:prstGeom>
          <a:noFill/>
        </p:spPr>
        <p:txBody>
          <a:bodyPr wrap="square" rtlCol="0">
            <a:spAutoFit/>
          </a:bodyPr>
          <a:lstStyle/>
          <a:p>
            <a:pPr algn="ctr"/>
            <a:r>
              <a:rPr lang="en-US" sz="4000" dirty="0" smtClean="0">
                <a:solidFill>
                  <a:srgbClr val="FFFF00"/>
                </a:solidFill>
              </a:rPr>
              <a:t>By Remote  Sensing</a:t>
            </a:r>
            <a:endParaRPr lang="en-US" sz="4000" dirty="0">
              <a:solidFill>
                <a:srgbClr val="FFFF00"/>
              </a:solidFill>
            </a:endParaRPr>
          </a:p>
        </p:txBody>
      </p:sp>
    </p:spTree>
    <p:extLst>
      <p:ext uri="{BB962C8B-B14F-4D97-AF65-F5344CB8AC3E}">
        <p14:creationId xmlns:p14="http://schemas.microsoft.com/office/powerpoint/2010/main" val="580192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Pattern Analysis	</a:t>
            </a:r>
            <a:endParaRPr lang="en-US" dirty="0"/>
          </a:p>
        </p:txBody>
      </p:sp>
      <p:sp>
        <p:nvSpPr>
          <p:cNvPr id="3" name="Content Placeholder 2"/>
          <p:cNvSpPr>
            <a:spLocks noGrp="1"/>
          </p:cNvSpPr>
          <p:nvPr>
            <p:ph idx="1"/>
          </p:nvPr>
        </p:nvSpPr>
        <p:spPr/>
        <p:txBody>
          <a:bodyPr/>
          <a:lstStyle/>
          <a:p>
            <a:r>
              <a:rPr lang="en-US" dirty="0" smtClean="0"/>
              <a:t>2006 year and dry season wind patterns agree with characteristic wind patterns.</a:t>
            </a:r>
          </a:p>
          <a:p>
            <a:r>
              <a:rPr lang="en-US" dirty="0" smtClean="0"/>
              <a:t> Low wind speeds and the low pressure system in C. South America suggests that the smoke is confined to the center of the continent, which is in agreement with AOD patterns.</a:t>
            </a:r>
            <a:endParaRPr lang="en-US" dirty="0"/>
          </a:p>
        </p:txBody>
      </p:sp>
    </p:spTree>
    <p:extLst>
      <p:ext uri="{BB962C8B-B14F-4D97-AF65-F5344CB8AC3E}">
        <p14:creationId xmlns:p14="http://schemas.microsoft.com/office/powerpoint/2010/main" val="1789099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AOD  Comparison</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4775"/>
            <a:ext cx="462049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70" y="3733800"/>
            <a:ext cx="465432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1981200"/>
            <a:ext cx="2743200" cy="646331"/>
          </a:xfrm>
          <a:prstGeom prst="rect">
            <a:avLst/>
          </a:prstGeom>
          <a:noFill/>
        </p:spPr>
        <p:txBody>
          <a:bodyPr wrap="square" rtlCol="0">
            <a:spAutoFit/>
          </a:bodyPr>
          <a:lstStyle/>
          <a:p>
            <a:pPr algn="ctr"/>
            <a:r>
              <a:rPr lang="en-US" dirty="0" err="1" smtClean="0"/>
              <a:t>Alta_Floresta</a:t>
            </a:r>
            <a:r>
              <a:rPr lang="en-US" dirty="0" smtClean="0"/>
              <a:t> </a:t>
            </a:r>
            <a:r>
              <a:rPr lang="en-US" dirty="0" err="1" smtClean="0"/>
              <a:t>AEROnet</a:t>
            </a:r>
            <a:r>
              <a:rPr lang="en-US" dirty="0" smtClean="0"/>
              <a:t> site ‘a point’</a:t>
            </a:r>
            <a:endParaRPr lang="en-US" dirty="0"/>
          </a:p>
        </p:txBody>
      </p:sp>
    </p:spTree>
    <p:extLst>
      <p:ext uri="{BB962C8B-B14F-4D97-AF65-F5344CB8AC3E}">
        <p14:creationId xmlns:p14="http://schemas.microsoft.com/office/powerpoint/2010/main" val="3636253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Alta_Floresta</a:t>
            </a:r>
            <a:r>
              <a:rPr lang="en-US" dirty="0" smtClean="0"/>
              <a:t> </a:t>
            </a:r>
            <a:r>
              <a:rPr lang="en-US" dirty="0" err="1" smtClean="0"/>
              <a:t>AEROnet</a:t>
            </a:r>
            <a:r>
              <a:rPr lang="en-US" dirty="0" smtClean="0"/>
              <a:t>: 2006</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533" y="1371600"/>
            <a:ext cx="7176934" cy="523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466" y="1371600"/>
            <a:ext cx="7176934" cy="523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68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MODIS 550nm AOD: 2006</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162800" cy="538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149" y="1176867"/>
            <a:ext cx="3821111" cy="286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3260" y="1142999"/>
            <a:ext cx="3863546" cy="290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614" y="3917453"/>
            <a:ext cx="3804179" cy="28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4958" y="3917453"/>
            <a:ext cx="3980149" cy="294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9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fade">
                                      <p:cBhvr>
                                        <p:cTn id="17" dur="5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fade">
                                      <p:cBhvr>
                                        <p:cTn id="22"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Side by Side</a:t>
            </a:r>
            <a:br>
              <a:rPr lang="en-US" sz="2800" dirty="0" smtClean="0"/>
            </a:br>
            <a:r>
              <a:rPr lang="en-US" sz="2800" dirty="0"/>
              <a:t>Ground and Satellite Remote Sensing</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93" y="4200350"/>
            <a:ext cx="3324094" cy="249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000" y="1752600"/>
            <a:ext cx="313207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1371600"/>
            <a:ext cx="652743" cy="369332"/>
          </a:xfrm>
          <a:prstGeom prst="rect">
            <a:avLst/>
          </a:prstGeom>
          <a:noFill/>
        </p:spPr>
        <p:txBody>
          <a:bodyPr wrap="none" rtlCol="0">
            <a:spAutoFit/>
          </a:bodyPr>
          <a:lstStyle/>
          <a:p>
            <a:r>
              <a:rPr lang="en-US" dirty="0" smtClean="0"/>
              <a:t>2006</a:t>
            </a:r>
            <a:endParaRPr lang="en-US" dirty="0"/>
          </a:p>
        </p:txBody>
      </p:sp>
      <p:sp>
        <p:nvSpPr>
          <p:cNvPr id="8" name="TextBox 7"/>
          <p:cNvSpPr txBox="1"/>
          <p:nvPr/>
        </p:nvSpPr>
        <p:spPr>
          <a:xfrm>
            <a:off x="5556383" y="1383268"/>
            <a:ext cx="1739259" cy="369332"/>
          </a:xfrm>
          <a:prstGeom prst="rect">
            <a:avLst/>
          </a:prstGeom>
          <a:noFill/>
        </p:spPr>
        <p:txBody>
          <a:bodyPr wrap="none" rtlCol="0">
            <a:spAutoFit/>
          </a:bodyPr>
          <a:lstStyle/>
          <a:p>
            <a:r>
              <a:rPr lang="en-US" dirty="0" smtClean="0"/>
              <a:t>September 2006</a:t>
            </a:r>
            <a:endParaRPr lang="en-US" dirty="0"/>
          </a:p>
        </p:txBody>
      </p:sp>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1752600"/>
            <a:ext cx="3250827" cy="237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086050"/>
            <a:ext cx="34036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282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AOD Product Analysis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High levels of AOD in the dry/burn season!</a:t>
            </a:r>
          </a:p>
          <a:p>
            <a:endParaRPr lang="en-US" dirty="0"/>
          </a:p>
          <a:p>
            <a:r>
              <a:rPr lang="en-US" dirty="0" smtClean="0"/>
              <a:t>Ground and Satellite products show similar trends!  Good verification of satellite data. </a:t>
            </a:r>
          </a:p>
          <a:p>
            <a:endParaRPr lang="en-US" dirty="0"/>
          </a:p>
          <a:p>
            <a:r>
              <a:rPr lang="en-US" dirty="0" smtClean="0"/>
              <a:t>Ground AOD ~ 1 unit higher and probably more reliable as it is taking consistent measurements.</a:t>
            </a:r>
          </a:p>
          <a:p>
            <a:endParaRPr lang="en-US" dirty="0"/>
          </a:p>
          <a:p>
            <a:r>
              <a:rPr lang="en-US" dirty="0" smtClean="0"/>
              <a:t>Angstrom Exponent slightly lower in dry season =&gt; larger particles.  </a:t>
            </a:r>
          </a:p>
          <a:p>
            <a:endParaRPr lang="en-US" dirty="0"/>
          </a:p>
          <a:p>
            <a:r>
              <a:rPr lang="en-US" dirty="0" smtClean="0"/>
              <a:t>MODIS Deep Blue Retrieval no good. </a:t>
            </a:r>
          </a:p>
          <a:p>
            <a:endParaRPr lang="en-US" dirty="0"/>
          </a:p>
          <a:p>
            <a:endParaRPr lang="en-US" dirty="0"/>
          </a:p>
        </p:txBody>
      </p:sp>
    </p:spTree>
    <p:extLst>
      <p:ext uri="{BB962C8B-B14F-4D97-AF65-F5344CB8AC3E}">
        <p14:creationId xmlns:p14="http://schemas.microsoft.com/office/powerpoint/2010/main" val="1998708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Closer look at two days:  September 1</a:t>
            </a:r>
            <a:r>
              <a:rPr lang="en-US" baseline="30000" dirty="0" smtClean="0"/>
              <a:t>st</a:t>
            </a:r>
            <a:r>
              <a:rPr lang="en-US" dirty="0" smtClean="0"/>
              <a:t> and 17</a:t>
            </a:r>
            <a:r>
              <a:rPr lang="en-US" baseline="30000" dirty="0" smtClean="0"/>
              <a:t>th</a:t>
            </a:r>
            <a:r>
              <a:rPr lang="en-US" dirty="0" smtClean="0"/>
              <a:t> , 2006</a:t>
            </a:r>
            <a:endParaRPr lang="en-US" dirty="0"/>
          </a:p>
        </p:txBody>
      </p:sp>
      <p:sp>
        <p:nvSpPr>
          <p:cNvPr id="4" name="TextBox 3"/>
          <p:cNvSpPr txBox="1"/>
          <p:nvPr/>
        </p:nvSpPr>
        <p:spPr>
          <a:xfrm>
            <a:off x="2756190" y="1600200"/>
            <a:ext cx="2209800" cy="369332"/>
          </a:xfrm>
          <a:prstGeom prst="rect">
            <a:avLst/>
          </a:prstGeom>
          <a:noFill/>
        </p:spPr>
        <p:txBody>
          <a:bodyPr wrap="square" rtlCol="0">
            <a:spAutoFit/>
          </a:bodyPr>
          <a:lstStyle/>
          <a:p>
            <a:r>
              <a:rPr lang="en-US" dirty="0" smtClean="0"/>
              <a:t>September 1st</a:t>
            </a:r>
            <a:endParaRPr lang="en-US" dirty="0"/>
          </a:p>
        </p:txBody>
      </p:sp>
      <p:sp>
        <p:nvSpPr>
          <p:cNvPr id="5" name="TextBox 4"/>
          <p:cNvSpPr txBox="1"/>
          <p:nvPr/>
        </p:nvSpPr>
        <p:spPr>
          <a:xfrm>
            <a:off x="228600" y="2819400"/>
            <a:ext cx="2209800" cy="369332"/>
          </a:xfrm>
          <a:prstGeom prst="rect">
            <a:avLst/>
          </a:prstGeom>
          <a:noFill/>
        </p:spPr>
        <p:txBody>
          <a:bodyPr wrap="square" rtlCol="0">
            <a:spAutoFit/>
          </a:bodyPr>
          <a:lstStyle/>
          <a:p>
            <a:r>
              <a:rPr lang="en-US" dirty="0" smtClean="0"/>
              <a:t>Terra</a:t>
            </a:r>
            <a:endParaRPr lang="en-US" dirty="0"/>
          </a:p>
        </p:txBody>
      </p:sp>
      <p:sp>
        <p:nvSpPr>
          <p:cNvPr id="6" name="TextBox 5"/>
          <p:cNvSpPr txBox="1"/>
          <p:nvPr/>
        </p:nvSpPr>
        <p:spPr>
          <a:xfrm>
            <a:off x="228600" y="5290065"/>
            <a:ext cx="2209800" cy="369332"/>
          </a:xfrm>
          <a:prstGeom prst="rect">
            <a:avLst/>
          </a:prstGeom>
          <a:noFill/>
        </p:spPr>
        <p:txBody>
          <a:bodyPr wrap="square" rtlCol="0">
            <a:spAutoFit/>
          </a:bodyPr>
          <a:lstStyle/>
          <a:p>
            <a:r>
              <a:rPr lang="en-US" dirty="0" smtClean="0"/>
              <a:t>Aqua</a:t>
            </a:r>
            <a:endParaRPr lang="en-US" dirty="0"/>
          </a:p>
        </p:txBody>
      </p:sp>
      <p:sp>
        <p:nvSpPr>
          <p:cNvPr id="8" name="TextBox 7"/>
          <p:cNvSpPr txBox="1"/>
          <p:nvPr/>
        </p:nvSpPr>
        <p:spPr>
          <a:xfrm>
            <a:off x="5646688" y="1600200"/>
            <a:ext cx="2209800" cy="369332"/>
          </a:xfrm>
          <a:prstGeom prst="rect">
            <a:avLst/>
          </a:prstGeom>
          <a:noFill/>
        </p:spPr>
        <p:txBody>
          <a:bodyPr wrap="square" rtlCol="0">
            <a:spAutoFit/>
          </a:bodyPr>
          <a:lstStyle/>
          <a:p>
            <a:r>
              <a:rPr lang="en-US" dirty="0" smtClean="0"/>
              <a:t>September 17st</a:t>
            </a:r>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986465"/>
            <a:ext cx="2845380" cy="213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1067" y="4408094"/>
            <a:ext cx="2845380" cy="213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1993029"/>
            <a:ext cx="2845379" cy="213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0867" y="4382694"/>
            <a:ext cx="2845378" cy="213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746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Trajectory Models Sept. 1</a:t>
            </a:r>
            <a:r>
              <a:rPr lang="en-US" baseline="30000" dirty="0" smtClean="0"/>
              <a:t>st</a:t>
            </a:r>
            <a:r>
              <a:rPr lang="en-US" dirty="0" smtClean="0"/>
              <a:t> </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53" y="1143000"/>
            <a:ext cx="3931726"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95400"/>
            <a:ext cx="3009900" cy="368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114800"/>
            <a:ext cx="2612068" cy="253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K:\sept 1 bakctraj.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038600"/>
            <a:ext cx="2908299" cy="2818219"/>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1524000" y="4800600"/>
            <a:ext cx="381000" cy="914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866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Trajectory Models Sept. 17</a:t>
            </a:r>
            <a:r>
              <a:rPr lang="en-US" baseline="30000" dirty="0" smtClean="0"/>
              <a:t>th</a:t>
            </a:r>
            <a:r>
              <a:rPr lang="en-US" dirty="0" smtClean="0"/>
              <a:t> </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581400" cy="263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1600"/>
            <a:ext cx="295643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533" y="4161962"/>
            <a:ext cx="2472653" cy="239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188" y="4002269"/>
            <a:ext cx="2926654" cy="283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rved Up Arrow 2"/>
          <p:cNvSpPr/>
          <p:nvPr/>
        </p:nvSpPr>
        <p:spPr>
          <a:xfrm flipH="1">
            <a:off x="1573293" y="5359995"/>
            <a:ext cx="806221" cy="202606"/>
          </a:xfrm>
          <a:prstGeom prst="curvedUpArrow">
            <a:avLst>
              <a:gd name="adj1" fmla="val 25000"/>
              <a:gd name="adj2" fmla="val 586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a:solidFill>
                <a:schemeClr val="tx1"/>
              </a:solidFill>
            </a:endParaRPr>
          </a:p>
        </p:txBody>
      </p:sp>
    </p:spTree>
    <p:extLst>
      <p:ext uri="{BB962C8B-B14F-4D97-AF65-F5344CB8AC3E}">
        <p14:creationId xmlns:p14="http://schemas.microsoft.com/office/powerpoint/2010/main" val="99115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a:t>
            </a:r>
            <a:r>
              <a:rPr lang="en-US" dirty="0" err="1" smtClean="0"/>
              <a:t>RemindAR</a:t>
            </a:r>
            <a:endParaRPr lang="en-US"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6836" y="1600200"/>
            <a:ext cx="571032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828800"/>
            <a:ext cx="53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351" y="1827576"/>
            <a:ext cx="504824" cy="38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8132" y="1828800"/>
            <a:ext cx="508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661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p:txBody>
          <a:bodyPr/>
          <a:lstStyle/>
          <a:p>
            <a:r>
              <a:rPr lang="en-US" dirty="0" smtClean="0"/>
              <a:t>Get acquainted with satellite products.</a:t>
            </a:r>
          </a:p>
          <a:p>
            <a:r>
              <a:rPr lang="en-US" dirty="0" smtClean="0"/>
              <a:t>Compare satellite products to </a:t>
            </a:r>
            <a:r>
              <a:rPr lang="en-US" dirty="0" err="1" smtClean="0"/>
              <a:t>AEROnet</a:t>
            </a:r>
            <a:r>
              <a:rPr lang="en-US" dirty="0" smtClean="0"/>
              <a:t> data in the same area.</a:t>
            </a:r>
          </a:p>
          <a:p>
            <a:r>
              <a:rPr lang="en-US" dirty="0" smtClean="0"/>
              <a:t>Compare meteorological products and try to make connections with other products.</a:t>
            </a:r>
          </a:p>
          <a:p>
            <a:r>
              <a:rPr lang="en-US" dirty="0" smtClean="0"/>
              <a:t>Cloud and Aerosol interactions?</a:t>
            </a:r>
          </a:p>
          <a:p>
            <a:endParaRPr lang="en-US" dirty="0"/>
          </a:p>
        </p:txBody>
      </p:sp>
    </p:spTree>
    <p:extLst>
      <p:ext uri="{BB962C8B-B14F-4D97-AF65-F5344CB8AC3E}">
        <p14:creationId xmlns:p14="http://schemas.microsoft.com/office/powerpoint/2010/main" val="830450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Sept. 1</a:t>
            </a:r>
            <a:r>
              <a:rPr lang="en-US" baseline="30000" dirty="0" smtClean="0"/>
              <a:t>st</a:t>
            </a:r>
            <a:r>
              <a:rPr lang="en-US" dirty="0" smtClean="0"/>
              <a:t> </a:t>
            </a: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96" y="1384298"/>
            <a:ext cx="30861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1" y="3581400"/>
            <a:ext cx="384661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8687" y="1384298"/>
            <a:ext cx="5305313" cy="272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154" y="4042794"/>
            <a:ext cx="5181674" cy="26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46293" y="4564526"/>
            <a:ext cx="1617751" cy="369332"/>
          </a:xfrm>
          <a:prstGeom prst="rect">
            <a:avLst/>
          </a:prstGeom>
          <a:noFill/>
        </p:spPr>
        <p:txBody>
          <a:bodyPr wrap="none" rtlCol="0">
            <a:spAutoFit/>
          </a:bodyPr>
          <a:lstStyle/>
          <a:p>
            <a:r>
              <a:rPr lang="el-GR" b="1" dirty="0" smtClean="0">
                <a:solidFill>
                  <a:schemeClr val="accent6">
                    <a:lumMod val="75000"/>
                  </a:schemeClr>
                </a:solidFill>
                <a:latin typeface="Trebuchet MS"/>
              </a:rPr>
              <a:t>β1062</a:t>
            </a:r>
            <a:r>
              <a:rPr lang="en-US" b="1" dirty="0" smtClean="0">
                <a:solidFill>
                  <a:schemeClr val="accent6">
                    <a:lumMod val="75000"/>
                  </a:schemeClr>
                </a:solidFill>
              </a:rPr>
              <a:t> &lt; </a:t>
            </a:r>
            <a:r>
              <a:rPr lang="el-GR" b="1" dirty="0" smtClean="0">
                <a:solidFill>
                  <a:schemeClr val="accent6">
                    <a:lumMod val="75000"/>
                  </a:schemeClr>
                </a:solidFill>
                <a:latin typeface="Trebuchet MS"/>
              </a:rPr>
              <a:t>β</a:t>
            </a:r>
            <a:r>
              <a:rPr lang="en-US" b="1" dirty="0" smtClean="0">
                <a:solidFill>
                  <a:schemeClr val="accent6">
                    <a:lumMod val="75000"/>
                  </a:schemeClr>
                </a:solidFill>
                <a:latin typeface="Trebuchet MS"/>
              </a:rPr>
              <a:t>532</a:t>
            </a:r>
            <a:endParaRPr lang="en-US" b="1" dirty="0">
              <a:solidFill>
                <a:schemeClr val="accent6">
                  <a:lumMod val="75000"/>
                </a:schemeClr>
              </a:solidFill>
            </a:endParaRPr>
          </a:p>
        </p:txBody>
      </p:sp>
      <p:sp>
        <p:nvSpPr>
          <p:cNvPr id="9" name="TextBox 8"/>
          <p:cNvSpPr txBox="1"/>
          <p:nvPr/>
        </p:nvSpPr>
        <p:spPr>
          <a:xfrm>
            <a:off x="1676400" y="4195194"/>
            <a:ext cx="1646605" cy="369332"/>
          </a:xfrm>
          <a:prstGeom prst="rect">
            <a:avLst/>
          </a:prstGeom>
          <a:noFill/>
        </p:spPr>
        <p:txBody>
          <a:bodyPr wrap="none" rtlCol="0">
            <a:spAutoFit/>
          </a:bodyPr>
          <a:lstStyle/>
          <a:p>
            <a:r>
              <a:rPr lang="el-GR" b="1" dirty="0" smtClean="0">
                <a:solidFill>
                  <a:schemeClr val="accent6">
                    <a:lumMod val="75000"/>
                  </a:schemeClr>
                </a:solidFill>
                <a:latin typeface="Trebuchet MS"/>
              </a:rPr>
              <a:t>β</a:t>
            </a:r>
            <a:r>
              <a:rPr lang="en-US" b="1" dirty="0" smtClean="0">
                <a:solidFill>
                  <a:schemeClr val="accent6">
                    <a:lumMod val="75000"/>
                  </a:schemeClr>
                </a:solidFill>
              </a:rPr>
              <a:t>532 Enhanced</a:t>
            </a:r>
            <a:endParaRPr lang="en-US" b="1" dirty="0">
              <a:solidFill>
                <a:schemeClr val="accent6">
                  <a:lumMod val="75000"/>
                </a:schemeClr>
              </a:solidFill>
            </a:endParaRPr>
          </a:p>
        </p:txBody>
      </p:sp>
      <p:sp>
        <p:nvSpPr>
          <p:cNvPr id="10" name="TextBox 9"/>
          <p:cNvSpPr txBox="1"/>
          <p:nvPr/>
        </p:nvSpPr>
        <p:spPr>
          <a:xfrm>
            <a:off x="5181600" y="1905000"/>
            <a:ext cx="3200400" cy="369332"/>
          </a:xfrm>
          <a:prstGeom prst="rect">
            <a:avLst/>
          </a:prstGeom>
          <a:noFill/>
        </p:spPr>
        <p:txBody>
          <a:bodyPr wrap="square" rtlCol="0">
            <a:spAutoFit/>
          </a:bodyPr>
          <a:lstStyle/>
          <a:p>
            <a:r>
              <a:rPr lang="el-GR" b="1" dirty="0" smtClean="0">
                <a:solidFill>
                  <a:schemeClr val="accent6">
                    <a:lumMod val="75000"/>
                  </a:schemeClr>
                </a:solidFill>
                <a:latin typeface="Trebuchet MS"/>
              </a:rPr>
              <a:t>β532</a:t>
            </a:r>
            <a:r>
              <a:rPr lang="en-US" b="1" dirty="0" smtClean="0">
                <a:solidFill>
                  <a:schemeClr val="accent6">
                    <a:lumMod val="75000"/>
                  </a:schemeClr>
                </a:solidFill>
              </a:rPr>
              <a:t> perp.  non-enhanced</a:t>
            </a:r>
            <a:endParaRPr lang="en-US" b="1" dirty="0">
              <a:solidFill>
                <a:schemeClr val="accent6">
                  <a:lumMod val="75000"/>
                </a:schemeClr>
              </a:solidFill>
            </a:endParaRPr>
          </a:p>
        </p:txBody>
      </p:sp>
      <p:sp>
        <p:nvSpPr>
          <p:cNvPr id="5" name="TextBox 4"/>
          <p:cNvSpPr txBox="1"/>
          <p:nvPr/>
        </p:nvSpPr>
        <p:spPr>
          <a:xfrm>
            <a:off x="385854" y="6169967"/>
            <a:ext cx="2937151" cy="461665"/>
          </a:xfrm>
          <a:prstGeom prst="rect">
            <a:avLst/>
          </a:prstGeom>
          <a:noFill/>
        </p:spPr>
        <p:txBody>
          <a:bodyPr wrap="none" rtlCol="0">
            <a:spAutoFit/>
          </a:bodyPr>
          <a:lstStyle/>
          <a:p>
            <a:r>
              <a:rPr lang="en-US" sz="2400" b="1" dirty="0" smtClean="0"/>
              <a:t>Fine Sphere Particles!</a:t>
            </a:r>
            <a:endParaRPr lang="en-US" sz="2400" b="1" dirty="0"/>
          </a:p>
        </p:txBody>
      </p:sp>
    </p:spTree>
    <p:extLst>
      <p:ext uri="{BB962C8B-B14F-4D97-AF65-F5344CB8AC3E}">
        <p14:creationId xmlns:p14="http://schemas.microsoft.com/office/powerpoint/2010/main" val="148274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Sept. 1</a:t>
            </a:r>
            <a:r>
              <a:rPr lang="en-US" baseline="30000" dirty="0" smtClean="0"/>
              <a:t>st</a:t>
            </a:r>
            <a:r>
              <a:rPr lang="en-US" dirty="0" smtClean="0"/>
              <a:t> </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6" y="4127736"/>
            <a:ext cx="5757075" cy="227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5822421" cy="298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05600" y="1828800"/>
            <a:ext cx="1905000" cy="1477328"/>
          </a:xfrm>
          <a:prstGeom prst="rect">
            <a:avLst/>
          </a:prstGeom>
          <a:noFill/>
        </p:spPr>
        <p:txBody>
          <a:bodyPr wrap="square" rtlCol="0">
            <a:spAutoFit/>
          </a:bodyPr>
          <a:lstStyle/>
          <a:p>
            <a:r>
              <a:rPr lang="en-US" dirty="0" smtClean="0"/>
              <a:t>Partial cloudy skies.  Low level clouds (0-5km) interacting with smoke??</a:t>
            </a:r>
            <a:endParaRPr lang="en-US" dirty="0"/>
          </a:p>
        </p:txBody>
      </p:sp>
      <p:sp>
        <p:nvSpPr>
          <p:cNvPr id="6" name="TextBox 5"/>
          <p:cNvSpPr txBox="1"/>
          <p:nvPr/>
        </p:nvSpPr>
        <p:spPr>
          <a:xfrm>
            <a:off x="6705600" y="3481405"/>
            <a:ext cx="1752600" cy="646331"/>
          </a:xfrm>
          <a:prstGeom prst="rect">
            <a:avLst/>
          </a:prstGeom>
          <a:noFill/>
        </p:spPr>
        <p:txBody>
          <a:bodyPr wrap="square" rtlCol="0">
            <a:spAutoFit/>
          </a:bodyPr>
          <a:lstStyle/>
          <a:p>
            <a:r>
              <a:rPr lang="en-US" dirty="0" smtClean="0"/>
              <a:t>High clouds in ice phase.</a:t>
            </a:r>
            <a:endParaRPr lang="en-US" dirty="0"/>
          </a:p>
        </p:txBody>
      </p:sp>
    </p:spTree>
    <p:extLst>
      <p:ext uri="{BB962C8B-B14F-4D97-AF65-F5344CB8AC3E}">
        <p14:creationId xmlns:p14="http://schemas.microsoft.com/office/powerpoint/2010/main" val="2690828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Sept. 17</a:t>
            </a:r>
            <a:r>
              <a:rPr lang="en-US" baseline="30000" dirty="0" smtClean="0"/>
              <a:t>th</a:t>
            </a:r>
            <a:r>
              <a:rPr lang="en-US" dirty="0" smtClean="0"/>
              <a:t> </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90" y="1066800"/>
            <a:ext cx="3200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0" y="3352800"/>
            <a:ext cx="4038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749" y="1219200"/>
            <a:ext cx="4932363"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1524" y="3810000"/>
            <a:ext cx="4952588" cy="254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76399" y="3833369"/>
            <a:ext cx="1646605" cy="369332"/>
          </a:xfrm>
          <a:prstGeom prst="rect">
            <a:avLst/>
          </a:prstGeom>
          <a:noFill/>
        </p:spPr>
        <p:txBody>
          <a:bodyPr wrap="none" rtlCol="0">
            <a:spAutoFit/>
          </a:bodyPr>
          <a:lstStyle/>
          <a:p>
            <a:r>
              <a:rPr lang="el-GR" b="1" dirty="0" smtClean="0">
                <a:solidFill>
                  <a:schemeClr val="accent6">
                    <a:lumMod val="75000"/>
                  </a:schemeClr>
                </a:solidFill>
                <a:latin typeface="Trebuchet MS"/>
              </a:rPr>
              <a:t>β</a:t>
            </a:r>
            <a:r>
              <a:rPr lang="en-US" b="1" dirty="0" smtClean="0">
                <a:solidFill>
                  <a:schemeClr val="accent6">
                    <a:lumMod val="75000"/>
                  </a:schemeClr>
                </a:solidFill>
              </a:rPr>
              <a:t>532 Enhanced</a:t>
            </a:r>
            <a:endParaRPr lang="en-US" b="1" dirty="0">
              <a:solidFill>
                <a:schemeClr val="accent6">
                  <a:lumMod val="75000"/>
                </a:schemeClr>
              </a:solidFill>
            </a:endParaRPr>
          </a:p>
        </p:txBody>
      </p:sp>
      <p:sp>
        <p:nvSpPr>
          <p:cNvPr id="8" name="TextBox 7"/>
          <p:cNvSpPr txBox="1"/>
          <p:nvPr/>
        </p:nvSpPr>
        <p:spPr>
          <a:xfrm>
            <a:off x="5168348" y="1720334"/>
            <a:ext cx="3200400" cy="369332"/>
          </a:xfrm>
          <a:prstGeom prst="rect">
            <a:avLst/>
          </a:prstGeom>
          <a:noFill/>
        </p:spPr>
        <p:txBody>
          <a:bodyPr wrap="square" rtlCol="0">
            <a:spAutoFit/>
          </a:bodyPr>
          <a:lstStyle/>
          <a:p>
            <a:r>
              <a:rPr lang="el-GR" b="1" dirty="0" smtClean="0">
                <a:solidFill>
                  <a:schemeClr val="accent6">
                    <a:lumMod val="75000"/>
                  </a:schemeClr>
                </a:solidFill>
                <a:latin typeface="Trebuchet MS"/>
              </a:rPr>
              <a:t>β532</a:t>
            </a:r>
            <a:r>
              <a:rPr lang="en-US" b="1" dirty="0" smtClean="0">
                <a:solidFill>
                  <a:schemeClr val="accent6">
                    <a:lumMod val="75000"/>
                  </a:schemeClr>
                </a:solidFill>
              </a:rPr>
              <a:t> perp.  non-enhanced</a:t>
            </a:r>
            <a:endParaRPr lang="en-US" b="1" dirty="0">
              <a:solidFill>
                <a:schemeClr val="accent6">
                  <a:lumMod val="75000"/>
                </a:schemeClr>
              </a:solidFill>
            </a:endParaRPr>
          </a:p>
        </p:txBody>
      </p:sp>
      <p:sp>
        <p:nvSpPr>
          <p:cNvPr id="9" name="TextBox 8"/>
          <p:cNvSpPr txBox="1"/>
          <p:nvPr/>
        </p:nvSpPr>
        <p:spPr>
          <a:xfrm>
            <a:off x="5077618" y="4360038"/>
            <a:ext cx="3200400" cy="369332"/>
          </a:xfrm>
          <a:prstGeom prst="rect">
            <a:avLst/>
          </a:prstGeom>
          <a:noFill/>
        </p:spPr>
        <p:txBody>
          <a:bodyPr wrap="square" rtlCol="0">
            <a:spAutoFit/>
          </a:bodyPr>
          <a:lstStyle/>
          <a:p>
            <a:r>
              <a:rPr lang="el-GR" b="1" dirty="0" smtClean="0">
                <a:solidFill>
                  <a:schemeClr val="accent6">
                    <a:lumMod val="75000"/>
                  </a:schemeClr>
                </a:solidFill>
                <a:latin typeface="Trebuchet MS"/>
              </a:rPr>
              <a:t>Β</a:t>
            </a:r>
            <a:r>
              <a:rPr lang="en-US" b="1" dirty="0" smtClean="0">
                <a:solidFill>
                  <a:schemeClr val="accent6">
                    <a:lumMod val="75000"/>
                  </a:schemeClr>
                </a:solidFill>
                <a:latin typeface="Trebuchet MS"/>
              </a:rPr>
              <a:t>1064 &lt; </a:t>
            </a:r>
            <a:r>
              <a:rPr lang="el-GR" b="1" dirty="0" smtClean="0">
                <a:solidFill>
                  <a:schemeClr val="accent6">
                    <a:lumMod val="75000"/>
                  </a:schemeClr>
                </a:solidFill>
                <a:latin typeface="Trebuchet MS"/>
              </a:rPr>
              <a:t>Β</a:t>
            </a:r>
            <a:r>
              <a:rPr lang="en-US" b="1" dirty="0" smtClean="0">
                <a:solidFill>
                  <a:schemeClr val="accent6">
                    <a:lumMod val="75000"/>
                  </a:schemeClr>
                </a:solidFill>
                <a:latin typeface="Trebuchet MS"/>
              </a:rPr>
              <a:t>532 ?</a:t>
            </a:r>
            <a:endParaRPr lang="en-US" b="1" dirty="0">
              <a:solidFill>
                <a:schemeClr val="accent6">
                  <a:lumMod val="75000"/>
                </a:schemeClr>
              </a:solidFill>
            </a:endParaRPr>
          </a:p>
        </p:txBody>
      </p:sp>
    </p:spTree>
    <p:extLst>
      <p:ext uri="{BB962C8B-B14F-4D97-AF65-F5344CB8AC3E}">
        <p14:creationId xmlns:p14="http://schemas.microsoft.com/office/powerpoint/2010/main" val="144597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LIDAR Sept. 17</a:t>
            </a:r>
            <a:r>
              <a:rPr lang="en-US" baseline="30000" dirty="0"/>
              <a:t>th</a:t>
            </a:r>
            <a:r>
              <a:rPr lang="en-US" dirty="0"/>
              <a:t> </a:t>
            </a: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9933"/>
            <a:ext cx="594063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7" y="4216400"/>
            <a:ext cx="6156456" cy="242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3200" y="1447800"/>
            <a:ext cx="2209800" cy="1200329"/>
          </a:xfrm>
          <a:prstGeom prst="rect">
            <a:avLst/>
          </a:prstGeom>
          <a:noFill/>
        </p:spPr>
        <p:txBody>
          <a:bodyPr wrap="square" rtlCol="0">
            <a:spAutoFit/>
          </a:bodyPr>
          <a:lstStyle/>
          <a:p>
            <a:r>
              <a:rPr lang="en-US" sz="2400" b="1" dirty="0" smtClean="0"/>
              <a:t>High level clouds </a:t>
            </a:r>
          </a:p>
          <a:p>
            <a:r>
              <a:rPr lang="en-US" sz="2400" b="1" dirty="0" smtClean="0"/>
              <a:t>(9-15 km)</a:t>
            </a:r>
            <a:endParaRPr lang="en-US" sz="2400" b="1" dirty="0"/>
          </a:p>
        </p:txBody>
      </p:sp>
    </p:spTree>
    <p:extLst>
      <p:ext uri="{BB962C8B-B14F-4D97-AF65-F5344CB8AC3E}">
        <p14:creationId xmlns:p14="http://schemas.microsoft.com/office/powerpoint/2010/main" val="2258718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Curiosity: Planetary Boundary Increases During Dry Season</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35666"/>
            <a:ext cx="6477000" cy="486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362200"/>
            <a:ext cx="3900942"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Curiosity: LIDAR Characterizes Dust in the Air</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8667"/>
            <a:ext cx="8420100" cy="332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2061" y="4957872"/>
            <a:ext cx="6781800" cy="1815882"/>
          </a:xfrm>
          <a:prstGeom prst="rect">
            <a:avLst/>
          </a:prstGeom>
          <a:noFill/>
        </p:spPr>
        <p:txBody>
          <a:bodyPr wrap="square" rtlCol="0">
            <a:spAutoFit/>
          </a:bodyPr>
          <a:lstStyle/>
          <a:p>
            <a:r>
              <a:rPr lang="en-US" sz="2800" dirty="0" smtClean="0"/>
              <a:t>Possibilities:</a:t>
            </a:r>
          </a:p>
          <a:p>
            <a:r>
              <a:rPr lang="en-US" sz="2800" dirty="0" smtClean="0"/>
              <a:t>	Bad retrieval</a:t>
            </a:r>
          </a:p>
          <a:p>
            <a:r>
              <a:rPr lang="en-US" sz="2800" dirty="0" smtClean="0"/>
              <a:t>	Dust transport from Africa</a:t>
            </a:r>
          </a:p>
          <a:p>
            <a:r>
              <a:rPr lang="en-US" sz="2800" dirty="0" smtClean="0"/>
              <a:t>	Dust from Amazon deforestation</a:t>
            </a:r>
            <a:endParaRPr lang="en-US" sz="2800" dirty="0"/>
          </a:p>
        </p:txBody>
      </p:sp>
    </p:spTree>
    <p:extLst>
      <p:ext uri="{BB962C8B-B14F-4D97-AF65-F5344CB8AC3E}">
        <p14:creationId xmlns:p14="http://schemas.microsoft.com/office/powerpoint/2010/main" val="3609295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Aerosol and Cloud Interactions</a:t>
            </a:r>
            <a:endParaRPr lang="en-US" dirty="0"/>
          </a:p>
        </p:txBody>
      </p:sp>
      <p:sp>
        <p:nvSpPr>
          <p:cNvPr id="3" name="Content Placeholder 2"/>
          <p:cNvSpPr>
            <a:spLocks noGrp="1"/>
          </p:cNvSpPr>
          <p:nvPr>
            <p:ph idx="1"/>
          </p:nvPr>
        </p:nvSpPr>
        <p:spPr/>
        <p:txBody>
          <a:bodyPr/>
          <a:lstStyle/>
          <a:p>
            <a:r>
              <a:rPr lang="en-US" dirty="0" smtClean="0"/>
              <a:t>It has been found that smoke reduces cloudiness over the Amazon by providing an over-abundance of condensation sites for water vapor. </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124200"/>
            <a:ext cx="418782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6348" y="4232572"/>
            <a:ext cx="2819400" cy="923330"/>
          </a:xfrm>
          <a:prstGeom prst="rect">
            <a:avLst/>
          </a:prstGeom>
          <a:noFill/>
        </p:spPr>
        <p:txBody>
          <a:bodyPr wrap="square" rtlCol="0">
            <a:spAutoFit/>
          </a:bodyPr>
          <a:lstStyle/>
          <a:p>
            <a:r>
              <a:rPr lang="en-US" dirty="0" smtClean="0"/>
              <a:t>Let’s see if we can find any evidence of this with our new found tools!</a:t>
            </a:r>
            <a:endParaRPr lang="en-US" dirty="0"/>
          </a:p>
        </p:txBody>
      </p:sp>
      <p:sp>
        <p:nvSpPr>
          <p:cNvPr id="5" name="TextBox 4"/>
          <p:cNvSpPr txBox="1"/>
          <p:nvPr/>
        </p:nvSpPr>
        <p:spPr>
          <a:xfrm>
            <a:off x="351183" y="5894943"/>
            <a:ext cx="2438400" cy="369332"/>
          </a:xfrm>
          <a:prstGeom prst="rect">
            <a:avLst/>
          </a:prstGeom>
          <a:noFill/>
        </p:spPr>
        <p:txBody>
          <a:bodyPr wrap="square" rtlCol="0">
            <a:spAutoFit/>
          </a:bodyPr>
          <a:lstStyle/>
          <a:p>
            <a:r>
              <a:rPr lang="en-US" dirty="0" smtClean="0"/>
              <a:t>Reference and image:</a:t>
            </a:r>
            <a:endParaRPr lang="en-US" dirty="0"/>
          </a:p>
        </p:txBody>
      </p:sp>
      <p:sp>
        <p:nvSpPr>
          <p:cNvPr id="6" name="TextBox 5"/>
          <p:cNvSpPr txBox="1"/>
          <p:nvPr/>
        </p:nvSpPr>
        <p:spPr>
          <a:xfrm>
            <a:off x="1295400" y="6211669"/>
            <a:ext cx="6629400" cy="646331"/>
          </a:xfrm>
          <a:prstGeom prst="rect">
            <a:avLst/>
          </a:prstGeom>
          <a:noFill/>
        </p:spPr>
        <p:txBody>
          <a:bodyPr wrap="square" rtlCol="0">
            <a:spAutoFit/>
          </a:bodyPr>
          <a:lstStyle/>
          <a:p>
            <a:r>
              <a:rPr lang="en-US" u="sng" dirty="0" smtClean="0"/>
              <a:t>Effect of Amazon Smoke on Inhibition of Cloud Formation</a:t>
            </a:r>
            <a:r>
              <a:rPr lang="en-US" i="1" dirty="0" smtClean="0"/>
              <a:t>; </a:t>
            </a:r>
            <a:r>
              <a:rPr lang="en-US" dirty="0" err="1" smtClean="0"/>
              <a:t>Llan</a:t>
            </a:r>
            <a:r>
              <a:rPr lang="en-US" dirty="0" smtClean="0"/>
              <a:t>, </a:t>
            </a:r>
            <a:r>
              <a:rPr lang="en-US" dirty="0" err="1" smtClean="0"/>
              <a:t>Yoram</a:t>
            </a:r>
            <a:r>
              <a:rPr lang="en-US" dirty="0" smtClean="0"/>
              <a:t>, Lorraine, Martins </a:t>
            </a:r>
            <a:r>
              <a:rPr lang="en-US" i="1" dirty="0" smtClean="0"/>
              <a:t>2004 </a:t>
            </a:r>
            <a:r>
              <a:rPr lang="en-US" dirty="0" smtClean="0"/>
              <a:t>and Fig. 3</a:t>
            </a:r>
            <a:endParaRPr lang="en-US" i="1" dirty="0"/>
          </a:p>
        </p:txBody>
      </p:sp>
    </p:spTree>
    <p:extLst>
      <p:ext uri="{BB962C8B-B14F-4D97-AF65-F5344CB8AC3E}">
        <p14:creationId xmlns:p14="http://schemas.microsoft.com/office/powerpoint/2010/main" val="324704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Cloud Fraction and Ground AOD: 2006</a:t>
            </a: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064684"/>
            <a:ext cx="4267200" cy="320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239" y="1459468"/>
            <a:ext cx="3776867" cy="283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026" y="4125499"/>
            <a:ext cx="3707295" cy="27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696" y="3979924"/>
            <a:ext cx="3750479" cy="273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52600" y="1762539"/>
            <a:ext cx="1676400" cy="369332"/>
          </a:xfrm>
          <a:prstGeom prst="rect">
            <a:avLst/>
          </a:prstGeom>
          <a:noFill/>
        </p:spPr>
        <p:txBody>
          <a:bodyPr wrap="square" rtlCol="0">
            <a:spAutoFit/>
          </a:bodyPr>
          <a:lstStyle/>
          <a:p>
            <a:pPr algn="r"/>
            <a:r>
              <a:rPr lang="en-US" b="1" dirty="0" smtClean="0"/>
              <a:t>above 400 </a:t>
            </a:r>
            <a:r>
              <a:rPr lang="en-US" b="1" dirty="0" err="1" smtClean="0"/>
              <a:t>mb</a:t>
            </a:r>
            <a:endParaRPr lang="en-US" b="1" dirty="0"/>
          </a:p>
        </p:txBody>
      </p:sp>
      <p:sp>
        <p:nvSpPr>
          <p:cNvPr id="8" name="TextBox 7"/>
          <p:cNvSpPr txBox="1"/>
          <p:nvPr/>
        </p:nvSpPr>
        <p:spPr>
          <a:xfrm>
            <a:off x="6314775" y="1447800"/>
            <a:ext cx="1533825" cy="369332"/>
          </a:xfrm>
          <a:prstGeom prst="rect">
            <a:avLst/>
          </a:prstGeom>
          <a:noFill/>
        </p:spPr>
        <p:txBody>
          <a:bodyPr wrap="square" rtlCol="0">
            <a:spAutoFit/>
          </a:bodyPr>
          <a:lstStyle/>
          <a:p>
            <a:pPr algn="r"/>
            <a:r>
              <a:rPr lang="en-US" b="1" dirty="0" smtClean="0"/>
              <a:t>1000-700 </a:t>
            </a:r>
            <a:r>
              <a:rPr lang="en-US" b="1" dirty="0" err="1" smtClean="0"/>
              <a:t>mb</a:t>
            </a:r>
            <a:endParaRPr lang="en-US" b="1" dirty="0"/>
          </a:p>
        </p:txBody>
      </p:sp>
      <p:sp>
        <p:nvSpPr>
          <p:cNvPr id="9" name="TextBox 8"/>
          <p:cNvSpPr txBox="1"/>
          <p:nvPr/>
        </p:nvSpPr>
        <p:spPr>
          <a:xfrm>
            <a:off x="1462706" y="4419600"/>
            <a:ext cx="1966294" cy="369332"/>
          </a:xfrm>
          <a:prstGeom prst="rect">
            <a:avLst/>
          </a:prstGeom>
          <a:noFill/>
        </p:spPr>
        <p:txBody>
          <a:bodyPr wrap="square" rtlCol="0">
            <a:spAutoFit/>
          </a:bodyPr>
          <a:lstStyle/>
          <a:p>
            <a:pPr algn="r"/>
            <a:r>
              <a:rPr lang="en-US" b="1" dirty="0" smtClean="0"/>
              <a:t>700-400 </a:t>
            </a:r>
            <a:r>
              <a:rPr lang="en-US" b="1" dirty="0" err="1" smtClean="0"/>
              <a:t>mb</a:t>
            </a:r>
            <a:endParaRPr lang="en-US" b="1" dirty="0"/>
          </a:p>
        </p:txBody>
      </p:sp>
    </p:spTree>
    <p:extLst>
      <p:ext uri="{BB962C8B-B14F-4D97-AF65-F5344CB8AC3E}">
        <p14:creationId xmlns:p14="http://schemas.microsoft.com/office/powerpoint/2010/main" val="1752659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252"/>
            <a:ext cx="8229600" cy="1143000"/>
          </a:xfrm>
        </p:spPr>
        <p:txBody>
          <a:bodyPr>
            <a:noAutofit/>
          </a:bodyPr>
          <a:lstStyle/>
          <a:p>
            <a:r>
              <a:rPr lang="en-US" sz="3600" dirty="0" smtClean="0"/>
              <a:t>Cloud Fraction and Satellite AOD </a:t>
            </a:r>
            <a:br>
              <a:rPr lang="en-US" sz="3600" dirty="0" smtClean="0"/>
            </a:br>
            <a:r>
              <a:rPr lang="en-US" sz="3600" dirty="0" smtClean="0"/>
              <a:t>Aug. 1</a:t>
            </a:r>
            <a:r>
              <a:rPr lang="en-US" sz="3600" baseline="30000" dirty="0" smtClean="0"/>
              <a:t>st</a:t>
            </a:r>
            <a:r>
              <a:rPr lang="en-US" sz="3600" dirty="0" smtClean="0"/>
              <a:t> – Oct. 30</a:t>
            </a:r>
            <a:r>
              <a:rPr lang="en-US" sz="3600" baseline="30000" dirty="0" smtClean="0"/>
              <a:t>th</a:t>
            </a:r>
            <a:r>
              <a:rPr lang="en-US" sz="3600" dirty="0" smtClean="0"/>
              <a:t> </a:t>
            </a:r>
            <a:endParaRPr lang="en-US" sz="3600" dirty="0"/>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219200"/>
            <a:ext cx="3793777" cy="270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962398"/>
            <a:ext cx="3810000" cy="272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512" y="4001655"/>
            <a:ext cx="3755013" cy="268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219200"/>
            <a:ext cx="3842325" cy="27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44324" y="1600200"/>
            <a:ext cx="1208088" cy="369332"/>
          </a:xfrm>
          <a:prstGeom prst="rect">
            <a:avLst/>
          </a:prstGeom>
          <a:noFill/>
        </p:spPr>
        <p:txBody>
          <a:bodyPr wrap="square" rtlCol="0">
            <a:spAutoFit/>
          </a:bodyPr>
          <a:lstStyle/>
          <a:p>
            <a:r>
              <a:rPr lang="en-US" dirty="0" smtClean="0">
                <a:solidFill>
                  <a:schemeClr val="bg1"/>
                </a:solidFill>
              </a:rPr>
              <a:t>High Cloud</a:t>
            </a:r>
            <a:endParaRPr lang="en-US" dirty="0">
              <a:solidFill>
                <a:schemeClr val="bg1"/>
              </a:solidFill>
            </a:endParaRPr>
          </a:p>
        </p:txBody>
      </p:sp>
      <p:sp>
        <p:nvSpPr>
          <p:cNvPr id="9" name="TextBox 8"/>
          <p:cNvSpPr txBox="1"/>
          <p:nvPr/>
        </p:nvSpPr>
        <p:spPr>
          <a:xfrm>
            <a:off x="7056120" y="3048000"/>
            <a:ext cx="1208088" cy="369332"/>
          </a:xfrm>
          <a:prstGeom prst="rect">
            <a:avLst/>
          </a:prstGeom>
          <a:noFill/>
        </p:spPr>
        <p:txBody>
          <a:bodyPr wrap="square" rtlCol="0">
            <a:spAutoFit/>
          </a:bodyPr>
          <a:lstStyle/>
          <a:p>
            <a:r>
              <a:rPr lang="en-US" dirty="0" smtClean="0">
                <a:solidFill>
                  <a:schemeClr val="bg1"/>
                </a:solidFill>
              </a:rPr>
              <a:t>Low Cloud</a:t>
            </a:r>
            <a:endParaRPr lang="en-US" dirty="0">
              <a:solidFill>
                <a:schemeClr val="bg1"/>
              </a:solidFill>
            </a:endParaRPr>
          </a:p>
        </p:txBody>
      </p:sp>
      <p:sp>
        <p:nvSpPr>
          <p:cNvPr id="10" name="TextBox 9"/>
          <p:cNvSpPr txBox="1"/>
          <p:nvPr/>
        </p:nvSpPr>
        <p:spPr>
          <a:xfrm>
            <a:off x="2895600" y="5137791"/>
            <a:ext cx="1208088" cy="369332"/>
          </a:xfrm>
          <a:prstGeom prst="rect">
            <a:avLst/>
          </a:prstGeom>
          <a:noFill/>
        </p:spPr>
        <p:txBody>
          <a:bodyPr wrap="square" rtlCol="0">
            <a:spAutoFit/>
          </a:bodyPr>
          <a:lstStyle/>
          <a:p>
            <a:r>
              <a:rPr lang="en-US" dirty="0" smtClean="0">
                <a:solidFill>
                  <a:schemeClr val="bg1"/>
                </a:solidFill>
              </a:rPr>
              <a:t>Mid Cloud</a:t>
            </a:r>
            <a:endParaRPr lang="en-US" dirty="0">
              <a:solidFill>
                <a:schemeClr val="bg1"/>
              </a:solidFill>
            </a:endParaRPr>
          </a:p>
        </p:txBody>
      </p:sp>
      <p:sp>
        <p:nvSpPr>
          <p:cNvPr id="11" name="TextBox 10"/>
          <p:cNvSpPr txBox="1"/>
          <p:nvPr/>
        </p:nvSpPr>
        <p:spPr>
          <a:xfrm>
            <a:off x="7056120" y="4495800"/>
            <a:ext cx="1208088" cy="369332"/>
          </a:xfrm>
          <a:prstGeom prst="rect">
            <a:avLst/>
          </a:prstGeom>
          <a:noFill/>
        </p:spPr>
        <p:txBody>
          <a:bodyPr wrap="square" rtlCol="0">
            <a:spAutoFit/>
          </a:bodyPr>
          <a:lstStyle/>
          <a:p>
            <a:pPr algn="r"/>
            <a:r>
              <a:rPr lang="en-US" dirty="0" smtClean="0">
                <a:solidFill>
                  <a:schemeClr val="bg1"/>
                </a:solidFill>
              </a:rPr>
              <a:t>AOD</a:t>
            </a:r>
            <a:endParaRPr lang="en-US" dirty="0">
              <a:solidFill>
                <a:schemeClr val="bg1"/>
              </a:solidFill>
            </a:endParaRPr>
          </a:p>
        </p:txBody>
      </p:sp>
    </p:spTree>
    <p:extLst>
      <p:ext uri="{BB962C8B-B14F-4D97-AF65-F5344CB8AC3E}">
        <p14:creationId xmlns:p14="http://schemas.microsoft.com/office/powerpoint/2010/main" val="4132485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Cloud Optical Depths for Sept. 1</a:t>
            </a:r>
            <a:r>
              <a:rPr lang="en-US" sz="3600" baseline="30000" dirty="0" smtClean="0"/>
              <a:t>st</a:t>
            </a:r>
            <a:r>
              <a:rPr lang="en-US" sz="3600" dirty="0" smtClean="0"/>
              <a:t> and 17</a:t>
            </a:r>
            <a:r>
              <a:rPr lang="en-US" sz="3600" baseline="30000" dirty="0" smtClean="0"/>
              <a:t>th</a:t>
            </a:r>
            <a:r>
              <a:rPr lang="en-US" sz="3600" dirty="0" smtClean="0"/>
              <a:t> </a:t>
            </a:r>
            <a:endParaRPr lang="en-US"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457" y="4702491"/>
            <a:ext cx="5094517"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812" y="3041225"/>
            <a:ext cx="4825808" cy="137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05" y="1524000"/>
            <a:ext cx="4452544" cy="126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945" y="4702492"/>
            <a:ext cx="5061216"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46" y="3040622"/>
            <a:ext cx="4689819" cy="134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43" y="1524000"/>
            <a:ext cx="4423442" cy="126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621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4" name="TextBox 3"/>
          <p:cNvSpPr txBox="1"/>
          <p:nvPr/>
        </p:nvSpPr>
        <p:spPr>
          <a:xfrm>
            <a:off x="533400" y="1447800"/>
            <a:ext cx="3124200" cy="1015663"/>
          </a:xfrm>
          <a:prstGeom prst="rect">
            <a:avLst/>
          </a:prstGeom>
          <a:noFill/>
        </p:spPr>
        <p:txBody>
          <a:bodyPr wrap="square" rtlCol="0">
            <a:spAutoFit/>
          </a:bodyPr>
          <a:lstStyle/>
          <a:p>
            <a:r>
              <a:rPr lang="en-US" sz="2000" dirty="0" smtClean="0"/>
              <a:t>Imagery</a:t>
            </a:r>
          </a:p>
          <a:p>
            <a:r>
              <a:rPr lang="en-US" sz="2000" b="1" dirty="0"/>
              <a:t> </a:t>
            </a:r>
            <a:r>
              <a:rPr lang="en-US" sz="2000" b="1" dirty="0" smtClean="0"/>
              <a:t>  - MODIS</a:t>
            </a:r>
            <a:r>
              <a:rPr lang="en-US" sz="2000" dirty="0" smtClean="0"/>
              <a:t> subsets</a:t>
            </a:r>
          </a:p>
          <a:p>
            <a:r>
              <a:rPr lang="en-US" sz="2000" dirty="0"/>
              <a:t> </a:t>
            </a:r>
            <a:r>
              <a:rPr lang="en-US" sz="2000" dirty="0" smtClean="0"/>
              <a:t>  - NASA Earth Observatory</a:t>
            </a:r>
            <a:endParaRPr lang="en-US" sz="2000" dirty="0"/>
          </a:p>
        </p:txBody>
      </p:sp>
      <p:sp>
        <p:nvSpPr>
          <p:cNvPr id="5" name="TextBox 4"/>
          <p:cNvSpPr txBox="1"/>
          <p:nvPr/>
        </p:nvSpPr>
        <p:spPr>
          <a:xfrm>
            <a:off x="240324" y="2712121"/>
            <a:ext cx="4428392" cy="1631216"/>
          </a:xfrm>
          <a:prstGeom prst="rect">
            <a:avLst/>
          </a:prstGeom>
          <a:noFill/>
        </p:spPr>
        <p:txBody>
          <a:bodyPr wrap="square" rtlCol="0">
            <a:spAutoFit/>
          </a:bodyPr>
          <a:lstStyle/>
          <a:p>
            <a:r>
              <a:rPr lang="en-US" sz="2000" dirty="0" smtClean="0"/>
              <a:t>Meteorological Data</a:t>
            </a:r>
          </a:p>
          <a:p>
            <a:r>
              <a:rPr lang="en-US" sz="2000" dirty="0"/>
              <a:t> </a:t>
            </a:r>
            <a:r>
              <a:rPr lang="en-US" sz="2000" dirty="0" smtClean="0"/>
              <a:t>  - </a:t>
            </a:r>
            <a:r>
              <a:rPr lang="en-US" sz="2000" b="1" dirty="0" smtClean="0"/>
              <a:t>NCEP/NCAR Reanalysis </a:t>
            </a:r>
            <a:r>
              <a:rPr lang="en-US" sz="2000" dirty="0" smtClean="0"/>
              <a:t>vector winds</a:t>
            </a:r>
          </a:p>
          <a:p>
            <a:r>
              <a:rPr lang="en-US" sz="2000" dirty="0"/>
              <a:t> </a:t>
            </a:r>
            <a:r>
              <a:rPr lang="en-US" sz="2000" dirty="0" smtClean="0"/>
              <a:t>  - </a:t>
            </a:r>
            <a:r>
              <a:rPr lang="en-US" sz="2000" b="1" dirty="0" err="1" smtClean="0"/>
              <a:t>AEROnet</a:t>
            </a:r>
            <a:r>
              <a:rPr lang="en-US" sz="2000" dirty="0" smtClean="0"/>
              <a:t> Back trajectories</a:t>
            </a:r>
          </a:p>
          <a:p>
            <a:r>
              <a:rPr lang="en-US" sz="2000" dirty="0"/>
              <a:t> </a:t>
            </a:r>
            <a:r>
              <a:rPr lang="en-US" sz="2000" dirty="0" smtClean="0"/>
              <a:t>  - </a:t>
            </a:r>
            <a:r>
              <a:rPr lang="en-US" sz="2000" b="1" dirty="0" smtClean="0"/>
              <a:t>HYSPLIT</a:t>
            </a:r>
            <a:r>
              <a:rPr lang="en-US" sz="2000" dirty="0" smtClean="0"/>
              <a:t> modeling </a:t>
            </a:r>
          </a:p>
          <a:p>
            <a:r>
              <a:rPr lang="en-US" sz="2000" dirty="0"/>
              <a:t> </a:t>
            </a:r>
            <a:r>
              <a:rPr lang="en-US" sz="2000" dirty="0" smtClean="0"/>
              <a:t>  - Giovanni </a:t>
            </a:r>
            <a:r>
              <a:rPr lang="en-US" sz="2000" b="1" dirty="0" smtClean="0"/>
              <a:t>MERRA</a:t>
            </a:r>
            <a:r>
              <a:rPr lang="en-US" sz="2000" dirty="0" smtClean="0"/>
              <a:t> Cloud  products</a:t>
            </a:r>
            <a:endParaRPr lang="en-US" sz="2000" dirty="0"/>
          </a:p>
        </p:txBody>
      </p:sp>
      <p:sp>
        <p:nvSpPr>
          <p:cNvPr id="7" name="TextBox 6"/>
          <p:cNvSpPr txBox="1"/>
          <p:nvPr/>
        </p:nvSpPr>
        <p:spPr>
          <a:xfrm>
            <a:off x="4645856" y="1447800"/>
            <a:ext cx="4513384" cy="1200329"/>
          </a:xfrm>
          <a:prstGeom prst="rect">
            <a:avLst/>
          </a:prstGeom>
          <a:noFill/>
        </p:spPr>
        <p:txBody>
          <a:bodyPr wrap="square" rtlCol="0">
            <a:spAutoFit/>
          </a:bodyPr>
          <a:lstStyle/>
          <a:p>
            <a:r>
              <a:rPr lang="en-US" dirty="0" smtClean="0"/>
              <a:t>Aerosol Data</a:t>
            </a:r>
          </a:p>
          <a:p>
            <a:r>
              <a:rPr lang="en-US" dirty="0"/>
              <a:t> </a:t>
            </a:r>
            <a:r>
              <a:rPr lang="en-US" dirty="0" smtClean="0"/>
              <a:t>  - </a:t>
            </a:r>
            <a:r>
              <a:rPr lang="en-US" b="1" dirty="0" err="1" smtClean="0"/>
              <a:t>AEROnet</a:t>
            </a:r>
            <a:r>
              <a:rPr lang="en-US" dirty="0" smtClean="0"/>
              <a:t> CIMEL AOD</a:t>
            </a:r>
          </a:p>
          <a:p>
            <a:r>
              <a:rPr lang="en-US" dirty="0"/>
              <a:t> </a:t>
            </a:r>
            <a:r>
              <a:rPr lang="en-US" dirty="0" smtClean="0"/>
              <a:t>  - Giovanni MODIS AOD</a:t>
            </a:r>
          </a:p>
          <a:p>
            <a:r>
              <a:rPr lang="en-US" dirty="0"/>
              <a:t> </a:t>
            </a:r>
            <a:r>
              <a:rPr lang="en-US" dirty="0" smtClean="0"/>
              <a:t>  - </a:t>
            </a:r>
            <a:r>
              <a:rPr lang="en-US" b="1" dirty="0" smtClean="0"/>
              <a:t>CALIPSO</a:t>
            </a:r>
            <a:r>
              <a:rPr lang="en-US" dirty="0" smtClean="0"/>
              <a:t> aerosol verification and height</a:t>
            </a:r>
            <a:endParaRPr lang="en-US" dirty="0"/>
          </a:p>
        </p:txBody>
      </p:sp>
      <p:sp>
        <p:nvSpPr>
          <p:cNvPr id="3" name="TextBox 2"/>
          <p:cNvSpPr txBox="1"/>
          <p:nvPr/>
        </p:nvSpPr>
        <p:spPr>
          <a:xfrm>
            <a:off x="655320" y="4343337"/>
            <a:ext cx="7802880" cy="4524315"/>
          </a:xfrm>
          <a:prstGeom prst="rect">
            <a:avLst/>
          </a:prstGeom>
          <a:noFill/>
        </p:spPr>
        <p:txBody>
          <a:bodyPr wrap="square" rtlCol="0">
            <a:spAutoFit/>
          </a:bodyPr>
          <a:lstStyle/>
          <a:p>
            <a:r>
              <a:rPr lang="en-US" dirty="0" smtClean="0"/>
              <a:t>Websites in occurring order:</a:t>
            </a:r>
          </a:p>
          <a:p>
            <a:r>
              <a:rPr lang="en-US" dirty="0">
                <a:hlinkClick r:id="rId2"/>
              </a:rPr>
              <a:t>http://lance-modis.eosdis.nasa.gov/imagery/subsets/?</a:t>
            </a:r>
            <a:r>
              <a:rPr lang="en-US" dirty="0" smtClean="0">
                <a:hlinkClick r:id="rId2"/>
              </a:rPr>
              <a:t>project=fas</a:t>
            </a:r>
            <a:endParaRPr lang="en-US" dirty="0" smtClean="0"/>
          </a:p>
          <a:p>
            <a:r>
              <a:rPr lang="en-US" dirty="0">
                <a:hlinkClick r:id="rId3"/>
              </a:rPr>
              <a:t>http://earthobservatory.nasa.gov/GlobalMaps</a:t>
            </a:r>
            <a:r>
              <a:rPr lang="en-US" dirty="0" smtClean="0">
                <a:hlinkClick r:id="rId3"/>
              </a:rPr>
              <a:t>/</a:t>
            </a:r>
            <a:endParaRPr lang="en-US" dirty="0" smtClean="0"/>
          </a:p>
          <a:p>
            <a:r>
              <a:rPr lang="en-US" dirty="0">
                <a:hlinkClick r:id="rId4"/>
              </a:rPr>
              <a:t>http://www.esrl.noaa.gov/psd/data/composites/day</a:t>
            </a:r>
            <a:r>
              <a:rPr lang="en-US" dirty="0" smtClean="0">
                <a:hlinkClick r:id="rId4"/>
              </a:rPr>
              <a:t>/</a:t>
            </a:r>
            <a:endParaRPr lang="en-US" dirty="0" smtClean="0"/>
          </a:p>
          <a:p>
            <a:r>
              <a:rPr lang="en-US" dirty="0">
                <a:hlinkClick r:id="rId5"/>
              </a:rPr>
              <a:t>http://</a:t>
            </a:r>
            <a:r>
              <a:rPr lang="en-US" dirty="0" smtClean="0">
                <a:hlinkClick r:id="rId5"/>
              </a:rPr>
              <a:t>aeronet.gsfc.nasa.gov/cgi-bin/bamgomas_interactive</a:t>
            </a:r>
            <a:endParaRPr lang="en-US" dirty="0" smtClean="0"/>
          </a:p>
          <a:p>
            <a:r>
              <a:rPr lang="en-US" dirty="0">
                <a:hlinkClick r:id="rId6"/>
              </a:rPr>
              <a:t>http://</a:t>
            </a:r>
            <a:r>
              <a:rPr lang="en-US" dirty="0" smtClean="0">
                <a:hlinkClick r:id="rId6"/>
              </a:rPr>
              <a:t>ready.arl.noaa.gov/HYSPLIT.php</a:t>
            </a:r>
            <a:endParaRPr lang="en-US" dirty="0" smtClean="0"/>
          </a:p>
          <a:p>
            <a:r>
              <a:rPr lang="en-US" dirty="0">
                <a:hlinkClick r:id="rId7"/>
              </a:rPr>
              <a:t>http://</a:t>
            </a:r>
            <a:r>
              <a:rPr lang="en-US" dirty="0" smtClean="0">
                <a:hlinkClick r:id="rId7"/>
              </a:rPr>
              <a:t>disc.sci.gsfc.nasa.gov/giovanni/overview/index.html#maincontent</a:t>
            </a:r>
            <a:endParaRPr lang="en-US" dirty="0" smtClean="0"/>
          </a:p>
          <a:p>
            <a:r>
              <a:rPr lang="en-US" dirty="0">
                <a:hlinkClick r:id="rId8"/>
              </a:rPr>
              <a:t>http://www-calipso.larc.nasa.gov/products/lidar/browse_images/production</a:t>
            </a:r>
            <a:r>
              <a:rPr lang="en-US" dirty="0" smtClean="0">
                <a:hlinkClick r:id="rId8"/>
              </a:rPr>
              <a:t>/</a:t>
            </a:r>
            <a:endParaRPr lang="en-US" dirty="0" smtClean="0"/>
          </a:p>
          <a:p>
            <a:endParaRPr lang="en-US" dirty="0" smtClean="0"/>
          </a:p>
          <a:p>
            <a:endParaRPr lang="en-US" dirty="0" smtClean="0"/>
          </a:p>
          <a:p>
            <a:endParaRPr lang="en-US" dirty="0" smtClean="0"/>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5483735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Aerosol/Cloud Analysis</a:t>
            </a:r>
            <a:endParaRPr lang="en-US" sz="48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519" t="5872" r="5839"/>
          <a:stretch/>
        </p:blipFill>
        <p:spPr bwMode="auto">
          <a:xfrm>
            <a:off x="381000" y="1219199"/>
            <a:ext cx="8458200" cy="560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38600" y="1600200"/>
            <a:ext cx="1372492" cy="3170099"/>
          </a:xfrm>
          <a:prstGeom prst="rect">
            <a:avLst/>
          </a:prstGeom>
          <a:noFill/>
        </p:spPr>
        <p:txBody>
          <a:bodyPr wrap="none" rtlCol="0">
            <a:spAutoFit/>
          </a:bodyPr>
          <a:lstStyle/>
          <a:p>
            <a:r>
              <a:rPr lang="en-US" sz="20000" b="1" dirty="0" smtClean="0"/>
              <a:t>?</a:t>
            </a:r>
            <a:endParaRPr lang="en-US" sz="20000" b="1" dirty="0"/>
          </a:p>
        </p:txBody>
      </p:sp>
    </p:spTree>
    <p:extLst>
      <p:ext uri="{BB962C8B-B14F-4D97-AF65-F5344CB8AC3E}">
        <p14:creationId xmlns:p14="http://schemas.microsoft.com/office/powerpoint/2010/main" val="3013968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a:t>
            </a: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smtClean="0"/>
              <a:t>Steer clear from data overload!  Have a clear objective when using these products as to not get overwhelmed.  </a:t>
            </a:r>
          </a:p>
          <a:p>
            <a:endParaRPr lang="en-US" dirty="0"/>
          </a:p>
        </p:txBody>
      </p:sp>
    </p:spTree>
    <p:extLst>
      <p:ext uri="{BB962C8B-B14F-4D97-AF65-F5344CB8AC3E}">
        <p14:creationId xmlns:p14="http://schemas.microsoft.com/office/powerpoint/2010/main" val="2557144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Listening!</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smtClean="0"/>
              <a:t>Questions and comments?</a:t>
            </a:r>
            <a:endParaRPr lang="en-US" dirty="0"/>
          </a:p>
        </p:txBody>
      </p:sp>
    </p:spTree>
    <p:extLst>
      <p:ext uri="{BB962C8B-B14F-4D97-AF65-F5344CB8AC3E}">
        <p14:creationId xmlns:p14="http://schemas.microsoft.com/office/powerpoint/2010/main" val="265746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7" y="0"/>
            <a:ext cx="8229600" cy="1143000"/>
          </a:xfrm>
        </p:spPr>
        <p:txBody>
          <a:bodyPr/>
          <a:lstStyle/>
          <a:p>
            <a:r>
              <a:rPr lang="en-US" dirty="0" smtClean="0"/>
              <a:t>Fires in South America</a:t>
            </a:r>
            <a:endParaRPr lang="en-US" dirty="0"/>
          </a:p>
        </p:txBody>
      </p:sp>
      <p:sp>
        <p:nvSpPr>
          <p:cNvPr id="3" name="Content Placeholder 2"/>
          <p:cNvSpPr>
            <a:spLocks noGrp="1"/>
          </p:cNvSpPr>
          <p:nvPr>
            <p:ph idx="1"/>
          </p:nvPr>
        </p:nvSpPr>
        <p:spPr>
          <a:xfrm>
            <a:off x="457200" y="1905000"/>
            <a:ext cx="5638800" cy="4525963"/>
          </a:xfrm>
        </p:spPr>
        <p:txBody>
          <a:bodyPr>
            <a:normAutofit/>
          </a:bodyPr>
          <a:lstStyle/>
          <a:p>
            <a:r>
              <a:rPr lang="en-US" dirty="0" smtClean="0"/>
              <a:t>Wildfires</a:t>
            </a:r>
          </a:p>
          <a:p>
            <a:pPr lvl="1"/>
            <a:r>
              <a:rPr lang="en-US" dirty="0" smtClean="0"/>
              <a:t>Southerly in woodland areas</a:t>
            </a:r>
          </a:p>
          <a:p>
            <a:r>
              <a:rPr lang="en-US" dirty="0" smtClean="0"/>
              <a:t>Slash and Burn Agriculture</a:t>
            </a:r>
          </a:p>
          <a:p>
            <a:pPr lvl="1"/>
            <a:r>
              <a:rPr lang="en-US" dirty="0" smtClean="0"/>
              <a:t>Farmlands stemming into Amazon Rainforest</a:t>
            </a:r>
            <a:endParaRPr lang="en-US" dirty="0"/>
          </a:p>
          <a:p>
            <a:pPr marL="457200" lvl="1" indent="0">
              <a:buNone/>
            </a:pPr>
            <a:endParaRPr lang="en-US" dirty="0" smtClean="0"/>
          </a:p>
        </p:txBody>
      </p:sp>
      <p:sp>
        <p:nvSpPr>
          <p:cNvPr id="5" name="TextBox 4"/>
          <p:cNvSpPr txBox="1"/>
          <p:nvPr/>
        </p:nvSpPr>
        <p:spPr>
          <a:xfrm>
            <a:off x="457200" y="5638800"/>
            <a:ext cx="7924800" cy="1077218"/>
          </a:xfrm>
          <a:prstGeom prst="rect">
            <a:avLst/>
          </a:prstGeom>
          <a:noFill/>
        </p:spPr>
        <p:txBody>
          <a:bodyPr wrap="square" rtlCol="0">
            <a:spAutoFit/>
          </a:bodyPr>
          <a:lstStyle/>
          <a:p>
            <a:pPr algn="ctr"/>
            <a:r>
              <a:rPr lang="en-US" sz="3200" b="1" dirty="0" smtClean="0"/>
              <a:t>Dry Season: August – October is fire season for Central South America!</a:t>
            </a:r>
            <a:endParaRPr lang="en-US" sz="3200"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581" t="5292" r="6761"/>
          <a:stretch/>
        </p:blipFill>
        <p:spPr bwMode="auto">
          <a:xfrm>
            <a:off x="5599472" y="914400"/>
            <a:ext cx="335725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424" y="3232355"/>
            <a:ext cx="3181350" cy="213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099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772400" cy="1470025"/>
          </a:xfrm>
        </p:spPr>
        <p:txBody>
          <a:bodyPr/>
          <a:lstStyle/>
          <a:p>
            <a:r>
              <a:rPr lang="en-US" dirty="0" smtClean="0"/>
              <a:t>Alta </a:t>
            </a:r>
            <a:r>
              <a:rPr lang="en-US" dirty="0" err="1" smtClean="0"/>
              <a:t>Floresta</a:t>
            </a:r>
            <a:r>
              <a:rPr lang="en-US" dirty="0" smtClean="0"/>
              <a:t>, Brazil (9 S, 56 W)</a:t>
            </a:r>
            <a:endParaRPr lang="en-US"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535" t="25159" r="16314" b="7390"/>
          <a:stretch/>
        </p:blipFill>
        <p:spPr bwMode="auto">
          <a:xfrm>
            <a:off x="609600" y="3924253"/>
            <a:ext cx="3886200" cy="229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avid\Desktop\alta floresta google ear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371600"/>
            <a:ext cx="3810000" cy="22498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244015"/>
            <a:ext cx="2557312" cy="259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12267" y="1619342"/>
            <a:ext cx="3505200" cy="2031325"/>
          </a:xfrm>
          <a:prstGeom prst="rect">
            <a:avLst/>
          </a:prstGeom>
          <a:noFill/>
        </p:spPr>
        <p:txBody>
          <a:bodyPr wrap="square" rtlCol="0">
            <a:spAutoFit/>
          </a:bodyPr>
          <a:lstStyle/>
          <a:p>
            <a:r>
              <a:rPr lang="en-US" b="1" dirty="0" smtClean="0"/>
              <a:t>Altitude: 283 m</a:t>
            </a:r>
          </a:p>
          <a:p>
            <a:r>
              <a:rPr lang="en-US" b="1" dirty="0" smtClean="0"/>
              <a:t>Population: 49,233</a:t>
            </a:r>
          </a:p>
          <a:p>
            <a:r>
              <a:rPr lang="en-US" b="1" dirty="0" smtClean="0"/>
              <a:t>Economy: agriculture and livestock</a:t>
            </a:r>
          </a:p>
          <a:p>
            <a:endParaRPr lang="en-US" b="1" dirty="0" smtClean="0"/>
          </a:p>
          <a:p>
            <a:r>
              <a:rPr lang="en-US" b="1" dirty="0" smtClean="0"/>
              <a:t>Brazil </a:t>
            </a:r>
            <a:r>
              <a:rPr lang="en-US" b="1" dirty="0"/>
              <a:t>s</a:t>
            </a:r>
            <a:r>
              <a:rPr lang="en-US" b="1" dirty="0" smtClean="0"/>
              <a:t>ummer/winter: UTC -2/-3</a:t>
            </a:r>
            <a:endParaRPr lang="en-US" b="1" dirty="0"/>
          </a:p>
          <a:p>
            <a:endParaRPr lang="en-US" b="1" dirty="0"/>
          </a:p>
          <a:p>
            <a:endParaRPr lang="en-US" b="1" dirty="0"/>
          </a:p>
        </p:txBody>
      </p:sp>
      <p:pic>
        <p:nvPicPr>
          <p:cNvPr id="4" name="Picture 2" descr="C:\Users\dakarr\AppData\Local\Temp\David In Amaz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676400"/>
            <a:ext cx="2781300"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7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dirty="0" smtClean="0"/>
              <a:t>Look at data from 2006 with emphasis on the dry season and September</a:t>
            </a:r>
          </a:p>
          <a:p>
            <a:pPr lvl="1"/>
            <a:r>
              <a:rPr lang="en-US" dirty="0"/>
              <a:t>Verify wind patterns are characteristic of the </a:t>
            </a:r>
            <a:r>
              <a:rPr lang="en-US" dirty="0" smtClean="0"/>
              <a:t>area</a:t>
            </a:r>
            <a:endParaRPr lang="en-US" dirty="0"/>
          </a:p>
          <a:p>
            <a:pPr lvl="1"/>
            <a:r>
              <a:rPr lang="en-US" dirty="0" smtClean="0"/>
              <a:t>Compare ground and satellite AOD</a:t>
            </a:r>
          </a:p>
          <a:p>
            <a:pPr lvl="1"/>
            <a:r>
              <a:rPr lang="en-US" dirty="0" smtClean="0"/>
              <a:t>Analyze Sept. 1</a:t>
            </a:r>
            <a:r>
              <a:rPr lang="en-US" baseline="30000" dirty="0" smtClean="0"/>
              <a:t>st</a:t>
            </a:r>
            <a:r>
              <a:rPr lang="en-US" dirty="0" smtClean="0"/>
              <a:t> and Sept. 17</a:t>
            </a:r>
            <a:r>
              <a:rPr lang="en-US" baseline="30000" dirty="0" smtClean="0"/>
              <a:t>th</a:t>
            </a:r>
            <a:r>
              <a:rPr lang="en-US" dirty="0" smtClean="0"/>
              <a:t> in depth</a:t>
            </a:r>
          </a:p>
          <a:p>
            <a:pPr lvl="1"/>
            <a:r>
              <a:rPr lang="en-US" dirty="0" smtClean="0"/>
              <a:t>Imagery</a:t>
            </a:r>
          </a:p>
          <a:p>
            <a:pPr lvl="1"/>
            <a:r>
              <a:rPr lang="en-US" dirty="0" smtClean="0"/>
              <a:t>LIDAR</a:t>
            </a:r>
          </a:p>
          <a:p>
            <a:pPr lvl="1"/>
            <a:r>
              <a:rPr lang="en-US" dirty="0" smtClean="0"/>
              <a:t>Cloud and aerosol relations</a:t>
            </a:r>
          </a:p>
          <a:p>
            <a:pPr lvl="1"/>
            <a:endParaRPr lang="en-US" dirty="0"/>
          </a:p>
          <a:p>
            <a:pPr lvl="1"/>
            <a:endParaRPr lang="en-US" dirty="0" smtClean="0"/>
          </a:p>
          <a:p>
            <a:pPr lvl="1"/>
            <a:endParaRPr lang="en-US" dirty="0" smtClean="0"/>
          </a:p>
        </p:txBody>
      </p:sp>
    </p:spTree>
    <p:extLst>
      <p:ext uri="{BB962C8B-B14F-4D97-AF65-F5344CB8AC3E}">
        <p14:creationId xmlns:p14="http://schemas.microsoft.com/office/powerpoint/2010/main" val="4000133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096" y="3269655"/>
            <a:ext cx="4639394" cy="358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123336"/>
            <a:ext cx="3330517" cy="326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8903" y="4427061"/>
            <a:ext cx="3478697" cy="923330"/>
          </a:xfrm>
          <a:prstGeom prst="rect">
            <a:avLst/>
          </a:prstGeom>
          <a:noFill/>
        </p:spPr>
        <p:txBody>
          <a:bodyPr wrap="square" rtlCol="0">
            <a:spAutoFit/>
          </a:bodyPr>
          <a:lstStyle/>
          <a:p>
            <a:pPr algn="ctr"/>
            <a:r>
              <a:rPr lang="en-US" dirty="0" smtClean="0"/>
              <a:t>Climatic domains and major wind tendencies in South America (Maslin, Burns, 2000)</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939" y="203017"/>
            <a:ext cx="4685709" cy="362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5470810"/>
            <a:ext cx="2895600" cy="923330"/>
          </a:xfrm>
          <a:prstGeom prst="rect">
            <a:avLst/>
          </a:prstGeom>
          <a:noFill/>
        </p:spPr>
        <p:txBody>
          <a:bodyPr wrap="square" rtlCol="0">
            <a:spAutoFit/>
          </a:bodyPr>
          <a:lstStyle/>
          <a:p>
            <a:r>
              <a:rPr lang="en-US" dirty="0" smtClean="0"/>
              <a:t>(top)NOAA Wind vectors and speed for 2006. (bottom) Anomalies for</a:t>
            </a:r>
            <a:r>
              <a:rPr lang="en-US" dirty="0"/>
              <a:t> </a:t>
            </a:r>
            <a:r>
              <a:rPr lang="en-US" dirty="0" smtClean="0"/>
              <a:t>1000 </a:t>
            </a:r>
            <a:r>
              <a:rPr lang="en-US" dirty="0" err="1" smtClean="0"/>
              <a:t>mb</a:t>
            </a:r>
            <a:endParaRPr lang="en-US" dirty="0"/>
          </a:p>
        </p:txBody>
      </p:sp>
      <p:sp>
        <p:nvSpPr>
          <p:cNvPr id="2" name="Title 1"/>
          <p:cNvSpPr>
            <a:spLocks noGrp="1"/>
          </p:cNvSpPr>
          <p:nvPr>
            <p:ph type="title"/>
          </p:nvPr>
        </p:nvSpPr>
        <p:spPr>
          <a:xfrm>
            <a:off x="457200" y="-228600"/>
            <a:ext cx="8229600" cy="1143000"/>
          </a:xfrm>
        </p:spPr>
        <p:txBody>
          <a:bodyPr/>
          <a:lstStyle/>
          <a:p>
            <a:r>
              <a:rPr lang="en-US" dirty="0" smtClean="0"/>
              <a:t>Wind Patterns Long Term vs. 2006</a:t>
            </a:r>
            <a:endParaRPr lang="en-US" dirty="0"/>
          </a:p>
        </p:txBody>
      </p:sp>
      <p:sp>
        <p:nvSpPr>
          <p:cNvPr id="3" name="Right Arrow 2"/>
          <p:cNvSpPr/>
          <p:nvPr/>
        </p:nvSpPr>
        <p:spPr>
          <a:xfrm>
            <a:off x="3482916" y="54726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253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mposite 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9" y="748871"/>
            <a:ext cx="3573359" cy="27638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678" y="1295400"/>
            <a:ext cx="5381625"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 y="3702611"/>
            <a:ext cx="3520545" cy="272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76200"/>
            <a:ext cx="8229600" cy="1143000"/>
          </a:xfrm>
        </p:spPr>
        <p:txBody>
          <a:bodyPr>
            <a:noAutofit/>
          </a:bodyPr>
          <a:lstStyle/>
          <a:p>
            <a:r>
              <a:rPr lang="en-US" sz="3600" dirty="0" smtClean="0"/>
              <a:t>Surface Wind Patterns for Dry Season 2006</a:t>
            </a:r>
            <a:endParaRPr lang="en-US" sz="3600" dirty="0"/>
          </a:p>
        </p:txBody>
      </p:sp>
      <p:sp>
        <p:nvSpPr>
          <p:cNvPr id="5" name="TextBox 4"/>
          <p:cNvSpPr txBox="1"/>
          <p:nvPr/>
        </p:nvSpPr>
        <p:spPr>
          <a:xfrm>
            <a:off x="33130" y="3512691"/>
            <a:ext cx="3733800" cy="369332"/>
          </a:xfrm>
          <a:prstGeom prst="rect">
            <a:avLst/>
          </a:prstGeom>
          <a:noFill/>
        </p:spPr>
        <p:txBody>
          <a:bodyPr wrap="square" rtlCol="0">
            <a:spAutoFit/>
          </a:bodyPr>
          <a:lstStyle/>
          <a:p>
            <a:pPr algn="ctr"/>
            <a:r>
              <a:rPr lang="en-US" dirty="0" smtClean="0"/>
              <a:t>August</a:t>
            </a:r>
            <a:endParaRPr lang="en-US" dirty="0"/>
          </a:p>
        </p:txBody>
      </p:sp>
      <p:sp>
        <p:nvSpPr>
          <p:cNvPr id="9" name="TextBox 8"/>
          <p:cNvSpPr txBox="1"/>
          <p:nvPr/>
        </p:nvSpPr>
        <p:spPr>
          <a:xfrm>
            <a:off x="-102395" y="6450598"/>
            <a:ext cx="3733800" cy="369332"/>
          </a:xfrm>
          <a:prstGeom prst="rect">
            <a:avLst/>
          </a:prstGeom>
          <a:noFill/>
        </p:spPr>
        <p:txBody>
          <a:bodyPr wrap="square" rtlCol="0">
            <a:spAutoFit/>
          </a:bodyPr>
          <a:lstStyle/>
          <a:p>
            <a:pPr algn="ctr"/>
            <a:r>
              <a:rPr lang="en-US" dirty="0" smtClean="0"/>
              <a:t>October</a:t>
            </a:r>
            <a:endParaRPr lang="en-US" dirty="0"/>
          </a:p>
        </p:txBody>
      </p:sp>
      <p:sp>
        <p:nvSpPr>
          <p:cNvPr id="10" name="TextBox 9"/>
          <p:cNvSpPr txBox="1"/>
          <p:nvPr/>
        </p:nvSpPr>
        <p:spPr>
          <a:xfrm>
            <a:off x="4724400" y="5410200"/>
            <a:ext cx="3733800" cy="369332"/>
          </a:xfrm>
          <a:prstGeom prst="rect">
            <a:avLst/>
          </a:prstGeom>
          <a:noFill/>
        </p:spPr>
        <p:txBody>
          <a:bodyPr wrap="square" rtlCol="0">
            <a:spAutoFit/>
          </a:bodyPr>
          <a:lstStyle/>
          <a:p>
            <a:pPr algn="ctr"/>
            <a:r>
              <a:rPr lang="en-US" dirty="0" smtClean="0"/>
              <a:t>September </a:t>
            </a:r>
            <a:endParaRPr lang="en-US" dirty="0"/>
          </a:p>
        </p:txBody>
      </p:sp>
    </p:spTree>
    <p:extLst>
      <p:ext uri="{BB962C8B-B14F-4D97-AF65-F5344CB8AC3E}">
        <p14:creationId xmlns:p14="http://schemas.microsoft.com/office/powerpoint/2010/main" val="24149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Similarity Btw Low Pressure System and AOD in C. </a:t>
            </a:r>
            <a:r>
              <a:rPr lang="en-US" dirty="0" smtClean="0"/>
              <a:t>S. America Dry Season 2006</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4" y="1466849"/>
            <a:ext cx="352044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554" y="1847000"/>
            <a:ext cx="5278278" cy="37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4" y="4191000"/>
            <a:ext cx="352044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2322236"/>
            <a:ext cx="2878666" cy="281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434" y="3833336"/>
            <a:ext cx="3733800" cy="369332"/>
          </a:xfrm>
          <a:prstGeom prst="rect">
            <a:avLst/>
          </a:prstGeom>
          <a:noFill/>
        </p:spPr>
        <p:txBody>
          <a:bodyPr wrap="square" rtlCol="0">
            <a:spAutoFit/>
          </a:bodyPr>
          <a:lstStyle/>
          <a:p>
            <a:pPr algn="ctr"/>
            <a:r>
              <a:rPr lang="en-US" dirty="0" smtClean="0"/>
              <a:t>August</a:t>
            </a:r>
            <a:endParaRPr lang="en-US" dirty="0"/>
          </a:p>
        </p:txBody>
      </p:sp>
      <p:sp>
        <p:nvSpPr>
          <p:cNvPr id="9" name="TextBox 8"/>
          <p:cNvSpPr txBox="1"/>
          <p:nvPr/>
        </p:nvSpPr>
        <p:spPr>
          <a:xfrm>
            <a:off x="-33867" y="6433066"/>
            <a:ext cx="3733800" cy="369332"/>
          </a:xfrm>
          <a:prstGeom prst="rect">
            <a:avLst/>
          </a:prstGeom>
          <a:noFill/>
        </p:spPr>
        <p:txBody>
          <a:bodyPr wrap="square" rtlCol="0">
            <a:spAutoFit/>
          </a:bodyPr>
          <a:lstStyle/>
          <a:p>
            <a:pPr algn="ctr"/>
            <a:r>
              <a:rPr lang="en-US" dirty="0" smtClean="0"/>
              <a:t>October</a:t>
            </a:r>
            <a:endParaRPr lang="en-US" dirty="0"/>
          </a:p>
        </p:txBody>
      </p:sp>
      <p:sp>
        <p:nvSpPr>
          <p:cNvPr id="10" name="TextBox 9"/>
          <p:cNvSpPr txBox="1"/>
          <p:nvPr/>
        </p:nvSpPr>
        <p:spPr>
          <a:xfrm>
            <a:off x="4648200" y="5457230"/>
            <a:ext cx="3733800" cy="369332"/>
          </a:xfrm>
          <a:prstGeom prst="rect">
            <a:avLst/>
          </a:prstGeom>
          <a:noFill/>
        </p:spPr>
        <p:txBody>
          <a:bodyPr wrap="square" rtlCol="0">
            <a:spAutoFit/>
          </a:bodyPr>
          <a:lstStyle/>
          <a:p>
            <a:pPr algn="ctr"/>
            <a:r>
              <a:rPr lang="en-US" dirty="0" smtClean="0"/>
              <a:t>September</a:t>
            </a:r>
            <a:endParaRPr lang="en-US" dirty="0"/>
          </a:p>
        </p:txBody>
      </p:sp>
    </p:spTree>
    <p:extLst>
      <p:ext uri="{BB962C8B-B14F-4D97-AF65-F5344CB8AC3E}">
        <p14:creationId xmlns:p14="http://schemas.microsoft.com/office/powerpoint/2010/main" val="34926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TC101859861[[fn=Tradeshow]]</Template>
  <TotalTime>1020</TotalTime>
  <Words>1089</Words>
  <Application>Microsoft Office PowerPoint</Application>
  <PresentationFormat>On-screen Show (4:3)</PresentationFormat>
  <Paragraphs>168</Paragraphs>
  <Slides>32</Slides>
  <Notes>14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A Brief Survey of Fires in Central South America  </vt:lpstr>
      <vt:lpstr>Purpose</vt:lpstr>
      <vt:lpstr>Tools</vt:lpstr>
      <vt:lpstr>Fires in South America</vt:lpstr>
      <vt:lpstr>Alta Floresta, Brazil (9 S, 56 W)</vt:lpstr>
      <vt:lpstr>Overview</vt:lpstr>
      <vt:lpstr>Wind Patterns Long Term vs. 2006</vt:lpstr>
      <vt:lpstr>Surface Wind Patterns for Dry Season 2006</vt:lpstr>
      <vt:lpstr>Similarity Btw Low Pressure System and AOD in C. S. America Dry Season 2006</vt:lpstr>
      <vt:lpstr>Wind Pattern Analysis </vt:lpstr>
      <vt:lpstr>AOD  Comparison</vt:lpstr>
      <vt:lpstr>Alta_Floresta AEROnet: 2006</vt:lpstr>
      <vt:lpstr>MODIS 550nm AOD: 2006</vt:lpstr>
      <vt:lpstr>Side by Side Ground and Satellite Remote Sensing</vt:lpstr>
      <vt:lpstr>AOD Product Analysis</vt:lpstr>
      <vt:lpstr>A Closer look at two days:  September 1st and 17th , 2006</vt:lpstr>
      <vt:lpstr> Trajectory Models Sept. 1st </vt:lpstr>
      <vt:lpstr>Trajectory Models Sept. 17th </vt:lpstr>
      <vt:lpstr>LIDAR RemindAR</vt:lpstr>
      <vt:lpstr>LIDAR Sept. 1st </vt:lpstr>
      <vt:lpstr>LIDAR Sept. 1st </vt:lpstr>
      <vt:lpstr>LIDAR Sept. 17th </vt:lpstr>
      <vt:lpstr>LIDAR Sept. 17th </vt:lpstr>
      <vt:lpstr>Curiosity: Planetary Boundary Increases During Dry Season</vt:lpstr>
      <vt:lpstr>Curiosity: LIDAR Characterizes Dust in the Air</vt:lpstr>
      <vt:lpstr>Aerosol and Cloud Interactions</vt:lpstr>
      <vt:lpstr>Cloud Fraction and Ground AOD: 2006</vt:lpstr>
      <vt:lpstr>Cloud Fraction and Satellite AOD  Aug. 1st – Oct. 30th </vt:lpstr>
      <vt:lpstr>Cloud Optical Depths for Sept. 1st and 17th </vt:lpstr>
      <vt:lpstr>Aerosol/Cloud Analysis</vt:lpstr>
      <vt:lpstr>Warning</vt:lpstr>
      <vt:lpstr>Thank You for Listening!</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73</cp:revision>
  <dcterms:created xsi:type="dcterms:W3CDTF">2012-10-18T08:39:07Z</dcterms:created>
  <dcterms:modified xsi:type="dcterms:W3CDTF">2012-10-18T22:35:53Z</dcterms:modified>
</cp:coreProperties>
</file>