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78" r:id="rId3"/>
    <p:sldId id="258" r:id="rId4"/>
    <p:sldId id="259" r:id="rId5"/>
    <p:sldId id="260" r:id="rId6"/>
    <p:sldId id="263" r:id="rId7"/>
    <p:sldId id="264" r:id="rId8"/>
    <p:sldId id="265" r:id="rId9"/>
    <p:sldId id="266" r:id="rId10"/>
    <p:sldId id="267" r:id="rId11"/>
    <p:sldId id="268" r:id="rId12"/>
    <p:sldId id="269" r:id="rId13"/>
    <p:sldId id="276" r:id="rId14"/>
    <p:sldId id="280" r:id="rId15"/>
    <p:sldId id="270" r:id="rId16"/>
    <p:sldId id="271" r:id="rId17"/>
    <p:sldId id="272" r:id="rId18"/>
    <p:sldId id="27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2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AAD9A4-0061-4DC8-A49C-F77098106B43}" type="datetimeFigureOut">
              <a:rPr lang="en-US" smtClean="0"/>
              <a:t>10/18/2012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8ABA38-A0DA-43DA-BEFD-3D1C61B042AE}" type="slidenum">
              <a:rPr lang="en-US" smtClean="0"/>
              <a:t>‹#›</a:t>
            </a:fld>
            <a:endParaRPr lang="en-US"/>
          </a:p>
        </p:txBody>
      </p:sp>
    </p:spTree>
    <p:extLst>
      <p:ext uri="{BB962C8B-B14F-4D97-AF65-F5344CB8AC3E}">
        <p14:creationId xmlns:p14="http://schemas.microsoft.com/office/powerpoint/2010/main" val="1543153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8ABA38-A0DA-43DA-BEFD-3D1C61B042AE}" type="slidenum">
              <a:rPr lang="en-US" smtClean="0"/>
              <a:t>4</a:t>
            </a:fld>
            <a:endParaRPr lang="en-US"/>
          </a:p>
        </p:txBody>
      </p:sp>
    </p:spTree>
    <p:extLst>
      <p:ext uri="{BB962C8B-B14F-4D97-AF65-F5344CB8AC3E}">
        <p14:creationId xmlns:p14="http://schemas.microsoft.com/office/powerpoint/2010/main" val="213302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8ABA38-A0DA-43DA-BEFD-3D1C61B042AE}" type="slidenum">
              <a:rPr lang="en-US" smtClean="0"/>
              <a:t>5</a:t>
            </a:fld>
            <a:endParaRPr lang="en-US"/>
          </a:p>
        </p:txBody>
      </p:sp>
    </p:spTree>
    <p:extLst>
      <p:ext uri="{BB962C8B-B14F-4D97-AF65-F5344CB8AC3E}">
        <p14:creationId xmlns:p14="http://schemas.microsoft.com/office/powerpoint/2010/main" val="1111537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8ABA38-A0DA-43DA-BEFD-3D1C61B042AE}" type="slidenum">
              <a:rPr lang="en-US" smtClean="0"/>
              <a:t>10</a:t>
            </a:fld>
            <a:endParaRPr lang="en-US"/>
          </a:p>
        </p:txBody>
      </p:sp>
    </p:spTree>
    <p:extLst>
      <p:ext uri="{BB962C8B-B14F-4D97-AF65-F5344CB8AC3E}">
        <p14:creationId xmlns:p14="http://schemas.microsoft.com/office/powerpoint/2010/main" val="1988310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8ABA38-A0DA-43DA-BEFD-3D1C61B042AE}" type="slidenum">
              <a:rPr lang="en-US" smtClean="0"/>
              <a:t>14</a:t>
            </a:fld>
            <a:endParaRPr lang="en-US"/>
          </a:p>
        </p:txBody>
      </p:sp>
    </p:spTree>
    <p:extLst>
      <p:ext uri="{BB962C8B-B14F-4D97-AF65-F5344CB8AC3E}">
        <p14:creationId xmlns:p14="http://schemas.microsoft.com/office/powerpoint/2010/main" val="2662065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529CA7-E578-44FF-B802-1792060350B5}" type="datetimeFigureOut">
              <a:rPr lang="en-US" smtClean="0"/>
              <a:t>10/18/2012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27578-D0ED-47E1-9215-8EC2BBEDC6E9}" type="slidenum">
              <a:rPr lang="en-US" smtClean="0"/>
              <a:t>‹#›</a:t>
            </a:fld>
            <a:endParaRPr lang="en-US"/>
          </a:p>
        </p:txBody>
      </p:sp>
    </p:spTree>
    <p:extLst>
      <p:ext uri="{BB962C8B-B14F-4D97-AF65-F5344CB8AC3E}">
        <p14:creationId xmlns:p14="http://schemas.microsoft.com/office/powerpoint/2010/main" val="216800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529CA7-E578-44FF-B802-1792060350B5}" type="datetimeFigureOut">
              <a:rPr lang="en-US" smtClean="0"/>
              <a:t>10/18/2012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27578-D0ED-47E1-9215-8EC2BBEDC6E9}" type="slidenum">
              <a:rPr lang="en-US" smtClean="0"/>
              <a:t>‹#›</a:t>
            </a:fld>
            <a:endParaRPr lang="en-US"/>
          </a:p>
        </p:txBody>
      </p:sp>
    </p:spTree>
    <p:extLst>
      <p:ext uri="{BB962C8B-B14F-4D97-AF65-F5344CB8AC3E}">
        <p14:creationId xmlns:p14="http://schemas.microsoft.com/office/powerpoint/2010/main" val="1190571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529CA7-E578-44FF-B802-1792060350B5}" type="datetimeFigureOut">
              <a:rPr lang="en-US" smtClean="0"/>
              <a:t>10/18/2012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27578-D0ED-47E1-9215-8EC2BBEDC6E9}" type="slidenum">
              <a:rPr lang="en-US" smtClean="0"/>
              <a:t>‹#›</a:t>
            </a:fld>
            <a:endParaRPr lang="en-US"/>
          </a:p>
        </p:txBody>
      </p:sp>
    </p:spTree>
    <p:extLst>
      <p:ext uri="{BB962C8B-B14F-4D97-AF65-F5344CB8AC3E}">
        <p14:creationId xmlns:p14="http://schemas.microsoft.com/office/powerpoint/2010/main" val="3291076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529CA7-E578-44FF-B802-1792060350B5}" type="datetimeFigureOut">
              <a:rPr lang="en-US" smtClean="0"/>
              <a:t>10/18/2012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27578-D0ED-47E1-9215-8EC2BBEDC6E9}" type="slidenum">
              <a:rPr lang="en-US" smtClean="0"/>
              <a:t>‹#›</a:t>
            </a:fld>
            <a:endParaRPr lang="en-US"/>
          </a:p>
        </p:txBody>
      </p:sp>
    </p:spTree>
    <p:extLst>
      <p:ext uri="{BB962C8B-B14F-4D97-AF65-F5344CB8AC3E}">
        <p14:creationId xmlns:p14="http://schemas.microsoft.com/office/powerpoint/2010/main" val="3252649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529CA7-E578-44FF-B802-1792060350B5}" type="datetimeFigureOut">
              <a:rPr lang="en-US" smtClean="0"/>
              <a:t>10/18/2012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27578-D0ED-47E1-9215-8EC2BBEDC6E9}" type="slidenum">
              <a:rPr lang="en-US" smtClean="0"/>
              <a:t>‹#›</a:t>
            </a:fld>
            <a:endParaRPr lang="en-US"/>
          </a:p>
        </p:txBody>
      </p:sp>
    </p:spTree>
    <p:extLst>
      <p:ext uri="{BB962C8B-B14F-4D97-AF65-F5344CB8AC3E}">
        <p14:creationId xmlns:p14="http://schemas.microsoft.com/office/powerpoint/2010/main" val="3259810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529CA7-E578-44FF-B802-1792060350B5}" type="datetimeFigureOut">
              <a:rPr lang="en-US" smtClean="0"/>
              <a:t>10/18/2012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27578-D0ED-47E1-9215-8EC2BBEDC6E9}" type="slidenum">
              <a:rPr lang="en-US" smtClean="0"/>
              <a:t>‹#›</a:t>
            </a:fld>
            <a:endParaRPr lang="en-US"/>
          </a:p>
        </p:txBody>
      </p:sp>
    </p:spTree>
    <p:extLst>
      <p:ext uri="{BB962C8B-B14F-4D97-AF65-F5344CB8AC3E}">
        <p14:creationId xmlns:p14="http://schemas.microsoft.com/office/powerpoint/2010/main" val="915823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529CA7-E578-44FF-B802-1792060350B5}" type="datetimeFigureOut">
              <a:rPr lang="en-US" smtClean="0"/>
              <a:t>10/18/2012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627578-D0ED-47E1-9215-8EC2BBEDC6E9}" type="slidenum">
              <a:rPr lang="en-US" smtClean="0"/>
              <a:t>‹#›</a:t>
            </a:fld>
            <a:endParaRPr lang="en-US"/>
          </a:p>
        </p:txBody>
      </p:sp>
    </p:spTree>
    <p:extLst>
      <p:ext uri="{BB962C8B-B14F-4D97-AF65-F5344CB8AC3E}">
        <p14:creationId xmlns:p14="http://schemas.microsoft.com/office/powerpoint/2010/main" val="3787416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529CA7-E578-44FF-B802-1792060350B5}" type="datetimeFigureOut">
              <a:rPr lang="en-US" smtClean="0"/>
              <a:t>10/18/2012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627578-D0ED-47E1-9215-8EC2BBEDC6E9}" type="slidenum">
              <a:rPr lang="en-US" smtClean="0"/>
              <a:t>‹#›</a:t>
            </a:fld>
            <a:endParaRPr lang="en-US"/>
          </a:p>
        </p:txBody>
      </p:sp>
    </p:spTree>
    <p:extLst>
      <p:ext uri="{BB962C8B-B14F-4D97-AF65-F5344CB8AC3E}">
        <p14:creationId xmlns:p14="http://schemas.microsoft.com/office/powerpoint/2010/main" val="3136461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529CA7-E578-44FF-B802-1792060350B5}" type="datetimeFigureOut">
              <a:rPr lang="en-US" smtClean="0"/>
              <a:t>10/18/2012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627578-D0ED-47E1-9215-8EC2BBEDC6E9}" type="slidenum">
              <a:rPr lang="en-US" smtClean="0"/>
              <a:t>‹#›</a:t>
            </a:fld>
            <a:endParaRPr lang="en-US"/>
          </a:p>
        </p:txBody>
      </p:sp>
    </p:spTree>
    <p:extLst>
      <p:ext uri="{BB962C8B-B14F-4D97-AF65-F5344CB8AC3E}">
        <p14:creationId xmlns:p14="http://schemas.microsoft.com/office/powerpoint/2010/main" val="385679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529CA7-E578-44FF-B802-1792060350B5}" type="datetimeFigureOut">
              <a:rPr lang="en-US" smtClean="0"/>
              <a:t>10/18/2012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27578-D0ED-47E1-9215-8EC2BBEDC6E9}" type="slidenum">
              <a:rPr lang="en-US" smtClean="0"/>
              <a:t>‹#›</a:t>
            </a:fld>
            <a:endParaRPr lang="en-US"/>
          </a:p>
        </p:txBody>
      </p:sp>
    </p:spTree>
    <p:extLst>
      <p:ext uri="{BB962C8B-B14F-4D97-AF65-F5344CB8AC3E}">
        <p14:creationId xmlns:p14="http://schemas.microsoft.com/office/powerpoint/2010/main" val="1426749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529CA7-E578-44FF-B802-1792060350B5}" type="datetimeFigureOut">
              <a:rPr lang="en-US" smtClean="0"/>
              <a:t>10/18/2012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27578-D0ED-47E1-9215-8EC2BBEDC6E9}" type="slidenum">
              <a:rPr lang="en-US" smtClean="0"/>
              <a:t>‹#›</a:t>
            </a:fld>
            <a:endParaRPr lang="en-US"/>
          </a:p>
        </p:txBody>
      </p:sp>
    </p:spTree>
    <p:extLst>
      <p:ext uri="{BB962C8B-B14F-4D97-AF65-F5344CB8AC3E}">
        <p14:creationId xmlns:p14="http://schemas.microsoft.com/office/powerpoint/2010/main" val="4098621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529CA7-E578-44FF-B802-1792060350B5}" type="datetimeFigureOut">
              <a:rPr lang="en-US" smtClean="0"/>
              <a:t>10/18/2012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27578-D0ED-47E1-9215-8EC2BBEDC6E9}" type="slidenum">
              <a:rPr lang="en-US" smtClean="0"/>
              <a:t>‹#›</a:t>
            </a:fld>
            <a:endParaRPr lang="en-US"/>
          </a:p>
        </p:txBody>
      </p:sp>
    </p:spTree>
    <p:extLst>
      <p:ext uri="{BB962C8B-B14F-4D97-AF65-F5344CB8AC3E}">
        <p14:creationId xmlns:p14="http://schemas.microsoft.com/office/powerpoint/2010/main" val="4142121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le:Moscow in Russia (special marker).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1405646"/>
            <a:ext cx="9143998" cy="46903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9143998" cy="1384995"/>
          </a:xfrm>
          <a:prstGeom prst="rect">
            <a:avLst/>
          </a:prstGeom>
          <a:solidFill>
            <a:schemeClr val="bg2">
              <a:lumMod val="25000"/>
            </a:schemeClr>
          </a:solidFill>
          <a:ln>
            <a:solidFill>
              <a:schemeClr val="tx1"/>
            </a:solidFill>
          </a:ln>
        </p:spPr>
        <p:txBody>
          <a:bodyPr wrap="square" rtlCol="0">
            <a:spAutoFit/>
          </a:bodyPr>
          <a:lstStyle/>
          <a:p>
            <a:r>
              <a:rPr lang="en-US" sz="2800" b="1" dirty="0" smtClean="0">
                <a:solidFill>
                  <a:schemeClr val="bg1"/>
                </a:solidFill>
                <a:latin typeface="Times New Roman" pitchFamily="18" charset="0"/>
                <a:cs typeface="Times New Roman" pitchFamily="18" charset="0"/>
              </a:rPr>
              <a:t>              </a:t>
            </a:r>
            <a:r>
              <a:rPr lang="en-US" sz="2800" b="1" dirty="0">
                <a:solidFill>
                  <a:schemeClr val="bg1"/>
                </a:solidFill>
                <a:latin typeface="Times New Roman" pitchFamily="18" charset="0"/>
                <a:cs typeface="Times New Roman" pitchFamily="18" charset="0"/>
              </a:rPr>
              <a:t> </a:t>
            </a:r>
            <a:r>
              <a:rPr lang="en-US" sz="2800" b="1" dirty="0" smtClean="0">
                <a:solidFill>
                  <a:schemeClr val="bg1"/>
                </a:solidFill>
                <a:latin typeface="Times New Roman" pitchFamily="18" charset="0"/>
                <a:cs typeface="Times New Roman" pitchFamily="18" charset="0"/>
              </a:rPr>
              <a:t>     </a:t>
            </a:r>
            <a:r>
              <a:rPr lang="en-US" sz="2800" b="1" dirty="0" smtClean="0">
                <a:solidFill>
                  <a:schemeClr val="bg1"/>
                </a:solidFill>
                <a:latin typeface="Andalus" pitchFamily="18" charset="-78"/>
                <a:cs typeface="Andalus" pitchFamily="18" charset="-78"/>
              </a:rPr>
              <a:t>Measurement of the Aerosol Optical </a:t>
            </a:r>
          </a:p>
          <a:p>
            <a:r>
              <a:rPr lang="en-US" sz="2800" b="1" dirty="0" smtClean="0">
                <a:solidFill>
                  <a:schemeClr val="bg1"/>
                </a:solidFill>
                <a:latin typeface="Andalus" pitchFamily="18" charset="-78"/>
                <a:cs typeface="Andalus" pitchFamily="18" charset="-78"/>
              </a:rPr>
              <a:t>                   Depth  in  Moscow city, Russia during </a:t>
            </a:r>
          </a:p>
          <a:p>
            <a:r>
              <a:rPr lang="en-US" sz="2800" b="1" dirty="0" smtClean="0">
                <a:solidFill>
                  <a:schemeClr val="bg1"/>
                </a:solidFill>
                <a:latin typeface="Andalus" pitchFamily="18" charset="-78"/>
                <a:cs typeface="Andalus" pitchFamily="18" charset="-78"/>
              </a:rPr>
              <a:t>                          the  wildfire  in summer 2010</a:t>
            </a:r>
            <a:endParaRPr lang="en-US" sz="2800" dirty="0">
              <a:solidFill>
                <a:schemeClr val="bg1"/>
              </a:solidFill>
              <a:latin typeface="Andalus" pitchFamily="18" charset="-78"/>
              <a:cs typeface="Andalus" pitchFamily="18" charset="-78"/>
            </a:endParaRPr>
          </a:p>
        </p:txBody>
      </p:sp>
      <p:pic>
        <p:nvPicPr>
          <p:cNvPr id="4" name="Picture 3" descr="horizon_slogan"/>
          <p:cNvPicPr>
            <a:picLocks noChangeAspect="1" noChangeArrowheads="1"/>
          </p:cNvPicPr>
          <p:nvPr/>
        </p:nvPicPr>
        <p:blipFill>
          <a:blip r:embed="rId3"/>
          <a:srcRect r="67056"/>
          <a:stretch>
            <a:fillRect/>
          </a:stretch>
        </p:blipFill>
        <p:spPr bwMode="auto">
          <a:xfrm>
            <a:off x="3" y="11415"/>
            <a:ext cx="1295842" cy="1384995"/>
          </a:xfrm>
          <a:prstGeom prst="rect">
            <a:avLst/>
          </a:prstGeom>
          <a:solidFill>
            <a:schemeClr val="bg2"/>
          </a:solidFill>
          <a:ln w="9525">
            <a:noFill/>
            <a:miter lim="800000"/>
            <a:headEnd/>
            <a:tailEnd/>
          </a:ln>
        </p:spPr>
      </p:pic>
      <p:pic>
        <p:nvPicPr>
          <p:cNvPr id="5" name="Picture 3" descr="horizon_slogan"/>
          <p:cNvPicPr>
            <a:picLocks noChangeAspect="1" noChangeArrowheads="1"/>
          </p:cNvPicPr>
          <p:nvPr/>
        </p:nvPicPr>
        <p:blipFill>
          <a:blip r:embed="rId3"/>
          <a:srcRect r="67056"/>
          <a:stretch>
            <a:fillRect/>
          </a:stretch>
        </p:blipFill>
        <p:spPr bwMode="auto">
          <a:xfrm>
            <a:off x="7848159" y="11415"/>
            <a:ext cx="1295842" cy="1384995"/>
          </a:xfrm>
          <a:prstGeom prst="rect">
            <a:avLst/>
          </a:prstGeom>
          <a:solidFill>
            <a:schemeClr val="bg2"/>
          </a:solidFill>
          <a:ln w="9525">
            <a:noFill/>
            <a:miter lim="800000"/>
            <a:headEnd/>
            <a:tailEnd/>
          </a:ln>
        </p:spPr>
      </p:pic>
      <p:sp>
        <p:nvSpPr>
          <p:cNvPr id="6" name="TextBox 5"/>
          <p:cNvSpPr txBox="1"/>
          <p:nvPr/>
        </p:nvSpPr>
        <p:spPr>
          <a:xfrm>
            <a:off x="3637531" y="6248400"/>
            <a:ext cx="2306069" cy="523220"/>
          </a:xfrm>
          <a:prstGeom prst="rect">
            <a:avLst/>
          </a:prstGeom>
          <a:noFill/>
        </p:spPr>
        <p:txBody>
          <a:bodyPr wrap="square" rtlCol="0">
            <a:spAutoFit/>
          </a:bodyPr>
          <a:lstStyle/>
          <a:p>
            <a:r>
              <a:rPr lang="en-US" sz="2800" b="1" dirty="0" smtClean="0"/>
              <a:t>DAMBAR  AIR</a:t>
            </a:r>
            <a:endParaRPr lang="en-US" sz="2800" b="1" dirty="0"/>
          </a:p>
        </p:txBody>
      </p:sp>
    </p:spTree>
    <p:extLst>
      <p:ext uri="{BB962C8B-B14F-4D97-AF65-F5344CB8AC3E}">
        <p14:creationId xmlns:p14="http://schemas.microsoft.com/office/powerpoint/2010/main" val="849564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800"/>
            <a:ext cx="4876800" cy="417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0" y="6400800"/>
            <a:ext cx="9143999" cy="1588"/>
          </a:xfrm>
          <a:prstGeom prst="line">
            <a:avLst/>
          </a:prstGeom>
          <a:ln w="25400" cap="flat">
            <a:solidFill>
              <a:srgbClr val="22418B"/>
            </a:solidFill>
            <a:roun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2" y="685800"/>
            <a:ext cx="9143999" cy="1588"/>
          </a:xfrm>
          <a:prstGeom prst="line">
            <a:avLst/>
          </a:prstGeom>
          <a:ln w="25400" cap="flat">
            <a:solidFill>
              <a:srgbClr val="22418B"/>
            </a:solidFill>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 y="0"/>
            <a:ext cx="9143998" cy="646331"/>
          </a:xfrm>
          <a:prstGeom prst="rect">
            <a:avLst/>
          </a:prstGeom>
          <a:solidFill>
            <a:schemeClr val="bg2">
              <a:lumMod val="25000"/>
            </a:schemeClr>
          </a:solidFill>
          <a:ln>
            <a:solidFill>
              <a:schemeClr val="tx1"/>
            </a:solidFill>
          </a:ln>
        </p:spPr>
        <p:txBody>
          <a:bodyPr wrap="square" rtlCol="0">
            <a:spAutoFit/>
          </a:bodyPr>
          <a:lstStyle/>
          <a:p>
            <a:r>
              <a:rPr lang="en-US" sz="3200" b="1" dirty="0" smtClean="0">
                <a:solidFill>
                  <a:schemeClr val="bg1"/>
                </a:solidFill>
                <a:latin typeface="Arial"/>
                <a:cs typeface="Arial"/>
              </a:rPr>
              <a:t>                </a:t>
            </a:r>
            <a:r>
              <a:rPr lang="en-US" sz="3600" b="1" dirty="0" smtClean="0">
                <a:solidFill>
                  <a:schemeClr val="bg1"/>
                </a:solidFill>
                <a:latin typeface="Arial"/>
                <a:cs typeface="Arial"/>
              </a:rPr>
              <a:t>AOD during Fire in 2010</a:t>
            </a:r>
            <a:endParaRPr lang="en-US" sz="3600" b="1" dirty="0">
              <a:solidFill>
                <a:schemeClr val="bg1"/>
              </a:solidFill>
              <a:latin typeface="Arial"/>
              <a:cs typeface="Arial"/>
            </a:endParaRPr>
          </a:p>
        </p:txBody>
      </p:sp>
      <p:pic>
        <p:nvPicPr>
          <p:cNvPr id="7" name="Picture 3" descr="horizon_slogan"/>
          <p:cNvPicPr>
            <a:picLocks noChangeAspect="1" noChangeArrowheads="1"/>
          </p:cNvPicPr>
          <p:nvPr/>
        </p:nvPicPr>
        <p:blipFill>
          <a:blip r:embed="rId4"/>
          <a:srcRect r="67056"/>
          <a:stretch>
            <a:fillRect/>
          </a:stretch>
        </p:blipFill>
        <p:spPr bwMode="auto">
          <a:xfrm>
            <a:off x="8382000" y="-1"/>
            <a:ext cx="762000" cy="677333"/>
          </a:xfrm>
          <a:prstGeom prst="rect">
            <a:avLst/>
          </a:prstGeom>
          <a:solidFill>
            <a:schemeClr val="bg2"/>
          </a:solidFill>
          <a:ln w="9525">
            <a:noFill/>
            <a:miter lim="800000"/>
            <a:headEnd/>
            <a:tailEnd/>
          </a:ln>
        </p:spPr>
      </p:pic>
      <p:sp>
        <p:nvSpPr>
          <p:cNvPr id="2" name="TextBox 1"/>
          <p:cNvSpPr txBox="1"/>
          <p:nvPr/>
        </p:nvSpPr>
        <p:spPr>
          <a:xfrm>
            <a:off x="762000" y="5562600"/>
            <a:ext cx="2971800" cy="369332"/>
          </a:xfrm>
          <a:prstGeom prst="rect">
            <a:avLst/>
          </a:prstGeom>
          <a:noFill/>
        </p:spPr>
        <p:txBody>
          <a:bodyPr wrap="square" rtlCol="0">
            <a:spAutoFit/>
          </a:bodyPr>
          <a:lstStyle/>
          <a:p>
            <a:r>
              <a:rPr lang="en-US" b="1" dirty="0" smtClean="0"/>
              <a:t>TERRA MODIS AOD (550nm)</a:t>
            </a:r>
            <a:endParaRPr lang="en-US" b="1" dirty="0"/>
          </a:p>
        </p:txBody>
      </p:sp>
      <p:sp>
        <p:nvSpPr>
          <p:cNvPr id="9" name="TextBox 8"/>
          <p:cNvSpPr txBox="1"/>
          <p:nvPr/>
        </p:nvSpPr>
        <p:spPr>
          <a:xfrm>
            <a:off x="5638800" y="5504329"/>
            <a:ext cx="2971800" cy="369332"/>
          </a:xfrm>
          <a:prstGeom prst="rect">
            <a:avLst/>
          </a:prstGeom>
          <a:noFill/>
        </p:spPr>
        <p:txBody>
          <a:bodyPr wrap="square" rtlCol="0">
            <a:spAutoFit/>
          </a:bodyPr>
          <a:lstStyle/>
          <a:p>
            <a:r>
              <a:rPr lang="en-US" b="1" dirty="0" smtClean="0"/>
              <a:t>AERONET AOD (500nm)</a:t>
            </a:r>
            <a:endParaRPr lang="en-US" b="1" dirty="0"/>
          </a:p>
        </p:txBody>
      </p:sp>
      <p:sp>
        <p:nvSpPr>
          <p:cNvPr id="3" name="TextBox 2"/>
          <p:cNvSpPr txBox="1"/>
          <p:nvPr/>
        </p:nvSpPr>
        <p:spPr>
          <a:xfrm>
            <a:off x="5943600" y="1079043"/>
            <a:ext cx="2362200" cy="430887"/>
          </a:xfrm>
          <a:prstGeom prst="rect">
            <a:avLst/>
          </a:prstGeom>
          <a:noFill/>
        </p:spPr>
        <p:txBody>
          <a:bodyPr wrap="square" rtlCol="0">
            <a:spAutoFit/>
          </a:bodyPr>
          <a:lstStyle/>
          <a:p>
            <a:r>
              <a:rPr lang="en-US" sz="1100" b="1" dirty="0" smtClean="0"/>
              <a:t>Area- Average Time series (</a:t>
            </a:r>
            <a:r>
              <a:rPr lang="en-US" sz="1100" b="1" dirty="0" err="1" smtClean="0"/>
              <a:t>Aeronet</a:t>
            </a:r>
            <a:r>
              <a:rPr lang="en-US" sz="1100" b="1" dirty="0" smtClean="0"/>
              <a:t> )    </a:t>
            </a:r>
          </a:p>
          <a:p>
            <a:r>
              <a:rPr lang="en-US" sz="1100" b="1" dirty="0" smtClean="0"/>
              <a:t>                       Moscow city</a:t>
            </a:r>
            <a:endParaRPr lang="en-US" sz="1100" b="1" dirty="0"/>
          </a:p>
        </p:txBody>
      </p:sp>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3450" y="1654028"/>
            <a:ext cx="4400550" cy="3679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8804088" y="6504801"/>
            <a:ext cx="241300" cy="276999"/>
          </a:xfrm>
          <a:prstGeom prst="rect">
            <a:avLst/>
          </a:prstGeom>
          <a:solidFill>
            <a:schemeClr val="bg2">
              <a:lumMod val="75000"/>
            </a:schemeClr>
          </a:solidFill>
          <a:ln>
            <a:solidFill>
              <a:schemeClr val="tx1"/>
            </a:solidFill>
          </a:ln>
        </p:spPr>
        <p:txBody>
          <a:bodyPr wrap="square" rtlCol="0">
            <a:spAutoFit/>
          </a:bodyPr>
          <a:lstStyle/>
          <a:p>
            <a:pPr algn="just"/>
            <a:r>
              <a:rPr lang="en-US" sz="1200" b="1" dirty="0" smtClean="0">
                <a:latin typeface="Times New Roman" pitchFamily="18" charset="0"/>
                <a:cs typeface="Times New Roman" pitchFamily="18" charset="0"/>
              </a:rPr>
              <a:t>9</a:t>
            </a:r>
            <a:endParaRPr lang="en-US" sz="1200" b="1" dirty="0">
              <a:latin typeface="Times New Roman" pitchFamily="18" charset="0"/>
              <a:cs typeface="Times New Roman" pitchFamily="18" charset="0"/>
            </a:endParaRPr>
          </a:p>
        </p:txBody>
      </p:sp>
    </p:spTree>
    <p:extLst>
      <p:ext uri="{BB962C8B-B14F-4D97-AF65-F5344CB8AC3E}">
        <p14:creationId xmlns:p14="http://schemas.microsoft.com/office/powerpoint/2010/main" val="27436534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6400800"/>
            <a:ext cx="9143999" cy="1588"/>
          </a:xfrm>
          <a:prstGeom prst="line">
            <a:avLst/>
          </a:prstGeom>
          <a:ln w="25400" cap="flat">
            <a:solidFill>
              <a:srgbClr val="22418B"/>
            </a:solidFill>
            <a:roun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 name="Straight Connector 2"/>
          <p:cNvCxnSpPr/>
          <p:nvPr/>
        </p:nvCxnSpPr>
        <p:spPr>
          <a:xfrm>
            <a:off x="-1" y="609600"/>
            <a:ext cx="9143999" cy="1588"/>
          </a:xfrm>
          <a:prstGeom prst="line">
            <a:avLst/>
          </a:prstGeom>
          <a:ln w="25400" cap="flat">
            <a:solidFill>
              <a:srgbClr val="22418B"/>
            </a:solidFill>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0" y="0"/>
            <a:ext cx="9143998" cy="584775"/>
          </a:xfrm>
          <a:prstGeom prst="rect">
            <a:avLst/>
          </a:prstGeom>
          <a:solidFill>
            <a:schemeClr val="bg2">
              <a:lumMod val="25000"/>
            </a:schemeClr>
          </a:solidFill>
          <a:ln>
            <a:solidFill>
              <a:schemeClr val="tx1"/>
            </a:solidFill>
          </a:ln>
        </p:spPr>
        <p:txBody>
          <a:bodyPr wrap="square" rtlCol="0">
            <a:spAutoFit/>
          </a:bodyPr>
          <a:lstStyle/>
          <a:p>
            <a:r>
              <a:rPr lang="en-US" sz="3200" b="1" dirty="0" smtClean="0">
                <a:solidFill>
                  <a:schemeClr val="bg1"/>
                </a:solidFill>
                <a:latin typeface="Arial"/>
                <a:cs typeface="Arial"/>
              </a:rPr>
              <a:t>    Comparison of AOD during Fire in 2010</a:t>
            </a:r>
            <a:endParaRPr lang="en-US" sz="3600" b="1" dirty="0">
              <a:solidFill>
                <a:schemeClr val="bg1"/>
              </a:solidFill>
              <a:latin typeface="Arial"/>
              <a:cs typeface="Arial"/>
            </a:endParaRPr>
          </a:p>
        </p:txBody>
      </p:sp>
      <p:pic>
        <p:nvPicPr>
          <p:cNvPr id="5" name="Picture 3" descr="horizon_slogan"/>
          <p:cNvPicPr>
            <a:picLocks noChangeAspect="1" noChangeArrowheads="1"/>
          </p:cNvPicPr>
          <p:nvPr/>
        </p:nvPicPr>
        <p:blipFill>
          <a:blip r:embed="rId2"/>
          <a:srcRect r="67056"/>
          <a:stretch>
            <a:fillRect/>
          </a:stretch>
        </p:blipFill>
        <p:spPr bwMode="auto">
          <a:xfrm>
            <a:off x="8458200" y="0"/>
            <a:ext cx="685800" cy="609600"/>
          </a:xfrm>
          <a:prstGeom prst="rect">
            <a:avLst/>
          </a:prstGeom>
          <a:solidFill>
            <a:schemeClr val="bg2"/>
          </a:solidFill>
          <a:ln w="9525">
            <a:noFill/>
            <a:miter lim="800000"/>
            <a:headEnd/>
            <a:tailEnd/>
          </a:ln>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5363"/>
            <a:ext cx="8077200" cy="486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686800" y="6504801"/>
            <a:ext cx="358588" cy="276999"/>
          </a:xfrm>
          <a:prstGeom prst="rect">
            <a:avLst/>
          </a:prstGeom>
          <a:solidFill>
            <a:schemeClr val="bg2">
              <a:lumMod val="75000"/>
            </a:schemeClr>
          </a:solidFill>
          <a:ln>
            <a:solidFill>
              <a:schemeClr val="tx1"/>
            </a:solidFill>
          </a:ln>
        </p:spPr>
        <p:txBody>
          <a:bodyPr wrap="square" rtlCol="0">
            <a:spAutoFit/>
          </a:bodyPr>
          <a:lstStyle/>
          <a:p>
            <a:pPr algn="just"/>
            <a:r>
              <a:rPr lang="en-US" sz="1200" b="1" dirty="0" smtClean="0">
                <a:latin typeface="Times New Roman" pitchFamily="18" charset="0"/>
                <a:cs typeface="Times New Roman" pitchFamily="18" charset="0"/>
              </a:rPr>
              <a:t>10</a:t>
            </a:r>
            <a:endParaRPr lang="en-US" sz="1200" b="1" dirty="0">
              <a:latin typeface="Times New Roman" pitchFamily="18" charset="0"/>
              <a:cs typeface="Times New Roman" pitchFamily="18" charset="0"/>
            </a:endParaRPr>
          </a:p>
        </p:txBody>
      </p:sp>
    </p:spTree>
    <p:extLst>
      <p:ext uri="{BB962C8B-B14F-4D97-AF65-F5344CB8AC3E}">
        <p14:creationId xmlns:p14="http://schemas.microsoft.com/office/powerpoint/2010/main" val="2690689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95400"/>
            <a:ext cx="7696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0" y="6400800"/>
            <a:ext cx="9143999" cy="1588"/>
          </a:xfrm>
          <a:prstGeom prst="line">
            <a:avLst/>
          </a:prstGeom>
          <a:ln w="25400" cap="flat">
            <a:solidFill>
              <a:srgbClr val="22418B"/>
            </a:solidFill>
            <a:roun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a:off x="-1" y="689432"/>
            <a:ext cx="9143999" cy="1588"/>
          </a:xfrm>
          <a:prstGeom prst="line">
            <a:avLst/>
          </a:prstGeom>
          <a:ln w="25400" cap="flat">
            <a:solidFill>
              <a:srgbClr val="22418B"/>
            </a:solidFill>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0" y="0"/>
            <a:ext cx="9143998" cy="1077218"/>
          </a:xfrm>
          <a:prstGeom prst="rect">
            <a:avLst/>
          </a:prstGeom>
          <a:solidFill>
            <a:schemeClr val="bg2">
              <a:lumMod val="25000"/>
            </a:schemeClr>
          </a:solidFill>
          <a:ln>
            <a:solidFill>
              <a:schemeClr val="tx1"/>
            </a:solidFill>
          </a:ln>
        </p:spPr>
        <p:txBody>
          <a:bodyPr wrap="square" rtlCol="0">
            <a:spAutoFit/>
          </a:bodyPr>
          <a:lstStyle/>
          <a:p>
            <a:r>
              <a:rPr lang="en-US" sz="3600" b="1" dirty="0" smtClean="0">
                <a:solidFill>
                  <a:srgbClr val="22418B"/>
                </a:solidFill>
                <a:latin typeface="Arial"/>
                <a:cs typeface="Arial"/>
              </a:rPr>
              <a:t>    </a:t>
            </a:r>
            <a:r>
              <a:rPr lang="en-US" sz="2800" b="1" dirty="0" smtClean="0">
                <a:solidFill>
                  <a:schemeClr val="bg1"/>
                </a:solidFill>
                <a:latin typeface="Arial"/>
                <a:cs typeface="Arial"/>
              </a:rPr>
              <a:t>Scattering Plot of MODIS and AERONER</a:t>
            </a:r>
          </a:p>
          <a:p>
            <a:r>
              <a:rPr lang="en-US" sz="2800" b="1" dirty="0">
                <a:solidFill>
                  <a:schemeClr val="bg1"/>
                </a:solidFill>
                <a:latin typeface="Arial"/>
                <a:cs typeface="Arial"/>
              </a:rPr>
              <a:t> </a:t>
            </a:r>
            <a:r>
              <a:rPr lang="en-US" sz="2800" b="1" dirty="0" smtClean="0">
                <a:solidFill>
                  <a:schemeClr val="bg1"/>
                </a:solidFill>
                <a:latin typeface="Arial"/>
                <a:cs typeface="Arial"/>
              </a:rPr>
              <a:t>           </a:t>
            </a:r>
            <a:r>
              <a:rPr lang="en-US" sz="2000" b="1" dirty="0" smtClean="0">
                <a:solidFill>
                  <a:schemeClr val="bg1"/>
                </a:solidFill>
                <a:latin typeface="Arial"/>
                <a:cs typeface="Arial"/>
              </a:rPr>
              <a:t>during the Wildfire Summer 2010 (MOSCOW) </a:t>
            </a:r>
            <a:endParaRPr lang="en-US" sz="3600" b="1" dirty="0">
              <a:solidFill>
                <a:schemeClr val="bg1"/>
              </a:solidFill>
              <a:latin typeface="Arial"/>
              <a:cs typeface="Arial"/>
            </a:endParaRPr>
          </a:p>
        </p:txBody>
      </p:sp>
      <p:pic>
        <p:nvPicPr>
          <p:cNvPr id="6" name="Picture 3" descr="horizon_slogan"/>
          <p:cNvPicPr>
            <a:picLocks noChangeAspect="1" noChangeArrowheads="1"/>
          </p:cNvPicPr>
          <p:nvPr/>
        </p:nvPicPr>
        <p:blipFill>
          <a:blip r:embed="rId3"/>
          <a:srcRect r="67056"/>
          <a:stretch>
            <a:fillRect/>
          </a:stretch>
        </p:blipFill>
        <p:spPr bwMode="auto">
          <a:xfrm>
            <a:off x="7859915" y="0"/>
            <a:ext cx="1284085" cy="1141412"/>
          </a:xfrm>
          <a:prstGeom prst="rect">
            <a:avLst/>
          </a:prstGeom>
          <a:solidFill>
            <a:schemeClr val="bg2"/>
          </a:solidFill>
          <a:ln w="9525">
            <a:noFill/>
            <a:miter lim="800000"/>
            <a:headEnd/>
            <a:tailEnd/>
          </a:ln>
        </p:spPr>
      </p:pic>
      <p:cxnSp>
        <p:nvCxnSpPr>
          <p:cNvPr id="7" name="Straight Connector 6"/>
          <p:cNvCxnSpPr/>
          <p:nvPr/>
        </p:nvCxnSpPr>
        <p:spPr>
          <a:xfrm>
            <a:off x="-2" y="1141412"/>
            <a:ext cx="9143999" cy="1588"/>
          </a:xfrm>
          <a:prstGeom prst="line">
            <a:avLst/>
          </a:prstGeom>
          <a:ln w="25400" cap="flat">
            <a:solidFill>
              <a:srgbClr val="22418B"/>
            </a:solidFill>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8686800" y="6504801"/>
            <a:ext cx="358588" cy="276999"/>
          </a:xfrm>
          <a:prstGeom prst="rect">
            <a:avLst/>
          </a:prstGeom>
          <a:solidFill>
            <a:schemeClr val="bg2">
              <a:lumMod val="75000"/>
            </a:schemeClr>
          </a:solidFill>
          <a:ln>
            <a:solidFill>
              <a:schemeClr val="tx1"/>
            </a:solidFill>
          </a:ln>
        </p:spPr>
        <p:txBody>
          <a:bodyPr wrap="square" rtlCol="0">
            <a:spAutoFit/>
          </a:bodyPr>
          <a:lstStyle/>
          <a:p>
            <a:pPr algn="just"/>
            <a:r>
              <a:rPr lang="en-US" sz="1200" b="1" dirty="0" smtClean="0">
                <a:latin typeface="Times New Roman" pitchFamily="18" charset="0"/>
                <a:cs typeface="Times New Roman" pitchFamily="18" charset="0"/>
              </a:rPr>
              <a:t>11</a:t>
            </a:r>
            <a:endParaRPr lang="en-US" sz="1200" b="1" dirty="0">
              <a:latin typeface="Times New Roman" pitchFamily="18" charset="0"/>
              <a:cs typeface="Times New Roman" pitchFamily="18" charset="0"/>
            </a:endParaRPr>
          </a:p>
        </p:txBody>
      </p:sp>
    </p:spTree>
    <p:extLst>
      <p:ext uri="{BB962C8B-B14F-4D97-AF65-F5344CB8AC3E}">
        <p14:creationId xmlns:p14="http://schemas.microsoft.com/office/powerpoint/2010/main" val="2171271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 y="6553200"/>
            <a:ext cx="9143999" cy="1588"/>
          </a:xfrm>
          <a:prstGeom prst="line">
            <a:avLst/>
          </a:prstGeom>
          <a:ln w="25400" cap="flat">
            <a:solidFill>
              <a:srgbClr val="22418B"/>
            </a:solidFill>
            <a:roun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 y="689432"/>
            <a:ext cx="9143999" cy="1588"/>
          </a:xfrm>
          <a:prstGeom prst="line">
            <a:avLst/>
          </a:prstGeom>
          <a:ln w="25400" cap="flat">
            <a:solidFill>
              <a:srgbClr val="22418B"/>
            </a:solidFill>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0" y="0"/>
            <a:ext cx="9143998" cy="646331"/>
          </a:xfrm>
          <a:prstGeom prst="rect">
            <a:avLst/>
          </a:prstGeom>
          <a:solidFill>
            <a:schemeClr val="bg2">
              <a:lumMod val="25000"/>
            </a:schemeClr>
          </a:solidFill>
          <a:ln>
            <a:solidFill>
              <a:schemeClr val="tx1"/>
            </a:solidFill>
          </a:ln>
        </p:spPr>
        <p:txBody>
          <a:bodyPr wrap="square" rtlCol="0">
            <a:spAutoFit/>
          </a:bodyPr>
          <a:lstStyle/>
          <a:p>
            <a:r>
              <a:rPr lang="en-US" sz="3600" b="1" dirty="0" smtClean="0">
                <a:solidFill>
                  <a:srgbClr val="22418B"/>
                </a:solidFill>
                <a:latin typeface="Arial"/>
                <a:cs typeface="Arial"/>
              </a:rPr>
              <a:t> </a:t>
            </a:r>
            <a:r>
              <a:rPr lang="en-US" sz="3600" b="1" dirty="0">
                <a:solidFill>
                  <a:srgbClr val="22418B"/>
                </a:solidFill>
                <a:latin typeface="Arial"/>
                <a:cs typeface="Arial"/>
              </a:rPr>
              <a:t> </a:t>
            </a:r>
            <a:r>
              <a:rPr lang="en-US" sz="3600" b="1" dirty="0" smtClean="0">
                <a:solidFill>
                  <a:srgbClr val="22418B"/>
                </a:solidFill>
                <a:latin typeface="Arial"/>
                <a:cs typeface="Arial"/>
              </a:rPr>
              <a:t> 	</a:t>
            </a:r>
            <a:r>
              <a:rPr lang="en-US" sz="3200" b="1" dirty="0" smtClean="0">
                <a:solidFill>
                  <a:schemeClr val="bg1"/>
                </a:solidFill>
                <a:latin typeface="Arial"/>
                <a:cs typeface="Arial"/>
              </a:rPr>
              <a:t>Comparison of MODIS TERRA AOD</a:t>
            </a:r>
            <a:endParaRPr lang="en-US" sz="3600" b="1" dirty="0">
              <a:solidFill>
                <a:schemeClr val="bg1"/>
              </a:solidFill>
              <a:latin typeface="Arial"/>
              <a:cs typeface="Arial"/>
            </a:endParaRPr>
          </a:p>
        </p:txBody>
      </p:sp>
      <p:pic>
        <p:nvPicPr>
          <p:cNvPr id="8" name="Picture 3" descr="horizon_slogan"/>
          <p:cNvPicPr>
            <a:picLocks noChangeAspect="1" noChangeArrowheads="1"/>
          </p:cNvPicPr>
          <p:nvPr/>
        </p:nvPicPr>
        <p:blipFill>
          <a:blip r:embed="rId2"/>
          <a:srcRect r="67056"/>
          <a:stretch>
            <a:fillRect/>
          </a:stretch>
        </p:blipFill>
        <p:spPr bwMode="auto">
          <a:xfrm>
            <a:off x="8355215" y="0"/>
            <a:ext cx="788785" cy="701144"/>
          </a:xfrm>
          <a:prstGeom prst="rect">
            <a:avLst/>
          </a:prstGeom>
          <a:solidFill>
            <a:schemeClr val="bg2"/>
          </a:solidFill>
          <a:ln w="9525">
            <a:noFill/>
            <a:miter lim="800000"/>
            <a:headEnd/>
            <a:tailEnd/>
          </a:ln>
        </p:spPr>
      </p:pic>
      <p:sp>
        <p:nvSpPr>
          <p:cNvPr id="9" name="TextBox 8"/>
          <p:cNvSpPr txBox="1"/>
          <p:nvPr/>
        </p:nvSpPr>
        <p:spPr>
          <a:xfrm>
            <a:off x="8686800" y="6611779"/>
            <a:ext cx="381000" cy="246221"/>
          </a:xfrm>
          <a:prstGeom prst="rect">
            <a:avLst/>
          </a:prstGeom>
          <a:solidFill>
            <a:schemeClr val="bg2">
              <a:lumMod val="75000"/>
            </a:schemeClr>
          </a:solidFill>
          <a:ln>
            <a:solidFill>
              <a:schemeClr val="tx1"/>
            </a:solidFill>
          </a:ln>
        </p:spPr>
        <p:txBody>
          <a:bodyPr wrap="square" rtlCol="0">
            <a:spAutoFit/>
          </a:bodyPr>
          <a:lstStyle/>
          <a:p>
            <a:pPr algn="just"/>
            <a:r>
              <a:rPr lang="en-US" sz="1000" b="1" dirty="0" smtClean="0">
                <a:latin typeface="Times New Roman" pitchFamily="18" charset="0"/>
                <a:cs typeface="Times New Roman" pitchFamily="18" charset="0"/>
              </a:rPr>
              <a:t>12</a:t>
            </a:r>
            <a:endParaRPr lang="en-US" sz="1000" b="1" dirty="0">
              <a:latin typeface="Times New Roman" pitchFamily="18" charset="0"/>
              <a:cs typeface="Times New Roman" pitchFamily="18"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914400"/>
            <a:ext cx="5486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 y="709222"/>
            <a:ext cx="4272915" cy="2834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6" y="3505200"/>
            <a:ext cx="4300176"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159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999" y="923813"/>
            <a:ext cx="7477125" cy="546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0" y="6400800"/>
            <a:ext cx="9143999" cy="1588"/>
          </a:xfrm>
          <a:prstGeom prst="line">
            <a:avLst/>
          </a:prstGeom>
          <a:ln w="25400" cap="flat">
            <a:solidFill>
              <a:srgbClr val="22418B"/>
            </a:solidFill>
            <a:roun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a:off x="-1" y="689432"/>
            <a:ext cx="9143999" cy="1588"/>
          </a:xfrm>
          <a:prstGeom prst="line">
            <a:avLst/>
          </a:prstGeom>
          <a:ln w="25400" cap="flat">
            <a:solidFill>
              <a:srgbClr val="22418B"/>
            </a:solidFill>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0" y="39469"/>
            <a:ext cx="9143998" cy="646331"/>
          </a:xfrm>
          <a:prstGeom prst="rect">
            <a:avLst/>
          </a:prstGeom>
          <a:solidFill>
            <a:schemeClr val="bg2">
              <a:lumMod val="25000"/>
            </a:schemeClr>
          </a:solidFill>
          <a:ln>
            <a:solidFill>
              <a:schemeClr val="tx1"/>
            </a:solidFill>
          </a:ln>
        </p:spPr>
        <p:txBody>
          <a:bodyPr wrap="square" rtlCol="0">
            <a:spAutoFit/>
          </a:bodyPr>
          <a:lstStyle/>
          <a:p>
            <a:r>
              <a:rPr lang="en-US" sz="3600" b="1" dirty="0" smtClean="0">
                <a:solidFill>
                  <a:srgbClr val="22418B"/>
                </a:solidFill>
                <a:latin typeface="Arial"/>
                <a:cs typeface="Arial"/>
              </a:rPr>
              <a:t> </a:t>
            </a:r>
            <a:r>
              <a:rPr lang="en-US" sz="3600" b="1" dirty="0">
                <a:solidFill>
                  <a:srgbClr val="22418B"/>
                </a:solidFill>
                <a:latin typeface="Arial"/>
                <a:cs typeface="Arial"/>
              </a:rPr>
              <a:t> </a:t>
            </a:r>
            <a:r>
              <a:rPr lang="en-US" sz="3600" b="1" dirty="0" smtClean="0">
                <a:solidFill>
                  <a:srgbClr val="22418B"/>
                </a:solidFill>
                <a:latin typeface="Arial"/>
                <a:cs typeface="Arial"/>
              </a:rPr>
              <a:t> 	   </a:t>
            </a:r>
            <a:r>
              <a:rPr lang="en-US" sz="3200" b="1" dirty="0" smtClean="0">
                <a:solidFill>
                  <a:schemeClr val="bg1"/>
                </a:solidFill>
                <a:latin typeface="Arial"/>
                <a:cs typeface="Arial"/>
              </a:rPr>
              <a:t>Back- Trajectories during the Fire</a:t>
            </a:r>
            <a:endParaRPr lang="en-US" sz="3600" b="1" dirty="0">
              <a:solidFill>
                <a:schemeClr val="bg1"/>
              </a:solidFill>
              <a:latin typeface="Arial"/>
              <a:cs typeface="Arial"/>
            </a:endParaRPr>
          </a:p>
        </p:txBody>
      </p:sp>
      <p:pic>
        <p:nvPicPr>
          <p:cNvPr id="6" name="Picture 3" descr="horizon_slogan"/>
          <p:cNvPicPr>
            <a:picLocks noChangeAspect="1" noChangeArrowheads="1"/>
          </p:cNvPicPr>
          <p:nvPr/>
        </p:nvPicPr>
        <p:blipFill>
          <a:blip r:embed="rId4"/>
          <a:srcRect r="67056"/>
          <a:stretch>
            <a:fillRect/>
          </a:stretch>
        </p:blipFill>
        <p:spPr bwMode="auto">
          <a:xfrm>
            <a:off x="8355215" y="0"/>
            <a:ext cx="788785" cy="701144"/>
          </a:xfrm>
          <a:prstGeom prst="rect">
            <a:avLst/>
          </a:prstGeom>
          <a:solidFill>
            <a:schemeClr val="bg2"/>
          </a:solidFill>
          <a:ln w="9525">
            <a:noFill/>
            <a:miter lim="800000"/>
            <a:headEnd/>
            <a:tailEnd/>
          </a:ln>
        </p:spPr>
      </p:pic>
      <p:sp>
        <p:nvSpPr>
          <p:cNvPr id="7" name="TextBox 6"/>
          <p:cNvSpPr txBox="1"/>
          <p:nvPr/>
        </p:nvSpPr>
        <p:spPr>
          <a:xfrm>
            <a:off x="8686801" y="6504801"/>
            <a:ext cx="358588" cy="276999"/>
          </a:xfrm>
          <a:prstGeom prst="rect">
            <a:avLst/>
          </a:prstGeom>
          <a:solidFill>
            <a:schemeClr val="bg2">
              <a:lumMod val="75000"/>
            </a:schemeClr>
          </a:solidFill>
          <a:ln>
            <a:solidFill>
              <a:schemeClr val="tx1"/>
            </a:solidFill>
          </a:ln>
        </p:spPr>
        <p:txBody>
          <a:bodyPr wrap="square" rtlCol="0">
            <a:spAutoFit/>
          </a:bodyPr>
          <a:lstStyle/>
          <a:p>
            <a:pPr algn="just"/>
            <a:r>
              <a:rPr lang="en-US" sz="1200" b="1" dirty="0" smtClean="0">
                <a:latin typeface="Times New Roman" pitchFamily="18" charset="0"/>
                <a:cs typeface="Times New Roman" pitchFamily="18" charset="0"/>
              </a:rPr>
              <a:t>13</a:t>
            </a:r>
            <a:endParaRPr lang="en-US" sz="1200" b="1" dirty="0">
              <a:latin typeface="Times New Roman" pitchFamily="18" charset="0"/>
              <a:cs typeface="Times New Roman" pitchFamily="18" charset="0"/>
            </a:endParaRPr>
          </a:p>
        </p:txBody>
      </p:sp>
    </p:spTree>
    <p:extLst>
      <p:ext uri="{BB962C8B-B14F-4D97-AF65-F5344CB8AC3E}">
        <p14:creationId xmlns:p14="http://schemas.microsoft.com/office/powerpoint/2010/main" val="32463273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400800"/>
            <a:ext cx="9143999" cy="1588"/>
          </a:xfrm>
          <a:prstGeom prst="line">
            <a:avLst/>
          </a:prstGeom>
          <a:ln w="25400" cap="flat">
            <a:solidFill>
              <a:srgbClr val="22418B"/>
            </a:solidFill>
            <a:roun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a:off x="-1" y="689432"/>
            <a:ext cx="9143999" cy="1588"/>
          </a:xfrm>
          <a:prstGeom prst="line">
            <a:avLst/>
          </a:prstGeom>
          <a:ln w="25400" cap="flat">
            <a:solidFill>
              <a:srgbClr val="22418B"/>
            </a:solidFill>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0" y="0"/>
            <a:ext cx="9143998" cy="646331"/>
          </a:xfrm>
          <a:prstGeom prst="rect">
            <a:avLst/>
          </a:prstGeom>
          <a:solidFill>
            <a:schemeClr val="bg2">
              <a:lumMod val="25000"/>
            </a:schemeClr>
          </a:solidFill>
          <a:ln>
            <a:solidFill>
              <a:schemeClr val="tx1"/>
            </a:solidFill>
          </a:ln>
        </p:spPr>
        <p:txBody>
          <a:bodyPr wrap="square" rtlCol="0">
            <a:spAutoFit/>
          </a:bodyPr>
          <a:lstStyle/>
          <a:p>
            <a:r>
              <a:rPr lang="en-US" sz="3600" b="1" dirty="0">
                <a:solidFill>
                  <a:srgbClr val="22418B"/>
                </a:solidFill>
                <a:latin typeface="Arial"/>
                <a:cs typeface="Arial"/>
              </a:rPr>
              <a:t> </a:t>
            </a:r>
            <a:r>
              <a:rPr lang="en-US" sz="3600" b="1" dirty="0" smtClean="0">
                <a:solidFill>
                  <a:srgbClr val="22418B"/>
                </a:solidFill>
                <a:latin typeface="Arial"/>
                <a:cs typeface="Arial"/>
              </a:rPr>
              <a:t>     </a:t>
            </a:r>
            <a:r>
              <a:rPr lang="en-US" sz="3200" b="1" dirty="0" smtClean="0">
                <a:solidFill>
                  <a:schemeClr val="bg1"/>
                </a:solidFill>
                <a:latin typeface="Arial"/>
                <a:cs typeface="Arial"/>
              </a:rPr>
              <a:t>MODIS  Angstrom in Year 2010</a:t>
            </a:r>
            <a:endParaRPr lang="en-US" sz="3600" b="1" dirty="0">
              <a:solidFill>
                <a:schemeClr val="bg1"/>
              </a:solidFill>
              <a:latin typeface="Arial"/>
              <a:cs typeface="Arial"/>
            </a:endParaRPr>
          </a:p>
        </p:txBody>
      </p:sp>
      <p:pic>
        <p:nvPicPr>
          <p:cNvPr id="6" name="Picture 3" descr="horizon_slogan"/>
          <p:cNvPicPr>
            <a:picLocks noChangeAspect="1" noChangeArrowheads="1"/>
          </p:cNvPicPr>
          <p:nvPr/>
        </p:nvPicPr>
        <p:blipFill>
          <a:blip r:embed="rId2"/>
          <a:srcRect r="67056"/>
          <a:stretch>
            <a:fillRect/>
          </a:stretch>
        </p:blipFill>
        <p:spPr bwMode="auto">
          <a:xfrm>
            <a:off x="8355215" y="0"/>
            <a:ext cx="788785" cy="701144"/>
          </a:xfrm>
          <a:prstGeom prst="rect">
            <a:avLst/>
          </a:prstGeom>
          <a:solidFill>
            <a:schemeClr val="bg2"/>
          </a:solidFill>
          <a:ln w="9525">
            <a:noFill/>
            <a:miter lim="800000"/>
            <a:headEnd/>
            <a:tailEnd/>
          </a:ln>
        </p:spPr>
      </p:pic>
      <p:pic>
        <p:nvPicPr>
          <p:cNvPr id="7" name="Picture 12" descr="http://gdata1.sci.gsfc.nasa.gov/daac-bin/G3/retrieveImage.pl?path=/ftp/incoming/G3/OPS/ws/13498383289774/2.png&amp;wsid=134983832897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1"/>
            <a:ext cx="4419600" cy="33909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http://gdata1.sci.gsfc.nasa.gov/daac-bin/G3/retrieveImage.pl?path=/ftp/incoming/G3/OPS/ws/13498383289774/4.png&amp;wsid=134983832897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447802"/>
            <a:ext cx="4419600" cy="33909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52400" y="5040761"/>
            <a:ext cx="3962400" cy="369332"/>
          </a:xfrm>
          <a:prstGeom prst="rect">
            <a:avLst/>
          </a:prstGeom>
          <a:noFill/>
        </p:spPr>
        <p:txBody>
          <a:bodyPr wrap="square" rtlCol="0">
            <a:spAutoFit/>
          </a:bodyPr>
          <a:lstStyle/>
          <a:p>
            <a:r>
              <a:rPr lang="en-US" b="1" dirty="0" smtClean="0"/>
              <a:t>TERRA - MODIS Angstrom (470/660nm)</a:t>
            </a:r>
            <a:endParaRPr lang="en-US" b="1" dirty="0"/>
          </a:p>
        </p:txBody>
      </p:sp>
      <p:sp>
        <p:nvSpPr>
          <p:cNvPr id="10" name="TextBox 9"/>
          <p:cNvSpPr txBox="1"/>
          <p:nvPr/>
        </p:nvSpPr>
        <p:spPr>
          <a:xfrm>
            <a:off x="5029200" y="5031424"/>
            <a:ext cx="3886200" cy="369332"/>
          </a:xfrm>
          <a:prstGeom prst="rect">
            <a:avLst/>
          </a:prstGeom>
          <a:noFill/>
        </p:spPr>
        <p:txBody>
          <a:bodyPr wrap="square" rtlCol="0">
            <a:spAutoFit/>
          </a:bodyPr>
          <a:lstStyle/>
          <a:p>
            <a:r>
              <a:rPr lang="en-US" b="1" dirty="0" smtClean="0"/>
              <a:t>AQUA - MODIS Angstrom (470/660nm)</a:t>
            </a:r>
            <a:endParaRPr lang="en-US" b="1" dirty="0"/>
          </a:p>
        </p:txBody>
      </p:sp>
      <p:sp>
        <p:nvSpPr>
          <p:cNvPr id="11" name="TextBox 10"/>
          <p:cNvSpPr txBox="1"/>
          <p:nvPr/>
        </p:nvSpPr>
        <p:spPr>
          <a:xfrm>
            <a:off x="8686801" y="6504801"/>
            <a:ext cx="358588" cy="276999"/>
          </a:xfrm>
          <a:prstGeom prst="rect">
            <a:avLst/>
          </a:prstGeom>
          <a:solidFill>
            <a:schemeClr val="bg2">
              <a:lumMod val="75000"/>
            </a:schemeClr>
          </a:solidFill>
          <a:ln>
            <a:solidFill>
              <a:schemeClr val="tx1"/>
            </a:solidFill>
          </a:ln>
        </p:spPr>
        <p:txBody>
          <a:bodyPr wrap="square" rtlCol="0">
            <a:spAutoFit/>
          </a:bodyPr>
          <a:lstStyle/>
          <a:p>
            <a:pPr algn="just"/>
            <a:r>
              <a:rPr lang="en-US" sz="1200" b="1" dirty="0" smtClean="0">
                <a:latin typeface="Times New Roman" pitchFamily="18" charset="0"/>
                <a:cs typeface="Times New Roman" pitchFamily="18" charset="0"/>
              </a:rPr>
              <a:t>14</a:t>
            </a:r>
            <a:endParaRPr lang="en-US" sz="1200" b="1" dirty="0">
              <a:latin typeface="Times New Roman" pitchFamily="18" charset="0"/>
              <a:cs typeface="Times New Roman" pitchFamily="18" charset="0"/>
            </a:endParaRPr>
          </a:p>
        </p:txBody>
      </p:sp>
    </p:spTree>
    <p:extLst>
      <p:ext uri="{BB962C8B-B14F-4D97-AF65-F5344CB8AC3E}">
        <p14:creationId xmlns:p14="http://schemas.microsoft.com/office/powerpoint/2010/main" val="24488156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6400800"/>
            <a:ext cx="9143999" cy="1588"/>
          </a:xfrm>
          <a:prstGeom prst="line">
            <a:avLst/>
          </a:prstGeom>
          <a:ln w="25400" cap="flat">
            <a:solidFill>
              <a:srgbClr val="22418B"/>
            </a:solidFill>
            <a:roun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 name="Straight Connector 2"/>
          <p:cNvCxnSpPr/>
          <p:nvPr/>
        </p:nvCxnSpPr>
        <p:spPr>
          <a:xfrm>
            <a:off x="-1" y="609600"/>
            <a:ext cx="9143999" cy="1588"/>
          </a:xfrm>
          <a:prstGeom prst="line">
            <a:avLst/>
          </a:prstGeom>
          <a:ln w="25400" cap="flat">
            <a:solidFill>
              <a:srgbClr val="22418B"/>
            </a:solidFill>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0" y="0"/>
            <a:ext cx="9143998" cy="584775"/>
          </a:xfrm>
          <a:prstGeom prst="rect">
            <a:avLst/>
          </a:prstGeom>
          <a:solidFill>
            <a:schemeClr val="bg2">
              <a:lumMod val="25000"/>
            </a:schemeClr>
          </a:solidFill>
          <a:ln>
            <a:solidFill>
              <a:schemeClr val="tx1"/>
            </a:solidFill>
          </a:ln>
        </p:spPr>
        <p:txBody>
          <a:bodyPr wrap="square" rtlCol="0">
            <a:spAutoFit/>
          </a:bodyPr>
          <a:lstStyle/>
          <a:p>
            <a:r>
              <a:rPr lang="en-US" sz="3200" b="1" dirty="0" smtClean="0">
                <a:solidFill>
                  <a:schemeClr val="bg1"/>
                </a:solidFill>
                <a:latin typeface="Arial"/>
                <a:cs typeface="Arial"/>
              </a:rPr>
              <a:t>     MODIS Angstrom during Fire in 2010</a:t>
            </a:r>
            <a:endParaRPr lang="en-US" sz="3600" b="1" dirty="0">
              <a:solidFill>
                <a:schemeClr val="bg1"/>
              </a:solidFill>
              <a:latin typeface="Arial"/>
              <a:cs typeface="Arial"/>
            </a:endParaRPr>
          </a:p>
        </p:txBody>
      </p:sp>
      <p:pic>
        <p:nvPicPr>
          <p:cNvPr id="5" name="Picture 3" descr="horizon_slogan"/>
          <p:cNvPicPr>
            <a:picLocks noChangeAspect="1" noChangeArrowheads="1"/>
          </p:cNvPicPr>
          <p:nvPr/>
        </p:nvPicPr>
        <p:blipFill>
          <a:blip r:embed="rId2"/>
          <a:srcRect r="67056"/>
          <a:stretch>
            <a:fillRect/>
          </a:stretch>
        </p:blipFill>
        <p:spPr bwMode="auto">
          <a:xfrm>
            <a:off x="8458200" y="0"/>
            <a:ext cx="685800" cy="609600"/>
          </a:xfrm>
          <a:prstGeom prst="rect">
            <a:avLst/>
          </a:prstGeom>
          <a:solidFill>
            <a:schemeClr val="bg2"/>
          </a:solidFill>
          <a:ln w="9525">
            <a:noFill/>
            <a:miter lim="800000"/>
            <a:headEnd/>
            <a:tailEnd/>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47800"/>
            <a:ext cx="46482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438835"/>
            <a:ext cx="4724400" cy="3590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52400" y="5040761"/>
            <a:ext cx="3962400" cy="369332"/>
          </a:xfrm>
          <a:prstGeom prst="rect">
            <a:avLst/>
          </a:prstGeom>
          <a:noFill/>
        </p:spPr>
        <p:txBody>
          <a:bodyPr wrap="square" rtlCol="0">
            <a:spAutoFit/>
          </a:bodyPr>
          <a:lstStyle/>
          <a:p>
            <a:r>
              <a:rPr lang="en-US" b="1" dirty="0" smtClean="0"/>
              <a:t>TERRA - MODIS Angstrom (470/660nm)</a:t>
            </a:r>
            <a:endParaRPr lang="en-US" b="1" dirty="0"/>
          </a:p>
        </p:txBody>
      </p:sp>
      <p:sp>
        <p:nvSpPr>
          <p:cNvPr id="9" name="TextBox 8"/>
          <p:cNvSpPr txBox="1"/>
          <p:nvPr/>
        </p:nvSpPr>
        <p:spPr>
          <a:xfrm>
            <a:off x="5029200" y="5031424"/>
            <a:ext cx="3886200" cy="369332"/>
          </a:xfrm>
          <a:prstGeom prst="rect">
            <a:avLst/>
          </a:prstGeom>
          <a:noFill/>
        </p:spPr>
        <p:txBody>
          <a:bodyPr wrap="square" rtlCol="0">
            <a:spAutoFit/>
          </a:bodyPr>
          <a:lstStyle/>
          <a:p>
            <a:r>
              <a:rPr lang="en-US" b="1" dirty="0" smtClean="0"/>
              <a:t>AQUA - MODIS Angstrom (470/660nm)</a:t>
            </a:r>
            <a:endParaRPr lang="en-US" b="1" dirty="0"/>
          </a:p>
        </p:txBody>
      </p:sp>
      <p:sp>
        <p:nvSpPr>
          <p:cNvPr id="10" name="TextBox 9"/>
          <p:cNvSpPr txBox="1"/>
          <p:nvPr/>
        </p:nvSpPr>
        <p:spPr>
          <a:xfrm>
            <a:off x="8686800" y="6504801"/>
            <a:ext cx="358588" cy="276999"/>
          </a:xfrm>
          <a:prstGeom prst="rect">
            <a:avLst/>
          </a:prstGeom>
          <a:solidFill>
            <a:schemeClr val="bg2">
              <a:lumMod val="75000"/>
            </a:schemeClr>
          </a:solidFill>
          <a:ln>
            <a:solidFill>
              <a:schemeClr val="tx1"/>
            </a:solidFill>
          </a:ln>
        </p:spPr>
        <p:txBody>
          <a:bodyPr wrap="square" rtlCol="0">
            <a:spAutoFit/>
          </a:bodyPr>
          <a:lstStyle/>
          <a:p>
            <a:pPr algn="just"/>
            <a:r>
              <a:rPr lang="en-US" sz="1200" b="1" dirty="0" smtClean="0">
                <a:latin typeface="Times New Roman" pitchFamily="18" charset="0"/>
                <a:cs typeface="Times New Roman" pitchFamily="18" charset="0"/>
              </a:rPr>
              <a:t>15</a:t>
            </a:r>
            <a:endParaRPr lang="en-US" sz="1200" b="1" dirty="0">
              <a:latin typeface="Times New Roman" pitchFamily="18" charset="0"/>
              <a:cs typeface="Times New Roman" pitchFamily="18" charset="0"/>
            </a:endParaRPr>
          </a:p>
        </p:txBody>
      </p:sp>
    </p:spTree>
    <p:extLst>
      <p:ext uri="{BB962C8B-B14F-4D97-AF65-F5344CB8AC3E}">
        <p14:creationId xmlns:p14="http://schemas.microsoft.com/office/powerpoint/2010/main" val="12833680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400800"/>
            <a:ext cx="9143999" cy="1588"/>
          </a:xfrm>
          <a:prstGeom prst="line">
            <a:avLst/>
          </a:prstGeom>
          <a:ln w="25400" cap="flat">
            <a:solidFill>
              <a:srgbClr val="22418B"/>
            </a:solidFill>
            <a:roun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a:off x="-1" y="609600"/>
            <a:ext cx="9143999" cy="1588"/>
          </a:xfrm>
          <a:prstGeom prst="line">
            <a:avLst/>
          </a:prstGeom>
          <a:ln w="25400" cap="flat">
            <a:solidFill>
              <a:srgbClr val="22418B"/>
            </a:solidFill>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0" y="0"/>
            <a:ext cx="9143998" cy="1077218"/>
          </a:xfrm>
          <a:prstGeom prst="rect">
            <a:avLst/>
          </a:prstGeom>
          <a:solidFill>
            <a:schemeClr val="bg2">
              <a:lumMod val="25000"/>
            </a:schemeClr>
          </a:solidFill>
          <a:ln>
            <a:solidFill>
              <a:schemeClr val="tx1"/>
            </a:solidFill>
          </a:ln>
        </p:spPr>
        <p:txBody>
          <a:bodyPr wrap="square" rtlCol="0">
            <a:spAutoFit/>
          </a:bodyPr>
          <a:lstStyle/>
          <a:p>
            <a:r>
              <a:rPr lang="en-US" sz="3200" b="1" dirty="0" smtClean="0">
                <a:solidFill>
                  <a:schemeClr val="bg1"/>
                </a:solidFill>
                <a:latin typeface="Arial"/>
                <a:cs typeface="Arial"/>
              </a:rPr>
              <a:t>     Comparison MODIS and AERONET   </a:t>
            </a:r>
          </a:p>
          <a:p>
            <a:r>
              <a:rPr lang="en-US" sz="3200" b="1" dirty="0" smtClean="0">
                <a:solidFill>
                  <a:schemeClr val="bg1"/>
                </a:solidFill>
                <a:latin typeface="Arial"/>
                <a:cs typeface="Arial"/>
              </a:rPr>
              <a:t>           Angstrom during Fire in 2010</a:t>
            </a:r>
            <a:endParaRPr lang="en-US" sz="3600" b="1" dirty="0">
              <a:solidFill>
                <a:schemeClr val="bg1"/>
              </a:solidFill>
              <a:latin typeface="Arial"/>
              <a:cs typeface="Arial"/>
            </a:endParaRPr>
          </a:p>
        </p:txBody>
      </p:sp>
      <p:pic>
        <p:nvPicPr>
          <p:cNvPr id="6" name="Picture 3" descr="horizon_slogan"/>
          <p:cNvPicPr>
            <a:picLocks noChangeAspect="1" noChangeArrowheads="1"/>
          </p:cNvPicPr>
          <p:nvPr/>
        </p:nvPicPr>
        <p:blipFill>
          <a:blip r:embed="rId2"/>
          <a:srcRect r="67056"/>
          <a:stretch>
            <a:fillRect/>
          </a:stretch>
        </p:blipFill>
        <p:spPr bwMode="auto">
          <a:xfrm>
            <a:off x="7859912" y="0"/>
            <a:ext cx="1284088" cy="1141412"/>
          </a:xfrm>
          <a:prstGeom prst="rect">
            <a:avLst/>
          </a:prstGeom>
          <a:solidFill>
            <a:schemeClr val="bg2"/>
          </a:solidFill>
          <a:ln w="9525">
            <a:noFill/>
            <a:miter lim="800000"/>
            <a:headEnd/>
            <a:tailEnd/>
          </a:ln>
        </p:spPr>
      </p:pic>
      <p:cxnSp>
        <p:nvCxnSpPr>
          <p:cNvPr id="7" name="Straight Connector 6"/>
          <p:cNvCxnSpPr/>
          <p:nvPr/>
        </p:nvCxnSpPr>
        <p:spPr>
          <a:xfrm>
            <a:off x="4483" y="1141412"/>
            <a:ext cx="9143999" cy="1588"/>
          </a:xfrm>
          <a:prstGeom prst="line">
            <a:avLst/>
          </a:prstGeom>
          <a:ln w="25400" cap="flat">
            <a:solidFill>
              <a:srgbClr val="22418B"/>
            </a:solidFill>
            <a:round/>
            <a:headEnd type="none"/>
            <a:tailEnd type="none"/>
          </a:ln>
          <a:effectLst/>
        </p:spPr>
        <p:style>
          <a:lnRef idx="2">
            <a:schemeClr val="accent1"/>
          </a:lnRef>
          <a:fillRef idx="0">
            <a:schemeClr val="accent1"/>
          </a:fillRef>
          <a:effectRef idx="1">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52550"/>
            <a:ext cx="7848600"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763000" y="6504801"/>
            <a:ext cx="339910" cy="276999"/>
          </a:xfrm>
          <a:prstGeom prst="rect">
            <a:avLst/>
          </a:prstGeom>
          <a:solidFill>
            <a:schemeClr val="bg2">
              <a:lumMod val="75000"/>
            </a:schemeClr>
          </a:solidFill>
          <a:ln>
            <a:solidFill>
              <a:schemeClr val="tx1"/>
            </a:solidFill>
          </a:ln>
        </p:spPr>
        <p:txBody>
          <a:bodyPr wrap="square" rtlCol="0">
            <a:spAutoFit/>
          </a:bodyPr>
          <a:lstStyle/>
          <a:p>
            <a:pPr algn="just"/>
            <a:r>
              <a:rPr lang="en-US" sz="1200" b="1" dirty="0" smtClean="0">
                <a:latin typeface="Times New Roman" pitchFamily="18" charset="0"/>
                <a:cs typeface="Times New Roman" pitchFamily="18" charset="0"/>
              </a:rPr>
              <a:t>16</a:t>
            </a:r>
            <a:endParaRPr lang="en-US" sz="1200" b="1" dirty="0">
              <a:latin typeface="Times New Roman" pitchFamily="18" charset="0"/>
              <a:cs typeface="Times New Roman" pitchFamily="18" charset="0"/>
            </a:endParaRPr>
          </a:p>
        </p:txBody>
      </p:sp>
    </p:spTree>
    <p:extLst>
      <p:ext uri="{BB962C8B-B14F-4D97-AF65-F5344CB8AC3E}">
        <p14:creationId xmlns:p14="http://schemas.microsoft.com/office/powerpoint/2010/main" val="2063129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 y="6170612"/>
            <a:ext cx="9143999" cy="1588"/>
          </a:xfrm>
          <a:prstGeom prst="line">
            <a:avLst/>
          </a:prstGeom>
          <a:ln w="25400" cap="flat">
            <a:solidFill>
              <a:srgbClr val="22418B"/>
            </a:solidFill>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88524" y="914400"/>
            <a:ext cx="8528166" cy="5016758"/>
          </a:xfrm>
          <a:prstGeom prst="rect">
            <a:avLst/>
          </a:prstGeom>
          <a:solidFill>
            <a:schemeClr val="bg2">
              <a:lumMod val="90000"/>
            </a:schemeClr>
          </a:solidFill>
          <a:ln>
            <a:solidFill>
              <a:schemeClr val="tx1"/>
            </a:solidFill>
          </a:ln>
        </p:spPr>
        <p:txBody>
          <a:bodyPr wrap="square" rtlCol="0">
            <a:spAutoFit/>
          </a:bodyPr>
          <a:lstStyle/>
          <a:p>
            <a:pPr marL="285750" indent="-285750" algn="just">
              <a:buFont typeface="Wingdings" pitchFamily="2" charset="2"/>
              <a:buChar char="§"/>
            </a:pPr>
            <a:endParaRPr lang="en-US" sz="2000" b="1" dirty="0" smtClean="0">
              <a:latin typeface="Times New Roman" pitchFamily="18" charset="0"/>
              <a:cs typeface="Times New Roman" pitchFamily="18" charset="0"/>
            </a:endParaRPr>
          </a:p>
          <a:p>
            <a:pPr marL="285750" indent="-285750" algn="just">
              <a:buFont typeface="Wingdings" pitchFamily="2" charset="2"/>
              <a:buChar char="§"/>
            </a:pPr>
            <a:r>
              <a:rPr lang="en-US" sz="2800" b="1" dirty="0">
                <a:latin typeface="Times New Roman" pitchFamily="18" charset="0"/>
                <a:cs typeface="Times New Roman" pitchFamily="18" charset="0"/>
              </a:rPr>
              <a:t>The </a:t>
            </a:r>
            <a:r>
              <a:rPr lang="en-US" sz="2800" b="1" dirty="0" smtClean="0">
                <a:latin typeface="Times New Roman" pitchFamily="18" charset="0"/>
                <a:cs typeface="Times New Roman" pitchFamily="18" charset="0"/>
              </a:rPr>
              <a:t>Moscow city </a:t>
            </a:r>
            <a:r>
              <a:rPr lang="en-US" sz="2800" b="1" dirty="0">
                <a:latin typeface="Times New Roman" pitchFamily="18" charset="0"/>
                <a:cs typeface="Times New Roman" pitchFamily="18" charset="0"/>
              </a:rPr>
              <a:t>was strongly </a:t>
            </a:r>
            <a:r>
              <a:rPr lang="en-US" sz="2800" b="1" dirty="0" smtClean="0">
                <a:latin typeface="Times New Roman" pitchFamily="18" charset="0"/>
                <a:cs typeface="Times New Roman" pitchFamily="18" charset="0"/>
              </a:rPr>
              <a:t>effected by </a:t>
            </a:r>
            <a:r>
              <a:rPr lang="en-US" sz="2800" b="1" dirty="0" err="1" smtClean="0">
                <a:latin typeface="Times New Roman" pitchFamily="18" charset="0"/>
                <a:cs typeface="Times New Roman" pitchFamily="18" charset="0"/>
              </a:rPr>
              <a:t>wildire</a:t>
            </a:r>
            <a:r>
              <a:rPr lang="en-US" sz="2800" b="1" dirty="0" smtClean="0">
                <a:latin typeface="Times New Roman" pitchFamily="18" charset="0"/>
                <a:cs typeface="Times New Roman" pitchFamily="18" charset="0"/>
              </a:rPr>
              <a:t> in August 2010.</a:t>
            </a:r>
          </a:p>
          <a:p>
            <a:pPr marL="285750" indent="-285750" algn="just">
              <a:buFont typeface="Wingdings" pitchFamily="2" charset="2"/>
              <a:buChar char="§"/>
            </a:pPr>
            <a:r>
              <a:rPr lang="en-US" sz="2800" b="1" dirty="0" smtClean="0">
                <a:latin typeface="Times New Roman" pitchFamily="18" charset="0"/>
                <a:cs typeface="Times New Roman" pitchFamily="18" charset="0"/>
              </a:rPr>
              <a:t>The Moscow city was seriously influenced by wildfire from 31</a:t>
            </a:r>
            <a:r>
              <a:rPr lang="en-US" sz="2800" b="1" baseline="30000" dirty="0" smtClean="0">
                <a:latin typeface="Times New Roman" pitchFamily="18" charset="0"/>
                <a:cs typeface="Times New Roman" pitchFamily="18" charset="0"/>
              </a:rPr>
              <a:t>st</a:t>
            </a:r>
            <a:r>
              <a:rPr lang="en-US" sz="2800" b="1" dirty="0" smtClean="0">
                <a:latin typeface="Times New Roman" pitchFamily="18" charset="0"/>
                <a:cs typeface="Times New Roman" pitchFamily="18" charset="0"/>
              </a:rPr>
              <a:t> July to 15</a:t>
            </a:r>
            <a:r>
              <a:rPr lang="en-US" sz="2800" b="1" baseline="30000" dirty="0" smtClean="0">
                <a:latin typeface="Times New Roman" pitchFamily="18" charset="0"/>
                <a:cs typeface="Times New Roman" pitchFamily="18" charset="0"/>
              </a:rPr>
              <a:t>th</a:t>
            </a:r>
            <a:r>
              <a:rPr lang="en-US" sz="2800" b="1" dirty="0" smtClean="0">
                <a:latin typeface="Times New Roman" pitchFamily="18" charset="0"/>
                <a:cs typeface="Times New Roman" pitchFamily="18" charset="0"/>
              </a:rPr>
              <a:t> August 2010.</a:t>
            </a:r>
          </a:p>
          <a:p>
            <a:pPr marL="285750" indent="-285750" algn="just">
              <a:buFont typeface="Wingdings" pitchFamily="2" charset="2"/>
              <a:buChar char="§"/>
            </a:pPr>
            <a:r>
              <a:rPr lang="en-US" sz="2800" b="1" dirty="0" smtClean="0">
                <a:latin typeface="Times New Roman" pitchFamily="18" charset="0"/>
                <a:cs typeface="Times New Roman" pitchFamily="18" charset="0"/>
              </a:rPr>
              <a:t>The AOD values of Moscow city during 6</a:t>
            </a:r>
            <a:r>
              <a:rPr lang="en-US" sz="2800" b="1" baseline="30000" dirty="0" smtClean="0">
                <a:latin typeface="Times New Roman" pitchFamily="18" charset="0"/>
                <a:cs typeface="Times New Roman" pitchFamily="18" charset="0"/>
              </a:rPr>
              <a:t>th</a:t>
            </a:r>
            <a:r>
              <a:rPr lang="en-US" sz="2800" b="1" dirty="0" smtClean="0">
                <a:latin typeface="Times New Roman" pitchFamily="18" charset="0"/>
                <a:cs typeface="Times New Roman" pitchFamily="18" charset="0"/>
              </a:rPr>
              <a:t> </a:t>
            </a:r>
            <a:r>
              <a:rPr lang="en-US" sz="2800" b="1" dirty="0">
                <a:latin typeface="Times New Roman" pitchFamily="18" charset="0"/>
                <a:cs typeface="Times New Roman" pitchFamily="18" charset="0"/>
              </a:rPr>
              <a:t>to 9</a:t>
            </a:r>
            <a:r>
              <a:rPr lang="en-US" sz="2800" b="1" baseline="30000" dirty="0">
                <a:latin typeface="Times New Roman" pitchFamily="18" charset="0"/>
                <a:cs typeface="Times New Roman" pitchFamily="18" charset="0"/>
              </a:rPr>
              <a:t>th</a:t>
            </a: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August were very high more than 4.</a:t>
            </a:r>
          </a:p>
          <a:p>
            <a:pPr marL="285750" indent="-285750" algn="just">
              <a:buFont typeface="Wingdings" pitchFamily="2" charset="2"/>
              <a:buChar char="§"/>
            </a:pPr>
            <a:r>
              <a:rPr lang="en-US" sz="2800" b="1" dirty="0" smtClean="0">
                <a:latin typeface="Times New Roman" pitchFamily="18" charset="0"/>
                <a:cs typeface="Times New Roman" pitchFamily="18" charset="0"/>
              </a:rPr>
              <a:t>The visibility of many parts of Moscow city was lass than 100 meters.</a:t>
            </a:r>
          </a:p>
          <a:p>
            <a:pPr marL="285750" indent="-285750" algn="just">
              <a:buFont typeface="Wingdings" pitchFamily="2" charset="2"/>
              <a:buChar char="§"/>
            </a:pPr>
            <a:r>
              <a:rPr lang="en-US" sz="2800" b="1" dirty="0" smtClean="0">
                <a:latin typeface="Times New Roman" pitchFamily="18" charset="0"/>
                <a:cs typeface="Times New Roman" pitchFamily="18" charset="0"/>
              </a:rPr>
              <a:t>The Angstrom values during the 6</a:t>
            </a:r>
            <a:r>
              <a:rPr lang="en-US" sz="2800" b="1" baseline="30000" dirty="0" smtClean="0">
                <a:latin typeface="Times New Roman" pitchFamily="18" charset="0"/>
                <a:cs typeface="Times New Roman" pitchFamily="18" charset="0"/>
              </a:rPr>
              <a:t>th</a:t>
            </a:r>
            <a:r>
              <a:rPr lang="en-US" sz="2800" b="1" dirty="0" smtClean="0">
                <a:latin typeface="Times New Roman" pitchFamily="18" charset="0"/>
                <a:cs typeface="Times New Roman" pitchFamily="18" charset="0"/>
              </a:rPr>
              <a:t> to 9</a:t>
            </a:r>
            <a:r>
              <a:rPr lang="en-US" sz="2800" b="1" baseline="30000" dirty="0" smtClean="0">
                <a:latin typeface="Times New Roman" pitchFamily="18" charset="0"/>
                <a:cs typeface="Times New Roman" pitchFamily="18" charset="0"/>
              </a:rPr>
              <a:t>th</a:t>
            </a:r>
            <a:r>
              <a:rPr lang="en-US" sz="2800" b="1" dirty="0" smtClean="0">
                <a:latin typeface="Times New Roman" pitchFamily="18" charset="0"/>
                <a:cs typeface="Times New Roman" pitchFamily="18" charset="0"/>
              </a:rPr>
              <a:t> August were very low.</a:t>
            </a:r>
          </a:p>
          <a:p>
            <a:pPr marL="285750" indent="-285750" algn="just">
              <a:buFont typeface="Wingdings" pitchFamily="2" charset="2"/>
              <a:buChar char="§"/>
            </a:pPr>
            <a:endParaRPr lang="en-US" sz="2000" b="1" dirty="0" smtClean="0">
              <a:latin typeface="Times New Roman" pitchFamily="18" charset="0"/>
              <a:cs typeface="Times New Roman" pitchFamily="18" charset="0"/>
            </a:endParaRPr>
          </a:p>
        </p:txBody>
      </p:sp>
      <p:cxnSp>
        <p:nvCxnSpPr>
          <p:cNvPr id="4" name="Straight Connector 3"/>
          <p:cNvCxnSpPr/>
          <p:nvPr/>
        </p:nvCxnSpPr>
        <p:spPr>
          <a:xfrm>
            <a:off x="-1" y="762000"/>
            <a:ext cx="9143999" cy="1588"/>
          </a:xfrm>
          <a:prstGeom prst="line">
            <a:avLst/>
          </a:prstGeom>
          <a:ln w="25400" cap="flat">
            <a:solidFill>
              <a:srgbClr val="22418B"/>
            </a:solidFill>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0" y="0"/>
            <a:ext cx="9143998" cy="707886"/>
          </a:xfrm>
          <a:prstGeom prst="rect">
            <a:avLst/>
          </a:prstGeom>
          <a:solidFill>
            <a:schemeClr val="bg2">
              <a:lumMod val="25000"/>
            </a:schemeClr>
          </a:solidFill>
          <a:ln>
            <a:solidFill>
              <a:schemeClr val="tx1"/>
            </a:solidFill>
          </a:ln>
        </p:spPr>
        <p:txBody>
          <a:bodyPr wrap="square" rtlCol="0">
            <a:spAutoFit/>
          </a:bodyPr>
          <a:lstStyle/>
          <a:p>
            <a:pPr algn="ctr"/>
            <a:r>
              <a:rPr lang="en-US" sz="3200" b="1" dirty="0" smtClean="0">
                <a:latin typeface="Arial"/>
                <a:cs typeface="Arial"/>
              </a:rPr>
              <a:t>   </a:t>
            </a:r>
            <a:r>
              <a:rPr lang="en-US" sz="4000" b="1" dirty="0" smtClean="0">
                <a:solidFill>
                  <a:schemeClr val="bg1"/>
                </a:solidFill>
                <a:latin typeface="Arial"/>
                <a:cs typeface="Arial"/>
              </a:rPr>
              <a:t>Conclusion</a:t>
            </a:r>
            <a:endParaRPr lang="en-US" sz="4000" b="1" dirty="0">
              <a:solidFill>
                <a:schemeClr val="bg1"/>
              </a:solidFill>
              <a:latin typeface="Arial"/>
              <a:cs typeface="Arial"/>
            </a:endParaRPr>
          </a:p>
        </p:txBody>
      </p:sp>
      <p:pic>
        <p:nvPicPr>
          <p:cNvPr id="6" name="Picture 3" descr="horizon_slogan"/>
          <p:cNvPicPr>
            <a:picLocks noChangeAspect="1" noChangeArrowheads="1"/>
          </p:cNvPicPr>
          <p:nvPr/>
        </p:nvPicPr>
        <p:blipFill>
          <a:blip r:embed="rId2"/>
          <a:srcRect r="67056"/>
          <a:stretch>
            <a:fillRect/>
          </a:stretch>
        </p:blipFill>
        <p:spPr bwMode="auto">
          <a:xfrm>
            <a:off x="8286754" y="0"/>
            <a:ext cx="857246" cy="762000"/>
          </a:xfrm>
          <a:prstGeom prst="rect">
            <a:avLst/>
          </a:prstGeom>
          <a:solidFill>
            <a:schemeClr val="bg2"/>
          </a:solidFill>
          <a:ln w="9525">
            <a:noFill/>
            <a:miter lim="800000"/>
            <a:headEnd/>
            <a:tailEnd/>
          </a:ln>
        </p:spPr>
      </p:pic>
      <p:sp>
        <p:nvSpPr>
          <p:cNvPr id="8" name="TextBox 7"/>
          <p:cNvSpPr txBox="1"/>
          <p:nvPr/>
        </p:nvSpPr>
        <p:spPr>
          <a:xfrm>
            <a:off x="8458200" y="6248400"/>
            <a:ext cx="358490" cy="276999"/>
          </a:xfrm>
          <a:prstGeom prst="rect">
            <a:avLst/>
          </a:prstGeom>
          <a:solidFill>
            <a:schemeClr val="bg2">
              <a:lumMod val="75000"/>
            </a:schemeClr>
          </a:solidFill>
          <a:ln>
            <a:solidFill>
              <a:schemeClr val="tx1"/>
            </a:solidFill>
          </a:ln>
        </p:spPr>
        <p:txBody>
          <a:bodyPr wrap="square" rtlCol="0">
            <a:spAutoFit/>
          </a:bodyPr>
          <a:lstStyle/>
          <a:p>
            <a:pPr algn="just"/>
            <a:r>
              <a:rPr lang="en-US" sz="1200" b="1" dirty="0" smtClean="0">
                <a:latin typeface="Times New Roman" pitchFamily="18" charset="0"/>
                <a:cs typeface="Times New Roman" pitchFamily="18" charset="0"/>
              </a:rPr>
              <a:t>17</a:t>
            </a:r>
            <a:endParaRPr lang="en-US" sz="1200" b="1" dirty="0">
              <a:latin typeface="Times New Roman" pitchFamily="18" charset="0"/>
              <a:cs typeface="Times New Roman" pitchFamily="18" charset="0"/>
            </a:endParaRPr>
          </a:p>
        </p:txBody>
      </p:sp>
    </p:spTree>
    <p:extLst>
      <p:ext uri="{BB962C8B-B14F-4D97-AF65-F5344CB8AC3E}">
        <p14:creationId xmlns:p14="http://schemas.microsoft.com/office/powerpoint/2010/main" val="1820047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 y="760412"/>
            <a:ext cx="9143999" cy="1588"/>
          </a:xfrm>
          <a:prstGeom prst="line">
            <a:avLst/>
          </a:prstGeom>
          <a:ln w="25400" cap="flat">
            <a:solidFill>
              <a:srgbClr val="22418B"/>
            </a:solidFill>
            <a:roun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 name="Straight Connector 2"/>
          <p:cNvCxnSpPr/>
          <p:nvPr/>
        </p:nvCxnSpPr>
        <p:spPr>
          <a:xfrm>
            <a:off x="0" y="6324600"/>
            <a:ext cx="9143999" cy="1588"/>
          </a:xfrm>
          <a:prstGeom prst="line">
            <a:avLst/>
          </a:prstGeom>
          <a:ln w="25400" cap="flat">
            <a:solidFill>
              <a:srgbClr val="22418B"/>
            </a:solidFill>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55385" y="914400"/>
            <a:ext cx="8686801" cy="5262979"/>
          </a:xfrm>
          <a:prstGeom prst="rect">
            <a:avLst/>
          </a:prstGeom>
          <a:solidFill>
            <a:schemeClr val="bg2">
              <a:lumMod val="90000"/>
            </a:schemeClr>
          </a:solidFill>
          <a:ln>
            <a:solidFill>
              <a:schemeClr val="tx1"/>
            </a:solidFill>
          </a:ln>
        </p:spPr>
        <p:txBody>
          <a:bodyPr wrap="square" rtlCol="0">
            <a:spAutoFit/>
          </a:bodyPr>
          <a:lstStyle/>
          <a:p>
            <a:pPr marL="342900" indent="-342900">
              <a:buFont typeface="Wingdings" pitchFamily="2" charset="2"/>
              <a:buChar char="v"/>
            </a:pPr>
            <a:r>
              <a:rPr lang="en-US" sz="2400" b="1" dirty="0">
                <a:latin typeface="Times New Roman" pitchFamily="18" charset="0"/>
                <a:cs typeface="Times New Roman" pitchFamily="18" charset="0"/>
              </a:rPr>
              <a:t>Introduction</a:t>
            </a:r>
          </a:p>
          <a:p>
            <a:pPr marL="800100" lvl="1" indent="-342900">
              <a:buFont typeface="Wingdings" pitchFamily="2" charset="2"/>
              <a:buChar char="§"/>
            </a:pPr>
            <a:r>
              <a:rPr lang="en-US" sz="2400" b="1" dirty="0" smtClean="0">
                <a:latin typeface="Times New Roman" pitchFamily="18" charset="0"/>
                <a:cs typeface="Times New Roman" pitchFamily="18" charset="0"/>
              </a:rPr>
              <a:t>Study location (Moscow city)</a:t>
            </a:r>
            <a:endParaRPr lang="en-US" sz="2400" b="1" dirty="0">
              <a:latin typeface="Times New Roman" pitchFamily="18" charset="0"/>
              <a:cs typeface="Times New Roman" pitchFamily="18" charset="0"/>
            </a:endParaRPr>
          </a:p>
          <a:p>
            <a:pPr marL="800100" lvl="1" indent="-342900">
              <a:buFont typeface="Wingdings" pitchFamily="2" charset="2"/>
              <a:buChar char="§"/>
            </a:pPr>
            <a:r>
              <a:rPr lang="en-US" sz="2400" b="1" dirty="0" smtClean="0">
                <a:latin typeface="Times New Roman" pitchFamily="18" charset="0"/>
                <a:cs typeface="Times New Roman" pitchFamily="18" charset="0"/>
              </a:rPr>
              <a:t>Russian Wildfire in summer 2010</a:t>
            </a:r>
          </a:p>
          <a:p>
            <a:pPr marL="800100" lvl="1" indent="-342900">
              <a:buFont typeface="Wingdings" pitchFamily="2" charset="2"/>
              <a:buChar char="§"/>
            </a:pPr>
            <a:r>
              <a:rPr lang="en-US" sz="2400" b="1" dirty="0" smtClean="0">
                <a:latin typeface="Times New Roman" pitchFamily="18" charset="0"/>
                <a:cs typeface="Times New Roman" pitchFamily="18" charset="0"/>
              </a:rPr>
              <a:t>Effect of Biomass burning</a:t>
            </a:r>
          </a:p>
          <a:p>
            <a:pPr marL="800100" lvl="1" indent="-342900">
              <a:buFont typeface="Wingdings" pitchFamily="2" charset="2"/>
              <a:buChar char="§"/>
            </a:pPr>
            <a:endParaRPr lang="en-US" sz="2400" b="1" dirty="0">
              <a:latin typeface="Times New Roman" pitchFamily="18" charset="0"/>
              <a:cs typeface="Times New Roman" pitchFamily="18" charset="0"/>
            </a:endParaRPr>
          </a:p>
          <a:p>
            <a:pPr marL="342900" indent="-342900">
              <a:buFont typeface="Wingdings" pitchFamily="2" charset="2"/>
              <a:buChar char="v"/>
            </a:pPr>
            <a:r>
              <a:rPr lang="en-US" sz="2400" b="1" dirty="0" smtClean="0">
                <a:latin typeface="Times New Roman" pitchFamily="18" charset="0"/>
                <a:cs typeface="Times New Roman" pitchFamily="18" charset="0"/>
              </a:rPr>
              <a:t>AERONET  and MODIS AOD of Moscow city in year 2010</a:t>
            </a:r>
          </a:p>
          <a:p>
            <a:pPr marL="342900" indent="-342900">
              <a:buFont typeface="Wingdings" pitchFamily="2" charset="2"/>
              <a:buChar char="v"/>
            </a:pPr>
            <a:r>
              <a:rPr lang="en-US" sz="2400" b="1" dirty="0">
                <a:latin typeface="Times New Roman" pitchFamily="18" charset="0"/>
                <a:cs typeface="Times New Roman" pitchFamily="18" charset="0"/>
              </a:rPr>
              <a:t>Comparison of the AERONET AOD </a:t>
            </a:r>
            <a:r>
              <a:rPr lang="en-US" sz="2400" b="1" dirty="0" smtClean="0">
                <a:latin typeface="Times New Roman" pitchFamily="18" charset="0"/>
                <a:cs typeface="Times New Roman" pitchFamily="18" charset="0"/>
              </a:rPr>
              <a:t>in August </a:t>
            </a:r>
            <a:r>
              <a:rPr lang="en-US" sz="2400" b="1" dirty="0">
                <a:latin typeface="Times New Roman" pitchFamily="18" charset="0"/>
                <a:cs typeface="Times New Roman" pitchFamily="18" charset="0"/>
              </a:rPr>
              <a:t>2009 and 2010. </a:t>
            </a:r>
          </a:p>
          <a:p>
            <a:pPr marL="342900" indent="-342900">
              <a:buFont typeface="Wingdings" pitchFamily="2" charset="2"/>
              <a:buChar char="v"/>
            </a:pPr>
            <a:r>
              <a:rPr lang="en-US" sz="2400" b="1" dirty="0">
                <a:latin typeface="Times New Roman" pitchFamily="18" charset="0"/>
                <a:cs typeface="Times New Roman" pitchFamily="18" charset="0"/>
              </a:rPr>
              <a:t>Comparison of AERONET  and MODIS </a:t>
            </a:r>
            <a:r>
              <a:rPr lang="en-US" sz="2400" b="1" dirty="0" smtClean="0">
                <a:latin typeface="Times New Roman" pitchFamily="18" charset="0"/>
                <a:cs typeface="Times New Roman" pitchFamily="18" charset="0"/>
              </a:rPr>
              <a:t>AOD during the wildfire </a:t>
            </a:r>
          </a:p>
          <a:p>
            <a:pPr marL="342900" indent="-342900">
              <a:buFont typeface="Wingdings" pitchFamily="2" charset="2"/>
              <a:buChar char="v"/>
            </a:pPr>
            <a:r>
              <a:rPr lang="en-US" sz="2400" b="1" dirty="0" smtClean="0">
                <a:latin typeface="Times New Roman" pitchFamily="18" charset="0"/>
                <a:cs typeface="Times New Roman" pitchFamily="18" charset="0"/>
              </a:rPr>
              <a:t>Back Trajectory during the wildfire</a:t>
            </a:r>
            <a:endParaRPr lang="en-US" sz="2400" b="1" dirty="0">
              <a:latin typeface="Times New Roman" pitchFamily="18" charset="0"/>
              <a:cs typeface="Times New Roman" pitchFamily="18" charset="0"/>
            </a:endParaRPr>
          </a:p>
          <a:p>
            <a:pPr marL="342900" indent="-342900">
              <a:buFont typeface="Wingdings" pitchFamily="2" charset="2"/>
              <a:buChar char="v"/>
            </a:pPr>
            <a:r>
              <a:rPr lang="en-US" sz="2400" b="1" dirty="0">
                <a:latin typeface="Times New Roman" pitchFamily="18" charset="0"/>
                <a:cs typeface="Times New Roman" pitchFamily="18" charset="0"/>
              </a:rPr>
              <a:t>Comparison of AERONET  and MODIS </a:t>
            </a:r>
            <a:r>
              <a:rPr lang="en-US" sz="2400" b="1" dirty="0" smtClean="0">
                <a:latin typeface="Times New Roman" pitchFamily="18" charset="0"/>
                <a:cs typeface="Times New Roman" pitchFamily="18" charset="0"/>
              </a:rPr>
              <a:t>Angstrom during the wildfire.</a:t>
            </a:r>
          </a:p>
          <a:p>
            <a:endParaRPr lang="en-US" sz="2400" b="1" dirty="0">
              <a:latin typeface="Times New Roman" pitchFamily="18" charset="0"/>
              <a:cs typeface="Times New Roman" pitchFamily="18" charset="0"/>
            </a:endParaRPr>
          </a:p>
          <a:p>
            <a:pPr marL="342900" indent="-342900">
              <a:buFont typeface="Wingdings" pitchFamily="2" charset="2"/>
              <a:buChar char="v"/>
            </a:pPr>
            <a:r>
              <a:rPr lang="en-US" sz="2400" b="1" dirty="0" smtClean="0">
                <a:latin typeface="Times New Roman" pitchFamily="18" charset="0"/>
                <a:cs typeface="Times New Roman" pitchFamily="18" charset="0"/>
              </a:rPr>
              <a:t>Conclusion </a:t>
            </a:r>
            <a:endParaRPr lang="en-US" sz="2400" b="1" dirty="0">
              <a:latin typeface="Times New Roman" pitchFamily="18" charset="0"/>
              <a:cs typeface="Times New Roman" pitchFamily="18" charset="0"/>
            </a:endParaRPr>
          </a:p>
        </p:txBody>
      </p:sp>
      <p:sp>
        <p:nvSpPr>
          <p:cNvPr id="5" name="TextBox 4"/>
          <p:cNvSpPr txBox="1"/>
          <p:nvPr/>
        </p:nvSpPr>
        <p:spPr>
          <a:xfrm>
            <a:off x="26787" y="0"/>
            <a:ext cx="9143998" cy="707886"/>
          </a:xfrm>
          <a:prstGeom prst="rect">
            <a:avLst/>
          </a:prstGeom>
          <a:solidFill>
            <a:schemeClr val="bg2">
              <a:lumMod val="25000"/>
            </a:schemeClr>
          </a:solidFill>
          <a:ln>
            <a:solidFill>
              <a:schemeClr val="tx1"/>
            </a:solidFill>
          </a:ln>
        </p:spPr>
        <p:txBody>
          <a:bodyPr wrap="square" rtlCol="0">
            <a:spAutoFit/>
          </a:bodyPr>
          <a:lstStyle/>
          <a:p>
            <a:pPr algn="ctr"/>
            <a:r>
              <a:rPr lang="en-US" sz="4000" b="1" dirty="0" smtClean="0">
                <a:solidFill>
                  <a:schemeClr val="bg1"/>
                </a:solidFill>
                <a:latin typeface="Arial" pitchFamily="34" charset="0"/>
                <a:cs typeface="Arial" pitchFamily="34" charset="0"/>
              </a:rPr>
              <a:t>Outline</a:t>
            </a:r>
            <a:endParaRPr lang="en-US" sz="4000" b="1" dirty="0">
              <a:solidFill>
                <a:schemeClr val="bg1"/>
              </a:solidFill>
              <a:latin typeface="Arial" pitchFamily="34" charset="0"/>
              <a:cs typeface="Arial" pitchFamily="34" charset="0"/>
            </a:endParaRPr>
          </a:p>
        </p:txBody>
      </p:sp>
      <p:pic>
        <p:nvPicPr>
          <p:cNvPr id="6" name="Picture 3" descr="horizon_slogan"/>
          <p:cNvPicPr>
            <a:picLocks noChangeAspect="1" noChangeArrowheads="1"/>
          </p:cNvPicPr>
          <p:nvPr/>
        </p:nvPicPr>
        <p:blipFill>
          <a:blip r:embed="rId2"/>
          <a:srcRect r="67056"/>
          <a:stretch>
            <a:fillRect/>
          </a:stretch>
        </p:blipFill>
        <p:spPr bwMode="auto">
          <a:xfrm>
            <a:off x="8305800" y="0"/>
            <a:ext cx="864985" cy="768878"/>
          </a:xfrm>
          <a:prstGeom prst="rect">
            <a:avLst/>
          </a:prstGeom>
          <a:solidFill>
            <a:schemeClr val="bg2"/>
          </a:solidFill>
          <a:ln w="9525">
            <a:noFill/>
            <a:miter lim="800000"/>
            <a:headEnd/>
            <a:tailEnd/>
          </a:ln>
        </p:spPr>
      </p:pic>
      <p:sp>
        <p:nvSpPr>
          <p:cNvPr id="7" name="TextBox 6"/>
          <p:cNvSpPr txBox="1"/>
          <p:nvPr/>
        </p:nvSpPr>
        <p:spPr>
          <a:xfrm>
            <a:off x="8709311" y="6477000"/>
            <a:ext cx="241300" cy="276999"/>
          </a:xfrm>
          <a:prstGeom prst="rect">
            <a:avLst/>
          </a:prstGeom>
          <a:solidFill>
            <a:schemeClr val="bg2">
              <a:lumMod val="75000"/>
            </a:schemeClr>
          </a:solidFill>
          <a:ln>
            <a:solidFill>
              <a:schemeClr val="tx1"/>
            </a:solidFill>
          </a:ln>
        </p:spPr>
        <p:txBody>
          <a:bodyPr wrap="square" rtlCol="0">
            <a:spAutoFit/>
          </a:bodyPr>
          <a:lstStyle/>
          <a:p>
            <a:pPr algn="just"/>
            <a:r>
              <a:rPr lang="en-US" sz="1200" b="1" dirty="0" smtClean="0">
                <a:latin typeface="Times New Roman" pitchFamily="18" charset="0"/>
                <a:cs typeface="Times New Roman" pitchFamily="18" charset="0"/>
              </a:rPr>
              <a:t>1</a:t>
            </a:r>
            <a:endParaRPr lang="en-US" sz="1200" b="1" dirty="0">
              <a:latin typeface="Times New Roman" pitchFamily="18" charset="0"/>
              <a:cs typeface="Times New Roman" pitchFamily="18" charset="0"/>
            </a:endParaRPr>
          </a:p>
        </p:txBody>
      </p:sp>
    </p:spTree>
    <p:extLst>
      <p:ext uri="{BB962C8B-B14F-4D97-AF65-F5344CB8AC3E}">
        <p14:creationId xmlns:p14="http://schemas.microsoft.com/office/powerpoint/2010/main" val="180185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6400800"/>
            <a:ext cx="9143999" cy="1588"/>
          </a:xfrm>
          <a:prstGeom prst="line">
            <a:avLst/>
          </a:prstGeom>
          <a:ln w="25400" cap="flat">
            <a:solidFill>
              <a:srgbClr val="22418B"/>
            </a:solidFill>
            <a:roun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 y="689432"/>
            <a:ext cx="9143999" cy="1588"/>
          </a:xfrm>
          <a:prstGeom prst="line">
            <a:avLst/>
          </a:prstGeom>
          <a:ln w="25400" cap="flat">
            <a:solidFill>
              <a:srgbClr val="22418B"/>
            </a:solidFill>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0" y="0"/>
            <a:ext cx="9143998" cy="646331"/>
          </a:xfrm>
          <a:prstGeom prst="rect">
            <a:avLst/>
          </a:prstGeom>
          <a:solidFill>
            <a:schemeClr val="bg2">
              <a:lumMod val="25000"/>
            </a:schemeClr>
          </a:solidFill>
          <a:ln>
            <a:solidFill>
              <a:schemeClr val="tx1"/>
            </a:solidFill>
          </a:ln>
        </p:spPr>
        <p:txBody>
          <a:bodyPr wrap="square" rtlCol="0">
            <a:spAutoFit/>
          </a:bodyPr>
          <a:lstStyle/>
          <a:p>
            <a:r>
              <a:rPr lang="en-US" sz="3600" b="1" dirty="0" smtClean="0">
                <a:solidFill>
                  <a:srgbClr val="22418B"/>
                </a:solidFill>
                <a:latin typeface="Arial"/>
                <a:cs typeface="Arial"/>
              </a:rPr>
              <a:t>			</a:t>
            </a:r>
            <a:r>
              <a:rPr lang="en-US" sz="3600" b="1" dirty="0" smtClean="0">
                <a:solidFill>
                  <a:srgbClr val="22418B"/>
                </a:solidFill>
                <a:latin typeface="Arial" pitchFamily="34" charset="0"/>
                <a:cs typeface="Arial" pitchFamily="34" charset="0"/>
              </a:rPr>
              <a:t> </a:t>
            </a:r>
            <a:r>
              <a:rPr lang="en-US" sz="3600" b="1" dirty="0" smtClean="0">
                <a:solidFill>
                  <a:schemeClr val="bg1"/>
                </a:solidFill>
                <a:latin typeface="Arial" pitchFamily="34" charset="0"/>
                <a:cs typeface="Arial" pitchFamily="34" charset="0"/>
              </a:rPr>
              <a:t>Moscow City</a:t>
            </a:r>
            <a:endParaRPr lang="en-US" sz="3600" b="1" dirty="0">
              <a:solidFill>
                <a:schemeClr val="bg1"/>
              </a:solidFill>
              <a:latin typeface="Arial" pitchFamily="34" charset="0"/>
              <a:cs typeface="Arial" pitchFamily="34" charset="0"/>
            </a:endParaRPr>
          </a:p>
        </p:txBody>
      </p:sp>
      <p:pic>
        <p:nvPicPr>
          <p:cNvPr id="7" name="Picture 3" descr="horizon_slogan"/>
          <p:cNvPicPr>
            <a:picLocks noChangeAspect="1" noChangeArrowheads="1"/>
          </p:cNvPicPr>
          <p:nvPr/>
        </p:nvPicPr>
        <p:blipFill>
          <a:blip r:embed="rId2"/>
          <a:srcRect r="67056"/>
          <a:stretch>
            <a:fillRect/>
          </a:stretch>
        </p:blipFill>
        <p:spPr bwMode="auto">
          <a:xfrm>
            <a:off x="8355215" y="0"/>
            <a:ext cx="788785" cy="646332"/>
          </a:xfrm>
          <a:prstGeom prst="rect">
            <a:avLst/>
          </a:prstGeom>
          <a:solidFill>
            <a:schemeClr val="bg2"/>
          </a:solidFill>
          <a:ln w="9525">
            <a:noFill/>
            <a:miter lim="800000"/>
            <a:headEnd/>
            <a:tailEnd/>
          </a:ln>
        </p:spPr>
      </p:pic>
      <p:sp>
        <p:nvSpPr>
          <p:cNvPr id="8" name="TextBox 7"/>
          <p:cNvSpPr txBox="1"/>
          <p:nvPr/>
        </p:nvSpPr>
        <p:spPr>
          <a:xfrm>
            <a:off x="57727" y="796723"/>
            <a:ext cx="3939309" cy="1938992"/>
          </a:xfrm>
          <a:prstGeom prst="rect">
            <a:avLst/>
          </a:prstGeom>
          <a:solidFill>
            <a:schemeClr val="bg2">
              <a:lumMod val="90000"/>
            </a:schemeClr>
          </a:solidFill>
          <a:ln>
            <a:solidFill>
              <a:schemeClr val="tx1"/>
            </a:solidFill>
          </a:ln>
        </p:spPr>
        <p:txBody>
          <a:bodyPr wrap="square" rtlCol="0">
            <a:spAutoFit/>
          </a:bodyPr>
          <a:lstStyle/>
          <a:p>
            <a:pPr marL="285750" indent="-285750">
              <a:buFont typeface="Wingdings" pitchFamily="2" charset="2"/>
              <a:buChar char="v"/>
            </a:pPr>
            <a:r>
              <a:rPr lang="en-US" sz="2000" b="1" dirty="0" smtClean="0">
                <a:latin typeface="Times New Roman" pitchFamily="18" charset="0"/>
                <a:cs typeface="Times New Roman" pitchFamily="18" charset="0"/>
              </a:rPr>
              <a:t>Capital city of Russia</a:t>
            </a:r>
          </a:p>
          <a:p>
            <a:pPr marL="285750" indent="-285750">
              <a:buFont typeface="Wingdings" pitchFamily="2" charset="2"/>
              <a:buChar char="v"/>
            </a:pPr>
            <a:r>
              <a:rPr lang="en-US" sz="2000" b="1" dirty="0" smtClean="0">
                <a:latin typeface="Times New Roman" pitchFamily="18" charset="0"/>
                <a:cs typeface="Times New Roman" pitchFamily="18" charset="0"/>
              </a:rPr>
              <a:t>Area =</a:t>
            </a:r>
            <a:r>
              <a:rPr lang="en-US" sz="2000" dirty="0"/>
              <a:t>2,510 km</a:t>
            </a:r>
            <a:r>
              <a:rPr lang="en-US" sz="2000" baseline="30000" dirty="0"/>
              <a:t>2</a:t>
            </a:r>
            <a:r>
              <a:rPr lang="en-US" sz="2000" dirty="0"/>
              <a:t> (969.1 </a:t>
            </a:r>
            <a:r>
              <a:rPr lang="en-US" sz="2000" dirty="0" err="1"/>
              <a:t>sq</a:t>
            </a:r>
            <a:r>
              <a:rPr lang="en-US" sz="2000" dirty="0"/>
              <a:t> mi)</a:t>
            </a:r>
            <a:endParaRPr lang="en-US" sz="2000" b="1" dirty="0" smtClean="0">
              <a:latin typeface="Times New Roman" pitchFamily="18" charset="0"/>
              <a:cs typeface="Times New Roman" pitchFamily="18" charset="0"/>
            </a:endParaRPr>
          </a:p>
          <a:p>
            <a:pPr marL="285750" indent="-285750">
              <a:buFont typeface="Wingdings" pitchFamily="2" charset="2"/>
              <a:buChar char="v"/>
            </a:pPr>
            <a:r>
              <a:rPr lang="en-US" sz="2000" b="1" dirty="0" smtClean="0">
                <a:latin typeface="Times New Roman" pitchFamily="18" charset="0"/>
                <a:cs typeface="Times New Roman" pitchFamily="18" charset="0"/>
              </a:rPr>
              <a:t>population = </a:t>
            </a:r>
            <a:r>
              <a:rPr lang="en-US" sz="2000" dirty="0" smtClean="0"/>
              <a:t>11,503,330 (2010)</a:t>
            </a:r>
            <a:r>
              <a:rPr lang="en-US" sz="2000" b="1" dirty="0" smtClean="0">
                <a:latin typeface="Times New Roman" pitchFamily="18" charset="0"/>
                <a:cs typeface="Times New Roman" pitchFamily="18" charset="0"/>
              </a:rPr>
              <a:t> </a:t>
            </a:r>
          </a:p>
          <a:p>
            <a:pPr marL="285750" indent="-285750">
              <a:buFont typeface="Wingdings" pitchFamily="2" charset="2"/>
              <a:buChar char="v"/>
            </a:pPr>
            <a:r>
              <a:rPr lang="en-US" sz="2000" b="1" dirty="0" smtClean="0">
                <a:latin typeface="Times New Roman" pitchFamily="18" charset="0"/>
                <a:cs typeface="Times New Roman" pitchFamily="18" charset="0"/>
              </a:rPr>
              <a:t>Population density = </a:t>
            </a:r>
            <a:r>
              <a:rPr lang="en-US" sz="2000" dirty="0"/>
              <a:t>4,583.07 /km</a:t>
            </a:r>
            <a:r>
              <a:rPr lang="en-US" sz="2000" baseline="30000" dirty="0"/>
              <a:t>2</a:t>
            </a:r>
            <a:r>
              <a:rPr lang="en-US" sz="2000" dirty="0"/>
              <a:t> (11,870.1 </a:t>
            </a:r>
            <a:r>
              <a:rPr lang="en-US" sz="2000" dirty="0" smtClean="0"/>
              <a:t>/</a:t>
            </a:r>
            <a:r>
              <a:rPr lang="en-US" sz="2000" dirty="0" err="1" smtClean="0"/>
              <a:t>sq</a:t>
            </a:r>
            <a:r>
              <a:rPr lang="en-US" sz="2000" dirty="0" smtClean="0"/>
              <a:t> mi )</a:t>
            </a:r>
          </a:p>
          <a:p>
            <a:endParaRPr lang="en-US" sz="2000" b="1" dirty="0" smtClean="0">
              <a:latin typeface="Times New Roman" pitchFamily="18" charset="0"/>
              <a:cs typeface="Times New Roman" pitchFamily="18" charset="0"/>
            </a:endParaRPr>
          </a:p>
        </p:txBody>
      </p:sp>
      <p:sp>
        <p:nvSpPr>
          <p:cNvPr id="9" name="TextBox 8"/>
          <p:cNvSpPr txBox="1"/>
          <p:nvPr/>
        </p:nvSpPr>
        <p:spPr>
          <a:xfrm>
            <a:off x="8793335" y="6460836"/>
            <a:ext cx="241300" cy="276999"/>
          </a:xfrm>
          <a:prstGeom prst="rect">
            <a:avLst/>
          </a:prstGeom>
          <a:solidFill>
            <a:schemeClr val="bg2">
              <a:lumMod val="75000"/>
            </a:schemeClr>
          </a:solidFill>
          <a:ln>
            <a:solidFill>
              <a:schemeClr val="tx1"/>
            </a:solidFill>
          </a:ln>
        </p:spPr>
        <p:txBody>
          <a:bodyPr wrap="square" rtlCol="0">
            <a:spAutoFit/>
          </a:bodyPr>
          <a:lstStyle/>
          <a:p>
            <a:pPr algn="just"/>
            <a:r>
              <a:rPr lang="en-US" sz="1200" b="1" dirty="0" smtClean="0">
                <a:latin typeface="Times New Roman" pitchFamily="18" charset="0"/>
                <a:cs typeface="Times New Roman" pitchFamily="18" charset="0"/>
              </a:rPr>
              <a:t>2</a:t>
            </a:r>
            <a:endParaRPr lang="en-US" sz="1200" b="1"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429000"/>
            <a:ext cx="2329037"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50800" y="2841992"/>
            <a:ext cx="3939309" cy="1938992"/>
          </a:xfrm>
          <a:prstGeom prst="rect">
            <a:avLst/>
          </a:prstGeom>
          <a:solidFill>
            <a:schemeClr val="bg2">
              <a:lumMod val="90000"/>
            </a:schemeClr>
          </a:solidFill>
          <a:ln>
            <a:solidFill>
              <a:schemeClr val="tx1"/>
            </a:solidFill>
          </a:ln>
        </p:spPr>
        <p:txBody>
          <a:bodyPr wrap="square" rtlCol="0">
            <a:spAutoFit/>
          </a:bodyPr>
          <a:lstStyle/>
          <a:p>
            <a:pPr marL="285750" indent="-285750">
              <a:buFont typeface="Wingdings" pitchFamily="2" charset="2"/>
              <a:buChar char="v"/>
            </a:pPr>
            <a:r>
              <a:rPr lang="en-US"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Moscow seasons</a:t>
            </a:r>
          </a:p>
          <a:p>
            <a:r>
              <a:rPr lang="en-US" sz="2000" b="1" dirty="0" smtClean="0">
                <a:latin typeface="Times New Roman" pitchFamily="18" charset="0"/>
                <a:cs typeface="Times New Roman" pitchFamily="18" charset="0"/>
              </a:rPr>
              <a:t>      Winter </a:t>
            </a:r>
          </a:p>
          <a:p>
            <a:r>
              <a:rPr lang="en-US" sz="2000" b="1" dirty="0" smtClean="0">
                <a:latin typeface="Times New Roman" pitchFamily="18" charset="0"/>
                <a:cs typeface="Times New Roman" pitchFamily="18" charset="0"/>
              </a:rPr>
              <a:t>      Spring</a:t>
            </a:r>
            <a:endParaRPr lang="en-US" sz="2000" b="1" dirty="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      Summer</a:t>
            </a:r>
            <a:endParaRPr lang="en-US" sz="2000" b="1" dirty="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      Fall </a:t>
            </a:r>
          </a:p>
          <a:p>
            <a:r>
              <a:rPr lang="en-US" sz="2000" b="1" dirty="0" smtClean="0">
                <a:latin typeface="Times New Roman" pitchFamily="18" charset="0"/>
                <a:cs typeface="Times New Roman" pitchFamily="18" charset="0"/>
              </a:rPr>
              <a:t> </a:t>
            </a: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697" y="3276600"/>
            <a:ext cx="216776" cy="216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1697" y="3886200"/>
            <a:ext cx="216776" cy="216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171" y="3590382"/>
            <a:ext cx="223267" cy="223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171" y="4217771"/>
            <a:ext cx="201829" cy="20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57727" y="4924961"/>
            <a:ext cx="3939309" cy="1323439"/>
          </a:xfrm>
          <a:prstGeom prst="rect">
            <a:avLst/>
          </a:prstGeom>
          <a:solidFill>
            <a:schemeClr val="bg2">
              <a:lumMod val="90000"/>
            </a:schemeClr>
          </a:solidFill>
          <a:ln>
            <a:solidFill>
              <a:schemeClr val="tx1"/>
            </a:solidFill>
          </a:ln>
        </p:spPr>
        <p:txBody>
          <a:bodyPr wrap="square" rtlCol="0">
            <a:spAutoFit/>
          </a:bodyPr>
          <a:lstStyle/>
          <a:p>
            <a:pPr marL="285750" indent="-285750">
              <a:buFont typeface="Wingdings" pitchFamily="2" charset="2"/>
              <a:buChar char="v"/>
            </a:pPr>
            <a:r>
              <a:rPr lang="en-US" sz="2000" b="1" dirty="0" smtClean="0">
                <a:latin typeface="Times New Roman" pitchFamily="18" charset="0"/>
                <a:cs typeface="Times New Roman" pitchFamily="18" charset="0"/>
              </a:rPr>
              <a:t>AERONET sites of Moscow city</a:t>
            </a:r>
          </a:p>
          <a:p>
            <a:pPr marL="285750" indent="-285750">
              <a:buFont typeface="Wingdings" pitchFamily="2" charset="2"/>
              <a:buChar char="§"/>
            </a:pPr>
            <a:r>
              <a:rPr lang="en-US" sz="2000" b="1" dirty="0" smtClean="0">
                <a:latin typeface="Times New Roman" pitchFamily="18" charset="0"/>
                <a:cs typeface="Times New Roman" pitchFamily="18" charset="0"/>
              </a:rPr>
              <a:t>Latitude = 55.7</a:t>
            </a:r>
          </a:p>
          <a:p>
            <a:pPr marL="285750" indent="-285750">
              <a:buFont typeface="Wingdings" pitchFamily="2" charset="2"/>
              <a:buChar char="§"/>
            </a:pPr>
            <a:r>
              <a:rPr lang="en-US" sz="2000" b="1" dirty="0" smtClean="0">
                <a:latin typeface="Times New Roman" pitchFamily="18" charset="0"/>
                <a:cs typeface="Times New Roman" pitchFamily="18" charset="0"/>
              </a:rPr>
              <a:t>Longitude = 37.51</a:t>
            </a:r>
          </a:p>
          <a:p>
            <a:pPr marL="285750" indent="-285750">
              <a:buFont typeface="Wingdings" pitchFamily="2" charset="2"/>
              <a:buChar char="§"/>
            </a:pPr>
            <a:r>
              <a:rPr lang="en-US" sz="2000" b="1" dirty="0" smtClean="0">
                <a:latin typeface="Times New Roman" pitchFamily="18" charset="0"/>
                <a:cs typeface="Times New Roman" pitchFamily="18" charset="0"/>
              </a:rPr>
              <a:t>Altitude = 130m</a:t>
            </a:r>
          </a:p>
        </p:txBody>
      </p:sp>
      <p:sp>
        <p:nvSpPr>
          <p:cNvPr id="21" name="TextBox 20"/>
          <p:cNvSpPr txBox="1"/>
          <p:nvPr/>
        </p:nvSpPr>
        <p:spPr>
          <a:xfrm>
            <a:off x="4178020" y="762000"/>
            <a:ext cx="4813580" cy="2677656"/>
          </a:xfrm>
          <a:prstGeom prst="rect">
            <a:avLst/>
          </a:prstGeom>
          <a:solidFill>
            <a:schemeClr val="bg1"/>
          </a:solidFill>
          <a:ln>
            <a:solidFill>
              <a:schemeClr val="tx1"/>
            </a:solidFill>
          </a:ln>
        </p:spPr>
        <p:txBody>
          <a:bodyPr wrap="square" rtlCol="0">
            <a:spAutoFit/>
          </a:bodyPr>
          <a:lstStyle/>
          <a:p>
            <a:pPr marL="285750" indent="-285750">
              <a:buFont typeface="Wingdings" pitchFamily="2" charset="2"/>
              <a:buChar char="§"/>
            </a:pPr>
            <a:endParaRPr lang="en-US" sz="1400" dirty="0" smtClean="0"/>
          </a:p>
          <a:p>
            <a:pPr marL="285750" indent="-285750">
              <a:buFont typeface="Wingdings" pitchFamily="2" charset="2"/>
              <a:buChar char="§"/>
            </a:pPr>
            <a:endParaRPr lang="en-US" sz="1400" dirty="0"/>
          </a:p>
          <a:p>
            <a:pPr marL="285750" indent="-285750">
              <a:buFont typeface="Wingdings" pitchFamily="2" charset="2"/>
              <a:buChar char="§"/>
            </a:pPr>
            <a:endParaRPr lang="en-US" sz="1400" dirty="0" smtClean="0"/>
          </a:p>
          <a:p>
            <a:pPr marL="285750" indent="-285750">
              <a:buFont typeface="Wingdings" pitchFamily="2" charset="2"/>
              <a:buChar char="§"/>
            </a:pPr>
            <a:endParaRPr lang="en-US" sz="1400" dirty="0"/>
          </a:p>
          <a:p>
            <a:pPr marL="285750" indent="-285750">
              <a:buFont typeface="Wingdings" pitchFamily="2" charset="2"/>
              <a:buChar char="§"/>
            </a:pPr>
            <a:endParaRPr lang="en-US" sz="1400" dirty="0" smtClean="0"/>
          </a:p>
          <a:p>
            <a:pPr marL="285750" indent="-285750">
              <a:buFont typeface="Wingdings" pitchFamily="2" charset="2"/>
              <a:buChar char="§"/>
            </a:pPr>
            <a:endParaRPr lang="en-US" sz="1400" dirty="0"/>
          </a:p>
          <a:p>
            <a:pPr marL="285750" indent="-285750">
              <a:buFont typeface="Wingdings" pitchFamily="2" charset="2"/>
              <a:buChar char="§"/>
            </a:pPr>
            <a:endParaRPr lang="en-US" sz="1400" dirty="0" smtClean="0"/>
          </a:p>
          <a:p>
            <a:pPr marL="285750" indent="-285750">
              <a:buFont typeface="Wingdings" pitchFamily="2" charset="2"/>
              <a:buChar char="§"/>
            </a:pPr>
            <a:endParaRPr lang="en-US" sz="1400" dirty="0"/>
          </a:p>
          <a:p>
            <a:pPr marL="285750" indent="-285750">
              <a:buFont typeface="Wingdings" pitchFamily="2" charset="2"/>
              <a:buChar char="§"/>
            </a:pPr>
            <a:endParaRPr lang="en-US" sz="1400" dirty="0" smtClean="0"/>
          </a:p>
          <a:p>
            <a:pPr marL="285750" indent="-285750">
              <a:buFont typeface="Wingdings" pitchFamily="2" charset="2"/>
              <a:buChar char="§"/>
            </a:pPr>
            <a:endParaRPr lang="en-US" sz="1400" dirty="0"/>
          </a:p>
          <a:p>
            <a:pPr marL="285750" indent="-285750">
              <a:buFont typeface="Wingdings" pitchFamily="2" charset="2"/>
              <a:buChar char="§"/>
            </a:pPr>
            <a:endParaRPr lang="en-US" sz="1400" dirty="0" smtClean="0"/>
          </a:p>
          <a:p>
            <a:pPr marL="285750" indent="-285750">
              <a:buFont typeface="Wingdings" pitchFamily="2" charset="2"/>
              <a:buChar char="§"/>
            </a:pPr>
            <a:endParaRPr lang="en-US" sz="1400" dirty="0"/>
          </a:p>
        </p:txBody>
      </p:sp>
      <p:pic>
        <p:nvPicPr>
          <p:cNvPr id="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787487"/>
            <a:ext cx="4724400" cy="2515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20037" y="3473415"/>
            <a:ext cx="2514598" cy="2851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4877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400800"/>
            <a:ext cx="9143999" cy="1588"/>
          </a:xfrm>
          <a:prstGeom prst="line">
            <a:avLst/>
          </a:prstGeom>
          <a:ln w="25400" cap="flat">
            <a:solidFill>
              <a:srgbClr val="22418B"/>
            </a:solidFill>
            <a:roun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a:off x="-1" y="689432"/>
            <a:ext cx="9143999" cy="1588"/>
          </a:xfrm>
          <a:prstGeom prst="line">
            <a:avLst/>
          </a:prstGeom>
          <a:ln w="25400" cap="flat">
            <a:solidFill>
              <a:srgbClr val="22418B"/>
            </a:solidFill>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0" y="0"/>
            <a:ext cx="9143998" cy="646331"/>
          </a:xfrm>
          <a:prstGeom prst="rect">
            <a:avLst/>
          </a:prstGeom>
          <a:solidFill>
            <a:schemeClr val="bg2">
              <a:lumMod val="25000"/>
            </a:schemeClr>
          </a:solidFill>
          <a:ln>
            <a:solidFill>
              <a:schemeClr val="tx1"/>
            </a:solidFill>
          </a:ln>
        </p:spPr>
        <p:txBody>
          <a:bodyPr wrap="square" rtlCol="0">
            <a:spAutoFit/>
          </a:bodyPr>
          <a:lstStyle/>
          <a:p>
            <a:r>
              <a:rPr lang="en-US" sz="3600" b="1" dirty="0" smtClean="0">
                <a:solidFill>
                  <a:srgbClr val="22418B"/>
                </a:solidFill>
                <a:latin typeface="Arial"/>
                <a:cs typeface="Arial"/>
              </a:rPr>
              <a:t>	</a:t>
            </a:r>
            <a:r>
              <a:rPr lang="en-US" sz="3600" b="1" dirty="0">
                <a:solidFill>
                  <a:srgbClr val="22418B"/>
                </a:solidFill>
                <a:latin typeface="Arial"/>
                <a:cs typeface="Arial"/>
              </a:rPr>
              <a:t> </a:t>
            </a:r>
            <a:r>
              <a:rPr lang="en-US" sz="3600" b="1" dirty="0" smtClean="0">
                <a:solidFill>
                  <a:srgbClr val="22418B"/>
                </a:solidFill>
                <a:latin typeface="Arial"/>
                <a:cs typeface="Arial"/>
              </a:rPr>
              <a:t>    </a:t>
            </a:r>
            <a:r>
              <a:rPr lang="en-US" sz="3600" b="1" dirty="0" smtClean="0">
                <a:solidFill>
                  <a:schemeClr val="bg1"/>
                </a:solidFill>
                <a:latin typeface="Arial" pitchFamily="34" charset="0"/>
                <a:cs typeface="Arial" pitchFamily="34" charset="0"/>
              </a:rPr>
              <a:t>2010 Russian Wildfires</a:t>
            </a:r>
            <a:endParaRPr lang="en-US" sz="3600" b="1" dirty="0">
              <a:solidFill>
                <a:schemeClr val="bg1"/>
              </a:solidFill>
              <a:latin typeface="Arial" pitchFamily="34" charset="0"/>
              <a:cs typeface="Arial" pitchFamily="34" charset="0"/>
            </a:endParaRPr>
          </a:p>
        </p:txBody>
      </p:sp>
      <p:pic>
        <p:nvPicPr>
          <p:cNvPr id="6" name="Picture 3" descr="horizon_slogan"/>
          <p:cNvPicPr>
            <a:picLocks noChangeAspect="1" noChangeArrowheads="1"/>
          </p:cNvPicPr>
          <p:nvPr/>
        </p:nvPicPr>
        <p:blipFill>
          <a:blip r:embed="rId3"/>
          <a:srcRect r="67056"/>
          <a:stretch>
            <a:fillRect/>
          </a:stretch>
        </p:blipFill>
        <p:spPr bwMode="auto">
          <a:xfrm>
            <a:off x="8355215" y="0"/>
            <a:ext cx="788785" cy="646332"/>
          </a:xfrm>
          <a:prstGeom prst="rect">
            <a:avLst/>
          </a:prstGeom>
          <a:solidFill>
            <a:schemeClr val="bg2"/>
          </a:solidFill>
          <a:ln w="9525">
            <a:noFill/>
            <a:miter lim="800000"/>
            <a:headEnd/>
            <a:tailEnd/>
          </a:ln>
        </p:spPr>
      </p:pic>
      <p:sp>
        <p:nvSpPr>
          <p:cNvPr id="8" name="TextBox 7"/>
          <p:cNvSpPr txBox="1"/>
          <p:nvPr/>
        </p:nvSpPr>
        <p:spPr>
          <a:xfrm>
            <a:off x="8839200" y="6477000"/>
            <a:ext cx="241300" cy="276999"/>
          </a:xfrm>
          <a:prstGeom prst="rect">
            <a:avLst/>
          </a:prstGeom>
          <a:solidFill>
            <a:schemeClr val="bg2">
              <a:lumMod val="75000"/>
            </a:schemeClr>
          </a:solidFill>
          <a:ln>
            <a:solidFill>
              <a:schemeClr val="tx1"/>
            </a:solidFill>
          </a:ln>
        </p:spPr>
        <p:txBody>
          <a:bodyPr wrap="square" rtlCol="0">
            <a:spAutoFit/>
          </a:bodyPr>
          <a:lstStyle/>
          <a:p>
            <a:pPr algn="just"/>
            <a:r>
              <a:rPr lang="en-US" sz="1200" b="1" dirty="0" smtClean="0">
                <a:latin typeface="Times New Roman" pitchFamily="18" charset="0"/>
                <a:cs typeface="Times New Roman" pitchFamily="18" charset="0"/>
              </a:rPr>
              <a:t>3</a:t>
            </a:r>
            <a:endParaRPr lang="en-US" sz="1200" b="1" dirty="0">
              <a:latin typeface="Times New Roman" pitchFamily="18" charset="0"/>
              <a:cs typeface="Times New Roman" pitchFamily="18" charset="0"/>
            </a:endParaRPr>
          </a:p>
        </p:txBody>
      </p:sp>
      <p:sp>
        <p:nvSpPr>
          <p:cNvPr id="12" name="TextBox 11"/>
          <p:cNvSpPr txBox="1"/>
          <p:nvPr/>
        </p:nvSpPr>
        <p:spPr>
          <a:xfrm>
            <a:off x="0" y="4693384"/>
            <a:ext cx="4648202" cy="1631216"/>
          </a:xfrm>
          <a:prstGeom prst="rect">
            <a:avLst/>
          </a:prstGeom>
          <a:solidFill>
            <a:schemeClr val="bg2">
              <a:lumMod val="90000"/>
            </a:schemeClr>
          </a:solidFill>
          <a:ln>
            <a:solidFill>
              <a:schemeClr val="tx1"/>
            </a:solidFill>
          </a:ln>
        </p:spPr>
        <p:txBody>
          <a:bodyPr wrap="square" rtlCol="0">
            <a:spAutoFit/>
          </a:bodyPr>
          <a:lstStyle/>
          <a:p>
            <a:pPr marL="285750" indent="-285750">
              <a:buFont typeface="Wingdings" pitchFamily="2" charset="2"/>
              <a:buChar char="v"/>
            </a:pPr>
            <a:r>
              <a:rPr lang="en-US" sz="2000" b="1" dirty="0" smtClean="0">
                <a:latin typeface="Times New Roman" pitchFamily="18" charset="0"/>
                <a:cs typeface="Times New Roman" pitchFamily="18" charset="0"/>
              </a:rPr>
              <a:t>State of emergency - 35 regions</a:t>
            </a:r>
          </a:p>
          <a:p>
            <a:pPr marL="285750" indent="-285750">
              <a:buFont typeface="Wingdings" pitchFamily="2" charset="2"/>
              <a:buChar char="v"/>
            </a:pPr>
            <a:r>
              <a:rPr lang="en-US" sz="2000" b="1" dirty="0" smtClean="0">
                <a:latin typeface="Times New Roman" pitchFamily="18" charset="0"/>
                <a:cs typeface="Times New Roman" pitchFamily="18" charset="0"/>
              </a:rPr>
              <a:t>Fires cost $ 15 billions in damages</a:t>
            </a:r>
          </a:p>
          <a:p>
            <a:pPr marL="285750" indent="-285750">
              <a:buFont typeface="Wingdings" pitchFamily="2" charset="2"/>
              <a:buChar char="v"/>
            </a:pPr>
            <a:r>
              <a:rPr lang="en-US" sz="2000" b="1" dirty="0" smtClean="0">
                <a:latin typeface="Times New Roman" pitchFamily="18" charset="0"/>
                <a:cs typeface="Times New Roman" pitchFamily="18" charset="0"/>
              </a:rPr>
              <a:t>Building destroyed = 2000</a:t>
            </a:r>
          </a:p>
          <a:p>
            <a:pPr marL="285750" indent="-285750">
              <a:buFont typeface="Wingdings" pitchFamily="2" charset="2"/>
              <a:buChar char="v"/>
            </a:pPr>
            <a:r>
              <a:rPr lang="en-US" sz="2000" b="1" dirty="0" smtClean="0">
                <a:latin typeface="Times New Roman" pitchFamily="18" charset="0"/>
                <a:cs typeface="Times New Roman" pitchFamily="18" charset="0"/>
              </a:rPr>
              <a:t>Fatalities = 55,736</a:t>
            </a:r>
          </a:p>
          <a:p>
            <a:pPr marL="285750" indent="-285750">
              <a:buFont typeface="Wingdings" pitchFamily="2" charset="2"/>
              <a:buChar char="v"/>
            </a:pPr>
            <a:r>
              <a:rPr lang="en-US" sz="2000" b="1" dirty="0" smtClean="0">
                <a:latin typeface="Times New Roman" pitchFamily="18" charset="0"/>
                <a:cs typeface="Times New Roman" pitchFamily="18" charset="0"/>
              </a:rPr>
              <a:t>The visibility in Moscow city was low.</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789631"/>
            <a:ext cx="4648200" cy="3858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789631"/>
            <a:ext cx="4442012" cy="2639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3505200"/>
            <a:ext cx="4419600" cy="2861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469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irs carbon monoxide and visible wavelength image, google earth overl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0" cy="48840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 y="4884003"/>
            <a:ext cx="9144000" cy="830997"/>
          </a:xfrm>
          <a:prstGeom prst="rect">
            <a:avLst/>
          </a:prstGeom>
        </p:spPr>
        <p:txBody>
          <a:bodyPr wrap="square">
            <a:spAutoFit/>
          </a:bodyPr>
          <a:lstStyle/>
          <a:p>
            <a:r>
              <a:rPr lang="en-US" sz="1200" b="1" dirty="0"/>
              <a:t>Figure 1: </a:t>
            </a:r>
            <a:r>
              <a:rPr lang="en-US" sz="1200" dirty="0"/>
              <a:t>   Image of AIRS </a:t>
            </a:r>
            <a:r>
              <a:rPr lang="en-US" sz="1200" dirty="0" smtClean="0"/>
              <a:t>(Atmospheric Infrared Sounder) visible </a:t>
            </a:r>
            <a:r>
              <a:rPr lang="en-US" sz="1200" dirty="0"/>
              <a:t>wavelength radiance data (foreground), showing clouds and smoke from Russian wildfires, overlying CO concentrations (background).   </a:t>
            </a:r>
            <a:r>
              <a:rPr lang="en-US" sz="1200" dirty="0" smtClean="0"/>
              <a:t>Dark </a:t>
            </a:r>
            <a:r>
              <a:rPr lang="en-US" sz="1200" dirty="0"/>
              <a:t>red indicates CO concentrations higher than 120 ppb.  The "</a:t>
            </a:r>
            <a:r>
              <a:rPr lang="en-US" sz="1200" dirty="0" err="1"/>
              <a:t>sawtooth</a:t>
            </a:r>
            <a:r>
              <a:rPr lang="en-US" sz="1200" dirty="0"/>
              <a:t>" pattern in this image is characteristic of the way the fields-of-view of the AIRS visible band detectors are projected onto the Earth's surface at the edges of the scanning swath. This pattern can also usually be seen where the swaths of the visible band detectors overlap</a:t>
            </a:r>
            <a:r>
              <a:rPr lang="en-US" sz="1200" dirty="0" smtClean="0"/>
              <a:t>.</a:t>
            </a:r>
          </a:p>
        </p:txBody>
      </p:sp>
      <p:cxnSp>
        <p:nvCxnSpPr>
          <p:cNvPr id="5" name="Straight Connector 4"/>
          <p:cNvCxnSpPr/>
          <p:nvPr/>
        </p:nvCxnSpPr>
        <p:spPr>
          <a:xfrm>
            <a:off x="0" y="6400800"/>
            <a:ext cx="9143999" cy="1588"/>
          </a:xfrm>
          <a:prstGeom prst="line">
            <a:avLst/>
          </a:prstGeom>
          <a:ln w="25400" cap="flat">
            <a:solidFill>
              <a:srgbClr val="22418B"/>
            </a:solidFill>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8839200" y="6504801"/>
            <a:ext cx="241300" cy="276999"/>
          </a:xfrm>
          <a:prstGeom prst="rect">
            <a:avLst/>
          </a:prstGeom>
          <a:solidFill>
            <a:schemeClr val="bg2">
              <a:lumMod val="75000"/>
            </a:schemeClr>
          </a:solidFill>
          <a:ln>
            <a:solidFill>
              <a:schemeClr val="tx1"/>
            </a:solidFill>
          </a:ln>
        </p:spPr>
        <p:txBody>
          <a:bodyPr wrap="square" rtlCol="0">
            <a:spAutoFit/>
          </a:bodyPr>
          <a:lstStyle/>
          <a:p>
            <a:pPr algn="just"/>
            <a:r>
              <a:rPr lang="en-US" sz="1200" b="1" dirty="0" smtClean="0">
                <a:latin typeface="Times New Roman" pitchFamily="18" charset="0"/>
                <a:cs typeface="Times New Roman" pitchFamily="18" charset="0"/>
              </a:rPr>
              <a:t>4</a:t>
            </a:r>
            <a:endParaRPr lang="en-US" sz="1200" b="1" dirty="0">
              <a:latin typeface="Times New Roman" pitchFamily="18" charset="0"/>
              <a:cs typeface="Times New Roman" pitchFamily="18" charset="0"/>
            </a:endParaRPr>
          </a:p>
        </p:txBody>
      </p:sp>
      <p:sp>
        <p:nvSpPr>
          <p:cNvPr id="2" name="Rectangle 1"/>
          <p:cNvSpPr/>
          <p:nvPr/>
        </p:nvSpPr>
        <p:spPr>
          <a:xfrm>
            <a:off x="-1" y="5715000"/>
            <a:ext cx="8950886" cy="646331"/>
          </a:xfrm>
          <a:prstGeom prst="rect">
            <a:avLst/>
          </a:prstGeom>
        </p:spPr>
        <p:txBody>
          <a:bodyPr wrap="square">
            <a:spAutoFit/>
          </a:bodyPr>
          <a:lstStyle/>
          <a:p>
            <a:pPr marL="285750" indent="-285750">
              <a:buFont typeface="Wingdings" pitchFamily="2" charset="2"/>
              <a:buChar char="§"/>
            </a:pPr>
            <a:r>
              <a:rPr lang="en-US" dirty="0"/>
              <a:t>Large amount of smoke, CO and other toxic gases were released during the fire.</a:t>
            </a:r>
          </a:p>
          <a:p>
            <a:pPr marL="285750" indent="-285750">
              <a:buFont typeface="Wingdings" pitchFamily="2" charset="2"/>
              <a:buChar char="§"/>
            </a:pPr>
            <a:r>
              <a:rPr lang="en-US" dirty="0"/>
              <a:t>The Dark red color indicates the higher concentration of CO .</a:t>
            </a:r>
          </a:p>
        </p:txBody>
      </p:sp>
    </p:spTree>
    <p:extLst>
      <p:ext uri="{BB962C8B-B14F-4D97-AF65-F5344CB8AC3E}">
        <p14:creationId xmlns:p14="http://schemas.microsoft.com/office/powerpoint/2010/main" val="1948448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6248400"/>
            <a:ext cx="9143999" cy="1588"/>
          </a:xfrm>
          <a:prstGeom prst="line">
            <a:avLst/>
          </a:prstGeom>
          <a:ln w="25400" cap="flat">
            <a:solidFill>
              <a:srgbClr val="22418B"/>
            </a:solidFill>
            <a:roun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 y="838200"/>
            <a:ext cx="9143999" cy="1588"/>
          </a:xfrm>
          <a:prstGeom prst="line">
            <a:avLst/>
          </a:prstGeom>
          <a:ln w="25400" cap="flat">
            <a:solidFill>
              <a:srgbClr val="22418B"/>
            </a:solidFill>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0" y="0"/>
            <a:ext cx="9143998" cy="769441"/>
          </a:xfrm>
          <a:prstGeom prst="rect">
            <a:avLst/>
          </a:prstGeom>
          <a:solidFill>
            <a:schemeClr val="bg2">
              <a:lumMod val="25000"/>
            </a:schemeClr>
          </a:solidFill>
          <a:ln>
            <a:solidFill>
              <a:schemeClr val="tx1"/>
            </a:solidFill>
          </a:ln>
        </p:spPr>
        <p:txBody>
          <a:bodyPr wrap="square" rtlCol="0">
            <a:spAutoFit/>
          </a:bodyPr>
          <a:lstStyle/>
          <a:p>
            <a:r>
              <a:rPr lang="en-US" sz="3600" b="1" dirty="0" smtClean="0">
                <a:solidFill>
                  <a:srgbClr val="22418B"/>
                </a:solidFill>
                <a:latin typeface="Arial"/>
                <a:cs typeface="Arial"/>
              </a:rPr>
              <a:t> </a:t>
            </a:r>
            <a:r>
              <a:rPr lang="en-US" sz="3600" b="1" dirty="0">
                <a:solidFill>
                  <a:srgbClr val="22418B"/>
                </a:solidFill>
                <a:latin typeface="Arial"/>
                <a:cs typeface="Arial"/>
              </a:rPr>
              <a:t> </a:t>
            </a:r>
            <a:r>
              <a:rPr lang="en-US" sz="3600" b="1" dirty="0" smtClean="0">
                <a:solidFill>
                  <a:srgbClr val="22418B"/>
                </a:solidFill>
                <a:latin typeface="Arial"/>
                <a:cs typeface="Arial"/>
              </a:rPr>
              <a:t> 	</a:t>
            </a:r>
            <a:r>
              <a:rPr lang="en-US" sz="4400" b="1" dirty="0" smtClean="0">
                <a:solidFill>
                  <a:srgbClr val="22418B"/>
                </a:solidFill>
                <a:latin typeface="Arial"/>
                <a:cs typeface="Arial"/>
              </a:rPr>
              <a:t> </a:t>
            </a:r>
            <a:r>
              <a:rPr lang="en-US" sz="4000" b="1" dirty="0" smtClean="0">
                <a:solidFill>
                  <a:schemeClr val="bg1"/>
                </a:solidFill>
                <a:latin typeface="Arial"/>
                <a:cs typeface="Arial"/>
              </a:rPr>
              <a:t>Effects of Biomass Burning</a:t>
            </a:r>
            <a:endParaRPr lang="en-US" sz="3600" b="1" dirty="0">
              <a:solidFill>
                <a:schemeClr val="bg1"/>
              </a:solidFill>
              <a:latin typeface="Arial"/>
              <a:cs typeface="Arial"/>
            </a:endParaRPr>
          </a:p>
        </p:txBody>
      </p:sp>
      <p:pic>
        <p:nvPicPr>
          <p:cNvPr id="9" name="Picture 3" descr="horizon_slogan"/>
          <p:cNvPicPr>
            <a:picLocks noChangeAspect="1" noChangeArrowheads="1"/>
          </p:cNvPicPr>
          <p:nvPr/>
        </p:nvPicPr>
        <p:blipFill>
          <a:blip r:embed="rId2"/>
          <a:srcRect r="67056"/>
          <a:stretch>
            <a:fillRect/>
          </a:stretch>
        </p:blipFill>
        <p:spPr bwMode="auto">
          <a:xfrm>
            <a:off x="8201027" y="0"/>
            <a:ext cx="942973" cy="838200"/>
          </a:xfrm>
          <a:prstGeom prst="rect">
            <a:avLst/>
          </a:prstGeom>
          <a:solidFill>
            <a:schemeClr val="bg2"/>
          </a:solidFill>
          <a:ln w="9525">
            <a:noFill/>
            <a:miter lim="800000"/>
            <a:headEnd/>
            <a:tailEnd/>
          </a:ln>
        </p:spPr>
      </p:pic>
      <p:sp>
        <p:nvSpPr>
          <p:cNvPr id="11" name="TextBox 10"/>
          <p:cNvSpPr txBox="1"/>
          <p:nvPr/>
        </p:nvSpPr>
        <p:spPr>
          <a:xfrm>
            <a:off x="1" y="914400"/>
            <a:ext cx="4807526" cy="5262979"/>
          </a:xfrm>
          <a:prstGeom prst="rect">
            <a:avLst/>
          </a:prstGeom>
          <a:solidFill>
            <a:schemeClr val="bg2">
              <a:lumMod val="90000"/>
            </a:schemeClr>
          </a:solidFill>
          <a:ln>
            <a:solidFill>
              <a:schemeClr val="tx1"/>
            </a:solidFill>
          </a:ln>
        </p:spPr>
        <p:txBody>
          <a:bodyPr wrap="square" rtlCol="0">
            <a:spAutoFit/>
          </a:bodyPr>
          <a:lstStyle/>
          <a:p>
            <a:pPr marL="342900" indent="-342900">
              <a:buFont typeface="Wingdings" pitchFamily="2" charset="2"/>
              <a:buChar char="v"/>
            </a:pPr>
            <a:endParaRPr lang="en-US" sz="2400" b="1" dirty="0" smtClean="0">
              <a:latin typeface="Times New Roman" pitchFamily="18" charset="0"/>
              <a:cs typeface="Times New Roman" pitchFamily="18" charset="0"/>
            </a:endParaRPr>
          </a:p>
          <a:p>
            <a:pPr marL="342900" indent="-342900">
              <a:buFont typeface="Wingdings" pitchFamily="2" charset="2"/>
              <a:buChar char="v"/>
            </a:pPr>
            <a:r>
              <a:rPr lang="en-US" sz="2400" b="1" dirty="0" smtClean="0">
                <a:latin typeface="Times New Roman" pitchFamily="18" charset="0"/>
                <a:cs typeface="Times New Roman" pitchFamily="18" charset="0"/>
              </a:rPr>
              <a:t>Direct influence on atmospheric environment</a:t>
            </a:r>
          </a:p>
          <a:p>
            <a:pPr marL="342900" indent="-342900">
              <a:buFont typeface="Wingdings" pitchFamily="2" charset="2"/>
              <a:buChar char="v"/>
            </a:pPr>
            <a:r>
              <a:rPr lang="en-US" sz="2400" b="1" dirty="0" smtClean="0">
                <a:latin typeface="Times New Roman" pitchFamily="18" charset="0"/>
                <a:cs typeface="Times New Roman" pitchFamily="18" charset="0"/>
              </a:rPr>
              <a:t>Decreasing evapotranspiration</a:t>
            </a:r>
          </a:p>
          <a:p>
            <a:pPr marL="342900" indent="-342900">
              <a:buFont typeface="Wingdings" pitchFamily="2" charset="2"/>
              <a:buChar char="v"/>
            </a:pPr>
            <a:r>
              <a:rPr lang="en-US" sz="2400" b="1" dirty="0" smtClean="0">
                <a:latin typeface="Times New Roman" pitchFamily="18" charset="0"/>
                <a:cs typeface="Times New Roman" pitchFamily="18" charset="0"/>
              </a:rPr>
              <a:t>Increasing concentration of several greenhouse gases and particulates matter </a:t>
            </a:r>
          </a:p>
          <a:p>
            <a:pPr marL="342900" indent="-342900">
              <a:buFont typeface="Wingdings" pitchFamily="2" charset="2"/>
              <a:buChar char="v"/>
            </a:pP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Increasing the aerosols amount</a:t>
            </a:r>
          </a:p>
          <a:p>
            <a:pPr marL="342900" indent="-342900">
              <a:buFont typeface="Wingdings" pitchFamily="2" charset="2"/>
              <a:buChar char="v"/>
            </a:pPr>
            <a:r>
              <a:rPr lang="en-US" sz="2400" b="1" dirty="0" smtClean="0">
                <a:latin typeface="Times New Roman" pitchFamily="18" charset="0"/>
                <a:cs typeface="Times New Roman" pitchFamily="18" charset="0"/>
              </a:rPr>
              <a:t>Change the aerosol optical depth</a:t>
            </a:r>
          </a:p>
          <a:p>
            <a:pPr marL="342900" indent="-342900">
              <a:buFont typeface="Wingdings" pitchFamily="2" charset="2"/>
              <a:buChar char="v"/>
            </a:pPr>
            <a:r>
              <a:rPr lang="en-US" sz="2400" b="1" dirty="0" smtClean="0">
                <a:latin typeface="Times New Roman" pitchFamily="18" charset="0"/>
                <a:cs typeface="Times New Roman" pitchFamily="18" charset="0"/>
              </a:rPr>
              <a:t>Change the surface temperature</a:t>
            </a:r>
          </a:p>
          <a:p>
            <a:pPr marL="342900" indent="-342900">
              <a:buFont typeface="Wingdings" pitchFamily="2" charset="2"/>
              <a:buChar char="v"/>
            </a:pPr>
            <a:r>
              <a:rPr lang="en-US" sz="2400" b="1" dirty="0" smtClean="0">
                <a:latin typeface="Times New Roman" pitchFamily="18" charset="0"/>
                <a:cs typeface="Times New Roman" pitchFamily="18" charset="0"/>
              </a:rPr>
              <a:t>Influencing on atmospheric chemistry </a:t>
            </a:r>
          </a:p>
          <a:p>
            <a:pPr marL="342900" indent="-342900">
              <a:buFont typeface="Wingdings" pitchFamily="2" charset="2"/>
              <a:buChar char="v"/>
            </a:pPr>
            <a:r>
              <a:rPr lang="en-US" sz="2400" b="1" dirty="0" smtClean="0">
                <a:latin typeface="Times New Roman" pitchFamily="18" charset="0"/>
                <a:cs typeface="Times New Roman" pitchFamily="18" charset="0"/>
              </a:rPr>
              <a:t>Effect on Human health  </a:t>
            </a:r>
          </a:p>
          <a:p>
            <a:pPr marL="342900" indent="-342900">
              <a:buFont typeface="Wingdings" pitchFamily="2" charset="2"/>
              <a:buChar char="v"/>
            </a:pPr>
            <a:endParaRPr lang="en-US" sz="2400" b="1" dirty="0">
              <a:latin typeface="Times New Roman" pitchFamily="18" charset="0"/>
              <a:cs typeface="Times New Roman" pitchFamily="18" charset="0"/>
            </a:endParaRPr>
          </a:p>
        </p:txBody>
      </p:sp>
      <p:sp>
        <p:nvSpPr>
          <p:cNvPr id="12" name="TextBox 11"/>
          <p:cNvSpPr txBox="1"/>
          <p:nvPr/>
        </p:nvSpPr>
        <p:spPr>
          <a:xfrm>
            <a:off x="8804088" y="6395412"/>
            <a:ext cx="241300" cy="276999"/>
          </a:xfrm>
          <a:prstGeom prst="rect">
            <a:avLst/>
          </a:prstGeom>
          <a:solidFill>
            <a:schemeClr val="bg2">
              <a:lumMod val="75000"/>
            </a:schemeClr>
          </a:solidFill>
          <a:ln>
            <a:solidFill>
              <a:schemeClr val="tx1"/>
            </a:solidFill>
          </a:ln>
        </p:spPr>
        <p:txBody>
          <a:bodyPr wrap="square" rtlCol="0">
            <a:spAutoFit/>
          </a:bodyPr>
          <a:lstStyle/>
          <a:p>
            <a:pPr algn="just"/>
            <a:r>
              <a:rPr lang="en-US" sz="1200" b="1" dirty="0" smtClean="0">
                <a:latin typeface="Times New Roman" pitchFamily="18" charset="0"/>
                <a:cs typeface="Times New Roman" pitchFamily="18" charset="0"/>
              </a:rPr>
              <a:t>5</a:t>
            </a:r>
            <a:endParaRPr lang="en-US" sz="1200"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7526" y="914400"/>
            <a:ext cx="4336474" cy="5271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719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6400800"/>
            <a:ext cx="9143999" cy="1588"/>
          </a:xfrm>
          <a:prstGeom prst="line">
            <a:avLst/>
          </a:prstGeom>
          <a:ln w="25400" cap="flat">
            <a:solidFill>
              <a:srgbClr val="22418B"/>
            </a:solidFill>
            <a:roun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 y="689432"/>
            <a:ext cx="9143999" cy="1588"/>
          </a:xfrm>
          <a:prstGeom prst="line">
            <a:avLst/>
          </a:prstGeom>
          <a:ln w="25400" cap="flat">
            <a:solidFill>
              <a:srgbClr val="22418B"/>
            </a:solidFill>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0" y="0"/>
            <a:ext cx="9143998" cy="646331"/>
          </a:xfrm>
          <a:prstGeom prst="rect">
            <a:avLst/>
          </a:prstGeom>
          <a:solidFill>
            <a:schemeClr val="bg2">
              <a:lumMod val="25000"/>
            </a:schemeClr>
          </a:solidFill>
          <a:ln>
            <a:solidFill>
              <a:schemeClr val="tx1"/>
            </a:solidFill>
          </a:ln>
        </p:spPr>
        <p:txBody>
          <a:bodyPr wrap="square" rtlCol="0">
            <a:spAutoFit/>
          </a:bodyPr>
          <a:lstStyle/>
          <a:p>
            <a:r>
              <a:rPr lang="en-US" sz="3600" b="1" dirty="0" smtClean="0">
                <a:solidFill>
                  <a:srgbClr val="22418B"/>
                </a:solidFill>
                <a:latin typeface="Arial"/>
                <a:cs typeface="Arial"/>
              </a:rPr>
              <a:t> </a:t>
            </a:r>
            <a:r>
              <a:rPr lang="en-US" sz="3600" b="1" dirty="0">
                <a:solidFill>
                  <a:srgbClr val="22418B"/>
                </a:solidFill>
                <a:latin typeface="Arial"/>
                <a:cs typeface="Arial"/>
              </a:rPr>
              <a:t> </a:t>
            </a:r>
            <a:r>
              <a:rPr lang="en-US" sz="3600" b="1" dirty="0" smtClean="0">
                <a:solidFill>
                  <a:srgbClr val="22418B"/>
                </a:solidFill>
                <a:latin typeface="Arial"/>
                <a:cs typeface="Arial"/>
              </a:rPr>
              <a:t> 	      </a:t>
            </a:r>
            <a:r>
              <a:rPr lang="en-US" sz="3200" b="1" dirty="0" smtClean="0">
                <a:solidFill>
                  <a:schemeClr val="bg1"/>
                </a:solidFill>
                <a:latin typeface="Arial"/>
                <a:cs typeface="Arial"/>
              </a:rPr>
              <a:t>AERONET AOD in Year 2010</a:t>
            </a:r>
            <a:endParaRPr lang="en-US" sz="3600" b="1" dirty="0">
              <a:solidFill>
                <a:schemeClr val="bg1"/>
              </a:solidFill>
              <a:latin typeface="Arial"/>
              <a:cs typeface="Arial"/>
            </a:endParaRPr>
          </a:p>
        </p:txBody>
      </p:sp>
      <p:pic>
        <p:nvPicPr>
          <p:cNvPr id="7" name="Picture 3" descr="horizon_slogan"/>
          <p:cNvPicPr>
            <a:picLocks noChangeAspect="1" noChangeArrowheads="1"/>
          </p:cNvPicPr>
          <p:nvPr/>
        </p:nvPicPr>
        <p:blipFill>
          <a:blip r:embed="rId2"/>
          <a:srcRect r="67056"/>
          <a:stretch>
            <a:fillRect/>
          </a:stretch>
        </p:blipFill>
        <p:spPr bwMode="auto">
          <a:xfrm>
            <a:off x="8355215" y="0"/>
            <a:ext cx="788785" cy="701144"/>
          </a:xfrm>
          <a:prstGeom prst="rect">
            <a:avLst/>
          </a:prstGeom>
          <a:solidFill>
            <a:schemeClr val="bg2"/>
          </a:solidFill>
          <a:ln w="9525">
            <a:noFill/>
            <a:miter lim="800000"/>
            <a:headEnd/>
            <a:tailEnd/>
          </a:ln>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4595791" cy="4925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800600" y="941844"/>
            <a:ext cx="4313339" cy="4832092"/>
          </a:xfrm>
          <a:prstGeom prst="rect">
            <a:avLst/>
          </a:prstGeom>
          <a:solidFill>
            <a:schemeClr val="bg1"/>
          </a:solidFill>
          <a:ln>
            <a:solidFill>
              <a:schemeClr val="tx1"/>
            </a:solidFill>
          </a:ln>
        </p:spPr>
        <p:txBody>
          <a:bodyPr wrap="square" rtlCol="0">
            <a:spAutoFit/>
          </a:bodyPr>
          <a:lstStyle/>
          <a:p>
            <a:pPr marL="285750" indent="-285750">
              <a:buFont typeface="Wingdings" pitchFamily="2" charset="2"/>
              <a:buChar char="§"/>
            </a:pPr>
            <a:endParaRPr lang="en-US" sz="1400" dirty="0" smtClean="0"/>
          </a:p>
          <a:p>
            <a:pPr marL="285750" indent="-285750">
              <a:buFont typeface="Wingdings" pitchFamily="2" charset="2"/>
              <a:buChar char="§"/>
            </a:pPr>
            <a:endParaRPr lang="en-US" sz="1400" dirty="0"/>
          </a:p>
          <a:p>
            <a:pPr marL="285750" indent="-285750">
              <a:buFont typeface="Wingdings" pitchFamily="2" charset="2"/>
              <a:buChar char="§"/>
            </a:pPr>
            <a:endParaRPr lang="en-US" sz="1400" dirty="0" smtClean="0"/>
          </a:p>
          <a:p>
            <a:pPr marL="285750" indent="-285750">
              <a:buFont typeface="Wingdings" pitchFamily="2" charset="2"/>
              <a:buChar char="§"/>
            </a:pPr>
            <a:endParaRPr lang="en-US" sz="1400" dirty="0"/>
          </a:p>
          <a:p>
            <a:pPr marL="285750" indent="-285750">
              <a:buFont typeface="Wingdings" pitchFamily="2" charset="2"/>
              <a:buChar char="§"/>
            </a:pPr>
            <a:endParaRPr lang="en-US" sz="1400" dirty="0" smtClean="0"/>
          </a:p>
          <a:p>
            <a:pPr marL="285750" indent="-285750">
              <a:buFont typeface="Wingdings" pitchFamily="2" charset="2"/>
              <a:buChar char="§"/>
            </a:pPr>
            <a:endParaRPr lang="en-US" sz="1400" dirty="0"/>
          </a:p>
          <a:p>
            <a:pPr marL="285750" indent="-285750">
              <a:buFont typeface="Wingdings" pitchFamily="2" charset="2"/>
              <a:buChar char="§"/>
            </a:pPr>
            <a:endParaRPr lang="en-US" sz="1400" dirty="0" smtClean="0"/>
          </a:p>
          <a:p>
            <a:pPr marL="285750" indent="-285750">
              <a:buFont typeface="Wingdings" pitchFamily="2" charset="2"/>
              <a:buChar char="§"/>
            </a:pPr>
            <a:endParaRPr lang="en-US" sz="1400" dirty="0"/>
          </a:p>
          <a:p>
            <a:pPr marL="285750" indent="-285750">
              <a:buFont typeface="Wingdings" pitchFamily="2" charset="2"/>
              <a:buChar char="§"/>
            </a:pPr>
            <a:endParaRPr lang="en-US" sz="1400" dirty="0" smtClean="0"/>
          </a:p>
          <a:p>
            <a:pPr marL="285750" indent="-285750">
              <a:buFont typeface="Wingdings" pitchFamily="2" charset="2"/>
              <a:buChar char="§"/>
            </a:pPr>
            <a:endParaRPr lang="en-US" sz="1400" dirty="0"/>
          </a:p>
          <a:p>
            <a:pPr marL="285750" indent="-285750">
              <a:buFont typeface="Wingdings" pitchFamily="2" charset="2"/>
              <a:buChar char="§"/>
            </a:pPr>
            <a:endParaRPr lang="en-US" sz="1400" dirty="0" smtClean="0"/>
          </a:p>
          <a:p>
            <a:pPr marL="285750" indent="-285750">
              <a:buFont typeface="Wingdings" pitchFamily="2" charset="2"/>
              <a:buChar char="§"/>
            </a:pPr>
            <a:endParaRPr lang="en-US" sz="1400" dirty="0"/>
          </a:p>
          <a:p>
            <a:pPr marL="285750" indent="-285750">
              <a:buFont typeface="Wingdings" pitchFamily="2" charset="2"/>
              <a:buChar char="§"/>
            </a:pPr>
            <a:endParaRPr lang="en-US" sz="1400" dirty="0" smtClean="0"/>
          </a:p>
          <a:p>
            <a:pPr marL="285750" indent="-285750">
              <a:buFont typeface="Wingdings" pitchFamily="2" charset="2"/>
              <a:buChar char="§"/>
            </a:pPr>
            <a:endParaRPr lang="en-US" sz="1400" dirty="0"/>
          </a:p>
          <a:p>
            <a:pPr marL="285750" indent="-285750">
              <a:buFont typeface="Wingdings" pitchFamily="2" charset="2"/>
              <a:buChar char="§"/>
            </a:pPr>
            <a:endParaRPr lang="en-US" sz="1400" dirty="0" smtClean="0"/>
          </a:p>
          <a:p>
            <a:pPr marL="285750" indent="-285750">
              <a:buFont typeface="Wingdings" pitchFamily="2" charset="2"/>
              <a:buChar char="§"/>
            </a:pPr>
            <a:endParaRPr lang="en-US" sz="1400" dirty="0"/>
          </a:p>
          <a:p>
            <a:pPr marL="285750" indent="-285750">
              <a:buFont typeface="Wingdings" pitchFamily="2" charset="2"/>
              <a:buChar char="§"/>
            </a:pPr>
            <a:endParaRPr lang="en-US" sz="1400" dirty="0" smtClean="0"/>
          </a:p>
          <a:p>
            <a:pPr marL="285750" indent="-285750">
              <a:buFont typeface="Wingdings" pitchFamily="2" charset="2"/>
              <a:buChar char="§"/>
            </a:pPr>
            <a:endParaRPr lang="en-US" sz="1400" dirty="0"/>
          </a:p>
          <a:p>
            <a:pPr marL="285750" indent="-285750">
              <a:buFont typeface="Wingdings" pitchFamily="2" charset="2"/>
              <a:buChar char="§"/>
            </a:pPr>
            <a:endParaRPr lang="en-US" sz="1400" dirty="0" smtClean="0"/>
          </a:p>
          <a:p>
            <a:pPr marL="285750" indent="-285750">
              <a:buFont typeface="Wingdings" pitchFamily="2" charset="2"/>
              <a:buChar char="§"/>
            </a:pPr>
            <a:endParaRPr lang="en-US" sz="1400" dirty="0"/>
          </a:p>
          <a:p>
            <a:pPr marL="285750" indent="-285750">
              <a:buFont typeface="Wingdings" pitchFamily="2" charset="2"/>
              <a:buChar char="§"/>
            </a:pPr>
            <a:endParaRPr lang="en-US" sz="1400" dirty="0" smtClean="0"/>
          </a:p>
          <a:p>
            <a:pPr marL="285750" indent="-285750">
              <a:buFont typeface="Wingdings" pitchFamily="2" charset="2"/>
              <a:buChar char="§"/>
            </a:pPr>
            <a:endParaRPr lang="en-US" sz="1400" dirty="0"/>
          </a:p>
        </p:txBody>
      </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7941" y="1746659"/>
            <a:ext cx="4245999"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314540" y="1156331"/>
            <a:ext cx="3730848" cy="461665"/>
          </a:xfrm>
          <a:prstGeom prst="rect">
            <a:avLst/>
          </a:prstGeom>
          <a:solidFill>
            <a:schemeClr val="bg1"/>
          </a:solidFill>
          <a:ln>
            <a:solidFill>
              <a:schemeClr val="tx1"/>
            </a:solidFill>
          </a:ln>
        </p:spPr>
        <p:txBody>
          <a:bodyPr wrap="square" rtlCol="0">
            <a:spAutoFit/>
          </a:bodyPr>
          <a:lstStyle/>
          <a:p>
            <a:endParaRPr lang="en-US" sz="2400" b="1" dirty="0">
              <a:latin typeface="Times New Roman" pitchFamily="18" charset="0"/>
              <a:cs typeface="Times New Roman" pitchFamily="18" charset="0"/>
            </a:endParaRPr>
          </a:p>
        </p:txBody>
      </p:sp>
      <p:sp>
        <p:nvSpPr>
          <p:cNvPr id="15" name="TextBox 14"/>
          <p:cNvSpPr txBox="1"/>
          <p:nvPr/>
        </p:nvSpPr>
        <p:spPr>
          <a:xfrm>
            <a:off x="5410200" y="1202498"/>
            <a:ext cx="3514538" cy="369332"/>
          </a:xfrm>
          <a:prstGeom prst="rect">
            <a:avLst/>
          </a:prstGeom>
          <a:noFill/>
        </p:spPr>
        <p:txBody>
          <a:bodyPr wrap="square" rtlCol="0">
            <a:spAutoFit/>
          </a:bodyPr>
          <a:lstStyle/>
          <a:p>
            <a:r>
              <a:rPr lang="en-US" b="1" dirty="0" smtClean="0"/>
              <a:t>   Aerosol Optical Depth for 500nm   </a:t>
            </a:r>
            <a:endParaRPr lang="en-US" b="1" dirty="0"/>
          </a:p>
        </p:txBody>
      </p:sp>
      <p:sp>
        <p:nvSpPr>
          <p:cNvPr id="16" name="TextBox 15"/>
          <p:cNvSpPr txBox="1"/>
          <p:nvPr/>
        </p:nvSpPr>
        <p:spPr>
          <a:xfrm>
            <a:off x="8804088" y="6504801"/>
            <a:ext cx="241300" cy="276999"/>
          </a:xfrm>
          <a:prstGeom prst="rect">
            <a:avLst/>
          </a:prstGeom>
          <a:solidFill>
            <a:schemeClr val="bg2">
              <a:lumMod val="75000"/>
            </a:schemeClr>
          </a:solidFill>
          <a:ln>
            <a:solidFill>
              <a:schemeClr val="tx1"/>
            </a:solidFill>
          </a:ln>
        </p:spPr>
        <p:txBody>
          <a:bodyPr wrap="square" rtlCol="0">
            <a:spAutoFit/>
          </a:bodyPr>
          <a:lstStyle/>
          <a:p>
            <a:pPr algn="just"/>
            <a:r>
              <a:rPr lang="en-US" sz="1200" b="1" dirty="0" smtClean="0">
                <a:latin typeface="Times New Roman" pitchFamily="18" charset="0"/>
                <a:cs typeface="Times New Roman" pitchFamily="18" charset="0"/>
              </a:rPr>
              <a:t>6</a:t>
            </a:r>
            <a:endParaRPr lang="en-US" sz="1200" b="1" dirty="0">
              <a:latin typeface="Times New Roman" pitchFamily="18" charset="0"/>
              <a:cs typeface="Times New Roman" pitchFamily="18" charset="0"/>
            </a:endParaRPr>
          </a:p>
        </p:txBody>
      </p:sp>
    </p:spTree>
    <p:extLst>
      <p:ext uri="{BB962C8B-B14F-4D97-AF65-F5344CB8AC3E}">
        <p14:creationId xmlns:p14="http://schemas.microsoft.com/office/powerpoint/2010/main" val="614892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6400800"/>
            <a:ext cx="9143999" cy="1588"/>
          </a:xfrm>
          <a:prstGeom prst="line">
            <a:avLst/>
          </a:prstGeom>
          <a:ln w="25400" cap="flat">
            <a:solidFill>
              <a:srgbClr val="22418B"/>
            </a:solidFill>
            <a:roun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 name="Straight Connector 2"/>
          <p:cNvCxnSpPr/>
          <p:nvPr/>
        </p:nvCxnSpPr>
        <p:spPr>
          <a:xfrm>
            <a:off x="-1" y="689432"/>
            <a:ext cx="9143999" cy="1588"/>
          </a:xfrm>
          <a:prstGeom prst="line">
            <a:avLst/>
          </a:prstGeom>
          <a:ln w="25400" cap="flat">
            <a:solidFill>
              <a:srgbClr val="22418B"/>
            </a:solidFill>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0" y="0"/>
            <a:ext cx="9143998" cy="646331"/>
          </a:xfrm>
          <a:prstGeom prst="rect">
            <a:avLst/>
          </a:prstGeom>
          <a:solidFill>
            <a:schemeClr val="bg2">
              <a:lumMod val="25000"/>
            </a:schemeClr>
          </a:solidFill>
          <a:ln>
            <a:solidFill>
              <a:schemeClr val="tx1"/>
            </a:solidFill>
          </a:ln>
        </p:spPr>
        <p:txBody>
          <a:bodyPr wrap="square" rtlCol="0">
            <a:spAutoFit/>
          </a:bodyPr>
          <a:lstStyle/>
          <a:p>
            <a:r>
              <a:rPr lang="en-US" sz="3600" b="1" dirty="0" smtClean="0">
                <a:solidFill>
                  <a:srgbClr val="22418B"/>
                </a:solidFill>
                <a:latin typeface="Arial"/>
                <a:cs typeface="Arial"/>
              </a:rPr>
              <a:t> </a:t>
            </a:r>
            <a:r>
              <a:rPr lang="en-US" sz="3600" b="1" dirty="0">
                <a:solidFill>
                  <a:srgbClr val="22418B"/>
                </a:solidFill>
                <a:latin typeface="Arial"/>
                <a:cs typeface="Arial"/>
              </a:rPr>
              <a:t> </a:t>
            </a:r>
            <a:r>
              <a:rPr lang="en-US" sz="3600" b="1" dirty="0" smtClean="0">
                <a:solidFill>
                  <a:srgbClr val="22418B"/>
                </a:solidFill>
                <a:latin typeface="Arial"/>
                <a:cs typeface="Arial"/>
              </a:rPr>
              <a:t> 	  </a:t>
            </a:r>
            <a:r>
              <a:rPr lang="en-US" sz="3200" b="1" dirty="0" smtClean="0">
                <a:solidFill>
                  <a:schemeClr val="bg1"/>
                </a:solidFill>
                <a:latin typeface="Arial"/>
                <a:cs typeface="Arial"/>
              </a:rPr>
              <a:t>MODIS AOD (550nm) in Year 2010</a:t>
            </a:r>
            <a:endParaRPr lang="en-US" sz="3600" b="1" dirty="0">
              <a:solidFill>
                <a:schemeClr val="bg1"/>
              </a:solidFill>
              <a:latin typeface="Arial"/>
              <a:cs typeface="Arial"/>
            </a:endParaRPr>
          </a:p>
        </p:txBody>
      </p:sp>
      <p:pic>
        <p:nvPicPr>
          <p:cNvPr id="5" name="Picture 3" descr="horizon_slogan"/>
          <p:cNvPicPr>
            <a:picLocks noChangeAspect="1" noChangeArrowheads="1"/>
          </p:cNvPicPr>
          <p:nvPr/>
        </p:nvPicPr>
        <p:blipFill>
          <a:blip r:embed="rId2"/>
          <a:srcRect r="67056"/>
          <a:stretch>
            <a:fillRect/>
          </a:stretch>
        </p:blipFill>
        <p:spPr bwMode="auto">
          <a:xfrm>
            <a:off x="8355215" y="0"/>
            <a:ext cx="788785" cy="701144"/>
          </a:xfrm>
          <a:prstGeom prst="rect">
            <a:avLst/>
          </a:prstGeom>
          <a:solidFill>
            <a:schemeClr val="bg2"/>
          </a:solidFill>
          <a:ln w="9525">
            <a:noFill/>
            <a:miter lim="800000"/>
            <a:headEnd/>
            <a:tailEnd/>
          </a:ln>
        </p:spPr>
      </p:pic>
      <p:pic>
        <p:nvPicPr>
          <p:cNvPr id="6" name="Picture 10" descr="http://gdata1.sci.gsfc.nasa.gov/daac-bin/G3/retrieveImage.pl?path=/ftp/incoming/G3/OPS/ws/13498383289774/1.png&amp;wsid=134983832897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1219200"/>
            <a:ext cx="4622796" cy="381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http://gdata1.sci.gsfc.nasa.gov/daac-bin/G3/retrieveImage.pl?path=/ftp/incoming/G3/OPS/ws/13498383289774/3.png&amp;wsid=134983832897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214718"/>
            <a:ext cx="4467225" cy="381448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62000" y="5040761"/>
            <a:ext cx="3124200" cy="369332"/>
          </a:xfrm>
          <a:prstGeom prst="rect">
            <a:avLst/>
          </a:prstGeom>
          <a:noFill/>
        </p:spPr>
        <p:txBody>
          <a:bodyPr wrap="square" rtlCol="0">
            <a:spAutoFit/>
          </a:bodyPr>
          <a:lstStyle/>
          <a:p>
            <a:r>
              <a:rPr lang="en-US" b="1" dirty="0" smtClean="0"/>
              <a:t>TERRA - MODIS AOD (550nm)</a:t>
            </a:r>
            <a:endParaRPr lang="en-US" b="1" dirty="0"/>
          </a:p>
        </p:txBody>
      </p:sp>
      <p:sp>
        <p:nvSpPr>
          <p:cNvPr id="9" name="TextBox 8"/>
          <p:cNvSpPr txBox="1"/>
          <p:nvPr/>
        </p:nvSpPr>
        <p:spPr>
          <a:xfrm>
            <a:off x="5257800" y="5031424"/>
            <a:ext cx="2971800" cy="369332"/>
          </a:xfrm>
          <a:prstGeom prst="rect">
            <a:avLst/>
          </a:prstGeom>
          <a:noFill/>
        </p:spPr>
        <p:txBody>
          <a:bodyPr wrap="square" rtlCol="0">
            <a:spAutoFit/>
          </a:bodyPr>
          <a:lstStyle/>
          <a:p>
            <a:r>
              <a:rPr lang="en-US" b="1" dirty="0" smtClean="0"/>
              <a:t>AQUA - MODIS AOD (550nm)</a:t>
            </a:r>
            <a:endParaRPr lang="en-US" b="1" dirty="0"/>
          </a:p>
        </p:txBody>
      </p:sp>
      <p:sp>
        <p:nvSpPr>
          <p:cNvPr id="10" name="TextBox 9"/>
          <p:cNvSpPr txBox="1"/>
          <p:nvPr/>
        </p:nvSpPr>
        <p:spPr>
          <a:xfrm>
            <a:off x="8804088" y="6504801"/>
            <a:ext cx="241300" cy="276999"/>
          </a:xfrm>
          <a:prstGeom prst="rect">
            <a:avLst/>
          </a:prstGeom>
          <a:solidFill>
            <a:schemeClr val="bg2">
              <a:lumMod val="75000"/>
            </a:schemeClr>
          </a:solidFill>
          <a:ln>
            <a:solidFill>
              <a:schemeClr val="tx1"/>
            </a:solidFill>
          </a:ln>
        </p:spPr>
        <p:txBody>
          <a:bodyPr wrap="square" rtlCol="0">
            <a:spAutoFit/>
          </a:bodyPr>
          <a:lstStyle/>
          <a:p>
            <a:pPr algn="just"/>
            <a:r>
              <a:rPr lang="en-US" sz="1200" b="1" dirty="0" smtClean="0">
                <a:latin typeface="Times New Roman" pitchFamily="18" charset="0"/>
                <a:cs typeface="Times New Roman" pitchFamily="18" charset="0"/>
              </a:rPr>
              <a:t>7</a:t>
            </a:r>
            <a:endParaRPr lang="en-US" sz="1200" b="1" dirty="0">
              <a:latin typeface="Times New Roman" pitchFamily="18" charset="0"/>
              <a:cs typeface="Times New Roman" pitchFamily="18" charset="0"/>
            </a:endParaRPr>
          </a:p>
        </p:txBody>
      </p:sp>
    </p:spTree>
    <p:extLst>
      <p:ext uri="{BB962C8B-B14F-4D97-AF65-F5344CB8AC3E}">
        <p14:creationId xmlns:p14="http://schemas.microsoft.com/office/powerpoint/2010/main" val="2989783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5775" y="914400"/>
            <a:ext cx="4289613"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0" y="6400800"/>
            <a:ext cx="9143999" cy="1588"/>
          </a:xfrm>
          <a:prstGeom prst="line">
            <a:avLst/>
          </a:prstGeom>
          <a:ln w="25400" cap="flat">
            <a:solidFill>
              <a:srgbClr val="22418B"/>
            </a:solidFill>
            <a:roun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a:off x="-1" y="609600"/>
            <a:ext cx="9143999" cy="1588"/>
          </a:xfrm>
          <a:prstGeom prst="line">
            <a:avLst/>
          </a:prstGeom>
          <a:ln w="25400" cap="flat">
            <a:solidFill>
              <a:srgbClr val="22418B"/>
            </a:solidFill>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0" y="0"/>
            <a:ext cx="9143998" cy="584775"/>
          </a:xfrm>
          <a:prstGeom prst="rect">
            <a:avLst/>
          </a:prstGeom>
          <a:solidFill>
            <a:schemeClr val="bg2">
              <a:lumMod val="25000"/>
            </a:schemeClr>
          </a:solidFill>
          <a:ln>
            <a:solidFill>
              <a:schemeClr val="tx1"/>
            </a:solidFill>
          </a:ln>
        </p:spPr>
        <p:txBody>
          <a:bodyPr wrap="square" rtlCol="0">
            <a:spAutoFit/>
          </a:bodyPr>
          <a:lstStyle/>
          <a:p>
            <a:r>
              <a:rPr lang="en-US" sz="3200" b="1" dirty="0" smtClean="0">
                <a:solidFill>
                  <a:schemeClr val="bg1"/>
                </a:solidFill>
                <a:latin typeface="Arial"/>
                <a:cs typeface="Arial"/>
              </a:rPr>
              <a:t>   AERONET AOD in August 2009 and 2010</a:t>
            </a:r>
            <a:endParaRPr lang="en-US" sz="3600" b="1" dirty="0">
              <a:solidFill>
                <a:schemeClr val="bg1"/>
              </a:solidFill>
              <a:latin typeface="Arial"/>
              <a:cs typeface="Arial"/>
            </a:endParaRPr>
          </a:p>
        </p:txBody>
      </p:sp>
      <p:pic>
        <p:nvPicPr>
          <p:cNvPr id="6" name="Picture 3" descr="horizon_slogan"/>
          <p:cNvPicPr>
            <a:picLocks noChangeAspect="1" noChangeArrowheads="1"/>
          </p:cNvPicPr>
          <p:nvPr/>
        </p:nvPicPr>
        <p:blipFill>
          <a:blip r:embed="rId3"/>
          <a:srcRect r="67056"/>
          <a:stretch>
            <a:fillRect/>
          </a:stretch>
        </p:blipFill>
        <p:spPr bwMode="auto">
          <a:xfrm>
            <a:off x="8458200" y="0"/>
            <a:ext cx="685800" cy="609600"/>
          </a:xfrm>
          <a:prstGeom prst="rect">
            <a:avLst/>
          </a:prstGeom>
          <a:solidFill>
            <a:schemeClr val="bg2"/>
          </a:solidFill>
          <a:ln w="9525">
            <a:noFill/>
            <a:miter lim="800000"/>
            <a:headEnd/>
            <a:tailEnd/>
          </a:ln>
        </p:spPr>
      </p:pic>
      <p:sp>
        <p:nvSpPr>
          <p:cNvPr id="7" name="TextBox 6"/>
          <p:cNvSpPr txBox="1"/>
          <p:nvPr/>
        </p:nvSpPr>
        <p:spPr>
          <a:xfrm>
            <a:off x="8804088" y="6504801"/>
            <a:ext cx="241300" cy="276999"/>
          </a:xfrm>
          <a:prstGeom prst="rect">
            <a:avLst/>
          </a:prstGeom>
          <a:solidFill>
            <a:schemeClr val="bg2">
              <a:lumMod val="75000"/>
            </a:schemeClr>
          </a:solidFill>
          <a:ln>
            <a:solidFill>
              <a:schemeClr val="tx1"/>
            </a:solidFill>
          </a:ln>
        </p:spPr>
        <p:txBody>
          <a:bodyPr wrap="square" rtlCol="0">
            <a:spAutoFit/>
          </a:bodyPr>
          <a:lstStyle/>
          <a:p>
            <a:pPr algn="just"/>
            <a:r>
              <a:rPr lang="en-US" sz="1200" b="1" dirty="0" smtClean="0">
                <a:latin typeface="Times New Roman" pitchFamily="18" charset="0"/>
                <a:cs typeface="Times New Roman" pitchFamily="18" charset="0"/>
              </a:rPr>
              <a:t>8</a:t>
            </a:r>
            <a:endParaRPr lang="en-US" sz="1200" b="1"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5" y="914400"/>
            <a:ext cx="4495803"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26616" y="5530334"/>
            <a:ext cx="3200400" cy="369332"/>
          </a:xfrm>
          <a:prstGeom prst="rect">
            <a:avLst/>
          </a:prstGeom>
          <a:noFill/>
        </p:spPr>
        <p:txBody>
          <a:bodyPr wrap="square" rtlCol="0">
            <a:spAutoFit/>
          </a:bodyPr>
          <a:lstStyle/>
          <a:p>
            <a:r>
              <a:rPr lang="en-US" b="1" dirty="0" smtClean="0"/>
              <a:t>AERONET AOD in August 2009</a:t>
            </a:r>
            <a:endParaRPr lang="en-US" b="1" dirty="0"/>
          </a:p>
        </p:txBody>
      </p:sp>
      <p:sp>
        <p:nvSpPr>
          <p:cNvPr id="10" name="TextBox 9"/>
          <p:cNvSpPr txBox="1"/>
          <p:nvPr/>
        </p:nvSpPr>
        <p:spPr>
          <a:xfrm>
            <a:off x="5334000" y="5530334"/>
            <a:ext cx="3200400" cy="369332"/>
          </a:xfrm>
          <a:prstGeom prst="rect">
            <a:avLst/>
          </a:prstGeom>
          <a:noFill/>
        </p:spPr>
        <p:txBody>
          <a:bodyPr wrap="square" rtlCol="0">
            <a:spAutoFit/>
          </a:bodyPr>
          <a:lstStyle/>
          <a:p>
            <a:r>
              <a:rPr lang="en-US" b="1" dirty="0" smtClean="0"/>
              <a:t>AERONET AOD in August 2010</a:t>
            </a:r>
            <a:endParaRPr lang="en-US" b="1" dirty="0"/>
          </a:p>
        </p:txBody>
      </p:sp>
    </p:spTree>
    <p:extLst>
      <p:ext uri="{BB962C8B-B14F-4D97-AF65-F5344CB8AC3E}">
        <p14:creationId xmlns:p14="http://schemas.microsoft.com/office/powerpoint/2010/main" val="3376151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3404</TotalTime>
  <Words>456</Words>
  <Application>Microsoft Office PowerPoint</Application>
  <PresentationFormat>On-screen Show (4:3)</PresentationFormat>
  <Paragraphs>135</Paragraphs>
  <Slides>18</Slides>
  <Notes>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Dambar S Air</dc:creator>
  <cp:lastModifiedBy>justclickok</cp:lastModifiedBy>
  <cp:revision>60</cp:revision>
  <dcterms:created xsi:type="dcterms:W3CDTF">2012-10-15T16:03:20Z</dcterms:created>
  <dcterms:modified xsi:type="dcterms:W3CDTF">2012-10-18T22:54:24Z</dcterms:modified>
</cp:coreProperties>
</file>