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2" r:id="rId4"/>
    <p:sldId id="258" r:id="rId5"/>
    <p:sldId id="259" r:id="rId6"/>
    <p:sldId id="262" r:id="rId7"/>
    <p:sldId id="284" r:id="rId8"/>
    <p:sldId id="286" r:id="rId9"/>
    <p:sldId id="279" r:id="rId10"/>
    <p:sldId id="287" r:id="rId11"/>
    <p:sldId id="261" r:id="rId12"/>
    <p:sldId id="263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83" r:id="rId22"/>
    <p:sldId id="276" r:id="rId23"/>
    <p:sldId id="280" r:id="rId24"/>
    <p:sldId id="281" r:id="rId25"/>
    <p:sldId id="293" r:id="rId26"/>
    <p:sldId id="288" r:id="rId27"/>
    <p:sldId id="289" r:id="rId28"/>
    <p:sldId id="290" r:id="rId29"/>
    <p:sldId id="291" r:id="rId30"/>
    <p:sldId id="292" r:id="rId31"/>
    <p:sldId id="295" r:id="rId32"/>
    <p:sldId id="296" r:id="rId33"/>
    <p:sldId id="294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2" autoAdjust="0"/>
    <p:restoredTop sz="94660"/>
  </p:normalViewPr>
  <p:slideViewPr>
    <p:cSldViewPr>
      <p:cViewPr varScale="1">
        <p:scale>
          <a:sx n="70" d="100"/>
          <a:sy n="70" d="100"/>
        </p:scale>
        <p:origin x="-4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4A01E-FBF2-4F0A-8B10-787AAB7F0CF5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25AFB-6542-4421-A910-F9F3A1014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Coordinates 	39.466153</a:t>
            </a:r>
          </a:p>
          <a:p>
            <a:r>
              <a:rPr lang="en-US" dirty="0" smtClean="0"/>
              <a:t>	-119.867217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25AFB-6542-4421-A910-F9F3A10142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1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25AFB-6542-4421-A910-F9F3A10142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9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3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1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5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84156-8903-4F2D-900A-96802AF330EF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12950-51F3-473D-9DD9-A652F2B7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8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2012-10-18_1526.sw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2012-10-18_1511.sw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inwater\Desktop\Fall 2012\Satellite Remote Sensing\Project 1\2012-07-02 13.32.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138"/>
          <a:stretch/>
        </p:blipFill>
        <p:spPr bwMode="auto">
          <a:xfrm>
            <a:off x="0" y="-1623"/>
            <a:ext cx="9144000" cy="685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543800" cy="1295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Pinehaven</a:t>
            </a:r>
            <a:r>
              <a:rPr lang="en-US" dirty="0" smtClean="0"/>
              <a:t>/</a:t>
            </a:r>
            <a:r>
              <a:rPr lang="en-US" dirty="0" err="1" smtClean="0"/>
              <a:t>Caughlin</a:t>
            </a:r>
            <a:r>
              <a:rPr lang="en-US" dirty="0" smtClean="0"/>
              <a:t> Ranch Fire</a:t>
            </a:r>
            <a:br>
              <a:rPr lang="en-US" dirty="0" smtClean="0"/>
            </a:br>
            <a:r>
              <a:rPr lang="en-US" dirty="0" smtClean="0"/>
              <a:t>July 2,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7400" y="6096000"/>
            <a:ext cx="32004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Bryan Rainwater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David </a:t>
            </a:r>
            <a:r>
              <a:rPr lang="en-US" dirty="0" err="1" smtClean="0">
                <a:solidFill>
                  <a:srgbClr val="FFFF00"/>
                </a:solidFill>
              </a:rPr>
              <a:t>Colucci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6488667"/>
            <a:ext cx="317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July 2, 2012 1:30PM (20:30UTC)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ainwater\Desktop\Fall 2012\Satellite Remote Sensing\Project 1\Terra AOD Pixel Count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b="5766"/>
          <a:stretch/>
        </p:blipFill>
        <p:spPr bwMode="auto">
          <a:xfrm>
            <a:off x="1" y="-7715"/>
            <a:ext cx="4234220" cy="34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rainwater\Desktop\Fall 2012\Satellite Remote Sensing\Project 1\Terra Cloud Mask Fraction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b="4833"/>
          <a:stretch/>
        </p:blipFill>
        <p:spPr bwMode="auto">
          <a:xfrm>
            <a:off x="4702076" y="-7715"/>
            <a:ext cx="4441923" cy="34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rainwater\Desktop\Fall 2012\Satellite Remote Sensing\Project 1\Aqua Cloud Mask Fraction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b="5225"/>
          <a:stretch/>
        </p:blipFill>
        <p:spPr bwMode="auto">
          <a:xfrm>
            <a:off x="4887549" y="3402971"/>
            <a:ext cx="4256451" cy="34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Brainwater\Desktop\Fall 2012\Satellite Remote Sensing\Project 1\Aqua AOD Pixel Count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b="6276"/>
          <a:stretch/>
        </p:blipFill>
        <p:spPr bwMode="auto">
          <a:xfrm>
            <a:off x="-1" y="3402970"/>
            <a:ext cx="4234222" cy="34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"/>
            <a:ext cx="8229600" cy="746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CIMEL Data (UNR </a:t>
            </a:r>
            <a:r>
              <a:rPr lang="en-US" dirty="0" err="1" smtClean="0"/>
              <a:t>Aeronet</a:t>
            </a:r>
            <a:r>
              <a:rPr lang="en-US" dirty="0" smtClean="0"/>
              <a:t> Station)</a:t>
            </a:r>
            <a:endParaRPr lang="en-US" dirty="0"/>
          </a:p>
        </p:txBody>
      </p:sp>
      <p:pic>
        <p:nvPicPr>
          <p:cNvPr id="2050" name="Picture 2" descr="C:\Users\Brainwater\Desktop\Fall 2012\Satellite Remote Sensing\Project 1\draw_piece_of_data_opera_v2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1156"/>
            <a:ext cx="8077199" cy="589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44462"/>
            <a:ext cx="8229600" cy="808038"/>
          </a:xfrm>
        </p:spPr>
        <p:txBody>
          <a:bodyPr>
            <a:normAutofit/>
          </a:bodyPr>
          <a:lstStyle/>
          <a:p>
            <a:r>
              <a:rPr lang="en-US" dirty="0" smtClean="0"/>
              <a:t>Normalized Fine Mode Fraction</a:t>
            </a:r>
            <a:endParaRPr lang="en-US" dirty="0"/>
          </a:p>
        </p:txBody>
      </p:sp>
      <p:pic>
        <p:nvPicPr>
          <p:cNvPr id="3074" name="Picture 2" descr="C:\Users\Brainwater\Desktop\Fall 2012\Satellite Remote Sensing\Project 1\draw_piece_of_data_nor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2500"/>
            <a:ext cx="80962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rainwater\Desktop\Fall 2012\Satellite Remote Sensing\Project 1\July 2, 2012\13-00-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4498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July 2, 2012 at 1:00PM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2, 2012 at 1:22PM</a:t>
            </a:r>
            <a:endParaRPr lang="en-US" dirty="0"/>
          </a:p>
        </p:txBody>
      </p:sp>
      <p:pic>
        <p:nvPicPr>
          <p:cNvPr id="8194" name="Picture 2" descr="C:\Users\Brainwater\Desktop\Fall 2012\Satellite Remote Sensing\Project 1\July 2, 2012\13-22-2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1:46PM</a:t>
            </a:r>
            <a:endParaRPr lang="en-US" dirty="0"/>
          </a:p>
        </p:txBody>
      </p:sp>
      <p:pic>
        <p:nvPicPr>
          <p:cNvPr id="10242" name="Picture 2" descr="C:\Users\Brainwater\Desktop\Fall 2012\Satellite Remote Sensing\Project 1\July 2, 2012\13-46-3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4499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1:54PM</a:t>
            </a:r>
            <a:endParaRPr lang="en-US" dirty="0"/>
          </a:p>
        </p:txBody>
      </p:sp>
      <p:pic>
        <p:nvPicPr>
          <p:cNvPr id="11266" name="Picture 2" descr="C:\Users\Brainwater\Desktop\Fall 2012\Satellite Remote Sensing\Project 1\July 2, 2012\13-54-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1:58PM</a:t>
            </a:r>
            <a:endParaRPr lang="en-US" dirty="0"/>
          </a:p>
        </p:txBody>
      </p:sp>
      <p:pic>
        <p:nvPicPr>
          <p:cNvPr id="12290" name="Picture 2" descr="C:\Users\Brainwater\Desktop\Fall 2012\Satellite Remote Sensing\Project 1\July 2, 2012\13-58-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2:00PM</a:t>
            </a:r>
            <a:endParaRPr lang="en-US" dirty="0"/>
          </a:p>
        </p:txBody>
      </p:sp>
      <p:pic>
        <p:nvPicPr>
          <p:cNvPr id="13314" name="Picture 2" descr="C:\Users\Brainwater\Desktop\Fall 2012\Satellite Remote Sensing\Project 1\July 2, 2012\14-00-0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638"/>
            <a:ext cx="9144000" cy="51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2:02PM</a:t>
            </a:r>
            <a:endParaRPr lang="en-US" dirty="0"/>
          </a:p>
        </p:txBody>
      </p:sp>
      <p:pic>
        <p:nvPicPr>
          <p:cNvPr id="14338" name="Picture 2" descr="C:\Users\Brainwater\Desktop\Fall 2012\Satellite Remote Sensing\Project 1\July 2, 2012\14-02-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3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Observe the </a:t>
            </a:r>
            <a:r>
              <a:rPr lang="en-US" dirty="0" err="1" smtClean="0"/>
              <a:t>Pinehaven</a:t>
            </a:r>
            <a:r>
              <a:rPr lang="en-US" dirty="0" smtClean="0"/>
              <a:t>/</a:t>
            </a:r>
            <a:r>
              <a:rPr lang="en-US" dirty="0" err="1" smtClean="0"/>
              <a:t>Caughlin</a:t>
            </a:r>
            <a:r>
              <a:rPr lang="en-US" dirty="0" smtClean="0"/>
              <a:t> Ranch Fire beginning on July 2, 2012 at about 1PM local time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Analyze the University of Nevada AERONET data that intersects the smoke plume.</a:t>
            </a:r>
          </a:p>
          <a:p>
            <a:r>
              <a:rPr lang="en-US" dirty="0" smtClean="0"/>
              <a:t>Acquire and analyze MODIS and CALIPSO data.</a:t>
            </a:r>
          </a:p>
          <a:p>
            <a:r>
              <a:rPr lang="en-US" dirty="0" smtClean="0"/>
              <a:t>Acquire dispersion characteristics from </a:t>
            </a:r>
            <a:r>
              <a:rPr lang="en-US" dirty="0"/>
              <a:t>the HYSPLIT model </a:t>
            </a:r>
            <a:r>
              <a:rPr lang="en-US" dirty="0" smtClean="0"/>
              <a:t>with </a:t>
            </a:r>
            <a:r>
              <a:rPr lang="en-US" dirty="0"/>
              <a:t>the NAM12K meteorological </a:t>
            </a:r>
            <a:r>
              <a:rPr lang="en-US" dirty="0" smtClean="0"/>
              <a:t>data and verify accuracy using on site LIDAR and CIMEL readings.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3:20PM</a:t>
            </a:r>
            <a:endParaRPr lang="en-US" dirty="0"/>
          </a:p>
        </p:txBody>
      </p:sp>
      <p:pic>
        <p:nvPicPr>
          <p:cNvPr id="15362" name="Picture 2" descr="C:\Users\Brainwater\Desktop\Fall 2012\Satellite Remote Sensing\Project 1\July 2, 2012\15-20-0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5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</a:t>
            </a:r>
            <a:r>
              <a:rPr lang="en-US" dirty="0" smtClean="0"/>
              <a:t>at 3:28PM</a:t>
            </a:r>
            <a:endParaRPr lang="en-US" dirty="0"/>
          </a:p>
        </p:txBody>
      </p:sp>
      <p:pic>
        <p:nvPicPr>
          <p:cNvPr id="1026" name="Picture 2" descr="C:\Users\Brainwater\Desktop\Fall 2012\Satellite Remote Sensing\Project 1\July 2, 2012\15-28-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2, 2012 at </a:t>
            </a:r>
            <a:r>
              <a:rPr lang="en-US" dirty="0" smtClean="0"/>
              <a:t>4:26PM</a:t>
            </a:r>
            <a:endParaRPr lang="en-US" dirty="0"/>
          </a:p>
        </p:txBody>
      </p:sp>
      <p:pic>
        <p:nvPicPr>
          <p:cNvPr id="16386" name="Picture 2" descr="C:\Users\Brainwater\Desktop\Fall 2012\Satellite Remote Sensing\Project 1\July 2, 2012\16-26-2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rainwater\Desktop\Fall 2012\Satellite Remote Sensing\Project 1\2012-07-02_V3.02_name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329" y="1021080"/>
            <a:ext cx="3657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CALIPSO LIDAR</a:t>
            </a:r>
            <a:br>
              <a:rPr lang="en-US" dirty="0" smtClean="0"/>
            </a:br>
            <a:r>
              <a:rPr lang="en-US" dirty="0" smtClean="0"/>
              <a:t>Orbital Path</a:t>
            </a:r>
            <a:endParaRPr lang="en-US" dirty="0"/>
          </a:p>
        </p:txBody>
      </p:sp>
      <p:pic>
        <p:nvPicPr>
          <p:cNvPr id="17411" name="Picture 3" descr="C:\Users\Brainwater\Desktop\Fall 2012\Satellite Remote Sensing\Project 1\2012-07-03_V3.02_name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352205"/>
            <a:ext cx="5267325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320534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298287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3, 2012</a:t>
            </a:r>
            <a:endParaRPr lang="en-US" dirty="0"/>
          </a:p>
        </p:txBody>
      </p:sp>
      <p:pic>
        <p:nvPicPr>
          <p:cNvPr id="6146" name="Picture 2" descr="http://www.deviantart.com/download/169121680/Sad_Panda_by_jinxii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2" y="4419600"/>
            <a:ext cx="1467524" cy="2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6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University of Nevada, Reno</a:t>
            </a:r>
            <a:br>
              <a:rPr lang="en-US" dirty="0" smtClean="0"/>
            </a:br>
            <a:r>
              <a:rPr lang="en-US" dirty="0" err="1" smtClean="0"/>
              <a:t>Vaisala</a:t>
            </a:r>
            <a:r>
              <a:rPr lang="en-US" dirty="0" smtClean="0"/>
              <a:t> CL31 Ceilometer</a:t>
            </a:r>
            <a:endParaRPr lang="en-US" dirty="0"/>
          </a:p>
        </p:txBody>
      </p:sp>
      <p:pic>
        <p:nvPicPr>
          <p:cNvPr id="2050" name="Picture 2" descr="C:\Users\Brainwater\Desktop\Fall 2012\Satellite Remote Sensing\Project 1\Copy of coughlin ranch lida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777"/>
            <a:ext cx="9144000" cy="56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00362" cy="10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2-10-18_1526.swf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85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rainwater\Desktop\Fall 2012\Satellite Remote Sensing\Project 1\caughlinranchplu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Smoke Plume Intersecting the UNR AERONET site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2-10-18_1511.swf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rainwater\Desktop\Fall 2012\Satellite Remote Sensing\Project 1\2012-10-18_15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8078"/>
            <a:ext cx="7620000" cy="60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404" y="37513"/>
            <a:ext cx="529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Prescribed Burn Calculation Assumptions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33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rainwater\Desktop\Fall 2012\Satellite Remote Sensing\Project 1\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2960" y="37513"/>
            <a:ext cx="5858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Back Trajectories from the UNR AERONET site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rainwater\Desktop\Fall 2012\Satellite Remote Sensing\Project 1\Attachments_2012_10_17\IMAG0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6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66029" y="1170801"/>
            <a:ext cx="5049371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July 2, 1:00PM</a:t>
            </a:r>
          </a:p>
          <a:p>
            <a:pPr lvl="1"/>
            <a:r>
              <a:rPr lang="en-US" dirty="0" smtClean="0"/>
              <a:t>fire started from suspected arson according to fire officials.</a:t>
            </a:r>
          </a:p>
          <a:p>
            <a:r>
              <a:rPr lang="en-US" dirty="0" smtClean="0"/>
              <a:t>July 2, 1:30PM</a:t>
            </a:r>
          </a:p>
          <a:p>
            <a:pPr lvl="1"/>
            <a:r>
              <a:rPr lang="en-US" dirty="0" smtClean="0"/>
              <a:t>Fire crews arrived on site with under 100 acres burning</a:t>
            </a:r>
          </a:p>
          <a:p>
            <a:r>
              <a:rPr lang="en-US" dirty="0" smtClean="0"/>
              <a:t>July 2, 4:30PM</a:t>
            </a:r>
          </a:p>
          <a:p>
            <a:pPr lvl="1"/>
            <a:r>
              <a:rPr lang="en-US" dirty="0" smtClean="0"/>
              <a:t>containment had been mostly achieved, with an estimated 200 acres burned.</a:t>
            </a:r>
          </a:p>
          <a:p>
            <a:r>
              <a:rPr lang="en-US" dirty="0" smtClean="0"/>
              <a:t>July 3, 9:15AM</a:t>
            </a:r>
          </a:p>
          <a:p>
            <a:pPr lvl="1"/>
            <a:r>
              <a:rPr lang="en-US" dirty="0" smtClean="0"/>
              <a:t>fire crews achieved 90 percent containment.</a:t>
            </a:r>
          </a:p>
          <a:p>
            <a:r>
              <a:rPr lang="en-US" dirty="0" smtClean="0"/>
              <a:t>July 3, 1:30PM</a:t>
            </a:r>
          </a:p>
          <a:p>
            <a:pPr lvl="1"/>
            <a:r>
              <a:rPr lang="en-US" dirty="0" smtClean="0"/>
              <a:t>fire had been fully contained having burned 206 acres.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66029" y="228600"/>
            <a:ext cx="45720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Pinehaven</a:t>
            </a:r>
            <a:r>
              <a:rPr lang="en-US" dirty="0" smtClean="0"/>
              <a:t>/</a:t>
            </a:r>
            <a:r>
              <a:rPr lang="en-US" dirty="0" err="1" smtClean="0"/>
              <a:t>Caughlin</a:t>
            </a:r>
            <a:r>
              <a:rPr lang="en-US" dirty="0" smtClean="0"/>
              <a:t> Ranch Fire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263159">
            <a:off x="165505" y="448384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2, 2012 1:22PM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6029" y="6581001"/>
            <a:ext cx="2120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*Photo Courtesy of Ben Sumlin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73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ainwater\Downloads\final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4" y="0"/>
            <a:ext cx="9148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399" y="18979"/>
            <a:ext cx="470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Back Trajectories and Plume Overlay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Satellite Remote Sensing Limitations (in sight of recent developments)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Lack of necessary pixels, appropriate resolution, or swath size.</a:t>
            </a:r>
          </a:p>
          <a:p>
            <a:r>
              <a:rPr lang="en-US" dirty="0" smtClean="0"/>
              <a:t>Algorithm Errors that lead to problematic data.</a:t>
            </a:r>
          </a:p>
          <a:p>
            <a:pPr lvl="1"/>
            <a:r>
              <a:rPr lang="en-US" dirty="0" smtClean="0"/>
              <a:t>Inability to continuously correct for surface and ocean albedo, elevation gradients, ocean glint</a:t>
            </a:r>
            <a:endParaRPr lang="en-US" dirty="0"/>
          </a:p>
          <a:p>
            <a:r>
              <a:rPr lang="en-US" dirty="0" smtClean="0"/>
              <a:t>Vertical resolution needs improvement on current sensors.</a:t>
            </a:r>
          </a:p>
          <a:p>
            <a:pPr lvl="1"/>
            <a:r>
              <a:rPr lang="en-US" dirty="0" smtClean="0"/>
              <a:t>Inability to identify vertical distribution of atmospheric components (unless intersected by CALIPSO)</a:t>
            </a:r>
          </a:p>
          <a:p>
            <a:r>
              <a:rPr lang="en-US" dirty="0" smtClean="0"/>
              <a:t>Several sensors are far past their predicted lifetime and working (but for how long?)</a:t>
            </a:r>
          </a:p>
          <a:p>
            <a:r>
              <a:rPr lang="en-US" dirty="0" smtClean="0"/>
              <a:t>Sensors are experiencing losses of data (OMI)</a:t>
            </a:r>
          </a:p>
          <a:p>
            <a:r>
              <a:rPr lang="en-US" dirty="0" smtClean="0"/>
              <a:t>Sensors will fall out of orbit eventually though some sooner than others (PARASOL)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Numerous scientific programs and teams are working on independent algorithm corrections and model improvements.</a:t>
            </a:r>
          </a:p>
          <a:p>
            <a:pPr lvl="1"/>
            <a:r>
              <a:rPr lang="en-US" dirty="0" smtClean="0"/>
              <a:t>Computer processing limitations are being overcome</a:t>
            </a:r>
          </a:p>
          <a:p>
            <a:pPr lvl="1"/>
            <a:r>
              <a:rPr lang="en-US" dirty="0" smtClean="0"/>
              <a:t>Remote sensing understanding is constantly improving</a:t>
            </a:r>
          </a:p>
          <a:p>
            <a:pPr lvl="1"/>
            <a:r>
              <a:rPr lang="en-US" dirty="0" smtClean="0"/>
              <a:t>Algorithms for pixel “smoothing” are being worked on</a:t>
            </a:r>
          </a:p>
          <a:p>
            <a:pPr lvl="1"/>
            <a:r>
              <a:rPr lang="en-US" dirty="0" smtClean="0"/>
              <a:t>Help in understanding vertical resolution is being worked on</a:t>
            </a:r>
          </a:p>
          <a:p>
            <a:r>
              <a:rPr lang="en-US" dirty="0" smtClean="0"/>
              <a:t>Levels of data processing are constantly improving to allow for additional land, ocean, atmosphere, climate, etc. products.</a:t>
            </a:r>
          </a:p>
          <a:p>
            <a:r>
              <a:rPr lang="en-US" dirty="0" smtClean="0"/>
              <a:t>Correlating ground and satellite based sensors data</a:t>
            </a:r>
          </a:p>
          <a:p>
            <a:r>
              <a:rPr lang="en-US" dirty="0" smtClean="0"/>
              <a:t>Incorporating local meteorological data</a:t>
            </a:r>
          </a:p>
          <a:p>
            <a:r>
              <a:rPr lang="en-US" dirty="0" smtClean="0"/>
              <a:t>More sensors will be lunched for additional and improved satellite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Improvements/Missions</a:t>
            </a:r>
            <a:endParaRPr lang="en-US" dirty="0"/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81" y="914400"/>
            <a:ext cx="8534400" cy="5238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948" y="6149283"/>
            <a:ext cx="816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– ESA </a:t>
            </a:r>
            <a:r>
              <a:rPr lang="en-US" dirty="0" smtClean="0"/>
              <a:t>sensors		Red </a:t>
            </a:r>
            <a:r>
              <a:rPr lang="en-US" dirty="0"/>
              <a:t>– Japanese </a:t>
            </a:r>
            <a:r>
              <a:rPr lang="en-US" dirty="0" smtClean="0"/>
              <a:t>sensor	       Green </a:t>
            </a:r>
            <a:r>
              <a:rPr lang="en-US" dirty="0"/>
              <a:t>– Geostationary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6423" y="6581001"/>
            <a:ext cx="3557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NASA ARSET Webinar Series Presentations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37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CIMEL level 1 data proved to be reliable to study the smoke plume passing through the column</a:t>
            </a:r>
          </a:p>
          <a:p>
            <a:r>
              <a:rPr lang="en-US" dirty="0"/>
              <a:t>Limitations of Remote Sensing</a:t>
            </a:r>
          </a:p>
          <a:p>
            <a:pPr lvl="1"/>
            <a:r>
              <a:rPr lang="en-US" dirty="0"/>
              <a:t>Lack of </a:t>
            </a:r>
            <a:r>
              <a:rPr lang="en-US" dirty="0" smtClean="0"/>
              <a:t>CALIPSO </a:t>
            </a:r>
            <a:r>
              <a:rPr lang="en-US" dirty="0"/>
              <a:t>data</a:t>
            </a:r>
          </a:p>
          <a:p>
            <a:pPr lvl="1"/>
            <a:r>
              <a:rPr lang="en-US" dirty="0"/>
              <a:t>Smear of AOD data across a large area via </a:t>
            </a:r>
            <a:r>
              <a:rPr lang="en-US" dirty="0" smtClean="0"/>
              <a:t>MODIS</a:t>
            </a:r>
          </a:p>
          <a:p>
            <a:pPr lvl="1"/>
            <a:r>
              <a:rPr lang="en-US" dirty="0" smtClean="0"/>
              <a:t>Lack of reliable AOD pixels</a:t>
            </a:r>
            <a:endParaRPr lang="en-US" dirty="0"/>
          </a:p>
          <a:p>
            <a:pPr lvl="1"/>
            <a:r>
              <a:rPr lang="en-US" dirty="0"/>
              <a:t>Inability to recognize smoke on both CIMEL </a:t>
            </a:r>
            <a:r>
              <a:rPr lang="en-US" dirty="0" smtClean="0"/>
              <a:t>data </a:t>
            </a:r>
            <a:r>
              <a:rPr lang="en-US" dirty="0"/>
              <a:t>and on MODIS imagery</a:t>
            </a:r>
          </a:p>
          <a:p>
            <a:pPr lvl="1"/>
            <a:r>
              <a:rPr lang="en-US" dirty="0"/>
              <a:t>Lack of resolution for relatively small scale burn events (206 acre fire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HYSPLIT’s Dispersion Model passed over the University for the time in which we physically observed smoke</a:t>
            </a:r>
          </a:p>
          <a:p>
            <a:r>
              <a:rPr lang="en-US" dirty="0" smtClean="0"/>
              <a:t>The Smoke Verification Tool is very rough when compared with the HYSPLIT Dispersion Model</a:t>
            </a:r>
          </a:p>
        </p:txBody>
      </p:sp>
    </p:spTree>
    <p:extLst>
      <p:ext uri="{BB962C8B-B14F-4D97-AF65-F5344CB8AC3E}">
        <p14:creationId xmlns:p14="http://schemas.microsoft.com/office/powerpoint/2010/main" val="39202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inwater\Desktop\Fall 2012\Satellite Remote Sensing\Project 1\2012-07-02 13.46.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r="16341"/>
          <a:stretch/>
        </p:blipFill>
        <p:spPr bwMode="auto">
          <a:xfrm>
            <a:off x="1" y="0"/>
            <a:ext cx="9144000" cy="68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July 2, 2012 1:46PM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ainwater\Desktop\Fall 2012\Satellite Remote Sensing\Project 1\AERONET_Univ_of_Nevada-Reno.2012184.terra.250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9" t="33958" r="28841" b="285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28600"/>
            <a:ext cx="38862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Satellite Imagery of the Fire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19950" y="5970588"/>
            <a:ext cx="19050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Terra Sensor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ainwater\Desktop\Fall 2012\Satellite Remote Sensing\Project 1\AERONET_Univ_of_Nevada-Reno.2012184.aqua.250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 t="34722" r="29505" b="277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219950" y="5970588"/>
            <a:ext cx="19050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Aqua Sensor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rainwater\Desktop\Fall 2012\Satellite Remote Sensing\Project 1\Modis Terra Satellite 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943600" cy="37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rainwater\Desktop\Fall 2012\Satellite Remote Sensing\Project 1\Modis Aqua Satellite 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2" y="3088686"/>
            <a:ext cx="6027738" cy="37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838200"/>
            <a:ext cx="2727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Modis</a:t>
            </a:r>
            <a:r>
              <a:rPr lang="en-US" dirty="0" smtClean="0"/>
              <a:t> Terra Satellite Image</a:t>
            </a:r>
          </a:p>
          <a:p>
            <a:r>
              <a:rPr lang="en-US" dirty="0" smtClean="0"/>
              <a:t>July 2, 2012 (11:10AM)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243" y="4973342"/>
            <a:ext cx="274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Modis</a:t>
            </a:r>
            <a:r>
              <a:rPr lang="en-US" dirty="0" smtClean="0"/>
              <a:t> Aqua Satellite Image</a:t>
            </a:r>
          </a:p>
          <a:p>
            <a:r>
              <a:rPr lang="en-US" dirty="0" smtClean="0"/>
              <a:t>July 2, 2012 (2:30PM)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15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9886" y="670500"/>
            <a:ext cx="4204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 Data Boundaries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25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Brainwater\Desktop\Fall 2012\Satellite Remote Sensing\Project 1\July 2 Terra Angstro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b="6134"/>
          <a:stretch/>
        </p:blipFill>
        <p:spPr bwMode="auto">
          <a:xfrm>
            <a:off x="4953001" y="315386"/>
            <a:ext cx="4219574" cy="32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rainwater\Desktop\Fall 2012\Satellite Remote Sensing\Project 1\July 2 Terra AO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b="4097"/>
          <a:stretch/>
        </p:blipFill>
        <p:spPr bwMode="auto">
          <a:xfrm>
            <a:off x="106679" y="315386"/>
            <a:ext cx="4008121" cy="33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-42595"/>
            <a:ext cx="2438399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</a:t>
            </a:r>
            <a:endParaRPr lang="en-US" dirty="0"/>
          </a:p>
        </p:txBody>
      </p:sp>
      <p:pic>
        <p:nvPicPr>
          <p:cNvPr id="3076" name="Picture 4" descr="C:\Users\Brainwater\Desktop\Fall 2012\Satellite Remote Sensing\Project 1\July 2 Aqua AOD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b="4813"/>
          <a:stretch/>
        </p:blipFill>
        <p:spPr bwMode="auto">
          <a:xfrm>
            <a:off x="1" y="3522734"/>
            <a:ext cx="4114800" cy="33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rainwater\Desktop\Fall 2012\Satellite Remote Sensing\Project 1\July 2 Aqua Angstrom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b="4000"/>
          <a:stretch/>
        </p:blipFill>
        <p:spPr bwMode="auto">
          <a:xfrm>
            <a:off x="4953002" y="3567879"/>
            <a:ext cx="4190998" cy="33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624</Words>
  <Application>Microsoft Office PowerPoint</Application>
  <PresentationFormat>On-screen Show (4:3)</PresentationFormat>
  <Paragraphs>88</Paragraphs>
  <Slides>34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Pinehaven/Caughlin Ranch Fire July 2, 2012</vt:lpstr>
      <vt:lpstr>Objectives</vt:lpstr>
      <vt:lpstr>Pinehaven/Caughlin Ranch Fire</vt:lpstr>
      <vt:lpstr>PowerPoint Presentation</vt:lpstr>
      <vt:lpstr>Satellite Imagery of the Fire</vt:lpstr>
      <vt:lpstr>PowerPoint Presentation</vt:lpstr>
      <vt:lpstr>PowerPoint Presentation</vt:lpstr>
      <vt:lpstr>PowerPoint Presentation</vt:lpstr>
      <vt:lpstr>MODIS</vt:lpstr>
      <vt:lpstr>PowerPoint Presentation</vt:lpstr>
      <vt:lpstr>CIMEL Data (UNR Aeronet Station)</vt:lpstr>
      <vt:lpstr>Normalized Fine Mode Fraction</vt:lpstr>
      <vt:lpstr>July 2, 2012 at 1:00PM</vt:lpstr>
      <vt:lpstr>July 2, 2012 at 1:22PM</vt:lpstr>
      <vt:lpstr>July 2, 2012 at 1:46PM</vt:lpstr>
      <vt:lpstr>July 2, 2012 at 1:54PM</vt:lpstr>
      <vt:lpstr>July 2, 2012 at 1:58PM</vt:lpstr>
      <vt:lpstr>July 2, 2012 at 2:00PM</vt:lpstr>
      <vt:lpstr>July 2, 2012 at 2:02PM</vt:lpstr>
      <vt:lpstr>July 2, 2012 at 3:20PM</vt:lpstr>
      <vt:lpstr>July 2, 2012 at 3:28PM</vt:lpstr>
      <vt:lpstr>July 2, 2012 at 4:26PM</vt:lpstr>
      <vt:lpstr>CALIPSO LIDAR Orbital Path</vt:lpstr>
      <vt:lpstr>University of Nevada, Reno Vaisala CL31 Ceilometer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Remote Sensing Limitations (in sight of recent developments)</vt:lpstr>
      <vt:lpstr>Future Improvements</vt:lpstr>
      <vt:lpstr>Future Improvements/Missions</vt:lpstr>
      <vt:lpstr>Conclusions</vt:lpstr>
    </vt:vector>
  </TitlesOfParts>
  <Company>Office Black Edition - tum0r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Caughlin Ranch Fire July 2, 2012</dc:title>
  <dc:creator>Brainwater</dc:creator>
  <cp:lastModifiedBy>justclickok</cp:lastModifiedBy>
  <cp:revision>60</cp:revision>
  <dcterms:created xsi:type="dcterms:W3CDTF">2012-10-04T20:28:11Z</dcterms:created>
  <dcterms:modified xsi:type="dcterms:W3CDTF">2012-10-23T22:57:29Z</dcterms:modified>
</cp:coreProperties>
</file>