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4" autoAdjust="0"/>
  </p:normalViewPr>
  <p:slideViewPr>
    <p:cSldViewPr>
      <p:cViewPr varScale="1">
        <p:scale>
          <a:sx n="80" d="100"/>
          <a:sy n="80" d="100"/>
        </p:scale>
        <p:origin x="-14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07BD4-5CF6-477A-9ABE-A03160AADA21}" type="datetimeFigureOut">
              <a:rPr lang="en-US" smtClean="0"/>
              <a:t>9/19/12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131802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07BD4-5CF6-477A-9ABE-A03160AADA21}" type="datetimeFigureOut">
              <a:rPr lang="en-US" smtClean="0"/>
              <a:t>9/19/12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23920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07BD4-5CF6-477A-9ABE-A03160AADA21}" type="datetimeFigureOut">
              <a:rPr lang="en-US" smtClean="0"/>
              <a:t>9/19/12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391669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07BD4-5CF6-477A-9ABE-A03160AADA21}" type="datetimeFigureOut">
              <a:rPr lang="en-US" smtClean="0"/>
              <a:t>9/19/12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362761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07BD4-5CF6-477A-9ABE-A03160AADA21}" type="datetimeFigureOut">
              <a:rPr lang="en-US" smtClean="0"/>
              <a:t>9/19/12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381215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07BD4-5CF6-477A-9ABE-A03160AADA21}" type="datetimeFigureOut">
              <a:rPr lang="en-US" smtClean="0"/>
              <a:t>9/19/12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59423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07BD4-5CF6-477A-9ABE-A03160AADA21}" type="datetimeFigureOut">
              <a:rPr lang="en-US" smtClean="0"/>
              <a:t>9/19/12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200060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07BD4-5CF6-477A-9ABE-A03160AADA21}" type="datetimeFigureOut">
              <a:rPr lang="en-US" smtClean="0"/>
              <a:t>9/19/12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169725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07BD4-5CF6-477A-9ABE-A03160AADA21}" type="datetimeFigureOut">
              <a:rPr lang="en-US" smtClean="0"/>
              <a:t>9/19/12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314700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07BD4-5CF6-477A-9ABE-A03160AADA21}" type="datetimeFigureOut">
              <a:rPr lang="en-US" smtClean="0"/>
              <a:t>9/19/12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123118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07BD4-5CF6-477A-9ABE-A03160AADA21}" type="datetimeFigureOut">
              <a:rPr lang="en-US" smtClean="0"/>
              <a:t>9/19/12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78D40-DB49-4E24-AD07-10997E6F4048}" type="slidenum">
              <a:rPr lang="en-US" smtClean="0"/>
              <a:t>‹#›</a:t>
            </a:fld>
            <a:endParaRPr lang="en-US"/>
          </a:p>
        </p:txBody>
      </p:sp>
    </p:spTree>
    <p:extLst>
      <p:ext uri="{BB962C8B-B14F-4D97-AF65-F5344CB8AC3E}">
        <p14:creationId xmlns:p14="http://schemas.microsoft.com/office/powerpoint/2010/main" val="24307161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07BD4-5CF6-477A-9ABE-A03160AADA21}" type="datetimeFigureOut">
              <a:rPr lang="en-US" smtClean="0"/>
              <a:t>9/19/12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78D40-DB49-4E24-AD07-10997E6F4048}" type="slidenum">
              <a:rPr lang="en-US" smtClean="0"/>
              <a:t>‹#›</a:t>
            </a:fld>
            <a:endParaRPr lang="en-US"/>
          </a:p>
        </p:txBody>
      </p:sp>
    </p:spTree>
    <p:extLst>
      <p:ext uri="{BB962C8B-B14F-4D97-AF65-F5344CB8AC3E}">
        <p14:creationId xmlns:p14="http://schemas.microsoft.com/office/powerpoint/2010/main" val="18602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Aerosol Optical Depth during the Northern CA Fires of 2008</a:t>
            </a:r>
            <a:endParaRPr lang="en-US" dirty="0"/>
          </a:p>
        </p:txBody>
      </p:sp>
      <p:sp>
        <p:nvSpPr>
          <p:cNvPr id="3" name="TextBox 2"/>
          <p:cNvSpPr txBox="1"/>
          <p:nvPr/>
        </p:nvSpPr>
        <p:spPr>
          <a:xfrm>
            <a:off x="762000" y="2209800"/>
            <a:ext cx="7900415" cy="2862323"/>
          </a:xfrm>
          <a:prstGeom prst="rect">
            <a:avLst/>
          </a:prstGeom>
          <a:noFill/>
        </p:spPr>
        <p:txBody>
          <a:bodyPr wrap="square" rtlCol="0">
            <a:spAutoFit/>
          </a:bodyPr>
          <a:lstStyle/>
          <a:p>
            <a:r>
              <a:rPr lang="en-US" dirty="0" smtClean="0"/>
              <a:t>In situ aerosol light scattering and absorption measurements in Reno Nevada, </a:t>
            </a:r>
          </a:p>
          <a:p>
            <a:r>
              <a:rPr lang="en-US" dirty="0" smtClean="0"/>
              <a:t>2008, indicated that July was heavily impacted by smoke transported from </a:t>
            </a:r>
            <a:br>
              <a:rPr lang="en-US" dirty="0" smtClean="0"/>
            </a:br>
            <a:r>
              <a:rPr lang="en-US" dirty="0" err="1" smtClean="0"/>
              <a:t>wildland</a:t>
            </a:r>
            <a:r>
              <a:rPr lang="en-US" dirty="0" smtClean="0"/>
              <a:t> fires in Northern California, while August was more of a typical month.</a:t>
            </a:r>
          </a:p>
          <a:p>
            <a:endParaRPr lang="en-US" dirty="0"/>
          </a:p>
          <a:p>
            <a:r>
              <a:rPr lang="en-US" dirty="0" smtClean="0"/>
              <a:t>This case study seeks to compare the regional character of aerosol optical depth</a:t>
            </a:r>
            <a:br>
              <a:rPr lang="en-US" dirty="0" smtClean="0"/>
            </a:br>
            <a:r>
              <a:rPr lang="en-US" dirty="0" smtClean="0"/>
              <a:t>for these two months to evaluate the extent and magnitude of the </a:t>
            </a:r>
            <a:r>
              <a:rPr lang="en-US" dirty="0" err="1" smtClean="0"/>
              <a:t>wildland</a:t>
            </a:r>
            <a:r>
              <a:rPr lang="en-US" dirty="0" smtClean="0"/>
              <a:t> fires </a:t>
            </a:r>
            <a:br>
              <a:rPr lang="en-US" dirty="0" smtClean="0"/>
            </a:br>
            <a:r>
              <a:rPr lang="en-US" dirty="0" smtClean="0"/>
              <a:t>at source and downwind areas.</a:t>
            </a:r>
          </a:p>
          <a:p>
            <a:endParaRPr lang="en-US" dirty="0"/>
          </a:p>
          <a:p>
            <a:r>
              <a:rPr lang="en-US" dirty="0" smtClean="0"/>
              <a:t>An in-class project, 18 September 2012.</a:t>
            </a:r>
          </a:p>
          <a:p>
            <a:endParaRPr lang="en-US" dirty="0" smtClean="0"/>
          </a:p>
        </p:txBody>
      </p:sp>
    </p:spTree>
    <p:extLst>
      <p:ext uri="{BB962C8B-B14F-4D97-AF65-F5344CB8AC3E}">
        <p14:creationId xmlns:p14="http://schemas.microsoft.com/office/powerpoint/2010/main" val="3806849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508" y="0"/>
            <a:ext cx="8229600" cy="990600"/>
          </a:xfrm>
        </p:spPr>
        <p:txBody>
          <a:bodyPr/>
          <a:lstStyle/>
          <a:p>
            <a:r>
              <a:rPr lang="en-US" dirty="0" smtClean="0">
                <a:solidFill>
                  <a:srgbClr val="FFFF00"/>
                </a:solidFill>
              </a:rPr>
              <a:t>Satellite Image from July </a:t>
            </a:r>
            <a:r>
              <a:rPr lang="en-US" dirty="0" smtClean="0">
                <a:solidFill>
                  <a:srgbClr val="FFFF00"/>
                </a:solidFill>
              </a:rPr>
              <a:t>10</a:t>
            </a:r>
            <a:r>
              <a:rPr lang="en-US" baseline="30000" dirty="0" smtClean="0">
                <a:solidFill>
                  <a:srgbClr val="FFFF00"/>
                </a:solidFill>
              </a:rPr>
              <a:t>th</a:t>
            </a:r>
            <a:r>
              <a:rPr lang="en-US" dirty="0" smtClean="0">
                <a:solidFill>
                  <a:srgbClr val="FFFF00"/>
                </a:solidFill>
              </a:rPr>
              <a:t> 2008</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81" y="838200"/>
            <a:ext cx="7659384" cy="5633762"/>
          </a:xfrm>
          <a:prstGeom prst="rect">
            <a:avLst/>
          </a:prstGeom>
        </p:spPr>
      </p:pic>
      <p:sp>
        <p:nvSpPr>
          <p:cNvPr id="5" name="TextBox 4"/>
          <p:cNvSpPr txBox="1"/>
          <p:nvPr/>
        </p:nvSpPr>
        <p:spPr>
          <a:xfrm>
            <a:off x="129766" y="6471962"/>
            <a:ext cx="8001000" cy="369332"/>
          </a:xfrm>
          <a:prstGeom prst="rect">
            <a:avLst/>
          </a:prstGeom>
          <a:noFill/>
        </p:spPr>
        <p:txBody>
          <a:bodyPr wrap="square" rtlCol="0">
            <a:spAutoFit/>
          </a:bodyPr>
          <a:lstStyle/>
          <a:p>
            <a:r>
              <a:rPr lang="en-US" dirty="0" smtClean="0">
                <a:solidFill>
                  <a:srgbClr val="FFFF00"/>
                </a:solidFill>
              </a:rPr>
              <a:t>From </a:t>
            </a:r>
            <a:r>
              <a:rPr lang="en-US" dirty="0" err="1" smtClean="0">
                <a:solidFill>
                  <a:srgbClr val="FFFF00"/>
                </a:solidFill>
              </a:rPr>
              <a:t>Gyawali</a:t>
            </a:r>
            <a:r>
              <a:rPr lang="en-US" dirty="0" smtClean="0">
                <a:solidFill>
                  <a:srgbClr val="FFFF00"/>
                </a:solidFill>
              </a:rPr>
              <a:t>, et al 2009</a:t>
            </a:r>
            <a:endParaRPr lang="en-US" dirty="0">
              <a:solidFill>
                <a:srgbClr val="FFFF00"/>
              </a:solidFill>
            </a:endParaRPr>
          </a:p>
        </p:txBody>
      </p:sp>
    </p:spTree>
    <p:extLst>
      <p:ext uri="{BB962C8B-B14F-4D97-AF65-F5344CB8AC3E}">
        <p14:creationId xmlns:p14="http://schemas.microsoft.com/office/powerpoint/2010/main" val="39614301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
            <a:ext cx="8229600" cy="1143000"/>
          </a:xfrm>
        </p:spPr>
        <p:txBody>
          <a:bodyPr>
            <a:normAutofit fontScale="90000"/>
          </a:bodyPr>
          <a:lstStyle/>
          <a:p>
            <a:r>
              <a:rPr lang="en-US" dirty="0" smtClean="0"/>
              <a:t>In Situ Aerosol Extinction Coefficient for July and August 2008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219200"/>
            <a:ext cx="6096000" cy="5500688"/>
          </a:xfrm>
        </p:spPr>
      </p:pic>
    </p:spTree>
    <p:extLst>
      <p:ext uri="{BB962C8B-B14F-4D97-AF65-F5344CB8AC3E}">
        <p14:creationId xmlns:p14="http://schemas.microsoft.com/office/powerpoint/2010/main" val="27640072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3196"/>
            <a:ext cx="8229600" cy="881204"/>
          </a:xfrm>
        </p:spPr>
        <p:txBody>
          <a:bodyPr/>
          <a:lstStyle/>
          <a:p>
            <a:r>
              <a:rPr lang="en-US" dirty="0" smtClean="0"/>
              <a:t>Smoke Analysis for July 2008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914400"/>
            <a:ext cx="7127618" cy="5592763"/>
          </a:xfrm>
        </p:spPr>
      </p:pic>
      <p:sp>
        <p:nvSpPr>
          <p:cNvPr id="5" name="TextBox 4"/>
          <p:cNvSpPr txBox="1"/>
          <p:nvPr/>
        </p:nvSpPr>
        <p:spPr>
          <a:xfrm>
            <a:off x="28575" y="6472793"/>
            <a:ext cx="8458200" cy="369332"/>
          </a:xfrm>
          <a:prstGeom prst="rect">
            <a:avLst/>
          </a:prstGeom>
          <a:noFill/>
        </p:spPr>
        <p:txBody>
          <a:bodyPr wrap="square" rtlCol="0">
            <a:spAutoFit/>
          </a:bodyPr>
          <a:lstStyle/>
          <a:p>
            <a:r>
              <a:rPr lang="en-US" dirty="0" smtClean="0"/>
              <a:t>From http://ready.arl.noaa.gov</a:t>
            </a:r>
            <a:endParaRPr lang="en-US" dirty="0"/>
          </a:p>
        </p:txBody>
      </p:sp>
    </p:spTree>
    <p:extLst>
      <p:ext uri="{BB962C8B-B14F-4D97-AF65-F5344CB8AC3E}">
        <p14:creationId xmlns:p14="http://schemas.microsoft.com/office/powerpoint/2010/main" val="4508001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MODIS TERRA 550 nm for July 2008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30589"/>
            <a:ext cx="8685056" cy="6203611"/>
          </a:xfrm>
        </p:spPr>
      </p:pic>
    </p:spTree>
    <p:extLst>
      <p:ext uri="{BB962C8B-B14F-4D97-AF65-F5344CB8AC3E}">
        <p14:creationId xmlns:p14="http://schemas.microsoft.com/office/powerpoint/2010/main" val="1574136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MODIS TERRA 550 nm for August 2008</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346" y="762000"/>
            <a:ext cx="8456454" cy="6040324"/>
          </a:xfrm>
        </p:spPr>
      </p:pic>
    </p:spTree>
    <p:extLst>
      <p:ext uri="{BB962C8B-B14F-4D97-AF65-F5344CB8AC3E}">
        <p14:creationId xmlns:p14="http://schemas.microsoft.com/office/powerpoint/2010/main" val="31797487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MODIS TERRA 550 nm for August 2008</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5228" y="1219201"/>
            <a:ext cx="5120640" cy="365760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26" y="1237534"/>
            <a:ext cx="5120641" cy="3657600"/>
          </a:xfrm>
          <a:prstGeom prst="rect">
            <a:avLst/>
          </a:prstGeom>
        </p:spPr>
      </p:pic>
      <p:sp>
        <p:nvSpPr>
          <p:cNvPr id="4" name="TextBox 3"/>
          <p:cNvSpPr txBox="1"/>
          <p:nvPr/>
        </p:nvSpPr>
        <p:spPr>
          <a:xfrm>
            <a:off x="2209800" y="4724400"/>
            <a:ext cx="1120820" cy="369332"/>
          </a:xfrm>
          <a:prstGeom prst="rect">
            <a:avLst/>
          </a:prstGeom>
          <a:noFill/>
        </p:spPr>
        <p:txBody>
          <a:bodyPr wrap="none" rtlCol="0">
            <a:spAutoFit/>
          </a:bodyPr>
          <a:lstStyle/>
          <a:p>
            <a:r>
              <a:rPr lang="en-US" dirty="0" smtClean="0"/>
              <a:t>JULY 2008</a:t>
            </a:r>
            <a:endParaRPr lang="en-US" dirty="0"/>
          </a:p>
        </p:txBody>
      </p:sp>
      <p:sp>
        <p:nvSpPr>
          <p:cNvPr id="6" name="TextBox 5"/>
          <p:cNvSpPr txBox="1"/>
          <p:nvPr/>
        </p:nvSpPr>
        <p:spPr>
          <a:xfrm>
            <a:off x="5943600" y="4724400"/>
            <a:ext cx="1354608" cy="369332"/>
          </a:xfrm>
          <a:prstGeom prst="rect">
            <a:avLst/>
          </a:prstGeom>
          <a:noFill/>
        </p:spPr>
        <p:txBody>
          <a:bodyPr wrap="none" rtlCol="0">
            <a:spAutoFit/>
          </a:bodyPr>
          <a:lstStyle/>
          <a:p>
            <a:r>
              <a:rPr lang="en-US" dirty="0" smtClean="0"/>
              <a:t>August 2008</a:t>
            </a:r>
          </a:p>
        </p:txBody>
      </p:sp>
    </p:spTree>
    <p:extLst>
      <p:ext uri="{BB962C8B-B14F-4D97-AF65-F5344CB8AC3E}">
        <p14:creationId xmlns:p14="http://schemas.microsoft.com/office/powerpoint/2010/main" val="850712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smtClean="0"/>
              <a:t>MODIS TERRA </a:t>
            </a:r>
            <a:r>
              <a:rPr lang="en-US" dirty="0" smtClean="0"/>
              <a:t>Angstrom </a:t>
            </a:r>
            <a:r>
              <a:rPr lang="en-US" dirty="0" smtClean="0"/>
              <a:t>Exponent for July </a:t>
            </a:r>
            <a:r>
              <a:rPr lang="en-US" dirty="0" smtClean="0"/>
              <a:t>and August 2008</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371600"/>
            <a:ext cx="5120640" cy="36576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5120640" cy="3657600"/>
          </a:xfrm>
        </p:spPr>
      </p:pic>
      <p:sp>
        <p:nvSpPr>
          <p:cNvPr id="3" name="TextBox 2"/>
          <p:cNvSpPr txBox="1"/>
          <p:nvPr/>
        </p:nvSpPr>
        <p:spPr>
          <a:xfrm>
            <a:off x="1219200" y="5103673"/>
            <a:ext cx="7383865" cy="1754327"/>
          </a:xfrm>
          <a:prstGeom prst="rect">
            <a:avLst/>
          </a:prstGeom>
          <a:noFill/>
        </p:spPr>
        <p:txBody>
          <a:bodyPr wrap="none" rtlCol="0">
            <a:spAutoFit/>
          </a:bodyPr>
          <a:lstStyle/>
          <a:p>
            <a:r>
              <a:rPr lang="en-US" dirty="0" smtClean="0"/>
              <a:t>Smaller Angstrom exponents correspond to larger particles, suggesting</a:t>
            </a:r>
            <a:br>
              <a:rPr lang="en-US" dirty="0" smtClean="0"/>
            </a:br>
            <a:r>
              <a:rPr lang="en-US" dirty="0" smtClean="0"/>
              <a:t>that Northern CA is associated with submicron aerosols while the area</a:t>
            </a:r>
            <a:br>
              <a:rPr lang="en-US" dirty="0" smtClean="0"/>
            </a:br>
            <a:r>
              <a:rPr lang="en-US" dirty="0" smtClean="0"/>
              <a:t>near Reno NV in the Great Basin is additionally affected by dust aerosol.</a:t>
            </a:r>
            <a:br>
              <a:rPr lang="en-US" dirty="0" smtClean="0"/>
            </a:br>
            <a:r>
              <a:rPr lang="en-US" dirty="0" smtClean="0"/>
              <a:t>The Great Basin result may be an artifact of the retrieval algorithm since</a:t>
            </a:r>
            <a:br>
              <a:rPr lang="en-US" dirty="0" smtClean="0"/>
            </a:br>
            <a:r>
              <a:rPr lang="en-US" dirty="0" smtClean="0"/>
              <a:t>the surface in this area is mostly of a bright, desert nature, and the algorithm</a:t>
            </a:r>
            <a:br>
              <a:rPr lang="en-US" dirty="0" smtClean="0"/>
            </a:br>
            <a:r>
              <a:rPr lang="en-US" dirty="0" smtClean="0"/>
              <a:t>works best for dark surfaces.</a:t>
            </a:r>
            <a:endParaRPr lang="en-US" dirty="0"/>
          </a:p>
        </p:txBody>
      </p:sp>
    </p:spTree>
    <p:extLst>
      <p:ext uri="{BB962C8B-B14F-4D97-AF65-F5344CB8AC3E}">
        <p14:creationId xmlns:p14="http://schemas.microsoft.com/office/powerpoint/2010/main" val="424179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TextBox 3"/>
          <p:cNvSpPr txBox="1"/>
          <p:nvPr/>
        </p:nvSpPr>
        <p:spPr>
          <a:xfrm>
            <a:off x="714375" y="1981199"/>
            <a:ext cx="7667625" cy="3693319"/>
          </a:xfrm>
          <a:prstGeom prst="rect">
            <a:avLst/>
          </a:prstGeom>
          <a:noFill/>
        </p:spPr>
        <p:txBody>
          <a:bodyPr wrap="square" rtlCol="0">
            <a:spAutoFit/>
          </a:bodyPr>
          <a:lstStyle/>
          <a:p>
            <a:r>
              <a:rPr lang="en-US" dirty="0" smtClean="0"/>
              <a:t>Large values of aerosol optical depth were noted, on average, for the month of  July 2008, in the Northern California and western Great Basin area due to </a:t>
            </a:r>
            <a:r>
              <a:rPr lang="en-US" dirty="0" err="1" smtClean="0"/>
              <a:t>wildland</a:t>
            </a:r>
            <a:r>
              <a:rPr lang="en-US" dirty="0" smtClean="0"/>
              <a:t> fires in July.  August 2008 was a ‘typical’ month for both areas as the fires were out by then.</a:t>
            </a:r>
          </a:p>
          <a:p>
            <a:endParaRPr lang="en-US" dirty="0"/>
          </a:p>
          <a:p>
            <a:r>
              <a:rPr lang="en-US" dirty="0" smtClean="0"/>
              <a:t>The Great Basin area has significantly higher optical depth in August 2008 when compared with the Bay area and Northern CA in general.  Angstrom exponents indicated the Great Basin aerosol is larger than the Bay area aerosol, suggesting significant contributions from dust aerosol to AOD in the Great Basin.</a:t>
            </a:r>
          </a:p>
          <a:p>
            <a:endParaRPr lang="en-US" dirty="0"/>
          </a:p>
          <a:p>
            <a:r>
              <a:rPr lang="en-US" dirty="0" smtClean="0"/>
              <a:t>Further work could look at the ‘Deep Blue’ retrieval for bright surfaces,  could look at broader areas, and could use the observed AOD to investigate aerosol </a:t>
            </a:r>
            <a:r>
              <a:rPr lang="en-US" dirty="0" err="1" smtClean="0"/>
              <a:t>radiative</a:t>
            </a:r>
            <a:r>
              <a:rPr lang="en-US" smtClean="0"/>
              <a:t> forcing.</a:t>
            </a:r>
            <a:endParaRPr lang="en-US" dirty="0"/>
          </a:p>
        </p:txBody>
      </p:sp>
    </p:spTree>
    <p:extLst>
      <p:ext uri="{BB962C8B-B14F-4D97-AF65-F5344CB8AC3E}">
        <p14:creationId xmlns:p14="http://schemas.microsoft.com/office/powerpoint/2010/main" val="40301193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250</Words>
  <Application>Microsoft Macintosh PowerPoint</Application>
  <PresentationFormat>On-screen Show (4:3)</PresentationFormat>
  <Paragraphs>25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Aerosol Optical Depth during the Northern CA Fires of 2008</vt:lpstr>
      <vt:lpstr>Satellite Image from July 10th 2008</vt:lpstr>
      <vt:lpstr>In Situ Aerosol Extinction Coefficient for July and August 2008</vt:lpstr>
      <vt:lpstr>Smoke Analysis for July 2008</vt:lpstr>
      <vt:lpstr>MODIS TERRA 550 nm for July 2008</vt:lpstr>
      <vt:lpstr>MODIS TERRA 550 nm for August 2008</vt:lpstr>
      <vt:lpstr>MODIS TERRA 550 nm for August 2008</vt:lpstr>
      <vt:lpstr>MODIS TERRA Angstrom Exponent for July and August 2008</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Aerosol Optical Depth during the Northern CA Fires of 2008</dc:title>
  <dc:creator>justclickok</dc:creator>
  <cp:lastModifiedBy>William Arnott</cp:lastModifiedBy>
  <cp:revision>13</cp:revision>
  <dcterms:created xsi:type="dcterms:W3CDTF">2012-09-18T23:13:46Z</dcterms:created>
  <dcterms:modified xsi:type="dcterms:W3CDTF">2012-09-19T23:40:40Z</dcterms:modified>
</cp:coreProperties>
</file>