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16"/>
  </p:notesMasterIdLst>
  <p:sldIdLst>
    <p:sldId id="256" r:id="rId2"/>
    <p:sldId id="297" r:id="rId3"/>
    <p:sldId id="298" r:id="rId4"/>
    <p:sldId id="292" r:id="rId5"/>
    <p:sldId id="304" r:id="rId6"/>
    <p:sldId id="296" r:id="rId7"/>
    <p:sldId id="289" r:id="rId8"/>
    <p:sldId id="269" r:id="rId9"/>
    <p:sldId id="270" r:id="rId10"/>
    <p:sldId id="287" r:id="rId11"/>
    <p:sldId id="283" r:id="rId12"/>
    <p:sldId id="301" r:id="rId13"/>
    <p:sldId id="284" r:id="rId14"/>
    <p:sldId id="276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135" d="100"/>
          <a:sy n="135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HW2%20fi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HW2%20fi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HW2%20fi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22071787231216"/>
          <c:y val="1.9127865741820942E-2"/>
          <c:w val="0.66645609842371067"/>
          <c:h val="0.84874459285530002"/>
        </c:manualLayout>
      </c:layout>
      <c:scatterChart>
        <c:scatterStyle val="smoothMarker"/>
        <c:varyColors val="0"/>
        <c:ser>
          <c:idx val="0"/>
          <c:order val="0"/>
          <c:tx>
            <c:v>AOT AERONET (500 nm)</c:v>
          </c:tx>
          <c:marker>
            <c:symbol val="none"/>
          </c:marker>
          <c:xVal>
            <c:numRef>
              <c:f>Sheet2!$H$34:$H$48</c:f>
              <c:numCache>
                <c:formatCode>m/d/yyyy</c:formatCode>
                <c:ptCount val="15"/>
                <c:pt idx="0">
                  <c:v>39326</c:v>
                </c:pt>
                <c:pt idx="1">
                  <c:v>39327</c:v>
                </c:pt>
                <c:pt idx="2">
                  <c:v>39328</c:v>
                </c:pt>
                <c:pt idx="3">
                  <c:v>39329</c:v>
                </c:pt>
                <c:pt idx="4">
                  <c:v>39330</c:v>
                </c:pt>
                <c:pt idx="5">
                  <c:v>39342</c:v>
                </c:pt>
                <c:pt idx="6">
                  <c:v>39343</c:v>
                </c:pt>
                <c:pt idx="7">
                  <c:v>39347</c:v>
                </c:pt>
                <c:pt idx="8">
                  <c:v>39348</c:v>
                </c:pt>
                <c:pt idx="9">
                  <c:v>39350</c:v>
                </c:pt>
                <c:pt idx="10">
                  <c:v>39351</c:v>
                </c:pt>
                <c:pt idx="11">
                  <c:v>39352</c:v>
                </c:pt>
                <c:pt idx="12">
                  <c:v>39353</c:v>
                </c:pt>
                <c:pt idx="13">
                  <c:v>39354</c:v>
                </c:pt>
                <c:pt idx="14">
                  <c:v>39355</c:v>
                </c:pt>
              </c:numCache>
            </c:numRef>
          </c:xVal>
          <c:yVal>
            <c:numRef>
              <c:f>Sheet2!$I$34:$I$48</c:f>
              <c:numCache>
                <c:formatCode>General</c:formatCode>
                <c:ptCount val="15"/>
                <c:pt idx="0">
                  <c:v>0.55822799999999995</c:v>
                </c:pt>
                <c:pt idx="1">
                  <c:v>0.81451399999999996</c:v>
                </c:pt>
                <c:pt idx="2">
                  <c:v>1.2416510000000001</c:v>
                </c:pt>
                <c:pt idx="3">
                  <c:v>0.89076500000000003</c:v>
                </c:pt>
                <c:pt idx="4">
                  <c:v>0.90188800000000002</c:v>
                </c:pt>
                <c:pt idx="5">
                  <c:v>1.3402179999999999</c:v>
                </c:pt>
                <c:pt idx="6">
                  <c:v>1.5585549999999999</c:v>
                </c:pt>
                <c:pt idx="7">
                  <c:v>1.2797499999999999</c:v>
                </c:pt>
                <c:pt idx="8">
                  <c:v>1.527123</c:v>
                </c:pt>
                <c:pt idx="9">
                  <c:v>1.336403</c:v>
                </c:pt>
                <c:pt idx="10">
                  <c:v>1.5662609999999999</c:v>
                </c:pt>
                <c:pt idx="11">
                  <c:v>1.6194189999999999</c:v>
                </c:pt>
                <c:pt idx="12">
                  <c:v>0.96712200000000004</c:v>
                </c:pt>
                <c:pt idx="13">
                  <c:v>0.93246099999999998</c:v>
                </c:pt>
                <c:pt idx="14">
                  <c:v>1.3641779999999999</c:v>
                </c:pt>
              </c:numCache>
            </c:numRef>
          </c:yVal>
          <c:smooth val="1"/>
        </c:ser>
        <c:ser>
          <c:idx val="1"/>
          <c:order val="1"/>
          <c:tx>
            <c:v>AOT MODIS TERRA (550 nm)</c:v>
          </c:tx>
          <c:marker>
            <c:symbol val="none"/>
          </c:marker>
          <c:xVal>
            <c:numRef>
              <c:f>Sheet2!$S$2:$S$31</c:f>
              <c:numCache>
                <c:formatCode>m/d/yyyy</c:formatCode>
                <c:ptCount val="30"/>
                <c:pt idx="0">
                  <c:v>39326</c:v>
                </c:pt>
                <c:pt idx="1">
                  <c:v>39327</c:v>
                </c:pt>
                <c:pt idx="2">
                  <c:v>39328</c:v>
                </c:pt>
                <c:pt idx="3">
                  <c:v>39329</c:v>
                </c:pt>
                <c:pt idx="4">
                  <c:v>39330</c:v>
                </c:pt>
                <c:pt idx="5">
                  <c:v>39331</c:v>
                </c:pt>
                <c:pt idx="6">
                  <c:v>39332</c:v>
                </c:pt>
                <c:pt idx="7">
                  <c:v>39333</c:v>
                </c:pt>
                <c:pt idx="8">
                  <c:v>39334</c:v>
                </c:pt>
                <c:pt idx="9">
                  <c:v>39335</c:v>
                </c:pt>
                <c:pt idx="10">
                  <c:v>39336</c:v>
                </c:pt>
                <c:pt idx="11">
                  <c:v>39337</c:v>
                </c:pt>
                <c:pt idx="12">
                  <c:v>39338</c:v>
                </c:pt>
                <c:pt idx="13">
                  <c:v>39339</c:v>
                </c:pt>
                <c:pt idx="14">
                  <c:v>39340</c:v>
                </c:pt>
                <c:pt idx="15">
                  <c:v>39341</c:v>
                </c:pt>
                <c:pt idx="16">
                  <c:v>39342</c:v>
                </c:pt>
                <c:pt idx="17">
                  <c:v>39343</c:v>
                </c:pt>
                <c:pt idx="18">
                  <c:v>39344</c:v>
                </c:pt>
                <c:pt idx="19">
                  <c:v>39345</c:v>
                </c:pt>
                <c:pt idx="20">
                  <c:v>39346</c:v>
                </c:pt>
                <c:pt idx="21">
                  <c:v>39347</c:v>
                </c:pt>
                <c:pt idx="22">
                  <c:v>39348</c:v>
                </c:pt>
                <c:pt idx="23">
                  <c:v>39349</c:v>
                </c:pt>
                <c:pt idx="24">
                  <c:v>39350</c:v>
                </c:pt>
                <c:pt idx="25">
                  <c:v>39351</c:v>
                </c:pt>
                <c:pt idx="26">
                  <c:v>39352</c:v>
                </c:pt>
                <c:pt idx="27">
                  <c:v>39353</c:v>
                </c:pt>
                <c:pt idx="28">
                  <c:v>39354</c:v>
                </c:pt>
                <c:pt idx="29">
                  <c:v>39355</c:v>
                </c:pt>
              </c:numCache>
            </c:numRef>
          </c:xVal>
          <c:yVal>
            <c:numRef>
              <c:f>Sheet2!$T$2:$T$31</c:f>
              <c:numCache>
                <c:formatCode>General</c:formatCode>
                <c:ptCount val="30"/>
                <c:pt idx="0">
                  <c:v>0.6</c:v>
                </c:pt>
                <c:pt idx="1">
                  <c:v>1.1000000000000001</c:v>
                </c:pt>
                <c:pt idx="2">
                  <c:v>1.75</c:v>
                </c:pt>
                <c:pt idx="3">
                  <c:v>1.45</c:v>
                </c:pt>
                <c:pt idx="4">
                  <c:v>1.1499999999999999</c:v>
                </c:pt>
                <c:pt idx="5">
                  <c:v>1.35</c:v>
                </c:pt>
                <c:pt idx="6">
                  <c:v>1.1499999999999999</c:v>
                </c:pt>
                <c:pt idx="7">
                  <c:v>1.38</c:v>
                </c:pt>
                <c:pt idx="8">
                  <c:v>0.67</c:v>
                </c:pt>
                <c:pt idx="9">
                  <c:v>2.23</c:v>
                </c:pt>
                <c:pt idx="10">
                  <c:v>1.6</c:v>
                </c:pt>
                <c:pt idx="11">
                  <c:v>1.38</c:v>
                </c:pt>
                <c:pt idx="12">
                  <c:v>1.45</c:v>
                </c:pt>
                <c:pt idx="13">
                  <c:v>1.99</c:v>
                </c:pt>
                <c:pt idx="14">
                  <c:v>1.96</c:v>
                </c:pt>
                <c:pt idx="15">
                  <c:v>1.65</c:v>
                </c:pt>
                <c:pt idx="16">
                  <c:v>1.6</c:v>
                </c:pt>
                <c:pt idx="17">
                  <c:v>2.25</c:v>
                </c:pt>
                <c:pt idx="18">
                  <c:v>3.24</c:v>
                </c:pt>
                <c:pt idx="19">
                  <c:v>1.55</c:v>
                </c:pt>
                <c:pt idx="20">
                  <c:v>1.4</c:v>
                </c:pt>
                <c:pt idx="21">
                  <c:v>1.47</c:v>
                </c:pt>
                <c:pt idx="22">
                  <c:v>1.7</c:v>
                </c:pt>
                <c:pt idx="23">
                  <c:v>2.7</c:v>
                </c:pt>
                <c:pt idx="24">
                  <c:v>1.7</c:v>
                </c:pt>
                <c:pt idx="25">
                  <c:v>1.68</c:v>
                </c:pt>
                <c:pt idx="26">
                  <c:v>1.92</c:v>
                </c:pt>
                <c:pt idx="27">
                  <c:v>1.48</c:v>
                </c:pt>
                <c:pt idx="28">
                  <c:v>1.2</c:v>
                </c:pt>
                <c:pt idx="29">
                  <c:v>1.45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239616"/>
        <c:axId val="54241536"/>
      </c:scatterChart>
      <c:valAx>
        <c:axId val="54239616"/>
        <c:scaling>
          <c:orientation val="minMax"/>
          <c:max val="39356"/>
          <c:min val="39326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rPr>
                  <a:t>Days</a:t>
                </a:r>
              </a:p>
            </c:rich>
          </c:tx>
          <c:layout>
            <c:manualLayout>
              <c:xMode val="edge"/>
              <c:yMode val="edge"/>
              <c:x val="0.37721321074956232"/>
              <c:y val="0.94837278667298242"/>
            </c:manualLayout>
          </c:layout>
          <c:overlay val="0"/>
        </c:title>
        <c:numFmt formatCode="[$-409]d\-mmm;@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4241536"/>
        <c:crosses val="autoZero"/>
        <c:crossBetween val="midCat"/>
      </c:valAx>
      <c:valAx>
        <c:axId val="542415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600"/>
                  <a:t>AOT</a:t>
                </a:r>
              </a:p>
            </c:rich>
          </c:tx>
          <c:layout>
            <c:manualLayout>
              <c:xMode val="edge"/>
              <c:yMode val="edge"/>
              <c:x val="1.8693246311010214E-2"/>
              <c:y val="0.401904507190256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396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779023261074911"/>
          <c:y val="3.4208318841172737E-2"/>
          <c:w val="0.30947640225527362"/>
          <c:h val="0.1793591410742332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67044021632525"/>
          <c:y val="6.5001562159331255E-2"/>
          <c:w val="0.85870219544707782"/>
          <c:h val="0.79081680306874136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1"/>
            <c:dispEq val="0"/>
            <c:trendlineLbl>
              <c:layout>
                <c:manualLayout>
                  <c:x val="-0.27718358734569942"/>
                  <c:y val="4.4396217120957739E-2"/>
                </c:manualLayout>
              </c:layout>
              <c:numFmt formatCode="#,##0.00" sourceLinked="0"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</c:trendlineLbl>
          </c:trendline>
          <c:xVal>
            <c:numRef>
              <c:f>Sheet2!$G$52:$G$66</c:f>
              <c:numCache>
                <c:formatCode>General</c:formatCode>
                <c:ptCount val="15"/>
                <c:pt idx="0">
                  <c:v>0.55822799999999995</c:v>
                </c:pt>
                <c:pt idx="1">
                  <c:v>0.81451399999999996</c:v>
                </c:pt>
                <c:pt idx="2">
                  <c:v>1.2416510000000001</c:v>
                </c:pt>
                <c:pt idx="3">
                  <c:v>0.89076500000000003</c:v>
                </c:pt>
                <c:pt idx="4">
                  <c:v>0.90188800000000002</c:v>
                </c:pt>
                <c:pt idx="5">
                  <c:v>1.3402179999999999</c:v>
                </c:pt>
                <c:pt idx="6">
                  <c:v>1.5585549999999999</c:v>
                </c:pt>
                <c:pt idx="7">
                  <c:v>1.2797499999999999</c:v>
                </c:pt>
                <c:pt idx="8">
                  <c:v>1.527123</c:v>
                </c:pt>
                <c:pt idx="9">
                  <c:v>1.336403</c:v>
                </c:pt>
                <c:pt idx="10">
                  <c:v>1.5662609999999999</c:v>
                </c:pt>
                <c:pt idx="11">
                  <c:v>1.6194189999999999</c:v>
                </c:pt>
                <c:pt idx="12">
                  <c:v>0.96712200000000004</c:v>
                </c:pt>
                <c:pt idx="13">
                  <c:v>0.93246099999999998</c:v>
                </c:pt>
                <c:pt idx="14">
                  <c:v>1.3641779999999999</c:v>
                </c:pt>
              </c:numCache>
            </c:numRef>
          </c:xVal>
          <c:yVal>
            <c:numRef>
              <c:f>Sheet2!$H$52:$H$66</c:f>
              <c:numCache>
                <c:formatCode>General</c:formatCode>
                <c:ptCount val="15"/>
                <c:pt idx="0">
                  <c:v>0.6</c:v>
                </c:pt>
                <c:pt idx="1">
                  <c:v>1.1000000000000001</c:v>
                </c:pt>
                <c:pt idx="2">
                  <c:v>1.75</c:v>
                </c:pt>
                <c:pt idx="3">
                  <c:v>1.45</c:v>
                </c:pt>
                <c:pt idx="4">
                  <c:v>1.1499999999999999</c:v>
                </c:pt>
                <c:pt idx="5">
                  <c:v>1.6</c:v>
                </c:pt>
                <c:pt idx="6">
                  <c:v>2.25</c:v>
                </c:pt>
                <c:pt idx="7">
                  <c:v>1.47</c:v>
                </c:pt>
                <c:pt idx="8">
                  <c:v>1.7</c:v>
                </c:pt>
                <c:pt idx="9">
                  <c:v>1.7</c:v>
                </c:pt>
                <c:pt idx="10">
                  <c:v>1.68</c:v>
                </c:pt>
                <c:pt idx="11">
                  <c:v>1.92</c:v>
                </c:pt>
                <c:pt idx="12">
                  <c:v>1.48</c:v>
                </c:pt>
                <c:pt idx="13">
                  <c:v>1.2</c:v>
                </c:pt>
                <c:pt idx="14">
                  <c:v>1.45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178944"/>
        <c:axId val="54180864"/>
      </c:scatterChart>
      <c:valAx>
        <c:axId val="54178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rPr>
                  <a:t>AERONET (AOT)</a:t>
                </a:r>
              </a:p>
            </c:rich>
          </c:tx>
          <c:layout>
            <c:manualLayout>
              <c:xMode val="edge"/>
              <c:yMode val="edge"/>
              <c:x val="0.46152999485588553"/>
              <c:y val="0.9351265697734152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4180864"/>
        <c:crosses val="autoZero"/>
        <c:crossBetween val="midCat"/>
      </c:valAx>
      <c:valAx>
        <c:axId val="541808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MODIS TERRA (AOT)</a:t>
                </a:r>
              </a:p>
            </c:rich>
          </c:tx>
          <c:layout>
            <c:manualLayout>
              <c:xMode val="edge"/>
              <c:yMode val="edge"/>
              <c:x val="9.3370575447757481E-3"/>
              <c:y val="0.31588360308397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41789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408583498084"/>
          <c:y val="9.3404809638647557E-2"/>
          <c:w val="0.68609782341908687"/>
          <c:h val="0.76561408606212056"/>
        </c:manualLayout>
      </c:layout>
      <c:scatterChart>
        <c:scatterStyle val="smoothMarker"/>
        <c:varyColors val="0"/>
        <c:ser>
          <c:idx val="0"/>
          <c:order val="0"/>
          <c:tx>
            <c:v>AERONET Angstrom (440-675 nm)</c:v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Sheet2!$H$34:$H$48</c:f>
              <c:numCache>
                <c:formatCode>m/d/yyyy</c:formatCode>
                <c:ptCount val="15"/>
                <c:pt idx="0">
                  <c:v>39326</c:v>
                </c:pt>
                <c:pt idx="1">
                  <c:v>39327</c:v>
                </c:pt>
                <c:pt idx="2">
                  <c:v>39328</c:v>
                </c:pt>
                <c:pt idx="3">
                  <c:v>39329</c:v>
                </c:pt>
                <c:pt idx="4">
                  <c:v>39330</c:v>
                </c:pt>
                <c:pt idx="5">
                  <c:v>39342</c:v>
                </c:pt>
                <c:pt idx="6">
                  <c:v>39343</c:v>
                </c:pt>
                <c:pt idx="7">
                  <c:v>39347</c:v>
                </c:pt>
                <c:pt idx="8">
                  <c:v>39348</c:v>
                </c:pt>
                <c:pt idx="9">
                  <c:v>39350</c:v>
                </c:pt>
                <c:pt idx="10">
                  <c:v>39351</c:v>
                </c:pt>
                <c:pt idx="11">
                  <c:v>39352</c:v>
                </c:pt>
                <c:pt idx="12">
                  <c:v>39353</c:v>
                </c:pt>
                <c:pt idx="13">
                  <c:v>39354</c:v>
                </c:pt>
                <c:pt idx="14">
                  <c:v>39355</c:v>
                </c:pt>
              </c:numCache>
            </c:numRef>
          </c:xVal>
          <c:yVal>
            <c:numRef>
              <c:f>Sheet2!$J$34:$J$48</c:f>
              <c:numCache>
                <c:formatCode>General</c:formatCode>
                <c:ptCount val="15"/>
                <c:pt idx="0">
                  <c:v>1.6878</c:v>
                </c:pt>
                <c:pt idx="1">
                  <c:v>1.7156750000000001</c:v>
                </c:pt>
                <c:pt idx="2">
                  <c:v>1.800351</c:v>
                </c:pt>
                <c:pt idx="3">
                  <c:v>1.86337</c:v>
                </c:pt>
                <c:pt idx="4">
                  <c:v>1.6642399999999999</c:v>
                </c:pt>
                <c:pt idx="5">
                  <c:v>1.538354</c:v>
                </c:pt>
                <c:pt idx="6">
                  <c:v>1.53142</c:v>
                </c:pt>
                <c:pt idx="7">
                  <c:v>1.6274869999999999</c:v>
                </c:pt>
                <c:pt idx="8">
                  <c:v>1.666328</c:v>
                </c:pt>
                <c:pt idx="9">
                  <c:v>1.6762520000000001</c:v>
                </c:pt>
                <c:pt idx="10">
                  <c:v>1.6931510000000001</c:v>
                </c:pt>
                <c:pt idx="11">
                  <c:v>1.6295649999999999</c:v>
                </c:pt>
                <c:pt idx="12">
                  <c:v>1.632336</c:v>
                </c:pt>
                <c:pt idx="13">
                  <c:v>1.756947</c:v>
                </c:pt>
                <c:pt idx="14">
                  <c:v>1.7606980000000001</c:v>
                </c:pt>
              </c:numCache>
            </c:numRef>
          </c:yVal>
          <c:smooth val="1"/>
        </c:ser>
        <c:ser>
          <c:idx val="1"/>
          <c:order val="1"/>
          <c:tx>
            <c:v>MODIS TERRA Angstrom (470-660 nm)</c:v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xVal>
            <c:numRef>
              <c:f>Sheet2!$S$2:$S$31</c:f>
              <c:numCache>
                <c:formatCode>m/d/yyyy</c:formatCode>
                <c:ptCount val="30"/>
                <c:pt idx="0">
                  <c:v>39326</c:v>
                </c:pt>
                <c:pt idx="1">
                  <c:v>39327</c:v>
                </c:pt>
                <c:pt idx="2">
                  <c:v>39328</c:v>
                </c:pt>
                <c:pt idx="3">
                  <c:v>39329</c:v>
                </c:pt>
                <c:pt idx="4">
                  <c:v>39330</c:v>
                </c:pt>
                <c:pt idx="5">
                  <c:v>39331</c:v>
                </c:pt>
                <c:pt idx="6">
                  <c:v>39332</c:v>
                </c:pt>
                <c:pt idx="7">
                  <c:v>39333</c:v>
                </c:pt>
                <c:pt idx="8">
                  <c:v>39334</c:v>
                </c:pt>
                <c:pt idx="9">
                  <c:v>39335</c:v>
                </c:pt>
                <c:pt idx="10">
                  <c:v>39336</c:v>
                </c:pt>
                <c:pt idx="11">
                  <c:v>39337</c:v>
                </c:pt>
                <c:pt idx="12">
                  <c:v>39338</c:v>
                </c:pt>
                <c:pt idx="13">
                  <c:v>39339</c:v>
                </c:pt>
                <c:pt idx="14">
                  <c:v>39340</c:v>
                </c:pt>
                <c:pt idx="15">
                  <c:v>39341</c:v>
                </c:pt>
                <c:pt idx="16">
                  <c:v>39342</c:v>
                </c:pt>
                <c:pt idx="17">
                  <c:v>39343</c:v>
                </c:pt>
                <c:pt idx="18">
                  <c:v>39344</c:v>
                </c:pt>
                <c:pt idx="19">
                  <c:v>39345</c:v>
                </c:pt>
                <c:pt idx="20">
                  <c:v>39346</c:v>
                </c:pt>
                <c:pt idx="21">
                  <c:v>39347</c:v>
                </c:pt>
                <c:pt idx="22">
                  <c:v>39348</c:v>
                </c:pt>
                <c:pt idx="23">
                  <c:v>39349</c:v>
                </c:pt>
                <c:pt idx="24">
                  <c:v>39350</c:v>
                </c:pt>
                <c:pt idx="25">
                  <c:v>39351</c:v>
                </c:pt>
                <c:pt idx="26">
                  <c:v>39352</c:v>
                </c:pt>
                <c:pt idx="27">
                  <c:v>39353</c:v>
                </c:pt>
                <c:pt idx="28">
                  <c:v>39354</c:v>
                </c:pt>
                <c:pt idx="29">
                  <c:v>39355</c:v>
                </c:pt>
              </c:numCache>
            </c:numRef>
          </c:xVal>
          <c:yVal>
            <c:numRef>
              <c:f>Sheet2!$U$2:$U$31</c:f>
              <c:numCache>
                <c:formatCode>General</c:formatCode>
                <c:ptCount val="30"/>
                <c:pt idx="0">
                  <c:v>1.2150000000000001</c:v>
                </c:pt>
                <c:pt idx="1">
                  <c:v>1.4490000000000001</c:v>
                </c:pt>
                <c:pt idx="2">
                  <c:v>1.28</c:v>
                </c:pt>
                <c:pt idx="3">
                  <c:v>1.4890000000000001</c:v>
                </c:pt>
                <c:pt idx="4">
                  <c:v>1.2989999999999999</c:v>
                </c:pt>
                <c:pt idx="5">
                  <c:v>1.4650000000000001</c:v>
                </c:pt>
                <c:pt idx="6">
                  <c:v>1.2889999999999999</c:v>
                </c:pt>
                <c:pt idx="7">
                  <c:v>1.351</c:v>
                </c:pt>
                <c:pt idx="8">
                  <c:v>1.2529999999999999</c:v>
                </c:pt>
                <c:pt idx="9">
                  <c:v>1.254</c:v>
                </c:pt>
                <c:pt idx="10">
                  <c:v>1.262</c:v>
                </c:pt>
                <c:pt idx="11">
                  <c:v>1.32</c:v>
                </c:pt>
                <c:pt idx="12">
                  <c:v>1.52</c:v>
                </c:pt>
                <c:pt idx="13">
                  <c:v>1.36</c:v>
                </c:pt>
                <c:pt idx="14">
                  <c:v>1.417</c:v>
                </c:pt>
                <c:pt idx="15">
                  <c:v>1.29</c:v>
                </c:pt>
                <c:pt idx="16">
                  <c:v>1.2889999999999999</c:v>
                </c:pt>
                <c:pt idx="17">
                  <c:v>1.42</c:v>
                </c:pt>
                <c:pt idx="18">
                  <c:v>1.375</c:v>
                </c:pt>
                <c:pt idx="19">
                  <c:v>1.57</c:v>
                </c:pt>
                <c:pt idx="20">
                  <c:v>1.55</c:v>
                </c:pt>
                <c:pt idx="21">
                  <c:v>1.6</c:v>
                </c:pt>
                <c:pt idx="22">
                  <c:v>1.49</c:v>
                </c:pt>
                <c:pt idx="23">
                  <c:v>1.5649999999999999</c:v>
                </c:pt>
                <c:pt idx="24">
                  <c:v>1.5209999999999999</c:v>
                </c:pt>
                <c:pt idx="25">
                  <c:v>1.36</c:v>
                </c:pt>
                <c:pt idx="26">
                  <c:v>1.35</c:v>
                </c:pt>
                <c:pt idx="27">
                  <c:v>1.355</c:v>
                </c:pt>
                <c:pt idx="28">
                  <c:v>1.55</c:v>
                </c:pt>
                <c:pt idx="29">
                  <c:v>1.4350000000000001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022528"/>
        <c:axId val="54024448"/>
      </c:scatterChart>
      <c:valAx>
        <c:axId val="54022528"/>
        <c:scaling>
          <c:orientation val="minMax"/>
          <c:max val="39356"/>
          <c:min val="39326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Days </a:t>
                </a:r>
              </a:p>
            </c:rich>
          </c:tx>
          <c:layout>
            <c:manualLayout>
              <c:xMode val="edge"/>
              <c:yMode val="edge"/>
              <c:x val="0.45479894821545636"/>
              <c:y val="0.94137219009985373"/>
            </c:manualLayout>
          </c:layout>
          <c:overlay val="0"/>
        </c:title>
        <c:numFmt formatCode="[$-409]d\-mmm;@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4024448"/>
        <c:crosses val="autoZero"/>
        <c:crossBetween val="midCat"/>
      </c:valAx>
      <c:valAx>
        <c:axId val="54024448"/>
        <c:scaling>
          <c:orientation val="minMax"/>
          <c:max val="3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>
                    <a:effectLst/>
                  </a:rPr>
                  <a:t>Angstrom </a:t>
                </a:r>
                <a:endParaRPr lang="en-US">
                  <a:effectLst/>
                </a:endParaRPr>
              </a:p>
            </c:rich>
          </c:tx>
          <c:layout>
            <c:manualLayout>
              <c:xMode val="edge"/>
              <c:yMode val="edge"/>
              <c:x val="2.5920363257135225E-2"/>
              <c:y val="0.403862432325110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022528"/>
        <c:crosses val="autoZero"/>
        <c:crossBetween val="midCat"/>
        <c:majorUnit val="0.5"/>
        <c:minorUnit val="0.5"/>
      </c:valAx>
    </c:plotArea>
    <c:legend>
      <c:legendPos val="r"/>
      <c:layout>
        <c:manualLayout>
          <c:xMode val="edge"/>
          <c:yMode val="edge"/>
          <c:x val="0.52686720744269111"/>
          <c:y val="2.2079106923861596E-2"/>
          <c:w val="0.43106603444116809"/>
          <c:h val="0.17563800158168003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A05E4C2-C58A-4A2F-8410-D38AE4344063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DF2610-F435-4905-88B3-4AA4EC9FA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9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2610-F435-4905-88B3-4AA4EC9FA8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6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F2610-F435-4905-88B3-4AA4EC9FA8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8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5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0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0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5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08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6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0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07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4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6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C7007-8233-444E-95CB-45FC81EED780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0847C-D4B5-4083-9EB8-E6BF03F9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4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7772400" cy="1752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Aerosol Optical Depth </a:t>
            </a:r>
            <a:r>
              <a:rPr lang="en-US" sz="3600" dirty="0" smtClean="0"/>
              <a:t>during </a:t>
            </a:r>
            <a:r>
              <a:rPr lang="en-US" sz="3600" dirty="0" smtClean="0"/>
              <a:t>the fires of Amazon Rainforest in Mato Grosso state of Brazil in September, 2007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576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732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 smtClean="0"/>
              <a:t>Backtrajcetories</a:t>
            </a:r>
            <a:endParaRPr lang="en-US" sz="4200" dirty="0"/>
          </a:p>
        </p:txBody>
      </p:sp>
      <p:pic>
        <p:nvPicPr>
          <p:cNvPr id="2051" name="Picture 3" descr="CUIABA-MIRANDA Back trajectory image at 00UTC for 7 of SEP in year 2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723900"/>
            <a:ext cx="3733801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UIABA-MIRANDA Back trajectory image at 00UTC for 14 of SEP in year 2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009" y="723900"/>
            <a:ext cx="3607192" cy="2705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UIABA-MIRANDA Back trajectory image at 00UTC for 21 of SEP in year 200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671"/>
            <a:ext cx="32004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UIABA-MIRANDA Back trajectory image at 00UTC for 28 of SEP in year 200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471" y="3753729"/>
            <a:ext cx="31242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UIABA-MIRANDA Back trajectory image at 00UTC for 30 of SEP in year 200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536" y="3778670"/>
            <a:ext cx="2886572" cy="21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816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Comparision between AERONET </a:t>
            </a:r>
            <a:r>
              <a:rPr lang="en-US" sz="3600" dirty="0"/>
              <a:t>AOT </a:t>
            </a:r>
            <a:r>
              <a:rPr lang="en-US" sz="3600" dirty="0" smtClean="0"/>
              <a:t>and MODIS TERRA  AOT </a:t>
            </a:r>
            <a:endParaRPr lang="en-US" sz="36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9508592"/>
              </p:ext>
            </p:extLst>
          </p:nvPr>
        </p:nvGraphicFramePr>
        <p:xfrm>
          <a:off x="914400" y="1828800"/>
          <a:ext cx="8062912" cy="4741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7456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AERONET (AOT) vs MODIS TERRA (AOT)</a:t>
            </a:r>
            <a:endParaRPr lang="en-US" sz="34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571040"/>
              </p:ext>
            </p:extLst>
          </p:nvPr>
        </p:nvGraphicFramePr>
        <p:xfrm>
          <a:off x="685800" y="1371600"/>
          <a:ext cx="7696200" cy="4764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5784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Comparision between AERONET AOT and MODIS TERRA  </a:t>
            </a:r>
            <a:r>
              <a:rPr lang="en-US" dirty="0" smtClean="0"/>
              <a:t>Angstrom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821841"/>
              </p:ext>
            </p:extLst>
          </p:nvPr>
        </p:nvGraphicFramePr>
        <p:xfrm>
          <a:off x="609600" y="1524000"/>
          <a:ext cx="7724776" cy="51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6372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525963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An optical depth is increasing continuoulsy from first week of September to the end of September. This variation on two sides of the region might be due to mountain barrier.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MODIS </a:t>
            </a:r>
            <a:r>
              <a:rPr lang="en-US" sz="2800" dirty="0"/>
              <a:t>TERRA </a:t>
            </a:r>
            <a:r>
              <a:rPr lang="en-US" sz="2800" dirty="0" smtClean="0"/>
              <a:t>(AOT) </a:t>
            </a:r>
            <a:r>
              <a:rPr lang="en-US" sz="2800" dirty="0"/>
              <a:t>values were generally higher than those of </a:t>
            </a:r>
            <a:r>
              <a:rPr lang="en-US" sz="2800" dirty="0" smtClean="0"/>
              <a:t>AERONET AOT </a:t>
            </a:r>
            <a:r>
              <a:rPr lang="en-US" sz="2800" dirty="0"/>
              <a:t>values.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AOT is as high as 3.25 observed from the MODIS TERRA during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week of September.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Angstrom values are always &gt;</a:t>
            </a:r>
            <a:r>
              <a:rPr lang="en-US" sz="2800" dirty="0" smtClean="0"/>
              <a:t>1, which indicates </a:t>
            </a:r>
            <a:r>
              <a:rPr lang="en-US" sz="2800" dirty="0"/>
              <a:t>the presence of fine aerosols particles </a:t>
            </a:r>
            <a:r>
              <a:rPr lang="en-US" sz="2800" dirty="0" smtClean="0"/>
              <a:t>in </a:t>
            </a:r>
            <a:r>
              <a:rPr lang="en-US" sz="2800" dirty="0"/>
              <a:t>the atmosphere during the fires period.</a:t>
            </a:r>
          </a:p>
          <a:p>
            <a:pPr algn="just"/>
            <a:endParaRPr lang="en-US" sz="2800" dirty="0" smtClean="0"/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10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63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Importance of the Aerosol study</a:t>
            </a:r>
          </a:p>
          <a:p>
            <a:r>
              <a:rPr lang="en-US" sz="2800" dirty="0" smtClean="0"/>
              <a:t>Geography, demography, and ecosystem of the state</a:t>
            </a:r>
          </a:p>
          <a:p>
            <a:r>
              <a:rPr lang="en-US" sz="2800" dirty="0" smtClean="0"/>
              <a:t>Vegetation </a:t>
            </a:r>
            <a:r>
              <a:rPr lang="en-US" sz="2800" dirty="0"/>
              <a:t>in the Amazon</a:t>
            </a:r>
          </a:p>
          <a:p>
            <a:r>
              <a:rPr lang="en-US" sz="2800" dirty="0" smtClean="0"/>
              <a:t>Image of fires </a:t>
            </a:r>
            <a:r>
              <a:rPr lang="en-US" sz="2800" dirty="0"/>
              <a:t>on the southern </a:t>
            </a:r>
            <a:r>
              <a:rPr lang="en-US" sz="2800" dirty="0" smtClean="0"/>
              <a:t>Amazon</a:t>
            </a:r>
          </a:p>
          <a:p>
            <a:r>
              <a:rPr lang="en-US" sz="2800" dirty="0"/>
              <a:t>Backtrajcetories</a:t>
            </a:r>
          </a:p>
          <a:p>
            <a:r>
              <a:rPr lang="en-US" sz="2800" dirty="0" smtClean="0"/>
              <a:t>Comparison </a:t>
            </a:r>
            <a:r>
              <a:rPr lang="en-US" sz="2800" dirty="0" smtClean="0"/>
              <a:t>between MODIS TERRA and AERONET AOT and Angstrom values</a:t>
            </a:r>
          </a:p>
          <a:p>
            <a:r>
              <a:rPr lang="en-US" sz="2800" dirty="0" smtClean="0"/>
              <a:t>Summary</a:t>
            </a: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0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Importance of Aerosols study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700" dirty="0" smtClean="0"/>
              <a:t>Health</a:t>
            </a:r>
          </a:p>
          <a:p>
            <a:pPr lvl="1">
              <a:buFont typeface="Wingdings" pitchFamily="2" charset="2"/>
              <a:buChar char="q"/>
            </a:pPr>
            <a:r>
              <a:rPr lang="en-US" sz="2700" dirty="0" smtClean="0"/>
              <a:t> Heart disease</a:t>
            </a:r>
          </a:p>
          <a:p>
            <a:pPr lvl="1">
              <a:buFont typeface="Wingdings" pitchFamily="2" charset="2"/>
              <a:buChar char="q"/>
            </a:pPr>
            <a:r>
              <a:rPr lang="en-US" sz="2700" dirty="0"/>
              <a:t>	</a:t>
            </a:r>
            <a:r>
              <a:rPr lang="en-US" sz="2700" dirty="0" smtClean="0"/>
              <a:t>Respiratory ailments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700" dirty="0" smtClean="0"/>
              <a:t>Environmental</a:t>
            </a:r>
          </a:p>
          <a:p>
            <a:pPr lvl="1">
              <a:buFont typeface="Wingdings" pitchFamily="2" charset="2"/>
              <a:buChar char="q"/>
            </a:pPr>
            <a:r>
              <a:rPr lang="en-US" sz="2700" dirty="0"/>
              <a:t>Visibility reduction</a:t>
            </a:r>
          </a:p>
          <a:p>
            <a:pPr lvl="1">
              <a:buFont typeface="Wingdings" pitchFamily="2" charset="2"/>
              <a:buChar char="q"/>
            </a:pPr>
            <a:r>
              <a:rPr lang="en-US" sz="2700" dirty="0"/>
              <a:t>Clouds formation and </a:t>
            </a:r>
            <a:r>
              <a:rPr lang="en-US" sz="2700" dirty="0" smtClean="0"/>
              <a:t>rainfall</a:t>
            </a:r>
          </a:p>
          <a:p>
            <a:pPr lvl="1">
              <a:buFont typeface="Wingdings" pitchFamily="2" charset="2"/>
              <a:buChar char="q"/>
            </a:pPr>
            <a:r>
              <a:rPr lang="en-US" sz="2700" dirty="0" smtClean="0"/>
              <a:t>Radiation balance</a:t>
            </a:r>
            <a:endParaRPr lang="en-US" sz="2700" dirty="0"/>
          </a:p>
          <a:p>
            <a:pPr marL="457200" lvl="1" indent="0">
              <a:buNone/>
            </a:pPr>
            <a:r>
              <a:rPr lang="en-US" sz="2700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1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Geography, Demography, and Ecosystem of the study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194" y="1524000"/>
            <a:ext cx="6028006" cy="480060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/>
              <a:t>Mato Grosso state (Midwestern Brazil )</a:t>
            </a:r>
          </a:p>
          <a:p>
            <a:pPr algn="just"/>
            <a:r>
              <a:rPr lang="en-US" sz="2200" dirty="0" smtClean="0"/>
              <a:t>Located at 11</a:t>
            </a:r>
            <a:r>
              <a:rPr lang="en-US" sz="2200" baseline="30000" dirty="0" smtClean="0"/>
              <a:t>0</a:t>
            </a:r>
            <a:r>
              <a:rPr lang="en-US" sz="2200" dirty="0" smtClean="0"/>
              <a:t>47’ S 57</a:t>
            </a:r>
            <a:r>
              <a:rPr lang="en-US" sz="2200" baseline="30000" dirty="0" smtClean="0"/>
              <a:t>0</a:t>
            </a:r>
            <a:r>
              <a:rPr lang="en-US" sz="2200" dirty="0" smtClean="0"/>
              <a:t> 06’ W, 334 m</a:t>
            </a:r>
          </a:p>
          <a:p>
            <a:pPr algn="just"/>
            <a:r>
              <a:rPr lang="en-US" sz="2200" dirty="0" smtClean="0"/>
              <a:t>Urbanization </a:t>
            </a:r>
            <a:r>
              <a:rPr lang="en-US" sz="2200" dirty="0"/>
              <a:t>(76.6 %) </a:t>
            </a:r>
            <a:r>
              <a:rPr lang="en-US" sz="2200" dirty="0" smtClean="0"/>
              <a:t>(2006) and </a:t>
            </a:r>
            <a:r>
              <a:rPr lang="en-US" sz="2200" dirty="0"/>
              <a:t>Population growth (</a:t>
            </a:r>
            <a:r>
              <a:rPr lang="en-US" sz="2200" dirty="0" smtClean="0"/>
              <a:t>2.4%) (1991-2000)</a:t>
            </a:r>
          </a:p>
          <a:p>
            <a:pPr algn="just"/>
            <a:r>
              <a:rPr lang="en-US" sz="2200" dirty="0" smtClean="0"/>
              <a:t>Agriculture  is 40.8% of GDP</a:t>
            </a:r>
          </a:p>
          <a:p>
            <a:pPr algn="just"/>
            <a:r>
              <a:rPr lang="en-US" sz="2200" dirty="0" smtClean="0"/>
              <a:t>Climate: Hot and humid at low land and hot and dry at highlands. Average temperature is 26</a:t>
            </a:r>
            <a:r>
              <a:rPr lang="en-US" sz="2200" baseline="30000" dirty="0" smtClean="0"/>
              <a:t>0 </a:t>
            </a:r>
            <a:r>
              <a:rPr lang="en-US" sz="2200" dirty="0" smtClean="0"/>
              <a:t>C and average annual rainfall 1500 mm. Distinct dry season from May to September.</a:t>
            </a:r>
          </a:p>
          <a:p>
            <a:pPr algn="just"/>
            <a:r>
              <a:rPr lang="en-US" sz="2200" dirty="0" smtClean="0"/>
              <a:t>Three </a:t>
            </a:r>
            <a:r>
              <a:rPr lang="en-US" sz="2200" dirty="0"/>
              <a:t>different ecosystems: </a:t>
            </a:r>
            <a:r>
              <a:rPr lang="en-US" sz="2200" b="1" i="1" dirty="0"/>
              <a:t>Amazon </a:t>
            </a:r>
            <a:r>
              <a:rPr lang="en-US" sz="2200" b="1" i="1" dirty="0" smtClean="0"/>
              <a:t>Rainforest</a:t>
            </a:r>
            <a:r>
              <a:rPr lang="en-US" sz="2200" i="1" dirty="0" smtClean="0"/>
              <a:t>, </a:t>
            </a:r>
            <a:r>
              <a:rPr lang="en-US" sz="2200" dirty="0" smtClean="0"/>
              <a:t>Savana Tableland, and Pantanal</a:t>
            </a:r>
          </a:p>
        </p:txBody>
      </p:sp>
      <p:pic>
        <p:nvPicPr>
          <p:cNvPr id="1026" name="Picture 2" descr="D:\Desktop\250px-Brazil_State_MatoGrosso_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197" y="1676400"/>
            <a:ext cx="2381250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7176868" y="2667000"/>
            <a:ext cx="533400" cy="152400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0400" y="4191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Fires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3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Vegetations in Amazon Rainforest in Brazil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Orchids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Bromeliads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Ferns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Bougainvillea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Ficus 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Rattan palms 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Peeper 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Philodendrons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782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Fires on the southern Amazon in the state of Mato Grosso Brazil of September 29, 2007</a:t>
            </a:r>
            <a:endParaRPr lang="en-US" sz="3200" dirty="0"/>
          </a:p>
        </p:txBody>
      </p:sp>
      <p:pic>
        <p:nvPicPr>
          <p:cNvPr id="4099" name="Picture 3" descr="D:\Desktop\New folder\Amazon forest fir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018" y="1676400"/>
            <a:ext cx="5410200" cy="405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86600" y="579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MODIS, NASA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9660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2600" dirty="0" smtClean="0"/>
              <a:t>Comparison of MODIS TERRA (AOD) for Aug., Sept.,and Oct. 2007</a:t>
            </a:r>
            <a:endParaRPr lang="en-US" sz="2600" dirty="0"/>
          </a:p>
        </p:txBody>
      </p:sp>
      <p:pic>
        <p:nvPicPr>
          <p:cNvPr id="3074" name="Picture 2" descr="http://gdata1.sci.gsfc.nasa.gov/daac-bin/G3/retrieveImage.pl?path=/ftp/incoming/G3/OPS/ws/134946528619161/Optical_Depth_Land_And_Ocean_Mean_Mean.MOD08_M3.051.AreaMap.2007-08.gif&amp;wsid=13494652861916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1"/>
          <a:stretch/>
        </p:blipFill>
        <p:spPr bwMode="auto">
          <a:xfrm>
            <a:off x="0" y="934329"/>
            <a:ext cx="4800600" cy="313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gdata1.sci.gsfc.nasa.gov/daac-bin/G3/retrieveImage.pl?path=/ftp/incoming/G3/OPS/ws/134946535019524/Optical_Depth_Land_And_Ocean_Mean_Mean.MOD08_M3.051.AreaMap.2007-09.gif&amp;wsid=13494653501952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6"/>
          <a:stretch/>
        </p:blipFill>
        <p:spPr bwMode="auto">
          <a:xfrm>
            <a:off x="4576147" y="934329"/>
            <a:ext cx="4531512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gdata1.sci.gsfc.nasa.gov/daac-bin/G3/retrieveImage.pl?path=/ftp/incoming/G3/OPS/ws/134946548820310/Optical_Depth_Land_And_Ocean_Mean_Mean.MOD08_M3.051.AreaMap.2007-10.gif&amp;wsid=13494654882031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 bwMode="auto">
          <a:xfrm>
            <a:off x="2400300" y="3906129"/>
            <a:ext cx="4441603" cy="2902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762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Aug.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724400" y="838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Sep.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2590800" y="3915192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Oct.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85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1587" y="152400"/>
            <a:ext cx="8229600" cy="685800"/>
          </a:xfrm>
        </p:spPr>
        <p:txBody>
          <a:bodyPr>
            <a:noAutofit/>
          </a:bodyPr>
          <a:lstStyle/>
          <a:p>
            <a:r>
              <a:rPr lang="en-US" sz="3200" dirty="0"/>
              <a:t>MODIS TERRA 550 nm </a:t>
            </a:r>
            <a:r>
              <a:rPr lang="en-US" sz="3200" dirty="0" smtClean="0"/>
              <a:t>(AOT) for Weekly Comparison: September  2007</a:t>
            </a:r>
            <a:endParaRPr lang="en-US" sz="3200" dirty="0"/>
          </a:p>
        </p:txBody>
      </p:sp>
      <p:pic>
        <p:nvPicPr>
          <p:cNvPr id="3" name="Picture 2" descr="http://gdata1.sci.gsfc.nasa.gov/daac-bin/G3/retrieveImage.pl?path=/ftp/incoming/G3/OPS/ws/13494616403196/Optical_Depth_Land_And_Ocean_Mean.MOD08_D3.051.AreaMap.2007-09-01.gif&amp;wsid=1349461640319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1" b="-499"/>
          <a:stretch/>
        </p:blipFill>
        <p:spPr bwMode="auto">
          <a:xfrm>
            <a:off x="10850" y="981351"/>
            <a:ext cx="4713550" cy="310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gdata1.sci.gsfc.nasa.gov/daac-bin/G3/retrieveImage.pl?path=/ftp/incoming/G3/OPS/ws/13494617884012/Optical_Depth_Land_And_Ocean_Mean.MOD08_D3.051.AreaMap.2007-09-08.gif&amp;wsid=1349461788401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10"/>
          <a:stretch/>
        </p:blipFill>
        <p:spPr bwMode="auto">
          <a:xfrm>
            <a:off x="4572000" y="1226126"/>
            <a:ext cx="4159834" cy="273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data1.sci.gsfc.nasa.gov/daac-bin/G3/retrieveImage.pl?path=/ftp/incoming/G3/OPS/ws/13494619144879/Optical_Depth_Land_And_Ocean_Mean.MOD08_D3.051.AreaMap.2007-09-16.gif&amp;wsid=1349461914487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51"/>
          <a:stretch/>
        </p:blipFill>
        <p:spPr bwMode="auto">
          <a:xfrm>
            <a:off x="133641" y="3997756"/>
            <a:ext cx="4487173" cy="2953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gdata1.sci.gsfc.nasa.gov/daac-bin/G3/retrieveImage.pl?path=/ftp/incoming/G3/OPS/ws/13494623096630/Optical_Depth_Land_And_Ocean_Mean.MOD08_D3.051.AreaMap.2007-09-25.gif&amp;wsid=1349462309663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3"/>
          <a:stretch/>
        </p:blipFill>
        <p:spPr bwMode="auto">
          <a:xfrm>
            <a:off x="4486387" y="3920942"/>
            <a:ext cx="4331060" cy="2857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1000" y="107149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107149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90452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8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000" dirty="0"/>
              <a:t>MODIS TERRA 470/660 nm Angstrom exponent for weekly </a:t>
            </a:r>
            <a:r>
              <a:rPr lang="en-US" sz="3000" dirty="0" smtClean="0"/>
              <a:t>comparision: </a:t>
            </a:r>
            <a:r>
              <a:rPr lang="en-US" sz="3000" dirty="0"/>
              <a:t>September 2007</a:t>
            </a:r>
            <a:br>
              <a:rPr lang="en-US" sz="3000" dirty="0"/>
            </a:br>
            <a:endParaRPr lang="en-US" sz="3000" dirty="0"/>
          </a:p>
        </p:txBody>
      </p:sp>
      <p:pic>
        <p:nvPicPr>
          <p:cNvPr id="3" name="Picture 2" descr="http://gdata1.sci.gsfc.nasa.gov/daac-bin/G3/retrieveImage.pl?path=/ftp/incoming/G3/OPS/ws/13494627568692/Angstrom_Exponent_Land_QA_Mean.MOD08_D3.051.AreaMap.2007-09-25.gif&amp;wsid=1349462756869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78"/>
          <a:stretch/>
        </p:blipFill>
        <p:spPr bwMode="auto">
          <a:xfrm>
            <a:off x="4914899" y="3942886"/>
            <a:ext cx="4114801" cy="271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gdata1.sci.gsfc.nasa.gov/daac-bin/G3/retrieveImage.pl?path=/ftp/incoming/G3/OPS/ws/13494629049429/Angstrom_Exponent_Land_QA_Mean.MOD08_D3.051.AreaMap.2007-09-01.gif&amp;wsid=1349462904942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71"/>
          <a:stretch/>
        </p:blipFill>
        <p:spPr bwMode="auto">
          <a:xfrm>
            <a:off x="228600" y="1212276"/>
            <a:ext cx="4401130" cy="290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gdata1.sci.gsfc.nasa.gov/daac-bin/G3/retrieveImage.pl?path=/ftp/incoming/G3/OPS/ws/13494629959874/Angstrom_Exponent_Land_QA_Mean.MOD08_D3.051.AreaMap.2007-09-08.gif&amp;wsid=1349462995987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1"/>
          <a:stretch/>
        </p:blipFill>
        <p:spPr bwMode="auto">
          <a:xfrm>
            <a:off x="4876800" y="1212276"/>
            <a:ext cx="4191000" cy="277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gdata1.sci.gsfc.nasa.gov/daac-bin/G3/retrieveImage.pl?path=/ftp/incoming/G3/OPS/ws/134946318610609/Angstrom_Exponent_Land_QA_Mean.MOD08_D3.051.AreaMap.2007-09-16.gif&amp;wsid=134946318610609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5"/>
          <a:stretch/>
        </p:blipFill>
        <p:spPr bwMode="auto">
          <a:xfrm>
            <a:off x="257908" y="4087347"/>
            <a:ext cx="4216790" cy="2757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21227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29200" y="129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98459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393013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3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394</Words>
  <Application>Microsoft Office PowerPoint</Application>
  <PresentationFormat>On-screen Show (4:3)</PresentationFormat>
  <Paragraphs>72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Aerosol Optical Depth during the fires of Amazon Rainforest in Mato Grosso state of Brazil in September, 2007</vt:lpstr>
      <vt:lpstr>Outline</vt:lpstr>
      <vt:lpstr>Importance of Aerosols study</vt:lpstr>
      <vt:lpstr>Geography, Demography, and Ecosystem of the study site</vt:lpstr>
      <vt:lpstr>Vegetations in Amazon Rainforest in Brazil</vt:lpstr>
      <vt:lpstr>Fires on the southern Amazon in the state of Mato Grosso Brazil of September 29, 2007</vt:lpstr>
      <vt:lpstr>Comparison of MODIS TERRA (AOD) for Aug., Sept.,and Oct. 2007</vt:lpstr>
      <vt:lpstr>MODIS TERRA 550 nm (AOT) for Weekly Comparison: September  2007</vt:lpstr>
      <vt:lpstr>MODIS TERRA 470/660 nm Angstrom exponent for weekly comparision: September 2007 </vt:lpstr>
      <vt:lpstr>Backtrajcetories</vt:lpstr>
      <vt:lpstr>Comparision between AERONET AOT and MODIS TERRA  AOT </vt:lpstr>
      <vt:lpstr>AERONET (AOT) vs MODIS TERRA (AOT)</vt:lpstr>
      <vt:lpstr>Comparision between AERONET AOT and MODIS TERRA  Angstrom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Aerosl Optical Depth  during the Northern CA filres of 2008</dc:title>
  <dc:creator>justclickok</dc:creator>
  <cp:lastModifiedBy>ashokp</cp:lastModifiedBy>
  <cp:revision>129</cp:revision>
  <cp:lastPrinted>2012-09-28T01:41:16Z</cp:lastPrinted>
  <dcterms:created xsi:type="dcterms:W3CDTF">2012-09-18T23:11:24Z</dcterms:created>
  <dcterms:modified xsi:type="dcterms:W3CDTF">2012-10-09T22:43:10Z</dcterms:modified>
</cp:coreProperties>
</file>