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84" r:id="rId10"/>
    <p:sldId id="264" r:id="rId11"/>
    <p:sldId id="266" r:id="rId12"/>
    <p:sldId id="265" r:id="rId13"/>
    <p:sldId id="267" r:id="rId14"/>
    <p:sldId id="269" r:id="rId15"/>
    <p:sldId id="268" r:id="rId16"/>
    <p:sldId id="270" r:id="rId17"/>
    <p:sldId id="285" r:id="rId18"/>
    <p:sldId id="271" r:id="rId19"/>
    <p:sldId id="272" r:id="rId20"/>
    <p:sldId id="286" r:id="rId21"/>
    <p:sldId id="274" r:id="rId22"/>
    <p:sldId id="273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C951-07A2-4F0F-AA6B-47973759AAC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E8D6-85C7-48D6-B9FA-9AA57B7D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8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C951-07A2-4F0F-AA6B-47973759AAC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E8D6-85C7-48D6-B9FA-9AA57B7D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2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C951-07A2-4F0F-AA6B-47973759AAC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E8D6-85C7-48D6-B9FA-9AA57B7D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8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C951-07A2-4F0F-AA6B-47973759AAC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E8D6-85C7-48D6-B9FA-9AA57B7D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C951-07A2-4F0F-AA6B-47973759AAC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E8D6-85C7-48D6-B9FA-9AA57B7D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5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C951-07A2-4F0F-AA6B-47973759AAC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E8D6-85C7-48D6-B9FA-9AA57B7D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3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C951-07A2-4F0F-AA6B-47973759AAC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E8D6-85C7-48D6-B9FA-9AA57B7D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4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C951-07A2-4F0F-AA6B-47973759AAC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E8D6-85C7-48D6-B9FA-9AA57B7D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2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C951-07A2-4F0F-AA6B-47973759AAC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E8D6-85C7-48D6-B9FA-9AA57B7D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2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C951-07A2-4F0F-AA6B-47973759AAC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E8D6-85C7-48D6-B9FA-9AA57B7D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3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C951-07A2-4F0F-AA6B-47973759AAC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AE8D6-85C7-48D6-B9FA-9AA57B7D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4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3C951-07A2-4F0F-AA6B-47973759AAC9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AE8D6-85C7-48D6-B9FA-9AA57B7D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6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6375"/>
            <a:ext cx="7772400" cy="25368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n w="28575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Seasonal Biomass Burning in Africa and its effects on air quality: a </a:t>
            </a:r>
            <a:r>
              <a:rPr lang="en-US" sz="3600" dirty="0" smtClean="0">
                <a:ln w="28575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study </a:t>
            </a:r>
            <a:r>
              <a:rPr lang="en-US" sz="3600" dirty="0" smtClean="0">
                <a:ln w="28575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of </a:t>
            </a:r>
            <a:r>
              <a:rPr lang="en-US" sz="3600" dirty="0" smtClean="0">
                <a:ln w="28575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AOD in 2008-2010 </a:t>
            </a:r>
            <a:r>
              <a:rPr lang="en-US" sz="3600" dirty="0" smtClean="0">
                <a:ln w="28575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with some comments on long-range transport</a:t>
            </a:r>
            <a:endParaRPr lang="en-US" sz="3600" dirty="0">
              <a:ln w="28575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400800"/>
            <a:ext cx="891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The Zambezi River Valley and surrounding areas, July, 2011.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62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Ilorin, Africa – </a:t>
            </a:r>
            <a:r>
              <a:rPr lang="en-US" dirty="0" err="1" smtClean="0"/>
              <a:t>Aeronet</a:t>
            </a:r>
            <a:r>
              <a:rPr lang="en-US" dirty="0" smtClean="0"/>
              <a:t> 2009</a:t>
            </a:r>
            <a:endParaRPr lang="en-US" dirty="0"/>
          </a:p>
        </p:txBody>
      </p:sp>
      <p:pic>
        <p:nvPicPr>
          <p:cNvPr id="9218" name="Picture 2" descr="C:\Users\Ben\Desktop\aeronet\2009\Ilorin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91400" cy="539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16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Ilorin, Africa – MODIS, 2009</a:t>
            </a:r>
            <a:endParaRPr lang="en-US" dirty="0"/>
          </a:p>
        </p:txBody>
      </p:sp>
      <p:pic>
        <p:nvPicPr>
          <p:cNvPr id="12290" name="Picture 2" descr="C:\Users\Ben\Desktop\aeronet\2009\ilorinmodis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5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Ilorin, Africa – February 14,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90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Ilorin, Africa – </a:t>
            </a:r>
            <a:r>
              <a:rPr lang="en-US" dirty="0" err="1" smtClean="0"/>
              <a:t>Aeronet</a:t>
            </a:r>
            <a:r>
              <a:rPr lang="en-US" dirty="0" smtClean="0"/>
              <a:t> 2010</a:t>
            </a:r>
            <a:endParaRPr lang="en-US" dirty="0"/>
          </a:p>
        </p:txBody>
      </p:sp>
      <p:pic>
        <p:nvPicPr>
          <p:cNvPr id="10242" name="Picture 2" descr="C:\Users\Ben\Desktop\aeronet\2010\Ilorin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7" y="1295400"/>
            <a:ext cx="7251803" cy="52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9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Ilorin, Africa – MODIS, 2010</a:t>
            </a:r>
            <a:endParaRPr lang="en-US" dirty="0"/>
          </a:p>
        </p:txBody>
      </p:sp>
      <p:pic>
        <p:nvPicPr>
          <p:cNvPr id="11266" name="Picture 2" descr="C:\Users\Ben\Desktop\aeronet\2010\ilorinmodis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495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281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Ilorin, Africa – March 21, 2010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5398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this day, MODIS measured a peak OD of &gt;5.0,</a:t>
            </a:r>
          </a:p>
          <a:p>
            <a:r>
              <a:rPr lang="en-US" dirty="0" smtClean="0"/>
              <a:t>while AERONET measured just under 4.0.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76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MODIS vs. </a:t>
            </a:r>
            <a:r>
              <a:rPr lang="en-US" dirty="0" err="1" smtClean="0"/>
              <a:t>Aeronet</a:t>
            </a:r>
            <a:r>
              <a:rPr lang="en-US" dirty="0" smtClean="0"/>
              <a:t> at Ilorin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2008</a:t>
            </a:r>
          </a:p>
          <a:p>
            <a:pPr lvl="1"/>
            <a:r>
              <a:rPr lang="en-US" dirty="0" smtClean="0"/>
              <a:t>Reasonable correlation, even during anomalies</a:t>
            </a:r>
          </a:p>
          <a:p>
            <a:r>
              <a:rPr lang="en-US" dirty="0" smtClean="0"/>
              <a:t>2009</a:t>
            </a:r>
          </a:p>
          <a:p>
            <a:pPr lvl="1"/>
            <a:r>
              <a:rPr lang="en-US" dirty="0" smtClean="0"/>
              <a:t>AOD spike on February 14</a:t>
            </a:r>
          </a:p>
          <a:p>
            <a:pPr lvl="2"/>
            <a:r>
              <a:rPr lang="en-US" dirty="0" smtClean="0"/>
              <a:t>MODIS: 4.0</a:t>
            </a:r>
          </a:p>
          <a:p>
            <a:pPr lvl="2"/>
            <a:r>
              <a:rPr lang="en-US" dirty="0" smtClean="0"/>
              <a:t>AERONET: 2.5.</a:t>
            </a:r>
          </a:p>
          <a:p>
            <a:r>
              <a:rPr lang="en-US" dirty="0" smtClean="0"/>
              <a:t>2010</a:t>
            </a:r>
          </a:p>
          <a:p>
            <a:pPr lvl="1"/>
            <a:r>
              <a:rPr lang="en-US" dirty="0" smtClean="0"/>
              <a:t>AOD spike on March 21</a:t>
            </a:r>
          </a:p>
          <a:p>
            <a:pPr lvl="2"/>
            <a:r>
              <a:rPr lang="en-US" dirty="0" smtClean="0"/>
              <a:t>MODIS: &gt;5.0</a:t>
            </a:r>
          </a:p>
          <a:p>
            <a:pPr lvl="2"/>
            <a:r>
              <a:rPr lang="en-US" dirty="0" smtClean="0"/>
              <a:t>AERONET: &lt;4.0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04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Seasonal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AOD trends were identified consistent with the burning seasons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42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n w="28575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Offshore transport:</a:t>
            </a:r>
            <a:br>
              <a:rPr lang="en-US" sz="4000" b="1" dirty="0" smtClean="0">
                <a:ln w="28575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000" b="1" dirty="0" smtClean="0">
                <a:ln w="28575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Ascension Island</a:t>
            </a:r>
            <a:endParaRPr lang="en-US" sz="4000" b="1" dirty="0">
              <a:ln w="28575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804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Ascension Island: ~7S, 14W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Small volcanic island in the Pacific Ocean</a:t>
            </a:r>
          </a:p>
          <a:p>
            <a:pPr lvl="1"/>
            <a:r>
              <a:rPr lang="en-US" dirty="0" smtClean="0"/>
              <a:t>Under the jurisdiction of the UK</a:t>
            </a:r>
          </a:p>
          <a:p>
            <a:pPr lvl="2"/>
            <a:r>
              <a:rPr lang="en-US" dirty="0" smtClean="0"/>
              <a:t>Communications hub</a:t>
            </a:r>
          </a:p>
          <a:p>
            <a:pPr lvl="2"/>
            <a:r>
              <a:rPr lang="en-US" dirty="0" smtClean="0"/>
              <a:t>AERONET site</a:t>
            </a:r>
          </a:p>
          <a:p>
            <a:pPr lvl="3"/>
            <a:r>
              <a:rPr lang="en-US" dirty="0" smtClean="0"/>
              <a:t>Sparse dataset</a:t>
            </a:r>
          </a:p>
          <a:p>
            <a:r>
              <a:rPr lang="en-US" dirty="0" smtClean="0"/>
              <a:t>We expect to see AOD spikes over Ascension Island during the southern burn months.</a:t>
            </a:r>
          </a:p>
          <a:p>
            <a:pPr lvl="1"/>
            <a:r>
              <a:rPr lang="en-US" dirty="0" smtClean="0"/>
              <a:t>More pronounced transport over the island; Northern burn emissions pass to the North of the island.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2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" y="5894794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905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</a:t>
            </a:r>
            <a:r>
              <a:rPr lang="en-US" sz="2000" b="1" dirty="0" smtClean="0">
                <a:ln w="1905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ith</a:t>
            </a:r>
          </a:p>
          <a:p>
            <a:r>
              <a:rPr lang="en-US" sz="2800" b="1" dirty="0" smtClean="0">
                <a:ln w="1905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Ben </a:t>
            </a:r>
            <a:r>
              <a:rPr lang="en-US" sz="2800" b="1" dirty="0" err="1" smtClean="0">
                <a:ln w="1905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Sumlin</a:t>
            </a:r>
            <a:endParaRPr lang="en-US" sz="2800" b="1" dirty="0">
              <a:ln w="1905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76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MODIS above the Democratic Republic of Congo, May 16, 2002.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04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Prevailing Wind Patterns off Africa</a:t>
            </a:r>
            <a:endParaRPr lang="en-US" dirty="0"/>
          </a:p>
        </p:txBody>
      </p:sp>
      <p:pic>
        <p:nvPicPr>
          <p:cNvPr id="1026" name="Picture 2" descr="C:\Users\Ben\Downloads\0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4991100" cy="505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818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Ascension Island – </a:t>
            </a:r>
            <a:r>
              <a:rPr lang="en-US" dirty="0" err="1" smtClean="0"/>
              <a:t>Aeronet</a:t>
            </a:r>
            <a:r>
              <a:rPr lang="en-US" dirty="0" smtClean="0"/>
              <a:t> time series for 2008</a:t>
            </a:r>
            <a:endParaRPr lang="en-US" dirty="0"/>
          </a:p>
        </p:txBody>
      </p:sp>
      <p:pic>
        <p:nvPicPr>
          <p:cNvPr id="14338" name="Picture 2" descr="C:\Users\Ben\Desktop\aeronet\2008\AscensionAeronet2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781800" cy="494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27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Ascension Island – MODIS area-averaged time series for 2008</a:t>
            </a:r>
            <a:endParaRPr lang="en-US" dirty="0"/>
          </a:p>
        </p:txBody>
      </p:sp>
      <p:pic>
        <p:nvPicPr>
          <p:cNvPr id="13314" name="Picture 2" descr="C:\Users\Ben\Desktop\aeronet\2008\Ascension2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3" y="15240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00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257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Ascension Island – September 27,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9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Ascension Island – </a:t>
            </a:r>
            <a:r>
              <a:rPr lang="en-US" dirty="0" err="1" smtClean="0"/>
              <a:t>Aeronet</a:t>
            </a:r>
            <a:r>
              <a:rPr lang="en-US" dirty="0" smtClean="0"/>
              <a:t>, 2009</a:t>
            </a:r>
            <a:endParaRPr lang="en-US" dirty="0"/>
          </a:p>
        </p:txBody>
      </p:sp>
      <p:pic>
        <p:nvPicPr>
          <p:cNvPr id="15362" name="Picture 2" descr="C:\Users\Ben\Desktop\aeronet\2009\ascensionaeronet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914459" cy="50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374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Ascension Island – MODIS, 2009</a:t>
            </a:r>
            <a:endParaRPr lang="en-US" dirty="0"/>
          </a:p>
        </p:txBody>
      </p:sp>
      <p:pic>
        <p:nvPicPr>
          <p:cNvPr id="16386" name="Picture 2" descr="C:\Users\Ben\Desktop\aeronet\2009\asencionmodis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0733"/>
            <a:ext cx="71628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37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562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Ascension Island – September 19, 2009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03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Ascension Island – </a:t>
            </a:r>
            <a:r>
              <a:rPr lang="en-US" dirty="0" err="1" smtClean="0"/>
              <a:t>Aeronet</a:t>
            </a:r>
            <a:r>
              <a:rPr lang="en-US" dirty="0" smtClean="0"/>
              <a:t>, 2010</a:t>
            </a:r>
            <a:endParaRPr lang="en-US" dirty="0"/>
          </a:p>
        </p:txBody>
      </p:sp>
      <p:pic>
        <p:nvPicPr>
          <p:cNvPr id="17410" name="Picture 2" descr="C:\Users\Ben\Desktop\aeronet\2010\ascensionaeronet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2999"/>
            <a:ext cx="7138988" cy="52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041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Ascension Island – MODIS, 2010</a:t>
            </a:r>
            <a:endParaRPr lang="en-US" dirty="0"/>
          </a:p>
        </p:txBody>
      </p:sp>
      <p:pic>
        <p:nvPicPr>
          <p:cNvPr id="18434" name="Picture 2" descr="C:\Users\Ben\Desktop\aeronet\2010\ascensionmodis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2999"/>
            <a:ext cx="7239000" cy="542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440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0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Ascension Island – August 31,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6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Biomass Burning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Divided in to two regions</a:t>
            </a:r>
          </a:p>
          <a:p>
            <a:pPr lvl="1"/>
            <a:r>
              <a:rPr lang="en-US" dirty="0" smtClean="0"/>
              <a:t>Northern burns occur January-April</a:t>
            </a:r>
          </a:p>
          <a:p>
            <a:pPr lvl="1"/>
            <a:r>
              <a:rPr lang="en-US" dirty="0" smtClean="0"/>
              <a:t>Southern burns occur May-August</a:t>
            </a:r>
          </a:p>
          <a:p>
            <a:pPr lvl="2"/>
            <a:r>
              <a:rPr lang="en-US" dirty="0" smtClean="0"/>
              <a:t>No reliable </a:t>
            </a:r>
            <a:r>
              <a:rPr lang="en-US" dirty="0" err="1" smtClean="0"/>
              <a:t>Aeronet</a:t>
            </a:r>
            <a:r>
              <a:rPr lang="en-US" dirty="0" smtClean="0"/>
              <a:t> data for southern regions</a:t>
            </a:r>
          </a:p>
          <a:p>
            <a:r>
              <a:rPr lang="en-US" dirty="0" smtClean="0"/>
              <a:t>Agricultural Reasons</a:t>
            </a:r>
          </a:p>
          <a:p>
            <a:pPr lvl="1"/>
            <a:r>
              <a:rPr lang="en-US" dirty="0" smtClean="0"/>
              <a:t>Clear fields for new crops</a:t>
            </a:r>
          </a:p>
          <a:p>
            <a:pPr lvl="1"/>
            <a:r>
              <a:rPr lang="en-US" dirty="0" smtClean="0"/>
              <a:t>Fertilize soil</a:t>
            </a:r>
          </a:p>
          <a:p>
            <a:r>
              <a:rPr lang="en-US" dirty="0" smtClean="0"/>
              <a:t>Consequences</a:t>
            </a:r>
          </a:p>
          <a:p>
            <a:pPr lvl="1"/>
            <a:r>
              <a:rPr lang="en-US" dirty="0" smtClean="0"/>
              <a:t>Long-range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20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MODIS vs. </a:t>
            </a:r>
            <a:r>
              <a:rPr lang="en-US" dirty="0" err="1" smtClean="0"/>
              <a:t>Aeronet</a:t>
            </a:r>
            <a:r>
              <a:rPr lang="en-US" dirty="0" smtClean="0"/>
              <a:t> at Ascension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Sparse 1.5 and 2.0 </a:t>
            </a:r>
            <a:r>
              <a:rPr lang="en-US" dirty="0" err="1" smtClean="0"/>
              <a:t>Aeronet</a:t>
            </a:r>
            <a:r>
              <a:rPr lang="en-US" dirty="0" smtClean="0"/>
              <a:t> datasets make comparisons difficult</a:t>
            </a:r>
          </a:p>
          <a:p>
            <a:pPr lvl="1"/>
            <a:r>
              <a:rPr lang="en-US" dirty="0" smtClean="0"/>
              <a:t>Cloud cover</a:t>
            </a:r>
          </a:p>
          <a:p>
            <a:pPr lvl="1"/>
            <a:r>
              <a:rPr lang="en-US" dirty="0" smtClean="0"/>
              <a:t>Some transport possibly identified</a:t>
            </a:r>
          </a:p>
          <a:p>
            <a:pPr lvl="2"/>
            <a:r>
              <a:rPr lang="en-US" dirty="0" smtClean="0"/>
              <a:t>Inconsistencies in datasets</a:t>
            </a:r>
          </a:p>
          <a:p>
            <a:pPr lvl="3"/>
            <a:r>
              <a:rPr lang="en-US" dirty="0" smtClean="0"/>
              <a:t>Level 1.5 vs. level 2.0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2008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Comments on discrepancies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Sources of error</a:t>
            </a:r>
          </a:p>
          <a:p>
            <a:pPr lvl="1"/>
            <a:r>
              <a:rPr lang="en-US" dirty="0" smtClean="0"/>
              <a:t>Area-averaging</a:t>
            </a:r>
          </a:p>
          <a:p>
            <a:pPr lvl="2"/>
            <a:r>
              <a:rPr lang="en-US" dirty="0"/>
              <a:t>Single column integrated measurement vs. area-averaged </a:t>
            </a:r>
            <a:r>
              <a:rPr lang="en-US" dirty="0" smtClean="0"/>
              <a:t>measurement</a:t>
            </a:r>
            <a:endParaRPr lang="en-US" dirty="0" smtClean="0"/>
          </a:p>
          <a:p>
            <a:pPr lvl="1"/>
            <a:r>
              <a:rPr lang="en-US" dirty="0" smtClean="0"/>
              <a:t>Algorithms</a:t>
            </a:r>
          </a:p>
          <a:p>
            <a:pPr lvl="1"/>
            <a:r>
              <a:rPr lang="en-US" dirty="0" smtClean="0"/>
              <a:t>Discarded data</a:t>
            </a:r>
          </a:p>
          <a:p>
            <a:pPr lvl="2"/>
            <a:r>
              <a:rPr lang="en-US" dirty="0" smtClean="0"/>
              <a:t>Ascension Island enjoys cloudy weather</a:t>
            </a:r>
          </a:p>
          <a:p>
            <a:pPr lvl="2"/>
            <a:r>
              <a:rPr lang="en-US" dirty="0" smtClean="0"/>
              <a:t>Cloud readings are rejected by CIMEL stations.</a:t>
            </a:r>
          </a:p>
        </p:txBody>
      </p:sp>
    </p:spTree>
    <p:extLst>
      <p:ext uri="{BB962C8B-B14F-4D97-AF65-F5344CB8AC3E}">
        <p14:creationId xmlns:p14="http://schemas.microsoft.com/office/powerpoint/2010/main" val="2926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Motivation for this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satellite data against ground-based data to determine assess validity of both</a:t>
            </a:r>
          </a:p>
          <a:p>
            <a:r>
              <a:rPr lang="en-US" dirty="0" smtClean="0"/>
              <a:t>Explore yearly trends and anomalies at Ilorin, Africa, located in the heart of the northern burn areas</a:t>
            </a:r>
          </a:p>
          <a:p>
            <a:r>
              <a:rPr lang="en-US" dirty="0" smtClean="0"/>
              <a:t>Ascension Island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6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Two </a:t>
            </a:r>
            <a:r>
              <a:rPr lang="en-US" dirty="0" err="1" smtClean="0"/>
              <a:t>Aeronet</a:t>
            </a:r>
            <a:r>
              <a:rPr lang="en-US" dirty="0" smtClean="0"/>
              <a:t> 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Ilorin, Africa</a:t>
            </a:r>
          </a:p>
          <a:p>
            <a:pPr lvl="1"/>
            <a:r>
              <a:rPr lang="en-US" dirty="0" smtClean="0"/>
              <a:t>8N, 4E</a:t>
            </a:r>
          </a:p>
          <a:p>
            <a:pPr lvl="1"/>
            <a:r>
              <a:rPr lang="en-US" dirty="0" smtClean="0"/>
              <a:t>Right in the heart of burn country</a:t>
            </a:r>
          </a:p>
          <a:p>
            <a:r>
              <a:rPr lang="en-US" dirty="0" smtClean="0"/>
              <a:t>Ascension Island</a:t>
            </a:r>
          </a:p>
          <a:p>
            <a:pPr lvl="1"/>
            <a:r>
              <a:rPr lang="en-US" dirty="0" smtClean="0"/>
              <a:t>15S, 23W</a:t>
            </a:r>
          </a:p>
          <a:p>
            <a:pPr lvl="1"/>
            <a:r>
              <a:rPr lang="en-US" dirty="0" smtClean="0"/>
              <a:t>Monitor offshore transport</a:t>
            </a:r>
          </a:p>
          <a:p>
            <a:pPr lvl="2"/>
            <a:r>
              <a:rPr lang="en-US" dirty="0" smtClean="0"/>
              <a:t>Largely incomplete data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0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Ilorin, Africa – </a:t>
            </a:r>
            <a:r>
              <a:rPr lang="en-US" dirty="0" err="1" smtClean="0"/>
              <a:t>Aeronet</a:t>
            </a:r>
            <a:r>
              <a:rPr lang="en-US" dirty="0" smtClean="0"/>
              <a:t> Time Series of 2008</a:t>
            </a:r>
            <a:endParaRPr lang="en-US" dirty="0"/>
          </a:p>
        </p:txBody>
      </p:sp>
      <p:pic>
        <p:nvPicPr>
          <p:cNvPr id="6146" name="Picture 2" descr="C:\Users\Ben\Desktop\aeronet\2008\Ilor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086600" cy="516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3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Ilorin, Africa – MODIS area-averaged time series of 2008</a:t>
            </a:r>
            <a:endParaRPr lang="en-US" dirty="0"/>
          </a:p>
        </p:txBody>
      </p:sp>
      <p:pic>
        <p:nvPicPr>
          <p:cNvPr id="8195" name="Picture 3" descr="C:\Users\Ben\Desktop\aeronet\2008\IlorinMOD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4770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Ilorin, Africa – February 28,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Ilorin – September 16,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8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491</Words>
  <Application>Microsoft Office PowerPoint</Application>
  <PresentationFormat>On-screen Show (4:3)</PresentationFormat>
  <Paragraphs>85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Seasonal Biomass Burning in Africa and its effects on air quality: a study of AOD in 2008-2010 with some comments on long-range transport</vt:lpstr>
      <vt:lpstr>PowerPoint Presentation</vt:lpstr>
      <vt:lpstr>Biomass Burning in Africa</vt:lpstr>
      <vt:lpstr>Motivation for this Case Study</vt:lpstr>
      <vt:lpstr>Two Aeronet Stations</vt:lpstr>
      <vt:lpstr>Ilorin, Africa – Aeronet Time Series of 2008</vt:lpstr>
      <vt:lpstr>Ilorin, Africa – MODIS area-averaged time series of 2008</vt:lpstr>
      <vt:lpstr>Ilorin, Africa – February 28, 2008</vt:lpstr>
      <vt:lpstr>Ilorin – September 16, 2008</vt:lpstr>
      <vt:lpstr>Ilorin, Africa – Aeronet 2009</vt:lpstr>
      <vt:lpstr>Ilorin, Africa – MODIS, 2009</vt:lpstr>
      <vt:lpstr>Ilorin, Africa – February 14, 2009</vt:lpstr>
      <vt:lpstr>Ilorin, Africa – Aeronet 2010</vt:lpstr>
      <vt:lpstr>Ilorin, Africa – MODIS, 2010</vt:lpstr>
      <vt:lpstr>Ilorin, Africa – March 21, 2010</vt:lpstr>
      <vt:lpstr>MODIS vs. Aeronet at Ilorin</vt:lpstr>
      <vt:lpstr>Seasonal Trends</vt:lpstr>
      <vt:lpstr>Offshore transport: Ascension Island</vt:lpstr>
      <vt:lpstr>Ascension Island: ~7S, 14W</vt:lpstr>
      <vt:lpstr>Prevailing Wind Patterns off Africa</vt:lpstr>
      <vt:lpstr>Ascension Island – Aeronet time series for 2008</vt:lpstr>
      <vt:lpstr>Ascension Island – MODIS area-averaged time series for 2008</vt:lpstr>
      <vt:lpstr>Ascension Island – September 27, 2008</vt:lpstr>
      <vt:lpstr>Ascension Island – Aeronet, 2009</vt:lpstr>
      <vt:lpstr>Ascension Island – MODIS, 2009</vt:lpstr>
      <vt:lpstr>Ascension Island – September 19, 2009</vt:lpstr>
      <vt:lpstr>Ascension Island – Aeronet, 2010</vt:lpstr>
      <vt:lpstr>Ascension Island – MODIS, 2010</vt:lpstr>
      <vt:lpstr>Ascension Island – August 31, 2010</vt:lpstr>
      <vt:lpstr>MODIS vs. Aeronet at Ascension Island</vt:lpstr>
      <vt:lpstr>Comments on discrepancies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Ben</cp:lastModifiedBy>
  <cp:revision>43</cp:revision>
  <dcterms:created xsi:type="dcterms:W3CDTF">2012-10-08T23:55:00Z</dcterms:created>
  <dcterms:modified xsi:type="dcterms:W3CDTF">2012-10-09T23:38:27Z</dcterms:modified>
</cp:coreProperties>
</file>