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5"/>
  </p:notesMasterIdLst>
  <p:sldIdLst>
    <p:sldId id="272" r:id="rId2"/>
    <p:sldId id="256" r:id="rId3"/>
    <p:sldId id="257" r:id="rId4"/>
    <p:sldId id="259" r:id="rId5"/>
    <p:sldId id="271" r:id="rId6"/>
    <p:sldId id="270" r:id="rId7"/>
    <p:sldId id="260" r:id="rId8"/>
    <p:sldId id="261" r:id="rId9"/>
    <p:sldId id="263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04" autoAdjust="0"/>
  </p:normalViewPr>
  <p:slideViewPr>
    <p:cSldViewPr>
      <p:cViewPr varScale="1">
        <p:scale>
          <a:sx n="75" d="100"/>
          <a:sy n="75" d="100"/>
        </p:scale>
        <p:origin x="-3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AF38-954B-43A5-9056-DD45A80301B8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2B63-C3B8-4535-9388-8FF9787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abourt</a:t>
            </a:r>
            <a:r>
              <a:rPr lang="en-US" baseline="0" dirty="0" smtClean="0"/>
              <a:t> special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A5805-9D32-4076-8DA1-168141F183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945F43-84FC-42E4-B74C-FE57FE5DEF39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5B36F8-0089-4A1E-A6AE-6915218A48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1"/>
          <a:stretch>
            <a:fillRect/>
          </a:stretch>
        </p:blipFill>
        <p:spPr bwMode="auto">
          <a:xfrm>
            <a:off x="990600" y="2906128"/>
            <a:ext cx="7362538" cy="29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5360" y="5909526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igure </a:t>
            </a:r>
            <a:r>
              <a:rPr kumimoji="0" lang="en-US" sz="1200" b="1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Trend of chemical </a:t>
            </a:r>
            <a:r>
              <a:rPr kumimoji="0" lang="en-US" sz="1200" b="0" i="1" u="none" strike="noStrike" cap="none" normalizeH="0" baseline="0" dirty="0" err="1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200" b="0" i="0" u="none" strike="noStrike" cap="none" normalizeH="0" baseline="-30000" dirty="0" err="1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</a:t>
            </a:r>
            <a:r>
              <a:rPr kumimoji="0" lang="en-US" sz="1200" b="0" i="0" u="none" strike="noStrike" cap="none" normalizeH="0" baseline="-3000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(a) BLIS1 and (b) SOLA1. The whiskers and boxes indicate 90</a:t>
            </a:r>
            <a:r>
              <a:rPr kumimoji="0" lang="en-US" sz="1200" b="0" i="0" u="none" strike="noStrike" cap="none" normalizeH="0" baseline="3000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80</a:t>
            </a:r>
            <a:r>
              <a:rPr kumimoji="0" lang="en-US" sz="1200" b="0" i="0" u="none" strike="noStrike" cap="none" normalizeH="0" baseline="3000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</a:t>
            </a:r>
            <a:r>
              <a:rPr kumimoji="0" lang="en-US" sz="1200" b="0" i="0" u="none" strike="noStrike" cap="none" normalizeH="0" baseline="3000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and 10</a:t>
            </a:r>
            <a:r>
              <a:rPr kumimoji="0" lang="en-US" sz="1200" b="0" i="0" u="none" strike="noStrike" cap="none" normalizeH="0" baseline="3000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percentile of </a:t>
            </a:r>
            <a:r>
              <a:rPr kumimoji="0" lang="en-US" sz="1200" b="0" i="1" u="none" strike="noStrike" cap="none" normalizeH="0" baseline="0" dirty="0" err="1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200" b="0" i="0" u="none" strike="noStrike" cap="none" normalizeH="0" baseline="-30000" dirty="0" err="1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</a:t>
            </a:r>
            <a:r>
              <a:rPr kumimoji="0" lang="en-US" sz="1200" b="0" i="0" u="none" strike="noStrike" cap="none" normalizeH="0" baseline="-3000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each year. Small bars indicate the median values. Linear regressions for the 90</a:t>
            </a:r>
            <a:r>
              <a:rPr kumimoji="0" lang="en-US" sz="1200" b="0" i="0" u="none" strike="noStrike" cap="none" normalizeH="0" baseline="3000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10</a:t>
            </a:r>
            <a:r>
              <a:rPr kumimoji="0" lang="en-US" sz="1200" b="0" i="0" u="none" strike="noStrike" cap="none" normalizeH="0" baseline="3000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200" b="0" i="0" u="none" strike="noStrike" cap="none" normalizeH="0" baseline="0" dirty="0" smtClean="0" bmk="_Toc29946635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percentile data are calculated and presented. Red lines indicate the current 90% and 50% standards for (a) regional and (b) sub-regional visibility. The mean natural background level is also indicated.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01" y="457200"/>
            <a:ext cx="3054699" cy="288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352800" y="762000"/>
            <a:ext cx="5704840" cy="1982897"/>
            <a:chOff x="3352800" y="762000"/>
            <a:chExt cx="5704840" cy="198289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762000"/>
              <a:ext cx="5704840" cy="16564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1" y="2362200"/>
              <a:ext cx="5704839" cy="382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844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9988" y="1443038"/>
            <a:ext cx="8766176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200" b="1" dirty="0">
                <a:solidFill>
                  <a:schemeClr val="tx1"/>
                </a:solidFill>
                <a:latin typeface="Calibri" pitchFamily="34" charset="0"/>
              </a:rPr>
              <a:t>Average July AOD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43038"/>
            <a:ext cx="876617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>
            <a:fillRect/>
          </a:stretch>
        </p:blipFill>
        <p:spPr bwMode="auto">
          <a:xfrm>
            <a:off x="3500438" y="1443038"/>
            <a:ext cx="6573837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>
            <a:fillRect/>
          </a:stretch>
        </p:blipFill>
        <p:spPr bwMode="auto">
          <a:xfrm rot="5400000">
            <a:off x="3639344" y="2542381"/>
            <a:ext cx="1133475" cy="749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66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2007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672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2008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3152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02070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9988" y="1443038"/>
            <a:ext cx="8766176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200" b="1" dirty="0">
                <a:solidFill>
                  <a:schemeClr val="tx1"/>
                </a:solidFill>
                <a:latin typeface="Calibri" pitchFamily="34" charset="0"/>
              </a:rPr>
              <a:t>Average October AOD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r="8333"/>
          <a:stretch>
            <a:fillRect/>
          </a:stretch>
        </p:blipFill>
        <p:spPr bwMode="auto">
          <a:xfrm rot="5400000">
            <a:off x="3639344" y="2542381"/>
            <a:ext cx="1133475" cy="749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066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2007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2672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2008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3152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2009</a:t>
            </a: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43038"/>
            <a:ext cx="876617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>
            <a:fillRect/>
          </a:stretch>
        </p:blipFill>
        <p:spPr bwMode="auto">
          <a:xfrm>
            <a:off x="3500438" y="1443038"/>
            <a:ext cx="65817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9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7" y="836099"/>
            <a:ext cx="7078663" cy="59964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Episodic Aerosol Optical Depth</a:t>
            </a: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2541588" y="648811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AOD map during the Angora Fire event</a:t>
            </a:r>
          </a:p>
        </p:txBody>
      </p:sp>
    </p:spTree>
    <p:extLst>
      <p:ext uri="{BB962C8B-B14F-4D97-AF65-F5344CB8AC3E}">
        <p14:creationId xmlns:p14="http://schemas.microsoft.com/office/powerpoint/2010/main" val="32146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300" y="533400"/>
            <a:ext cx="7712075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200" b="1" dirty="0">
                <a:latin typeface="Calibri" pitchFamily="34" charset="0"/>
                <a:cs typeface="Calibri" pitchFamily="34" charset="0"/>
              </a:rPr>
              <a:t>Spatial Analysis suggests that:</a:t>
            </a:r>
          </a:p>
          <a:p>
            <a:pPr>
              <a:defRPr/>
            </a:pPr>
            <a:endParaRPr lang="en-US" sz="27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1) background PM and </a:t>
            </a:r>
            <a:r>
              <a:rPr lang="en-US" sz="2700" i="1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sz="2700" baseline="-25000" dirty="0" err="1">
                <a:latin typeface="Calibri" pitchFamily="34" charset="0"/>
                <a:cs typeface="Calibri" pitchFamily="34" charset="0"/>
              </a:rPr>
              <a:t>ext</a:t>
            </a:r>
            <a:r>
              <a:rPr lang="en-US" sz="2700" dirty="0">
                <a:latin typeface="Calibri" pitchFamily="34" charset="0"/>
                <a:cs typeface="Calibri" pitchFamily="34" charset="0"/>
              </a:rPr>
              <a:t> levels are pretty uniform across the Tahoe basin, except during severe wildfire events, </a:t>
            </a:r>
          </a:p>
          <a:p>
            <a:pPr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2) influences such as traffic and residential wood combustion are confined in urban “neighborhoods” (sub-pixel), and</a:t>
            </a:r>
          </a:p>
          <a:p>
            <a:pPr>
              <a:defRPr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700" dirty="0">
                <a:latin typeface="Calibri" pitchFamily="34" charset="0"/>
                <a:cs typeface="Calibri" pitchFamily="34" charset="0"/>
              </a:rPr>
              <a:t> 3) visibility within the basin would be well bounded by BLIS1 (background) and SOLA1 (maximum) measurements</a:t>
            </a:r>
          </a:p>
        </p:txBody>
      </p:sp>
    </p:spTree>
    <p:extLst>
      <p:ext uri="{BB962C8B-B14F-4D97-AF65-F5344CB8AC3E}">
        <p14:creationId xmlns:p14="http://schemas.microsoft.com/office/powerpoint/2010/main" val="12445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274638"/>
            <a:ext cx="8610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 smtClean="0">
                <a:latin typeface="Calibri" pitchFamily="34" charset="0"/>
              </a:rPr>
              <a:t>Spatial Variation Assessed By Satellite</a:t>
            </a:r>
            <a:endParaRPr lang="en-US" sz="4200" b="1" dirty="0"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949325"/>
            <a:ext cx="83820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AOD- column-total aerosol light extinction: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itchFamily="34" charset="0"/>
              </a:rPr>
              <a:t>AOD = ∫</a:t>
            </a:r>
            <a:r>
              <a:rPr lang="en-US" sz="2800" dirty="0" err="1">
                <a:latin typeface="Calibri" pitchFamily="34" charset="0"/>
              </a:rPr>
              <a:t>b</a:t>
            </a:r>
            <a:r>
              <a:rPr lang="en-US" sz="2800" baseline="-25000" dirty="0" err="1">
                <a:latin typeface="Calibri" pitchFamily="34" charset="0"/>
              </a:rPr>
              <a:t>ext</a:t>
            </a:r>
            <a:r>
              <a:rPr lang="en-US" sz="2800" dirty="0">
                <a:latin typeface="Calibri" pitchFamily="34" charset="0"/>
              </a:rPr>
              <a:t>(</a:t>
            </a:r>
            <a:r>
              <a:rPr lang="en-US" sz="2800" dirty="0" err="1">
                <a:latin typeface="Calibri" pitchFamily="34" charset="0"/>
              </a:rPr>
              <a:t>dz</a:t>
            </a:r>
            <a:r>
              <a:rPr lang="en-US" sz="2800" dirty="0">
                <a:latin typeface="Calibri" pitchFamily="34" charset="0"/>
              </a:rPr>
              <a:t>) If all aerosol is in boundary layer AOD approximated by </a:t>
            </a:r>
            <a:r>
              <a:rPr lang="en-US" sz="2800" dirty="0" err="1">
                <a:latin typeface="Calibri" pitchFamily="34" charset="0"/>
              </a:rPr>
              <a:t>b</a:t>
            </a:r>
            <a:r>
              <a:rPr lang="en-US" sz="2800" baseline="-25000" dirty="0" err="1">
                <a:latin typeface="Calibri" pitchFamily="34" charset="0"/>
              </a:rPr>
              <a:t>ext</a:t>
            </a:r>
            <a:r>
              <a:rPr lang="en-US" sz="2800" dirty="0" err="1">
                <a:latin typeface="Calibri" pitchFamily="34" charset="0"/>
              </a:rPr>
              <a:t>·L</a:t>
            </a:r>
            <a:r>
              <a:rPr lang="en-US" sz="2800" dirty="0">
                <a:latin typeface="Calibri" pitchFamily="34" charset="0"/>
              </a:rPr>
              <a:t> (L=boundary layer depth)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NASA MODIS AOD (Level II) data from Satellites Terra and Aqua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10 km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 10 km resolution at nadir view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  <a:sym typeface="Symbol" pitchFamily="18" charset="2"/>
              </a:rPr>
              <a:t> Twice daily scans during day time (about 11:00 AM and 1:00 PM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  <a:sym typeface="Symbol" pitchFamily="18" charset="2"/>
              </a:rPr>
              <a:t> Less valid AOD data available in winter due to frequent cloudy skies over the Lake Tahoe basin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  <a:sym typeface="Symbol" pitchFamily="18" charset="2"/>
              </a:rPr>
              <a:t> Spatial distribution of AOD is calculated based on valid AOD data points </a:t>
            </a:r>
          </a:p>
        </p:txBody>
      </p:sp>
    </p:spTree>
    <p:extLst>
      <p:ext uri="{BB962C8B-B14F-4D97-AF65-F5344CB8AC3E}">
        <p14:creationId xmlns:p14="http://schemas.microsoft.com/office/powerpoint/2010/main" val="6786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0"/>
            <a:ext cx="7772400" cy="990600"/>
          </a:xfrm>
        </p:spPr>
        <p:txBody>
          <a:bodyPr/>
          <a:lstStyle/>
          <a:p>
            <a:r>
              <a:rPr lang="en-US" sz="4200" b="1" dirty="0">
                <a:solidFill>
                  <a:schemeClr val="tx1"/>
                </a:solidFill>
                <a:latin typeface="Calibri" pitchFamily="34" charset="0"/>
              </a:rPr>
              <a:t>Assumptions for surface/satellite comparability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38200" y="2133600"/>
            <a:ext cx="7543800" cy="3657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Spatial homogeneity across pixels and within mixed layers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Cloudless sky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Temporal correspondence between surface and satellite estimates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Constant aerosol extinction properties (e.g., size, composition, and shape)</a:t>
            </a:r>
          </a:p>
        </p:txBody>
      </p:sp>
    </p:spTree>
    <p:extLst>
      <p:ext uri="{BB962C8B-B14F-4D97-AF65-F5344CB8AC3E}">
        <p14:creationId xmlns:p14="http://schemas.microsoft.com/office/powerpoint/2010/main" val="4929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68363"/>
          </a:xfrm>
        </p:spPr>
        <p:txBody>
          <a:bodyPr/>
          <a:lstStyle/>
          <a:p>
            <a:r>
              <a:rPr lang="en-US" sz="4200" b="1" dirty="0">
                <a:solidFill>
                  <a:schemeClr val="tx1"/>
                </a:solidFill>
                <a:latin typeface="Calibri" pitchFamily="34" charset="0"/>
              </a:rPr>
              <a:t>Domain of Study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08038"/>
            <a:ext cx="10972800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000500" cy="40767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981200" y="2438400"/>
            <a:ext cx="1828800" cy="2057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85800" y="5943600"/>
            <a:ext cx="7772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11 </a:t>
            </a:r>
            <a:r>
              <a:rPr lang="en-US" sz="2000" dirty="0">
                <a:latin typeface="Calibri" pitchFamily="34" charset="0"/>
                <a:cs typeface="Calibri" pitchFamily="34" charset="0"/>
                <a:sym typeface="Symbol" pitchFamily="18" charset="2"/>
              </a:rPr>
              <a:t> 11 points in the domain of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interest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Surface chemical visibility measurements were made at BLIS and SOLA </a:t>
            </a:r>
            <a:endParaRPr lang="en-US" sz="2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53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402" r="47033" b="57784"/>
          <a:stretch/>
        </p:blipFill>
        <p:spPr bwMode="auto">
          <a:xfrm>
            <a:off x="556121" y="1371600"/>
            <a:ext cx="8054479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9" b="18977"/>
          <a:stretch/>
        </p:blipFill>
        <p:spPr bwMode="auto">
          <a:xfrm>
            <a:off x="1586830" y="3056326"/>
            <a:ext cx="5993060" cy="323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Resources</a:t>
            </a:r>
            <a:endParaRPr lang="en-US" sz="4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67800"/>
            <a:ext cx="8305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smtClean="0"/>
              <a:t>modis-atmos.gsfc.nasa.gov/MOD04_L2/acquiring.html</a:t>
            </a:r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HDF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iewer</a:t>
            </a:r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r>
              <a:rPr lang="en-US" sz="2200" dirty="0" err="1" smtClean="0"/>
              <a:t>Matlab</a:t>
            </a:r>
            <a:r>
              <a:rPr lang="en-US" sz="2200" dirty="0" smtClean="0"/>
              <a:t> </a:t>
            </a:r>
            <a:r>
              <a:rPr lang="en-US" sz="2200" dirty="0" err="1" smtClean="0"/>
              <a:t>hdfread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835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24000"/>
            <a:ext cx="8242905" cy="428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68363"/>
          </a:xfrm>
        </p:spPr>
        <p:txBody>
          <a:bodyPr/>
          <a:lstStyle/>
          <a:p>
            <a:r>
              <a:rPr lang="en-US" sz="4200" b="1" dirty="0" smtClean="0">
                <a:solidFill>
                  <a:schemeClr val="tx1"/>
                </a:solidFill>
                <a:latin typeface="Calibri" pitchFamily="34" charset="0"/>
              </a:rPr>
              <a:t>AOD Data Interpolation</a:t>
            </a:r>
            <a:endParaRPr lang="en-US" sz="4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899" y="5638800"/>
            <a:ext cx="8014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MODIS (Aqua Level 2) AOD data for (a) the western U.S. and (b) Lake Tahoe region on 6/27/2007.  Blanks indicate missing or invalid pixels</a:t>
            </a:r>
          </a:p>
        </p:txBody>
      </p:sp>
    </p:spTree>
    <p:extLst>
      <p:ext uri="{BB962C8B-B14F-4D97-AF65-F5344CB8AC3E}">
        <p14:creationId xmlns:p14="http://schemas.microsoft.com/office/powerpoint/2010/main" val="7793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r>
              <a:rPr lang="en-US" sz="4200" b="1">
                <a:latin typeface="Calibri" pitchFamily="34" charset="0"/>
              </a:rPr>
              <a:t>Seasonal Variation of Data Availability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0010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200" b="1" dirty="0">
                <a:latin typeface="Calibri" pitchFamily="34" charset="0"/>
              </a:rPr>
              <a:t>AOD versus Surface </a:t>
            </a:r>
            <a:r>
              <a:rPr lang="en-US" sz="4200" b="1" i="1" dirty="0" err="1">
                <a:latin typeface="Calibri" pitchFamily="34" charset="0"/>
              </a:rPr>
              <a:t>b</a:t>
            </a:r>
            <a:r>
              <a:rPr lang="en-US" sz="4200" b="1" i="1" baseline="-25000" dirty="0" err="1">
                <a:latin typeface="Calibri" pitchFamily="34" charset="0"/>
              </a:rPr>
              <a:t>ext</a:t>
            </a:r>
            <a:r>
              <a:rPr lang="en-US" sz="4200" b="1" i="1" baseline="-25000" dirty="0">
                <a:latin typeface="Calibri" pitchFamily="34" charset="0"/>
              </a:rPr>
              <a:t> </a:t>
            </a:r>
            <a:r>
              <a:rPr lang="en-US" sz="4200" b="1" dirty="0">
                <a:latin typeface="Calibri" pitchFamily="34" charset="0"/>
              </a:rPr>
              <a:t>(Mm</a:t>
            </a:r>
            <a:r>
              <a:rPr lang="en-US" sz="4200" b="1" baseline="30000" dirty="0">
                <a:latin typeface="Calibri" pitchFamily="34" charset="0"/>
              </a:rPr>
              <a:t>-1</a:t>
            </a:r>
            <a:r>
              <a:rPr lang="en-US" sz="4200" b="1" dirty="0">
                <a:latin typeface="Calibri" pitchFamily="34" charset="0"/>
              </a:rPr>
              <a:t>)</a:t>
            </a:r>
            <a:endParaRPr lang="en-US" sz="4200" b="1" i="1" baseline="-25000" dirty="0">
              <a:latin typeface="Calibri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133600" y="6324600"/>
            <a:ext cx="518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All concurrent data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for BLIS from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2007 to 2009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7919"/>
          <a:stretch>
            <a:fillRect/>
          </a:stretch>
        </p:blipFill>
        <p:spPr bwMode="auto">
          <a:xfrm>
            <a:off x="1295400" y="990600"/>
            <a:ext cx="6400800" cy="516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19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200" b="1" dirty="0">
                <a:solidFill>
                  <a:schemeClr val="tx1"/>
                </a:solidFill>
                <a:latin typeface="Calibri" pitchFamily="34" charset="0"/>
              </a:rPr>
              <a:t>How many % differs from BLIS?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248400"/>
            <a:ext cx="7543800" cy="30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b="1"/>
              <a:t>So BLIS represents a very large area (for July 2007)</a:t>
            </a:r>
          </a:p>
        </p:txBody>
      </p:sp>
    </p:spTree>
    <p:extLst>
      <p:ext uri="{BB962C8B-B14F-4D97-AF65-F5344CB8AC3E}">
        <p14:creationId xmlns:p14="http://schemas.microsoft.com/office/powerpoint/2010/main" val="663979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1043</TotalTime>
  <Words>433</Words>
  <Application>Microsoft Office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PowerPoint Presentation</vt:lpstr>
      <vt:lpstr>PowerPoint Presentation</vt:lpstr>
      <vt:lpstr>Assumptions for surface/satellite comparability</vt:lpstr>
      <vt:lpstr>Domain of Study</vt:lpstr>
      <vt:lpstr>Resources</vt:lpstr>
      <vt:lpstr>AOD Data Interpolation</vt:lpstr>
      <vt:lpstr>Seasonal Variation of Data Availability</vt:lpstr>
      <vt:lpstr>AOD versus Surface bext (Mm-1)</vt:lpstr>
      <vt:lpstr>How many % differs from BLIS?</vt:lpstr>
      <vt:lpstr>Average July AOD</vt:lpstr>
      <vt:lpstr>Average October AOD</vt:lpstr>
      <vt:lpstr>Episodic Aerosol Optical Depth</vt:lpstr>
      <vt:lpstr>PowerPoint Presentation</vt:lpstr>
    </vt:vector>
  </TitlesOfParts>
  <Company>DRI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antony</dc:creator>
  <cp:lastModifiedBy>antony</cp:lastModifiedBy>
  <cp:revision>22</cp:revision>
  <dcterms:created xsi:type="dcterms:W3CDTF">2012-09-18T18:53:26Z</dcterms:created>
  <dcterms:modified xsi:type="dcterms:W3CDTF">2012-09-20T17:15:24Z</dcterms:modified>
</cp:coreProperties>
</file>