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2.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3.bin" ContentType="application/vnd.openxmlformats-officedocument.oleObject"/>
  <Override PartName="/ppt/notesSlides/notesSlide14.xml" ContentType="application/vnd.openxmlformats-officedocument.presentationml.notesSlide+xml"/>
  <Override PartName="/ppt/embeddings/oleObject4.bin" ContentType="application/vnd.openxmlformats-officedocument.oleObject"/>
  <Override PartName="/ppt/notesSlides/notesSlide15.xml" ContentType="application/vnd.openxmlformats-officedocument.presentationml.notesSlide+xml"/>
  <Override PartName="/ppt/embeddings/oleObject5.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embeddings/oleObject6.bin" ContentType="application/vnd.openxmlformats-officedocument.oleObject"/>
  <Override PartName="/ppt/notesSlides/notesSlide28.xml" ContentType="application/vnd.openxmlformats-officedocument.presentationml.notesSlide+xml"/>
  <Override PartName="/ppt/embeddings/oleObject7.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8.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706" r:id="rId3"/>
    <p:sldMasterId id="2147483718" r:id="rId4"/>
    <p:sldMasterId id="2147483742" r:id="rId5"/>
    <p:sldMasterId id="2147483754" r:id="rId6"/>
    <p:sldMasterId id="2147483766" r:id="rId7"/>
    <p:sldMasterId id="2147483792" r:id="rId8"/>
    <p:sldMasterId id="2147483804" r:id="rId9"/>
    <p:sldMasterId id="2147484500" r:id="rId10"/>
    <p:sldMasterId id="2147484524" r:id="rId11"/>
    <p:sldMasterId id="2147484573" r:id="rId12"/>
    <p:sldMasterId id="2147484586" r:id="rId13"/>
    <p:sldMasterId id="2147484599" r:id="rId14"/>
    <p:sldMasterId id="2147484611" r:id="rId15"/>
    <p:sldMasterId id="2147484624" r:id="rId16"/>
    <p:sldMasterId id="2147484636" r:id="rId17"/>
    <p:sldMasterId id="2147484648" r:id="rId18"/>
    <p:sldMasterId id="2147484660" r:id="rId19"/>
    <p:sldMasterId id="2147484673" r:id="rId20"/>
    <p:sldMasterId id="2147484685" r:id="rId21"/>
    <p:sldMasterId id="2147484698" r:id="rId22"/>
  </p:sldMasterIdLst>
  <p:notesMasterIdLst>
    <p:notesMasterId r:id="rId101"/>
  </p:notesMasterIdLst>
  <p:sldIdLst>
    <p:sldId id="450" r:id="rId23"/>
    <p:sldId id="434" r:id="rId24"/>
    <p:sldId id="258" r:id="rId25"/>
    <p:sldId id="314" r:id="rId26"/>
    <p:sldId id="502" r:id="rId27"/>
    <p:sldId id="503" r:id="rId28"/>
    <p:sldId id="541" r:id="rId29"/>
    <p:sldId id="367" r:id="rId30"/>
    <p:sldId id="558" r:id="rId31"/>
    <p:sldId id="432" r:id="rId32"/>
    <p:sldId id="287" r:id="rId33"/>
    <p:sldId id="289" r:id="rId34"/>
    <p:sldId id="290" r:id="rId35"/>
    <p:sldId id="291" r:id="rId36"/>
    <p:sldId id="292" r:id="rId37"/>
    <p:sldId id="401" r:id="rId38"/>
    <p:sldId id="402" r:id="rId39"/>
    <p:sldId id="542" r:id="rId40"/>
    <p:sldId id="506" r:id="rId41"/>
    <p:sldId id="507" r:id="rId42"/>
    <p:sldId id="508" r:id="rId43"/>
    <p:sldId id="510" r:id="rId44"/>
    <p:sldId id="511" r:id="rId45"/>
    <p:sldId id="544" r:id="rId46"/>
    <p:sldId id="543" r:id="rId47"/>
    <p:sldId id="546" r:id="rId48"/>
    <p:sldId id="547" r:id="rId49"/>
    <p:sldId id="512" r:id="rId50"/>
    <p:sldId id="513" r:id="rId51"/>
    <p:sldId id="515" r:id="rId52"/>
    <p:sldId id="516" r:id="rId53"/>
    <p:sldId id="517" r:id="rId54"/>
    <p:sldId id="518" r:id="rId55"/>
    <p:sldId id="519" r:id="rId56"/>
    <p:sldId id="520" r:id="rId57"/>
    <p:sldId id="565" r:id="rId58"/>
    <p:sldId id="521" r:id="rId59"/>
    <p:sldId id="560" r:id="rId60"/>
    <p:sldId id="561" r:id="rId61"/>
    <p:sldId id="562" r:id="rId62"/>
    <p:sldId id="564" r:id="rId63"/>
    <p:sldId id="559" r:id="rId64"/>
    <p:sldId id="522" r:id="rId65"/>
    <p:sldId id="523" r:id="rId66"/>
    <p:sldId id="524" r:id="rId67"/>
    <p:sldId id="525" r:id="rId68"/>
    <p:sldId id="332" r:id="rId69"/>
    <p:sldId id="431" r:id="rId70"/>
    <p:sldId id="358" r:id="rId71"/>
    <p:sldId id="341" r:id="rId72"/>
    <p:sldId id="342" r:id="rId73"/>
    <p:sldId id="343" r:id="rId74"/>
    <p:sldId id="569" r:id="rId75"/>
    <p:sldId id="566" r:id="rId76"/>
    <p:sldId id="567" r:id="rId77"/>
    <p:sldId id="568" r:id="rId78"/>
    <p:sldId id="470" r:id="rId79"/>
    <p:sldId id="549" r:id="rId80"/>
    <p:sldId id="550" r:id="rId81"/>
    <p:sldId id="462" r:id="rId82"/>
    <p:sldId id="433" r:id="rId83"/>
    <p:sldId id="557" r:id="rId84"/>
    <p:sldId id="304" r:id="rId85"/>
    <p:sldId id="551" r:id="rId86"/>
    <p:sldId id="552" r:id="rId87"/>
    <p:sldId id="400" r:id="rId88"/>
    <p:sldId id="296" r:id="rId89"/>
    <p:sldId id="297" r:id="rId90"/>
    <p:sldId id="298" r:id="rId91"/>
    <p:sldId id="404" r:id="rId92"/>
    <p:sldId id="554" r:id="rId93"/>
    <p:sldId id="553" r:id="rId94"/>
    <p:sldId id="555" r:id="rId95"/>
    <p:sldId id="556" r:id="rId96"/>
    <p:sldId id="537" r:id="rId97"/>
    <p:sldId id="538" r:id="rId98"/>
    <p:sldId id="539" r:id="rId99"/>
    <p:sldId id="540" r:id="rId10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B6FF"/>
    <a:srgbClr val="FF00FF"/>
    <a:srgbClr val="FF0000"/>
    <a:srgbClr val="FFFF00"/>
    <a:srgbClr val="00FF00"/>
    <a:srgbClr val="0080FF"/>
    <a:srgbClr val="000000"/>
    <a:srgbClr val="804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12" autoAdjust="0"/>
    <p:restoredTop sz="86422" autoAdjust="0"/>
  </p:normalViewPr>
  <p:slideViewPr>
    <p:cSldViewPr>
      <p:cViewPr>
        <p:scale>
          <a:sx n="90" d="100"/>
          <a:sy n="90" d="100"/>
        </p:scale>
        <p:origin x="-792" y="-360"/>
      </p:cViewPr>
      <p:guideLst>
        <p:guide orient="horz" pos="2160"/>
        <p:guide pos="2880"/>
      </p:guideLst>
    </p:cSldViewPr>
  </p:slideViewPr>
  <p:outlineViewPr>
    <p:cViewPr>
      <p:scale>
        <a:sx n="33" d="100"/>
        <a:sy n="33" d="100"/>
      </p:scale>
      <p:origin x="0" y="19128"/>
    </p:cViewPr>
  </p:outlineViewPr>
  <p:notesTextViewPr>
    <p:cViewPr>
      <p:scale>
        <a:sx n="100" d="100"/>
        <a:sy n="100" d="100"/>
      </p:scale>
      <p:origin x="0" y="0"/>
    </p:cViewPr>
  </p:notesTextViewPr>
  <p:sorterViewPr>
    <p:cViewPr>
      <p:scale>
        <a:sx n="110" d="100"/>
        <a:sy n="110" d="100"/>
      </p:scale>
      <p:origin x="0" y="14408"/>
    </p:cViewPr>
  </p:sorterViewPr>
  <p:notesViewPr>
    <p:cSldViewPr>
      <p:cViewPr varScale="1">
        <p:scale>
          <a:sx n="74" d="100"/>
          <a:sy n="74" d="100"/>
        </p:scale>
        <p:origin x="-332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notesMaster" Target="notesMasters/notesMaster1.xml"/><Relationship Id="rId102" Type="http://schemas.openxmlformats.org/officeDocument/2006/relationships/printerSettings" Target="printerSettings/printerSettings1.bin"/><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8.xml"/><Relationship Id="rId31" Type="http://schemas.openxmlformats.org/officeDocument/2006/relationships/slide" Target="slides/slide9.xml"/><Relationship Id="rId32" Type="http://schemas.openxmlformats.org/officeDocument/2006/relationships/slide" Target="slides/slide10.xml"/><Relationship Id="rId33" Type="http://schemas.openxmlformats.org/officeDocument/2006/relationships/slide" Target="slides/slide11.xml"/><Relationship Id="rId34" Type="http://schemas.openxmlformats.org/officeDocument/2006/relationships/slide" Target="slides/slide12.xml"/><Relationship Id="rId35" Type="http://schemas.openxmlformats.org/officeDocument/2006/relationships/slide" Target="slides/slide13.xml"/><Relationship Id="rId36" Type="http://schemas.openxmlformats.org/officeDocument/2006/relationships/slide" Target="slides/slide14.xml"/><Relationship Id="rId37" Type="http://schemas.openxmlformats.org/officeDocument/2006/relationships/slide" Target="slides/slide15.xml"/><Relationship Id="rId38" Type="http://schemas.openxmlformats.org/officeDocument/2006/relationships/slide" Target="slides/slide16.xml"/><Relationship Id="rId39" Type="http://schemas.openxmlformats.org/officeDocument/2006/relationships/slide" Target="slides/slide17.xml"/><Relationship Id="rId50" Type="http://schemas.openxmlformats.org/officeDocument/2006/relationships/slide" Target="slides/slide28.xml"/><Relationship Id="rId51" Type="http://schemas.openxmlformats.org/officeDocument/2006/relationships/slide" Target="slides/slide29.xml"/><Relationship Id="rId52" Type="http://schemas.openxmlformats.org/officeDocument/2006/relationships/slide" Target="slides/slide30.xml"/><Relationship Id="rId53" Type="http://schemas.openxmlformats.org/officeDocument/2006/relationships/slide" Target="slides/slide31.xml"/><Relationship Id="rId54" Type="http://schemas.openxmlformats.org/officeDocument/2006/relationships/slide" Target="slides/slide32.xml"/><Relationship Id="rId55" Type="http://schemas.openxmlformats.org/officeDocument/2006/relationships/slide" Target="slides/slide33.xml"/><Relationship Id="rId56" Type="http://schemas.openxmlformats.org/officeDocument/2006/relationships/slide" Target="slides/slide34.xml"/><Relationship Id="rId57" Type="http://schemas.openxmlformats.org/officeDocument/2006/relationships/slide" Target="slides/slide35.xml"/><Relationship Id="rId58" Type="http://schemas.openxmlformats.org/officeDocument/2006/relationships/slide" Target="slides/slide36.xml"/><Relationship Id="rId59" Type="http://schemas.openxmlformats.org/officeDocument/2006/relationships/slide" Target="slides/slide37.xml"/><Relationship Id="rId70" Type="http://schemas.openxmlformats.org/officeDocument/2006/relationships/slide" Target="slides/slide48.xml"/><Relationship Id="rId71" Type="http://schemas.openxmlformats.org/officeDocument/2006/relationships/slide" Target="slides/slide49.xml"/><Relationship Id="rId72" Type="http://schemas.openxmlformats.org/officeDocument/2006/relationships/slide" Target="slides/slide50.xml"/><Relationship Id="rId73" Type="http://schemas.openxmlformats.org/officeDocument/2006/relationships/slide" Target="slides/slide51.xml"/><Relationship Id="rId74" Type="http://schemas.openxmlformats.org/officeDocument/2006/relationships/slide" Target="slides/slide52.xml"/><Relationship Id="rId75" Type="http://schemas.openxmlformats.org/officeDocument/2006/relationships/slide" Target="slides/slide53.xml"/><Relationship Id="rId76" Type="http://schemas.openxmlformats.org/officeDocument/2006/relationships/slide" Target="slides/slide54.xml"/><Relationship Id="rId77" Type="http://schemas.openxmlformats.org/officeDocument/2006/relationships/slide" Target="slides/slide55.xml"/><Relationship Id="rId78" Type="http://schemas.openxmlformats.org/officeDocument/2006/relationships/slide" Target="slides/slide56.xml"/><Relationship Id="rId79" Type="http://schemas.openxmlformats.org/officeDocument/2006/relationships/slide" Target="slides/slide57.xml"/><Relationship Id="rId90" Type="http://schemas.openxmlformats.org/officeDocument/2006/relationships/slide" Target="slides/slide68.xml"/><Relationship Id="rId91" Type="http://schemas.openxmlformats.org/officeDocument/2006/relationships/slide" Target="slides/slide69.xml"/><Relationship Id="rId92" Type="http://schemas.openxmlformats.org/officeDocument/2006/relationships/slide" Target="slides/slide70.xml"/><Relationship Id="rId93" Type="http://schemas.openxmlformats.org/officeDocument/2006/relationships/slide" Target="slides/slide71.xml"/><Relationship Id="rId94" Type="http://schemas.openxmlformats.org/officeDocument/2006/relationships/slide" Target="slides/slide72.xml"/><Relationship Id="rId95" Type="http://schemas.openxmlformats.org/officeDocument/2006/relationships/slide" Target="slides/slide73.xml"/><Relationship Id="rId96" Type="http://schemas.openxmlformats.org/officeDocument/2006/relationships/slide" Target="slides/slide74.xml"/><Relationship Id="rId97" Type="http://schemas.openxmlformats.org/officeDocument/2006/relationships/slide" Target="slides/slide75.xml"/><Relationship Id="rId98" Type="http://schemas.openxmlformats.org/officeDocument/2006/relationships/slide" Target="slides/slide76.xml"/><Relationship Id="rId99" Type="http://schemas.openxmlformats.org/officeDocument/2006/relationships/slide" Target="slides/slide7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 Target="slides/slide1.xml"/><Relationship Id="rId24" Type="http://schemas.openxmlformats.org/officeDocument/2006/relationships/slide" Target="slides/slide2.xml"/><Relationship Id="rId25" Type="http://schemas.openxmlformats.org/officeDocument/2006/relationships/slide" Target="slides/slide3.xml"/><Relationship Id="rId26" Type="http://schemas.openxmlformats.org/officeDocument/2006/relationships/slide" Target="slides/slide4.xml"/><Relationship Id="rId27" Type="http://schemas.openxmlformats.org/officeDocument/2006/relationships/slide" Target="slides/slide5.xml"/><Relationship Id="rId28" Type="http://schemas.openxmlformats.org/officeDocument/2006/relationships/slide" Target="slides/slide6.xml"/><Relationship Id="rId29" Type="http://schemas.openxmlformats.org/officeDocument/2006/relationships/slide" Target="slides/slide7.xml"/><Relationship Id="rId40" Type="http://schemas.openxmlformats.org/officeDocument/2006/relationships/slide" Target="slides/slide18.xml"/><Relationship Id="rId41" Type="http://schemas.openxmlformats.org/officeDocument/2006/relationships/slide" Target="slides/slide19.xml"/><Relationship Id="rId42" Type="http://schemas.openxmlformats.org/officeDocument/2006/relationships/slide" Target="slides/slide20.xml"/><Relationship Id="rId43" Type="http://schemas.openxmlformats.org/officeDocument/2006/relationships/slide" Target="slides/slide21.xml"/><Relationship Id="rId44" Type="http://schemas.openxmlformats.org/officeDocument/2006/relationships/slide" Target="slides/slide22.xml"/><Relationship Id="rId45" Type="http://schemas.openxmlformats.org/officeDocument/2006/relationships/slide" Target="slides/slide23.xml"/><Relationship Id="rId46" Type="http://schemas.openxmlformats.org/officeDocument/2006/relationships/slide" Target="slides/slide24.xml"/><Relationship Id="rId47" Type="http://schemas.openxmlformats.org/officeDocument/2006/relationships/slide" Target="slides/slide25.xml"/><Relationship Id="rId48" Type="http://schemas.openxmlformats.org/officeDocument/2006/relationships/slide" Target="slides/slide26.xml"/><Relationship Id="rId49" Type="http://schemas.openxmlformats.org/officeDocument/2006/relationships/slide" Target="slides/slide27.xml"/><Relationship Id="rId60" Type="http://schemas.openxmlformats.org/officeDocument/2006/relationships/slide" Target="slides/slide38.xml"/><Relationship Id="rId61" Type="http://schemas.openxmlformats.org/officeDocument/2006/relationships/slide" Target="slides/slide39.xml"/><Relationship Id="rId62" Type="http://schemas.openxmlformats.org/officeDocument/2006/relationships/slide" Target="slides/slide40.xml"/><Relationship Id="rId63" Type="http://schemas.openxmlformats.org/officeDocument/2006/relationships/slide" Target="slides/slide41.xml"/><Relationship Id="rId64" Type="http://schemas.openxmlformats.org/officeDocument/2006/relationships/slide" Target="slides/slide42.xml"/><Relationship Id="rId65" Type="http://schemas.openxmlformats.org/officeDocument/2006/relationships/slide" Target="slides/slide43.xml"/><Relationship Id="rId66" Type="http://schemas.openxmlformats.org/officeDocument/2006/relationships/slide" Target="slides/slide44.xml"/><Relationship Id="rId67" Type="http://schemas.openxmlformats.org/officeDocument/2006/relationships/slide" Target="slides/slide45.xml"/><Relationship Id="rId68" Type="http://schemas.openxmlformats.org/officeDocument/2006/relationships/slide" Target="slides/slide46.xml"/><Relationship Id="rId69" Type="http://schemas.openxmlformats.org/officeDocument/2006/relationships/slide" Target="slides/slide47.xml"/><Relationship Id="rId100" Type="http://schemas.openxmlformats.org/officeDocument/2006/relationships/slide" Target="slides/slide78.xml"/><Relationship Id="rId80" Type="http://schemas.openxmlformats.org/officeDocument/2006/relationships/slide" Target="slides/slide58.xml"/><Relationship Id="rId81" Type="http://schemas.openxmlformats.org/officeDocument/2006/relationships/slide" Target="slides/slide59.xml"/><Relationship Id="rId82" Type="http://schemas.openxmlformats.org/officeDocument/2006/relationships/slide" Target="slides/slide60.xml"/><Relationship Id="rId83" Type="http://schemas.openxmlformats.org/officeDocument/2006/relationships/slide" Target="slides/slide61.xml"/><Relationship Id="rId84" Type="http://schemas.openxmlformats.org/officeDocument/2006/relationships/slide" Target="slides/slide62.xml"/><Relationship Id="rId85" Type="http://schemas.openxmlformats.org/officeDocument/2006/relationships/slide" Target="slides/slide63.xml"/><Relationship Id="rId86" Type="http://schemas.openxmlformats.org/officeDocument/2006/relationships/slide" Target="slides/slide64.xml"/><Relationship Id="rId87" Type="http://schemas.openxmlformats.org/officeDocument/2006/relationships/slide" Target="slides/slide65.xml"/><Relationship Id="rId88" Type="http://schemas.openxmlformats.org/officeDocument/2006/relationships/slide" Target="slides/slide66.xml"/><Relationship Id="rId89" Type="http://schemas.openxmlformats.org/officeDocument/2006/relationships/slide" Target="slides/slide67.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Documents%20and%20Settings\Madhu\Desktop\Fig5Lewis_July_Aug08.xls" TargetMode="External"/><Relationship Id="rId3"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4403209628887"/>
          <c:y val="0.0541611624834874"/>
          <c:w val="0.678034102306921"/>
          <c:h val="0.796565389696166"/>
        </c:manualLayout>
      </c:layout>
      <c:scatterChart>
        <c:scatterStyle val="lineMarker"/>
        <c:varyColors val="0"/>
        <c:ser>
          <c:idx val="0"/>
          <c:order val="0"/>
          <c:tx>
            <c:strRef>
              <c:f>AveData!$L$2</c:f>
              <c:strCache>
                <c:ptCount val="1"/>
                <c:pt idx="0">
                  <c:v>Ponderosa Pine, mixed fuels</c:v>
                </c:pt>
              </c:strCache>
            </c:strRef>
          </c:tx>
          <c:spPr>
            <a:ln w="28575">
              <a:noFill/>
            </a:ln>
          </c:spPr>
          <c:marker>
            <c:symbol val="star"/>
            <c:size val="10"/>
            <c:spPr>
              <a:noFill/>
              <a:ln>
                <a:solidFill>
                  <a:srgbClr val="000000"/>
                </a:solidFill>
                <a:prstDash val="solid"/>
              </a:ln>
            </c:spPr>
          </c:marker>
          <c:errBars>
            <c:errDir val="x"/>
            <c:errBarType val="both"/>
            <c:errValType val="percentage"/>
            <c:noEndCap val="0"/>
            <c:val val="0.660000000000004"/>
            <c:spPr>
              <a:ln w="12700">
                <a:solidFill>
                  <a:srgbClr val="000000"/>
                </a:solidFill>
                <a:prstDash val="solid"/>
              </a:ln>
            </c:spPr>
          </c:errBars>
          <c:errBars>
            <c:errDir val="y"/>
            <c:errBarType val="both"/>
            <c:errValType val="percentage"/>
            <c:noEndCap val="0"/>
            <c:val val="5.0"/>
            <c:spPr>
              <a:ln w="12700">
                <a:solidFill>
                  <a:srgbClr val="000000"/>
                </a:solidFill>
                <a:prstDash val="solid"/>
              </a:ln>
            </c:spPr>
          </c:errBars>
          <c:xVal>
            <c:numRef>
              <c:f>(AveData!$C$2,AveData!$C$4)</c:f>
              <c:numCache>
                <c:formatCode>General</c:formatCode>
                <c:ptCount val="2"/>
                <c:pt idx="0">
                  <c:v>0.866710891413841</c:v>
                </c:pt>
                <c:pt idx="1">
                  <c:v>0.869793966707346</c:v>
                </c:pt>
              </c:numCache>
            </c:numRef>
          </c:xVal>
          <c:yVal>
            <c:numRef>
              <c:f>(AveData!$A$2,AveData!$A$4)</c:f>
              <c:numCache>
                <c:formatCode>General</c:formatCode>
                <c:ptCount val="2"/>
                <c:pt idx="0">
                  <c:v>1.711586746309944</c:v>
                </c:pt>
                <c:pt idx="1">
                  <c:v>1.65130217040139</c:v>
                </c:pt>
              </c:numCache>
            </c:numRef>
          </c:yVal>
          <c:smooth val="0"/>
        </c:ser>
        <c:ser>
          <c:idx val="1"/>
          <c:order val="1"/>
          <c:tx>
            <c:strRef>
              <c:f>AveData!$L$3</c:f>
              <c:strCache>
                <c:ptCount val="1"/>
                <c:pt idx="0">
                  <c:v>Chamise</c:v>
                </c:pt>
              </c:strCache>
            </c:strRef>
          </c:tx>
          <c:spPr>
            <a:ln w="28575">
              <a:noFill/>
            </a:ln>
          </c:spPr>
          <c:marker>
            <c:symbol val="square"/>
            <c:size val="10"/>
            <c:spPr>
              <a:solidFill>
                <a:srgbClr val="808080"/>
              </a:solidFill>
              <a:ln>
                <a:solidFill>
                  <a:srgbClr val="808080"/>
                </a:solidFill>
                <a:prstDash val="solid"/>
              </a:ln>
            </c:spPr>
          </c:marker>
          <c:errBars>
            <c:errDir val="y"/>
            <c:errBarType val="both"/>
            <c:errValType val="percentage"/>
            <c:noEndCap val="0"/>
            <c:val val="7.0"/>
            <c:spPr>
              <a:ln w="12700">
                <a:solidFill>
                  <a:srgbClr val="000000"/>
                </a:solidFill>
                <a:prstDash val="solid"/>
              </a:ln>
            </c:spPr>
          </c:errBars>
          <c:xVal>
            <c:numRef>
              <c:f>(AveData!$C$3,AveData!$C$5,AveData!$C$15)</c:f>
              <c:numCache>
                <c:formatCode>General</c:formatCode>
                <c:ptCount val="3"/>
                <c:pt idx="0">
                  <c:v>0.39678249694804</c:v>
                </c:pt>
                <c:pt idx="1">
                  <c:v>0.506473151932549</c:v>
                </c:pt>
                <c:pt idx="2">
                  <c:v>0.452407997025643</c:v>
                </c:pt>
              </c:numCache>
            </c:numRef>
          </c:xVal>
          <c:yVal>
            <c:numRef>
              <c:f>(AveData!$A$3,AveData!$A$5,AveData!$A$15)</c:f>
              <c:numCache>
                <c:formatCode>General</c:formatCode>
                <c:ptCount val="3"/>
                <c:pt idx="0">
                  <c:v>1.187463987343224</c:v>
                </c:pt>
                <c:pt idx="1">
                  <c:v>1.323720863019084</c:v>
                </c:pt>
                <c:pt idx="2">
                  <c:v>1.197415199162404</c:v>
                </c:pt>
              </c:numCache>
            </c:numRef>
          </c:yVal>
          <c:smooth val="0"/>
        </c:ser>
        <c:ser>
          <c:idx val="4"/>
          <c:order val="2"/>
          <c:tx>
            <c:strRef>
              <c:f>AveData!$L$6</c:f>
              <c:strCache>
                <c:ptCount val="1"/>
                <c:pt idx="0">
                  <c:v>Rice Straw</c:v>
                </c:pt>
              </c:strCache>
            </c:strRef>
          </c:tx>
          <c:spPr>
            <a:ln w="28575">
              <a:noFill/>
            </a:ln>
          </c:spPr>
          <c:marker>
            <c:symbol val="triangle"/>
            <c:size val="10"/>
            <c:spPr>
              <a:solidFill>
                <a:srgbClr val="808080"/>
              </a:solidFill>
              <a:ln>
                <a:solidFill>
                  <a:srgbClr val="808080"/>
                </a:solidFill>
                <a:prstDash val="solid"/>
              </a:ln>
            </c:spPr>
          </c:marker>
          <c:errBars>
            <c:errDir val="x"/>
            <c:errBarType val="both"/>
            <c:errValType val="percentage"/>
            <c:noEndCap val="0"/>
            <c:val val="0.600000000000001"/>
            <c:spPr>
              <a:ln w="12700">
                <a:solidFill>
                  <a:srgbClr val="000000"/>
                </a:solidFill>
                <a:prstDash val="solid"/>
              </a:ln>
            </c:spPr>
          </c:errBars>
          <c:errBars>
            <c:errDir val="y"/>
            <c:errBarType val="both"/>
            <c:errValType val="percentage"/>
            <c:noEndCap val="0"/>
            <c:val val="3.0"/>
            <c:spPr>
              <a:ln w="12700">
                <a:solidFill>
                  <a:srgbClr val="000000"/>
                </a:solidFill>
                <a:prstDash val="solid"/>
              </a:ln>
            </c:spPr>
          </c:errBars>
          <c:xVal>
            <c:numRef>
              <c:f>AveData!$C$6</c:f>
              <c:numCache>
                <c:formatCode>General</c:formatCode>
                <c:ptCount val="1"/>
                <c:pt idx="0">
                  <c:v>0.875602285199024</c:v>
                </c:pt>
              </c:numCache>
            </c:numRef>
          </c:xVal>
          <c:yVal>
            <c:numRef>
              <c:f>AveData!$A$6</c:f>
              <c:numCache>
                <c:formatCode>General</c:formatCode>
                <c:ptCount val="1"/>
                <c:pt idx="0">
                  <c:v>2.809075802479015</c:v>
                </c:pt>
              </c:numCache>
            </c:numRef>
          </c:yVal>
          <c:smooth val="0"/>
        </c:ser>
        <c:ser>
          <c:idx val="5"/>
          <c:order val="3"/>
          <c:tx>
            <c:strRef>
              <c:f>AveData!$L$7</c:f>
              <c:strCache>
                <c:ptCount val="1"/>
                <c:pt idx="0">
                  <c:v>Ponderosa Pine Duff</c:v>
                </c:pt>
              </c:strCache>
            </c:strRef>
          </c:tx>
          <c:spPr>
            <a:ln w="28575">
              <a:noFill/>
            </a:ln>
          </c:spPr>
          <c:marker>
            <c:symbol val="circle"/>
            <c:size val="10"/>
            <c:spPr>
              <a:solidFill>
                <a:srgbClr val="000000"/>
              </a:solidFill>
              <a:ln>
                <a:solidFill>
                  <a:srgbClr val="000000"/>
                </a:solidFill>
                <a:prstDash val="solid"/>
              </a:ln>
            </c:spPr>
          </c:marker>
          <c:errBars>
            <c:errDir val="x"/>
            <c:errBarType val="both"/>
            <c:errValType val="percentage"/>
            <c:noEndCap val="0"/>
            <c:val val="0.3"/>
            <c:spPr>
              <a:ln w="12700">
                <a:solidFill>
                  <a:srgbClr val="000000"/>
                </a:solidFill>
                <a:prstDash val="solid"/>
              </a:ln>
            </c:spPr>
          </c:errBars>
          <c:errBars>
            <c:errDir val="y"/>
            <c:errBarType val="both"/>
            <c:errValType val="percentage"/>
            <c:noEndCap val="0"/>
            <c:val val="3.0"/>
            <c:spPr>
              <a:ln w="12700">
                <a:solidFill>
                  <a:srgbClr val="000000"/>
                </a:solidFill>
                <a:prstDash val="solid"/>
              </a:ln>
            </c:spPr>
          </c:errBars>
          <c:xVal>
            <c:numRef>
              <c:f>AveData!$C$7</c:f>
              <c:numCache>
                <c:formatCode>General</c:formatCode>
                <c:ptCount val="1"/>
                <c:pt idx="0">
                  <c:v>0.931213884963539</c:v>
                </c:pt>
              </c:numCache>
            </c:numRef>
          </c:xVal>
          <c:yVal>
            <c:numRef>
              <c:f>AveData!$A$7</c:f>
              <c:numCache>
                <c:formatCode>General</c:formatCode>
                <c:ptCount val="1"/>
                <c:pt idx="0">
                  <c:v>2.792910292192621</c:v>
                </c:pt>
              </c:numCache>
            </c:numRef>
          </c:yVal>
          <c:smooth val="0"/>
        </c:ser>
        <c:ser>
          <c:idx val="6"/>
          <c:order val="4"/>
          <c:tx>
            <c:strRef>
              <c:f>AveData!$L$8</c:f>
              <c:strCache>
                <c:ptCount val="1"/>
                <c:pt idx="0">
                  <c:v>Alaskan Duff</c:v>
                </c:pt>
              </c:strCache>
            </c:strRef>
          </c:tx>
          <c:spPr>
            <a:ln w="28575">
              <a:noFill/>
            </a:ln>
          </c:spPr>
          <c:marker>
            <c:symbol val="circle"/>
            <c:size val="10"/>
            <c:spPr>
              <a:solidFill>
                <a:srgbClr val="969696"/>
              </a:solidFill>
              <a:ln>
                <a:solidFill>
                  <a:srgbClr val="969696"/>
                </a:solidFill>
                <a:prstDash val="solid"/>
              </a:ln>
            </c:spPr>
          </c:marker>
          <c:errBars>
            <c:errDir val="x"/>
            <c:errBarType val="both"/>
            <c:errValType val="percentage"/>
            <c:noEndCap val="0"/>
            <c:val val="0.2"/>
            <c:spPr>
              <a:ln w="12700">
                <a:solidFill>
                  <a:srgbClr val="000000"/>
                </a:solidFill>
                <a:prstDash val="solid"/>
              </a:ln>
            </c:spPr>
          </c:errBars>
          <c:errBars>
            <c:errDir val="y"/>
            <c:errBarType val="both"/>
            <c:errValType val="percentage"/>
            <c:noEndCap val="0"/>
            <c:val val="2.7"/>
            <c:spPr>
              <a:ln w="12700">
                <a:solidFill>
                  <a:srgbClr val="000000"/>
                </a:solidFill>
                <a:prstDash val="solid"/>
              </a:ln>
            </c:spPr>
          </c:errBars>
          <c:xVal>
            <c:numRef>
              <c:f>AveData!$C$8</c:f>
              <c:numCache>
                <c:formatCode>General</c:formatCode>
                <c:ptCount val="1"/>
                <c:pt idx="0">
                  <c:v>0.954165953464838</c:v>
                </c:pt>
              </c:numCache>
            </c:numRef>
          </c:xVal>
          <c:yVal>
            <c:numRef>
              <c:f>AveData!$A$8</c:f>
              <c:numCache>
                <c:formatCode>General</c:formatCode>
                <c:ptCount val="1"/>
                <c:pt idx="0">
                  <c:v>3.376339789807219</c:v>
                </c:pt>
              </c:numCache>
            </c:numRef>
          </c:yVal>
          <c:smooth val="0"/>
        </c:ser>
        <c:ser>
          <c:idx val="7"/>
          <c:order val="5"/>
          <c:tx>
            <c:strRef>
              <c:f>AveData!$L$9</c:f>
              <c:strCache>
                <c:ptCount val="1"/>
                <c:pt idx="0">
                  <c:v>So. Californian Manzanita</c:v>
                </c:pt>
              </c:strCache>
            </c:strRef>
          </c:tx>
          <c:spPr>
            <a:ln w="28575">
              <a:noFill/>
            </a:ln>
          </c:spPr>
          <c:marker>
            <c:symbol val="square"/>
            <c:size val="10"/>
            <c:spPr>
              <a:noFill/>
              <a:ln>
                <a:solidFill>
                  <a:srgbClr val="000000"/>
                </a:solidFill>
                <a:prstDash val="solid"/>
              </a:ln>
            </c:spPr>
          </c:marker>
          <c:errBars>
            <c:errDir val="x"/>
            <c:errBarType val="both"/>
            <c:errValType val="percentage"/>
            <c:noEndCap val="0"/>
            <c:val val="2.0"/>
            <c:spPr>
              <a:ln w="12700">
                <a:solidFill>
                  <a:srgbClr val="000000"/>
                </a:solidFill>
                <a:prstDash val="solid"/>
              </a:ln>
            </c:spPr>
          </c:errBars>
          <c:errBars>
            <c:errDir val="y"/>
            <c:errBarType val="both"/>
            <c:errValType val="percentage"/>
            <c:noEndCap val="0"/>
            <c:val val="8.0"/>
            <c:spPr>
              <a:ln w="12700">
                <a:solidFill>
                  <a:srgbClr val="000000"/>
                </a:solidFill>
                <a:prstDash val="solid"/>
              </a:ln>
            </c:spPr>
          </c:errBars>
          <c:xVal>
            <c:numRef>
              <c:f>AveData!$C$9</c:f>
              <c:numCache>
                <c:formatCode>General</c:formatCode>
                <c:ptCount val="1"/>
                <c:pt idx="0">
                  <c:v>0.50893845976531</c:v>
                </c:pt>
              </c:numCache>
            </c:numRef>
          </c:xVal>
          <c:yVal>
            <c:numRef>
              <c:f>AveData!$A$9</c:f>
              <c:numCache>
                <c:formatCode>General</c:formatCode>
                <c:ptCount val="1"/>
                <c:pt idx="0">
                  <c:v>1.182782324329004</c:v>
                </c:pt>
              </c:numCache>
            </c:numRef>
          </c:yVal>
          <c:smooth val="0"/>
        </c:ser>
        <c:ser>
          <c:idx val="8"/>
          <c:order val="6"/>
          <c:tx>
            <c:strRef>
              <c:f>AveData!$L$10</c:f>
              <c:strCache>
                <c:ptCount val="1"/>
                <c:pt idx="0">
                  <c:v>Sage &amp; Rabbitbrush</c:v>
                </c:pt>
              </c:strCache>
            </c:strRef>
          </c:tx>
          <c:spPr>
            <a:ln w="28575">
              <a:noFill/>
            </a:ln>
          </c:spPr>
          <c:marker>
            <c:symbol val="diamond"/>
            <c:size val="10"/>
            <c:spPr>
              <a:solidFill>
                <a:srgbClr val="000000"/>
              </a:solidFill>
              <a:ln>
                <a:solidFill>
                  <a:srgbClr val="000000"/>
                </a:solidFill>
                <a:prstDash val="solid"/>
              </a:ln>
            </c:spPr>
          </c:marker>
          <c:errBars>
            <c:errDir val="x"/>
            <c:errBarType val="both"/>
            <c:errValType val="percentage"/>
            <c:noEndCap val="0"/>
            <c:val val="3.0"/>
            <c:spPr>
              <a:ln w="12700">
                <a:solidFill>
                  <a:srgbClr val="000000"/>
                </a:solidFill>
                <a:prstDash val="solid"/>
              </a:ln>
            </c:spPr>
          </c:errBars>
          <c:errBars>
            <c:errDir val="y"/>
            <c:errBarType val="both"/>
            <c:errValType val="percentage"/>
            <c:noEndCap val="0"/>
            <c:val val="8.0"/>
            <c:spPr>
              <a:ln w="12700">
                <a:solidFill>
                  <a:srgbClr val="000000"/>
                </a:solidFill>
                <a:prstDash val="solid"/>
              </a:ln>
            </c:spPr>
          </c:errBars>
          <c:xVal>
            <c:numRef>
              <c:f>AveData!$C$10</c:f>
              <c:numCache>
                <c:formatCode>General</c:formatCode>
                <c:ptCount val="1"/>
                <c:pt idx="0">
                  <c:v>0.453944824971751</c:v>
                </c:pt>
              </c:numCache>
            </c:numRef>
          </c:xVal>
          <c:yVal>
            <c:numRef>
              <c:f>AveData!$A$10</c:f>
              <c:numCache>
                <c:formatCode>General</c:formatCode>
                <c:ptCount val="1"/>
                <c:pt idx="0">
                  <c:v>1.160789020501862</c:v>
                </c:pt>
              </c:numCache>
            </c:numRef>
          </c:yVal>
          <c:smooth val="0"/>
        </c:ser>
        <c:ser>
          <c:idx val="10"/>
          <c:order val="7"/>
          <c:tx>
            <c:strRef>
              <c:f>AveData!$L$12</c:f>
              <c:strCache>
                <c:ptCount val="1"/>
                <c:pt idx="0">
                  <c:v>Lodgepole Pine, mixed fuels</c:v>
                </c:pt>
              </c:strCache>
            </c:strRef>
          </c:tx>
          <c:spPr>
            <a:ln w="28575">
              <a:noFill/>
            </a:ln>
          </c:spPr>
          <c:marker>
            <c:symbol val="x"/>
            <c:size val="10"/>
            <c:spPr>
              <a:noFill/>
              <a:ln>
                <a:solidFill>
                  <a:srgbClr val="000000"/>
                </a:solidFill>
                <a:prstDash val="solid"/>
              </a:ln>
            </c:spPr>
          </c:marker>
          <c:errBars>
            <c:errDir val="x"/>
            <c:errBarType val="both"/>
            <c:errValType val="percentage"/>
            <c:noEndCap val="0"/>
            <c:val val="0.600000000000001"/>
            <c:spPr>
              <a:ln w="12700">
                <a:solidFill>
                  <a:srgbClr val="000000"/>
                </a:solidFill>
                <a:prstDash val="solid"/>
              </a:ln>
            </c:spPr>
          </c:errBars>
          <c:errBars>
            <c:errDir val="y"/>
            <c:errBarType val="both"/>
            <c:errValType val="percentage"/>
            <c:noEndCap val="0"/>
            <c:val val="5.0"/>
            <c:spPr>
              <a:ln w="12700">
                <a:solidFill>
                  <a:srgbClr val="000000"/>
                </a:solidFill>
                <a:prstDash val="solid"/>
              </a:ln>
            </c:spPr>
          </c:errBars>
          <c:xVal>
            <c:numRef>
              <c:f>AveData!$C$12</c:f>
              <c:numCache>
                <c:formatCode>General</c:formatCode>
                <c:ptCount val="1"/>
                <c:pt idx="0">
                  <c:v>0.887844873184959</c:v>
                </c:pt>
              </c:numCache>
            </c:numRef>
          </c:xVal>
          <c:yVal>
            <c:numRef>
              <c:f>AveData!$A$12</c:f>
              <c:numCache>
                <c:formatCode>General</c:formatCode>
                <c:ptCount val="1"/>
                <c:pt idx="0">
                  <c:v>1.816221572898806</c:v>
                </c:pt>
              </c:numCache>
            </c:numRef>
          </c:yVal>
          <c:smooth val="0"/>
        </c:ser>
        <c:ser>
          <c:idx val="11"/>
          <c:order val="8"/>
          <c:tx>
            <c:strRef>
              <c:f>AveData!$L$13</c:f>
              <c:strCache>
                <c:ptCount val="1"/>
                <c:pt idx="0">
                  <c:v>Utah Juniper, foilage/twigs</c:v>
                </c:pt>
              </c:strCache>
            </c:strRef>
          </c:tx>
          <c:spPr>
            <a:ln w="28575">
              <a:noFill/>
            </a:ln>
          </c:spPr>
          <c:marker>
            <c:symbol val="square"/>
            <c:size val="10"/>
            <c:spPr>
              <a:solidFill>
                <a:srgbClr val="000000"/>
              </a:solidFill>
              <a:ln>
                <a:solidFill>
                  <a:srgbClr val="000000"/>
                </a:solidFill>
                <a:prstDash val="solid"/>
              </a:ln>
            </c:spPr>
          </c:marker>
          <c:errBars>
            <c:errDir val="x"/>
            <c:errBarType val="both"/>
            <c:errValType val="percentage"/>
            <c:noEndCap val="0"/>
            <c:val val="3.0"/>
            <c:spPr>
              <a:ln w="12700">
                <a:solidFill>
                  <a:srgbClr val="000000"/>
                </a:solidFill>
                <a:prstDash val="solid"/>
              </a:ln>
            </c:spPr>
          </c:errBars>
          <c:errBars>
            <c:errDir val="y"/>
            <c:errBarType val="both"/>
            <c:errValType val="percentage"/>
            <c:noEndCap val="0"/>
            <c:val val="9.0"/>
            <c:spPr>
              <a:ln w="12700">
                <a:solidFill>
                  <a:srgbClr val="000000"/>
                </a:solidFill>
                <a:prstDash val="solid"/>
              </a:ln>
            </c:spPr>
          </c:errBars>
          <c:xVal>
            <c:numRef>
              <c:f>AveData!$C$13</c:f>
              <c:numCache>
                <c:formatCode>General</c:formatCode>
                <c:ptCount val="1"/>
                <c:pt idx="0">
                  <c:v>0.377426306680277</c:v>
                </c:pt>
              </c:numCache>
            </c:numRef>
          </c:xVal>
          <c:yVal>
            <c:numRef>
              <c:f>AveData!$A$13</c:f>
              <c:numCache>
                <c:formatCode>General</c:formatCode>
                <c:ptCount val="1"/>
                <c:pt idx="0">
                  <c:v>0.987629182648132</c:v>
                </c:pt>
              </c:numCache>
            </c:numRef>
          </c:yVal>
          <c:smooth val="0"/>
        </c:ser>
        <c:ser>
          <c:idx val="12"/>
          <c:order val="9"/>
          <c:tx>
            <c:strRef>
              <c:f>AveData!$L$14</c:f>
              <c:strCache>
                <c:ptCount val="1"/>
                <c:pt idx="0">
                  <c:v>Puerto Rico Fern</c:v>
                </c:pt>
              </c:strCache>
            </c:strRef>
          </c:tx>
          <c:spPr>
            <a:ln w="28575">
              <a:noFill/>
            </a:ln>
          </c:spPr>
          <c:marker>
            <c:symbol val="triangle"/>
            <c:size val="10"/>
            <c:spPr>
              <a:solidFill>
                <a:srgbClr val="000000"/>
              </a:solidFill>
              <a:ln>
                <a:solidFill>
                  <a:srgbClr val="000000"/>
                </a:solidFill>
                <a:prstDash val="solid"/>
              </a:ln>
            </c:spPr>
          </c:marker>
          <c:errBars>
            <c:errDir val="x"/>
            <c:errBarType val="both"/>
            <c:errValType val="percentage"/>
            <c:noEndCap val="0"/>
            <c:val val="0.700000000000001"/>
            <c:spPr>
              <a:ln w="12700">
                <a:solidFill>
                  <a:srgbClr val="000000"/>
                </a:solidFill>
                <a:prstDash val="solid"/>
              </a:ln>
            </c:spPr>
          </c:errBars>
          <c:errBars>
            <c:errDir val="y"/>
            <c:errBarType val="both"/>
            <c:errValType val="percentage"/>
            <c:noEndCap val="0"/>
            <c:val val="3.0"/>
            <c:spPr>
              <a:ln w="12700">
                <a:solidFill>
                  <a:srgbClr val="000000"/>
                </a:solidFill>
                <a:prstDash val="solid"/>
              </a:ln>
            </c:spPr>
          </c:errBars>
          <c:xVal>
            <c:numRef>
              <c:f>AveData!$C$14</c:f>
              <c:numCache>
                <c:formatCode>General</c:formatCode>
                <c:ptCount val="1"/>
                <c:pt idx="0">
                  <c:v>0.854188920482226</c:v>
                </c:pt>
              </c:numCache>
            </c:numRef>
          </c:xVal>
          <c:yVal>
            <c:numRef>
              <c:f>AveData!$A$14</c:f>
              <c:numCache>
                <c:formatCode>General</c:formatCode>
                <c:ptCount val="1"/>
                <c:pt idx="0">
                  <c:v>2.689228707399381</c:v>
                </c:pt>
              </c:numCache>
            </c:numRef>
          </c:yVal>
          <c:smooth val="0"/>
        </c:ser>
        <c:ser>
          <c:idx val="14"/>
          <c:order val="10"/>
          <c:tx>
            <c:strRef>
              <c:f>AveData!$L$16</c:f>
              <c:strCache>
                <c:ptCount val="1"/>
                <c:pt idx="0">
                  <c:v>Wax Myrtle, branches/foilage</c:v>
                </c:pt>
              </c:strCache>
            </c:strRef>
          </c:tx>
          <c:spPr>
            <a:ln w="28575">
              <a:noFill/>
            </a:ln>
          </c:spPr>
          <c:marker>
            <c:symbol val="diamond"/>
            <c:size val="10"/>
            <c:spPr>
              <a:noFill/>
              <a:ln>
                <a:solidFill>
                  <a:srgbClr val="000000"/>
                </a:solidFill>
                <a:prstDash val="solid"/>
              </a:ln>
            </c:spPr>
          </c:marker>
          <c:errBars>
            <c:errDir val="x"/>
            <c:errBarType val="both"/>
            <c:errValType val="percentage"/>
            <c:noEndCap val="0"/>
            <c:val val="1.0"/>
            <c:spPr>
              <a:ln w="12700">
                <a:solidFill>
                  <a:srgbClr val="000000"/>
                </a:solidFill>
                <a:prstDash val="solid"/>
              </a:ln>
            </c:spPr>
          </c:errBars>
          <c:errBars>
            <c:errDir val="y"/>
            <c:errBarType val="both"/>
            <c:errValType val="percentage"/>
            <c:noEndCap val="0"/>
            <c:val val="4.0"/>
            <c:spPr>
              <a:ln w="12700">
                <a:solidFill>
                  <a:srgbClr val="000000"/>
                </a:solidFill>
                <a:prstDash val="solid"/>
              </a:ln>
            </c:spPr>
          </c:errBars>
          <c:xVal>
            <c:numRef>
              <c:f>AveData!$C$16</c:f>
              <c:numCache>
                <c:formatCode>General</c:formatCode>
                <c:ptCount val="1"/>
                <c:pt idx="0">
                  <c:v>0.813010571048958</c:v>
                </c:pt>
              </c:numCache>
            </c:numRef>
          </c:xVal>
          <c:yVal>
            <c:numRef>
              <c:f>AveData!$A$16</c:f>
              <c:numCache>
                <c:formatCode>General</c:formatCode>
                <c:ptCount val="1"/>
                <c:pt idx="0">
                  <c:v>2.162760162334203</c:v>
                </c:pt>
              </c:numCache>
            </c:numRef>
          </c:yVal>
          <c:smooth val="0"/>
        </c:ser>
        <c:ser>
          <c:idx val="15"/>
          <c:order val="11"/>
          <c:tx>
            <c:strRef>
              <c:f>AveData!$L$17</c:f>
              <c:strCache>
                <c:ptCount val="1"/>
                <c:pt idx="0">
                  <c:v>Southern Pine, needles</c:v>
                </c:pt>
              </c:strCache>
            </c:strRef>
          </c:tx>
          <c:spPr>
            <a:ln w="28575">
              <a:noFill/>
            </a:ln>
          </c:spPr>
          <c:marker>
            <c:symbol val="plus"/>
            <c:size val="10"/>
            <c:spPr>
              <a:noFill/>
              <a:ln>
                <a:solidFill>
                  <a:srgbClr val="000000"/>
                </a:solidFill>
                <a:prstDash val="solid"/>
              </a:ln>
            </c:spPr>
          </c:marker>
          <c:errBars>
            <c:errDir val="x"/>
            <c:errBarType val="both"/>
            <c:errValType val="percentage"/>
            <c:noEndCap val="0"/>
            <c:val val="1.0"/>
            <c:spPr>
              <a:ln w="12700">
                <a:solidFill>
                  <a:srgbClr val="000000"/>
                </a:solidFill>
                <a:prstDash val="solid"/>
              </a:ln>
            </c:spPr>
          </c:errBars>
          <c:errBars>
            <c:errDir val="y"/>
            <c:errBarType val="both"/>
            <c:errValType val="percentage"/>
            <c:noEndCap val="0"/>
            <c:val val="5.0"/>
            <c:spPr>
              <a:ln w="12700">
                <a:solidFill>
                  <a:srgbClr val="000000"/>
                </a:solidFill>
                <a:prstDash val="solid"/>
              </a:ln>
            </c:spPr>
          </c:errBars>
          <c:xVal>
            <c:numRef>
              <c:f>AveData!$C$17</c:f>
              <c:numCache>
                <c:formatCode>General</c:formatCode>
                <c:ptCount val="1"/>
                <c:pt idx="0">
                  <c:v>0.837069591375988</c:v>
                </c:pt>
              </c:numCache>
            </c:numRef>
          </c:xVal>
          <c:yVal>
            <c:numRef>
              <c:f>AveData!$A$17</c:f>
              <c:numCache>
                <c:formatCode>General</c:formatCode>
                <c:ptCount val="1"/>
                <c:pt idx="0">
                  <c:v>1.720506792903963</c:v>
                </c:pt>
              </c:numCache>
            </c:numRef>
          </c:yVal>
          <c:smooth val="0"/>
        </c:ser>
        <c:ser>
          <c:idx val="17"/>
          <c:order val="12"/>
          <c:tx>
            <c:strRef>
              <c:f>AveData!$L$19</c:f>
              <c:strCache>
                <c:ptCount val="1"/>
                <c:pt idx="0">
                  <c:v>Palmetto</c:v>
                </c:pt>
              </c:strCache>
            </c:strRef>
          </c:tx>
          <c:spPr>
            <a:ln w="28575">
              <a:noFill/>
            </a:ln>
          </c:spPr>
          <c:marker>
            <c:symbol val="dash"/>
            <c:size val="10"/>
            <c:spPr>
              <a:solidFill>
                <a:srgbClr val="000000"/>
              </a:solidFill>
              <a:ln>
                <a:solidFill>
                  <a:srgbClr val="000000"/>
                </a:solidFill>
                <a:prstDash val="solid"/>
              </a:ln>
            </c:spPr>
          </c:marker>
          <c:errBars>
            <c:errDir val="x"/>
            <c:errBarType val="both"/>
            <c:errValType val="percentage"/>
            <c:noEndCap val="0"/>
            <c:val val="1.0"/>
            <c:spPr>
              <a:ln w="12700">
                <a:solidFill>
                  <a:srgbClr val="000000"/>
                </a:solidFill>
                <a:prstDash val="solid"/>
              </a:ln>
            </c:spPr>
          </c:errBars>
          <c:errBars>
            <c:errDir val="y"/>
            <c:errBarType val="both"/>
            <c:errValType val="percentage"/>
            <c:noEndCap val="0"/>
            <c:val val="6.0"/>
            <c:spPr>
              <a:ln w="12700">
                <a:solidFill>
                  <a:srgbClr val="000000"/>
                </a:solidFill>
                <a:prstDash val="solid"/>
              </a:ln>
            </c:spPr>
          </c:errBars>
          <c:xVal>
            <c:numRef>
              <c:f>AveData!$C$19</c:f>
              <c:numCache>
                <c:formatCode>General</c:formatCode>
                <c:ptCount val="1"/>
                <c:pt idx="0">
                  <c:v>0.790123637634125</c:v>
                </c:pt>
              </c:numCache>
            </c:numRef>
          </c:xVal>
          <c:yVal>
            <c:numRef>
              <c:f>AveData!$A$19</c:f>
              <c:numCache>
                <c:formatCode>General</c:formatCode>
                <c:ptCount val="1"/>
                <c:pt idx="0">
                  <c:v>1.543789665118737</c:v>
                </c:pt>
              </c:numCache>
            </c:numRef>
          </c:yVal>
          <c:smooth val="0"/>
        </c:ser>
        <c:ser>
          <c:idx val="18"/>
          <c:order val="13"/>
          <c:tx>
            <c:strRef>
              <c:f>AveData!$L$20</c:f>
              <c:strCache>
                <c:ptCount val="1"/>
                <c:pt idx="0">
                  <c:v>Ceanothus</c:v>
                </c:pt>
              </c:strCache>
            </c:strRef>
          </c:tx>
          <c:spPr>
            <a:ln w="28575">
              <a:noFill/>
            </a:ln>
          </c:spPr>
          <c:marker>
            <c:symbol val="triangle"/>
            <c:size val="10"/>
            <c:spPr>
              <a:noFill/>
              <a:ln>
                <a:solidFill>
                  <a:srgbClr val="000000"/>
                </a:solidFill>
                <a:prstDash val="solid"/>
              </a:ln>
            </c:spPr>
          </c:marker>
          <c:errBars>
            <c:errDir val="x"/>
            <c:errBarType val="both"/>
            <c:errValType val="percentage"/>
            <c:noEndCap val="0"/>
            <c:val val="0.600000000000001"/>
            <c:spPr>
              <a:ln w="12700">
                <a:solidFill>
                  <a:srgbClr val="000000"/>
                </a:solidFill>
                <a:prstDash val="solid"/>
              </a:ln>
            </c:spPr>
          </c:errBars>
          <c:errBars>
            <c:errDir val="y"/>
            <c:errBarType val="both"/>
            <c:errValType val="percentage"/>
            <c:noEndCap val="0"/>
            <c:val val="3.0"/>
            <c:spPr>
              <a:ln w="12700">
                <a:solidFill>
                  <a:srgbClr val="000000"/>
                </a:solidFill>
                <a:prstDash val="solid"/>
              </a:ln>
            </c:spPr>
          </c:errBars>
          <c:xVal>
            <c:numRef>
              <c:f>AveData!$C$20</c:f>
              <c:numCache>
                <c:formatCode>General</c:formatCode>
                <c:ptCount val="1"/>
                <c:pt idx="0">
                  <c:v>0.881189273025422</c:v>
                </c:pt>
              </c:numCache>
            </c:numRef>
          </c:xVal>
          <c:yVal>
            <c:numRef>
              <c:f>AveData!$A$20</c:f>
              <c:numCache>
                <c:formatCode>General</c:formatCode>
                <c:ptCount val="1"/>
                <c:pt idx="0">
                  <c:v>2.776743864389218</c:v>
                </c:pt>
              </c:numCache>
            </c:numRef>
          </c:yVal>
          <c:smooth val="0"/>
        </c:ser>
        <c:ser>
          <c:idx val="2"/>
          <c:order val="14"/>
          <c:tx>
            <c:v>Jul-08</c:v>
          </c:tx>
          <c:spPr>
            <a:ln w="12700">
              <a:solidFill>
                <a:srgbClr val="0000CC"/>
              </a:solidFill>
              <a:prstDash val="solid"/>
            </a:ln>
          </c:spPr>
          <c:marker>
            <c:symbol val="x"/>
            <c:size val="8"/>
            <c:spPr>
              <a:solidFill>
                <a:srgbClr val="0000CC"/>
              </a:solidFill>
              <a:ln>
                <a:solidFill>
                  <a:srgbClr val="0000CC"/>
                </a:solidFill>
                <a:prstDash val="solid"/>
              </a:ln>
            </c:spPr>
          </c:marker>
          <c:xVal>
            <c:numRef>
              <c:f>JulyAugData!$A$2:$A$49</c:f>
              <c:numCache>
                <c:formatCode>General</c:formatCode>
                <c:ptCount val="48"/>
                <c:pt idx="0">
                  <c:v>0.934569825716604</c:v>
                </c:pt>
                <c:pt idx="1">
                  <c:v>0.931723239326423</c:v>
                </c:pt>
                <c:pt idx="2">
                  <c:v>0.931129495498983</c:v>
                </c:pt>
                <c:pt idx="3">
                  <c:v>0.928548520473195</c:v>
                </c:pt>
                <c:pt idx="4">
                  <c:v>0.930734912091083</c:v>
                </c:pt>
                <c:pt idx="5">
                  <c:v>0.932336439251716</c:v>
                </c:pt>
                <c:pt idx="6">
                  <c:v>0.932161798090539</c:v>
                </c:pt>
                <c:pt idx="7">
                  <c:v>0.93474504590088</c:v>
                </c:pt>
                <c:pt idx="8">
                  <c:v>0.930447684244326</c:v>
                </c:pt>
                <c:pt idx="9">
                  <c:v>0.930740744914212</c:v>
                </c:pt>
                <c:pt idx="10">
                  <c:v>0.927975416902197</c:v>
                </c:pt>
                <c:pt idx="11">
                  <c:v>0.926593184835395</c:v>
                </c:pt>
                <c:pt idx="12">
                  <c:v>0.923250341488522</c:v>
                </c:pt>
                <c:pt idx="13">
                  <c:v>0.914413561511338</c:v>
                </c:pt>
                <c:pt idx="14">
                  <c:v>0.902711261009562</c:v>
                </c:pt>
                <c:pt idx="15">
                  <c:v>0.896372746058563</c:v>
                </c:pt>
                <c:pt idx="16">
                  <c:v>0.891003326137822</c:v>
                </c:pt>
                <c:pt idx="17">
                  <c:v>0.879771733827209</c:v>
                </c:pt>
                <c:pt idx="18">
                  <c:v>0.886556193454336</c:v>
                </c:pt>
                <c:pt idx="19">
                  <c:v>0.900966451079173</c:v>
                </c:pt>
                <c:pt idx="20">
                  <c:v>0.907620611109184</c:v>
                </c:pt>
                <c:pt idx="21">
                  <c:v>0.914773258189158</c:v>
                </c:pt>
                <c:pt idx="22">
                  <c:v>0.920506018366266</c:v>
                </c:pt>
                <c:pt idx="23">
                  <c:v>0.922774695021105</c:v>
                </c:pt>
                <c:pt idx="24">
                  <c:v>0.932019439831596</c:v>
                </c:pt>
                <c:pt idx="25">
                  <c:v>0.934093158992561</c:v>
                </c:pt>
                <c:pt idx="26">
                  <c:v>0.936720786067886</c:v>
                </c:pt>
                <c:pt idx="27">
                  <c:v>0.936262791308438</c:v>
                </c:pt>
                <c:pt idx="28">
                  <c:v>0.937809433940463</c:v>
                </c:pt>
                <c:pt idx="29">
                  <c:v>0.939947138121096</c:v>
                </c:pt>
                <c:pt idx="30">
                  <c:v>0.942560081706439</c:v>
                </c:pt>
                <c:pt idx="31">
                  <c:v>0.944764273631631</c:v>
                </c:pt>
                <c:pt idx="32">
                  <c:v>0.941590786138962</c:v>
                </c:pt>
                <c:pt idx="33">
                  <c:v>0.94291149494312</c:v>
                </c:pt>
                <c:pt idx="34">
                  <c:v>0.943113510802541</c:v>
                </c:pt>
                <c:pt idx="35">
                  <c:v>0.94370118024987</c:v>
                </c:pt>
                <c:pt idx="36">
                  <c:v>0.945495416438056</c:v>
                </c:pt>
                <c:pt idx="37">
                  <c:v>0.945559903558817</c:v>
                </c:pt>
                <c:pt idx="38">
                  <c:v>0.944364447073782</c:v>
                </c:pt>
                <c:pt idx="39">
                  <c:v>0.944688595406091</c:v>
                </c:pt>
                <c:pt idx="40">
                  <c:v>0.943187141646733</c:v>
                </c:pt>
                <c:pt idx="41">
                  <c:v>0.942353014077958</c:v>
                </c:pt>
                <c:pt idx="42">
                  <c:v>0.940663973854153</c:v>
                </c:pt>
                <c:pt idx="43">
                  <c:v>0.93907806576882</c:v>
                </c:pt>
                <c:pt idx="44">
                  <c:v>0.937443369339433</c:v>
                </c:pt>
                <c:pt idx="45">
                  <c:v>0.9370643957901</c:v>
                </c:pt>
                <c:pt idx="46">
                  <c:v>0.934867553603387</c:v>
                </c:pt>
                <c:pt idx="47">
                  <c:v>0.932721639329562</c:v>
                </c:pt>
              </c:numCache>
            </c:numRef>
          </c:xVal>
          <c:yVal>
            <c:numRef>
              <c:f>JulyAugData!$C$2:$C$49</c:f>
              <c:numCache>
                <c:formatCode>General</c:formatCode>
                <c:ptCount val="48"/>
                <c:pt idx="0">
                  <c:v>1.972060541100295</c:v>
                </c:pt>
                <c:pt idx="1">
                  <c:v>1.991477009960171</c:v>
                </c:pt>
                <c:pt idx="2">
                  <c:v>1.985652566934513</c:v>
                </c:pt>
                <c:pt idx="3">
                  <c:v>1.932075003973024</c:v>
                </c:pt>
                <c:pt idx="4">
                  <c:v>1.97974400012856</c:v>
                </c:pt>
                <c:pt idx="5">
                  <c:v>1.986072782654042</c:v>
                </c:pt>
                <c:pt idx="6">
                  <c:v>1.961593444913928</c:v>
                </c:pt>
                <c:pt idx="7">
                  <c:v>1.970400621265721</c:v>
                </c:pt>
                <c:pt idx="8">
                  <c:v>1.954625541615845</c:v>
                </c:pt>
                <c:pt idx="9">
                  <c:v>1.923245944543373</c:v>
                </c:pt>
                <c:pt idx="10">
                  <c:v>1.890977685475406</c:v>
                </c:pt>
                <c:pt idx="11">
                  <c:v>1.883353684788164</c:v>
                </c:pt>
                <c:pt idx="12">
                  <c:v>1.825494418389014</c:v>
                </c:pt>
                <c:pt idx="13">
                  <c:v>1.703665489038302</c:v>
                </c:pt>
                <c:pt idx="14">
                  <c:v>1.576009058359744</c:v>
                </c:pt>
                <c:pt idx="15">
                  <c:v>1.541330714962621</c:v>
                </c:pt>
                <c:pt idx="16">
                  <c:v>1.50896224918385</c:v>
                </c:pt>
                <c:pt idx="17">
                  <c:v>1.422297462394513</c:v>
                </c:pt>
                <c:pt idx="18">
                  <c:v>1.42594694972154</c:v>
                </c:pt>
                <c:pt idx="19">
                  <c:v>1.488220814070541</c:v>
                </c:pt>
                <c:pt idx="20">
                  <c:v>1.537040637367934</c:v>
                </c:pt>
                <c:pt idx="21">
                  <c:v>1.524020703761778</c:v>
                </c:pt>
                <c:pt idx="22">
                  <c:v>1.496842266759307</c:v>
                </c:pt>
                <c:pt idx="23">
                  <c:v>1.57227027518312</c:v>
                </c:pt>
                <c:pt idx="24">
                  <c:v>1.538009227478066</c:v>
                </c:pt>
                <c:pt idx="25">
                  <c:v>1.651498370787581</c:v>
                </c:pt>
                <c:pt idx="26">
                  <c:v>1.612062649400562</c:v>
                </c:pt>
                <c:pt idx="27">
                  <c:v>1.682767609144609</c:v>
                </c:pt>
                <c:pt idx="28">
                  <c:v>1.701775240036694</c:v>
                </c:pt>
                <c:pt idx="29">
                  <c:v>1.723343288088161</c:v>
                </c:pt>
                <c:pt idx="30">
                  <c:v>1.806694105232218</c:v>
                </c:pt>
                <c:pt idx="31">
                  <c:v>1.926293849862722</c:v>
                </c:pt>
                <c:pt idx="32">
                  <c:v>1.952226381429714</c:v>
                </c:pt>
                <c:pt idx="33">
                  <c:v>1.947595656730642</c:v>
                </c:pt>
                <c:pt idx="34">
                  <c:v>1.964367163675897</c:v>
                </c:pt>
                <c:pt idx="35">
                  <c:v>1.943662464046755</c:v>
                </c:pt>
                <c:pt idx="36">
                  <c:v>1.891184382865664</c:v>
                </c:pt>
                <c:pt idx="37">
                  <c:v>1.970231511585826</c:v>
                </c:pt>
                <c:pt idx="38">
                  <c:v>2.003950722385481</c:v>
                </c:pt>
                <c:pt idx="39">
                  <c:v>1.970511977330392</c:v>
                </c:pt>
                <c:pt idx="40">
                  <c:v>2.010865250258551</c:v>
                </c:pt>
                <c:pt idx="41">
                  <c:v>2.033895584948638</c:v>
                </c:pt>
                <c:pt idx="42">
                  <c:v>2.071543581762734</c:v>
                </c:pt>
                <c:pt idx="43">
                  <c:v>2.064524333340605</c:v>
                </c:pt>
                <c:pt idx="44">
                  <c:v>2.027159499664663</c:v>
                </c:pt>
                <c:pt idx="45">
                  <c:v>2.011676881487085</c:v>
                </c:pt>
                <c:pt idx="46">
                  <c:v>2.013046260886304</c:v>
                </c:pt>
                <c:pt idx="47">
                  <c:v>2.035737327636688</c:v>
                </c:pt>
              </c:numCache>
            </c:numRef>
          </c:yVal>
          <c:smooth val="0"/>
        </c:ser>
        <c:ser>
          <c:idx val="3"/>
          <c:order val="15"/>
          <c:tx>
            <c:v>Aug-08</c:v>
          </c:tx>
          <c:spPr>
            <a:ln w="28575">
              <a:noFill/>
            </a:ln>
          </c:spPr>
          <c:marker>
            <c:symbol val="diamond"/>
            <c:size val="7"/>
            <c:spPr>
              <a:solidFill>
                <a:srgbClr val="C00000"/>
              </a:solidFill>
              <a:ln>
                <a:solidFill>
                  <a:srgbClr val="C00000"/>
                </a:solidFill>
                <a:prstDash val="solid"/>
              </a:ln>
            </c:spPr>
          </c:marker>
          <c:xVal>
            <c:numRef>
              <c:f>JulyAugData!$B$2:$B$49</c:f>
              <c:numCache>
                <c:formatCode>General</c:formatCode>
                <c:ptCount val="48"/>
                <c:pt idx="0">
                  <c:v>0.887758193649449</c:v>
                </c:pt>
                <c:pt idx="1">
                  <c:v>0.889830191781487</c:v>
                </c:pt>
                <c:pt idx="2">
                  <c:v>0.919224522712982</c:v>
                </c:pt>
                <c:pt idx="3">
                  <c:v>0.912241630594601</c:v>
                </c:pt>
                <c:pt idx="4">
                  <c:v>0.893084974911737</c:v>
                </c:pt>
                <c:pt idx="5">
                  <c:v>0.888356269083918</c:v>
                </c:pt>
                <c:pt idx="6">
                  <c:v>0.895270894975253</c:v>
                </c:pt>
                <c:pt idx="7">
                  <c:v>0.892117240992689</c:v>
                </c:pt>
                <c:pt idx="8">
                  <c:v>0.897316238667991</c:v>
                </c:pt>
                <c:pt idx="9">
                  <c:v>0.869560488174508</c:v>
                </c:pt>
                <c:pt idx="10">
                  <c:v>0.848215286395549</c:v>
                </c:pt>
                <c:pt idx="11">
                  <c:v>0.831955586941787</c:v>
                </c:pt>
                <c:pt idx="12">
                  <c:v>0.821496194160676</c:v>
                </c:pt>
                <c:pt idx="13">
                  <c:v>0.775784929050917</c:v>
                </c:pt>
                <c:pt idx="14">
                  <c:v>0.722397140428946</c:v>
                </c:pt>
                <c:pt idx="15">
                  <c:v>0.728758320753552</c:v>
                </c:pt>
                <c:pt idx="16">
                  <c:v>0.716133698309221</c:v>
                </c:pt>
                <c:pt idx="17">
                  <c:v>0.715725777599857</c:v>
                </c:pt>
                <c:pt idx="18">
                  <c:v>0.766807045353221</c:v>
                </c:pt>
                <c:pt idx="19">
                  <c:v>0.792771256029152</c:v>
                </c:pt>
                <c:pt idx="20">
                  <c:v>0.821963197155889</c:v>
                </c:pt>
                <c:pt idx="21">
                  <c:v>0.850304073879891</c:v>
                </c:pt>
                <c:pt idx="22">
                  <c:v>0.87383114408416</c:v>
                </c:pt>
                <c:pt idx="23">
                  <c:v>0.873693473105525</c:v>
                </c:pt>
                <c:pt idx="24">
                  <c:v>0.896721334187482</c:v>
                </c:pt>
                <c:pt idx="25">
                  <c:v>0.888524478083718</c:v>
                </c:pt>
                <c:pt idx="26">
                  <c:v>0.907622146611438</c:v>
                </c:pt>
                <c:pt idx="27">
                  <c:v>0.89770860240522</c:v>
                </c:pt>
                <c:pt idx="28">
                  <c:v>0.935817054524754</c:v>
                </c:pt>
                <c:pt idx="29">
                  <c:v>0.924820963817662</c:v>
                </c:pt>
                <c:pt idx="30">
                  <c:v>0.920762777565821</c:v>
                </c:pt>
                <c:pt idx="31">
                  <c:v>0.930688161309341</c:v>
                </c:pt>
                <c:pt idx="32">
                  <c:v>0.940264285787163</c:v>
                </c:pt>
                <c:pt idx="33">
                  <c:v>0.973358902306803</c:v>
                </c:pt>
                <c:pt idx="34">
                  <c:v>0.97210969579804</c:v>
                </c:pt>
                <c:pt idx="35">
                  <c:v>0.970117439921559</c:v>
                </c:pt>
                <c:pt idx="36">
                  <c:v>0.962027059713653</c:v>
                </c:pt>
                <c:pt idx="37">
                  <c:v>0.960228467042315</c:v>
                </c:pt>
                <c:pt idx="38">
                  <c:v>0.94569520259574</c:v>
                </c:pt>
                <c:pt idx="39">
                  <c:v>0.97574435111506</c:v>
                </c:pt>
                <c:pt idx="40">
                  <c:v>0.936184985538183</c:v>
                </c:pt>
                <c:pt idx="41">
                  <c:v>0.946782928559343</c:v>
                </c:pt>
                <c:pt idx="42">
                  <c:v>0.929247725797647</c:v>
                </c:pt>
                <c:pt idx="43">
                  <c:v>0.951827084208281</c:v>
                </c:pt>
                <c:pt idx="44">
                  <c:v>0.933468540894697</c:v>
                </c:pt>
                <c:pt idx="45">
                  <c:v>0.933001831755667</c:v>
                </c:pt>
                <c:pt idx="46">
                  <c:v>0.903845364900734</c:v>
                </c:pt>
                <c:pt idx="47">
                  <c:v>0.890963371743279</c:v>
                </c:pt>
              </c:numCache>
            </c:numRef>
          </c:xVal>
          <c:yVal>
            <c:numRef>
              <c:f>JulyAugData!$D$2:$D$49</c:f>
              <c:numCache>
                <c:formatCode>General</c:formatCode>
                <c:ptCount val="48"/>
                <c:pt idx="0">
                  <c:v>1.17868316603663</c:v>
                </c:pt>
                <c:pt idx="1">
                  <c:v>1.11037546897492</c:v>
                </c:pt>
                <c:pt idx="2">
                  <c:v>1.009516117799669</c:v>
                </c:pt>
                <c:pt idx="3">
                  <c:v>0.935918614097784</c:v>
                </c:pt>
                <c:pt idx="4">
                  <c:v>1.179233761377296</c:v>
                </c:pt>
                <c:pt idx="5">
                  <c:v>1.258045924301896</c:v>
                </c:pt>
                <c:pt idx="6">
                  <c:v>1.433855605915562</c:v>
                </c:pt>
                <c:pt idx="7">
                  <c:v>1.047837852823635</c:v>
                </c:pt>
                <c:pt idx="8">
                  <c:v>1.10190710175832</c:v>
                </c:pt>
                <c:pt idx="9">
                  <c:v>1.209868584330567</c:v>
                </c:pt>
                <c:pt idx="10">
                  <c:v>1.335321932725894</c:v>
                </c:pt>
                <c:pt idx="11">
                  <c:v>1.321035664228928</c:v>
                </c:pt>
                <c:pt idx="12">
                  <c:v>1.187631766482351</c:v>
                </c:pt>
                <c:pt idx="13">
                  <c:v>1.239747762167174</c:v>
                </c:pt>
                <c:pt idx="14">
                  <c:v>1.220416640110086</c:v>
                </c:pt>
                <c:pt idx="15">
                  <c:v>1.134238184197916</c:v>
                </c:pt>
                <c:pt idx="16">
                  <c:v>1.086764847915243</c:v>
                </c:pt>
                <c:pt idx="17">
                  <c:v>1.126191713967367</c:v>
                </c:pt>
                <c:pt idx="18">
                  <c:v>1.143325273417716</c:v>
                </c:pt>
                <c:pt idx="19">
                  <c:v>1.193456240678514</c:v>
                </c:pt>
                <c:pt idx="20">
                  <c:v>1.158480907970777</c:v>
                </c:pt>
                <c:pt idx="21">
                  <c:v>1.102349278922156</c:v>
                </c:pt>
                <c:pt idx="22">
                  <c:v>1.117402411300832</c:v>
                </c:pt>
                <c:pt idx="23">
                  <c:v>1.203886801513215</c:v>
                </c:pt>
                <c:pt idx="24">
                  <c:v>1.126369404144102</c:v>
                </c:pt>
                <c:pt idx="25">
                  <c:v>1.086832845417665</c:v>
                </c:pt>
                <c:pt idx="26">
                  <c:v>1.012718815801966</c:v>
                </c:pt>
                <c:pt idx="27">
                  <c:v>1.207272743547253</c:v>
                </c:pt>
                <c:pt idx="28">
                  <c:v>0.573384276256069</c:v>
                </c:pt>
                <c:pt idx="29">
                  <c:v>0.93014979989978</c:v>
                </c:pt>
                <c:pt idx="30">
                  <c:v>1.233477428196898</c:v>
                </c:pt>
                <c:pt idx="31">
                  <c:v>1.080588296091744</c:v>
                </c:pt>
                <c:pt idx="32">
                  <c:v>0.913139838356111</c:v>
                </c:pt>
                <c:pt idx="33">
                  <c:v>-0.235345345490882</c:v>
                </c:pt>
                <c:pt idx="34">
                  <c:v>0.17198417476263</c:v>
                </c:pt>
                <c:pt idx="35">
                  <c:v>0.50950854540847</c:v>
                </c:pt>
                <c:pt idx="36">
                  <c:v>0.828618652382251</c:v>
                </c:pt>
                <c:pt idx="37">
                  <c:v>0.718564845125102</c:v>
                </c:pt>
                <c:pt idx="38">
                  <c:v>1.0401977048559</c:v>
                </c:pt>
                <c:pt idx="39">
                  <c:v>-0.0772969071201314</c:v>
                </c:pt>
                <c:pt idx="40">
                  <c:v>1.025927086257234</c:v>
                </c:pt>
                <c:pt idx="41">
                  <c:v>0.895079418996559</c:v>
                </c:pt>
                <c:pt idx="42">
                  <c:v>1.153340374003974</c:v>
                </c:pt>
                <c:pt idx="43">
                  <c:v>0.755363618617666</c:v>
                </c:pt>
                <c:pt idx="44">
                  <c:v>1.101921666986162</c:v>
                </c:pt>
                <c:pt idx="45">
                  <c:v>1.087548971179958</c:v>
                </c:pt>
                <c:pt idx="46">
                  <c:v>1.345646752127475</c:v>
                </c:pt>
                <c:pt idx="47">
                  <c:v>1.358427172017861</c:v>
                </c:pt>
              </c:numCache>
            </c:numRef>
          </c:yVal>
          <c:smooth val="0"/>
        </c:ser>
        <c:dLbls>
          <c:showLegendKey val="0"/>
          <c:showVal val="0"/>
          <c:showCatName val="0"/>
          <c:showSerName val="0"/>
          <c:showPercent val="0"/>
          <c:showBubbleSize val="0"/>
        </c:dLbls>
        <c:axId val="-2138733560"/>
        <c:axId val="-2138727464"/>
      </c:scatterChart>
      <c:valAx>
        <c:axId val="-2138733560"/>
        <c:scaling>
          <c:orientation val="minMax"/>
          <c:max val="1.0"/>
          <c:min val="0.3"/>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825" b="1" i="0" u="none" strike="noStrike" baseline="0">
                <a:solidFill>
                  <a:srgbClr val="000000"/>
                </a:solidFill>
                <a:latin typeface="Arial"/>
                <a:ea typeface="Arial"/>
                <a:cs typeface="Arial"/>
              </a:defRPr>
            </a:pPr>
            <a:endParaRPr lang="en-US"/>
          </a:p>
        </c:txPr>
        <c:crossAx val="-2138727464"/>
        <c:crosses val="autoZero"/>
        <c:crossBetween val="midCat"/>
      </c:valAx>
      <c:valAx>
        <c:axId val="-2138727464"/>
        <c:scaling>
          <c:orientation val="minMax"/>
          <c:max val="3.5"/>
          <c:min val="0.0"/>
        </c:scaling>
        <c:delete val="0"/>
        <c:axPos val="l"/>
        <c:majorGridlines>
          <c:spPr>
            <a:ln w="3175">
              <a:solidFill>
                <a:srgbClr val="FFFFFF"/>
              </a:solidFill>
              <a:prstDash val="solid"/>
            </a:ln>
          </c:spPr>
        </c:majorGridlines>
        <c:numFmt formatCode="General" sourceLinked="1"/>
        <c:majorTickMark val="in"/>
        <c:minorTickMark val="none"/>
        <c:tickLblPos val="nextTo"/>
        <c:spPr>
          <a:ln w="3175">
            <a:solidFill>
              <a:srgbClr val="000000"/>
            </a:solidFill>
            <a:prstDash val="solid"/>
          </a:ln>
        </c:spPr>
        <c:txPr>
          <a:bodyPr rot="0" vert="horz"/>
          <a:lstStyle/>
          <a:p>
            <a:pPr>
              <a:defRPr sz="1800" b="1" i="0" u="none" strike="noStrike" baseline="0">
                <a:solidFill>
                  <a:srgbClr val="000000"/>
                </a:solidFill>
                <a:latin typeface="Arial"/>
                <a:ea typeface="Arial"/>
                <a:cs typeface="Arial"/>
              </a:defRPr>
            </a:pPr>
            <a:endParaRPr lang="en-US"/>
          </a:p>
        </c:txPr>
        <c:crossAx val="-2138733560"/>
        <c:crosses val="autoZero"/>
        <c:crossBetween val="midCat"/>
      </c:valAx>
      <c:spPr>
        <a:noFill/>
        <a:ln w="12700">
          <a:solidFill>
            <a:srgbClr val="808080"/>
          </a:solidFill>
          <a:prstDash val="solid"/>
        </a:ln>
      </c:spPr>
    </c:plotArea>
    <c:legend>
      <c:legendPos val="r"/>
      <c:layout>
        <c:manualLayout>
          <c:xMode val="edge"/>
          <c:yMode val="edge"/>
          <c:x val="0.825476429287864"/>
          <c:y val="0.0369881109643329"/>
          <c:w val="0.15245737211635"/>
          <c:h val="0.935270805812417"/>
        </c:manualLayout>
      </c:layout>
      <c:overlay val="0"/>
      <c:spPr>
        <a:solidFill>
          <a:srgbClr val="FFFFFF"/>
        </a:solidFill>
        <a:ln w="3175">
          <a:solidFill>
            <a:srgbClr val="000000"/>
          </a:solidFill>
          <a:prstDash val="solid"/>
        </a:ln>
      </c:spPr>
      <c:txPr>
        <a:bodyPr/>
        <a:lstStyle/>
        <a:p>
          <a:pPr>
            <a:defRPr sz="101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10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diagrams/_rels/data1.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image" Target="../media/image83.png"/><Relationship Id="rId2" Type="http://schemas.openxmlformats.org/officeDocument/2006/relationships/image" Target="../media/image8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image" Target="../media/image83.png"/><Relationship Id="rId2" Type="http://schemas.openxmlformats.org/officeDocument/2006/relationships/image" Target="../media/image84.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8F07E1-9319-4538-A446-B56B0F1376E0}" type="doc">
      <dgm:prSet loTypeId="urn:microsoft.com/office/officeart/2005/8/layout/matrix1" loCatId="matrix" qsTypeId="urn:microsoft.com/office/officeart/2005/8/quickstyle/simple1" qsCatId="simple" csTypeId="urn:microsoft.com/office/officeart/2005/8/colors/accent0_3" csCatId="mainScheme" phldr="1"/>
      <dgm:spPr/>
      <dgm:t>
        <a:bodyPr/>
        <a:lstStyle/>
        <a:p>
          <a:endParaRPr lang="en-US"/>
        </a:p>
      </dgm:t>
    </dgm:pt>
    <dgm:pt modelId="{D9BCBD61-CCD0-4147-9E32-FEA4A8575ACF}">
      <dgm:prSet phldrT="[Text]" custT="1"/>
      <dgm:spPr>
        <a:solidFill>
          <a:schemeClr val="accent2">
            <a:lumMod val="20000"/>
            <a:lumOff val="80000"/>
          </a:schemeClr>
        </a:solidFill>
      </dgm:spPr>
      <dgm:t>
        <a:bodyPr/>
        <a:lstStyle/>
        <a:p>
          <a:r>
            <a:rPr lang="en-US" sz="2800" b="1" dirty="0" smtClean="0">
              <a:effectLst>
                <a:outerShdw blurRad="38100" dist="38100" dir="2700000" algn="tl">
                  <a:srgbClr val="000000">
                    <a:alpha val="43137"/>
                  </a:srgbClr>
                </a:outerShdw>
              </a:effectLst>
            </a:rPr>
            <a:t>Aerosol properties techniques</a:t>
          </a:r>
          <a:endParaRPr lang="en-US" sz="2800" b="1" dirty="0">
            <a:effectLst>
              <a:outerShdw blurRad="38100" dist="38100" dir="2700000" algn="tl">
                <a:srgbClr val="000000">
                  <a:alpha val="43137"/>
                </a:srgbClr>
              </a:outerShdw>
            </a:effectLst>
          </a:endParaRPr>
        </a:p>
      </dgm:t>
    </dgm:pt>
    <dgm:pt modelId="{9447C652-7CC3-4EFB-BFD1-EFDFC9FEB04F}" type="parTrans" cxnId="{394C3ADE-E1D4-481C-A051-0F71F91017DB}">
      <dgm:prSet/>
      <dgm:spPr/>
      <dgm:t>
        <a:bodyPr/>
        <a:lstStyle/>
        <a:p>
          <a:endParaRPr lang="en-US" sz="3200" b="1">
            <a:effectLst>
              <a:outerShdw blurRad="38100" dist="38100" dir="2700000" algn="tl">
                <a:srgbClr val="000000">
                  <a:alpha val="43137"/>
                </a:srgbClr>
              </a:outerShdw>
            </a:effectLst>
          </a:endParaRPr>
        </a:p>
      </dgm:t>
    </dgm:pt>
    <dgm:pt modelId="{A8642FE5-E9F1-43DF-96FE-42DC8A14FBED}" type="sibTrans" cxnId="{394C3ADE-E1D4-481C-A051-0F71F91017DB}">
      <dgm:prSet/>
      <dgm:spPr/>
      <dgm:t>
        <a:bodyPr/>
        <a:lstStyle/>
        <a:p>
          <a:endParaRPr lang="en-US" sz="3200" b="1">
            <a:effectLst>
              <a:outerShdw blurRad="38100" dist="38100" dir="2700000" algn="tl">
                <a:srgbClr val="000000">
                  <a:alpha val="43137"/>
                </a:srgbClr>
              </a:outerShdw>
            </a:effectLst>
          </a:endParaRPr>
        </a:p>
      </dgm:t>
    </dgm:pt>
    <dgm:pt modelId="{8ECD7373-423A-4864-AEDA-7DAC04362253}">
      <dgm:prSet phldrT="[Text]" custT="1"/>
      <dgm:spPr>
        <a:blipFill rotWithShape="0">
          <a:blip xmlns:r="http://schemas.openxmlformats.org/officeDocument/2006/relationships" r:embed="rId1"/>
          <a:stretch>
            <a:fillRect/>
          </a:stretch>
        </a:blipFill>
      </dgm:spPr>
      <dgm:t>
        <a:bodyPr/>
        <a:lstStyle/>
        <a:p>
          <a:r>
            <a:rPr lang="en-US" sz="3200" b="1" dirty="0" smtClean="0">
              <a:solidFill>
                <a:srgbClr val="FFFF00"/>
              </a:solidFill>
              <a:effectLst>
                <a:outerShdw blurRad="38100" dist="38100" dir="2700000" algn="tl">
                  <a:srgbClr val="000000">
                    <a:alpha val="43137"/>
                  </a:srgbClr>
                </a:outerShdw>
              </a:effectLst>
            </a:rPr>
            <a:t>Ground-based</a:t>
          </a:r>
          <a:br>
            <a:rPr lang="en-US" sz="3200" b="1" dirty="0" smtClean="0">
              <a:solidFill>
                <a:srgbClr val="FFFF00"/>
              </a:solidFill>
              <a:effectLst>
                <a:outerShdw blurRad="38100" dist="38100" dir="2700000" algn="tl">
                  <a:srgbClr val="000000">
                    <a:alpha val="43137"/>
                  </a:srgbClr>
                </a:outerShdw>
              </a:effectLst>
            </a:rPr>
          </a:br>
          <a:r>
            <a:rPr lang="en-US" sz="3200" b="1" dirty="0" err="1" smtClean="0">
              <a:solidFill>
                <a:srgbClr val="FFFF00"/>
              </a:solidFill>
              <a:effectLst>
                <a:outerShdw blurRad="38100" dist="38100" dir="2700000" algn="tl">
                  <a:srgbClr val="000000">
                    <a:alpha val="43137"/>
                  </a:srgbClr>
                </a:outerShdw>
              </a:effectLst>
            </a:rPr>
            <a:t>Sunphotometry</a:t>
          </a:r>
          <a:r>
            <a:rPr lang="en-US" sz="3200" b="1" dirty="0" smtClean="0">
              <a:solidFill>
                <a:srgbClr val="FFFF00"/>
              </a:solidFill>
              <a:effectLst>
                <a:outerShdw blurRad="38100" dist="38100" dir="2700000" algn="tl">
                  <a:srgbClr val="000000">
                    <a:alpha val="43137"/>
                  </a:srgbClr>
                </a:outerShdw>
              </a:effectLst>
            </a:rPr>
            <a:t/>
          </a:r>
          <a:br>
            <a:rPr lang="en-US" sz="3200" b="1" dirty="0" smtClean="0">
              <a:solidFill>
                <a:srgbClr val="FFFF00"/>
              </a:solidFill>
              <a:effectLst>
                <a:outerShdw blurRad="38100" dist="38100" dir="2700000" algn="tl">
                  <a:srgbClr val="000000">
                    <a:alpha val="43137"/>
                  </a:srgbClr>
                </a:outerShdw>
              </a:effectLst>
            </a:rPr>
          </a:br>
          <a:r>
            <a:rPr lang="en-US" sz="3200" b="1" dirty="0" smtClean="0">
              <a:solidFill>
                <a:srgbClr val="FFFF00"/>
              </a:solidFill>
              <a:effectLst>
                <a:outerShdw blurRad="38100" dist="38100" dir="2700000" algn="tl">
                  <a:srgbClr val="000000">
                    <a:alpha val="43137"/>
                  </a:srgbClr>
                </a:outerShdw>
              </a:effectLst>
            </a:rPr>
            <a:t>NASA AERONET</a:t>
          </a:r>
          <a:br>
            <a:rPr lang="en-US" sz="3200" b="1" dirty="0" smtClean="0">
              <a:solidFill>
                <a:srgbClr val="FFFF00"/>
              </a:solidFill>
              <a:effectLst>
                <a:outerShdw blurRad="38100" dist="38100" dir="2700000" algn="tl">
                  <a:srgbClr val="000000">
                    <a:alpha val="43137"/>
                  </a:srgbClr>
                </a:outerShdw>
              </a:effectLst>
            </a:rPr>
          </a:br>
          <a:r>
            <a:rPr lang="en-US" sz="3200" b="1" dirty="0" smtClean="0">
              <a:solidFill>
                <a:srgbClr val="FFFF00"/>
              </a:solidFill>
              <a:effectLst>
                <a:outerShdw blurRad="38100" dist="38100" dir="2700000" algn="tl">
                  <a:srgbClr val="000000">
                    <a:alpha val="43137"/>
                  </a:srgbClr>
                </a:outerShdw>
              </a:effectLst>
            </a:rPr>
            <a:t>and MFRSR</a:t>
          </a:r>
          <a:br>
            <a:rPr lang="en-US" sz="3200" b="1" dirty="0" smtClean="0">
              <a:solidFill>
                <a:srgbClr val="FFFF00"/>
              </a:solidFill>
              <a:effectLst>
                <a:outerShdw blurRad="38100" dist="38100" dir="2700000" algn="tl">
                  <a:srgbClr val="000000">
                    <a:alpha val="43137"/>
                  </a:srgbClr>
                </a:outerShdw>
              </a:effectLst>
            </a:rPr>
          </a:br>
          <a:r>
            <a:rPr lang="en-US" sz="3200" b="1" dirty="0" smtClean="0">
              <a:solidFill>
                <a:srgbClr val="FFFF00"/>
              </a:solidFill>
              <a:effectLst>
                <a:outerShdw blurRad="38100" dist="38100" dir="2700000" algn="tl">
                  <a:srgbClr val="000000">
                    <a:alpha val="43137"/>
                  </a:srgbClr>
                </a:outerShdw>
              </a:effectLst>
            </a:rPr>
            <a:t>For column AOD</a:t>
          </a:r>
          <a:endParaRPr lang="en-US" sz="3200" b="1" dirty="0">
            <a:solidFill>
              <a:srgbClr val="FFFF00"/>
            </a:solidFill>
            <a:effectLst>
              <a:outerShdw blurRad="38100" dist="38100" dir="2700000" algn="tl">
                <a:srgbClr val="000000">
                  <a:alpha val="43137"/>
                </a:srgbClr>
              </a:outerShdw>
            </a:effectLst>
          </a:endParaRPr>
        </a:p>
      </dgm:t>
    </dgm:pt>
    <dgm:pt modelId="{92DDEA3A-246F-4431-8A1C-7EC0EB9ADEF4}" type="parTrans" cxnId="{81F79790-1B11-4D55-AF9D-D7ADDDCB210D}">
      <dgm:prSet/>
      <dgm:spPr/>
      <dgm:t>
        <a:bodyPr/>
        <a:lstStyle/>
        <a:p>
          <a:endParaRPr lang="en-US" sz="3200" b="1">
            <a:effectLst>
              <a:outerShdw blurRad="38100" dist="38100" dir="2700000" algn="tl">
                <a:srgbClr val="000000">
                  <a:alpha val="43137"/>
                </a:srgbClr>
              </a:outerShdw>
            </a:effectLst>
          </a:endParaRPr>
        </a:p>
      </dgm:t>
    </dgm:pt>
    <dgm:pt modelId="{B5F8D66A-66D1-44C9-B3A8-22CE2A73BD39}" type="sibTrans" cxnId="{81F79790-1B11-4D55-AF9D-D7ADDDCB210D}">
      <dgm:prSet/>
      <dgm:spPr/>
      <dgm:t>
        <a:bodyPr/>
        <a:lstStyle/>
        <a:p>
          <a:endParaRPr lang="en-US" sz="3200" b="1">
            <a:effectLst>
              <a:outerShdw blurRad="38100" dist="38100" dir="2700000" algn="tl">
                <a:srgbClr val="000000">
                  <a:alpha val="43137"/>
                </a:srgbClr>
              </a:outerShdw>
            </a:effectLst>
          </a:endParaRPr>
        </a:p>
      </dgm:t>
    </dgm:pt>
    <dgm:pt modelId="{BA65AFEC-B698-4AEC-A3CA-61944627D280}">
      <dgm:prSet phldrT="[Text]" custT="1"/>
      <dgm:spPr>
        <a:blipFill rotWithShape="0">
          <a:blip xmlns:r="http://schemas.openxmlformats.org/officeDocument/2006/relationships" r:embed="rId2"/>
          <a:stretch>
            <a:fillRect/>
          </a:stretch>
        </a:blipFill>
      </dgm:spPr>
      <dgm:t>
        <a:bodyPr/>
        <a:lstStyle/>
        <a:p>
          <a:r>
            <a:rPr lang="en-US" sz="2800" b="1" dirty="0" smtClean="0">
              <a:solidFill>
                <a:srgbClr val="FFFF00"/>
              </a:solidFill>
              <a:effectLst>
                <a:outerShdw blurRad="38100" dist="38100" dir="2700000" algn="tl">
                  <a:srgbClr val="000000">
                    <a:alpha val="43137"/>
                  </a:srgbClr>
                </a:outerShdw>
              </a:effectLst>
            </a:rPr>
            <a:t>In-situ  </a:t>
          </a:r>
          <a:r>
            <a:rPr lang="en-US" sz="2800" b="1" dirty="0" err="1" smtClean="0">
              <a:solidFill>
                <a:srgbClr val="FFFF00"/>
              </a:solidFill>
              <a:effectLst>
                <a:outerShdw blurRad="38100" dist="38100" dir="2700000" algn="tl">
                  <a:srgbClr val="000000">
                    <a:alpha val="43137"/>
                  </a:srgbClr>
                </a:outerShdw>
              </a:effectLst>
            </a:rPr>
            <a:t>Photoacoustic</a:t>
          </a:r>
          <a:r>
            <a:rPr lang="en-US" sz="2800" b="1" dirty="0" smtClean="0">
              <a:solidFill>
                <a:srgbClr val="FFFF00"/>
              </a:solidFill>
              <a:effectLst>
                <a:outerShdw blurRad="38100" dist="38100" dir="2700000" algn="tl">
                  <a:srgbClr val="000000">
                    <a:alpha val="43137"/>
                  </a:srgbClr>
                </a:outerShdw>
              </a:effectLst>
            </a:rPr>
            <a:t> and reciprocal </a:t>
          </a:r>
          <a:r>
            <a:rPr lang="en-US" sz="2800" b="1" dirty="0" err="1" smtClean="0">
              <a:solidFill>
                <a:srgbClr val="FFFF00"/>
              </a:solidFill>
              <a:effectLst>
                <a:outerShdw blurRad="38100" dist="38100" dir="2700000" algn="tl">
                  <a:srgbClr val="000000">
                    <a:alpha val="43137"/>
                  </a:srgbClr>
                </a:outerShdw>
              </a:effectLst>
            </a:rPr>
            <a:t>nephelometer</a:t>
          </a:r>
          <a:r>
            <a:rPr lang="en-US" sz="2800" b="1" dirty="0" smtClean="0">
              <a:solidFill>
                <a:srgbClr val="FFFF00"/>
              </a:solidFill>
              <a:effectLst>
                <a:outerShdw blurRad="38100" dist="38100" dir="2700000" algn="tl">
                  <a:srgbClr val="000000">
                    <a:alpha val="43137"/>
                  </a:srgbClr>
                </a:outerShdw>
              </a:effectLst>
            </a:rPr>
            <a:t/>
          </a:r>
          <a:br>
            <a:rPr lang="en-US" sz="2800" b="1" dirty="0" smtClean="0">
              <a:solidFill>
                <a:srgbClr val="FFFF00"/>
              </a:solidFill>
              <a:effectLst>
                <a:outerShdw blurRad="38100" dist="38100" dir="2700000" algn="tl">
                  <a:srgbClr val="000000">
                    <a:alpha val="43137"/>
                  </a:srgbClr>
                </a:outerShdw>
              </a:effectLst>
            </a:rPr>
          </a:br>
          <a:r>
            <a:rPr lang="en-US" sz="2800" b="1" dirty="0" smtClean="0">
              <a:solidFill>
                <a:srgbClr val="FFFF00"/>
              </a:solidFill>
              <a:effectLst>
                <a:outerShdw blurRad="38100" dist="38100" dir="2700000" algn="tl">
                  <a:srgbClr val="000000">
                    <a:alpha val="43137"/>
                  </a:srgbClr>
                </a:outerShdw>
              </a:effectLst>
            </a:rPr>
            <a:t>for in situ extinction</a:t>
          </a:r>
          <a:br>
            <a:rPr lang="en-US" sz="2800" b="1" dirty="0" smtClean="0">
              <a:solidFill>
                <a:srgbClr val="FFFF00"/>
              </a:solidFill>
              <a:effectLst>
                <a:outerShdw blurRad="38100" dist="38100" dir="2700000" algn="tl">
                  <a:srgbClr val="000000">
                    <a:alpha val="43137"/>
                  </a:srgbClr>
                </a:outerShdw>
              </a:effectLst>
            </a:rPr>
          </a:br>
          <a:r>
            <a:rPr lang="en-US" sz="2800" b="1" dirty="0" smtClean="0">
              <a:solidFill>
                <a:srgbClr val="FFFF00"/>
              </a:solidFill>
              <a:effectLst>
                <a:outerShdw blurRad="38100" dist="38100" dir="2700000" algn="tl">
                  <a:srgbClr val="000000">
                    <a:alpha val="43137"/>
                  </a:srgbClr>
                </a:outerShdw>
              </a:effectLst>
            </a:rPr>
            <a:t>coefficients </a:t>
          </a:r>
          <a:endParaRPr lang="en-US" sz="2800" b="1" dirty="0">
            <a:solidFill>
              <a:srgbClr val="FFFF00"/>
            </a:solidFill>
            <a:effectLst>
              <a:outerShdw blurRad="38100" dist="38100" dir="2700000" algn="tl">
                <a:srgbClr val="000000">
                  <a:alpha val="43137"/>
                </a:srgbClr>
              </a:outerShdw>
            </a:effectLst>
          </a:endParaRPr>
        </a:p>
      </dgm:t>
    </dgm:pt>
    <dgm:pt modelId="{2B5EB8D8-D91D-4B0D-8C81-D7605A212588}" type="parTrans" cxnId="{2595193E-A8E2-4BD9-957A-2A70B008CFAC}">
      <dgm:prSet/>
      <dgm:spPr/>
      <dgm:t>
        <a:bodyPr/>
        <a:lstStyle/>
        <a:p>
          <a:endParaRPr lang="en-US" sz="3200" b="1">
            <a:effectLst>
              <a:outerShdw blurRad="38100" dist="38100" dir="2700000" algn="tl">
                <a:srgbClr val="000000">
                  <a:alpha val="43137"/>
                </a:srgbClr>
              </a:outerShdw>
            </a:effectLst>
          </a:endParaRPr>
        </a:p>
      </dgm:t>
    </dgm:pt>
    <dgm:pt modelId="{161F9D9B-E36C-4443-A8FB-868B60A808E1}" type="sibTrans" cxnId="{2595193E-A8E2-4BD9-957A-2A70B008CFAC}">
      <dgm:prSet/>
      <dgm:spPr/>
      <dgm:t>
        <a:bodyPr/>
        <a:lstStyle/>
        <a:p>
          <a:endParaRPr lang="en-US" sz="3200" b="1">
            <a:effectLst>
              <a:outerShdw blurRad="38100" dist="38100" dir="2700000" algn="tl">
                <a:srgbClr val="000000">
                  <a:alpha val="43137"/>
                </a:srgbClr>
              </a:outerShdw>
            </a:effectLst>
          </a:endParaRPr>
        </a:p>
      </dgm:t>
    </dgm:pt>
    <dgm:pt modelId="{069D7215-C744-4C8B-B61C-B823A7CBF72D}">
      <dgm:prSet phldrT="[Text]" custT="1"/>
      <dgm:spPr>
        <a:blipFill rotWithShape="0">
          <a:blip xmlns:r="http://schemas.openxmlformats.org/officeDocument/2006/relationships" r:embed="rId3"/>
          <a:stretch>
            <a:fillRect/>
          </a:stretch>
        </a:blipFill>
      </dgm:spPr>
      <dgm:t>
        <a:bodyPr/>
        <a:lstStyle/>
        <a:p>
          <a:r>
            <a:rPr lang="en-US" sz="3600" b="1" dirty="0" smtClean="0">
              <a:solidFill>
                <a:srgbClr val="FFFF00"/>
              </a:solidFill>
              <a:effectLst>
                <a:outerShdw blurRad="38100" dist="38100" dir="2700000" algn="tl">
                  <a:srgbClr val="000000">
                    <a:alpha val="43137"/>
                  </a:srgbClr>
                </a:outerShdw>
              </a:effectLst>
            </a:rPr>
            <a:t>Satellite remote sensing for column AOD</a:t>
          </a:r>
        </a:p>
      </dgm:t>
    </dgm:pt>
    <dgm:pt modelId="{A77AB1D2-BEA6-475B-9E54-B338F167F217}" type="parTrans" cxnId="{C65512BD-9F0C-446C-AEFF-7C13CE8A50C4}">
      <dgm:prSet/>
      <dgm:spPr/>
      <dgm:t>
        <a:bodyPr/>
        <a:lstStyle/>
        <a:p>
          <a:endParaRPr lang="en-US" sz="3200" b="1">
            <a:effectLst>
              <a:outerShdw blurRad="38100" dist="38100" dir="2700000" algn="tl">
                <a:srgbClr val="000000">
                  <a:alpha val="43137"/>
                </a:srgbClr>
              </a:outerShdw>
            </a:effectLst>
          </a:endParaRPr>
        </a:p>
      </dgm:t>
    </dgm:pt>
    <dgm:pt modelId="{E82BAC6C-27D3-415F-BC6A-7ACC00A4320D}" type="sibTrans" cxnId="{C65512BD-9F0C-446C-AEFF-7C13CE8A50C4}">
      <dgm:prSet/>
      <dgm:spPr/>
      <dgm:t>
        <a:bodyPr/>
        <a:lstStyle/>
        <a:p>
          <a:endParaRPr lang="en-US" sz="3200" b="1">
            <a:effectLst>
              <a:outerShdw blurRad="38100" dist="38100" dir="2700000" algn="tl">
                <a:srgbClr val="000000">
                  <a:alpha val="43137"/>
                </a:srgbClr>
              </a:outerShdw>
            </a:effectLst>
          </a:endParaRPr>
        </a:p>
      </dgm:t>
    </dgm:pt>
    <dgm:pt modelId="{8FF2FFC7-1DE4-4D46-9E7F-D7AD63690EF6}">
      <dgm:prSet phldrT="[Text]" custT="1"/>
      <dgm:spPr>
        <a:blipFill rotWithShape="0">
          <a:blip xmlns:r="http://schemas.openxmlformats.org/officeDocument/2006/relationships" r:embed="rId4"/>
          <a:stretch>
            <a:fillRect/>
          </a:stretch>
        </a:blipFill>
      </dgm:spPr>
      <dgm:t>
        <a:bodyPr/>
        <a:lstStyle/>
        <a:p>
          <a:r>
            <a:rPr lang="en-US" sz="3600" b="1" dirty="0" smtClean="0">
              <a:solidFill>
                <a:srgbClr val="FFFF00"/>
              </a:solidFill>
              <a:effectLst>
                <a:outerShdw blurRad="38100" dist="38100" dir="2700000" algn="tl">
                  <a:srgbClr val="000000">
                    <a:alpha val="43137"/>
                  </a:srgbClr>
                </a:outerShdw>
              </a:effectLst>
            </a:rPr>
            <a:t>Beta attenuation monitoring PM</a:t>
          </a:r>
          <a:r>
            <a:rPr lang="en-US" sz="3600" b="1" baseline="-25000" dirty="0" smtClean="0">
              <a:solidFill>
                <a:srgbClr val="FFFF00"/>
              </a:solidFill>
              <a:effectLst>
                <a:outerShdw blurRad="38100" dist="38100" dir="2700000" algn="tl">
                  <a:srgbClr val="000000">
                    <a:alpha val="43137"/>
                  </a:srgbClr>
                </a:outerShdw>
              </a:effectLst>
            </a:rPr>
            <a:t>2.5</a:t>
          </a:r>
          <a:endParaRPr lang="en-US" sz="3600" b="1" dirty="0">
            <a:solidFill>
              <a:srgbClr val="FFFF00"/>
            </a:solidFill>
            <a:effectLst>
              <a:outerShdw blurRad="38100" dist="38100" dir="2700000" algn="tl">
                <a:srgbClr val="000000">
                  <a:alpha val="43137"/>
                </a:srgbClr>
              </a:outerShdw>
            </a:effectLst>
          </a:endParaRPr>
        </a:p>
      </dgm:t>
    </dgm:pt>
    <dgm:pt modelId="{D296B55F-7B92-4E2D-BA6B-57B69BA65C86}" type="sibTrans" cxnId="{98A46EC4-E749-4EA2-80DA-BC0F9CA158BE}">
      <dgm:prSet/>
      <dgm:spPr/>
      <dgm:t>
        <a:bodyPr/>
        <a:lstStyle/>
        <a:p>
          <a:endParaRPr lang="en-US" sz="3200" b="1">
            <a:effectLst>
              <a:outerShdw blurRad="38100" dist="38100" dir="2700000" algn="tl">
                <a:srgbClr val="000000">
                  <a:alpha val="43137"/>
                </a:srgbClr>
              </a:outerShdw>
            </a:effectLst>
          </a:endParaRPr>
        </a:p>
      </dgm:t>
    </dgm:pt>
    <dgm:pt modelId="{0D018BB9-E584-4848-AAFC-7BF5FF07D930}" type="parTrans" cxnId="{98A46EC4-E749-4EA2-80DA-BC0F9CA158BE}">
      <dgm:prSet/>
      <dgm:spPr/>
      <dgm:t>
        <a:bodyPr/>
        <a:lstStyle/>
        <a:p>
          <a:endParaRPr lang="en-US" sz="3200" b="1">
            <a:effectLst>
              <a:outerShdw blurRad="38100" dist="38100" dir="2700000" algn="tl">
                <a:srgbClr val="000000">
                  <a:alpha val="43137"/>
                </a:srgbClr>
              </a:outerShdw>
            </a:effectLst>
          </a:endParaRPr>
        </a:p>
      </dgm:t>
    </dgm:pt>
    <dgm:pt modelId="{302799BE-6F2F-450A-AF73-1C38A6FCE056}" type="pres">
      <dgm:prSet presAssocID="{D18F07E1-9319-4538-A446-B56B0F1376E0}" presName="diagram" presStyleCnt="0">
        <dgm:presLayoutVars>
          <dgm:chMax val="1"/>
          <dgm:dir/>
          <dgm:animLvl val="ctr"/>
          <dgm:resizeHandles val="exact"/>
        </dgm:presLayoutVars>
      </dgm:prSet>
      <dgm:spPr/>
      <dgm:t>
        <a:bodyPr/>
        <a:lstStyle/>
        <a:p>
          <a:endParaRPr lang="en-US"/>
        </a:p>
      </dgm:t>
    </dgm:pt>
    <dgm:pt modelId="{621B2BF1-569F-4E07-ADA8-9FAEE38D43B7}" type="pres">
      <dgm:prSet presAssocID="{D18F07E1-9319-4538-A446-B56B0F1376E0}" presName="matrix" presStyleCnt="0"/>
      <dgm:spPr/>
    </dgm:pt>
    <dgm:pt modelId="{FDDAF8F8-3D8A-4BEB-B021-E8E1EF78184A}" type="pres">
      <dgm:prSet presAssocID="{D18F07E1-9319-4538-A446-B56B0F1376E0}" presName="tile1" presStyleLbl="node1" presStyleIdx="0" presStyleCnt="4" custLinFactX="1852" custLinFactNeighborX="100000" custLinFactNeighborY="-2381"/>
      <dgm:spPr/>
      <dgm:t>
        <a:bodyPr/>
        <a:lstStyle/>
        <a:p>
          <a:endParaRPr lang="en-US"/>
        </a:p>
      </dgm:t>
    </dgm:pt>
    <dgm:pt modelId="{00CEF859-A01D-4303-8BE2-87CF6ADAF76E}" type="pres">
      <dgm:prSet presAssocID="{D18F07E1-9319-4538-A446-B56B0F1376E0}" presName="tile1text" presStyleLbl="node1" presStyleIdx="0" presStyleCnt="4">
        <dgm:presLayoutVars>
          <dgm:chMax val="0"/>
          <dgm:chPref val="0"/>
          <dgm:bulletEnabled val="1"/>
        </dgm:presLayoutVars>
      </dgm:prSet>
      <dgm:spPr/>
      <dgm:t>
        <a:bodyPr/>
        <a:lstStyle/>
        <a:p>
          <a:endParaRPr lang="en-US"/>
        </a:p>
      </dgm:t>
    </dgm:pt>
    <dgm:pt modelId="{13FADD01-F273-4B0C-8A2D-8E3652F40B50}" type="pres">
      <dgm:prSet presAssocID="{D18F07E1-9319-4538-A446-B56B0F1376E0}" presName="tile2" presStyleLbl="node1" presStyleIdx="1" presStyleCnt="4" custLinFactNeighborX="-100000" custLinFactNeighborY="-2381"/>
      <dgm:spPr/>
      <dgm:t>
        <a:bodyPr/>
        <a:lstStyle/>
        <a:p>
          <a:endParaRPr lang="en-US"/>
        </a:p>
      </dgm:t>
    </dgm:pt>
    <dgm:pt modelId="{8494423B-B350-41A3-9448-F4C46BDF7C07}" type="pres">
      <dgm:prSet presAssocID="{D18F07E1-9319-4538-A446-B56B0F1376E0}" presName="tile2text" presStyleLbl="node1" presStyleIdx="1" presStyleCnt="4">
        <dgm:presLayoutVars>
          <dgm:chMax val="0"/>
          <dgm:chPref val="0"/>
          <dgm:bulletEnabled val="1"/>
        </dgm:presLayoutVars>
      </dgm:prSet>
      <dgm:spPr/>
      <dgm:t>
        <a:bodyPr/>
        <a:lstStyle/>
        <a:p>
          <a:endParaRPr lang="en-US"/>
        </a:p>
      </dgm:t>
    </dgm:pt>
    <dgm:pt modelId="{260D4561-8CA5-4530-9BE3-1EE272D2F356}" type="pres">
      <dgm:prSet presAssocID="{D18F07E1-9319-4538-A446-B56B0F1376E0}" presName="tile3" presStyleLbl="node1" presStyleIdx="2" presStyleCnt="4"/>
      <dgm:spPr/>
      <dgm:t>
        <a:bodyPr/>
        <a:lstStyle/>
        <a:p>
          <a:endParaRPr lang="en-US"/>
        </a:p>
      </dgm:t>
    </dgm:pt>
    <dgm:pt modelId="{9FDD887F-2C49-452A-B39A-001B8FA63589}" type="pres">
      <dgm:prSet presAssocID="{D18F07E1-9319-4538-A446-B56B0F1376E0}" presName="tile3text" presStyleLbl="node1" presStyleIdx="2" presStyleCnt="4">
        <dgm:presLayoutVars>
          <dgm:chMax val="0"/>
          <dgm:chPref val="0"/>
          <dgm:bulletEnabled val="1"/>
        </dgm:presLayoutVars>
      </dgm:prSet>
      <dgm:spPr/>
      <dgm:t>
        <a:bodyPr/>
        <a:lstStyle/>
        <a:p>
          <a:endParaRPr lang="en-US"/>
        </a:p>
      </dgm:t>
    </dgm:pt>
    <dgm:pt modelId="{0B146521-C959-4A1D-8853-63FF5198AD75}" type="pres">
      <dgm:prSet presAssocID="{D18F07E1-9319-4538-A446-B56B0F1376E0}" presName="tile4" presStyleLbl="node1" presStyleIdx="3" presStyleCnt="4"/>
      <dgm:spPr/>
      <dgm:t>
        <a:bodyPr/>
        <a:lstStyle/>
        <a:p>
          <a:endParaRPr lang="en-US"/>
        </a:p>
      </dgm:t>
    </dgm:pt>
    <dgm:pt modelId="{FF64228C-9E6B-455A-98C1-0ECA5B506030}" type="pres">
      <dgm:prSet presAssocID="{D18F07E1-9319-4538-A446-B56B0F1376E0}" presName="tile4text" presStyleLbl="node1" presStyleIdx="3" presStyleCnt="4">
        <dgm:presLayoutVars>
          <dgm:chMax val="0"/>
          <dgm:chPref val="0"/>
          <dgm:bulletEnabled val="1"/>
        </dgm:presLayoutVars>
      </dgm:prSet>
      <dgm:spPr/>
      <dgm:t>
        <a:bodyPr/>
        <a:lstStyle/>
        <a:p>
          <a:endParaRPr lang="en-US"/>
        </a:p>
      </dgm:t>
    </dgm:pt>
    <dgm:pt modelId="{82180DE5-70B9-4E23-ACFD-7178FC7A5A7D}" type="pres">
      <dgm:prSet presAssocID="{D18F07E1-9319-4538-A446-B56B0F1376E0}" presName="centerTile" presStyleLbl="fgShp" presStyleIdx="0" presStyleCnt="1">
        <dgm:presLayoutVars>
          <dgm:chMax val="0"/>
          <dgm:chPref val="0"/>
        </dgm:presLayoutVars>
      </dgm:prSet>
      <dgm:spPr/>
      <dgm:t>
        <a:bodyPr/>
        <a:lstStyle/>
        <a:p>
          <a:endParaRPr lang="en-US"/>
        </a:p>
      </dgm:t>
    </dgm:pt>
  </dgm:ptLst>
  <dgm:cxnLst>
    <dgm:cxn modelId="{AE65B86E-8A13-974C-8E77-625A8DC489EC}" type="presOf" srcId="{8ECD7373-423A-4864-AEDA-7DAC04362253}" destId="{FDDAF8F8-3D8A-4BEB-B021-E8E1EF78184A}" srcOrd="0" destOrd="0" presId="urn:microsoft.com/office/officeart/2005/8/layout/matrix1"/>
    <dgm:cxn modelId="{D0D5FCF4-0F44-0B48-8273-B2E3D197000A}" type="presOf" srcId="{069D7215-C744-4C8B-B61C-B823A7CBF72D}" destId="{260D4561-8CA5-4530-9BE3-1EE272D2F356}" srcOrd="0" destOrd="0" presId="urn:microsoft.com/office/officeart/2005/8/layout/matrix1"/>
    <dgm:cxn modelId="{2595193E-A8E2-4BD9-957A-2A70B008CFAC}" srcId="{D9BCBD61-CCD0-4147-9E32-FEA4A8575ACF}" destId="{BA65AFEC-B698-4AEC-A3CA-61944627D280}" srcOrd="1" destOrd="0" parTransId="{2B5EB8D8-D91D-4B0D-8C81-D7605A212588}" sibTransId="{161F9D9B-E36C-4443-A8FB-868B60A808E1}"/>
    <dgm:cxn modelId="{81F79790-1B11-4D55-AF9D-D7ADDDCB210D}" srcId="{D9BCBD61-CCD0-4147-9E32-FEA4A8575ACF}" destId="{8ECD7373-423A-4864-AEDA-7DAC04362253}" srcOrd="0" destOrd="0" parTransId="{92DDEA3A-246F-4431-8A1C-7EC0EB9ADEF4}" sibTransId="{B5F8D66A-66D1-44C9-B3A8-22CE2A73BD39}"/>
    <dgm:cxn modelId="{98A46EC4-E749-4EA2-80DA-BC0F9CA158BE}" srcId="{D9BCBD61-CCD0-4147-9E32-FEA4A8575ACF}" destId="{8FF2FFC7-1DE4-4D46-9E7F-D7AD63690EF6}" srcOrd="3" destOrd="0" parTransId="{0D018BB9-E584-4848-AAFC-7BF5FF07D930}" sibTransId="{D296B55F-7B92-4E2D-BA6B-57B69BA65C86}"/>
    <dgm:cxn modelId="{724F36FF-7E4A-6941-88E8-F4D63FCB5205}" type="presOf" srcId="{8FF2FFC7-1DE4-4D46-9E7F-D7AD63690EF6}" destId="{0B146521-C959-4A1D-8853-63FF5198AD75}" srcOrd="0" destOrd="0" presId="urn:microsoft.com/office/officeart/2005/8/layout/matrix1"/>
    <dgm:cxn modelId="{E99D7EB5-44C3-5A4F-88D7-013120E2EE1F}" type="presOf" srcId="{8ECD7373-423A-4864-AEDA-7DAC04362253}" destId="{00CEF859-A01D-4303-8BE2-87CF6ADAF76E}" srcOrd="1" destOrd="0" presId="urn:microsoft.com/office/officeart/2005/8/layout/matrix1"/>
    <dgm:cxn modelId="{C65512BD-9F0C-446C-AEFF-7C13CE8A50C4}" srcId="{D9BCBD61-CCD0-4147-9E32-FEA4A8575ACF}" destId="{069D7215-C744-4C8B-B61C-B823A7CBF72D}" srcOrd="2" destOrd="0" parTransId="{A77AB1D2-BEA6-475B-9E54-B338F167F217}" sibTransId="{E82BAC6C-27D3-415F-BC6A-7ACC00A4320D}"/>
    <dgm:cxn modelId="{50FD23F3-6A79-1140-BB9F-961D83313F44}" type="presOf" srcId="{D9BCBD61-CCD0-4147-9E32-FEA4A8575ACF}" destId="{82180DE5-70B9-4E23-ACFD-7178FC7A5A7D}" srcOrd="0" destOrd="0" presId="urn:microsoft.com/office/officeart/2005/8/layout/matrix1"/>
    <dgm:cxn modelId="{0EF00460-97BB-FA4E-B385-9CCFFE5B0DF8}" type="presOf" srcId="{BA65AFEC-B698-4AEC-A3CA-61944627D280}" destId="{13FADD01-F273-4B0C-8A2D-8E3652F40B50}" srcOrd="0" destOrd="0" presId="urn:microsoft.com/office/officeart/2005/8/layout/matrix1"/>
    <dgm:cxn modelId="{DD222F7E-F053-F44A-9E88-565A072A1F49}" type="presOf" srcId="{BA65AFEC-B698-4AEC-A3CA-61944627D280}" destId="{8494423B-B350-41A3-9448-F4C46BDF7C07}" srcOrd="1" destOrd="0" presId="urn:microsoft.com/office/officeart/2005/8/layout/matrix1"/>
    <dgm:cxn modelId="{A81C612D-6C8A-6747-918E-E9C458984306}" type="presOf" srcId="{8FF2FFC7-1DE4-4D46-9E7F-D7AD63690EF6}" destId="{FF64228C-9E6B-455A-98C1-0ECA5B506030}" srcOrd="1" destOrd="0" presId="urn:microsoft.com/office/officeart/2005/8/layout/matrix1"/>
    <dgm:cxn modelId="{B3CF7ECF-37C5-E64D-BE44-23A30B7187D1}" type="presOf" srcId="{069D7215-C744-4C8B-B61C-B823A7CBF72D}" destId="{9FDD887F-2C49-452A-B39A-001B8FA63589}" srcOrd="1" destOrd="0" presId="urn:microsoft.com/office/officeart/2005/8/layout/matrix1"/>
    <dgm:cxn modelId="{394C3ADE-E1D4-481C-A051-0F71F91017DB}" srcId="{D18F07E1-9319-4538-A446-B56B0F1376E0}" destId="{D9BCBD61-CCD0-4147-9E32-FEA4A8575ACF}" srcOrd="0" destOrd="0" parTransId="{9447C652-7CC3-4EFB-BFD1-EFDFC9FEB04F}" sibTransId="{A8642FE5-E9F1-43DF-96FE-42DC8A14FBED}"/>
    <dgm:cxn modelId="{F0C04FBD-84DB-AE4A-A599-EDFABBDDAB3C}" type="presOf" srcId="{D18F07E1-9319-4538-A446-B56B0F1376E0}" destId="{302799BE-6F2F-450A-AF73-1C38A6FCE056}" srcOrd="0" destOrd="0" presId="urn:microsoft.com/office/officeart/2005/8/layout/matrix1"/>
    <dgm:cxn modelId="{362C37C0-652B-524E-A70C-011A0F61FDB0}" type="presParOf" srcId="{302799BE-6F2F-450A-AF73-1C38A6FCE056}" destId="{621B2BF1-569F-4E07-ADA8-9FAEE38D43B7}" srcOrd="0" destOrd="0" presId="urn:microsoft.com/office/officeart/2005/8/layout/matrix1"/>
    <dgm:cxn modelId="{463C197E-3880-5649-B2B8-13DB3E5AA093}" type="presParOf" srcId="{621B2BF1-569F-4E07-ADA8-9FAEE38D43B7}" destId="{FDDAF8F8-3D8A-4BEB-B021-E8E1EF78184A}" srcOrd="0" destOrd="0" presId="urn:microsoft.com/office/officeart/2005/8/layout/matrix1"/>
    <dgm:cxn modelId="{F002E538-DEFD-A54F-8E09-7EE59A5307F6}" type="presParOf" srcId="{621B2BF1-569F-4E07-ADA8-9FAEE38D43B7}" destId="{00CEF859-A01D-4303-8BE2-87CF6ADAF76E}" srcOrd="1" destOrd="0" presId="urn:microsoft.com/office/officeart/2005/8/layout/matrix1"/>
    <dgm:cxn modelId="{57BD59AC-E4D7-5040-8773-D66376C288F9}" type="presParOf" srcId="{621B2BF1-569F-4E07-ADA8-9FAEE38D43B7}" destId="{13FADD01-F273-4B0C-8A2D-8E3652F40B50}" srcOrd="2" destOrd="0" presId="urn:microsoft.com/office/officeart/2005/8/layout/matrix1"/>
    <dgm:cxn modelId="{11D9C08A-9D4F-4444-9632-8EDF032921C9}" type="presParOf" srcId="{621B2BF1-569F-4E07-ADA8-9FAEE38D43B7}" destId="{8494423B-B350-41A3-9448-F4C46BDF7C07}" srcOrd="3" destOrd="0" presId="urn:microsoft.com/office/officeart/2005/8/layout/matrix1"/>
    <dgm:cxn modelId="{3AE42B17-9CB9-404E-AC7B-D29B38EEF660}" type="presParOf" srcId="{621B2BF1-569F-4E07-ADA8-9FAEE38D43B7}" destId="{260D4561-8CA5-4530-9BE3-1EE272D2F356}" srcOrd="4" destOrd="0" presId="urn:microsoft.com/office/officeart/2005/8/layout/matrix1"/>
    <dgm:cxn modelId="{5878703F-9337-654C-A34E-F01B2AAECD85}" type="presParOf" srcId="{621B2BF1-569F-4E07-ADA8-9FAEE38D43B7}" destId="{9FDD887F-2C49-452A-B39A-001B8FA63589}" srcOrd="5" destOrd="0" presId="urn:microsoft.com/office/officeart/2005/8/layout/matrix1"/>
    <dgm:cxn modelId="{B682D935-9089-6D46-B4A3-B0751BF2AF8A}" type="presParOf" srcId="{621B2BF1-569F-4E07-ADA8-9FAEE38D43B7}" destId="{0B146521-C959-4A1D-8853-63FF5198AD75}" srcOrd="6" destOrd="0" presId="urn:microsoft.com/office/officeart/2005/8/layout/matrix1"/>
    <dgm:cxn modelId="{100671B9-8994-0E40-81AE-01F1303E6DE1}" type="presParOf" srcId="{621B2BF1-569F-4E07-ADA8-9FAEE38D43B7}" destId="{FF64228C-9E6B-455A-98C1-0ECA5B506030}" srcOrd="7" destOrd="0" presId="urn:microsoft.com/office/officeart/2005/8/layout/matrix1"/>
    <dgm:cxn modelId="{E0C16C35-4400-344B-B3F0-E6DF63A05409}" type="presParOf" srcId="{302799BE-6F2F-450A-AF73-1C38A6FCE056}" destId="{82180DE5-70B9-4E23-ACFD-7178FC7A5A7D}"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AF8F8-3D8A-4BEB-B021-E8E1EF78184A}">
      <dsp:nvSpPr>
        <dsp:cNvPr id="0" name=""/>
        <dsp:cNvSpPr/>
      </dsp:nvSpPr>
      <dsp:spPr>
        <a:xfrm rot="16200000">
          <a:off x="4076700" y="-419099"/>
          <a:ext cx="2819400" cy="3657600"/>
        </a:xfrm>
        <a:prstGeom prst="round1Rect">
          <a:avLst/>
        </a:prstGeom>
        <a:blipFill rotWithShape="0">
          <a:blip xmlns:r="http://schemas.openxmlformats.org/officeDocument/2006/relationships" r:embed="rId1"/>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FFFF00"/>
              </a:solidFill>
              <a:effectLst>
                <a:outerShdw blurRad="38100" dist="38100" dir="2700000" algn="tl">
                  <a:srgbClr val="000000">
                    <a:alpha val="43137"/>
                  </a:srgbClr>
                </a:outerShdw>
              </a:effectLst>
            </a:rPr>
            <a:t>Ground-based</a:t>
          </a:r>
          <a:br>
            <a:rPr lang="en-US" sz="3200" b="1" kern="1200" dirty="0" smtClean="0">
              <a:solidFill>
                <a:srgbClr val="FFFF00"/>
              </a:solidFill>
              <a:effectLst>
                <a:outerShdw blurRad="38100" dist="38100" dir="2700000" algn="tl">
                  <a:srgbClr val="000000">
                    <a:alpha val="43137"/>
                  </a:srgbClr>
                </a:outerShdw>
              </a:effectLst>
            </a:rPr>
          </a:br>
          <a:r>
            <a:rPr lang="en-US" sz="3200" b="1" kern="1200" dirty="0" err="1" smtClean="0">
              <a:solidFill>
                <a:srgbClr val="FFFF00"/>
              </a:solidFill>
              <a:effectLst>
                <a:outerShdw blurRad="38100" dist="38100" dir="2700000" algn="tl">
                  <a:srgbClr val="000000">
                    <a:alpha val="43137"/>
                  </a:srgbClr>
                </a:outerShdw>
              </a:effectLst>
            </a:rPr>
            <a:t>Sunphotometry</a:t>
          </a:r>
          <a:r>
            <a:rPr lang="en-US" sz="3200" b="1" kern="1200" dirty="0" smtClean="0">
              <a:solidFill>
                <a:srgbClr val="FFFF00"/>
              </a:solidFill>
              <a:effectLst>
                <a:outerShdw blurRad="38100" dist="38100" dir="2700000" algn="tl">
                  <a:srgbClr val="000000">
                    <a:alpha val="43137"/>
                  </a:srgbClr>
                </a:outerShdw>
              </a:effectLst>
            </a:rPr>
            <a:t/>
          </a:r>
          <a:br>
            <a:rPr lang="en-US" sz="3200" b="1" kern="1200" dirty="0" smtClean="0">
              <a:solidFill>
                <a:srgbClr val="FFFF00"/>
              </a:solidFill>
              <a:effectLst>
                <a:outerShdw blurRad="38100" dist="38100" dir="2700000" algn="tl">
                  <a:srgbClr val="000000">
                    <a:alpha val="43137"/>
                  </a:srgbClr>
                </a:outerShdw>
              </a:effectLst>
            </a:rPr>
          </a:br>
          <a:r>
            <a:rPr lang="en-US" sz="3200" b="1" kern="1200" dirty="0" smtClean="0">
              <a:solidFill>
                <a:srgbClr val="FFFF00"/>
              </a:solidFill>
              <a:effectLst>
                <a:outerShdw blurRad="38100" dist="38100" dir="2700000" algn="tl">
                  <a:srgbClr val="000000">
                    <a:alpha val="43137"/>
                  </a:srgbClr>
                </a:outerShdw>
              </a:effectLst>
            </a:rPr>
            <a:t>NASA AERONET</a:t>
          </a:r>
          <a:br>
            <a:rPr lang="en-US" sz="3200" b="1" kern="1200" dirty="0" smtClean="0">
              <a:solidFill>
                <a:srgbClr val="FFFF00"/>
              </a:solidFill>
              <a:effectLst>
                <a:outerShdw blurRad="38100" dist="38100" dir="2700000" algn="tl">
                  <a:srgbClr val="000000">
                    <a:alpha val="43137"/>
                  </a:srgbClr>
                </a:outerShdw>
              </a:effectLst>
            </a:rPr>
          </a:br>
          <a:r>
            <a:rPr lang="en-US" sz="3200" b="1" kern="1200" dirty="0" smtClean="0">
              <a:solidFill>
                <a:srgbClr val="FFFF00"/>
              </a:solidFill>
              <a:effectLst>
                <a:outerShdw blurRad="38100" dist="38100" dir="2700000" algn="tl">
                  <a:srgbClr val="000000">
                    <a:alpha val="43137"/>
                  </a:srgbClr>
                </a:outerShdw>
              </a:effectLst>
            </a:rPr>
            <a:t>and MFRSR</a:t>
          </a:r>
          <a:br>
            <a:rPr lang="en-US" sz="3200" b="1" kern="1200" dirty="0" smtClean="0">
              <a:solidFill>
                <a:srgbClr val="FFFF00"/>
              </a:solidFill>
              <a:effectLst>
                <a:outerShdw blurRad="38100" dist="38100" dir="2700000" algn="tl">
                  <a:srgbClr val="000000">
                    <a:alpha val="43137"/>
                  </a:srgbClr>
                </a:outerShdw>
              </a:effectLst>
            </a:rPr>
          </a:br>
          <a:r>
            <a:rPr lang="en-US" sz="3200" b="1" kern="1200" dirty="0" smtClean="0">
              <a:solidFill>
                <a:srgbClr val="FFFF00"/>
              </a:solidFill>
              <a:effectLst>
                <a:outerShdw blurRad="38100" dist="38100" dir="2700000" algn="tl">
                  <a:srgbClr val="000000">
                    <a:alpha val="43137"/>
                  </a:srgbClr>
                </a:outerShdw>
              </a:effectLst>
            </a:rPr>
            <a:t>For column AOD</a:t>
          </a:r>
          <a:endParaRPr lang="en-US" sz="3200" b="1" kern="1200" dirty="0">
            <a:solidFill>
              <a:srgbClr val="FFFF00"/>
            </a:solidFill>
            <a:effectLst>
              <a:outerShdw blurRad="38100" dist="38100" dir="2700000" algn="tl">
                <a:srgbClr val="000000">
                  <a:alpha val="43137"/>
                </a:srgbClr>
              </a:outerShdw>
            </a:effectLst>
          </a:endParaRPr>
        </a:p>
      </dsp:txBody>
      <dsp:txXfrm rot="5400000">
        <a:off x="3657599" y="1"/>
        <a:ext cx="3657600" cy="2114550"/>
      </dsp:txXfrm>
    </dsp:sp>
    <dsp:sp modelId="{13FADD01-F273-4B0C-8A2D-8E3652F40B50}">
      <dsp:nvSpPr>
        <dsp:cNvPr id="0" name=""/>
        <dsp:cNvSpPr/>
      </dsp:nvSpPr>
      <dsp:spPr>
        <a:xfrm>
          <a:off x="0" y="0"/>
          <a:ext cx="3657600" cy="2819400"/>
        </a:xfrm>
        <a:prstGeom prst="round1Rect">
          <a:avLst/>
        </a:prstGeom>
        <a:blipFill rotWithShape="0">
          <a:blip xmlns:r="http://schemas.openxmlformats.org/officeDocument/2006/relationships" r:embed="rId2"/>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b="1" kern="1200" dirty="0" smtClean="0">
              <a:solidFill>
                <a:srgbClr val="FFFF00"/>
              </a:solidFill>
              <a:effectLst>
                <a:outerShdw blurRad="38100" dist="38100" dir="2700000" algn="tl">
                  <a:srgbClr val="000000">
                    <a:alpha val="43137"/>
                  </a:srgbClr>
                </a:outerShdw>
              </a:effectLst>
            </a:rPr>
            <a:t>In-situ  </a:t>
          </a:r>
          <a:r>
            <a:rPr lang="en-US" sz="2800" b="1" kern="1200" dirty="0" err="1" smtClean="0">
              <a:solidFill>
                <a:srgbClr val="FFFF00"/>
              </a:solidFill>
              <a:effectLst>
                <a:outerShdw blurRad="38100" dist="38100" dir="2700000" algn="tl">
                  <a:srgbClr val="000000">
                    <a:alpha val="43137"/>
                  </a:srgbClr>
                </a:outerShdw>
              </a:effectLst>
            </a:rPr>
            <a:t>Photoacoustic</a:t>
          </a:r>
          <a:r>
            <a:rPr lang="en-US" sz="2800" b="1" kern="1200" dirty="0" smtClean="0">
              <a:solidFill>
                <a:srgbClr val="FFFF00"/>
              </a:solidFill>
              <a:effectLst>
                <a:outerShdw blurRad="38100" dist="38100" dir="2700000" algn="tl">
                  <a:srgbClr val="000000">
                    <a:alpha val="43137"/>
                  </a:srgbClr>
                </a:outerShdw>
              </a:effectLst>
            </a:rPr>
            <a:t> and reciprocal </a:t>
          </a:r>
          <a:r>
            <a:rPr lang="en-US" sz="2800" b="1" kern="1200" dirty="0" err="1" smtClean="0">
              <a:solidFill>
                <a:srgbClr val="FFFF00"/>
              </a:solidFill>
              <a:effectLst>
                <a:outerShdw blurRad="38100" dist="38100" dir="2700000" algn="tl">
                  <a:srgbClr val="000000">
                    <a:alpha val="43137"/>
                  </a:srgbClr>
                </a:outerShdw>
              </a:effectLst>
            </a:rPr>
            <a:t>nephelometer</a:t>
          </a:r>
          <a:r>
            <a:rPr lang="en-US" sz="2800" b="1" kern="1200" dirty="0" smtClean="0">
              <a:solidFill>
                <a:srgbClr val="FFFF00"/>
              </a:solidFill>
              <a:effectLst>
                <a:outerShdw blurRad="38100" dist="38100" dir="2700000" algn="tl">
                  <a:srgbClr val="000000">
                    <a:alpha val="43137"/>
                  </a:srgbClr>
                </a:outerShdw>
              </a:effectLst>
            </a:rPr>
            <a:t/>
          </a:r>
          <a:br>
            <a:rPr lang="en-US" sz="2800" b="1" kern="1200" dirty="0" smtClean="0">
              <a:solidFill>
                <a:srgbClr val="FFFF00"/>
              </a:solidFill>
              <a:effectLst>
                <a:outerShdw blurRad="38100" dist="38100" dir="2700000" algn="tl">
                  <a:srgbClr val="000000">
                    <a:alpha val="43137"/>
                  </a:srgbClr>
                </a:outerShdw>
              </a:effectLst>
            </a:rPr>
          </a:br>
          <a:r>
            <a:rPr lang="en-US" sz="2800" b="1" kern="1200" dirty="0" smtClean="0">
              <a:solidFill>
                <a:srgbClr val="FFFF00"/>
              </a:solidFill>
              <a:effectLst>
                <a:outerShdw blurRad="38100" dist="38100" dir="2700000" algn="tl">
                  <a:srgbClr val="000000">
                    <a:alpha val="43137"/>
                  </a:srgbClr>
                </a:outerShdw>
              </a:effectLst>
            </a:rPr>
            <a:t>for in situ extinction</a:t>
          </a:r>
          <a:br>
            <a:rPr lang="en-US" sz="2800" b="1" kern="1200" dirty="0" smtClean="0">
              <a:solidFill>
                <a:srgbClr val="FFFF00"/>
              </a:solidFill>
              <a:effectLst>
                <a:outerShdw blurRad="38100" dist="38100" dir="2700000" algn="tl">
                  <a:srgbClr val="000000">
                    <a:alpha val="43137"/>
                  </a:srgbClr>
                </a:outerShdw>
              </a:effectLst>
            </a:rPr>
          </a:br>
          <a:r>
            <a:rPr lang="en-US" sz="2800" b="1" kern="1200" dirty="0" smtClean="0">
              <a:solidFill>
                <a:srgbClr val="FFFF00"/>
              </a:solidFill>
              <a:effectLst>
                <a:outerShdw blurRad="38100" dist="38100" dir="2700000" algn="tl">
                  <a:srgbClr val="000000">
                    <a:alpha val="43137"/>
                  </a:srgbClr>
                </a:outerShdw>
              </a:effectLst>
            </a:rPr>
            <a:t>coefficients </a:t>
          </a:r>
          <a:endParaRPr lang="en-US" sz="2800" b="1" kern="1200" dirty="0">
            <a:solidFill>
              <a:srgbClr val="FFFF00"/>
            </a:solidFill>
            <a:effectLst>
              <a:outerShdw blurRad="38100" dist="38100" dir="2700000" algn="tl">
                <a:srgbClr val="000000">
                  <a:alpha val="43137"/>
                </a:srgbClr>
              </a:outerShdw>
            </a:effectLst>
          </a:endParaRPr>
        </a:p>
      </dsp:txBody>
      <dsp:txXfrm>
        <a:off x="0" y="0"/>
        <a:ext cx="3657600" cy="2114550"/>
      </dsp:txXfrm>
    </dsp:sp>
    <dsp:sp modelId="{260D4561-8CA5-4530-9BE3-1EE272D2F356}">
      <dsp:nvSpPr>
        <dsp:cNvPr id="0" name=""/>
        <dsp:cNvSpPr/>
      </dsp:nvSpPr>
      <dsp:spPr>
        <a:xfrm rot="10800000">
          <a:off x="0" y="2819400"/>
          <a:ext cx="3657600" cy="2819400"/>
        </a:xfrm>
        <a:prstGeom prst="round1Rect">
          <a:avLst/>
        </a:prstGeom>
        <a:blipFill rotWithShape="0">
          <a:blip xmlns:r="http://schemas.openxmlformats.org/officeDocument/2006/relationships" r:embed="rId3"/>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dirty="0" smtClean="0">
              <a:solidFill>
                <a:srgbClr val="FFFF00"/>
              </a:solidFill>
              <a:effectLst>
                <a:outerShdw blurRad="38100" dist="38100" dir="2700000" algn="tl">
                  <a:srgbClr val="000000">
                    <a:alpha val="43137"/>
                  </a:srgbClr>
                </a:outerShdw>
              </a:effectLst>
            </a:rPr>
            <a:t>Satellite remote sensing for column AOD</a:t>
          </a:r>
        </a:p>
      </dsp:txBody>
      <dsp:txXfrm rot="10800000">
        <a:off x="0" y="3524249"/>
        <a:ext cx="3657600" cy="2114550"/>
      </dsp:txXfrm>
    </dsp:sp>
    <dsp:sp modelId="{0B146521-C959-4A1D-8853-63FF5198AD75}">
      <dsp:nvSpPr>
        <dsp:cNvPr id="0" name=""/>
        <dsp:cNvSpPr/>
      </dsp:nvSpPr>
      <dsp:spPr>
        <a:xfrm rot="5400000">
          <a:off x="4076700" y="2400300"/>
          <a:ext cx="2819400" cy="3657600"/>
        </a:xfrm>
        <a:prstGeom prst="round1Rect">
          <a:avLst/>
        </a:prstGeom>
        <a:blipFill rotWithShape="0">
          <a:blip xmlns:r="http://schemas.openxmlformats.org/officeDocument/2006/relationships" r:embed="rId4"/>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dirty="0" smtClean="0">
              <a:solidFill>
                <a:srgbClr val="FFFF00"/>
              </a:solidFill>
              <a:effectLst>
                <a:outerShdw blurRad="38100" dist="38100" dir="2700000" algn="tl">
                  <a:srgbClr val="000000">
                    <a:alpha val="43137"/>
                  </a:srgbClr>
                </a:outerShdw>
              </a:effectLst>
            </a:rPr>
            <a:t>Beta attenuation monitoring PM</a:t>
          </a:r>
          <a:r>
            <a:rPr lang="en-US" sz="3600" b="1" kern="1200" baseline="-25000" dirty="0" smtClean="0">
              <a:solidFill>
                <a:srgbClr val="FFFF00"/>
              </a:solidFill>
              <a:effectLst>
                <a:outerShdw blurRad="38100" dist="38100" dir="2700000" algn="tl">
                  <a:srgbClr val="000000">
                    <a:alpha val="43137"/>
                  </a:srgbClr>
                </a:outerShdw>
              </a:effectLst>
            </a:rPr>
            <a:t>2.5</a:t>
          </a:r>
          <a:endParaRPr lang="en-US" sz="3600" b="1" kern="1200" dirty="0">
            <a:solidFill>
              <a:srgbClr val="FFFF00"/>
            </a:solidFill>
            <a:effectLst>
              <a:outerShdw blurRad="38100" dist="38100" dir="2700000" algn="tl">
                <a:srgbClr val="000000">
                  <a:alpha val="43137"/>
                </a:srgbClr>
              </a:outerShdw>
            </a:effectLst>
          </a:endParaRPr>
        </a:p>
      </dsp:txBody>
      <dsp:txXfrm rot="-5400000">
        <a:off x="3657599" y="3524249"/>
        <a:ext cx="3657600" cy="2114550"/>
      </dsp:txXfrm>
    </dsp:sp>
    <dsp:sp modelId="{82180DE5-70B9-4E23-ACFD-7178FC7A5A7D}">
      <dsp:nvSpPr>
        <dsp:cNvPr id="0" name=""/>
        <dsp:cNvSpPr/>
      </dsp:nvSpPr>
      <dsp:spPr>
        <a:xfrm>
          <a:off x="2560319" y="2114550"/>
          <a:ext cx="2194560" cy="1409700"/>
        </a:xfrm>
        <a:prstGeom prst="roundRect">
          <a:avLst/>
        </a:prstGeom>
        <a:solidFill>
          <a:schemeClr val="accent2">
            <a:lumMod val="20000"/>
            <a:lumOff val="8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effectLst>
                <a:outerShdw blurRad="38100" dist="38100" dir="2700000" algn="tl">
                  <a:srgbClr val="000000">
                    <a:alpha val="43137"/>
                  </a:srgbClr>
                </a:outerShdw>
              </a:effectLst>
            </a:rPr>
            <a:t>Aerosol properties techniques</a:t>
          </a:r>
          <a:endParaRPr lang="en-US" sz="2800" b="1" kern="1200" dirty="0">
            <a:effectLst>
              <a:outerShdw blurRad="38100" dist="38100" dir="2700000" algn="tl">
                <a:srgbClr val="000000">
                  <a:alpha val="43137"/>
                </a:srgbClr>
              </a:outerShdw>
            </a:effectLst>
          </a:endParaRPr>
        </a:p>
      </dsp:txBody>
      <dsp:txXfrm>
        <a:off x="2629135" y="2183366"/>
        <a:ext cx="2056928" cy="1272068"/>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8.emf"/></Relationships>
</file>

<file path=ppt/drawings/drawing1.xml><?xml version="1.0" encoding="utf-8"?>
<c:userShapes xmlns:c="http://schemas.openxmlformats.org/drawingml/2006/chart">
  <cdr:relSizeAnchor xmlns:cdr="http://schemas.openxmlformats.org/drawingml/2006/chartDrawing">
    <cdr:from>
      <cdr:x>0.071</cdr:x>
      <cdr:y>0.677</cdr:y>
    </cdr:from>
    <cdr:to>
      <cdr:x>0.083</cdr:x>
      <cdr:y>0.7075</cdr:y>
    </cdr:to>
    <cdr:sp macro="" textlink="">
      <cdr:nvSpPr>
        <cdr:cNvPr id="517121" name="Text Box 1"/>
        <cdr:cNvSpPr txBox="1">
          <a:spLocks xmlns:a="http://schemas.openxmlformats.org/drawingml/2006/main" noChangeArrowheads="1"/>
        </cdr:cNvSpPr>
      </cdr:nvSpPr>
      <cdr:spPr bwMode="auto">
        <a:xfrm xmlns:a="http://schemas.openxmlformats.org/drawingml/2006/main">
          <a:off x="674246" y="4881458"/>
          <a:ext cx="113957" cy="219918"/>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dr:relSizeAnchor xmlns:cdr="http://schemas.openxmlformats.org/drawingml/2006/chartDrawing">
    <cdr:from>
      <cdr:x>0.07725</cdr:x>
      <cdr:y>0.6955</cdr:y>
    </cdr:from>
    <cdr:to>
      <cdr:x>0.08825</cdr:x>
      <cdr:y>0.713</cdr:y>
    </cdr:to>
    <cdr:sp macro="" textlink="">
      <cdr:nvSpPr>
        <cdr:cNvPr id="517122" name="Text Box 2"/>
        <cdr:cNvSpPr txBox="1">
          <a:spLocks xmlns:a="http://schemas.openxmlformats.org/drawingml/2006/main" noChangeArrowheads="1"/>
        </cdr:cNvSpPr>
      </cdr:nvSpPr>
      <cdr:spPr bwMode="auto">
        <a:xfrm xmlns:a="http://schemas.openxmlformats.org/drawingml/2006/main">
          <a:off x="733599" y="5014851"/>
          <a:ext cx="104461" cy="126182"/>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dr:relSizeAnchor xmlns:cdr="http://schemas.openxmlformats.org/drawingml/2006/chartDrawing">
    <cdr:from>
      <cdr:x>0.06</cdr:x>
      <cdr:y>0.80375</cdr:y>
    </cdr:from>
    <cdr:to>
      <cdr:x>0.072</cdr:x>
      <cdr:y>0.83425</cdr:y>
    </cdr:to>
    <cdr:sp macro="" textlink="">
      <cdr:nvSpPr>
        <cdr:cNvPr id="517123" name="Text Box 3"/>
        <cdr:cNvSpPr txBox="1">
          <a:spLocks xmlns:a="http://schemas.openxmlformats.org/drawingml/2006/main" noChangeArrowheads="1"/>
        </cdr:cNvSpPr>
      </cdr:nvSpPr>
      <cdr:spPr bwMode="auto">
        <a:xfrm xmlns:a="http://schemas.openxmlformats.org/drawingml/2006/main">
          <a:off x="569786" y="5795379"/>
          <a:ext cx="113957" cy="219918"/>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dr:relSizeAnchor xmlns:cdr="http://schemas.openxmlformats.org/drawingml/2006/chartDrawing">
    <cdr:from>
      <cdr:x>0.077</cdr:x>
      <cdr:y>0.713</cdr:y>
    </cdr:from>
    <cdr:to>
      <cdr:x>0.089</cdr:x>
      <cdr:y>0.7435</cdr:y>
    </cdr:to>
    <cdr:sp macro="" textlink="">
      <cdr:nvSpPr>
        <cdr:cNvPr id="517125" name="Text Box 5"/>
        <cdr:cNvSpPr txBox="1">
          <a:spLocks xmlns:a="http://schemas.openxmlformats.org/drawingml/2006/main" noChangeArrowheads="1"/>
        </cdr:cNvSpPr>
      </cdr:nvSpPr>
      <cdr:spPr bwMode="auto">
        <a:xfrm xmlns:a="http://schemas.openxmlformats.org/drawingml/2006/main">
          <a:off x="731225" y="5141033"/>
          <a:ext cx="113957" cy="219918"/>
        </a:xfrm>
        <a:prstGeom xmlns:a="http://schemas.openxmlformats.org/drawingml/2006/main" prst="rect">
          <a:avLst/>
        </a:prstGeom>
        <a:noFill xmlns:a="http://schemas.openxmlformats.org/drawingml/2006/main"/>
        <a:ln xmlns:a="http://schemas.openxmlformats.org/drawingml/2006/main" w="9525">
          <a:noFill/>
          <a:miter lim="800000"/>
          <a:headEnd/>
          <a:tailEnd/>
        </a:ln>
      </cdr:spPr>
    </cdr:sp>
  </cdr:relSizeAnchor>
  <cdr:relSizeAnchor xmlns:cdr="http://schemas.openxmlformats.org/drawingml/2006/chartDrawing">
    <cdr:from>
      <cdr:x>0.18875</cdr:x>
      <cdr:y>0.52025</cdr:y>
    </cdr:from>
    <cdr:to>
      <cdr:x>0.3785</cdr:x>
      <cdr:y>0.677</cdr:y>
    </cdr:to>
    <cdr:sp macro="" textlink="">
      <cdr:nvSpPr>
        <cdr:cNvPr id="517126" name="Oval 6"/>
        <cdr:cNvSpPr>
          <a:spLocks xmlns:a="http://schemas.openxmlformats.org/drawingml/2006/main" noChangeArrowheads="1"/>
        </cdr:cNvSpPr>
      </cdr:nvSpPr>
      <cdr:spPr bwMode="auto">
        <a:xfrm xmlns:a="http://schemas.openxmlformats.org/drawingml/2006/main">
          <a:off x="1792450" y="3751224"/>
          <a:ext cx="1801947" cy="1130234"/>
        </a:xfrm>
        <a:prstGeom xmlns:a="http://schemas.openxmlformats.org/drawingml/2006/main" prst="ellips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0.643</cdr:x>
      <cdr:y>0.42375</cdr:y>
    </cdr:from>
    <cdr:to>
      <cdr:x>0.7285</cdr:x>
      <cdr:y>0.497</cdr:y>
    </cdr:to>
    <cdr:sp macro="" textlink="">
      <cdr:nvSpPr>
        <cdr:cNvPr id="517127" name="Oval 7"/>
        <cdr:cNvSpPr>
          <a:spLocks xmlns:a="http://schemas.openxmlformats.org/drawingml/2006/main" noChangeArrowheads="1"/>
        </cdr:cNvSpPr>
      </cdr:nvSpPr>
      <cdr:spPr bwMode="auto">
        <a:xfrm xmlns:a="http://schemas.openxmlformats.org/drawingml/2006/main">
          <a:off x="6106201" y="3055418"/>
          <a:ext cx="811945" cy="528163"/>
        </a:xfrm>
        <a:prstGeom xmlns:a="http://schemas.openxmlformats.org/drawingml/2006/main" prst="ellips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0.736</cdr:x>
      <cdr:y>0.05675</cdr:y>
    </cdr:from>
    <cdr:to>
      <cdr:x>0.78325</cdr:x>
      <cdr:y>0.23425</cdr:y>
    </cdr:to>
    <cdr:sp macro="" textlink="">
      <cdr:nvSpPr>
        <cdr:cNvPr id="517128" name="Oval 8"/>
        <cdr:cNvSpPr>
          <a:spLocks xmlns:a="http://schemas.openxmlformats.org/drawingml/2006/main" noChangeArrowheads="1"/>
        </cdr:cNvSpPr>
      </cdr:nvSpPr>
      <cdr:spPr bwMode="auto">
        <a:xfrm xmlns:a="http://schemas.openxmlformats.org/drawingml/2006/main" rot="17051651">
          <a:off x="6573797" y="824764"/>
          <a:ext cx="1279850" cy="448706"/>
        </a:xfrm>
        <a:prstGeom xmlns:a="http://schemas.openxmlformats.org/drawingml/2006/main" prst="ellips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0.6585</cdr:x>
      <cdr:y>0.1975</cdr:y>
    </cdr:from>
    <cdr:to>
      <cdr:x>0.7115</cdr:x>
      <cdr:y>0.2645</cdr:y>
    </cdr:to>
    <cdr:sp macro="" textlink="">
      <cdr:nvSpPr>
        <cdr:cNvPr id="517129" name="Oval 9"/>
        <cdr:cNvSpPr>
          <a:spLocks xmlns:a="http://schemas.openxmlformats.org/drawingml/2006/main" noChangeArrowheads="1"/>
        </cdr:cNvSpPr>
      </cdr:nvSpPr>
      <cdr:spPr bwMode="auto">
        <a:xfrm xmlns:a="http://schemas.openxmlformats.org/drawingml/2006/main">
          <a:off x="6253396" y="1424059"/>
          <a:ext cx="503310" cy="483098"/>
        </a:xfrm>
        <a:prstGeom xmlns:a="http://schemas.openxmlformats.org/drawingml/2006/main" prst="ellips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0.14325</cdr:x>
      <cdr:y>0.37375</cdr:y>
    </cdr:from>
    <cdr:to>
      <cdr:x>0.3785</cdr:x>
      <cdr:y>0.47</cdr:y>
    </cdr:to>
    <cdr:sp macro="" textlink="">
      <cdr:nvSpPr>
        <cdr:cNvPr id="517130" name="AutoShape 10"/>
        <cdr:cNvSpPr>
          <a:spLocks xmlns:a="http://schemas.openxmlformats.org/drawingml/2006/main" noChangeArrowheads="1"/>
        </cdr:cNvSpPr>
      </cdr:nvSpPr>
      <cdr:spPr bwMode="auto">
        <a:xfrm xmlns:a="http://schemas.openxmlformats.org/drawingml/2006/main">
          <a:off x="1360363" y="2694896"/>
          <a:ext cx="2234034" cy="694004"/>
        </a:xfrm>
        <a:prstGeom xmlns:a="http://schemas.openxmlformats.org/drawingml/2006/main" prst="foldedCorner">
          <a:avLst>
            <a:gd name="adj" fmla="val 12500"/>
          </a:avLst>
        </a:prstGeom>
        <a:solidFill xmlns:a="http://schemas.openxmlformats.org/drawingml/2006/main">
          <a:srgbClr val="FFFFFF"/>
        </a:solidFill>
        <a:ln xmlns:a="http://schemas.openxmlformats.org/drawingml/2006/main" w="9525">
          <a:solidFill>
            <a:srgbClr val="000000"/>
          </a:solidFill>
          <a:round/>
          <a:headEnd/>
          <a:tailEnd/>
        </a:l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en-US" sz="1200" b="0" i="0" strike="noStrike">
              <a:solidFill>
                <a:srgbClr val="000000"/>
              </a:solidFill>
              <a:latin typeface="Arial"/>
              <a:cs typeface="Arial"/>
            </a:rPr>
            <a:t>Utah Juniper &amp; Flowering shrubs: Chamise, Manzanita, Sage &amp; Rabbitbrush </a:t>
          </a:r>
        </a:p>
      </cdr:txBody>
    </cdr:sp>
  </cdr:relSizeAnchor>
  <cdr:relSizeAnchor xmlns:cdr="http://schemas.openxmlformats.org/drawingml/2006/chartDrawing">
    <cdr:from>
      <cdr:x>0.40975</cdr:x>
      <cdr:y>0.4325</cdr:y>
    </cdr:from>
    <cdr:to>
      <cdr:x>0.57375</cdr:x>
      <cdr:y>0.52025</cdr:y>
    </cdr:to>
    <cdr:sp macro="" textlink="">
      <cdr:nvSpPr>
        <cdr:cNvPr id="517131" name="AutoShape 11"/>
        <cdr:cNvSpPr>
          <a:spLocks xmlns:a="http://schemas.openxmlformats.org/drawingml/2006/main" noChangeArrowheads="1"/>
        </cdr:cNvSpPr>
      </cdr:nvSpPr>
      <cdr:spPr bwMode="auto">
        <a:xfrm xmlns:a="http://schemas.openxmlformats.org/drawingml/2006/main">
          <a:off x="3891160" y="3118509"/>
          <a:ext cx="1557414" cy="632715"/>
        </a:xfrm>
        <a:prstGeom xmlns:a="http://schemas.openxmlformats.org/drawingml/2006/main" prst="foldedCorner">
          <a:avLst>
            <a:gd name="adj" fmla="val 12500"/>
          </a:avLst>
        </a:prstGeom>
        <a:solidFill xmlns:a="http://schemas.openxmlformats.org/drawingml/2006/main">
          <a:srgbClr val="FFFFFF"/>
        </a:solidFill>
        <a:ln xmlns:a="http://schemas.openxmlformats.org/drawingml/2006/main" w="9525">
          <a:solidFill>
            <a:srgbClr val="000000"/>
          </a:solidFill>
          <a:round/>
          <a:headEnd/>
          <a:tailEnd/>
        </a:l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en-US" sz="1200" b="0" i="0" strike="noStrike" dirty="0">
              <a:solidFill>
                <a:srgbClr val="000000"/>
              </a:solidFill>
              <a:latin typeface="Arial"/>
              <a:cs typeface="Arial"/>
            </a:rPr>
            <a:t>Pines: Southern Pine, </a:t>
          </a:r>
          <a:r>
            <a:rPr lang="en-US" sz="1200" b="0" i="0" strike="noStrike" dirty="0" err="1">
              <a:solidFill>
                <a:srgbClr val="000000"/>
              </a:solidFill>
              <a:latin typeface="Arial"/>
              <a:cs typeface="Arial"/>
            </a:rPr>
            <a:t>Lodgepole</a:t>
          </a:r>
          <a:r>
            <a:rPr lang="en-US" sz="1200" b="0" i="0" strike="noStrike" dirty="0">
              <a:solidFill>
                <a:srgbClr val="000000"/>
              </a:solidFill>
              <a:latin typeface="Arial"/>
              <a:cs typeface="Arial"/>
            </a:rPr>
            <a:t> Pine, and Ponderosa Pine</a:t>
          </a:r>
        </a:p>
      </cdr:txBody>
    </cdr:sp>
  </cdr:relSizeAnchor>
  <cdr:relSizeAnchor xmlns:cdr="http://schemas.openxmlformats.org/drawingml/2006/chartDrawing">
    <cdr:from>
      <cdr:x>0.401</cdr:x>
      <cdr:y>0.24625</cdr:y>
    </cdr:from>
    <cdr:to>
      <cdr:x>0.561</cdr:x>
      <cdr:y>0.364</cdr:y>
    </cdr:to>
    <cdr:sp macro="" textlink="">
      <cdr:nvSpPr>
        <cdr:cNvPr id="517132" name="AutoShape 12"/>
        <cdr:cNvSpPr>
          <a:spLocks xmlns:a="http://schemas.openxmlformats.org/drawingml/2006/main" noChangeArrowheads="1"/>
        </cdr:cNvSpPr>
      </cdr:nvSpPr>
      <cdr:spPr bwMode="auto">
        <a:xfrm xmlns:a="http://schemas.openxmlformats.org/drawingml/2006/main">
          <a:off x="3808066" y="1775567"/>
          <a:ext cx="1519428" cy="849028"/>
        </a:xfrm>
        <a:prstGeom xmlns:a="http://schemas.openxmlformats.org/drawingml/2006/main" prst="foldedCorner">
          <a:avLst>
            <a:gd name="adj" fmla="val 12500"/>
          </a:avLst>
        </a:prstGeom>
        <a:solidFill xmlns:a="http://schemas.openxmlformats.org/drawingml/2006/main">
          <a:srgbClr val="FFFFFF"/>
        </a:solidFill>
        <a:ln xmlns:a="http://schemas.openxmlformats.org/drawingml/2006/main" w="9525">
          <a:solidFill>
            <a:srgbClr val="000000"/>
          </a:solidFill>
          <a:round/>
          <a:headEnd/>
          <a:tailEnd/>
        </a:l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en-US" sz="1200" b="0" i="0" strike="noStrike">
              <a:solidFill>
                <a:srgbClr val="000000"/>
              </a:solidFill>
              <a:latin typeface="Arial"/>
              <a:cs typeface="Arial"/>
            </a:rPr>
            <a:t>Fern (Puerto Rico), Rice Straw &amp; Ceanothus (a flowering shrub)</a:t>
          </a:r>
        </a:p>
      </cdr:txBody>
    </cdr:sp>
  </cdr:relSizeAnchor>
  <cdr:relSizeAnchor xmlns:cdr="http://schemas.openxmlformats.org/drawingml/2006/chartDrawing">
    <cdr:from>
      <cdr:x>0.46525</cdr:x>
      <cdr:y>0.11475</cdr:y>
    </cdr:from>
    <cdr:to>
      <cdr:x>0.5955</cdr:x>
      <cdr:y>0.1975</cdr:y>
    </cdr:to>
    <cdr:sp macro="" textlink="">
      <cdr:nvSpPr>
        <cdr:cNvPr id="517133" name="AutoShape 13"/>
        <cdr:cNvSpPr>
          <a:spLocks xmlns:a="http://schemas.openxmlformats.org/drawingml/2006/main" noChangeArrowheads="1"/>
        </cdr:cNvSpPr>
      </cdr:nvSpPr>
      <cdr:spPr bwMode="auto">
        <a:xfrm xmlns:a="http://schemas.openxmlformats.org/drawingml/2006/main">
          <a:off x="4418212" y="827396"/>
          <a:ext cx="1236909" cy="596663"/>
        </a:xfrm>
        <a:prstGeom xmlns:a="http://schemas.openxmlformats.org/drawingml/2006/main" prst="foldedCorner">
          <a:avLst>
            <a:gd name="adj" fmla="val 12500"/>
          </a:avLst>
        </a:prstGeom>
        <a:solidFill xmlns:a="http://schemas.openxmlformats.org/drawingml/2006/main">
          <a:srgbClr val="FFFFFF"/>
        </a:solidFill>
        <a:ln xmlns:a="http://schemas.openxmlformats.org/drawingml/2006/main" w="9525">
          <a:solidFill>
            <a:srgbClr val="000000"/>
          </a:solidFill>
          <a:round/>
          <a:headEnd/>
          <a:tailEnd/>
        </a:ln>
      </cdr:spPr>
      <cdr:txBody>
        <a:bodyPr xmlns:a="http://schemas.openxmlformats.org/drawingml/2006/main" vertOverflow="clip" wrap="square" lIns="36576" tIns="22860" rIns="0" bIns="0" anchor="t" upright="1"/>
        <a:lstStyle xmlns:a="http://schemas.openxmlformats.org/drawingml/2006/main"/>
        <a:p xmlns:a="http://schemas.openxmlformats.org/drawingml/2006/main">
          <a:pPr algn="l" rtl="0">
            <a:defRPr sz="1000"/>
          </a:pPr>
          <a:r>
            <a:rPr lang="en-US" sz="1200" b="0" i="0" strike="noStrike">
              <a:solidFill>
                <a:srgbClr val="000000"/>
              </a:solidFill>
              <a:latin typeface="Arial"/>
              <a:cs typeface="Arial"/>
            </a:rPr>
            <a:t>Duff: Alaskan &amp; Ponderosa Pine  Duff</a:t>
          </a:r>
        </a:p>
      </cdr:txBody>
    </cdr:sp>
  </cdr:relSizeAnchor>
  <cdr:relSizeAnchor xmlns:cdr="http://schemas.openxmlformats.org/drawingml/2006/chartDrawing">
    <cdr:from>
      <cdr:x>0.1615</cdr:x>
      <cdr:y>0.47</cdr:y>
    </cdr:from>
    <cdr:to>
      <cdr:x>0.22275</cdr:x>
      <cdr:y>0.54</cdr:y>
    </cdr:to>
    <cdr:sp macro="" textlink="">
      <cdr:nvSpPr>
        <cdr:cNvPr id="517134" name="Line 14"/>
        <cdr:cNvSpPr>
          <a:spLocks xmlns:a="http://schemas.openxmlformats.org/drawingml/2006/main" noChangeShapeType="1"/>
        </cdr:cNvSpPr>
      </cdr:nvSpPr>
      <cdr:spPr bwMode="auto">
        <a:xfrm xmlns:a="http://schemas.openxmlformats.org/drawingml/2006/main">
          <a:off x="1533673" y="3388900"/>
          <a:ext cx="581656" cy="504730"/>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0.5745</cdr:x>
      <cdr:y>0.46125</cdr:y>
    </cdr:from>
    <cdr:to>
      <cdr:x>0.643</cdr:x>
      <cdr:y>0.4835</cdr:y>
    </cdr:to>
    <cdr:sp macro="" textlink="">
      <cdr:nvSpPr>
        <cdr:cNvPr id="517135" name="Line 15"/>
        <cdr:cNvSpPr>
          <a:spLocks xmlns:a="http://schemas.openxmlformats.org/drawingml/2006/main" noChangeShapeType="1"/>
        </cdr:cNvSpPr>
      </cdr:nvSpPr>
      <cdr:spPr bwMode="auto">
        <a:xfrm xmlns:a="http://schemas.openxmlformats.org/drawingml/2006/main" flipV="1">
          <a:off x="5455696" y="3325809"/>
          <a:ext cx="650505" cy="160431"/>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0.55075</cdr:x>
      <cdr:y>0.1975</cdr:y>
    </cdr:from>
    <cdr:to>
      <cdr:x>0.67475</cdr:x>
      <cdr:y>0.259</cdr:y>
    </cdr:to>
    <cdr:sp macro="" textlink="">
      <cdr:nvSpPr>
        <cdr:cNvPr id="517136" name="Line 16"/>
        <cdr:cNvSpPr>
          <a:spLocks xmlns:a="http://schemas.openxmlformats.org/drawingml/2006/main" noChangeShapeType="1"/>
        </cdr:cNvSpPr>
      </cdr:nvSpPr>
      <cdr:spPr bwMode="auto">
        <a:xfrm xmlns:a="http://schemas.openxmlformats.org/drawingml/2006/main" flipV="1">
          <a:off x="5230156" y="1424059"/>
          <a:ext cx="1177557" cy="443441"/>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0.5745</cdr:x>
      <cdr:y>0.083</cdr:y>
    </cdr:from>
    <cdr:to>
      <cdr:x>0.75475</cdr:x>
      <cdr:y>0.13225</cdr:y>
    </cdr:to>
    <cdr:sp macro="" textlink="">
      <cdr:nvSpPr>
        <cdr:cNvPr id="517137" name="Line 17"/>
        <cdr:cNvSpPr>
          <a:spLocks xmlns:a="http://schemas.openxmlformats.org/drawingml/2006/main" noChangeShapeType="1"/>
        </cdr:cNvSpPr>
      </cdr:nvSpPr>
      <cdr:spPr bwMode="auto">
        <a:xfrm xmlns:a="http://schemas.openxmlformats.org/drawingml/2006/main" flipV="1">
          <a:off x="5455696" y="598465"/>
          <a:ext cx="1711731" cy="355114"/>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sp>
  </cdr:relSizeAnchor>
  <cdr:relSizeAnchor xmlns:cdr="http://schemas.openxmlformats.org/drawingml/2006/chartDrawing">
    <cdr:from>
      <cdr:x>0.01975</cdr:x>
      <cdr:y>0.10525</cdr:y>
    </cdr:from>
    <cdr:to>
      <cdr:x>0.05775</cdr:x>
      <cdr:y>0.95325</cdr:y>
    </cdr:to>
    <cdr:sp macro="" textlink="">
      <cdr:nvSpPr>
        <cdr:cNvPr id="517139" name="Text Box 19"/>
        <cdr:cNvSpPr txBox="1">
          <a:spLocks xmlns:a="http://schemas.openxmlformats.org/drawingml/2006/main" noChangeArrowheads="1"/>
        </cdr:cNvSpPr>
      </cdr:nvSpPr>
      <cdr:spPr bwMode="auto">
        <a:xfrm xmlns:a="http://schemas.openxmlformats.org/drawingml/2006/main">
          <a:off x="187554" y="758897"/>
          <a:ext cx="360865" cy="611444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vert="vert270" wrap="square" lIns="45720" tIns="41148" rIns="0" bIns="0" anchor="t" upright="1"/>
        <a:lstStyle xmlns:a="http://schemas.openxmlformats.org/drawingml/2006/main"/>
        <a:p xmlns:a="http://schemas.openxmlformats.org/drawingml/2006/main">
          <a:pPr algn="r" rtl="0">
            <a:defRPr sz="1000"/>
          </a:pPr>
          <a:r>
            <a:rPr lang="en-US" sz="2000" b="1" i="0" strike="noStrike">
              <a:solidFill>
                <a:srgbClr val="000000"/>
              </a:solidFill>
              <a:latin typeface="Arial"/>
              <a:cs typeface="Arial"/>
            </a:rPr>
            <a:t>Ångström exponent of absorbtion, </a:t>
          </a:r>
          <a:r>
            <a:rPr lang="en-US" sz="2000" b="1" i="1" strike="noStrike">
              <a:solidFill>
                <a:srgbClr val="000000"/>
              </a:solidFill>
              <a:latin typeface="Arial"/>
              <a:cs typeface="Arial"/>
            </a:rPr>
            <a:t>b</a:t>
          </a:r>
          <a:r>
            <a:rPr lang="en-US" sz="2000" b="1" i="0" strike="noStrike">
              <a:solidFill>
                <a:srgbClr val="000000"/>
              </a:solidFill>
              <a:latin typeface="Arial"/>
              <a:cs typeface="Arial"/>
            </a:rPr>
            <a:t>(405/870)  </a:t>
          </a:r>
        </a:p>
      </cdr:txBody>
    </cdr:sp>
  </cdr:relSizeAnchor>
  <cdr:relSizeAnchor xmlns:cdr="http://schemas.openxmlformats.org/drawingml/2006/chartDrawing">
    <cdr:from>
      <cdr:x>0.197</cdr:x>
      <cdr:y>0.9435</cdr:y>
    </cdr:from>
    <cdr:to>
      <cdr:x>0.7385</cdr:x>
      <cdr:y>1</cdr:y>
    </cdr:to>
    <cdr:sp macro="" textlink="">
      <cdr:nvSpPr>
        <cdr:cNvPr id="517140" name="Text Box 20"/>
        <cdr:cNvSpPr txBox="1">
          <a:spLocks xmlns:a="http://schemas.openxmlformats.org/drawingml/2006/main" noChangeArrowheads="1"/>
        </cdr:cNvSpPr>
      </cdr:nvSpPr>
      <cdr:spPr bwMode="auto">
        <a:xfrm xmlns:a="http://schemas.openxmlformats.org/drawingml/2006/main">
          <a:off x="1696288" y="5320208"/>
          <a:ext cx="4662640" cy="31859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45720" tIns="41148" rIns="0" bIns="0" anchor="t" upright="1"/>
        <a:lstStyle xmlns:a="http://schemas.openxmlformats.org/drawingml/2006/main"/>
        <a:p xmlns:a="http://schemas.openxmlformats.org/drawingml/2006/main">
          <a:pPr algn="l" rtl="0">
            <a:defRPr sz="1000"/>
          </a:pPr>
          <a:r>
            <a:rPr lang="en-US" sz="2000" b="1" i="0" strike="noStrike" dirty="0">
              <a:solidFill>
                <a:srgbClr val="000000"/>
              </a:solidFill>
              <a:latin typeface="Arial"/>
              <a:cs typeface="Arial"/>
            </a:rPr>
            <a:t>single scattering </a:t>
          </a:r>
          <a:r>
            <a:rPr lang="en-US" sz="2000" b="1" i="0" strike="noStrike" dirty="0" err="1">
              <a:solidFill>
                <a:srgbClr val="000000"/>
              </a:solidFill>
              <a:latin typeface="Arial"/>
              <a:cs typeface="Arial"/>
            </a:rPr>
            <a:t>albedo</a:t>
          </a:r>
          <a:r>
            <a:rPr lang="en-US" sz="2000" b="1" i="0" strike="noStrike" dirty="0">
              <a:solidFill>
                <a:srgbClr val="000000"/>
              </a:solidFill>
              <a:latin typeface="Arial"/>
              <a:cs typeface="Arial"/>
            </a:rPr>
            <a:t>, </a:t>
          </a:r>
          <a:r>
            <a:rPr lang="el-GR" sz="2000" b="1" i="1" strike="noStrike" dirty="0">
              <a:solidFill>
                <a:srgbClr val="000000"/>
              </a:solidFill>
              <a:latin typeface="Arial"/>
              <a:cs typeface="Arial"/>
            </a:rPr>
            <a:t>ω</a:t>
          </a:r>
          <a:r>
            <a:rPr lang="el-GR" sz="2000" b="1" i="0" strike="noStrike" dirty="0">
              <a:solidFill>
                <a:srgbClr val="000000"/>
              </a:solidFill>
              <a:latin typeface="Arial"/>
              <a:cs typeface="Arial"/>
            </a:rPr>
            <a:t>(405 </a:t>
          </a:r>
          <a:r>
            <a:rPr lang="en-US" sz="2000" b="1" i="0" strike="noStrike" dirty="0">
              <a:solidFill>
                <a:srgbClr val="000000"/>
              </a:solidFill>
              <a:latin typeface="Arial"/>
              <a:cs typeface="Arial"/>
            </a:rPr>
            <a:t>nm)                              </a:t>
          </a:r>
        </a:p>
      </cdr:txBody>
    </cdr:sp>
  </cdr:relSizeAnchor>
  <cdr:relSizeAnchor xmlns:cdr="http://schemas.openxmlformats.org/drawingml/2006/chartDrawing">
    <cdr:from>
      <cdr:x>0</cdr:x>
      <cdr:y>0</cdr:y>
    </cdr:from>
    <cdr:to>
      <cdr:x>0.0775</cdr:x>
      <cdr:y>0.0725</cdr:y>
    </cdr:to>
    <cdr:sp macro="" textlink="">
      <cdr:nvSpPr>
        <cdr:cNvPr id="517141" name="Text Box 21"/>
        <cdr:cNvSpPr txBox="1">
          <a:spLocks xmlns:a="http://schemas.openxmlformats.org/drawingml/2006/main" noChangeArrowheads="1"/>
        </cdr:cNvSpPr>
      </cdr:nvSpPr>
      <cdr:spPr bwMode="auto">
        <a:xfrm xmlns:a="http://schemas.openxmlformats.org/drawingml/2006/main">
          <a:off x="0" y="0"/>
          <a:ext cx="735973" cy="522756"/>
        </a:xfrm>
        <a:prstGeom xmlns:a="http://schemas.openxmlformats.org/drawingml/2006/main" prst="rect">
          <a:avLst/>
        </a:prstGeom>
        <a:solidFill xmlns:a="http://schemas.openxmlformats.org/drawingml/2006/main">
          <a:srgbClr val="FFFFFF"/>
        </a:solidFill>
        <a:ln xmlns:a="http://schemas.openxmlformats.org/drawingml/2006/main" w="9525">
          <a:noFill/>
          <a:miter lim="800000"/>
          <a:headEnd/>
          <a:tailEnd/>
        </a:ln>
        <a:effectLst xmlns:a="http://schemas.openxmlformats.org/drawingml/2006/main"/>
      </cdr:spPr>
      <cdr:txBody>
        <a:bodyPr xmlns:a="http://schemas.openxmlformats.org/drawingml/2006/main" vertOverflow="clip" wrap="square" lIns="64008" tIns="50292" rIns="0" bIns="0" anchor="t" upright="1"/>
        <a:lstStyle xmlns:a="http://schemas.openxmlformats.org/drawingml/2006/main"/>
        <a:p xmlns:a="http://schemas.openxmlformats.org/drawingml/2006/main">
          <a:pPr algn="l" rtl="0">
            <a:defRPr sz="1000"/>
          </a:pPr>
          <a:r>
            <a:rPr lang="en-US" sz="2800" b="1" i="0" strike="noStrike">
              <a:solidFill>
                <a:srgbClr val="000000"/>
              </a:solidFill>
              <a:latin typeface="Arial"/>
              <a:cs typeface="Arial"/>
            </a:rPr>
            <a:t>(a)</a:t>
          </a:r>
        </a:p>
      </cdr:txBody>
    </cdr:sp>
  </cdr:relSizeAnchor>
  <cdr:relSizeAnchor xmlns:cdr="http://schemas.openxmlformats.org/drawingml/2006/chartDrawing">
    <cdr:from>
      <cdr:x>0.67475</cdr:x>
      <cdr:y>0.317</cdr:y>
    </cdr:from>
    <cdr:to>
      <cdr:x>0.81868</cdr:x>
      <cdr:y>0.38613</cdr:y>
    </cdr:to>
    <cdr:sp macro="" textlink="">
      <cdr:nvSpPr>
        <cdr:cNvPr id="517142" name="Text Box 22"/>
        <cdr:cNvSpPr txBox="1">
          <a:spLocks xmlns:a="http://schemas.openxmlformats.org/drawingml/2006/main" noChangeArrowheads="1"/>
        </cdr:cNvSpPr>
      </cdr:nvSpPr>
      <cdr:spPr bwMode="auto">
        <a:xfrm xmlns:a="http://schemas.openxmlformats.org/drawingml/2006/main">
          <a:off x="5912834" y="1884121"/>
          <a:ext cx="1261243" cy="410882"/>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wrap="none" lIns="45720" tIns="41148" rIns="0" bIns="0" anchor="t" upright="1">
          <a:spAutoFit/>
        </a:bodyPr>
        <a:lstStyle xmlns:a="http://schemas.openxmlformats.org/drawingml/2006/main"/>
        <a:p xmlns:a="http://schemas.openxmlformats.org/drawingml/2006/main">
          <a:pPr algn="l" rtl="0">
            <a:defRPr sz="1000"/>
          </a:pPr>
          <a:r>
            <a:rPr lang="en-US" sz="2400" b="1" i="0" strike="noStrike" dirty="0">
              <a:solidFill>
                <a:srgbClr val="0000CC"/>
              </a:solidFill>
              <a:latin typeface="Arial"/>
              <a:cs typeface="Arial"/>
            </a:rPr>
            <a:t>JULY 08</a:t>
          </a:r>
        </a:p>
      </cdr:txBody>
    </cdr:sp>
  </cdr:relSizeAnchor>
  <cdr:relSizeAnchor xmlns:cdr="http://schemas.openxmlformats.org/drawingml/2006/chartDrawing">
    <cdr:from>
      <cdr:x>0.4985</cdr:x>
      <cdr:y>0.63975</cdr:y>
    </cdr:from>
    <cdr:to>
      <cdr:x>0.70097</cdr:x>
      <cdr:y>0.70888</cdr:y>
    </cdr:to>
    <cdr:sp macro="" textlink="">
      <cdr:nvSpPr>
        <cdr:cNvPr id="517143" name="Text Box 23"/>
        <cdr:cNvSpPr txBox="1">
          <a:spLocks xmlns:a="http://schemas.openxmlformats.org/drawingml/2006/main" noChangeArrowheads="1"/>
        </cdr:cNvSpPr>
      </cdr:nvSpPr>
      <cdr:spPr bwMode="auto">
        <a:xfrm xmlns:a="http://schemas.openxmlformats.org/drawingml/2006/main">
          <a:off x="4368356" y="3802418"/>
          <a:ext cx="1774204" cy="410882"/>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wrap="none" lIns="45720" tIns="41148" rIns="0" bIns="0" anchor="t" upright="1">
          <a:spAutoFit/>
        </a:bodyPr>
        <a:lstStyle xmlns:a="http://schemas.openxmlformats.org/drawingml/2006/main"/>
        <a:p xmlns:a="http://schemas.openxmlformats.org/drawingml/2006/main">
          <a:pPr algn="l" rtl="0">
            <a:defRPr sz="1000"/>
          </a:pPr>
          <a:r>
            <a:rPr lang="en-US" sz="2400" b="1" i="0" strike="noStrike" dirty="0">
              <a:solidFill>
                <a:srgbClr val="C00000"/>
              </a:solidFill>
              <a:latin typeface="Arial"/>
              <a:cs typeface="Arial"/>
            </a:rPr>
            <a:t>AUGUST 08</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4CD70031-CA4B-1849-A0BC-27DE89E75C2F}" type="slidenum">
              <a:rPr lang="en-US"/>
              <a:pPr>
                <a:defRPr/>
              </a:pPr>
              <a:t>‹#›</a:t>
            </a:fld>
            <a:endParaRPr lang="en-US"/>
          </a:p>
        </p:txBody>
      </p:sp>
    </p:spTree>
    <p:extLst>
      <p:ext uri="{BB962C8B-B14F-4D97-AF65-F5344CB8AC3E}">
        <p14:creationId xmlns:p14="http://schemas.microsoft.com/office/powerpoint/2010/main" val="12878664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D56739-8A32-F141-8543-E54AD76DE345}" type="slidenum">
              <a:rPr lang="en-US" sz="1200"/>
              <a:pPr/>
              <a:t>3</a:t>
            </a:fld>
            <a:endParaRPr lang="en-US" sz="1200"/>
          </a:p>
        </p:txBody>
      </p:sp>
      <p:sp>
        <p:nvSpPr>
          <p:cNvPr id="81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3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9C5FA0-4655-D942-B114-8DE10157B1F5}" type="slidenum">
              <a:rPr lang="en-US" sz="1200"/>
              <a:pPr/>
              <a:t>13</a:t>
            </a:fld>
            <a:endParaRPr lang="en-US" sz="1200"/>
          </a:p>
        </p:txBody>
      </p:sp>
      <p:sp>
        <p:nvSpPr>
          <p:cNvPr id="727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689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47B89C-46E6-9E44-8F72-C64876D6E82C}" type="slidenum">
              <a:rPr lang="en-US" sz="1200"/>
              <a:pPr/>
              <a:t>14</a:t>
            </a:fld>
            <a:endParaRPr lang="en-US" sz="1200"/>
          </a:p>
        </p:txBody>
      </p:sp>
      <p:sp>
        <p:nvSpPr>
          <p:cNvPr id="747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71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2FFA381-92F5-1346-984B-BEACC81CB764}" type="slidenum">
              <a:rPr lang="en-US" sz="1200"/>
              <a:pPr/>
              <a:t>15</a:t>
            </a:fld>
            <a:endParaRPr lang="en-US" sz="1200"/>
          </a:p>
        </p:txBody>
      </p:sp>
      <p:sp>
        <p:nvSpPr>
          <p:cNvPr id="768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73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A55D5A-C299-E348-8C59-F3A5DBD1DC76}" type="slidenum">
              <a:rPr lang="en-US" sz="1200">
                <a:solidFill>
                  <a:srgbClr val="000000"/>
                </a:solidFill>
              </a:rPr>
              <a:pPr/>
              <a:t>16</a:t>
            </a:fld>
            <a:endParaRPr lang="en-US" sz="1200">
              <a:solidFill>
                <a:srgbClr val="000000"/>
              </a:solidFill>
            </a:endParaRPr>
          </a:p>
        </p:txBody>
      </p:sp>
      <p:sp>
        <p:nvSpPr>
          <p:cNvPr id="184323"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
        <p:nvSpPr>
          <p:cNvPr id="1505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C047BAC4-38CA-8C44-A3A7-80C32C363A30}" type="slidenum">
              <a:rPr lang="en-US" sz="1200">
                <a:solidFill>
                  <a:srgbClr val="000000"/>
                </a:solidFill>
              </a:rPr>
              <a:pPr algn="r" eaLnBrk="1" hangingPunct="1"/>
              <a:t>16</a:t>
            </a:fld>
            <a:endParaRPr lang="en-US"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EE009E-6EDE-2D4A-AD5F-BD10322C9E12}" type="slidenum">
              <a:rPr lang="en-US" sz="1200">
                <a:solidFill>
                  <a:srgbClr val="000000"/>
                </a:solidFill>
              </a:rPr>
              <a:pPr/>
              <a:t>17</a:t>
            </a:fld>
            <a:endParaRPr lang="en-US" sz="1200">
              <a:solidFill>
                <a:srgbClr val="000000"/>
              </a:solidFill>
            </a:endParaRPr>
          </a:p>
        </p:txBody>
      </p:sp>
      <p:sp>
        <p:nvSpPr>
          <p:cNvPr id="185347"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
        <p:nvSpPr>
          <p:cNvPr id="15258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2E567D2-7935-1241-92CA-41EE8B1E13A6}" type="slidenum">
              <a:rPr lang="en-US" sz="1200">
                <a:solidFill>
                  <a:srgbClr val="000000"/>
                </a:solidFill>
              </a:rPr>
              <a:pPr algn="r" eaLnBrk="1" hangingPunct="1"/>
              <a:t>17</a:t>
            </a:fld>
            <a:endParaRPr lang="en-US"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EE009E-6EDE-2D4A-AD5F-BD10322C9E12}" type="slidenum">
              <a:rPr lang="en-US" sz="1200">
                <a:solidFill>
                  <a:srgbClr val="000000"/>
                </a:solidFill>
              </a:rPr>
              <a:pPr/>
              <a:t>18</a:t>
            </a:fld>
            <a:endParaRPr lang="en-US" sz="1200">
              <a:solidFill>
                <a:srgbClr val="000000"/>
              </a:solidFill>
            </a:endParaRPr>
          </a:p>
        </p:txBody>
      </p:sp>
      <p:sp>
        <p:nvSpPr>
          <p:cNvPr id="185347"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
        <p:nvSpPr>
          <p:cNvPr id="15258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2E567D2-7935-1241-92CA-41EE8B1E13A6}" type="slidenum">
              <a:rPr lang="en-US" sz="1200">
                <a:solidFill>
                  <a:srgbClr val="000000"/>
                </a:solidFill>
              </a:rPr>
              <a:pPr algn="r" eaLnBrk="1" hangingPunct="1"/>
              <a:t>18</a:t>
            </a:fld>
            <a:endParaRPr lang="en-US"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A2F19A55-9384-CE45-A2CB-F73A14BB567B}" type="slidenum">
              <a:rPr lang="en-US" sz="1200">
                <a:solidFill>
                  <a:srgbClr val="000000"/>
                </a:solidFill>
              </a:rPr>
              <a:pPr/>
              <a:t>19</a:t>
            </a:fld>
            <a:endParaRPr lang="en-US" sz="1200">
              <a:solidFill>
                <a:srgbClr val="000000"/>
              </a:solidFill>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395CAEEF-0E0D-7143-8E83-4C2E3024E4CB}" type="slidenum">
              <a:rPr lang="en-US" sz="1200">
                <a:solidFill>
                  <a:srgbClr val="000000"/>
                </a:solidFill>
              </a:rPr>
              <a:pPr/>
              <a:t>20</a:t>
            </a:fld>
            <a:endParaRPr lang="en-US" sz="1200">
              <a:solidFill>
                <a:srgbClr val="000000"/>
              </a:solidFill>
            </a:endParaRPr>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FBBEEA6A-EEE5-CD4A-97DC-10416AE96A8E}" type="slidenum">
              <a:rPr lang="en-US" sz="1200">
                <a:solidFill>
                  <a:srgbClr val="000000"/>
                </a:solidFill>
              </a:rPr>
              <a:pPr/>
              <a:t>21</a:t>
            </a:fld>
            <a:endParaRPr lang="en-US" sz="1200">
              <a:solidFill>
                <a:srgbClr val="000000"/>
              </a:solidFill>
            </a:endParaRPr>
          </a:p>
        </p:txBody>
      </p:sp>
      <p:sp>
        <p:nvSpPr>
          <p:cNvPr id="157699" name="Rectangle 2"/>
          <p:cNvSpPr>
            <a:spLocks noGrp="1" noRot="1" noChangeAspect="1" noChangeArrowheads="1" noTextEdit="1"/>
          </p:cNvSpPr>
          <p:nvPr>
            <p:ph type="sldImg"/>
          </p:nvPr>
        </p:nvSpPr>
        <p:spPr>
          <a:solidFill>
            <a:srgbClr val="FFFFFF"/>
          </a:solidFill>
          <a:ln/>
        </p:spPr>
      </p:sp>
      <p:sp>
        <p:nvSpPr>
          <p:cNvPr id="1577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14DCA6AE-413D-DD4B-88C1-546A5E330DD6}" type="slidenum">
              <a:rPr lang="en-US" sz="1200">
                <a:solidFill>
                  <a:srgbClr val="000000"/>
                </a:solidFill>
              </a:rPr>
              <a:pPr/>
              <a:t>22</a:t>
            </a:fld>
            <a:endParaRPr lang="en-US" sz="1200">
              <a:solidFill>
                <a:srgbClr val="000000"/>
              </a:solidFill>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1210D7-B322-3148-A04D-B2385D9D5289}" type="slidenum">
              <a:rPr lang="en-US" sz="1200"/>
              <a:pPr/>
              <a:t>4</a:t>
            </a:fld>
            <a:endParaRPr lang="en-US" sz="1200"/>
          </a:p>
        </p:txBody>
      </p:sp>
      <p:sp>
        <p:nvSpPr>
          <p:cNvPr id="11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41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45DEF36A-97AA-1D48-B2BE-AA5270C59CE2}" type="slidenum">
              <a:rPr lang="en-US" sz="1200">
                <a:solidFill>
                  <a:srgbClr val="000000"/>
                </a:solidFill>
              </a:rPr>
              <a:pPr/>
              <a:t>23</a:t>
            </a:fld>
            <a:endParaRPr lang="en-US" sz="1200">
              <a:solidFill>
                <a:srgbClr val="000000"/>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2C2E3613-24EB-6645-959A-4047F09655B8}" type="slidenum">
              <a:rPr lang="en-US" sz="1200"/>
              <a:pPr/>
              <a:t>24</a:t>
            </a:fld>
            <a:endParaRPr lang="en-US" sz="1200"/>
          </a:p>
        </p:txBody>
      </p:sp>
      <p:sp>
        <p:nvSpPr>
          <p:cNvPr id="161795" name="Rectangle 2"/>
          <p:cNvSpPr>
            <a:spLocks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5BC0DD-F55E-154F-9D6D-8E2F0E55350C}" type="slidenum">
              <a:rPr lang="en-US">
                <a:solidFill>
                  <a:srgbClr val="000000"/>
                </a:solidFill>
              </a:rPr>
              <a:pPr/>
              <a:t>25</a:t>
            </a:fld>
            <a:endParaRPr lang="en-US">
              <a:solidFill>
                <a:srgbClr val="000000"/>
              </a:solidFill>
            </a:endParaRPr>
          </a:p>
        </p:txBody>
      </p:sp>
      <p:sp>
        <p:nvSpPr>
          <p:cNvPr id="248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8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734249FE-FC0A-B64A-8B59-1A19A6CDF3D5}" type="slidenum">
              <a:rPr lang="en-US" sz="1200">
                <a:solidFill>
                  <a:srgbClr val="000000"/>
                </a:solidFill>
              </a:rPr>
              <a:pPr/>
              <a:t>28</a:t>
            </a:fld>
            <a:endParaRPr lang="en-US" sz="1200">
              <a:solidFill>
                <a:srgbClr val="000000"/>
              </a:solidFill>
            </a:endParaRPr>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8A455791-4F5B-C143-9AEE-D3B2B436176E}" type="slidenum">
              <a:rPr lang="en-US" sz="1200">
                <a:solidFill>
                  <a:srgbClr val="000000"/>
                </a:solidFill>
              </a:rPr>
              <a:pPr/>
              <a:t>29</a:t>
            </a:fld>
            <a:endParaRPr lang="en-US" sz="1200">
              <a:solidFill>
                <a:srgbClr val="000000"/>
              </a:solidFill>
            </a:endParaRPr>
          </a:p>
        </p:txBody>
      </p:sp>
      <p:sp>
        <p:nvSpPr>
          <p:cNvPr id="165891" name="Rectangle 2"/>
          <p:cNvSpPr>
            <a:spLocks noGrp="1" noRot="1" noChangeAspect="1" noChangeArrowheads="1" noTextEdit="1"/>
          </p:cNvSpPr>
          <p:nvPr>
            <p:ph type="sldImg"/>
          </p:nvPr>
        </p:nvSpPr>
        <p:spPr>
          <a:solidFill>
            <a:srgbClr val="FFFFFF"/>
          </a:solidFill>
          <a:ln/>
        </p:spPr>
      </p:sp>
      <p:sp>
        <p:nvSpPr>
          <p:cNvPr id="1658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7F0918CE-5A2E-6C4B-BDDC-DFF3AC5F35C8}" type="slidenum">
              <a:rPr lang="en-US" sz="1200">
                <a:solidFill>
                  <a:srgbClr val="000000"/>
                </a:solidFill>
              </a:rPr>
              <a:pPr/>
              <a:t>30</a:t>
            </a:fld>
            <a:endParaRPr lang="en-US" sz="1200">
              <a:solidFill>
                <a:srgbClr val="000000"/>
              </a:solidFill>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xfrm>
            <a:off x="685337" y="4343943"/>
            <a:ext cx="5487326" cy="4114335"/>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186CA658-85F0-8D4C-938D-B6176EDE0E13}" type="slidenum">
              <a:rPr lang="en-US" sz="1200">
                <a:solidFill>
                  <a:srgbClr val="000000"/>
                </a:solidFill>
              </a:rPr>
              <a:pPr/>
              <a:t>31</a:t>
            </a:fld>
            <a:endParaRPr lang="en-US" sz="1200">
              <a:solidFill>
                <a:srgbClr val="000000"/>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89EA3C90-7A93-374A-8EF6-04FDEFE07A25}" type="slidenum">
              <a:rPr lang="en-US" sz="1200">
                <a:solidFill>
                  <a:srgbClr val="000000"/>
                </a:solidFill>
              </a:rPr>
              <a:pPr/>
              <a:t>32</a:t>
            </a:fld>
            <a:endParaRPr lang="en-US" sz="1200">
              <a:solidFill>
                <a:srgbClr val="000000"/>
              </a:solidFill>
            </a:endParaRPr>
          </a:p>
        </p:txBody>
      </p:sp>
      <p:sp>
        <p:nvSpPr>
          <p:cNvPr id="171011" name="Rectangle 2"/>
          <p:cNvSpPr>
            <a:spLocks noGrp="1" noRot="1" noChangeAspect="1" noChangeArrowheads="1" noTextEdit="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7C1F1392-77E7-C64F-8E57-A6B6C87742A7}" type="slidenum">
              <a:rPr lang="en-US" sz="1200">
                <a:solidFill>
                  <a:srgbClr val="000000"/>
                </a:solidFill>
              </a:rPr>
              <a:pPr/>
              <a:t>33</a:t>
            </a:fld>
            <a:endParaRPr lang="en-US" sz="1200">
              <a:solidFill>
                <a:srgbClr val="000000"/>
              </a:solidFill>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B54416D8-F73B-C245-B521-4AB72D5EAD10}" type="slidenum">
              <a:rPr lang="en-US" sz="1200">
                <a:solidFill>
                  <a:srgbClr val="000000"/>
                </a:solidFill>
              </a:rPr>
              <a:pPr/>
              <a:t>34</a:t>
            </a:fld>
            <a:endParaRPr lang="en-US" sz="1200">
              <a:solidFill>
                <a:srgbClr val="000000"/>
              </a:solidFill>
            </a:endParaRPr>
          </a:p>
        </p:txBody>
      </p:sp>
      <p:sp>
        <p:nvSpPr>
          <p:cNvPr id="173059" name="Rectangle 2"/>
          <p:cNvSpPr>
            <a:spLocks noGrp="1" noRot="1" noChangeAspect="1" noChangeArrowheads="1" noTextEdit="1"/>
          </p:cNvSpPr>
          <p:nvPr>
            <p:ph type="sldImg"/>
          </p:nvPr>
        </p:nvSpPr>
        <p:spPr>
          <a:xfrm>
            <a:off x="1154113" y="690563"/>
            <a:ext cx="4584700" cy="3438525"/>
          </a:xfrm>
          <a:solidFill>
            <a:srgbClr val="FFFFFF"/>
          </a:solidFill>
          <a:ln/>
        </p:spPr>
      </p:sp>
      <p:sp>
        <p:nvSpPr>
          <p:cNvPr id="173060" name="Rectangle 3"/>
          <p:cNvSpPr>
            <a:spLocks noGrp="1" noChangeArrowheads="1"/>
          </p:cNvSpPr>
          <p:nvPr>
            <p:ph type="body" idx="1"/>
          </p:nvPr>
        </p:nvSpPr>
        <p:spPr>
          <a:xfrm>
            <a:off x="918413" y="4356355"/>
            <a:ext cx="5050501" cy="4125195"/>
          </a:xfrm>
          <a:solidFill>
            <a:srgbClr val="FFFFFF"/>
          </a:solidFill>
          <a:ln>
            <a:solidFill>
              <a:srgbClr val="000000"/>
            </a:solidFill>
          </a:ln>
        </p:spPr>
        <p:txBody>
          <a:bodyPr lIns="90450" tIns="45225" rIns="90450" bIns="45225"/>
          <a:lstStyle/>
          <a:p>
            <a:pPr eaLnBrk="1" hangingPunct="1">
              <a:buFontTx/>
              <a:buChar char="•"/>
            </a:pPr>
            <a:r>
              <a:rPr lang="en-US" sz="1800"/>
              <a:t>Trend up to 1991 published by Bodhaine &amp; Dutton.  They attributed likely cause of 1982-1991 decrease to changes in emissions from FSU.</a:t>
            </a:r>
          </a:p>
          <a:p>
            <a:pPr eaLnBrk="1" hangingPunct="1">
              <a:buFontTx/>
              <a:buChar char="•"/>
            </a:pPr>
            <a:r>
              <a:rPr lang="en-US" sz="1800"/>
              <a:t>Subsequent flattening out of </a:t>
            </a:r>
            <a:r>
              <a:rPr lang="ja-JP" altLang="en-US" sz="1800"/>
              <a:t>“</a:t>
            </a:r>
            <a:r>
              <a:rPr lang="en-US" sz="1800"/>
              <a:t>trend</a:t>
            </a:r>
            <a:r>
              <a:rPr lang="ja-JP" altLang="en-US" sz="1800"/>
              <a:t>”</a:t>
            </a:r>
            <a:r>
              <a:rPr lang="en-US" sz="1800"/>
              <a:t> illustrates need to continue monitoring to follow up apparent trends.  Could it just be that 1982-1987 were anomalies?</a:t>
            </a:r>
          </a:p>
          <a:p>
            <a:pPr eaLnBrk="1" hangingPunct="1">
              <a:buFontTx/>
              <a:buChar char="•"/>
            </a:pPr>
            <a:r>
              <a:rPr lang="en-US" sz="1800"/>
              <a:t>Followup analysis being done as part of NOAA Arctic Research Initiative.</a:t>
            </a:r>
          </a:p>
          <a:p>
            <a:pPr eaLnBrk="1" hangingPunct="1">
              <a:buFontTx/>
              <a:buChar char="•"/>
            </a:pPr>
            <a:r>
              <a:rPr lang="en-US" sz="1800"/>
              <a:t>No other obvious trends at baseline stations..</a:t>
            </a:r>
          </a:p>
          <a:p>
            <a:pPr eaLnBrk="1" hangingPunct="1">
              <a:buFontTx/>
              <a:buChar char="•"/>
            </a:pPr>
            <a:r>
              <a:rPr lang="en-US" sz="1800"/>
              <a:t>Aerosol properties at baseline sites show clear seasonality, reflecting seasonal changes in sources and sinks.</a:t>
            </a:r>
            <a:endParaRPr lang="en-US">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68713D2D-F140-5C46-97D7-E836FE0751FA}" type="slidenum">
              <a:rPr lang="en-US" sz="1200">
                <a:solidFill>
                  <a:srgbClr val="000000"/>
                </a:solidFill>
              </a:rPr>
              <a:pPr/>
              <a:t>5</a:t>
            </a:fld>
            <a:endParaRPr lang="en-US" sz="1200">
              <a:solidFill>
                <a:srgbClr val="000000"/>
              </a:solidFill>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A6D06B52-3FA0-9243-86DC-21809AD8F070}" type="slidenum">
              <a:rPr lang="en-US" sz="1200">
                <a:solidFill>
                  <a:srgbClr val="000000"/>
                </a:solidFill>
              </a:rPr>
              <a:pPr/>
              <a:t>35</a:t>
            </a:fld>
            <a:endParaRPr lang="en-US" sz="1200">
              <a:solidFill>
                <a:srgbClr val="000000"/>
              </a:solidFill>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DD1A3F57-0698-9A4D-87A5-00D63B0CB62E}" type="slidenum">
              <a:rPr lang="en-US" sz="1200">
                <a:solidFill>
                  <a:srgbClr val="000000"/>
                </a:solidFill>
              </a:rPr>
              <a:pPr/>
              <a:t>37</a:t>
            </a:fld>
            <a:endParaRPr lang="en-US" sz="1200">
              <a:solidFill>
                <a:srgbClr val="000000"/>
              </a:solidFill>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B86C92-B5E4-E241-9791-D11709387237}" type="slidenum">
              <a:rPr lang="en-US">
                <a:solidFill>
                  <a:srgbClr val="000000"/>
                </a:solidFill>
              </a:rPr>
              <a:pPr/>
              <a:t>38</a:t>
            </a:fld>
            <a:endParaRPr lang="en-US">
              <a:solidFill>
                <a:srgbClr val="000000"/>
              </a:solidFill>
            </a:endParaRPr>
          </a:p>
        </p:txBody>
      </p:sp>
      <p:sp>
        <p:nvSpPr>
          <p:cNvPr id="563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DF1C44-0CBB-C041-916A-E863642D6C1C}" type="slidenum">
              <a:rPr lang="en-US">
                <a:solidFill>
                  <a:srgbClr val="000000"/>
                </a:solidFill>
              </a:rPr>
              <a:pPr/>
              <a:t>39</a:t>
            </a:fld>
            <a:endParaRPr lang="en-US">
              <a:solidFill>
                <a:srgbClr val="000000"/>
              </a:solidFill>
            </a:endParaRPr>
          </a:p>
        </p:txBody>
      </p:sp>
      <p:sp>
        <p:nvSpPr>
          <p:cNvPr id="3061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06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661B2E-C9DE-EC47-B7E2-00B5DBCD0A57}" type="slidenum">
              <a:rPr lang="en-US">
                <a:solidFill>
                  <a:srgbClr val="000000"/>
                </a:solidFill>
              </a:rPr>
              <a:pPr/>
              <a:t>40</a:t>
            </a:fld>
            <a:endParaRPr lang="en-US">
              <a:solidFill>
                <a:srgbClr val="000000"/>
              </a:solidFill>
            </a:endParaRPr>
          </a:p>
        </p:txBody>
      </p:sp>
      <p:sp>
        <p:nvSpPr>
          <p:cNvPr id="3082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082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31F01B-347D-4C4A-9ABF-C71D4C58DB5D}" type="slidenum">
              <a:rPr lang="en-US">
                <a:solidFill>
                  <a:srgbClr val="000000"/>
                </a:solidFill>
              </a:rPr>
              <a:pPr/>
              <a:t>42</a:t>
            </a:fld>
            <a:endParaRPr lang="en-US">
              <a:solidFill>
                <a:srgbClr val="000000"/>
              </a:solidFill>
            </a:endParaRPr>
          </a:p>
        </p:txBody>
      </p:sp>
      <p:sp>
        <p:nvSpPr>
          <p:cNvPr id="542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D94A2BE0-1CE0-434B-8756-98EE1433E27A}" type="slidenum">
              <a:rPr lang="en-US" sz="1200">
                <a:solidFill>
                  <a:srgbClr val="000000"/>
                </a:solidFill>
              </a:rPr>
              <a:pPr/>
              <a:t>43</a:t>
            </a:fld>
            <a:endParaRPr lang="en-US" sz="1200">
              <a:solidFill>
                <a:srgbClr val="000000"/>
              </a:solidFill>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rPr>
              <a:t>Great for emission inventory determination.</a:t>
            </a:r>
            <a:endParaRPr lang="en-US" dirty="0">
              <a:ea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304702A0-B0C5-0F4B-AC7A-D7C4B25C6F9B}" type="slidenum">
              <a:rPr lang="en-US" sz="1200">
                <a:solidFill>
                  <a:srgbClr val="000000"/>
                </a:solidFill>
              </a:rPr>
              <a:pPr/>
              <a:t>44</a:t>
            </a:fld>
            <a:endParaRPr lang="en-US" sz="1200">
              <a:solidFill>
                <a:srgbClr val="000000"/>
              </a:solidFill>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47A8AF64-0CEE-B14D-A3EF-4E18561CA681}" type="slidenum">
              <a:rPr lang="en-US" sz="1200">
                <a:solidFill>
                  <a:srgbClr val="000000"/>
                </a:solidFill>
              </a:rPr>
              <a:pPr/>
              <a:t>45</a:t>
            </a:fld>
            <a:endParaRPr lang="en-US" sz="1200">
              <a:solidFill>
                <a:srgbClr val="000000"/>
              </a:solidFill>
            </a:endParaRPr>
          </a:p>
        </p:txBody>
      </p:sp>
      <p:sp>
        <p:nvSpPr>
          <p:cNvPr id="178179" name="Rectangle 2"/>
          <p:cNvSpPr>
            <a:spLocks noGrp="1" noRot="1" noChangeAspect="1" noChangeArrowheads="1" noTextEdit="1"/>
          </p:cNvSpPr>
          <p:nvPr>
            <p:ph type="sldImg"/>
          </p:nvPr>
        </p:nvSpPr>
        <p:spPr>
          <a:solidFill>
            <a:srgbClr val="FFFFFF"/>
          </a:solidFill>
          <a:ln/>
        </p:spPr>
      </p:sp>
      <p:sp>
        <p:nvSpPr>
          <p:cNvPr id="1781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1D05D1C0-1218-3748-B5EF-2BDE50AE1480}" type="slidenum">
              <a:rPr lang="en-US" sz="1200">
                <a:solidFill>
                  <a:srgbClr val="000000"/>
                </a:solidFill>
              </a:rPr>
              <a:pPr/>
              <a:t>46</a:t>
            </a:fld>
            <a:endParaRPr lang="en-US" sz="1200">
              <a:solidFill>
                <a:srgbClr val="000000"/>
              </a:solidFill>
            </a:endParaRPr>
          </a:p>
        </p:txBody>
      </p:sp>
      <p:sp>
        <p:nvSpPr>
          <p:cNvPr id="179203" name="Rectangle 2"/>
          <p:cNvSpPr>
            <a:spLocks noGrp="1" noRot="1" noChangeAspect="1" noChangeArrowheads="1" noTextEdit="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B7FBAA16-2FF7-9842-A19D-40C14D0B551D}" type="slidenum">
              <a:rPr lang="en-US" sz="1200">
                <a:solidFill>
                  <a:srgbClr val="000000"/>
                </a:solidFill>
              </a:rPr>
              <a:pPr/>
              <a:t>6</a:t>
            </a:fld>
            <a:endParaRPr lang="en-US" sz="1200">
              <a:solidFill>
                <a:srgbClr val="000000"/>
              </a:solidFill>
            </a:endParaRPr>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xfrm>
            <a:off x="685337" y="4343943"/>
            <a:ext cx="5487326" cy="4114335"/>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fld id="{42EBB7F5-B236-AC46-957D-F97CB3C7891E}" type="slidenum">
              <a:rPr lang="en-US" smtClean="0">
                <a:solidFill>
                  <a:srgbClr val="000000"/>
                </a:solidFill>
              </a:rPr>
              <a:pPr>
                <a:defRPr/>
              </a:pPr>
              <a:t>48</a:t>
            </a:fld>
            <a:endParaRPr lang="en-US" smtClean="0">
              <a:solidFill>
                <a:srgbClr val="000000"/>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C63D13-F5ED-D64A-AA4A-B9C4440910E7}" type="slidenum">
              <a:rPr lang="en-US">
                <a:solidFill>
                  <a:srgbClr val="000000"/>
                </a:solidFill>
                <a:latin typeface="Calibri"/>
              </a:rPr>
              <a:pPr/>
              <a:t>60</a:t>
            </a:fld>
            <a:endParaRPr lang="en-US">
              <a:solidFill>
                <a:srgbClr val="000000"/>
              </a:solidFill>
              <a:latin typeface="Calibri"/>
            </a:endParaRPr>
          </a:p>
        </p:txBody>
      </p:sp>
      <p:sp>
        <p:nvSpPr>
          <p:cNvPr id="706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DE7EBF-5172-3640-9C86-65733D03905E}" type="slidenum">
              <a:rPr lang="en-US" sz="1200"/>
              <a:pPr/>
              <a:t>63</a:t>
            </a:fld>
            <a:endParaRPr lang="en-US" sz="1200"/>
          </a:p>
        </p:txBody>
      </p:sp>
      <p:sp>
        <p:nvSpPr>
          <p:cNvPr id="101378" name="Slide Image Placeholder 1"/>
          <p:cNvSpPr>
            <a:spLocks noGrp="1" noRot="1" noChangeAspect="1" noTextEdi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7155" name="Notes Placeholder 2"/>
          <p:cNvSpPr>
            <a:spLocks noGrp="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
        <p:nvSpPr>
          <p:cNvPr id="17715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2B115F4-DEC9-A34F-AA78-663C22963390}" type="slidenum">
              <a:rPr lang="en-US" sz="1200">
                <a:cs typeface="Arial" charset="0"/>
              </a:rPr>
              <a:pPr algn="r" eaLnBrk="1" hangingPunct="1"/>
              <a:t>63</a:t>
            </a:fld>
            <a:endParaRPr lang="en-US" sz="120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1C95C18B-7B44-B64D-8B31-6C6E8CEE851B}" type="slidenum">
              <a:rPr lang="en-US" sz="1200"/>
              <a:pPr/>
              <a:t>64</a:t>
            </a:fld>
            <a:endParaRPr lang="en-US" sz="1200"/>
          </a:p>
        </p:txBody>
      </p:sp>
      <p:sp>
        <p:nvSpPr>
          <p:cNvPr id="197635" name="Rectangle 2"/>
          <p:cNvSpPr>
            <a:spLocks noChangeArrowheads="1" noTextEdit="1"/>
          </p:cNvSpPr>
          <p:nvPr>
            <p:ph type="sldImg"/>
          </p:nvPr>
        </p:nvSpPr>
        <p:spPr>
          <a:solidFill>
            <a:srgbClr val="FFFFFF"/>
          </a:solidFill>
          <a:ln/>
        </p:spPr>
      </p:sp>
      <p:sp>
        <p:nvSpPr>
          <p:cNvPr id="197636" name="Rectangle 3"/>
          <p:cNvSpPr>
            <a:spLocks noChangeArrowheads="1"/>
          </p:cNvSpPr>
          <p:nvPr>
            <p:ph type="body" idx="1"/>
          </p:nvPr>
        </p:nvSpPr>
        <p:spPr>
          <a:xfrm>
            <a:off x="685337" y="4343943"/>
            <a:ext cx="5487326" cy="4114335"/>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0C7FE0-6FDD-614D-81CD-05C2D6763514}" type="slidenum">
              <a:rPr lang="en-US">
                <a:solidFill>
                  <a:srgbClr val="000000"/>
                </a:solidFill>
                <a:latin typeface="Calibri"/>
              </a:rPr>
              <a:pPr/>
              <a:t>65</a:t>
            </a:fld>
            <a:endParaRPr lang="en-US">
              <a:solidFill>
                <a:srgbClr val="000000"/>
              </a:solidFill>
              <a:latin typeface="Calibri"/>
            </a:endParaRPr>
          </a:p>
        </p:txBody>
      </p:sp>
      <p:sp>
        <p:nvSpPr>
          <p:cNvPr id="1822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822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A63FC4-016F-C840-81C3-6B480858DC25}" type="slidenum">
              <a:rPr lang="en-US" sz="1200">
                <a:solidFill>
                  <a:srgbClr val="000000"/>
                </a:solidFill>
              </a:rPr>
              <a:pPr/>
              <a:t>66</a:t>
            </a:fld>
            <a:endParaRPr lang="en-US" sz="1200">
              <a:solidFill>
                <a:srgbClr val="000000"/>
              </a:solidFill>
            </a:endParaRPr>
          </a:p>
        </p:txBody>
      </p:sp>
      <p:sp>
        <p:nvSpPr>
          <p:cNvPr id="2109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nchor="b"/>
          <a:lstStyle>
            <a:lvl1pPr defTabSz="892175">
              <a:defRPr sz="2400">
                <a:solidFill>
                  <a:schemeClr val="tx1"/>
                </a:solidFill>
                <a:latin typeface="Arial" charset="0"/>
                <a:ea typeface="ＭＳ Ｐゴシック" charset="0"/>
                <a:cs typeface="ＭＳ Ｐゴシック" charset="0"/>
              </a:defRPr>
            </a:lvl1pPr>
            <a:lvl2pPr marL="742950" indent="-285750" defTabSz="892175">
              <a:defRPr sz="2400">
                <a:solidFill>
                  <a:schemeClr val="tx1"/>
                </a:solidFill>
                <a:latin typeface="Arial" charset="0"/>
                <a:ea typeface="ＭＳ Ｐゴシック" charset="0"/>
              </a:defRPr>
            </a:lvl2pPr>
            <a:lvl3pPr marL="1143000" indent="-228600" defTabSz="892175">
              <a:defRPr sz="2400">
                <a:solidFill>
                  <a:schemeClr val="tx1"/>
                </a:solidFill>
                <a:latin typeface="Arial" charset="0"/>
                <a:ea typeface="ＭＳ Ｐゴシック" charset="0"/>
              </a:defRPr>
            </a:lvl3pPr>
            <a:lvl4pPr marL="1600200" indent="-228600" defTabSz="892175">
              <a:defRPr sz="2400">
                <a:solidFill>
                  <a:schemeClr val="tx1"/>
                </a:solidFill>
                <a:latin typeface="Arial" charset="0"/>
                <a:ea typeface="ＭＳ Ｐゴシック" charset="0"/>
              </a:defRPr>
            </a:lvl4pPr>
            <a:lvl5pPr marL="2057400" indent="-228600" defTabSz="892175">
              <a:defRPr sz="2400">
                <a:solidFill>
                  <a:schemeClr val="tx1"/>
                </a:solidFill>
                <a:latin typeface="Arial" charset="0"/>
                <a:ea typeface="ＭＳ Ｐゴシック" charset="0"/>
              </a:defRPr>
            </a:lvl5pPr>
            <a:lvl6pPr marL="2514600" indent="-228600" defTabSz="8921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921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921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92175" eaLnBrk="0" fontAlgn="base" hangingPunct="0">
              <a:spcBef>
                <a:spcPct val="0"/>
              </a:spcBef>
              <a:spcAft>
                <a:spcPct val="0"/>
              </a:spcAft>
              <a:defRPr sz="2400">
                <a:solidFill>
                  <a:schemeClr val="tx1"/>
                </a:solidFill>
                <a:latin typeface="Arial" charset="0"/>
                <a:ea typeface="ＭＳ Ｐゴシック" charset="0"/>
              </a:defRPr>
            </a:lvl9pPr>
          </a:lstStyle>
          <a:p>
            <a:pPr algn="r"/>
            <a:fld id="{7412E9AC-947E-CF4B-937B-3F2DC88AB776}" type="slidenum">
              <a:rPr lang="en-US" sz="1200">
                <a:solidFill>
                  <a:srgbClr val="000000"/>
                </a:solidFill>
              </a:rPr>
              <a:pPr algn="r"/>
              <a:t>66</a:t>
            </a:fld>
            <a:endParaRPr lang="en-US" sz="1200">
              <a:solidFill>
                <a:srgbClr val="000000"/>
              </a:solidFill>
            </a:endParaRPr>
          </a:p>
        </p:txBody>
      </p:sp>
      <p:sp>
        <p:nvSpPr>
          <p:cNvPr id="183300"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210948"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91428" tIns="45714" rIns="91428" bIns="45714"/>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35CA69-438B-6B40-962A-8E86545ED749}" type="slidenum">
              <a:rPr lang="en-US" sz="1200"/>
              <a:pPr/>
              <a:t>67</a:t>
            </a:fld>
            <a:endParaRPr lang="en-US" sz="1200"/>
          </a:p>
        </p:txBody>
      </p:sp>
      <p:sp>
        <p:nvSpPr>
          <p:cNvPr id="2140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F77716B-A1A2-F048-B276-8AE9586F8029}" type="slidenum">
              <a:rPr lang="en-US" sz="1200">
                <a:cs typeface="Arial" charset="0"/>
              </a:rPr>
              <a:pPr algn="r" eaLnBrk="1" hangingPunct="1"/>
              <a:t>67</a:t>
            </a:fld>
            <a:endParaRPr lang="en-US" sz="1200">
              <a:cs typeface="Arial" charset="0"/>
            </a:endParaRPr>
          </a:p>
        </p:txBody>
      </p:sp>
      <p:sp>
        <p:nvSpPr>
          <p:cNvPr id="86019" name="Rectangle 2"/>
          <p:cNvSpPr>
            <a:spLocks noGrp="1" noRot="1" noChangeAspect="1" noChangeArrowheads="1" noTextEdi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4020"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661C01-00FD-D645-A3C5-176611B80E70}" type="slidenum">
              <a:rPr lang="en-US" sz="1200"/>
              <a:pPr/>
              <a:t>68</a:t>
            </a:fld>
            <a:endParaRPr lang="en-US" sz="1200"/>
          </a:p>
        </p:txBody>
      </p:sp>
      <p:sp>
        <p:nvSpPr>
          <p:cNvPr id="88066" name="Rectangle 2"/>
          <p:cNvSpPr>
            <a:spLocks noGrp="1" noRot="1" noChangeAspect="1" noTextEdi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6067" name="Rectangle 3"/>
          <p:cNvSpPr>
            <a:spLocks noGrp="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314330-1445-3B46-97CE-6050367BBC60}" type="slidenum">
              <a:rPr lang="en-US" sz="1200"/>
              <a:pPr/>
              <a:t>69</a:t>
            </a:fld>
            <a:endParaRPr lang="en-US" sz="1200"/>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811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09E916-9AEE-1D41-927C-5D83DD3F0BFE}" type="slidenum">
              <a:rPr lang="en-US" sz="1200">
                <a:solidFill>
                  <a:srgbClr val="000000"/>
                </a:solidFill>
              </a:rPr>
              <a:pPr/>
              <a:t>70</a:t>
            </a:fld>
            <a:endParaRPr lang="en-US" sz="1200">
              <a:solidFill>
                <a:srgbClr val="000000"/>
              </a:solidFill>
            </a:endParaRPr>
          </a:p>
        </p:txBody>
      </p:sp>
      <p:sp>
        <p:nvSpPr>
          <p:cNvPr id="188419" name="Rectangle 2"/>
          <p:cNvSpPr>
            <a:spLocks noGrp="1" noRot="1" noChangeAspect="1" noTextEdit="1"/>
          </p:cNvSpPr>
          <p:nvPr>
            <p:ph type="sldImg"/>
          </p:nvPr>
        </p:nvSpPr>
        <p:spPr>
          <a:ln/>
        </p:spPr>
      </p:sp>
      <p:sp>
        <p:nvSpPr>
          <p:cNvPr id="220163" name="Rectangle 3"/>
          <p:cNvSpPr>
            <a:spLocks noGrp="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B7FBAA16-2FF7-9842-A19D-40C14D0B551D}" type="slidenum">
              <a:rPr lang="en-US" sz="1200">
                <a:solidFill>
                  <a:srgbClr val="000000"/>
                </a:solidFill>
              </a:rPr>
              <a:pPr/>
              <a:t>7</a:t>
            </a:fld>
            <a:endParaRPr lang="en-US" sz="1200">
              <a:solidFill>
                <a:srgbClr val="000000"/>
              </a:solidFill>
            </a:endParaRPr>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xfrm>
            <a:off x="685337" y="4343943"/>
            <a:ext cx="5487326" cy="4114335"/>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F3F388-2220-2949-A97A-6DD60B232BAB}" type="slidenum">
              <a:rPr lang="en-US">
                <a:solidFill>
                  <a:srgbClr val="000000"/>
                </a:solidFill>
                <a:latin typeface="Calibri"/>
              </a:rPr>
              <a:pPr/>
              <a:t>72</a:t>
            </a:fld>
            <a:endParaRPr lang="en-US">
              <a:solidFill>
                <a:srgbClr val="000000"/>
              </a:solidFill>
              <a:latin typeface="Calibri"/>
            </a:endParaRPr>
          </a:p>
        </p:txBody>
      </p:sp>
      <p:sp>
        <p:nvSpPr>
          <p:cNvPr id="239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34E9BF69-7787-8A49-A382-F643A46B8A9F}" type="slidenum">
              <a:rPr lang="en-US" sz="1200">
                <a:solidFill>
                  <a:srgbClr val="000000"/>
                </a:solidFill>
              </a:rPr>
              <a:pPr/>
              <a:t>74</a:t>
            </a:fld>
            <a:endParaRPr lang="en-US" sz="1200">
              <a:solidFill>
                <a:srgbClr val="000000"/>
              </a:solidFill>
            </a:endParaRPr>
          </a:p>
        </p:txBody>
      </p:sp>
      <p:sp>
        <p:nvSpPr>
          <p:cNvPr id="242691" name="Rectangle 2"/>
          <p:cNvSpPr>
            <a:spLocks noGrp="1" noRot="1" noChangeAspect="1" noChangeArrowheads="1" noTextEdit="1"/>
          </p:cNvSpPr>
          <p:nvPr>
            <p:ph type="sldImg"/>
          </p:nvPr>
        </p:nvSpPr>
        <p:spPr>
          <a:solidFill>
            <a:srgbClr val="FFFFFF"/>
          </a:solidFill>
          <a:ln/>
        </p:spPr>
      </p:sp>
      <p:sp>
        <p:nvSpPr>
          <p:cNvPr id="2426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6B18397A-D62B-334D-B51F-C4966C501EAE}" type="slidenum">
              <a:rPr lang="en-US" sz="1200">
                <a:solidFill>
                  <a:srgbClr val="000000"/>
                </a:solidFill>
              </a:rPr>
              <a:pPr/>
              <a:t>75</a:t>
            </a:fld>
            <a:endParaRPr lang="en-US" sz="1200">
              <a:solidFill>
                <a:srgbClr val="000000"/>
              </a:solidFill>
            </a:endParaRPr>
          </a:p>
        </p:txBody>
      </p:sp>
      <p:sp>
        <p:nvSpPr>
          <p:cNvPr id="191491" name="Rectangle 2"/>
          <p:cNvSpPr>
            <a:spLocks noGrp="1" noRot="1" noChangeAspect="1" noChangeArrowheads="1" noTextEdit="1"/>
          </p:cNvSpPr>
          <p:nvPr>
            <p:ph type="sldImg"/>
          </p:nvPr>
        </p:nvSpPr>
        <p:spPr>
          <a:solidFill>
            <a:srgbClr val="FFFFFF"/>
          </a:solidFill>
          <a:ln/>
        </p:spPr>
      </p:sp>
      <p:sp>
        <p:nvSpPr>
          <p:cNvPr id="191492" name="Rectangle 3"/>
          <p:cNvSpPr>
            <a:spLocks noGrp="1" noChangeArrowheads="1"/>
          </p:cNvSpPr>
          <p:nvPr>
            <p:ph type="body" idx="1"/>
          </p:nvPr>
        </p:nvSpPr>
        <p:spPr>
          <a:xfrm>
            <a:off x="685337" y="4343943"/>
            <a:ext cx="5487326" cy="4114335"/>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EB6734D8-563E-1A45-8097-F51F6E891E1B}" type="slidenum">
              <a:rPr lang="en-US" sz="1200">
                <a:solidFill>
                  <a:srgbClr val="000000"/>
                </a:solidFill>
              </a:rPr>
              <a:pPr/>
              <a:t>76</a:t>
            </a:fld>
            <a:endParaRPr lang="en-US" sz="1200">
              <a:solidFill>
                <a:srgbClr val="000000"/>
              </a:solidFill>
            </a:endParaRPr>
          </a:p>
        </p:txBody>
      </p:sp>
      <p:sp>
        <p:nvSpPr>
          <p:cNvPr id="192515" name="Rectangle 2"/>
          <p:cNvSpPr>
            <a:spLocks noGrp="1" noRot="1" noChangeAspect="1" noChangeArrowheads="1" noTextEdit="1"/>
          </p:cNvSpPr>
          <p:nvPr>
            <p:ph type="sldImg"/>
          </p:nvPr>
        </p:nvSpPr>
        <p:spPr>
          <a:solidFill>
            <a:srgbClr val="FFFFFF"/>
          </a:solidFill>
          <a:ln/>
        </p:spPr>
      </p:sp>
      <p:sp>
        <p:nvSpPr>
          <p:cNvPr id="192516" name="Rectangle 3"/>
          <p:cNvSpPr>
            <a:spLocks noGrp="1" noChangeArrowheads="1"/>
          </p:cNvSpPr>
          <p:nvPr>
            <p:ph type="body" idx="1"/>
          </p:nvPr>
        </p:nvSpPr>
        <p:spPr>
          <a:xfrm>
            <a:off x="685337" y="4343943"/>
            <a:ext cx="5487326" cy="4114335"/>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50AF7D59-61FD-404E-B794-ED3AFED92F29}" type="slidenum">
              <a:rPr lang="en-US" sz="1200">
                <a:solidFill>
                  <a:srgbClr val="000000"/>
                </a:solidFill>
              </a:rPr>
              <a:pPr/>
              <a:t>77</a:t>
            </a:fld>
            <a:endParaRPr lang="en-US" sz="1200">
              <a:solidFill>
                <a:srgbClr val="000000"/>
              </a:solidFill>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xfrm>
            <a:off x="685337" y="4343943"/>
            <a:ext cx="5487326" cy="4114335"/>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ＭＳ Ｐゴシック" charset="0"/>
                <a:cs typeface="ＭＳ Ｐゴシック" charset="0"/>
              </a:defRPr>
            </a:lvl1pPr>
            <a:lvl2pPr marL="724451" indent="-278635">
              <a:defRPr sz="2300">
                <a:solidFill>
                  <a:schemeClr val="tx1"/>
                </a:solidFill>
                <a:latin typeface="Arial" charset="0"/>
                <a:ea typeface="ＭＳ Ｐゴシック" charset="0"/>
              </a:defRPr>
            </a:lvl2pPr>
            <a:lvl3pPr marL="1114539" indent="-222908">
              <a:defRPr sz="2300">
                <a:solidFill>
                  <a:schemeClr val="tx1"/>
                </a:solidFill>
                <a:latin typeface="Arial" charset="0"/>
                <a:ea typeface="ＭＳ Ｐゴシック" charset="0"/>
              </a:defRPr>
            </a:lvl3pPr>
            <a:lvl4pPr marL="1560355" indent="-222908">
              <a:defRPr sz="2300">
                <a:solidFill>
                  <a:schemeClr val="tx1"/>
                </a:solidFill>
                <a:latin typeface="Arial" charset="0"/>
                <a:ea typeface="ＭＳ Ｐゴシック" charset="0"/>
              </a:defRPr>
            </a:lvl4pPr>
            <a:lvl5pPr marL="2006171" indent="-222908">
              <a:defRPr sz="2300">
                <a:solidFill>
                  <a:schemeClr val="tx1"/>
                </a:solidFill>
                <a:latin typeface="Arial" charset="0"/>
                <a:ea typeface="ＭＳ Ｐゴシック" charset="0"/>
              </a:defRPr>
            </a:lvl5pPr>
            <a:lvl6pPr marL="2451986" indent="-222908" eaLnBrk="0" fontAlgn="base" hangingPunct="0">
              <a:spcBef>
                <a:spcPct val="0"/>
              </a:spcBef>
              <a:spcAft>
                <a:spcPct val="0"/>
              </a:spcAft>
              <a:defRPr sz="2300">
                <a:solidFill>
                  <a:schemeClr val="tx1"/>
                </a:solidFill>
                <a:latin typeface="Arial" charset="0"/>
                <a:ea typeface="ＭＳ Ｐゴシック" charset="0"/>
              </a:defRPr>
            </a:lvl6pPr>
            <a:lvl7pPr marL="2897802" indent="-222908" eaLnBrk="0" fontAlgn="base" hangingPunct="0">
              <a:spcBef>
                <a:spcPct val="0"/>
              </a:spcBef>
              <a:spcAft>
                <a:spcPct val="0"/>
              </a:spcAft>
              <a:defRPr sz="2300">
                <a:solidFill>
                  <a:schemeClr val="tx1"/>
                </a:solidFill>
                <a:latin typeface="Arial" charset="0"/>
                <a:ea typeface="ＭＳ Ｐゴシック" charset="0"/>
              </a:defRPr>
            </a:lvl7pPr>
            <a:lvl8pPr marL="3343618" indent="-222908" eaLnBrk="0" fontAlgn="base" hangingPunct="0">
              <a:spcBef>
                <a:spcPct val="0"/>
              </a:spcBef>
              <a:spcAft>
                <a:spcPct val="0"/>
              </a:spcAft>
              <a:defRPr sz="2300">
                <a:solidFill>
                  <a:schemeClr val="tx1"/>
                </a:solidFill>
                <a:latin typeface="Arial" charset="0"/>
                <a:ea typeface="ＭＳ Ｐゴシック" charset="0"/>
              </a:defRPr>
            </a:lvl8pPr>
            <a:lvl9pPr marL="3789434" indent="-222908" eaLnBrk="0" fontAlgn="base" hangingPunct="0">
              <a:spcBef>
                <a:spcPct val="0"/>
              </a:spcBef>
              <a:spcAft>
                <a:spcPct val="0"/>
              </a:spcAft>
              <a:defRPr sz="2300">
                <a:solidFill>
                  <a:schemeClr val="tx1"/>
                </a:solidFill>
                <a:latin typeface="Arial" charset="0"/>
                <a:ea typeface="ＭＳ Ｐゴシック" charset="0"/>
              </a:defRPr>
            </a:lvl9pPr>
          </a:lstStyle>
          <a:p>
            <a:fld id="{B608EC5D-DBF6-E645-BC08-13359D3DD5C1}" type="slidenum">
              <a:rPr lang="en-US" sz="1200">
                <a:solidFill>
                  <a:srgbClr val="000000"/>
                </a:solidFill>
              </a:rPr>
              <a:pPr/>
              <a:t>78</a:t>
            </a:fld>
            <a:endParaRPr lang="en-US" sz="1200">
              <a:solidFill>
                <a:srgbClr val="000000"/>
              </a:solidFill>
            </a:endParaRPr>
          </a:p>
        </p:txBody>
      </p:sp>
      <p:sp>
        <p:nvSpPr>
          <p:cNvPr id="194563" name="Rectangle 2"/>
          <p:cNvSpPr>
            <a:spLocks noGrp="1" noRot="1" noChangeAspect="1" noChangeArrowheads="1" noTextEdit="1"/>
          </p:cNvSpPr>
          <p:nvPr>
            <p:ph type="sldImg"/>
          </p:nvPr>
        </p:nvSpPr>
        <p:spPr>
          <a:solidFill>
            <a:srgbClr val="FFFFFF"/>
          </a:solidFill>
          <a:ln/>
        </p:spPr>
      </p:sp>
      <p:sp>
        <p:nvSpPr>
          <p:cNvPr id="194564" name="Rectangle 3"/>
          <p:cNvSpPr>
            <a:spLocks noGrp="1" noChangeArrowheads="1"/>
          </p:cNvSpPr>
          <p:nvPr>
            <p:ph type="body" idx="1"/>
          </p:nvPr>
        </p:nvSpPr>
        <p:spPr>
          <a:xfrm>
            <a:off x="685337" y="4343943"/>
            <a:ext cx="5487326" cy="4114335"/>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fld id="{F958028A-737B-0444-B0A7-EABE3FFEB08F}" type="slidenum">
              <a:rPr lang="en-US" sz="1200">
                <a:solidFill>
                  <a:srgbClr val="000000"/>
                </a:solidFill>
              </a:rPr>
              <a:pPr/>
              <a:t>9</a:t>
            </a:fld>
            <a:endParaRPr lang="en-US" sz="1200">
              <a:solidFill>
                <a:srgbClr val="000000"/>
              </a:solidFill>
            </a:endParaRPr>
          </a:p>
        </p:txBody>
      </p:sp>
      <p:sp>
        <p:nvSpPr>
          <p:cNvPr id="1126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267" name="Rectangle 3"/>
          <p:cNvSpPr>
            <a:spLocks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fld id="{ED9C41B4-A910-0648-9CC4-32C14C02B0ED}" type="slidenum">
              <a:rPr lang="en-US" smtClean="0">
                <a:solidFill>
                  <a:srgbClr val="000000"/>
                </a:solidFill>
              </a:rPr>
              <a:pPr>
                <a:defRPr/>
              </a:pPr>
              <a:t>10</a:t>
            </a:fld>
            <a:endParaRPr lang="en-US" smtClean="0">
              <a:solidFill>
                <a:srgbClr val="000000"/>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dirty="0" smtClean="0"/>
              <a:t>Delta F is the Aerosol </a:t>
            </a:r>
            <a:r>
              <a:rPr lang="en-US" dirty="0" err="1" smtClean="0"/>
              <a:t>Radiative</a:t>
            </a:r>
            <a:r>
              <a:rPr lang="en-US" dirty="0" smtClean="0"/>
              <a:t> Forcing.  In words, it is the the difference in outgoing flux without and with the causative agent. In this case, the causative agent is aerosol.  The negative sign for scattering means that the scattering property of aerosol has the effect of scattering more sunlight back to space than the planet would without aerosol.  The positive sign for absorption means that aerosol absorption reduces the amount of sunlight going to space; therefore, the atmosphere heats.</a:t>
            </a:r>
          </a:p>
          <a:p>
            <a:pPr eaLnBrk="1" hangingPunct="1">
              <a:defRPr/>
            </a:pPr>
            <a:r>
              <a:rPr lang="en-US" dirty="0" smtClean="0"/>
              <a:t>NOTES:</a:t>
            </a:r>
          </a:p>
          <a:p>
            <a:pPr marL="228600" indent="-228600" eaLnBrk="1" hangingPunct="1">
              <a:buFontTx/>
              <a:buAutoNum type="arabicPeriod"/>
              <a:defRPr/>
            </a:pPr>
            <a:r>
              <a:rPr lang="en-US" dirty="0" smtClean="0"/>
              <a:t>If the surface albedo a=0, the scattering by aerosol is most important, and since the surface is perfectly absorbing in this case, aerosol absorption doesn’t matter.</a:t>
            </a:r>
          </a:p>
          <a:p>
            <a:pPr marL="228600" indent="-228600" eaLnBrk="1" hangingPunct="1">
              <a:buFontTx/>
              <a:buAutoNum type="arabicPeriod"/>
              <a:defRPr/>
            </a:pPr>
            <a:r>
              <a:rPr lang="en-US" dirty="0" smtClean="0"/>
              <a:t>If the surface albedo a=1, the surface scatters much more than the aerosol, so only absorption matters.  And the impact of absorption is greatest when the surface albedo is greatest.</a:t>
            </a:r>
          </a:p>
          <a:p>
            <a:pPr marL="228600" indent="-228600" eaLnBrk="1" hangingPunct="1">
              <a:buFontTx/>
              <a:buAutoNum type="arabicPeriod"/>
              <a:defRPr/>
            </a:pPr>
            <a:r>
              <a:rPr lang="en-US" dirty="0" smtClean="0"/>
              <a:t>This equation can easily be derived by allowing for multiple reflections between the aerosol layer and the surface.</a:t>
            </a:r>
          </a:p>
          <a:p>
            <a:pPr marL="228600" indent="-228600" eaLnBrk="1" hangingPunct="1">
              <a:buFontTx/>
              <a:buAutoNum type="arabicPeriod"/>
              <a:defRPr/>
            </a:pPr>
            <a:r>
              <a:rPr lang="en-US" dirty="0" smtClean="0"/>
              <a:t>This expression says NOTHING about what happens to the surface forcing!  Surface forcing is vitally important for boundary layer dynamics.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F8067C-56B5-394A-9217-BA0AEACDC6F8}" type="slidenum">
              <a:rPr lang="en-US" sz="1200"/>
              <a:pPr/>
              <a:t>11</a:t>
            </a:fld>
            <a:endParaRPr lang="en-US" sz="1200"/>
          </a:p>
        </p:txBody>
      </p:sp>
      <p:sp>
        <p:nvSpPr>
          <p:cNvPr id="675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607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6F502F-EE61-B143-BE0C-E983B44B9F55}" type="slidenum">
              <a:rPr lang="en-US" sz="1200"/>
              <a:pPr/>
              <a:t>12</a:t>
            </a:fld>
            <a:endParaRPr lang="en-US" sz="1200"/>
          </a:p>
        </p:txBody>
      </p:sp>
      <p:sp>
        <p:nvSpPr>
          <p:cNvPr id="706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76779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5861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6"/>
          <p:cNvSpPr>
            <a:spLocks noGrp="1"/>
          </p:cNvSpPr>
          <p:nvPr>
            <p:ph type="sldNum" sz="quarter" idx="10"/>
          </p:nvPr>
        </p:nvSpPr>
        <p:spPr/>
        <p:txBody>
          <a:bodyPr/>
          <a:lstStyle>
            <a:lvl1pPr eaLnBrk="0" hangingPunct="0">
              <a:defRPr/>
            </a:lvl1pPr>
          </a:lstStyle>
          <a:p>
            <a:pPr>
              <a:defRPr/>
            </a:pPr>
            <a:fld id="{037FB47D-07C5-B84C-8266-2BDE3A4871C7}" type="slidenum">
              <a:rPr lang="en-US"/>
              <a:pPr>
                <a:defRPr/>
              </a:pPr>
              <a:t>‹#›</a:t>
            </a:fld>
            <a:endParaRPr lang="en-US"/>
          </a:p>
        </p:txBody>
      </p:sp>
    </p:spTree>
    <p:extLst>
      <p:ext uri="{BB962C8B-B14F-4D97-AF65-F5344CB8AC3E}">
        <p14:creationId xmlns:p14="http://schemas.microsoft.com/office/powerpoint/2010/main" val="10991918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460375"/>
            <a:ext cx="2051050" cy="4791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4663" y="460375"/>
            <a:ext cx="6000750" cy="4791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6"/>
          <p:cNvSpPr>
            <a:spLocks noGrp="1"/>
          </p:cNvSpPr>
          <p:nvPr>
            <p:ph type="sldNum" sz="quarter" idx="10"/>
          </p:nvPr>
        </p:nvSpPr>
        <p:spPr/>
        <p:txBody>
          <a:bodyPr/>
          <a:lstStyle>
            <a:lvl1pPr eaLnBrk="0" hangingPunct="0">
              <a:defRPr/>
            </a:lvl1pPr>
          </a:lstStyle>
          <a:p>
            <a:pPr>
              <a:defRPr/>
            </a:pPr>
            <a:fld id="{6EC34589-0051-C34A-9535-CE121E314706}" type="slidenum">
              <a:rPr lang="en-US"/>
              <a:pPr>
                <a:defRPr/>
              </a:pPr>
              <a:t>‹#›</a:t>
            </a:fld>
            <a:endParaRPr lang="en-US"/>
          </a:p>
        </p:txBody>
      </p:sp>
    </p:spTree>
    <p:extLst>
      <p:ext uri="{BB962C8B-B14F-4D97-AF65-F5344CB8AC3E}">
        <p14:creationId xmlns:p14="http://schemas.microsoft.com/office/powerpoint/2010/main" val="14311033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9AB65F-3887-5A47-9B7F-E28892979CDF}" type="datetimeFigureOut">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latin typeface="Calibri"/>
            </a:endParaRPr>
          </a:p>
        </p:txBody>
      </p:sp>
      <p:sp>
        <p:nvSpPr>
          <p:cNvPr id="6" name="Slide Number Placeholder 5"/>
          <p:cNvSpPr>
            <a:spLocks noGrp="1"/>
          </p:cNvSpPr>
          <p:nvPr>
            <p:ph type="sldNum" sz="quarter" idx="12"/>
          </p:nvPr>
        </p:nvSpPr>
        <p:spPr/>
        <p:txBody>
          <a:bodyPr/>
          <a:lstStyle/>
          <a:p>
            <a:fld id="{68B4BBE4-5A62-8E4E-A26A-0FC450B006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05151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9AB65F-3887-5A47-9B7F-E28892979CDF}" type="datetimeFigureOut">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latin typeface="Calibri"/>
            </a:endParaRPr>
          </a:p>
        </p:txBody>
      </p:sp>
      <p:sp>
        <p:nvSpPr>
          <p:cNvPr id="6" name="Slide Number Placeholder 5"/>
          <p:cNvSpPr>
            <a:spLocks noGrp="1"/>
          </p:cNvSpPr>
          <p:nvPr>
            <p:ph type="sldNum" sz="quarter" idx="12"/>
          </p:nvPr>
        </p:nvSpPr>
        <p:spPr/>
        <p:txBody>
          <a:bodyPr/>
          <a:lstStyle/>
          <a:p>
            <a:fld id="{68B4BBE4-5A62-8E4E-A26A-0FC450B006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9062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9AB65F-3887-5A47-9B7F-E28892979CDF}" type="datetimeFigureOut">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latin typeface="Calibri"/>
            </a:endParaRPr>
          </a:p>
        </p:txBody>
      </p:sp>
      <p:sp>
        <p:nvSpPr>
          <p:cNvPr id="6" name="Slide Number Placeholder 5"/>
          <p:cNvSpPr>
            <a:spLocks noGrp="1"/>
          </p:cNvSpPr>
          <p:nvPr>
            <p:ph type="sldNum" sz="quarter" idx="12"/>
          </p:nvPr>
        </p:nvSpPr>
        <p:spPr/>
        <p:txBody>
          <a:bodyPr/>
          <a:lstStyle/>
          <a:p>
            <a:fld id="{68B4BBE4-5A62-8E4E-A26A-0FC450B006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63700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9AB65F-3887-5A47-9B7F-E28892979CDF}" type="datetimeFigureOut">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latin typeface="Calibri"/>
            </a:endParaRPr>
          </a:p>
        </p:txBody>
      </p:sp>
      <p:sp>
        <p:nvSpPr>
          <p:cNvPr id="7" name="Slide Number Placeholder 6"/>
          <p:cNvSpPr>
            <a:spLocks noGrp="1"/>
          </p:cNvSpPr>
          <p:nvPr>
            <p:ph type="sldNum" sz="quarter" idx="12"/>
          </p:nvPr>
        </p:nvSpPr>
        <p:spPr/>
        <p:txBody>
          <a:bodyPr/>
          <a:lstStyle/>
          <a:p>
            <a:fld id="{68B4BBE4-5A62-8E4E-A26A-0FC450B006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74712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9AB65F-3887-5A47-9B7F-E28892979CDF}" type="datetimeFigureOut">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latin typeface="Calibri"/>
            </a:endParaRPr>
          </a:p>
        </p:txBody>
      </p:sp>
      <p:sp>
        <p:nvSpPr>
          <p:cNvPr id="9" name="Slide Number Placeholder 8"/>
          <p:cNvSpPr>
            <a:spLocks noGrp="1"/>
          </p:cNvSpPr>
          <p:nvPr>
            <p:ph type="sldNum" sz="quarter" idx="12"/>
          </p:nvPr>
        </p:nvSpPr>
        <p:spPr/>
        <p:txBody>
          <a:bodyPr/>
          <a:lstStyle/>
          <a:p>
            <a:fld id="{68B4BBE4-5A62-8E4E-A26A-0FC450B006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79791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9AB65F-3887-5A47-9B7F-E28892979CDF}" type="datetimeFigureOut">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latin typeface="Calibri"/>
            </a:endParaRPr>
          </a:p>
        </p:txBody>
      </p:sp>
      <p:sp>
        <p:nvSpPr>
          <p:cNvPr id="5" name="Slide Number Placeholder 4"/>
          <p:cNvSpPr>
            <a:spLocks noGrp="1"/>
          </p:cNvSpPr>
          <p:nvPr>
            <p:ph type="sldNum" sz="quarter" idx="12"/>
          </p:nvPr>
        </p:nvSpPr>
        <p:spPr/>
        <p:txBody>
          <a:bodyPr/>
          <a:lstStyle/>
          <a:p>
            <a:fld id="{68B4BBE4-5A62-8E4E-A26A-0FC450B006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95723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9AB65F-3887-5A47-9B7F-E28892979CDF}" type="datetimeFigureOut">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latin typeface="Calibri"/>
            </a:endParaRPr>
          </a:p>
        </p:txBody>
      </p:sp>
      <p:sp>
        <p:nvSpPr>
          <p:cNvPr id="4" name="Slide Number Placeholder 3"/>
          <p:cNvSpPr>
            <a:spLocks noGrp="1"/>
          </p:cNvSpPr>
          <p:nvPr>
            <p:ph type="sldNum" sz="quarter" idx="12"/>
          </p:nvPr>
        </p:nvSpPr>
        <p:spPr/>
        <p:txBody>
          <a:bodyPr/>
          <a:lstStyle/>
          <a:p>
            <a:fld id="{68B4BBE4-5A62-8E4E-A26A-0FC450B006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339650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9AB65F-3887-5A47-9B7F-E28892979CDF}" type="datetimeFigureOut">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latin typeface="Calibri"/>
            </a:endParaRPr>
          </a:p>
        </p:txBody>
      </p:sp>
      <p:sp>
        <p:nvSpPr>
          <p:cNvPr id="7" name="Slide Number Placeholder 6"/>
          <p:cNvSpPr>
            <a:spLocks noGrp="1"/>
          </p:cNvSpPr>
          <p:nvPr>
            <p:ph type="sldNum" sz="quarter" idx="12"/>
          </p:nvPr>
        </p:nvSpPr>
        <p:spPr/>
        <p:txBody>
          <a:bodyPr/>
          <a:lstStyle/>
          <a:p>
            <a:fld id="{68B4BBE4-5A62-8E4E-A26A-0FC450B006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84443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90821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9AB65F-3887-5A47-9B7F-E28892979CDF}" type="datetimeFigureOut">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latin typeface="Calibri"/>
            </a:endParaRPr>
          </a:p>
        </p:txBody>
      </p:sp>
      <p:sp>
        <p:nvSpPr>
          <p:cNvPr id="7" name="Slide Number Placeholder 6"/>
          <p:cNvSpPr>
            <a:spLocks noGrp="1"/>
          </p:cNvSpPr>
          <p:nvPr>
            <p:ph type="sldNum" sz="quarter" idx="12"/>
          </p:nvPr>
        </p:nvSpPr>
        <p:spPr/>
        <p:txBody>
          <a:bodyPr/>
          <a:lstStyle/>
          <a:p>
            <a:fld id="{68B4BBE4-5A62-8E4E-A26A-0FC450B006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48887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9AB65F-3887-5A47-9B7F-E28892979CDF}" type="datetimeFigureOut">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latin typeface="Calibri"/>
            </a:endParaRPr>
          </a:p>
        </p:txBody>
      </p:sp>
      <p:sp>
        <p:nvSpPr>
          <p:cNvPr id="6" name="Slide Number Placeholder 5"/>
          <p:cNvSpPr>
            <a:spLocks noGrp="1"/>
          </p:cNvSpPr>
          <p:nvPr>
            <p:ph type="sldNum" sz="quarter" idx="12"/>
          </p:nvPr>
        </p:nvSpPr>
        <p:spPr/>
        <p:txBody>
          <a:bodyPr/>
          <a:lstStyle/>
          <a:p>
            <a:fld id="{68B4BBE4-5A62-8E4E-A26A-0FC450B006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29935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9AB65F-3887-5A47-9B7F-E28892979CDF}" type="datetimeFigureOut">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latin typeface="Calibri"/>
            </a:endParaRPr>
          </a:p>
        </p:txBody>
      </p:sp>
      <p:sp>
        <p:nvSpPr>
          <p:cNvPr id="6" name="Slide Number Placeholder 5"/>
          <p:cNvSpPr>
            <a:spLocks noGrp="1"/>
          </p:cNvSpPr>
          <p:nvPr>
            <p:ph type="sldNum" sz="quarter" idx="12"/>
          </p:nvPr>
        </p:nvSpPr>
        <p:spPr/>
        <p:txBody>
          <a:bodyPr/>
          <a:lstStyle/>
          <a:p>
            <a:fld id="{68B4BBE4-5A62-8E4E-A26A-0FC450B006F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45647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67192F5-9EBF-4976-9B5F-AFFDE8512B0B}" type="datetime1">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55F980-98F4-425A-895F-8599B260C01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765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0F1B86-B11F-4D47-97A9-71B84AEF3A5A}" type="datetime1">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55F980-98F4-425A-895F-8599B260C01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295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7731C5-742D-47DF-A8C6-63A7F682C62A}" type="datetime1">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55F980-98F4-425A-895F-8599B260C01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178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05D1DE-2955-4B9E-9252-784755CE0790}" type="datetime1">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55F980-98F4-425A-895F-8599B260C01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6020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C646B3-4189-4EEB-9CD1-662A3A4BB8CE}" type="datetime1">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55F980-98F4-425A-895F-8599B260C01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516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B012D1-719C-4080-879F-32F203AC93B8}" type="datetime1">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55F980-98F4-425A-895F-8599B260C01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737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258456-3BBA-479E-B39F-97379B45C311}" type="datetime1">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55F980-98F4-425A-895F-8599B260C01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549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01615A-3F02-0643-9911-6DF4800C4007}" type="slidenum">
              <a:rPr lang="en-US"/>
              <a:pPr>
                <a:defRPr/>
              </a:pPr>
              <a:t>‹#›</a:t>
            </a:fld>
            <a:endParaRPr lang="en-US"/>
          </a:p>
        </p:txBody>
      </p:sp>
    </p:spTree>
    <p:extLst>
      <p:ext uri="{BB962C8B-B14F-4D97-AF65-F5344CB8AC3E}">
        <p14:creationId xmlns:p14="http://schemas.microsoft.com/office/powerpoint/2010/main" val="7881571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BB0CD9-A2DC-4994-BF3B-0C5FDD16BCCB}" type="datetime1">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55F980-98F4-425A-895F-8599B260C01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407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6CE603-C4AD-4F71-8C0E-97470E72970D}" type="datetime1">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55F980-98F4-425A-895F-8599B260C01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217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0CF685-0E56-4E65-AA7F-E4DB545DD777}" type="datetime1">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55F980-98F4-425A-895F-8599B260C01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808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D07AC8-3D6F-4B2F-AC24-0F6A69FC2BD8}" type="datetime1">
              <a:rPr lang="en-US" smtClean="0">
                <a:solidFill>
                  <a:prstClr val="black">
                    <a:tint val="75000"/>
                  </a:prstClr>
                </a:solidFill>
                <a:latin typeface="Calibri"/>
              </a:rPr>
              <a:pPr/>
              <a:t>8/23/15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55F980-98F4-425A-895F-8599B260C01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387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5" name="Rectangle 6"/>
          <p:cNvSpPr>
            <a:spLocks noGrp="1" noChangeArrowheads="1"/>
          </p:cNvSpPr>
          <p:nvPr>
            <p:ph type="sldNum" sz="quarter" idx="11"/>
          </p:nvPr>
        </p:nvSpPr>
        <p:spPr>
          <a:ln/>
        </p:spPr>
        <p:txBody>
          <a:bodyPr/>
          <a:lstStyle>
            <a:lvl1pPr>
              <a:defRPr/>
            </a:lvl1pPr>
          </a:lstStyle>
          <a:p>
            <a:fld id="{C5F4C0E8-319F-1B41-B5BE-889C5ADC2E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12140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5" name="Rectangle 6"/>
          <p:cNvSpPr>
            <a:spLocks noGrp="1" noChangeArrowheads="1"/>
          </p:cNvSpPr>
          <p:nvPr>
            <p:ph type="sldNum" sz="quarter" idx="11"/>
          </p:nvPr>
        </p:nvSpPr>
        <p:spPr>
          <a:ln/>
        </p:spPr>
        <p:txBody>
          <a:bodyPr/>
          <a:lstStyle>
            <a:lvl1pPr>
              <a:defRPr/>
            </a:lvl1pPr>
          </a:lstStyle>
          <a:p>
            <a:fld id="{C077E06F-FBFD-FE4F-B483-777988B22E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360920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5" name="Rectangle 6"/>
          <p:cNvSpPr>
            <a:spLocks noGrp="1" noChangeArrowheads="1"/>
          </p:cNvSpPr>
          <p:nvPr>
            <p:ph type="sldNum" sz="quarter" idx="11"/>
          </p:nvPr>
        </p:nvSpPr>
        <p:spPr>
          <a:ln/>
        </p:spPr>
        <p:txBody>
          <a:bodyPr/>
          <a:lstStyle>
            <a:lvl1pPr>
              <a:defRPr/>
            </a:lvl1pPr>
          </a:lstStyle>
          <a:p>
            <a:fld id="{283152E4-5072-1249-984C-9F51F6D8D4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29037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6" name="Rectangle 6"/>
          <p:cNvSpPr>
            <a:spLocks noGrp="1" noChangeArrowheads="1"/>
          </p:cNvSpPr>
          <p:nvPr>
            <p:ph type="sldNum" sz="quarter" idx="11"/>
          </p:nvPr>
        </p:nvSpPr>
        <p:spPr>
          <a:ln/>
        </p:spPr>
        <p:txBody>
          <a:bodyPr/>
          <a:lstStyle>
            <a:lvl1pPr>
              <a:defRPr/>
            </a:lvl1pPr>
          </a:lstStyle>
          <a:p>
            <a:fld id="{36481383-FE56-8D4C-BAB4-CA692D3881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15674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8" name="Rectangle 6"/>
          <p:cNvSpPr>
            <a:spLocks noGrp="1" noChangeArrowheads="1"/>
          </p:cNvSpPr>
          <p:nvPr>
            <p:ph type="sldNum" sz="quarter" idx="11"/>
          </p:nvPr>
        </p:nvSpPr>
        <p:spPr>
          <a:ln/>
        </p:spPr>
        <p:txBody>
          <a:bodyPr/>
          <a:lstStyle>
            <a:lvl1pPr>
              <a:defRPr/>
            </a:lvl1pPr>
          </a:lstStyle>
          <a:p>
            <a:fld id="{7ED08F64-5159-9940-8965-8EA568F59C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22935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4" name="Rectangle 6"/>
          <p:cNvSpPr>
            <a:spLocks noGrp="1" noChangeArrowheads="1"/>
          </p:cNvSpPr>
          <p:nvPr>
            <p:ph type="sldNum" sz="quarter" idx="11"/>
          </p:nvPr>
        </p:nvSpPr>
        <p:spPr>
          <a:ln/>
        </p:spPr>
        <p:txBody>
          <a:bodyPr/>
          <a:lstStyle>
            <a:lvl1pPr>
              <a:defRPr/>
            </a:lvl1pPr>
          </a:lstStyle>
          <a:p>
            <a:fld id="{DFF498D9-235E-0D40-BAF4-554B719F75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3754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A80A57-B294-A842-8A81-4A23A4BF12A9}" type="slidenum">
              <a:rPr lang="en-US"/>
              <a:pPr>
                <a:defRPr/>
              </a:pPr>
              <a:t>‹#›</a:t>
            </a:fld>
            <a:endParaRPr lang="en-US"/>
          </a:p>
        </p:txBody>
      </p:sp>
    </p:spTree>
    <p:extLst>
      <p:ext uri="{BB962C8B-B14F-4D97-AF65-F5344CB8AC3E}">
        <p14:creationId xmlns:p14="http://schemas.microsoft.com/office/powerpoint/2010/main" val="29064424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3" name="Rectangle 6"/>
          <p:cNvSpPr>
            <a:spLocks noGrp="1" noChangeArrowheads="1"/>
          </p:cNvSpPr>
          <p:nvPr>
            <p:ph type="sldNum" sz="quarter" idx="11"/>
          </p:nvPr>
        </p:nvSpPr>
        <p:spPr>
          <a:ln/>
        </p:spPr>
        <p:txBody>
          <a:bodyPr/>
          <a:lstStyle>
            <a:lvl1pPr>
              <a:defRPr/>
            </a:lvl1pPr>
          </a:lstStyle>
          <a:p>
            <a:fld id="{135F2A26-8539-4948-919C-93DEC2D1ED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59730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6" name="Rectangle 6"/>
          <p:cNvSpPr>
            <a:spLocks noGrp="1" noChangeArrowheads="1"/>
          </p:cNvSpPr>
          <p:nvPr>
            <p:ph type="sldNum" sz="quarter" idx="11"/>
          </p:nvPr>
        </p:nvSpPr>
        <p:spPr>
          <a:ln/>
        </p:spPr>
        <p:txBody>
          <a:bodyPr/>
          <a:lstStyle>
            <a:lvl1pPr>
              <a:defRPr/>
            </a:lvl1pPr>
          </a:lstStyle>
          <a:p>
            <a:fld id="{EBE863C8-D41E-3242-95DD-4A152616B1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5618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6" name="Rectangle 6"/>
          <p:cNvSpPr>
            <a:spLocks noGrp="1" noChangeArrowheads="1"/>
          </p:cNvSpPr>
          <p:nvPr>
            <p:ph type="sldNum" sz="quarter" idx="11"/>
          </p:nvPr>
        </p:nvSpPr>
        <p:spPr>
          <a:ln/>
        </p:spPr>
        <p:txBody>
          <a:bodyPr/>
          <a:lstStyle>
            <a:lvl1pPr>
              <a:defRPr/>
            </a:lvl1pPr>
          </a:lstStyle>
          <a:p>
            <a:fld id="{AA061CBC-1530-944C-84F2-2F1545606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78294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5" name="Rectangle 6"/>
          <p:cNvSpPr>
            <a:spLocks noGrp="1" noChangeArrowheads="1"/>
          </p:cNvSpPr>
          <p:nvPr>
            <p:ph type="sldNum" sz="quarter" idx="11"/>
          </p:nvPr>
        </p:nvSpPr>
        <p:spPr>
          <a:ln/>
        </p:spPr>
        <p:txBody>
          <a:bodyPr/>
          <a:lstStyle>
            <a:lvl1pPr>
              <a:defRPr/>
            </a:lvl1pPr>
          </a:lstStyle>
          <a:p>
            <a:fld id="{8B0A63F0-82C4-E346-AC81-4D465DF3D7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04986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5" name="Rectangle 6"/>
          <p:cNvSpPr>
            <a:spLocks noGrp="1" noChangeArrowheads="1"/>
          </p:cNvSpPr>
          <p:nvPr>
            <p:ph type="sldNum" sz="quarter" idx="11"/>
          </p:nvPr>
        </p:nvSpPr>
        <p:spPr>
          <a:ln/>
        </p:spPr>
        <p:txBody>
          <a:bodyPr/>
          <a:lstStyle>
            <a:lvl1pPr>
              <a:defRPr/>
            </a:lvl1pPr>
          </a:lstStyle>
          <a:p>
            <a:fld id="{63C61710-56C2-1347-9119-8D55432A4E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36576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7" name="Rectangle 6"/>
          <p:cNvSpPr>
            <a:spLocks noGrp="1" noChangeArrowheads="1"/>
          </p:cNvSpPr>
          <p:nvPr>
            <p:ph type="sldNum" sz="quarter" idx="11"/>
          </p:nvPr>
        </p:nvSpPr>
        <p:spPr>
          <a:ln/>
        </p:spPr>
        <p:txBody>
          <a:bodyPr/>
          <a:lstStyle>
            <a:lvl1pPr>
              <a:defRPr/>
            </a:lvl1pPr>
          </a:lstStyle>
          <a:p>
            <a:fld id="{8FC9EFAE-02A3-FB47-9308-360FF44E66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63874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5" name="Rectangle 6"/>
          <p:cNvSpPr>
            <a:spLocks noGrp="1" noChangeArrowheads="1"/>
          </p:cNvSpPr>
          <p:nvPr>
            <p:ph type="sldNum" sz="quarter" idx="11"/>
          </p:nvPr>
        </p:nvSpPr>
        <p:spPr>
          <a:ln/>
        </p:spPr>
        <p:txBody>
          <a:bodyPr/>
          <a:lstStyle>
            <a:lvl1pPr>
              <a:defRPr/>
            </a:lvl1pPr>
          </a:lstStyle>
          <a:p>
            <a:fld id="{C5F4C0E8-319F-1B41-B5BE-889C5ADC2E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12140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5" name="Rectangle 6"/>
          <p:cNvSpPr>
            <a:spLocks noGrp="1" noChangeArrowheads="1"/>
          </p:cNvSpPr>
          <p:nvPr>
            <p:ph type="sldNum" sz="quarter" idx="11"/>
          </p:nvPr>
        </p:nvSpPr>
        <p:spPr>
          <a:ln/>
        </p:spPr>
        <p:txBody>
          <a:bodyPr/>
          <a:lstStyle>
            <a:lvl1pPr>
              <a:defRPr/>
            </a:lvl1pPr>
          </a:lstStyle>
          <a:p>
            <a:fld id="{C077E06F-FBFD-FE4F-B483-777988B22E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36092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5" name="Rectangle 6"/>
          <p:cNvSpPr>
            <a:spLocks noGrp="1" noChangeArrowheads="1"/>
          </p:cNvSpPr>
          <p:nvPr>
            <p:ph type="sldNum" sz="quarter" idx="11"/>
          </p:nvPr>
        </p:nvSpPr>
        <p:spPr>
          <a:ln/>
        </p:spPr>
        <p:txBody>
          <a:bodyPr/>
          <a:lstStyle>
            <a:lvl1pPr>
              <a:defRPr/>
            </a:lvl1pPr>
          </a:lstStyle>
          <a:p>
            <a:fld id="{283152E4-5072-1249-984C-9F51F6D8D4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29037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6" name="Rectangle 6"/>
          <p:cNvSpPr>
            <a:spLocks noGrp="1" noChangeArrowheads="1"/>
          </p:cNvSpPr>
          <p:nvPr>
            <p:ph type="sldNum" sz="quarter" idx="11"/>
          </p:nvPr>
        </p:nvSpPr>
        <p:spPr>
          <a:ln/>
        </p:spPr>
        <p:txBody>
          <a:bodyPr/>
          <a:lstStyle>
            <a:lvl1pPr>
              <a:defRPr/>
            </a:lvl1pPr>
          </a:lstStyle>
          <a:p>
            <a:fld id="{36481383-FE56-8D4C-BAB4-CA692D3881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1567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064715-C2E4-2844-AAFD-68C74701F85A}" type="slidenum">
              <a:rPr lang="en-US"/>
              <a:pPr>
                <a:defRPr/>
              </a:pPr>
              <a:t>‹#›</a:t>
            </a:fld>
            <a:endParaRPr lang="en-US"/>
          </a:p>
        </p:txBody>
      </p:sp>
    </p:spTree>
    <p:extLst>
      <p:ext uri="{BB962C8B-B14F-4D97-AF65-F5344CB8AC3E}">
        <p14:creationId xmlns:p14="http://schemas.microsoft.com/office/powerpoint/2010/main" val="37898268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8" name="Rectangle 6"/>
          <p:cNvSpPr>
            <a:spLocks noGrp="1" noChangeArrowheads="1"/>
          </p:cNvSpPr>
          <p:nvPr>
            <p:ph type="sldNum" sz="quarter" idx="11"/>
          </p:nvPr>
        </p:nvSpPr>
        <p:spPr>
          <a:ln/>
        </p:spPr>
        <p:txBody>
          <a:bodyPr/>
          <a:lstStyle>
            <a:lvl1pPr>
              <a:defRPr/>
            </a:lvl1pPr>
          </a:lstStyle>
          <a:p>
            <a:fld id="{7ED08F64-5159-9940-8965-8EA568F59C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22935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4" name="Rectangle 6"/>
          <p:cNvSpPr>
            <a:spLocks noGrp="1" noChangeArrowheads="1"/>
          </p:cNvSpPr>
          <p:nvPr>
            <p:ph type="sldNum" sz="quarter" idx="11"/>
          </p:nvPr>
        </p:nvSpPr>
        <p:spPr>
          <a:ln/>
        </p:spPr>
        <p:txBody>
          <a:bodyPr/>
          <a:lstStyle>
            <a:lvl1pPr>
              <a:defRPr/>
            </a:lvl1pPr>
          </a:lstStyle>
          <a:p>
            <a:fld id="{DFF498D9-235E-0D40-BAF4-554B719F75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37549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3" name="Rectangle 6"/>
          <p:cNvSpPr>
            <a:spLocks noGrp="1" noChangeArrowheads="1"/>
          </p:cNvSpPr>
          <p:nvPr>
            <p:ph type="sldNum" sz="quarter" idx="11"/>
          </p:nvPr>
        </p:nvSpPr>
        <p:spPr>
          <a:ln/>
        </p:spPr>
        <p:txBody>
          <a:bodyPr/>
          <a:lstStyle>
            <a:lvl1pPr>
              <a:defRPr/>
            </a:lvl1pPr>
          </a:lstStyle>
          <a:p>
            <a:fld id="{135F2A26-8539-4948-919C-93DEC2D1ED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59730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6" name="Rectangle 6"/>
          <p:cNvSpPr>
            <a:spLocks noGrp="1" noChangeArrowheads="1"/>
          </p:cNvSpPr>
          <p:nvPr>
            <p:ph type="sldNum" sz="quarter" idx="11"/>
          </p:nvPr>
        </p:nvSpPr>
        <p:spPr>
          <a:ln/>
        </p:spPr>
        <p:txBody>
          <a:bodyPr/>
          <a:lstStyle>
            <a:lvl1pPr>
              <a:defRPr/>
            </a:lvl1pPr>
          </a:lstStyle>
          <a:p>
            <a:fld id="{EBE863C8-D41E-3242-95DD-4A152616B1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5618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6" name="Rectangle 6"/>
          <p:cNvSpPr>
            <a:spLocks noGrp="1" noChangeArrowheads="1"/>
          </p:cNvSpPr>
          <p:nvPr>
            <p:ph type="sldNum" sz="quarter" idx="11"/>
          </p:nvPr>
        </p:nvSpPr>
        <p:spPr>
          <a:ln/>
        </p:spPr>
        <p:txBody>
          <a:bodyPr/>
          <a:lstStyle>
            <a:lvl1pPr>
              <a:defRPr/>
            </a:lvl1pPr>
          </a:lstStyle>
          <a:p>
            <a:fld id="{AA061CBC-1530-944C-84F2-2F1545606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78294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5" name="Rectangle 6"/>
          <p:cNvSpPr>
            <a:spLocks noGrp="1" noChangeArrowheads="1"/>
          </p:cNvSpPr>
          <p:nvPr>
            <p:ph type="sldNum" sz="quarter" idx="11"/>
          </p:nvPr>
        </p:nvSpPr>
        <p:spPr>
          <a:ln/>
        </p:spPr>
        <p:txBody>
          <a:bodyPr/>
          <a:lstStyle>
            <a:lvl1pPr>
              <a:defRPr/>
            </a:lvl1pPr>
          </a:lstStyle>
          <a:p>
            <a:fld id="{8B0A63F0-82C4-E346-AC81-4D465DF3D7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04986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5" name="Rectangle 6"/>
          <p:cNvSpPr>
            <a:spLocks noGrp="1" noChangeArrowheads="1"/>
          </p:cNvSpPr>
          <p:nvPr>
            <p:ph type="sldNum" sz="quarter" idx="11"/>
          </p:nvPr>
        </p:nvSpPr>
        <p:spPr>
          <a:ln/>
        </p:spPr>
        <p:txBody>
          <a:bodyPr/>
          <a:lstStyle>
            <a:lvl1pPr>
              <a:defRPr/>
            </a:lvl1pPr>
          </a:lstStyle>
          <a:p>
            <a:fld id="{63C61710-56C2-1347-9119-8D55432A4E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36576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7" name="Rectangle 6"/>
          <p:cNvSpPr>
            <a:spLocks noGrp="1" noChangeArrowheads="1"/>
          </p:cNvSpPr>
          <p:nvPr>
            <p:ph type="sldNum" sz="quarter" idx="11"/>
          </p:nvPr>
        </p:nvSpPr>
        <p:spPr>
          <a:ln/>
        </p:spPr>
        <p:txBody>
          <a:bodyPr/>
          <a:lstStyle>
            <a:lvl1pPr>
              <a:defRPr/>
            </a:lvl1pPr>
          </a:lstStyle>
          <a:p>
            <a:fld id="{8FC9EFAE-02A3-FB47-9308-360FF44E66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63874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fld id="{FCCCE7A5-0933-2443-8E1F-C5C2C81DD6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92834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fld id="{9BEAF34A-FE41-6946-9FD9-285B86CA72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8441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2B4322-DCD7-3048-839F-222367F3DC38}" type="slidenum">
              <a:rPr lang="en-US"/>
              <a:pPr>
                <a:defRPr/>
              </a:pPr>
              <a:t>‹#›</a:t>
            </a:fld>
            <a:endParaRPr lang="en-US"/>
          </a:p>
        </p:txBody>
      </p:sp>
    </p:spTree>
    <p:extLst>
      <p:ext uri="{BB962C8B-B14F-4D97-AF65-F5344CB8AC3E}">
        <p14:creationId xmlns:p14="http://schemas.microsoft.com/office/powerpoint/2010/main" val="26032741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fld id="{9E9A0514-00A4-E442-904F-D2432DAC63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91668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fld id="{EB5FC77A-4C0D-5447-8242-B903236400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26717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fld id="{8E297522-C6C8-8447-B9AD-8D47B45B3C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10161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fld id="{36475A47-1C39-3D4A-9822-57B5640CF5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93520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fld id="{FA3A3803-6589-8649-9A0B-8283F23BEC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68499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fld id="{4A721969-14FE-C444-954A-C6F41B1B8C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48302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fld id="{91DD244D-E5AE-634E-95E5-A991CBB32C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95645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fld id="{F2559FEE-7E1E-1942-A284-31CE8DD531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94457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fld id="{9FD4E443-FE2F-F244-B6E8-C579FA7408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01674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5" name="Rectangle 6"/>
          <p:cNvSpPr>
            <a:spLocks noGrp="1" noChangeArrowheads="1"/>
          </p:cNvSpPr>
          <p:nvPr>
            <p:ph type="sldNum" sz="quarter" idx="11"/>
          </p:nvPr>
        </p:nvSpPr>
        <p:spPr>
          <a:ln/>
        </p:spPr>
        <p:txBody>
          <a:bodyPr/>
          <a:lstStyle>
            <a:lvl1pPr>
              <a:defRPr/>
            </a:lvl1pPr>
          </a:lstStyle>
          <a:p>
            <a:fld id="{1B588A95-EC42-5045-A227-53543FEAB9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2073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9F41A34-0E97-F245-A781-1F18DD179461}" type="slidenum">
              <a:rPr lang="en-US"/>
              <a:pPr>
                <a:defRPr/>
              </a:pPr>
              <a:t>‹#›</a:t>
            </a:fld>
            <a:endParaRPr lang="en-US"/>
          </a:p>
        </p:txBody>
      </p:sp>
    </p:spTree>
    <p:extLst>
      <p:ext uri="{BB962C8B-B14F-4D97-AF65-F5344CB8AC3E}">
        <p14:creationId xmlns:p14="http://schemas.microsoft.com/office/powerpoint/2010/main" val="126698969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5" name="Rectangle 6"/>
          <p:cNvSpPr>
            <a:spLocks noGrp="1" noChangeArrowheads="1"/>
          </p:cNvSpPr>
          <p:nvPr>
            <p:ph type="sldNum" sz="quarter" idx="11"/>
          </p:nvPr>
        </p:nvSpPr>
        <p:spPr>
          <a:ln/>
        </p:spPr>
        <p:txBody>
          <a:bodyPr/>
          <a:lstStyle>
            <a:lvl1pPr>
              <a:defRPr/>
            </a:lvl1pPr>
          </a:lstStyle>
          <a:p>
            <a:fld id="{A06D38EE-DF37-F046-9F01-189C517B0F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58156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5" name="Rectangle 6"/>
          <p:cNvSpPr>
            <a:spLocks noGrp="1" noChangeArrowheads="1"/>
          </p:cNvSpPr>
          <p:nvPr>
            <p:ph type="sldNum" sz="quarter" idx="11"/>
          </p:nvPr>
        </p:nvSpPr>
        <p:spPr>
          <a:ln/>
        </p:spPr>
        <p:txBody>
          <a:bodyPr/>
          <a:lstStyle>
            <a:lvl1pPr>
              <a:defRPr/>
            </a:lvl1pPr>
          </a:lstStyle>
          <a:p>
            <a:fld id="{1B395EFE-936D-2E45-ABD1-07E8C8DDCC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75376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6" name="Rectangle 6"/>
          <p:cNvSpPr>
            <a:spLocks noGrp="1" noChangeArrowheads="1"/>
          </p:cNvSpPr>
          <p:nvPr>
            <p:ph type="sldNum" sz="quarter" idx="11"/>
          </p:nvPr>
        </p:nvSpPr>
        <p:spPr>
          <a:ln/>
        </p:spPr>
        <p:txBody>
          <a:bodyPr/>
          <a:lstStyle>
            <a:lvl1pPr>
              <a:defRPr/>
            </a:lvl1pPr>
          </a:lstStyle>
          <a:p>
            <a:fld id="{481601EF-E0C5-D44A-AA24-71571EFFDC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00554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8" name="Rectangle 6"/>
          <p:cNvSpPr>
            <a:spLocks noGrp="1" noChangeArrowheads="1"/>
          </p:cNvSpPr>
          <p:nvPr>
            <p:ph type="sldNum" sz="quarter" idx="11"/>
          </p:nvPr>
        </p:nvSpPr>
        <p:spPr>
          <a:ln/>
        </p:spPr>
        <p:txBody>
          <a:bodyPr/>
          <a:lstStyle>
            <a:lvl1pPr>
              <a:defRPr/>
            </a:lvl1pPr>
          </a:lstStyle>
          <a:p>
            <a:fld id="{4165FCF7-4583-2643-A3AD-41DA0F1032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76667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4" name="Rectangle 6"/>
          <p:cNvSpPr>
            <a:spLocks noGrp="1" noChangeArrowheads="1"/>
          </p:cNvSpPr>
          <p:nvPr>
            <p:ph type="sldNum" sz="quarter" idx="11"/>
          </p:nvPr>
        </p:nvSpPr>
        <p:spPr>
          <a:ln/>
        </p:spPr>
        <p:txBody>
          <a:bodyPr/>
          <a:lstStyle>
            <a:lvl1pPr>
              <a:defRPr/>
            </a:lvl1pPr>
          </a:lstStyle>
          <a:p>
            <a:fld id="{771F7A4C-7C74-D749-B013-0748385F35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439900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3" name="Rectangle 6"/>
          <p:cNvSpPr>
            <a:spLocks noGrp="1" noChangeArrowheads="1"/>
          </p:cNvSpPr>
          <p:nvPr>
            <p:ph type="sldNum" sz="quarter" idx="11"/>
          </p:nvPr>
        </p:nvSpPr>
        <p:spPr>
          <a:ln/>
        </p:spPr>
        <p:txBody>
          <a:bodyPr/>
          <a:lstStyle>
            <a:lvl1pPr>
              <a:defRPr/>
            </a:lvl1pPr>
          </a:lstStyle>
          <a:p>
            <a:fld id="{91BE1282-4A4F-FC4A-B901-54C52F531B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45552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6" name="Rectangle 6"/>
          <p:cNvSpPr>
            <a:spLocks noGrp="1" noChangeArrowheads="1"/>
          </p:cNvSpPr>
          <p:nvPr>
            <p:ph type="sldNum" sz="quarter" idx="11"/>
          </p:nvPr>
        </p:nvSpPr>
        <p:spPr>
          <a:ln/>
        </p:spPr>
        <p:txBody>
          <a:bodyPr/>
          <a:lstStyle>
            <a:lvl1pPr>
              <a:defRPr/>
            </a:lvl1pPr>
          </a:lstStyle>
          <a:p>
            <a:fld id="{870719C3-151E-2A43-9240-F2AC5ECFA1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354797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6" name="Rectangle 6"/>
          <p:cNvSpPr>
            <a:spLocks noGrp="1" noChangeArrowheads="1"/>
          </p:cNvSpPr>
          <p:nvPr>
            <p:ph type="sldNum" sz="quarter" idx="11"/>
          </p:nvPr>
        </p:nvSpPr>
        <p:spPr>
          <a:ln/>
        </p:spPr>
        <p:txBody>
          <a:bodyPr/>
          <a:lstStyle>
            <a:lvl1pPr>
              <a:defRPr/>
            </a:lvl1pPr>
          </a:lstStyle>
          <a:p>
            <a:fld id="{438BF450-EE88-654A-8B6F-F099BE5ED5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81242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5" name="Rectangle 6"/>
          <p:cNvSpPr>
            <a:spLocks noGrp="1" noChangeArrowheads="1"/>
          </p:cNvSpPr>
          <p:nvPr>
            <p:ph type="sldNum" sz="quarter" idx="11"/>
          </p:nvPr>
        </p:nvSpPr>
        <p:spPr>
          <a:ln/>
        </p:spPr>
        <p:txBody>
          <a:bodyPr/>
          <a:lstStyle>
            <a:lvl1pPr>
              <a:defRPr/>
            </a:lvl1pPr>
          </a:lstStyle>
          <a:p>
            <a:fld id="{58D4A10D-06AA-EF4B-85B6-B52BC83CF3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06999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5" name="Rectangle 6"/>
          <p:cNvSpPr>
            <a:spLocks noGrp="1" noChangeArrowheads="1"/>
          </p:cNvSpPr>
          <p:nvPr>
            <p:ph type="sldNum" sz="quarter" idx="11"/>
          </p:nvPr>
        </p:nvSpPr>
        <p:spPr>
          <a:ln/>
        </p:spPr>
        <p:txBody>
          <a:bodyPr/>
          <a:lstStyle>
            <a:lvl1pPr>
              <a:defRPr/>
            </a:lvl1pPr>
          </a:lstStyle>
          <a:p>
            <a:fld id="{C93FB12C-E840-5F4E-A8C4-CAE018D6B7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7609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E4C882D-553C-D344-B693-74631518EB7A}" type="slidenum">
              <a:rPr lang="en-US"/>
              <a:pPr>
                <a:defRPr/>
              </a:pPr>
              <a:t>‹#›</a:t>
            </a:fld>
            <a:endParaRPr lang="en-US"/>
          </a:p>
        </p:txBody>
      </p:sp>
    </p:spTree>
    <p:extLst>
      <p:ext uri="{BB962C8B-B14F-4D97-AF65-F5344CB8AC3E}">
        <p14:creationId xmlns:p14="http://schemas.microsoft.com/office/powerpoint/2010/main" val="289245869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7" name="Rectangle 6"/>
          <p:cNvSpPr>
            <a:spLocks noGrp="1" noChangeArrowheads="1"/>
          </p:cNvSpPr>
          <p:nvPr>
            <p:ph type="sldNum" sz="quarter" idx="11"/>
          </p:nvPr>
        </p:nvSpPr>
        <p:spPr>
          <a:ln/>
        </p:spPr>
        <p:txBody>
          <a:bodyPr/>
          <a:lstStyle>
            <a:lvl1pPr>
              <a:defRPr/>
            </a:lvl1pPr>
          </a:lstStyle>
          <a:p>
            <a:fld id="{550704B4-B4E3-B542-BF18-82CE509989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611768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Tree>
    <p:extLst>
      <p:ext uri="{BB962C8B-B14F-4D97-AF65-F5344CB8AC3E}">
        <p14:creationId xmlns:p14="http://schemas.microsoft.com/office/powerpoint/2010/main" val="24484261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Tree>
    <p:extLst>
      <p:ext uri="{BB962C8B-B14F-4D97-AF65-F5344CB8AC3E}">
        <p14:creationId xmlns:p14="http://schemas.microsoft.com/office/powerpoint/2010/main" val="31763827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Tree>
    <p:extLst>
      <p:ext uri="{BB962C8B-B14F-4D97-AF65-F5344CB8AC3E}">
        <p14:creationId xmlns:p14="http://schemas.microsoft.com/office/powerpoint/2010/main" val="16837042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95325" y="1236663"/>
            <a:ext cx="3848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95825" y="1236663"/>
            <a:ext cx="3848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Tree>
    <p:extLst>
      <p:ext uri="{BB962C8B-B14F-4D97-AF65-F5344CB8AC3E}">
        <p14:creationId xmlns:p14="http://schemas.microsoft.com/office/powerpoint/2010/main" val="35655485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Tree>
    <p:extLst>
      <p:ext uri="{BB962C8B-B14F-4D97-AF65-F5344CB8AC3E}">
        <p14:creationId xmlns:p14="http://schemas.microsoft.com/office/powerpoint/2010/main" val="40470401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Tree>
    <p:extLst>
      <p:ext uri="{BB962C8B-B14F-4D97-AF65-F5344CB8AC3E}">
        <p14:creationId xmlns:p14="http://schemas.microsoft.com/office/powerpoint/2010/main" val="42409842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Tree>
    <p:extLst>
      <p:ext uri="{BB962C8B-B14F-4D97-AF65-F5344CB8AC3E}">
        <p14:creationId xmlns:p14="http://schemas.microsoft.com/office/powerpoint/2010/main" val="221647764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Tree>
    <p:extLst>
      <p:ext uri="{BB962C8B-B14F-4D97-AF65-F5344CB8AC3E}">
        <p14:creationId xmlns:p14="http://schemas.microsoft.com/office/powerpoint/2010/main" val="291838452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Tree>
    <p:extLst>
      <p:ext uri="{BB962C8B-B14F-4D97-AF65-F5344CB8AC3E}">
        <p14:creationId xmlns:p14="http://schemas.microsoft.com/office/powerpoint/2010/main" val="3791281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B68961C-5C5F-5048-9541-624EEFA03F3B}" type="slidenum">
              <a:rPr lang="en-US"/>
              <a:pPr>
                <a:defRPr/>
              </a:pPr>
              <a:t>‹#›</a:t>
            </a:fld>
            <a:endParaRPr lang="en-US"/>
          </a:p>
        </p:txBody>
      </p:sp>
    </p:spTree>
    <p:extLst>
      <p:ext uri="{BB962C8B-B14F-4D97-AF65-F5344CB8AC3E}">
        <p14:creationId xmlns:p14="http://schemas.microsoft.com/office/powerpoint/2010/main" val="79277577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Tree>
    <p:extLst>
      <p:ext uri="{BB962C8B-B14F-4D97-AF65-F5344CB8AC3E}">
        <p14:creationId xmlns:p14="http://schemas.microsoft.com/office/powerpoint/2010/main" val="4267631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0188" y="304800"/>
            <a:ext cx="1963737" cy="58086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741988" cy="58086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Tree>
    <p:extLst>
      <p:ext uri="{BB962C8B-B14F-4D97-AF65-F5344CB8AC3E}">
        <p14:creationId xmlns:p14="http://schemas.microsoft.com/office/powerpoint/2010/main" val="42619097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atin typeface="Calibri"/>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5D327AE-F78E-C149-A552-4CF37660C52F}" type="slidenum">
              <a:rPr lang="en-US">
                <a:latin typeface="Calibri"/>
                <a:ea typeface="ＭＳ Ｐゴシック"/>
              </a:rPr>
              <a:pPr/>
              <a:t>‹#›</a:t>
            </a:fld>
            <a:endParaRPr lang="en-US">
              <a:latin typeface="Calibri"/>
              <a:ea typeface="ＭＳ Ｐゴシック"/>
            </a:endParaRPr>
          </a:p>
        </p:txBody>
      </p:sp>
    </p:spTree>
    <p:extLst>
      <p:ext uri="{BB962C8B-B14F-4D97-AF65-F5344CB8AC3E}">
        <p14:creationId xmlns:p14="http://schemas.microsoft.com/office/powerpoint/2010/main" val="31928242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atin typeface="Calibri"/>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4A8598EC-6457-3E43-B1F3-59C2D239C4B7}" type="slidenum">
              <a:rPr lang="en-US">
                <a:latin typeface="Calibri"/>
                <a:ea typeface="ＭＳ Ｐゴシック"/>
              </a:rPr>
              <a:pPr/>
              <a:t>‹#›</a:t>
            </a:fld>
            <a:endParaRPr lang="en-US">
              <a:latin typeface="Calibri"/>
              <a:ea typeface="ＭＳ Ｐゴシック"/>
            </a:endParaRPr>
          </a:p>
        </p:txBody>
      </p:sp>
    </p:spTree>
    <p:extLst>
      <p:ext uri="{BB962C8B-B14F-4D97-AF65-F5344CB8AC3E}">
        <p14:creationId xmlns:p14="http://schemas.microsoft.com/office/powerpoint/2010/main" val="30820982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atin typeface="Calibri"/>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B011B1B-9609-FB40-91C1-40073670E78F}" type="slidenum">
              <a:rPr lang="en-US">
                <a:latin typeface="Calibri"/>
                <a:ea typeface="ＭＳ Ｐゴシック"/>
              </a:rPr>
              <a:pPr/>
              <a:t>‹#›</a:t>
            </a:fld>
            <a:endParaRPr lang="en-US">
              <a:latin typeface="Calibri"/>
              <a:ea typeface="ＭＳ Ｐゴシック"/>
            </a:endParaRPr>
          </a:p>
        </p:txBody>
      </p:sp>
    </p:spTree>
    <p:extLst>
      <p:ext uri="{BB962C8B-B14F-4D97-AF65-F5344CB8AC3E}">
        <p14:creationId xmlns:p14="http://schemas.microsoft.com/office/powerpoint/2010/main" val="37992358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atin typeface="Calibri"/>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0594F5D4-1417-E342-B7B3-E8FD21220D41}" type="slidenum">
              <a:rPr lang="en-US">
                <a:latin typeface="Calibri"/>
                <a:ea typeface="ＭＳ Ｐゴシック"/>
              </a:rPr>
              <a:pPr/>
              <a:t>‹#›</a:t>
            </a:fld>
            <a:endParaRPr lang="en-US">
              <a:latin typeface="Calibri"/>
              <a:ea typeface="ＭＳ Ｐゴシック"/>
            </a:endParaRPr>
          </a:p>
        </p:txBody>
      </p:sp>
    </p:spTree>
    <p:extLst>
      <p:ext uri="{BB962C8B-B14F-4D97-AF65-F5344CB8AC3E}">
        <p14:creationId xmlns:p14="http://schemas.microsoft.com/office/powerpoint/2010/main" val="29762336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atin typeface="Calibri"/>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30DD8111-825E-CC47-A49C-CB957AE7B3CB}" type="slidenum">
              <a:rPr lang="en-US">
                <a:latin typeface="Calibri"/>
                <a:ea typeface="ＭＳ Ｐゴシック"/>
              </a:rPr>
              <a:pPr/>
              <a:t>‹#›</a:t>
            </a:fld>
            <a:endParaRPr lang="en-US">
              <a:latin typeface="Calibri"/>
              <a:ea typeface="ＭＳ Ｐゴシック"/>
            </a:endParaRPr>
          </a:p>
        </p:txBody>
      </p:sp>
    </p:spTree>
    <p:extLst>
      <p:ext uri="{BB962C8B-B14F-4D97-AF65-F5344CB8AC3E}">
        <p14:creationId xmlns:p14="http://schemas.microsoft.com/office/powerpoint/2010/main" val="25059881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atin typeface="Calibri"/>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0F044A9-8F38-F84E-9E9A-8CEDCE215524}" type="slidenum">
              <a:rPr lang="en-US">
                <a:latin typeface="Calibri"/>
                <a:ea typeface="ＭＳ Ｐゴシック"/>
              </a:rPr>
              <a:pPr/>
              <a:t>‹#›</a:t>
            </a:fld>
            <a:endParaRPr lang="en-US">
              <a:latin typeface="Calibri"/>
              <a:ea typeface="ＭＳ Ｐゴシック"/>
            </a:endParaRPr>
          </a:p>
        </p:txBody>
      </p:sp>
    </p:spTree>
    <p:extLst>
      <p:ext uri="{BB962C8B-B14F-4D97-AF65-F5344CB8AC3E}">
        <p14:creationId xmlns:p14="http://schemas.microsoft.com/office/powerpoint/2010/main" val="373333458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atin typeface="Calibri"/>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9D351C89-645D-5744-9143-B9AB5E33AF0B}" type="slidenum">
              <a:rPr lang="en-US">
                <a:latin typeface="Calibri"/>
                <a:ea typeface="ＭＳ Ｐゴシック"/>
              </a:rPr>
              <a:pPr/>
              <a:t>‹#›</a:t>
            </a:fld>
            <a:endParaRPr lang="en-US">
              <a:latin typeface="Calibri"/>
              <a:ea typeface="ＭＳ Ｐゴシック"/>
            </a:endParaRPr>
          </a:p>
        </p:txBody>
      </p:sp>
    </p:spTree>
    <p:extLst>
      <p:ext uri="{BB962C8B-B14F-4D97-AF65-F5344CB8AC3E}">
        <p14:creationId xmlns:p14="http://schemas.microsoft.com/office/powerpoint/2010/main" val="186589313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atin typeface="Calibri"/>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93E6EB0-D82E-FD41-B540-2C0995CA7C48}" type="slidenum">
              <a:rPr lang="en-US">
                <a:latin typeface="Calibri"/>
                <a:ea typeface="ＭＳ Ｐゴシック"/>
              </a:rPr>
              <a:pPr/>
              <a:t>‹#›</a:t>
            </a:fld>
            <a:endParaRPr lang="en-US">
              <a:latin typeface="Calibri"/>
              <a:ea typeface="ＭＳ Ｐゴシック"/>
            </a:endParaRPr>
          </a:p>
        </p:txBody>
      </p:sp>
    </p:spTree>
    <p:extLst>
      <p:ext uri="{BB962C8B-B14F-4D97-AF65-F5344CB8AC3E}">
        <p14:creationId xmlns:p14="http://schemas.microsoft.com/office/powerpoint/2010/main" val="2620934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FB92A0-49D4-A145-9D1F-04B05558922F}" type="slidenum">
              <a:rPr lang="en-US"/>
              <a:pPr>
                <a:defRPr/>
              </a:pPr>
              <a:t>‹#›</a:t>
            </a:fld>
            <a:endParaRPr lang="en-US"/>
          </a:p>
        </p:txBody>
      </p:sp>
    </p:spTree>
    <p:extLst>
      <p:ext uri="{BB962C8B-B14F-4D97-AF65-F5344CB8AC3E}">
        <p14:creationId xmlns:p14="http://schemas.microsoft.com/office/powerpoint/2010/main" val="41726340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atin typeface="Calibri"/>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EEB9D48A-46D9-9645-A25E-D8EA4ED6108C}" type="slidenum">
              <a:rPr lang="en-US">
                <a:latin typeface="Calibri"/>
                <a:ea typeface="ＭＳ Ｐゴシック"/>
              </a:rPr>
              <a:pPr/>
              <a:t>‹#›</a:t>
            </a:fld>
            <a:endParaRPr lang="en-US">
              <a:latin typeface="Calibri"/>
              <a:ea typeface="ＭＳ Ｐゴシック"/>
            </a:endParaRPr>
          </a:p>
        </p:txBody>
      </p:sp>
    </p:spTree>
    <p:extLst>
      <p:ext uri="{BB962C8B-B14F-4D97-AF65-F5344CB8AC3E}">
        <p14:creationId xmlns:p14="http://schemas.microsoft.com/office/powerpoint/2010/main" val="274109192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atin typeface="Calibri"/>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5CB2D8C-170D-5245-88F6-7BC21278A5B1}" type="slidenum">
              <a:rPr lang="en-US">
                <a:latin typeface="Calibri"/>
                <a:ea typeface="ＭＳ Ｐゴシック"/>
              </a:rPr>
              <a:pPr/>
              <a:t>‹#›</a:t>
            </a:fld>
            <a:endParaRPr lang="en-US">
              <a:latin typeface="Calibri"/>
              <a:ea typeface="ＭＳ Ｐゴシック"/>
            </a:endParaRPr>
          </a:p>
        </p:txBody>
      </p:sp>
    </p:spTree>
    <p:extLst>
      <p:ext uri="{BB962C8B-B14F-4D97-AF65-F5344CB8AC3E}">
        <p14:creationId xmlns:p14="http://schemas.microsoft.com/office/powerpoint/2010/main" val="32114141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atin typeface="Calibri"/>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68F5879-E6E8-7246-9855-1D3101DC1B7D}" type="slidenum">
              <a:rPr lang="en-US">
                <a:latin typeface="Calibri"/>
                <a:ea typeface="ＭＳ Ｐゴシック"/>
              </a:rPr>
              <a:pPr/>
              <a:t>‹#›</a:t>
            </a:fld>
            <a:endParaRPr lang="en-US">
              <a:latin typeface="Calibri"/>
              <a:ea typeface="ＭＳ Ｐゴシック"/>
            </a:endParaRPr>
          </a:p>
        </p:txBody>
      </p:sp>
    </p:spTree>
    <p:extLst>
      <p:ext uri="{BB962C8B-B14F-4D97-AF65-F5344CB8AC3E}">
        <p14:creationId xmlns:p14="http://schemas.microsoft.com/office/powerpoint/2010/main" val="115279301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3452812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213425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980638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664693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10474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421056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269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2837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57B88B-CF4B-9140-8EA8-A871794B9011}" type="slidenum">
              <a:rPr lang="en-US"/>
              <a:pPr>
                <a:defRPr/>
              </a:pPr>
              <a:t>‹#›</a:t>
            </a:fld>
            <a:endParaRPr lang="en-US"/>
          </a:p>
        </p:txBody>
      </p:sp>
    </p:spTree>
    <p:extLst>
      <p:ext uri="{BB962C8B-B14F-4D97-AF65-F5344CB8AC3E}">
        <p14:creationId xmlns:p14="http://schemas.microsoft.com/office/powerpoint/2010/main" val="125107882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514237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3673841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44314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270901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5" name="Rectangle 6"/>
          <p:cNvSpPr>
            <a:spLocks noGrp="1" noChangeArrowheads="1"/>
          </p:cNvSpPr>
          <p:nvPr>
            <p:ph type="sldNum" sz="quarter" idx="11"/>
          </p:nvPr>
        </p:nvSpPr>
        <p:spPr>
          <a:ln/>
        </p:spPr>
        <p:txBody>
          <a:bodyPr/>
          <a:lstStyle>
            <a:lvl1pPr>
              <a:defRPr/>
            </a:lvl1pPr>
          </a:lstStyle>
          <a:p>
            <a:fld id="{5814FE70-D0A7-E74E-88F4-2D12A73CB8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2902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5" name="Rectangle 6"/>
          <p:cNvSpPr>
            <a:spLocks noGrp="1" noChangeArrowheads="1"/>
          </p:cNvSpPr>
          <p:nvPr>
            <p:ph type="sldNum" sz="quarter" idx="11"/>
          </p:nvPr>
        </p:nvSpPr>
        <p:spPr>
          <a:ln/>
        </p:spPr>
        <p:txBody>
          <a:bodyPr/>
          <a:lstStyle>
            <a:lvl1pPr>
              <a:defRPr/>
            </a:lvl1pPr>
          </a:lstStyle>
          <a:p>
            <a:fld id="{356D654C-C487-B446-9970-778CBAF76E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557882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5" name="Rectangle 6"/>
          <p:cNvSpPr>
            <a:spLocks noGrp="1" noChangeArrowheads="1"/>
          </p:cNvSpPr>
          <p:nvPr>
            <p:ph type="sldNum" sz="quarter" idx="11"/>
          </p:nvPr>
        </p:nvSpPr>
        <p:spPr>
          <a:ln/>
        </p:spPr>
        <p:txBody>
          <a:bodyPr/>
          <a:lstStyle>
            <a:lvl1pPr>
              <a:defRPr/>
            </a:lvl1pPr>
          </a:lstStyle>
          <a:p>
            <a:fld id="{0211D100-E9C8-0D40-8E3F-C1F81F7A93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528022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6" name="Rectangle 6"/>
          <p:cNvSpPr>
            <a:spLocks noGrp="1" noChangeArrowheads="1"/>
          </p:cNvSpPr>
          <p:nvPr>
            <p:ph type="sldNum" sz="quarter" idx="11"/>
          </p:nvPr>
        </p:nvSpPr>
        <p:spPr>
          <a:ln/>
        </p:spPr>
        <p:txBody>
          <a:bodyPr/>
          <a:lstStyle>
            <a:lvl1pPr>
              <a:defRPr/>
            </a:lvl1pPr>
          </a:lstStyle>
          <a:p>
            <a:fld id="{66AEC41B-720D-0240-8AEA-90E75A4073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01374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8" name="Rectangle 6"/>
          <p:cNvSpPr>
            <a:spLocks noGrp="1" noChangeArrowheads="1"/>
          </p:cNvSpPr>
          <p:nvPr>
            <p:ph type="sldNum" sz="quarter" idx="11"/>
          </p:nvPr>
        </p:nvSpPr>
        <p:spPr>
          <a:ln/>
        </p:spPr>
        <p:txBody>
          <a:bodyPr/>
          <a:lstStyle>
            <a:lvl1pPr>
              <a:defRPr/>
            </a:lvl1pPr>
          </a:lstStyle>
          <a:p>
            <a:fld id="{5FBBCF20-5D49-324E-B99A-7532E17327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447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4" name="Rectangle 6"/>
          <p:cNvSpPr>
            <a:spLocks noGrp="1" noChangeArrowheads="1"/>
          </p:cNvSpPr>
          <p:nvPr>
            <p:ph type="sldNum" sz="quarter" idx="11"/>
          </p:nvPr>
        </p:nvSpPr>
        <p:spPr>
          <a:ln/>
        </p:spPr>
        <p:txBody>
          <a:bodyPr/>
          <a:lstStyle>
            <a:lvl1pPr>
              <a:defRPr/>
            </a:lvl1pPr>
          </a:lstStyle>
          <a:p>
            <a:fld id="{2D7D5B97-9DEB-B24F-B974-0471016A6D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999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0C5CF6-9342-C54B-AF02-62388131BAAE}" type="slidenum">
              <a:rPr lang="en-US"/>
              <a:pPr>
                <a:defRPr/>
              </a:pPr>
              <a:t>‹#›</a:t>
            </a:fld>
            <a:endParaRPr lang="en-US"/>
          </a:p>
        </p:txBody>
      </p:sp>
    </p:spTree>
    <p:extLst>
      <p:ext uri="{BB962C8B-B14F-4D97-AF65-F5344CB8AC3E}">
        <p14:creationId xmlns:p14="http://schemas.microsoft.com/office/powerpoint/2010/main" val="35471654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3" name="Rectangle 6"/>
          <p:cNvSpPr>
            <a:spLocks noGrp="1" noChangeArrowheads="1"/>
          </p:cNvSpPr>
          <p:nvPr>
            <p:ph type="sldNum" sz="quarter" idx="11"/>
          </p:nvPr>
        </p:nvSpPr>
        <p:spPr>
          <a:ln/>
        </p:spPr>
        <p:txBody>
          <a:bodyPr/>
          <a:lstStyle>
            <a:lvl1pPr>
              <a:defRPr/>
            </a:lvl1pPr>
          </a:lstStyle>
          <a:p>
            <a:fld id="{B6379A15-3090-C049-AE96-5A5F0F8784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516973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6" name="Rectangle 6"/>
          <p:cNvSpPr>
            <a:spLocks noGrp="1" noChangeArrowheads="1"/>
          </p:cNvSpPr>
          <p:nvPr>
            <p:ph type="sldNum" sz="quarter" idx="11"/>
          </p:nvPr>
        </p:nvSpPr>
        <p:spPr>
          <a:ln/>
        </p:spPr>
        <p:txBody>
          <a:bodyPr/>
          <a:lstStyle>
            <a:lvl1pPr>
              <a:defRPr/>
            </a:lvl1pPr>
          </a:lstStyle>
          <a:p>
            <a:fld id="{59A481E1-71ED-B34D-ADD8-D3995E0D36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39919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6" name="Rectangle 6"/>
          <p:cNvSpPr>
            <a:spLocks noGrp="1" noChangeArrowheads="1"/>
          </p:cNvSpPr>
          <p:nvPr>
            <p:ph type="sldNum" sz="quarter" idx="11"/>
          </p:nvPr>
        </p:nvSpPr>
        <p:spPr>
          <a:ln/>
        </p:spPr>
        <p:txBody>
          <a:bodyPr/>
          <a:lstStyle>
            <a:lvl1pPr>
              <a:defRPr/>
            </a:lvl1pPr>
          </a:lstStyle>
          <a:p>
            <a:fld id="{46FAF045-E781-B84C-8B72-F15030AC675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189938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5" name="Rectangle 6"/>
          <p:cNvSpPr>
            <a:spLocks noGrp="1" noChangeArrowheads="1"/>
          </p:cNvSpPr>
          <p:nvPr>
            <p:ph type="sldNum" sz="quarter" idx="11"/>
          </p:nvPr>
        </p:nvSpPr>
        <p:spPr>
          <a:ln/>
        </p:spPr>
        <p:txBody>
          <a:bodyPr/>
          <a:lstStyle>
            <a:lvl1pPr>
              <a:defRPr/>
            </a:lvl1pPr>
          </a:lstStyle>
          <a:p>
            <a:fld id="{55E96C5A-9606-804C-B91C-491D9C26C8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968259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5" name="Rectangle 6"/>
          <p:cNvSpPr>
            <a:spLocks noGrp="1" noChangeArrowheads="1"/>
          </p:cNvSpPr>
          <p:nvPr>
            <p:ph type="sldNum" sz="quarter" idx="11"/>
          </p:nvPr>
        </p:nvSpPr>
        <p:spPr>
          <a:ln/>
        </p:spPr>
        <p:txBody>
          <a:bodyPr/>
          <a:lstStyle>
            <a:lvl1pPr>
              <a:defRPr/>
            </a:lvl1pPr>
          </a:lstStyle>
          <a:p>
            <a:fld id="{FE1B80F7-FA05-614D-B2EA-C474AE53EA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874952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W. P. Arnott, AAAR tutorial, Sept. 2007</a:t>
            </a:r>
          </a:p>
        </p:txBody>
      </p:sp>
      <p:sp>
        <p:nvSpPr>
          <p:cNvPr id="7" name="Rectangle 6"/>
          <p:cNvSpPr>
            <a:spLocks noGrp="1" noChangeArrowheads="1"/>
          </p:cNvSpPr>
          <p:nvPr>
            <p:ph type="sldNum" sz="quarter" idx="11"/>
          </p:nvPr>
        </p:nvSpPr>
        <p:spPr>
          <a:ln/>
        </p:spPr>
        <p:txBody>
          <a:bodyPr/>
          <a:lstStyle>
            <a:lvl1pPr>
              <a:defRPr/>
            </a:lvl1pPr>
          </a:lstStyle>
          <a:p>
            <a:fld id="{E9E81731-1A62-4A4C-9713-4247C2C9FF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800415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0790942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18275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0823898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3064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F53D23-2011-F843-99CD-A15C665F4243}" type="slidenum">
              <a:rPr lang="en-US"/>
              <a:pPr>
                <a:defRPr/>
              </a:pPr>
              <a:t>‹#›</a:t>
            </a:fld>
            <a:endParaRPr lang="en-US"/>
          </a:p>
        </p:txBody>
      </p:sp>
    </p:spTree>
    <p:extLst>
      <p:ext uri="{BB962C8B-B14F-4D97-AF65-F5344CB8AC3E}">
        <p14:creationId xmlns:p14="http://schemas.microsoft.com/office/powerpoint/2010/main" val="20736448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212826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242134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3496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714307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7611875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178211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05901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7398760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511378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56365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8D529D9-BA98-B248-91E8-71823066418B}" type="datetimeFigureOut">
              <a:rPr lang="en-US"/>
              <a:pPr>
                <a:defRPr/>
              </a:pPr>
              <a:t>8/23/15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41F7B45-CE8D-9E46-AD00-DE4B1F38FCB1}" type="slidenum">
              <a:rPr lang="en-US"/>
              <a:pPr>
                <a:defRPr/>
              </a:pPr>
              <a:t>‹#›</a:t>
            </a:fld>
            <a:endParaRPr lang="en-US"/>
          </a:p>
        </p:txBody>
      </p:sp>
    </p:spTree>
    <p:extLst>
      <p:ext uri="{BB962C8B-B14F-4D97-AF65-F5344CB8AC3E}">
        <p14:creationId xmlns:p14="http://schemas.microsoft.com/office/powerpoint/2010/main" val="552779400"/>
      </p:ext>
    </p:extLst>
  </p:cSld>
  <p:clrMapOvr>
    <a:masterClrMapping/>
  </p:clrMapOvr>
  <p:transition xmlns:p14="http://schemas.microsoft.com/office/powerpoint/2010/main" spd="slow">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445000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390328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364819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0714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0999840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286545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700351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97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736987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38200" y="228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495156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hlink"/>
        </a:solidFill>
        <a:effectLst/>
      </p:bgPr>
    </p:bg>
    <p:spTree>
      <p:nvGrpSpPr>
        <p:cNvPr id="1" name=""/>
        <p:cNvGrpSpPr/>
        <p:nvPr/>
      </p:nvGrpSpPr>
      <p:grpSpPr>
        <a:xfrm>
          <a:off x="0" y="0"/>
          <a:ext cx="0" cy="0"/>
          <a:chOff x="0" y="0"/>
          <a:chExt cx="0" cy="0"/>
        </a:xfrm>
      </p:grpSpPr>
      <p:sp>
        <p:nvSpPr>
          <p:cNvPr id="371731" name="Rectangle 19"/>
          <p:cNvSpPr>
            <a:spLocks noGrp="1" noChangeArrowheads="1"/>
          </p:cNvSpPr>
          <p:nvPr>
            <p:ph type="ctrTitle" sz="quarter"/>
          </p:nvPr>
        </p:nvSpPr>
        <p:spPr>
          <a:xfrm>
            <a:off x="914400" y="1524000"/>
            <a:ext cx="7772400" cy="1143000"/>
          </a:xfrm>
        </p:spPr>
        <p:txBody>
          <a:bodyPr/>
          <a:lstStyle>
            <a:lvl1pPr>
              <a:defRPr/>
            </a:lvl1pPr>
          </a:lstStyle>
          <a:p>
            <a:r>
              <a:rPr lang="en-US" altLang="en-US"/>
              <a:t>Click to edit Master title style</a:t>
            </a:r>
          </a:p>
        </p:txBody>
      </p:sp>
      <p:sp>
        <p:nvSpPr>
          <p:cNvPr id="371732" name="Rectangle 20"/>
          <p:cNvSpPr>
            <a:spLocks noGrp="1" noChangeArrowheads="1"/>
          </p:cNvSpPr>
          <p:nvPr>
            <p:ph type="subTitle" sz="quarter" idx="1"/>
          </p:nvPr>
        </p:nvSpPr>
        <p:spPr>
          <a:xfrm>
            <a:off x="914400" y="3276600"/>
            <a:ext cx="6400800" cy="1752600"/>
          </a:xfrm>
        </p:spPr>
        <p:txBody>
          <a:bodyPr/>
          <a:lstStyle>
            <a:lvl1pPr marL="0" indent="0">
              <a:buFontTx/>
              <a:buNone/>
              <a:defRPr/>
            </a:lvl1pPr>
          </a:lstStyle>
          <a:p>
            <a:r>
              <a:rPr lang="en-US" altLang="en-US"/>
              <a:t>Click to edit Master subtitle style</a:t>
            </a:r>
          </a:p>
        </p:txBody>
      </p:sp>
      <p:sp>
        <p:nvSpPr>
          <p:cNvPr id="4" name="Rectangle 12"/>
          <p:cNvSpPr>
            <a:spLocks noGrp="1" noChangeArrowheads="1"/>
          </p:cNvSpPr>
          <p:nvPr>
            <p:ph type="sldNum" sz="quarter" idx="10"/>
          </p:nvPr>
        </p:nvSpPr>
        <p:spPr/>
        <p:txBody>
          <a:bodyPr/>
          <a:lstStyle>
            <a:lvl1pPr>
              <a:defRPr>
                <a:solidFill>
                  <a:schemeClr val="tx1"/>
                </a:solidFill>
              </a:defRPr>
            </a:lvl1pPr>
          </a:lstStyle>
          <a:p>
            <a:fld id="{A66A942B-FE9A-7E42-9612-BCD2B9F4C18A}" type="slidenum">
              <a:rPr lang="en-US">
                <a:solidFill>
                  <a:srgbClr val="010000"/>
                </a:solidFill>
                <a:latin typeface="Arial"/>
              </a:rPr>
              <a:pPr/>
              <a:t>‹#›</a:t>
            </a:fld>
            <a:endParaRPr lang="en-US">
              <a:solidFill>
                <a:srgbClr val="010000"/>
              </a:solidFill>
              <a:latin typeface="Arial"/>
            </a:endParaRPr>
          </a:p>
        </p:txBody>
      </p:sp>
    </p:spTree>
    <p:extLst>
      <p:ext uri="{BB962C8B-B14F-4D97-AF65-F5344CB8AC3E}">
        <p14:creationId xmlns:p14="http://schemas.microsoft.com/office/powerpoint/2010/main" val="4115154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78B0AA3-2B03-2349-BC6F-1EEAD1642882}" type="datetimeFigureOut">
              <a:rPr lang="en-US"/>
              <a:pPr>
                <a:defRPr/>
              </a:pPr>
              <a:t>8/23/15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3556B4C-A716-7C49-BDE8-8B0333D87A72}" type="slidenum">
              <a:rPr lang="en-US"/>
              <a:pPr>
                <a:defRPr/>
              </a:pPr>
              <a:t>‹#›</a:t>
            </a:fld>
            <a:endParaRPr lang="en-US"/>
          </a:p>
        </p:txBody>
      </p:sp>
    </p:spTree>
    <p:extLst>
      <p:ext uri="{BB962C8B-B14F-4D97-AF65-F5344CB8AC3E}">
        <p14:creationId xmlns:p14="http://schemas.microsoft.com/office/powerpoint/2010/main" val="3834181188"/>
      </p:ext>
    </p:extLst>
  </p:cSld>
  <p:clrMapOvr>
    <a:masterClrMapping/>
  </p:clrMapOvr>
  <p:transition xmlns:p14="http://schemas.microsoft.com/office/powerpoint/2010/main" spd="slow">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sldNum" sz="quarter" idx="10"/>
          </p:nvPr>
        </p:nvSpPr>
        <p:spPr>
          <a:ln/>
        </p:spPr>
        <p:txBody>
          <a:bodyPr/>
          <a:lstStyle>
            <a:lvl1pPr>
              <a:defRPr/>
            </a:lvl1pPr>
          </a:lstStyle>
          <a:p>
            <a:fld id="{2AC7A73D-25C5-1B40-A86F-1408D75B4352}" type="slidenum">
              <a:rPr lang="en-US">
                <a:latin typeface="Arial"/>
              </a:rPr>
              <a:pPr/>
              <a:t>‹#›</a:t>
            </a:fld>
            <a:endParaRPr lang="en-US">
              <a:latin typeface="Arial"/>
            </a:endParaRPr>
          </a:p>
        </p:txBody>
      </p:sp>
    </p:spTree>
    <p:extLst>
      <p:ext uri="{BB962C8B-B14F-4D97-AF65-F5344CB8AC3E}">
        <p14:creationId xmlns:p14="http://schemas.microsoft.com/office/powerpoint/2010/main" val="250599900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sldNum" sz="quarter" idx="10"/>
          </p:nvPr>
        </p:nvSpPr>
        <p:spPr>
          <a:ln/>
        </p:spPr>
        <p:txBody>
          <a:bodyPr/>
          <a:lstStyle>
            <a:lvl1pPr>
              <a:defRPr/>
            </a:lvl1pPr>
          </a:lstStyle>
          <a:p>
            <a:fld id="{D0B59E98-4A17-2F42-B4DD-1A90922FE829}" type="slidenum">
              <a:rPr lang="en-US">
                <a:latin typeface="Arial"/>
              </a:rPr>
              <a:pPr/>
              <a:t>‹#›</a:t>
            </a:fld>
            <a:endParaRPr lang="en-US">
              <a:latin typeface="Arial"/>
            </a:endParaRPr>
          </a:p>
        </p:txBody>
      </p:sp>
    </p:spTree>
    <p:extLst>
      <p:ext uri="{BB962C8B-B14F-4D97-AF65-F5344CB8AC3E}">
        <p14:creationId xmlns:p14="http://schemas.microsoft.com/office/powerpoint/2010/main" val="120533501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0668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10668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sldNum" sz="quarter" idx="10"/>
          </p:nvPr>
        </p:nvSpPr>
        <p:spPr>
          <a:ln/>
        </p:spPr>
        <p:txBody>
          <a:bodyPr/>
          <a:lstStyle>
            <a:lvl1pPr>
              <a:defRPr/>
            </a:lvl1pPr>
          </a:lstStyle>
          <a:p>
            <a:fld id="{905ED25A-7024-8942-9D40-02158A31F936}" type="slidenum">
              <a:rPr lang="en-US">
                <a:latin typeface="Arial"/>
              </a:rPr>
              <a:pPr/>
              <a:t>‹#›</a:t>
            </a:fld>
            <a:endParaRPr lang="en-US">
              <a:latin typeface="Arial"/>
            </a:endParaRPr>
          </a:p>
        </p:txBody>
      </p:sp>
    </p:spTree>
    <p:extLst>
      <p:ext uri="{BB962C8B-B14F-4D97-AF65-F5344CB8AC3E}">
        <p14:creationId xmlns:p14="http://schemas.microsoft.com/office/powerpoint/2010/main" val="236857099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sldNum" sz="quarter" idx="10"/>
          </p:nvPr>
        </p:nvSpPr>
        <p:spPr>
          <a:ln/>
        </p:spPr>
        <p:txBody>
          <a:bodyPr/>
          <a:lstStyle>
            <a:lvl1pPr>
              <a:defRPr/>
            </a:lvl1pPr>
          </a:lstStyle>
          <a:p>
            <a:fld id="{2833B6F6-87C0-8543-8C77-4DF0787D46D7}" type="slidenum">
              <a:rPr lang="en-US">
                <a:latin typeface="Arial"/>
              </a:rPr>
              <a:pPr/>
              <a:t>‹#›</a:t>
            </a:fld>
            <a:endParaRPr lang="en-US">
              <a:latin typeface="Arial"/>
            </a:endParaRPr>
          </a:p>
        </p:txBody>
      </p:sp>
    </p:spTree>
    <p:extLst>
      <p:ext uri="{BB962C8B-B14F-4D97-AF65-F5344CB8AC3E}">
        <p14:creationId xmlns:p14="http://schemas.microsoft.com/office/powerpoint/2010/main" val="204687601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sldNum" sz="quarter" idx="10"/>
          </p:nvPr>
        </p:nvSpPr>
        <p:spPr>
          <a:ln/>
        </p:spPr>
        <p:txBody>
          <a:bodyPr/>
          <a:lstStyle>
            <a:lvl1pPr>
              <a:defRPr/>
            </a:lvl1pPr>
          </a:lstStyle>
          <a:p>
            <a:fld id="{7C4C5CA9-7A1A-F548-A474-284CF81E3644}" type="slidenum">
              <a:rPr lang="en-US">
                <a:latin typeface="Arial"/>
              </a:rPr>
              <a:pPr/>
              <a:t>‹#›</a:t>
            </a:fld>
            <a:endParaRPr lang="en-US">
              <a:latin typeface="Arial"/>
            </a:endParaRPr>
          </a:p>
        </p:txBody>
      </p:sp>
    </p:spTree>
    <p:extLst>
      <p:ext uri="{BB962C8B-B14F-4D97-AF65-F5344CB8AC3E}">
        <p14:creationId xmlns:p14="http://schemas.microsoft.com/office/powerpoint/2010/main" val="183361747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ln/>
        </p:spPr>
        <p:txBody>
          <a:bodyPr/>
          <a:lstStyle>
            <a:lvl1pPr>
              <a:defRPr/>
            </a:lvl1pPr>
          </a:lstStyle>
          <a:p>
            <a:fld id="{D6397A8D-DF1C-1C43-A4BC-D11ECEDC39B6}" type="slidenum">
              <a:rPr lang="en-US">
                <a:latin typeface="Arial"/>
              </a:rPr>
              <a:pPr/>
              <a:t>‹#›</a:t>
            </a:fld>
            <a:endParaRPr lang="en-US">
              <a:latin typeface="Arial"/>
            </a:endParaRPr>
          </a:p>
        </p:txBody>
      </p:sp>
    </p:spTree>
    <p:extLst>
      <p:ext uri="{BB962C8B-B14F-4D97-AF65-F5344CB8AC3E}">
        <p14:creationId xmlns:p14="http://schemas.microsoft.com/office/powerpoint/2010/main" val="397865575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fld id="{8012F58E-78A1-2342-A8C3-FCF9E0F77E76}" type="slidenum">
              <a:rPr lang="en-US">
                <a:latin typeface="Arial"/>
              </a:rPr>
              <a:pPr/>
              <a:t>‹#›</a:t>
            </a:fld>
            <a:endParaRPr lang="en-US">
              <a:latin typeface="Arial"/>
            </a:endParaRPr>
          </a:p>
        </p:txBody>
      </p:sp>
    </p:spTree>
    <p:extLst>
      <p:ext uri="{BB962C8B-B14F-4D97-AF65-F5344CB8AC3E}">
        <p14:creationId xmlns:p14="http://schemas.microsoft.com/office/powerpoint/2010/main" val="378149783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ln/>
        </p:spPr>
        <p:txBody>
          <a:bodyPr/>
          <a:lstStyle>
            <a:lvl1pPr>
              <a:defRPr/>
            </a:lvl1pPr>
          </a:lstStyle>
          <a:p>
            <a:fld id="{8F708509-DB73-F444-834A-B369C5BC4CD4}" type="slidenum">
              <a:rPr lang="en-US">
                <a:latin typeface="Arial"/>
              </a:rPr>
              <a:pPr/>
              <a:t>‹#›</a:t>
            </a:fld>
            <a:endParaRPr lang="en-US">
              <a:latin typeface="Arial"/>
            </a:endParaRPr>
          </a:p>
        </p:txBody>
      </p:sp>
    </p:spTree>
    <p:extLst>
      <p:ext uri="{BB962C8B-B14F-4D97-AF65-F5344CB8AC3E}">
        <p14:creationId xmlns:p14="http://schemas.microsoft.com/office/powerpoint/2010/main" val="41188479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sldNum" sz="quarter" idx="10"/>
          </p:nvPr>
        </p:nvSpPr>
        <p:spPr>
          <a:ln/>
        </p:spPr>
        <p:txBody>
          <a:bodyPr/>
          <a:lstStyle>
            <a:lvl1pPr>
              <a:defRPr/>
            </a:lvl1pPr>
          </a:lstStyle>
          <a:p>
            <a:fld id="{BED5A7A2-FD16-E14A-9418-51E0C0F57A81}" type="slidenum">
              <a:rPr lang="en-US">
                <a:latin typeface="Arial"/>
              </a:rPr>
              <a:pPr/>
              <a:t>‹#›</a:t>
            </a:fld>
            <a:endParaRPr lang="en-US">
              <a:latin typeface="Arial"/>
            </a:endParaRPr>
          </a:p>
        </p:txBody>
      </p:sp>
    </p:spTree>
    <p:extLst>
      <p:ext uri="{BB962C8B-B14F-4D97-AF65-F5344CB8AC3E}">
        <p14:creationId xmlns:p14="http://schemas.microsoft.com/office/powerpoint/2010/main" val="197049566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457200"/>
            <a:ext cx="1962150" cy="4267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457200"/>
            <a:ext cx="5734050" cy="4267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sldNum" sz="quarter" idx="10"/>
          </p:nvPr>
        </p:nvSpPr>
        <p:spPr>
          <a:ln/>
        </p:spPr>
        <p:txBody>
          <a:bodyPr/>
          <a:lstStyle>
            <a:lvl1pPr>
              <a:defRPr/>
            </a:lvl1pPr>
          </a:lstStyle>
          <a:p>
            <a:fld id="{4C5EB4B8-993B-8F48-BC6E-17D6B32D6204}" type="slidenum">
              <a:rPr lang="en-US">
                <a:latin typeface="Arial"/>
              </a:rPr>
              <a:pPr/>
              <a:t>‹#›</a:t>
            </a:fld>
            <a:endParaRPr lang="en-US">
              <a:latin typeface="Arial"/>
            </a:endParaRPr>
          </a:p>
        </p:txBody>
      </p:sp>
    </p:spTree>
    <p:extLst>
      <p:ext uri="{BB962C8B-B14F-4D97-AF65-F5344CB8AC3E}">
        <p14:creationId xmlns:p14="http://schemas.microsoft.com/office/powerpoint/2010/main" val="5618440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93B9952A-D529-E442-84B9-36E5EC661DD2}" type="datetimeFigureOut">
              <a:rPr lang="en-US"/>
              <a:pPr>
                <a:defRPr/>
              </a:pPr>
              <a:t>8/23/15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EE2130A3-3D11-5748-8A03-73EA3534006C}" type="slidenum">
              <a:rPr lang="en-US"/>
              <a:pPr>
                <a:defRPr/>
              </a:pPr>
              <a:t>‹#›</a:t>
            </a:fld>
            <a:endParaRPr lang="en-US"/>
          </a:p>
        </p:txBody>
      </p:sp>
    </p:spTree>
    <p:extLst>
      <p:ext uri="{BB962C8B-B14F-4D97-AF65-F5344CB8AC3E}">
        <p14:creationId xmlns:p14="http://schemas.microsoft.com/office/powerpoint/2010/main" val="1698818905"/>
      </p:ext>
    </p:extLst>
  </p:cSld>
  <p:clrMapOvr>
    <a:masterClrMapping/>
  </p:clrMapOvr>
  <p:transition xmlns:p14="http://schemas.microsoft.com/office/powerpoint/2010/mai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C850BEF-8B8C-124E-960D-83FE4533DE39}" type="datetimeFigureOut">
              <a:rPr lang="en-US"/>
              <a:pPr>
                <a:defRPr/>
              </a:pPr>
              <a:t>8/23/15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0E5DC00-C742-6244-B503-81498976875D}" type="slidenum">
              <a:rPr lang="en-US"/>
              <a:pPr>
                <a:defRPr/>
              </a:pPr>
              <a:t>‹#›</a:t>
            </a:fld>
            <a:endParaRPr lang="en-US"/>
          </a:p>
        </p:txBody>
      </p:sp>
    </p:spTree>
    <p:extLst>
      <p:ext uri="{BB962C8B-B14F-4D97-AF65-F5344CB8AC3E}">
        <p14:creationId xmlns:p14="http://schemas.microsoft.com/office/powerpoint/2010/main" val="1064781560"/>
      </p:ext>
    </p:extLst>
  </p:cSld>
  <p:clrMapOvr>
    <a:masterClrMapping/>
  </p:clrMapOvr>
  <p:transition xmlns:p14="http://schemas.microsoft.com/office/powerpoint/2010/mai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A2BCDAC-F537-0943-B2FF-0070B4512290}" type="datetimeFigureOut">
              <a:rPr lang="en-US"/>
              <a:pPr>
                <a:defRPr/>
              </a:pPr>
              <a:t>8/23/15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5B5625B-CB3A-7B43-A292-D89A27AB500C}" type="slidenum">
              <a:rPr lang="en-US"/>
              <a:pPr>
                <a:defRPr/>
              </a:pPr>
              <a:t>‹#›</a:t>
            </a:fld>
            <a:endParaRPr lang="en-US"/>
          </a:p>
        </p:txBody>
      </p:sp>
    </p:spTree>
    <p:extLst>
      <p:ext uri="{BB962C8B-B14F-4D97-AF65-F5344CB8AC3E}">
        <p14:creationId xmlns:p14="http://schemas.microsoft.com/office/powerpoint/2010/main" val="2712517116"/>
      </p:ext>
    </p:extLst>
  </p:cSld>
  <p:clrMapOvr>
    <a:masterClrMapping/>
  </p:clrMapOvr>
  <p:transition xmlns:p14="http://schemas.microsoft.com/office/powerpoint/2010/mai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AE802740-D5E0-2141-A23D-94C45041B612}" type="datetimeFigureOut">
              <a:rPr lang="en-US"/>
              <a:pPr>
                <a:defRPr/>
              </a:pPr>
              <a:t>8/23/15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EAC02315-4534-5448-9760-2E363AF79C2C}" type="slidenum">
              <a:rPr lang="en-US"/>
              <a:pPr>
                <a:defRPr/>
              </a:pPr>
              <a:t>‹#›</a:t>
            </a:fld>
            <a:endParaRPr lang="en-US"/>
          </a:p>
        </p:txBody>
      </p:sp>
    </p:spTree>
    <p:extLst>
      <p:ext uri="{BB962C8B-B14F-4D97-AF65-F5344CB8AC3E}">
        <p14:creationId xmlns:p14="http://schemas.microsoft.com/office/powerpoint/2010/main" val="364219758"/>
      </p:ext>
    </p:extLst>
  </p:cSld>
  <p:clrMapOvr>
    <a:masterClrMapping/>
  </p:clrMapOvr>
  <p:transition xmlns:p14="http://schemas.microsoft.com/office/powerpoint/2010/mai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DEAFAFF-D961-584D-8683-8DC028E919A6}" type="datetimeFigureOut">
              <a:rPr lang="en-US"/>
              <a:pPr>
                <a:defRPr/>
              </a:pPr>
              <a:t>8/23/15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9374212-8FF1-0A4B-8811-0B07E41A2D40}" type="slidenum">
              <a:rPr lang="en-US"/>
              <a:pPr>
                <a:defRPr/>
              </a:pPr>
              <a:t>‹#›</a:t>
            </a:fld>
            <a:endParaRPr lang="en-US"/>
          </a:p>
        </p:txBody>
      </p:sp>
    </p:spTree>
    <p:extLst>
      <p:ext uri="{BB962C8B-B14F-4D97-AF65-F5344CB8AC3E}">
        <p14:creationId xmlns:p14="http://schemas.microsoft.com/office/powerpoint/2010/main" val="4052985534"/>
      </p:ext>
    </p:extLst>
  </p:cSld>
  <p:clrMapOvr>
    <a:masterClrMapping/>
  </p:clrMapOvr>
  <p:transition xmlns:p14="http://schemas.microsoft.com/office/powerpoint/2010/mai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427358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B9B245D-40C5-024D-90F2-B3F37C933FB8}" type="datetimeFigureOut">
              <a:rPr lang="en-US"/>
              <a:pPr>
                <a:defRPr/>
              </a:pPr>
              <a:t>8/23/15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4266A5F-4B31-A34A-8712-566D3EE0E398}" type="slidenum">
              <a:rPr lang="en-US"/>
              <a:pPr>
                <a:defRPr/>
              </a:pPr>
              <a:t>‹#›</a:t>
            </a:fld>
            <a:endParaRPr lang="en-US"/>
          </a:p>
        </p:txBody>
      </p:sp>
    </p:spTree>
    <p:extLst>
      <p:ext uri="{BB962C8B-B14F-4D97-AF65-F5344CB8AC3E}">
        <p14:creationId xmlns:p14="http://schemas.microsoft.com/office/powerpoint/2010/main" val="4228859423"/>
      </p:ext>
    </p:extLst>
  </p:cSld>
  <p:clrMapOvr>
    <a:masterClrMapping/>
  </p:clrMapOvr>
  <p:transition xmlns:p14="http://schemas.microsoft.com/office/powerpoint/2010/mai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9565FA86-22F6-0042-A206-DA1029D4ABDC}" type="datetimeFigureOut">
              <a:rPr lang="en-US"/>
              <a:pPr>
                <a:defRPr/>
              </a:pPr>
              <a:t>8/23/15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86478743-676F-BA4F-90CA-7F68FB17D1A3}" type="slidenum">
              <a:rPr lang="en-US"/>
              <a:pPr>
                <a:defRPr/>
              </a:pPr>
              <a:t>‹#›</a:t>
            </a:fld>
            <a:endParaRPr lang="en-US"/>
          </a:p>
        </p:txBody>
      </p:sp>
    </p:spTree>
    <p:extLst>
      <p:ext uri="{BB962C8B-B14F-4D97-AF65-F5344CB8AC3E}">
        <p14:creationId xmlns:p14="http://schemas.microsoft.com/office/powerpoint/2010/main" val="3746372319"/>
      </p:ext>
    </p:extLst>
  </p:cSld>
  <p:clrMapOvr>
    <a:masterClrMapping/>
  </p:clrMapOvr>
  <p:transition xmlns:p14="http://schemas.microsoft.com/office/powerpoint/2010/mai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223C6C54-686A-B040-AE6E-1EE205C1B9C4}" type="datetimeFigureOut">
              <a:rPr lang="en-US"/>
              <a:pPr>
                <a:defRPr/>
              </a:pPr>
              <a:t>8/23/15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7B2761F-6B72-5441-835C-44054D10CB81}" type="slidenum">
              <a:rPr lang="en-US"/>
              <a:pPr>
                <a:defRPr/>
              </a:pPr>
              <a:t>‹#›</a:t>
            </a:fld>
            <a:endParaRPr lang="en-US"/>
          </a:p>
        </p:txBody>
      </p:sp>
    </p:spTree>
    <p:extLst>
      <p:ext uri="{BB962C8B-B14F-4D97-AF65-F5344CB8AC3E}">
        <p14:creationId xmlns:p14="http://schemas.microsoft.com/office/powerpoint/2010/main" val="833345543"/>
      </p:ext>
    </p:extLst>
  </p:cSld>
  <p:clrMapOvr>
    <a:masterClrMapping/>
  </p:clrMapOvr>
  <p:transition xmlns:p14="http://schemas.microsoft.com/office/powerpoint/2010/mai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2837236-E70F-BC4A-B7E6-5617386CA8D9}" type="datetimeFigureOut">
              <a:rPr lang="en-US"/>
              <a:pPr>
                <a:defRPr/>
              </a:pPr>
              <a:t>8/23/15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6A23055-7DA7-934C-B767-76FD18C49C12}" type="slidenum">
              <a:rPr lang="en-US"/>
              <a:pPr>
                <a:defRPr/>
              </a:pPr>
              <a:t>‹#›</a:t>
            </a:fld>
            <a:endParaRPr lang="en-US"/>
          </a:p>
        </p:txBody>
      </p:sp>
    </p:spTree>
    <p:extLst>
      <p:ext uri="{BB962C8B-B14F-4D97-AF65-F5344CB8AC3E}">
        <p14:creationId xmlns:p14="http://schemas.microsoft.com/office/powerpoint/2010/main" val="4163965786"/>
      </p:ext>
    </p:extLst>
  </p:cSld>
  <p:clrMapOvr>
    <a:masterClrMapping/>
  </p:clrMapOvr>
  <p:transition xmlns:p14="http://schemas.microsoft.com/office/powerpoint/2010/mai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fld id="{C69AAD83-20D9-8340-A339-5B67D23F92D5}" type="datetime1">
              <a:rPr lang="en-US"/>
              <a:pPr>
                <a:defRPr/>
              </a:pPr>
              <a:t>8/23/15</a:t>
            </a:fld>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0B5B89C0-EA8C-7747-98D4-CFA270BBFA62}" type="slidenum">
              <a:rPr lang="en-US"/>
              <a:pPr>
                <a:defRPr/>
              </a:pPr>
              <a:t>‹#›</a:t>
            </a:fld>
            <a:endParaRPr lang="en-US"/>
          </a:p>
        </p:txBody>
      </p:sp>
    </p:spTree>
    <p:extLst>
      <p:ext uri="{BB962C8B-B14F-4D97-AF65-F5344CB8AC3E}">
        <p14:creationId xmlns:p14="http://schemas.microsoft.com/office/powerpoint/2010/main" val="21679225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fld id="{6D01E9EB-E399-0B4B-95EC-3F08F476C7ED}" type="datetime1">
              <a:rPr lang="en-US"/>
              <a:pPr>
                <a:defRPr/>
              </a:pPr>
              <a:t>8/23/15</a:t>
            </a:fld>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1EBDFD32-FD4F-B649-86C9-892B42C9204F}" type="slidenum">
              <a:rPr lang="en-US"/>
              <a:pPr>
                <a:defRPr/>
              </a:pPr>
              <a:t>‹#›</a:t>
            </a:fld>
            <a:endParaRPr lang="en-US"/>
          </a:p>
        </p:txBody>
      </p:sp>
    </p:spTree>
    <p:extLst>
      <p:ext uri="{BB962C8B-B14F-4D97-AF65-F5344CB8AC3E}">
        <p14:creationId xmlns:p14="http://schemas.microsoft.com/office/powerpoint/2010/main" val="26489611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fld id="{3775AE92-B7A0-264C-8B0A-CEAD48E6406A}" type="datetime1">
              <a:rPr lang="en-US"/>
              <a:pPr>
                <a:defRPr/>
              </a:pPr>
              <a:t>8/23/15</a:t>
            </a:fld>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ED305AF5-A221-A040-8C0D-09CD36DB3B1F}" type="slidenum">
              <a:rPr lang="en-US"/>
              <a:pPr>
                <a:defRPr/>
              </a:pPr>
              <a:t>‹#›</a:t>
            </a:fld>
            <a:endParaRPr lang="en-US"/>
          </a:p>
        </p:txBody>
      </p:sp>
    </p:spTree>
    <p:extLst>
      <p:ext uri="{BB962C8B-B14F-4D97-AF65-F5344CB8AC3E}">
        <p14:creationId xmlns:p14="http://schemas.microsoft.com/office/powerpoint/2010/main" val="13096947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a:cs typeface="ＭＳ Ｐゴシック" charset="0"/>
              </a:defRPr>
            </a:lvl1pPr>
          </a:lstStyle>
          <a:p>
            <a:pPr>
              <a:defRPr/>
            </a:pPr>
            <a:fld id="{7CDB9CE2-EE08-7C4F-B048-A46811F27525}" type="datetime1">
              <a:rPr lang="en-US"/>
              <a:pPr>
                <a:defRPr/>
              </a:pPr>
              <a:t>8/23/15</a:t>
            </a:fld>
            <a:endParaRPr lang="en-US"/>
          </a:p>
        </p:txBody>
      </p:sp>
      <p:sp>
        <p:nvSpPr>
          <p:cNvPr id="6"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DE4304AE-C1B8-AB4E-8738-6224346A8BF5}" type="slidenum">
              <a:rPr lang="en-US"/>
              <a:pPr>
                <a:defRPr/>
              </a:pPr>
              <a:t>‹#›</a:t>
            </a:fld>
            <a:endParaRPr lang="en-US"/>
          </a:p>
        </p:txBody>
      </p:sp>
    </p:spTree>
    <p:extLst>
      <p:ext uri="{BB962C8B-B14F-4D97-AF65-F5344CB8AC3E}">
        <p14:creationId xmlns:p14="http://schemas.microsoft.com/office/powerpoint/2010/main" val="8532902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a:cs typeface="ＭＳ Ｐゴシック" charset="0"/>
              </a:defRPr>
            </a:lvl1pPr>
          </a:lstStyle>
          <a:p>
            <a:pPr>
              <a:defRPr/>
            </a:pPr>
            <a:fld id="{A55B9804-7230-F349-95DF-536821117AEB}" type="datetime1">
              <a:rPr lang="en-US"/>
              <a:pPr>
                <a:defRPr/>
              </a:pPr>
              <a:t>8/23/15</a:t>
            </a:fld>
            <a:endParaRPr lang="en-US"/>
          </a:p>
        </p:txBody>
      </p:sp>
      <p:sp>
        <p:nvSpPr>
          <p:cNvPr id="8"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604BFDD5-4F56-3844-A8FF-39639218C5AB}" type="slidenum">
              <a:rPr lang="en-US"/>
              <a:pPr>
                <a:defRPr/>
              </a:pPr>
              <a:t>‹#›</a:t>
            </a:fld>
            <a:endParaRPr lang="en-US"/>
          </a:p>
        </p:txBody>
      </p:sp>
    </p:spTree>
    <p:extLst>
      <p:ext uri="{BB962C8B-B14F-4D97-AF65-F5344CB8AC3E}">
        <p14:creationId xmlns:p14="http://schemas.microsoft.com/office/powerpoint/2010/main" val="2088288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a:cs typeface="ＭＳ Ｐゴシック" charset="0"/>
              </a:defRPr>
            </a:lvl1pPr>
          </a:lstStyle>
          <a:p>
            <a:pPr>
              <a:defRPr/>
            </a:pPr>
            <a:fld id="{B31E4400-83FE-8141-9812-616D72708553}" type="datetime1">
              <a:rPr lang="en-US"/>
              <a:pPr>
                <a:defRPr/>
              </a:pPr>
              <a:t>8/23/15</a:t>
            </a:fld>
            <a:endParaRPr lang="en-US"/>
          </a:p>
        </p:txBody>
      </p:sp>
      <p:sp>
        <p:nvSpPr>
          <p:cNvPr id="4"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E23657C3-D218-CE4D-974A-6EF4D5B0957F}" type="slidenum">
              <a:rPr lang="en-US"/>
              <a:pPr>
                <a:defRPr/>
              </a:pPr>
              <a:t>‹#›</a:t>
            </a:fld>
            <a:endParaRPr lang="en-US"/>
          </a:p>
        </p:txBody>
      </p:sp>
    </p:spTree>
    <p:extLst>
      <p:ext uri="{BB962C8B-B14F-4D97-AF65-F5344CB8AC3E}">
        <p14:creationId xmlns:p14="http://schemas.microsoft.com/office/powerpoint/2010/main" val="1964639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81643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cs typeface="ＭＳ Ｐゴシック" charset="0"/>
              </a:defRPr>
            </a:lvl1pPr>
          </a:lstStyle>
          <a:p>
            <a:pPr>
              <a:defRPr/>
            </a:pPr>
            <a:fld id="{7B4436E3-C72A-224E-941D-788540C99B0C}" type="datetime1">
              <a:rPr lang="en-US"/>
              <a:pPr>
                <a:defRPr/>
              </a:pPr>
              <a:t>8/23/15</a:t>
            </a:fld>
            <a:endParaRPr lang="en-US"/>
          </a:p>
        </p:txBody>
      </p:sp>
      <p:sp>
        <p:nvSpPr>
          <p:cNvPr id="3"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9AC0AFFF-1BEC-3E4D-B770-1B10397ED545}" type="slidenum">
              <a:rPr lang="en-US"/>
              <a:pPr>
                <a:defRPr/>
              </a:pPr>
              <a:t>‹#›</a:t>
            </a:fld>
            <a:endParaRPr lang="en-US"/>
          </a:p>
        </p:txBody>
      </p:sp>
    </p:spTree>
    <p:extLst>
      <p:ext uri="{BB962C8B-B14F-4D97-AF65-F5344CB8AC3E}">
        <p14:creationId xmlns:p14="http://schemas.microsoft.com/office/powerpoint/2010/main" val="25535085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cs typeface="ＭＳ Ｐゴシック" charset="0"/>
              </a:defRPr>
            </a:lvl1pPr>
          </a:lstStyle>
          <a:p>
            <a:pPr>
              <a:defRPr/>
            </a:pPr>
            <a:fld id="{7ABF0180-0EEB-9F46-9EC9-B4B4F59A908C}" type="datetime1">
              <a:rPr lang="en-US"/>
              <a:pPr>
                <a:defRPr/>
              </a:pPr>
              <a:t>8/23/15</a:t>
            </a:fld>
            <a:endParaRPr lang="en-US"/>
          </a:p>
        </p:txBody>
      </p:sp>
      <p:sp>
        <p:nvSpPr>
          <p:cNvPr id="6"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D4F30F1F-57EE-5C42-A721-C76B6CA9E1AD}" type="slidenum">
              <a:rPr lang="en-US"/>
              <a:pPr>
                <a:defRPr/>
              </a:pPr>
              <a:t>‹#›</a:t>
            </a:fld>
            <a:endParaRPr lang="en-US"/>
          </a:p>
        </p:txBody>
      </p:sp>
    </p:spTree>
    <p:extLst>
      <p:ext uri="{BB962C8B-B14F-4D97-AF65-F5344CB8AC3E}">
        <p14:creationId xmlns:p14="http://schemas.microsoft.com/office/powerpoint/2010/main" val="1387526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cs typeface="ＭＳ Ｐゴシック" charset="0"/>
              </a:defRPr>
            </a:lvl1pPr>
          </a:lstStyle>
          <a:p>
            <a:pPr>
              <a:defRPr/>
            </a:pPr>
            <a:fld id="{95659F49-7EE9-784A-A8E2-EF5257F499E4}" type="datetime1">
              <a:rPr lang="en-US"/>
              <a:pPr>
                <a:defRPr/>
              </a:pPr>
              <a:t>8/23/15</a:t>
            </a:fld>
            <a:endParaRPr lang="en-US"/>
          </a:p>
        </p:txBody>
      </p:sp>
      <p:sp>
        <p:nvSpPr>
          <p:cNvPr id="6"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5D646E10-047F-A44E-8BDD-34F0D5980497}" type="slidenum">
              <a:rPr lang="en-US"/>
              <a:pPr>
                <a:defRPr/>
              </a:pPr>
              <a:t>‹#›</a:t>
            </a:fld>
            <a:endParaRPr lang="en-US"/>
          </a:p>
        </p:txBody>
      </p:sp>
    </p:spTree>
    <p:extLst>
      <p:ext uri="{BB962C8B-B14F-4D97-AF65-F5344CB8AC3E}">
        <p14:creationId xmlns:p14="http://schemas.microsoft.com/office/powerpoint/2010/main" val="3984438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fld id="{81B9409D-9E66-5A48-9467-DD7CC4035CB6}" type="datetime1">
              <a:rPr lang="en-US"/>
              <a:pPr>
                <a:defRPr/>
              </a:pPr>
              <a:t>8/23/15</a:t>
            </a:fld>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F5038289-1762-F14C-9ED3-4116F8C86B23}" type="slidenum">
              <a:rPr lang="en-US"/>
              <a:pPr>
                <a:defRPr/>
              </a:pPr>
              <a:t>‹#›</a:t>
            </a:fld>
            <a:endParaRPr lang="en-US"/>
          </a:p>
        </p:txBody>
      </p:sp>
    </p:spTree>
    <p:extLst>
      <p:ext uri="{BB962C8B-B14F-4D97-AF65-F5344CB8AC3E}">
        <p14:creationId xmlns:p14="http://schemas.microsoft.com/office/powerpoint/2010/main" val="3208180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fld id="{C047E823-84E9-824E-B043-EC66151475B9}" type="datetime1">
              <a:rPr lang="en-US"/>
              <a:pPr>
                <a:defRPr/>
              </a:pPr>
              <a:t>8/23/15</a:t>
            </a:fld>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8AABFA1D-49EB-0440-834D-F37C7420AD2C}" type="slidenum">
              <a:rPr lang="en-US"/>
              <a:pPr>
                <a:defRPr/>
              </a:pPr>
              <a:t>‹#›</a:t>
            </a:fld>
            <a:endParaRPr lang="en-US"/>
          </a:p>
        </p:txBody>
      </p:sp>
    </p:spTree>
    <p:extLst>
      <p:ext uri="{BB962C8B-B14F-4D97-AF65-F5344CB8AC3E}">
        <p14:creationId xmlns:p14="http://schemas.microsoft.com/office/powerpoint/2010/main" val="11937112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6267BF-8DFE-1944-A611-F03C8100805C}" type="slidenum">
              <a:rPr lang="en-US"/>
              <a:pPr>
                <a:defRPr/>
              </a:pPr>
              <a:t>‹#›</a:t>
            </a:fld>
            <a:endParaRPr lang="en-US"/>
          </a:p>
        </p:txBody>
      </p:sp>
    </p:spTree>
    <p:extLst>
      <p:ext uri="{BB962C8B-B14F-4D97-AF65-F5344CB8AC3E}">
        <p14:creationId xmlns:p14="http://schemas.microsoft.com/office/powerpoint/2010/main" val="40644028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5819C5-2BDD-CB44-8B26-B5C9A3C34710}" type="slidenum">
              <a:rPr lang="en-US"/>
              <a:pPr>
                <a:defRPr/>
              </a:pPr>
              <a:t>‹#›</a:t>
            </a:fld>
            <a:endParaRPr lang="en-US"/>
          </a:p>
        </p:txBody>
      </p:sp>
    </p:spTree>
    <p:extLst>
      <p:ext uri="{BB962C8B-B14F-4D97-AF65-F5344CB8AC3E}">
        <p14:creationId xmlns:p14="http://schemas.microsoft.com/office/powerpoint/2010/main" val="6105847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8432E7-3059-2344-A05C-90387EC789B5}" type="slidenum">
              <a:rPr lang="en-US"/>
              <a:pPr>
                <a:defRPr/>
              </a:pPr>
              <a:t>‹#›</a:t>
            </a:fld>
            <a:endParaRPr lang="en-US"/>
          </a:p>
        </p:txBody>
      </p:sp>
    </p:spTree>
    <p:extLst>
      <p:ext uri="{BB962C8B-B14F-4D97-AF65-F5344CB8AC3E}">
        <p14:creationId xmlns:p14="http://schemas.microsoft.com/office/powerpoint/2010/main" val="22998355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04E9C2-79EE-8B4B-B28F-8F91C38EB429}" type="slidenum">
              <a:rPr lang="en-US"/>
              <a:pPr>
                <a:defRPr/>
              </a:pPr>
              <a:t>‹#›</a:t>
            </a:fld>
            <a:endParaRPr lang="en-US"/>
          </a:p>
        </p:txBody>
      </p:sp>
    </p:spTree>
    <p:extLst>
      <p:ext uri="{BB962C8B-B14F-4D97-AF65-F5344CB8AC3E}">
        <p14:creationId xmlns:p14="http://schemas.microsoft.com/office/powerpoint/2010/main" val="10374207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8813A52-4EF7-8B45-B2BA-A9CA1840E7EA}" type="slidenum">
              <a:rPr lang="en-US"/>
              <a:pPr>
                <a:defRPr/>
              </a:pPr>
              <a:t>‹#›</a:t>
            </a:fld>
            <a:endParaRPr lang="en-US"/>
          </a:p>
        </p:txBody>
      </p:sp>
    </p:spTree>
    <p:extLst>
      <p:ext uri="{BB962C8B-B14F-4D97-AF65-F5344CB8AC3E}">
        <p14:creationId xmlns:p14="http://schemas.microsoft.com/office/powerpoint/2010/main" val="55305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55248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C37985E-21EA-2348-9DFA-1B8D0B5DEB80}" type="slidenum">
              <a:rPr lang="en-US"/>
              <a:pPr>
                <a:defRPr/>
              </a:pPr>
              <a:t>‹#›</a:t>
            </a:fld>
            <a:endParaRPr lang="en-US"/>
          </a:p>
        </p:txBody>
      </p:sp>
    </p:spTree>
    <p:extLst>
      <p:ext uri="{BB962C8B-B14F-4D97-AF65-F5344CB8AC3E}">
        <p14:creationId xmlns:p14="http://schemas.microsoft.com/office/powerpoint/2010/main" val="39452323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8E2640D-7C1B-EA42-8381-CC842AC8F91D}" type="slidenum">
              <a:rPr lang="en-US"/>
              <a:pPr>
                <a:defRPr/>
              </a:pPr>
              <a:t>‹#›</a:t>
            </a:fld>
            <a:endParaRPr lang="en-US"/>
          </a:p>
        </p:txBody>
      </p:sp>
    </p:spTree>
    <p:extLst>
      <p:ext uri="{BB962C8B-B14F-4D97-AF65-F5344CB8AC3E}">
        <p14:creationId xmlns:p14="http://schemas.microsoft.com/office/powerpoint/2010/main" val="23584135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31D5A2-4C0F-D247-95D6-3356421B0EF6}" type="slidenum">
              <a:rPr lang="en-US"/>
              <a:pPr>
                <a:defRPr/>
              </a:pPr>
              <a:t>‹#›</a:t>
            </a:fld>
            <a:endParaRPr lang="en-US"/>
          </a:p>
        </p:txBody>
      </p:sp>
    </p:spTree>
    <p:extLst>
      <p:ext uri="{BB962C8B-B14F-4D97-AF65-F5344CB8AC3E}">
        <p14:creationId xmlns:p14="http://schemas.microsoft.com/office/powerpoint/2010/main" val="708894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D28A04-1572-8C48-8AFC-AABB779EEFF2}" type="slidenum">
              <a:rPr lang="en-US"/>
              <a:pPr>
                <a:defRPr/>
              </a:pPr>
              <a:t>‹#›</a:t>
            </a:fld>
            <a:endParaRPr lang="en-US"/>
          </a:p>
        </p:txBody>
      </p:sp>
    </p:spTree>
    <p:extLst>
      <p:ext uri="{BB962C8B-B14F-4D97-AF65-F5344CB8AC3E}">
        <p14:creationId xmlns:p14="http://schemas.microsoft.com/office/powerpoint/2010/main" val="40463128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D78C74-13A9-9249-9ACE-B4B11504360C}" type="slidenum">
              <a:rPr lang="en-US"/>
              <a:pPr>
                <a:defRPr/>
              </a:pPr>
              <a:t>‹#›</a:t>
            </a:fld>
            <a:endParaRPr lang="en-US"/>
          </a:p>
        </p:txBody>
      </p:sp>
    </p:spTree>
    <p:extLst>
      <p:ext uri="{BB962C8B-B14F-4D97-AF65-F5344CB8AC3E}">
        <p14:creationId xmlns:p14="http://schemas.microsoft.com/office/powerpoint/2010/main" val="1194628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BEECFD-20EC-8345-B2BB-62A78463F72B}" type="slidenum">
              <a:rPr lang="en-US"/>
              <a:pPr>
                <a:defRPr/>
              </a:pPr>
              <a:t>‹#›</a:t>
            </a:fld>
            <a:endParaRPr lang="en-US"/>
          </a:p>
        </p:txBody>
      </p:sp>
    </p:spTree>
    <p:extLst>
      <p:ext uri="{BB962C8B-B14F-4D97-AF65-F5344CB8AC3E}">
        <p14:creationId xmlns:p14="http://schemas.microsoft.com/office/powerpoint/2010/main" val="16040682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453D7D41-428C-C846-AA2C-88906105D8A4}" type="datetimeFigureOut">
              <a:rPr lang="en-US"/>
              <a:pPr>
                <a:defRPr/>
              </a:pPr>
              <a:t>8/23/15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9B2966C1-B97A-1845-9EE0-3E83DE67D40E}" type="slidenum">
              <a:rPr lang="en-US"/>
              <a:pPr>
                <a:defRPr/>
              </a:pPr>
              <a:t>‹#›</a:t>
            </a:fld>
            <a:endParaRPr lang="en-US"/>
          </a:p>
        </p:txBody>
      </p:sp>
    </p:spTree>
    <p:extLst>
      <p:ext uri="{BB962C8B-B14F-4D97-AF65-F5344CB8AC3E}">
        <p14:creationId xmlns:p14="http://schemas.microsoft.com/office/powerpoint/2010/main" val="24369710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29C22BB0-90C1-AE40-9A63-D3EB7D06DAFA}" type="datetimeFigureOut">
              <a:rPr lang="en-US"/>
              <a:pPr>
                <a:defRPr/>
              </a:pPr>
              <a:t>8/23/15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31B1468-7B13-244D-B541-E7B55B6E02C7}" type="slidenum">
              <a:rPr lang="en-US"/>
              <a:pPr>
                <a:defRPr/>
              </a:pPr>
              <a:t>‹#›</a:t>
            </a:fld>
            <a:endParaRPr lang="en-US"/>
          </a:p>
        </p:txBody>
      </p:sp>
    </p:spTree>
    <p:extLst>
      <p:ext uri="{BB962C8B-B14F-4D97-AF65-F5344CB8AC3E}">
        <p14:creationId xmlns:p14="http://schemas.microsoft.com/office/powerpoint/2010/main" val="12828910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8B540C9-0AC8-CB4B-901A-E55309F24A7D}" type="datetimeFigureOut">
              <a:rPr lang="en-US"/>
              <a:pPr>
                <a:defRPr/>
              </a:pPr>
              <a:t>8/23/15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EF704F3-9A9C-E942-BB1F-406B41ED6130}" type="slidenum">
              <a:rPr lang="en-US"/>
              <a:pPr>
                <a:defRPr/>
              </a:pPr>
              <a:t>‹#›</a:t>
            </a:fld>
            <a:endParaRPr lang="en-US"/>
          </a:p>
        </p:txBody>
      </p:sp>
    </p:spTree>
    <p:extLst>
      <p:ext uri="{BB962C8B-B14F-4D97-AF65-F5344CB8AC3E}">
        <p14:creationId xmlns:p14="http://schemas.microsoft.com/office/powerpoint/2010/main" val="25783472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3F762353-BB68-EB4D-8C56-F2D3C96C0C28}" type="datetimeFigureOut">
              <a:rPr lang="en-US"/>
              <a:pPr>
                <a:defRPr/>
              </a:pPr>
              <a:t>8/23/15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9C87E1FF-B897-2A4B-94FB-5138C8BC9B12}" type="slidenum">
              <a:rPr lang="en-US"/>
              <a:pPr>
                <a:defRPr/>
              </a:pPr>
              <a:t>‹#›</a:t>
            </a:fld>
            <a:endParaRPr lang="en-US"/>
          </a:p>
        </p:txBody>
      </p:sp>
    </p:spTree>
    <p:extLst>
      <p:ext uri="{BB962C8B-B14F-4D97-AF65-F5344CB8AC3E}">
        <p14:creationId xmlns:p14="http://schemas.microsoft.com/office/powerpoint/2010/main" val="3165348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076594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2C716E5B-1BD2-E34F-9FAF-C9FB9636E2C2}" type="datetimeFigureOut">
              <a:rPr lang="en-US"/>
              <a:pPr>
                <a:defRPr/>
              </a:pPr>
              <a:t>8/23/15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FFBFC8E-DE9F-1449-A60C-A53D67DEA61B}" type="slidenum">
              <a:rPr lang="en-US"/>
              <a:pPr>
                <a:defRPr/>
              </a:pPr>
              <a:t>‹#›</a:t>
            </a:fld>
            <a:endParaRPr lang="en-US"/>
          </a:p>
        </p:txBody>
      </p:sp>
    </p:spTree>
    <p:extLst>
      <p:ext uri="{BB962C8B-B14F-4D97-AF65-F5344CB8AC3E}">
        <p14:creationId xmlns:p14="http://schemas.microsoft.com/office/powerpoint/2010/main" val="39847650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500E8F44-916F-CF4C-AC49-1B9A6440EBC3}" type="datetimeFigureOut">
              <a:rPr lang="en-US"/>
              <a:pPr>
                <a:defRPr/>
              </a:pPr>
              <a:t>8/23/15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DD28AF8-910B-2247-9C37-37C26DA2F80F}" type="slidenum">
              <a:rPr lang="en-US"/>
              <a:pPr>
                <a:defRPr/>
              </a:pPr>
              <a:t>‹#›</a:t>
            </a:fld>
            <a:endParaRPr lang="en-US"/>
          </a:p>
        </p:txBody>
      </p:sp>
    </p:spTree>
    <p:extLst>
      <p:ext uri="{BB962C8B-B14F-4D97-AF65-F5344CB8AC3E}">
        <p14:creationId xmlns:p14="http://schemas.microsoft.com/office/powerpoint/2010/main" val="40968390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D47D6AFD-ACAC-A145-9871-55607D3D0631}" type="datetimeFigureOut">
              <a:rPr lang="en-US"/>
              <a:pPr>
                <a:defRPr/>
              </a:pPr>
              <a:t>8/23/15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6198E379-7C8F-8947-98C2-C20C5A066AFA}" type="slidenum">
              <a:rPr lang="en-US"/>
              <a:pPr>
                <a:defRPr/>
              </a:pPr>
              <a:t>‹#›</a:t>
            </a:fld>
            <a:endParaRPr lang="en-US"/>
          </a:p>
        </p:txBody>
      </p:sp>
    </p:spTree>
    <p:extLst>
      <p:ext uri="{BB962C8B-B14F-4D97-AF65-F5344CB8AC3E}">
        <p14:creationId xmlns:p14="http://schemas.microsoft.com/office/powerpoint/2010/main" val="10436150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29A9DDD7-5262-CD49-9954-ABC05C401507}" type="datetimeFigureOut">
              <a:rPr lang="en-US"/>
              <a:pPr>
                <a:defRPr/>
              </a:pPr>
              <a:t>8/23/15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EC95D14-7B98-474F-BDD0-A98F8832680F}" type="slidenum">
              <a:rPr lang="en-US"/>
              <a:pPr>
                <a:defRPr/>
              </a:pPr>
              <a:t>‹#›</a:t>
            </a:fld>
            <a:endParaRPr lang="en-US"/>
          </a:p>
        </p:txBody>
      </p:sp>
    </p:spTree>
    <p:extLst>
      <p:ext uri="{BB962C8B-B14F-4D97-AF65-F5344CB8AC3E}">
        <p14:creationId xmlns:p14="http://schemas.microsoft.com/office/powerpoint/2010/main" val="41040108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9FA36462-A5DD-B04F-8260-3EA8216BED8D}" type="datetimeFigureOut">
              <a:rPr lang="en-US"/>
              <a:pPr>
                <a:defRPr/>
              </a:pPr>
              <a:t>8/23/15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2A8C2A6-5494-BE41-8963-629F8E607E65}" type="slidenum">
              <a:rPr lang="en-US"/>
              <a:pPr>
                <a:defRPr/>
              </a:pPr>
              <a:t>‹#›</a:t>
            </a:fld>
            <a:endParaRPr lang="en-US"/>
          </a:p>
        </p:txBody>
      </p:sp>
    </p:spTree>
    <p:extLst>
      <p:ext uri="{BB962C8B-B14F-4D97-AF65-F5344CB8AC3E}">
        <p14:creationId xmlns:p14="http://schemas.microsoft.com/office/powerpoint/2010/main" val="7090603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CC70E825-B879-BD46-A8F3-5AC637C7606A}" type="datetimeFigureOut">
              <a:rPr lang="en-US"/>
              <a:pPr>
                <a:defRPr/>
              </a:pPr>
              <a:t>8/23/15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BCC6B980-870C-4744-936D-64EB92EFB65A}" type="slidenum">
              <a:rPr lang="en-US"/>
              <a:pPr>
                <a:defRPr/>
              </a:pPr>
              <a:t>‹#›</a:t>
            </a:fld>
            <a:endParaRPr lang="en-US"/>
          </a:p>
        </p:txBody>
      </p:sp>
    </p:spTree>
    <p:extLst>
      <p:ext uri="{BB962C8B-B14F-4D97-AF65-F5344CB8AC3E}">
        <p14:creationId xmlns:p14="http://schemas.microsoft.com/office/powerpoint/2010/main" val="3926054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7CE0FBCF-DDB0-BD4B-B0A9-17500243012E}" type="datetimeFigureOut">
              <a:rPr lang="en-US"/>
              <a:pPr>
                <a:defRPr/>
              </a:pPr>
              <a:t>8/23/15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1197FDCE-B922-2446-A034-953EE91C4F7B}" type="slidenum">
              <a:rPr lang="en-US"/>
              <a:pPr>
                <a:defRPr/>
              </a:pPr>
              <a:t>‹#›</a:t>
            </a:fld>
            <a:endParaRPr lang="en-US"/>
          </a:p>
        </p:txBody>
      </p:sp>
    </p:spTree>
    <p:extLst>
      <p:ext uri="{BB962C8B-B14F-4D97-AF65-F5344CB8AC3E}">
        <p14:creationId xmlns:p14="http://schemas.microsoft.com/office/powerpoint/2010/main" val="15426365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1905000" y="1219200"/>
            <a:ext cx="0" cy="2057400"/>
          </a:xfrm>
          <a:prstGeom prst="line">
            <a:avLst/>
          </a:prstGeom>
          <a:noFill/>
          <a:ln w="349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336666"/>
              </a:solidFill>
              <a:cs typeface="+mn-cs"/>
            </a:endParaRPr>
          </a:p>
        </p:txBody>
      </p:sp>
      <p:sp>
        <p:nvSpPr>
          <p:cNvPr id="5" name="Oval 8"/>
          <p:cNvSpPr>
            <a:spLocks noChangeArrowheads="1"/>
          </p:cNvSpPr>
          <p:nvPr/>
        </p:nvSpPr>
        <p:spPr bwMode="auto">
          <a:xfrm>
            <a:off x="163513" y="2103438"/>
            <a:ext cx="347662" cy="347662"/>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a:solidFill>
                <a:srgbClr val="336666"/>
              </a:solidFill>
              <a:latin typeface="Times New Roman" charset="0"/>
              <a:cs typeface="+mn-cs"/>
            </a:endParaRPr>
          </a:p>
        </p:txBody>
      </p:sp>
      <p:sp>
        <p:nvSpPr>
          <p:cNvPr id="6" name="Oval 9"/>
          <p:cNvSpPr>
            <a:spLocks noChangeArrowheads="1"/>
          </p:cNvSpPr>
          <p:nvPr/>
        </p:nvSpPr>
        <p:spPr bwMode="auto">
          <a:xfrm>
            <a:off x="739775" y="2105025"/>
            <a:ext cx="349250" cy="347663"/>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a:solidFill>
                <a:srgbClr val="336666"/>
              </a:solidFill>
              <a:latin typeface="Times New Roman" charset="0"/>
              <a:cs typeface="+mn-cs"/>
            </a:endParaRPr>
          </a:p>
        </p:txBody>
      </p:sp>
      <p:sp>
        <p:nvSpPr>
          <p:cNvPr id="7" name="Oval 10"/>
          <p:cNvSpPr>
            <a:spLocks noChangeArrowheads="1"/>
          </p:cNvSpPr>
          <p:nvPr/>
        </p:nvSpPr>
        <p:spPr bwMode="auto">
          <a:xfrm>
            <a:off x="1317625" y="2105025"/>
            <a:ext cx="347663" cy="347663"/>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a:solidFill>
                <a:srgbClr val="336666"/>
              </a:solidFill>
              <a:latin typeface="Times New Roman" charset="0"/>
              <a:cs typeface="+mn-cs"/>
            </a:endParaRPr>
          </a:p>
        </p:txBody>
      </p:sp>
      <p:sp>
        <p:nvSpPr>
          <p:cNvPr id="18434" name="Rectangle 2"/>
          <p:cNvSpPr>
            <a:spLocks noGrp="1" noChangeArrowheads="1"/>
          </p:cNvSpPr>
          <p:nvPr>
            <p:ph type="ctrTitle"/>
          </p:nvPr>
        </p:nvSpPr>
        <p:spPr>
          <a:xfrm>
            <a:off x="2133600" y="1371600"/>
            <a:ext cx="6477000" cy="1752600"/>
          </a:xfrm>
        </p:spPr>
        <p:txBody>
          <a:bodyPr/>
          <a:lstStyle>
            <a:lvl1pPr>
              <a:defRPr sz="5400"/>
            </a:lvl1pPr>
          </a:lstStyle>
          <a:p>
            <a:pPr lvl="0"/>
            <a:r>
              <a:rPr lang="en-US" noProof="0" smtClean="0"/>
              <a:t>Click to edit Master title style</a:t>
            </a:r>
          </a:p>
        </p:txBody>
      </p:sp>
      <p:sp>
        <p:nvSpPr>
          <p:cNvPr id="18435" name="Rectangle 3"/>
          <p:cNvSpPr>
            <a:spLocks noGrp="1" noChangeArrowheads="1"/>
          </p:cNvSpPr>
          <p:nvPr>
            <p:ph type="subTitle" idx="1"/>
          </p:nvPr>
        </p:nvSpPr>
        <p:spPr>
          <a:xfrm>
            <a:off x="2133600" y="3733800"/>
            <a:ext cx="6477000" cy="1981200"/>
          </a:xfrm>
        </p:spPr>
        <p:txBody>
          <a:bodyPr/>
          <a:lstStyle>
            <a:lvl1pPr marL="0" indent="0">
              <a:buFont typeface="Wingdings" pitchFamily="2" charset="2"/>
              <a:buNone/>
              <a:defRPr/>
            </a:lvl1pPr>
          </a:lstStyle>
          <a:p>
            <a:pPr lvl="0"/>
            <a:r>
              <a:rPr lang="en-US" noProof="0" smtClean="0"/>
              <a:t>Click to edit Master subtitle style</a:t>
            </a:r>
          </a:p>
        </p:txBody>
      </p:sp>
      <p:sp>
        <p:nvSpPr>
          <p:cNvPr id="8" name="Rectangle 4"/>
          <p:cNvSpPr>
            <a:spLocks noGrp="1" noChangeArrowheads="1"/>
          </p:cNvSpPr>
          <p:nvPr>
            <p:ph type="dt" sz="half" idx="10"/>
          </p:nvPr>
        </p:nvSpPr>
        <p:spPr>
          <a:xfrm>
            <a:off x="7086600" y="6248400"/>
            <a:ext cx="1524000" cy="457200"/>
          </a:xfrm>
        </p:spPr>
        <p:txBody>
          <a:bodyPr/>
          <a:lstStyle>
            <a:lvl1pPr>
              <a:defRPr>
                <a:cs typeface="ＭＳ Ｐゴシック" charset="0"/>
              </a:defRPr>
            </a:lvl1pPr>
          </a:lstStyle>
          <a:p>
            <a:pPr>
              <a:defRPr/>
            </a:pPr>
            <a:endParaRPr lang="en-US"/>
          </a:p>
        </p:txBody>
      </p:sp>
      <p:sp>
        <p:nvSpPr>
          <p:cNvPr id="9" name="Rectangle 5"/>
          <p:cNvSpPr>
            <a:spLocks noGrp="1" noChangeArrowheads="1"/>
          </p:cNvSpPr>
          <p:nvPr>
            <p:ph type="ftr" sz="quarter" idx="11"/>
          </p:nvPr>
        </p:nvSpPr>
        <p:spPr>
          <a:xfrm>
            <a:off x="3810000" y="6248400"/>
            <a:ext cx="2895600" cy="457200"/>
          </a:xfrm>
        </p:spPr>
        <p:txBody>
          <a:bodyPr/>
          <a:lstStyle>
            <a:lvl1pPr>
              <a:defRPr>
                <a:cs typeface="ＭＳ Ｐゴシック" charset="0"/>
              </a:defRPr>
            </a:lvl1pPr>
          </a:lstStyle>
          <a:p>
            <a:pPr>
              <a:defRPr/>
            </a:pPr>
            <a:endParaRPr lang="en-US"/>
          </a:p>
        </p:txBody>
      </p:sp>
      <p:sp>
        <p:nvSpPr>
          <p:cNvPr id="10" name="Rectangle 6"/>
          <p:cNvSpPr>
            <a:spLocks noGrp="1" noChangeArrowheads="1"/>
          </p:cNvSpPr>
          <p:nvPr>
            <p:ph type="sldNum" sz="quarter" idx="12"/>
          </p:nvPr>
        </p:nvSpPr>
        <p:spPr>
          <a:xfrm>
            <a:off x="2209800" y="6248400"/>
            <a:ext cx="1219200" cy="457200"/>
          </a:xfrm>
        </p:spPr>
        <p:txBody>
          <a:bodyPr/>
          <a:lstStyle>
            <a:lvl1pPr>
              <a:defRPr>
                <a:cs typeface="ＭＳ Ｐゴシック" charset="0"/>
              </a:defRPr>
            </a:lvl1pPr>
          </a:lstStyle>
          <a:p>
            <a:pPr>
              <a:defRPr/>
            </a:pPr>
            <a:fld id="{0C4B6D9F-0A07-6541-A0C1-E19739E4B489}" type="slidenum">
              <a:rPr lang="en-US"/>
              <a:pPr>
                <a:defRPr/>
              </a:pPr>
              <a:t>‹#›</a:t>
            </a:fld>
            <a:endParaRPr lang="en-US"/>
          </a:p>
        </p:txBody>
      </p:sp>
    </p:spTree>
    <p:extLst>
      <p:ext uri="{BB962C8B-B14F-4D97-AF65-F5344CB8AC3E}">
        <p14:creationId xmlns:p14="http://schemas.microsoft.com/office/powerpoint/2010/main" val="710824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FAB3490F-A0F8-774B-B364-42A6B4FF3BFD}" type="slidenum">
              <a:rPr lang="en-US"/>
              <a:pPr>
                <a:defRPr/>
              </a:pPr>
              <a:t>‹#›</a:t>
            </a:fld>
            <a:endParaRPr lang="en-US"/>
          </a:p>
        </p:txBody>
      </p:sp>
    </p:spTree>
    <p:extLst>
      <p:ext uri="{BB962C8B-B14F-4D97-AF65-F5344CB8AC3E}">
        <p14:creationId xmlns:p14="http://schemas.microsoft.com/office/powerpoint/2010/main" val="35000432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B10A2B8C-4579-E746-9A4E-A6057089EDCA}" type="slidenum">
              <a:rPr lang="en-US"/>
              <a:pPr>
                <a:defRPr/>
              </a:pPr>
              <a:t>‹#›</a:t>
            </a:fld>
            <a:endParaRPr lang="en-US"/>
          </a:p>
        </p:txBody>
      </p:sp>
    </p:spTree>
    <p:extLst>
      <p:ext uri="{BB962C8B-B14F-4D97-AF65-F5344CB8AC3E}">
        <p14:creationId xmlns:p14="http://schemas.microsoft.com/office/powerpoint/2010/main" val="63801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2187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0" y="19050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050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ＭＳ Ｐゴシック" charset="0"/>
              </a:defRPr>
            </a:lvl1pPr>
          </a:lstStyle>
          <a:p>
            <a:pPr>
              <a:defRPr/>
            </a:pPr>
            <a:fld id="{F77EBD95-D922-4B43-9F2B-687848B4D19E}" type="slidenum">
              <a:rPr lang="en-US"/>
              <a:pPr>
                <a:defRPr/>
              </a:pPr>
              <a:t>‹#›</a:t>
            </a:fld>
            <a:endParaRPr lang="en-US"/>
          </a:p>
        </p:txBody>
      </p:sp>
    </p:spTree>
    <p:extLst>
      <p:ext uri="{BB962C8B-B14F-4D97-AF65-F5344CB8AC3E}">
        <p14:creationId xmlns:p14="http://schemas.microsoft.com/office/powerpoint/2010/main" val="11707738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ＭＳ Ｐゴシック" charset="0"/>
              </a:defRPr>
            </a:lvl1pPr>
          </a:lstStyle>
          <a:p>
            <a:pPr>
              <a:defRPr/>
            </a:pPr>
            <a:fld id="{5BCD643C-B2C2-DB49-8D19-249E5D655CAF}" type="slidenum">
              <a:rPr lang="en-US"/>
              <a:pPr>
                <a:defRPr/>
              </a:pPr>
              <a:t>‹#›</a:t>
            </a:fld>
            <a:endParaRPr lang="en-US"/>
          </a:p>
        </p:txBody>
      </p:sp>
    </p:spTree>
    <p:extLst>
      <p:ext uri="{BB962C8B-B14F-4D97-AF65-F5344CB8AC3E}">
        <p14:creationId xmlns:p14="http://schemas.microsoft.com/office/powerpoint/2010/main" val="39751375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ＭＳ Ｐゴシック" charset="0"/>
              </a:defRPr>
            </a:lvl1pPr>
          </a:lstStyle>
          <a:p>
            <a:pPr>
              <a:defRPr/>
            </a:pPr>
            <a:fld id="{CBB21E1B-6EEC-B64D-B994-70427274E582}" type="slidenum">
              <a:rPr lang="en-US"/>
              <a:pPr>
                <a:defRPr/>
              </a:pPr>
              <a:t>‹#›</a:t>
            </a:fld>
            <a:endParaRPr lang="en-US"/>
          </a:p>
        </p:txBody>
      </p:sp>
    </p:spTree>
    <p:extLst>
      <p:ext uri="{BB962C8B-B14F-4D97-AF65-F5344CB8AC3E}">
        <p14:creationId xmlns:p14="http://schemas.microsoft.com/office/powerpoint/2010/main" val="19620584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ＭＳ Ｐゴシック" charset="0"/>
              </a:defRPr>
            </a:lvl1pPr>
          </a:lstStyle>
          <a:p>
            <a:pPr>
              <a:defRPr/>
            </a:pPr>
            <a:fld id="{DFB26BE5-C926-BB43-BCFA-0680C087A70C}" type="slidenum">
              <a:rPr lang="en-US"/>
              <a:pPr>
                <a:defRPr/>
              </a:pPr>
              <a:t>‹#›</a:t>
            </a:fld>
            <a:endParaRPr lang="en-US"/>
          </a:p>
        </p:txBody>
      </p:sp>
    </p:spTree>
    <p:extLst>
      <p:ext uri="{BB962C8B-B14F-4D97-AF65-F5344CB8AC3E}">
        <p14:creationId xmlns:p14="http://schemas.microsoft.com/office/powerpoint/2010/main" val="41997591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ＭＳ Ｐゴシック" charset="0"/>
              </a:defRPr>
            </a:lvl1pPr>
          </a:lstStyle>
          <a:p>
            <a:pPr>
              <a:defRPr/>
            </a:pPr>
            <a:fld id="{CBC8D515-E8CD-334F-9289-6CECE6321A35}" type="slidenum">
              <a:rPr lang="en-US"/>
              <a:pPr>
                <a:defRPr/>
              </a:pPr>
              <a:t>‹#›</a:t>
            </a:fld>
            <a:endParaRPr lang="en-US"/>
          </a:p>
        </p:txBody>
      </p:sp>
    </p:spTree>
    <p:extLst>
      <p:ext uri="{BB962C8B-B14F-4D97-AF65-F5344CB8AC3E}">
        <p14:creationId xmlns:p14="http://schemas.microsoft.com/office/powerpoint/2010/main" val="6739752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ＭＳ Ｐゴシック" charset="0"/>
              </a:defRPr>
            </a:lvl1pPr>
          </a:lstStyle>
          <a:p>
            <a:pPr>
              <a:defRPr/>
            </a:pPr>
            <a:fld id="{AE9C8901-1F4C-D149-A1C6-118F56656962}" type="slidenum">
              <a:rPr lang="en-US"/>
              <a:pPr>
                <a:defRPr/>
              </a:pPr>
              <a:t>‹#›</a:t>
            </a:fld>
            <a:endParaRPr lang="en-US"/>
          </a:p>
        </p:txBody>
      </p:sp>
    </p:spTree>
    <p:extLst>
      <p:ext uri="{BB962C8B-B14F-4D97-AF65-F5344CB8AC3E}">
        <p14:creationId xmlns:p14="http://schemas.microsoft.com/office/powerpoint/2010/main" val="8434880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4FC81E46-3D6B-DA40-87F8-04F0D5A363CF}" type="slidenum">
              <a:rPr lang="en-US"/>
              <a:pPr>
                <a:defRPr/>
              </a:pPr>
              <a:t>‹#›</a:t>
            </a:fld>
            <a:endParaRPr lang="en-US"/>
          </a:p>
        </p:txBody>
      </p:sp>
    </p:spTree>
    <p:extLst>
      <p:ext uri="{BB962C8B-B14F-4D97-AF65-F5344CB8AC3E}">
        <p14:creationId xmlns:p14="http://schemas.microsoft.com/office/powerpoint/2010/main" val="41759913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90500"/>
            <a:ext cx="1752600"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0" y="190500"/>
            <a:ext cx="5105400"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06B9F465-46B5-6F41-B89C-3B455BC01479}" type="slidenum">
              <a:rPr lang="en-US"/>
              <a:pPr>
                <a:defRPr/>
              </a:pPr>
              <a:t>‹#›</a:t>
            </a:fld>
            <a:endParaRPr lang="en-US"/>
          </a:p>
        </p:txBody>
      </p:sp>
    </p:spTree>
    <p:extLst>
      <p:ext uri="{BB962C8B-B14F-4D97-AF65-F5344CB8AC3E}">
        <p14:creationId xmlns:p14="http://schemas.microsoft.com/office/powerpoint/2010/main" val="33322593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90500"/>
            <a:ext cx="7010400" cy="15271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0" y="19050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05000"/>
            <a:ext cx="3429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ＭＳ Ｐゴシック" charset="0"/>
              </a:defRPr>
            </a:lvl1pPr>
          </a:lstStyle>
          <a:p>
            <a:pPr>
              <a:defRPr/>
            </a:pPr>
            <a:fld id="{1B5A128B-AB11-7243-B954-7FFCA5DD6E90}" type="slidenum">
              <a:rPr lang="en-US"/>
              <a:pPr>
                <a:defRPr/>
              </a:pPr>
              <a:t>‹#›</a:t>
            </a:fld>
            <a:endParaRPr lang="en-US"/>
          </a:p>
        </p:txBody>
      </p:sp>
    </p:spTree>
    <p:extLst>
      <p:ext uri="{BB962C8B-B14F-4D97-AF65-F5344CB8AC3E}">
        <p14:creationId xmlns:p14="http://schemas.microsoft.com/office/powerpoint/2010/main" val="10051728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190500"/>
            <a:ext cx="7010400" cy="15271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524000" y="1905000"/>
            <a:ext cx="7010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6E053C06-9DE9-EA46-B3AD-D505CF65F244}" type="slidenum">
              <a:rPr lang="en-US"/>
              <a:pPr>
                <a:defRPr/>
              </a:pPr>
              <a:t>‹#›</a:t>
            </a:fld>
            <a:endParaRPr lang="en-US"/>
          </a:p>
        </p:txBody>
      </p:sp>
    </p:spTree>
    <p:extLst>
      <p:ext uri="{BB962C8B-B14F-4D97-AF65-F5344CB8AC3E}">
        <p14:creationId xmlns:p14="http://schemas.microsoft.com/office/powerpoint/2010/main" val="3943924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75689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6"/>
          <p:cNvSpPr>
            <a:spLocks noGrp="1"/>
          </p:cNvSpPr>
          <p:nvPr>
            <p:ph type="sldNum" sz="quarter" idx="10"/>
          </p:nvPr>
        </p:nvSpPr>
        <p:spPr/>
        <p:txBody>
          <a:bodyPr/>
          <a:lstStyle>
            <a:lvl1pPr eaLnBrk="0" hangingPunct="0">
              <a:defRPr/>
            </a:lvl1pPr>
          </a:lstStyle>
          <a:p>
            <a:pPr>
              <a:defRPr/>
            </a:pPr>
            <a:fld id="{3ABB1944-4E84-C943-9F0E-5F609047D525}" type="slidenum">
              <a:rPr lang="en-US"/>
              <a:pPr>
                <a:defRPr/>
              </a:pPr>
              <a:t>‹#›</a:t>
            </a:fld>
            <a:endParaRPr lang="en-US"/>
          </a:p>
        </p:txBody>
      </p:sp>
    </p:spTree>
    <p:extLst>
      <p:ext uri="{BB962C8B-B14F-4D97-AF65-F5344CB8AC3E}">
        <p14:creationId xmlns:p14="http://schemas.microsoft.com/office/powerpoint/2010/main" val="17820967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6"/>
          <p:cNvSpPr>
            <a:spLocks noGrp="1"/>
          </p:cNvSpPr>
          <p:nvPr>
            <p:ph type="sldNum" sz="quarter" idx="10"/>
          </p:nvPr>
        </p:nvSpPr>
        <p:spPr/>
        <p:txBody>
          <a:bodyPr/>
          <a:lstStyle>
            <a:lvl1pPr eaLnBrk="0" hangingPunct="0">
              <a:defRPr/>
            </a:lvl1pPr>
          </a:lstStyle>
          <a:p>
            <a:pPr>
              <a:defRPr/>
            </a:pPr>
            <a:fld id="{BD4D8A40-1738-9E46-B521-083F38FFE185}" type="slidenum">
              <a:rPr lang="en-US"/>
              <a:pPr>
                <a:defRPr/>
              </a:pPr>
              <a:t>‹#›</a:t>
            </a:fld>
            <a:endParaRPr lang="en-US"/>
          </a:p>
        </p:txBody>
      </p:sp>
    </p:spTree>
    <p:extLst>
      <p:ext uri="{BB962C8B-B14F-4D97-AF65-F5344CB8AC3E}">
        <p14:creationId xmlns:p14="http://schemas.microsoft.com/office/powerpoint/2010/main" val="14697933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6"/>
          <p:cNvSpPr>
            <a:spLocks noGrp="1"/>
          </p:cNvSpPr>
          <p:nvPr>
            <p:ph type="sldNum" sz="quarter" idx="10"/>
          </p:nvPr>
        </p:nvSpPr>
        <p:spPr/>
        <p:txBody>
          <a:bodyPr/>
          <a:lstStyle>
            <a:lvl1pPr eaLnBrk="0" hangingPunct="0">
              <a:defRPr/>
            </a:lvl1pPr>
          </a:lstStyle>
          <a:p>
            <a:pPr>
              <a:defRPr/>
            </a:pPr>
            <a:fld id="{2306AF1C-D561-BB4D-9F84-BA08ED216819}" type="slidenum">
              <a:rPr lang="en-US"/>
              <a:pPr>
                <a:defRPr/>
              </a:pPr>
              <a:t>‹#›</a:t>
            </a:fld>
            <a:endParaRPr lang="en-US"/>
          </a:p>
        </p:txBody>
      </p:sp>
    </p:spTree>
    <p:extLst>
      <p:ext uri="{BB962C8B-B14F-4D97-AF65-F5344CB8AC3E}">
        <p14:creationId xmlns:p14="http://schemas.microsoft.com/office/powerpoint/2010/main" val="36525105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2125" y="1676400"/>
            <a:ext cx="4016375" cy="3575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676400"/>
            <a:ext cx="4017963" cy="3575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6"/>
          <p:cNvSpPr>
            <a:spLocks noGrp="1"/>
          </p:cNvSpPr>
          <p:nvPr>
            <p:ph type="sldNum" sz="quarter" idx="10"/>
          </p:nvPr>
        </p:nvSpPr>
        <p:spPr/>
        <p:txBody>
          <a:bodyPr/>
          <a:lstStyle>
            <a:lvl1pPr eaLnBrk="0" hangingPunct="0">
              <a:defRPr/>
            </a:lvl1pPr>
          </a:lstStyle>
          <a:p>
            <a:pPr>
              <a:defRPr/>
            </a:pPr>
            <a:fld id="{67A4A24A-BF12-5045-88A4-5D8528D4DCC2}" type="slidenum">
              <a:rPr lang="en-US"/>
              <a:pPr>
                <a:defRPr/>
              </a:pPr>
              <a:t>‹#›</a:t>
            </a:fld>
            <a:endParaRPr lang="en-US"/>
          </a:p>
        </p:txBody>
      </p:sp>
    </p:spTree>
    <p:extLst>
      <p:ext uri="{BB962C8B-B14F-4D97-AF65-F5344CB8AC3E}">
        <p14:creationId xmlns:p14="http://schemas.microsoft.com/office/powerpoint/2010/main" val="34171696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eaLnBrk="0" hangingPunct="0">
              <a:defRPr/>
            </a:lvl1pPr>
          </a:lstStyle>
          <a:p>
            <a:pPr>
              <a:defRPr/>
            </a:pPr>
            <a:fld id="{7752600E-B447-C244-AD30-C3C2E33C2EB2}" type="slidenum">
              <a:rPr lang="en-US"/>
              <a:pPr>
                <a:defRPr/>
              </a:pPr>
              <a:t>‹#›</a:t>
            </a:fld>
            <a:endParaRPr lang="en-US"/>
          </a:p>
        </p:txBody>
      </p:sp>
    </p:spTree>
    <p:extLst>
      <p:ext uri="{BB962C8B-B14F-4D97-AF65-F5344CB8AC3E}">
        <p14:creationId xmlns:p14="http://schemas.microsoft.com/office/powerpoint/2010/main" val="27651171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6"/>
          <p:cNvSpPr>
            <a:spLocks noGrp="1"/>
          </p:cNvSpPr>
          <p:nvPr>
            <p:ph type="sldNum" sz="quarter" idx="10"/>
          </p:nvPr>
        </p:nvSpPr>
        <p:spPr/>
        <p:txBody>
          <a:bodyPr/>
          <a:lstStyle>
            <a:lvl1pPr eaLnBrk="0" hangingPunct="0">
              <a:defRPr/>
            </a:lvl1pPr>
          </a:lstStyle>
          <a:p>
            <a:pPr>
              <a:defRPr/>
            </a:pPr>
            <a:fld id="{7686F251-59C0-0544-AA10-F69EDE98210A}" type="slidenum">
              <a:rPr lang="en-US"/>
              <a:pPr>
                <a:defRPr/>
              </a:pPr>
              <a:t>‹#›</a:t>
            </a:fld>
            <a:endParaRPr lang="en-US"/>
          </a:p>
        </p:txBody>
      </p:sp>
    </p:spTree>
    <p:extLst>
      <p:ext uri="{BB962C8B-B14F-4D97-AF65-F5344CB8AC3E}">
        <p14:creationId xmlns:p14="http://schemas.microsoft.com/office/powerpoint/2010/main" val="26229023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10"/>
          </p:nvPr>
        </p:nvSpPr>
        <p:spPr/>
        <p:txBody>
          <a:bodyPr/>
          <a:lstStyle>
            <a:lvl1pPr eaLnBrk="0" hangingPunct="0">
              <a:defRPr/>
            </a:lvl1pPr>
          </a:lstStyle>
          <a:p>
            <a:pPr>
              <a:defRPr/>
            </a:pPr>
            <a:fld id="{E15AAA8E-5526-AF4A-9D99-880F6B8FE25E}" type="slidenum">
              <a:rPr lang="en-US"/>
              <a:pPr>
                <a:defRPr/>
              </a:pPr>
              <a:t>‹#›</a:t>
            </a:fld>
            <a:endParaRPr lang="en-US"/>
          </a:p>
        </p:txBody>
      </p:sp>
    </p:spTree>
    <p:extLst>
      <p:ext uri="{BB962C8B-B14F-4D97-AF65-F5344CB8AC3E}">
        <p14:creationId xmlns:p14="http://schemas.microsoft.com/office/powerpoint/2010/main" val="18756552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6"/>
          <p:cNvSpPr>
            <a:spLocks noGrp="1"/>
          </p:cNvSpPr>
          <p:nvPr>
            <p:ph type="sldNum" sz="quarter" idx="10"/>
          </p:nvPr>
        </p:nvSpPr>
        <p:spPr/>
        <p:txBody>
          <a:bodyPr/>
          <a:lstStyle>
            <a:lvl1pPr eaLnBrk="0" hangingPunct="0">
              <a:defRPr/>
            </a:lvl1pPr>
          </a:lstStyle>
          <a:p>
            <a:pPr>
              <a:defRPr/>
            </a:pPr>
            <a:fld id="{5F364299-5A9F-DF4E-8AFB-3F15C56232C5}" type="slidenum">
              <a:rPr lang="en-US"/>
              <a:pPr>
                <a:defRPr/>
              </a:pPr>
              <a:t>‹#›</a:t>
            </a:fld>
            <a:endParaRPr lang="en-US"/>
          </a:p>
        </p:txBody>
      </p:sp>
    </p:spTree>
    <p:extLst>
      <p:ext uri="{BB962C8B-B14F-4D97-AF65-F5344CB8AC3E}">
        <p14:creationId xmlns:p14="http://schemas.microsoft.com/office/powerpoint/2010/main" val="37751144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6"/>
          <p:cNvSpPr>
            <a:spLocks noGrp="1"/>
          </p:cNvSpPr>
          <p:nvPr>
            <p:ph type="sldNum" sz="quarter" idx="10"/>
          </p:nvPr>
        </p:nvSpPr>
        <p:spPr/>
        <p:txBody>
          <a:bodyPr/>
          <a:lstStyle>
            <a:lvl1pPr eaLnBrk="0" hangingPunct="0">
              <a:defRPr/>
            </a:lvl1pPr>
          </a:lstStyle>
          <a:p>
            <a:pPr>
              <a:defRPr/>
            </a:pPr>
            <a:fld id="{74FFDA90-3087-7647-B951-8B32F535BA95}" type="slidenum">
              <a:rPr lang="en-US"/>
              <a:pPr>
                <a:defRPr/>
              </a:pPr>
              <a:t>‹#›</a:t>
            </a:fld>
            <a:endParaRPr lang="en-US"/>
          </a:p>
        </p:txBody>
      </p:sp>
    </p:spTree>
    <p:extLst>
      <p:ext uri="{BB962C8B-B14F-4D97-AF65-F5344CB8AC3E}">
        <p14:creationId xmlns:p14="http://schemas.microsoft.com/office/powerpoint/2010/main" val="28968236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6"/>
          <p:cNvSpPr>
            <a:spLocks noGrp="1"/>
          </p:cNvSpPr>
          <p:nvPr>
            <p:ph type="sldNum" sz="quarter" idx="10"/>
          </p:nvPr>
        </p:nvSpPr>
        <p:spPr/>
        <p:txBody>
          <a:bodyPr/>
          <a:lstStyle>
            <a:lvl1pPr eaLnBrk="0" hangingPunct="0">
              <a:defRPr/>
            </a:lvl1pPr>
          </a:lstStyle>
          <a:p>
            <a:pPr>
              <a:defRPr/>
            </a:pPr>
            <a:fld id="{53719991-9CAC-CC4D-AEE4-A384D9DE3DE2}" type="slidenum">
              <a:rPr lang="en-US"/>
              <a:pPr>
                <a:defRPr/>
              </a:pPr>
              <a:t>‹#›</a:t>
            </a:fld>
            <a:endParaRPr lang="en-US"/>
          </a:p>
        </p:txBody>
      </p:sp>
    </p:spTree>
    <p:extLst>
      <p:ext uri="{BB962C8B-B14F-4D97-AF65-F5344CB8AC3E}">
        <p14:creationId xmlns:p14="http://schemas.microsoft.com/office/powerpoint/2010/main" val="3932577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531990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460375"/>
            <a:ext cx="2051050" cy="4791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74663" y="460375"/>
            <a:ext cx="6000750" cy="4791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6"/>
          <p:cNvSpPr>
            <a:spLocks noGrp="1"/>
          </p:cNvSpPr>
          <p:nvPr>
            <p:ph type="sldNum" sz="quarter" idx="10"/>
          </p:nvPr>
        </p:nvSpPr>
        <p:spPr/>
        <p:txBody>
          <a:bodyPr/>
          <a:lstStyle>
            <a:lvl1pPr eaLnBrk="0" hangingPunct="0">
              <a:defRPr/>
            </a:lvl1pPr>
          </a:lstStyle>
          <a:p>
            <a:pPr>
              <a:defRPr/>
            </a:pPr>
            <a:fld id="{BCCB7AAD-2DA3-4F47-A001-5B7044007B05}" type="slidenum">
              <a:rPr lang="en-US"/>
              <a:pPr>
                <a:defRPr/>
              </a:pPr>
              <a:t>‹#›</a:t>
            </a:fld>
            <a:endParaRPr lang="en-US"/>
          </a:p>
        </p:txBody>
      </p:sp>
    </p:spTree>
    <p:extLst>
      <p:ext uri="{BB962C8B-B14F-4D97-AF65-F5344CB8AC3E}">
        <p14:creationId xmlns:p14="http://schemas.microsoft.com/office/powerpoint/2010/main" val="40732438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6"/>
          <p:cNvSpPr>
            <a:spLocks noGrp="1"/>
          </p:cNvSpPr>
          <p:nvPr>
            <p:ph type="sldNum" sz="quarter" idx="10"/>
          </p:nvPr>
        </p:nvSpPr>
        <p:spPr/>
        <p:txBody>
          <a:bodyPr/>
          <a:lstStyle>
            <a:lvl1pPr eaLnBrk="0" hangingPunct="0">
              <a:defRPr/>
            </a:lvl1pPr>
          </a:lstStyle>
          <a:p>
            <a:pPr>
              <a:defRPr/>
            </a:pPr>
            <a:fld id="{F0F2D0D9-8F17-6E46-A0EC-F2AD82D1E9CF}" type="slidenum">
              <a:rPr lang="en-US"/>
              <a:pPr>
                <a:defRPr/>
              </a:pPr>
              <a:t>‹#›</a:t>
            </a:fld>
            <a:endParaRPr lang="en-US"/>
          </a:p>
        </p:txBody>
      </p:sp>
    </p:spTree>
    <p:extLst>
      <p:ext uri="{BB962C8B-B14F-4D97-AF65-F5344CB8AC3E}">
        <p14:creationId xmlns:p14="http://schemas.microsoft.com/office/powerpoint/2010/main" val="25279351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6"/>
          <p:cNvSpPr>
            <a:spLocks noGrp="1"/>
          </p:cNvSpPr>
          <p:nvPr>
            <p:ph type="sldNum" sz="quarter" idx="10"/>
          </p:nvPr>
        </p:nvSpPr>
        <p:spPr/>
        <p:txBody>
          <a:bodyPr/>
          <a:lstStyle>
            <a:lvl1pPr eaLnBrk="0" hangingPunct="0">
              <a:defRPr/>
            </a:lvl1pPr>
          </a:lstStyle>
          <a:p>
            <a:pPr>
              <a:defRPr/>
            </a:pPr>
            <a:fld id="{2836E5F2-CA30-7347-9106-8076B10CF4A8}" type="slidenum">
              <a:rPr lang="en-US"/>
              <a:pPr>
                <a:defRPr/>
              </a:pPr>
              <a:t>‹#›</a:t>
            </a:fld>
            <a:endParaRPr lang="en-US"/>
          </a:p>
        </p:txBody>
      </p:sp>
    </p:spTree>
    <p:extLst>
      <p:ext uri="{BB962C8B-B14F-4D97-AF65-F5344CB8AC3E}">
        <p14:creationId xmlns:p14="http://schemas.microsoft.com/office/powerpoint/2010/main" val="15859632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6"/>
          <p:cNvSpPr>
            <a:spLocks noGrp="1"/>
          </p:cNvSpPr>
          <p:nvPr>
            <p:ph type="sldNum" sz="quarter" idx="10"/>
          </p:nvPr>
        </p:nvSpPr>
        <p:spPr/>
        <p:txBody>
          <a:bodyPr/>
          <a:lstStyle>
            <a:lvl1pPr eaLnBrk="0" hangingPunct="0">
              <a:defRPr/>
            </a:lvl1pPr>
          </a:lstStyle>
          <a:p>
            <a:pPr>
              <a:defRPr/>
            </a:pPr>
            <a:fld id="{C12D8BE1-7BCB-B141-82FB-978E88BA40A3}" type="slidenum">
              <a:rPr lang="en-US"/>
              <a:pPr>
                <a:defRPr/>
              </a:pPr>
              <a:t>‹#›</a:t>
            </a:fld>
            <a:endParaRPr lang="en-US"/>
          </a:p>
        </p:txBody>
      </p:sp>
    </p:spTree>
    <p:extLst>
      <p:ext uri="{BB962C8B-B14F-4D97-AF65-F5344CB8AC3E}">
        <p14:creationId xmlns:p14="http://schemas.microsoft.com/office/powerpoint/2010/main" val="9395092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2125" y="1676400"/>
            <a:ext cx="4016375" cy="3575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676400"/>
            <a:ext cx="4017963" cy="3575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6"/>
          <p:cNvSpPr>
            <a:spLocks noGrp="1"/>
          </p:cNvSpPr>
          <p:nvPr>
            <p:ph type="sldNum" sz="quarter" idx="10"/>
          </p:nvPr>
        </p:nvSpPr>
        <p:spPr/>
        <p:txBody>
          <a:bodyPr/>
          <a:lstStyle>
            <a:lvl1pPr eaLnBrk="0" hangingPunct="0">
              <a:defRPr/>
            </a:lvl1pPr>
          </a:lstStyle>
          <a:p>
            <a:pPr>
              <a:defRPr/>
            </a:pPr>
            <a:fld id="{B8FF7553-6E0E-B14E-891D-AC825B1260AF}" type="slidenum">
              <a:rPr lang="en-US"/>
              <a:pPr>
                <a:defRPr/>
              </a:pPr>
              <a:t>‹#›</a:t>
            </a:fld>
            <a:endParaRPr lang="en-US"/>
          </a:p>
        </p:txBody>
      </p:sp>
    </p:spTree>
    <p:extLst>
      <p:ext uri="{BB962C8B-B14F-4D97-AF65-F5344CB8AC3E}">
        <p14:creationId xmlns:p14="http://schemas.microsoft.com/office/powerpoint/2010/main" val="33166880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eaLnBrk="0" hangingPunct="0">
              <a:defRPr/>
            </a:lvl1pPr>
          </a:lstStyle>
          <a:p>
            <a:pPr>
              <a:defRPr/>
            </a:pPr>
            <a:fld id="{A396B993-0CA7-4044-B026-762DF9A20406}" type="slidenum">
              <a:rPr lang="en-US"/>
              <a:pPr>
                <a:defRPr/>
              </a:pPr>
              <a:t>‹#›</a:t>
            </a:fld>
            <a:endParaRPr lang="en-US"/>
          </a:p>
        </p:txBody>
      </p:sp>
    </p:spTree>
    <p:extLst>
      <p:ext uri="{BB962C8B-B14F-4D97-AF65-F5344CB8AC3E}">
        <p14:creationId xmlns:p14="http://schemas.microsoft.com/office/powerpoint/2010/main" val="6272870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6"/>
          <p:cNvSpPr>
            <a:spLocks noGrp="1"/>
          </p:cNvSpPr>
          <p:nvPr>
            <p:ph type="sldNum" sz="quarter" idx="10"/>
          </p:nvPr>
        </p:nvSpPr>
        <p:spPr/>
        <p:txBody>
          <a:bodyPr/>
          <a:lstStyle>
            <a:lvl1pPr eaLnBrk="0" hangingPunct="0">
              <a:defRPr/>
            </a:lvl1pPr>
          </a:lstStyle>
          <a:p>
            <a:pPr>
              <a:defRPr/>
            </a:pPr>
            <a:fld id="{D440520B-9A91-384F-887C-635CE433748C}" type="slidenum">
              <a:rPr lang="en-US"/>
              <a:pPr>
                <a:defRPr/>
              </a:pPr>
              <a:t>‹#›</a:t>
            </a:fld>
            <a:endParaRPr lang="en-US"/>
          </a:p>
        </p:txBody>
      </p:sp>
    </p:spTree>
    <p:extLst>
      <p:ext uri="{BB962C8B-B14F-4D97-AF65-F5344CB8AC3E}">
        <p14:creationId xmlns:p14="http://schemas.microsoft.com/office/powerpoint/2010/main" val="10766017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10"/>
          </p:nvPr>
        </p:nvSpPr>
        <p:spPr/>
        <p:txBody>
          <a:bodyPr/>
          <a:lstStyle>
            <a:lvl1pPr eaLnBrk="0" hangingPunct="0">
              <a:defRPr/>
            </a:lvl1pPr>
          </a:lstStyle>
          <a:p>
            <a:pPr>
              <a:defRPr/>
            </a:pPr>
            <a:fld id="{91A8CA47-9C3E-9E4A-A407-F9EFE4141FC3}" type="slidenum">
              <a:rPr lang="en-US"/>
              <a:pPr>
                <a:defRPr/>
              </a:pPr>
              <a:t>‹#›</a:t>
            </a:fld>
            <a:endParaRPr lang="en-US"/>
          </a:p>
        </p:txBody>
      </p:sp>
    </p:spTree>
    <p:extLst>
      <p:ext uri="{BB962C8B-B14F-4D97-AF65-F5344CB8AC3E}">
        <p14:creationId xmlns:p14="http://schemas.microsoft.com/office/powerpoint/2010/main" val="37426464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6"/>
          <p:cNvSpPr>
            <a:spLocks noGrp="1"/>
          </p:cNvSpPr>
          <p:nvPr>
            <p:ph type="sldNum" sz="quarter" idx="10"/>
          </p:nvPr>
        </p:nvSpPr>
        <p:spPr/>
        <p:txBody>
          <a:bodyPr/>
          <a:lstStyle>
            <a:lvl1pPr eaLnBrk="0" hangingPunct="0">
              <a:defRPr/>
            </a:lvl1pPr>
          </a:lstStyle>
          <a:p>
            <a:pPr>
              <a:defRPr/>
            </a:pPr>
            <a:fld id="{06E79704-199D-4D41-A602-3994C7CFEA4E}" type="slidenum">
              <a:rPr lang="en-US"/>
              <a:pPr>
                <a:defRPr/>
              </a:pPr>
              <a:t>‹#›</a:t>
            </a:fld>
            <a:endParaRPr lang="en-US"/>
          </a:p>
        </p:txBody>
      </p:sp>
    </p:spTree>
    <p:extLst>
      <p:ext uri="{BB962C8B-B14F-4D97-AF65-F5344CB8AC3E}">
        <p14:creationId xmlns:p14="http://schemas.microsoft.com/office/powerpoint/2010/main" val="20278479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6"/>
          <p:cNvSpPr>
            <a:spLocks noGrp="1"/>
          </p:cNvSpPr>
          <p:nvPr>
            <p:ph type="sldNum" sz="quarter" idx="10"/>
          </p:nvPr>
        </p:nvSpPr>
        <p:spPr/>
        <p:txBody>
          <a:bodyPr/>
          <a:lstStyle>
            <a:lvl1pPr eaLnBrk="0" hangingPunct="0">
              <a:defRPr/>
            </a:lvl1pPr>
          </a:lstStyle>
          <a:p>
            <a:pPr>
              <a:defRPr/>
            </a:pPr>
            <a:fld id="{A54DE31D-F21E-204F-B626-18756C2033AF}" type="slidenum">
              <a:rPr lang="en-US"/>
              <a:pPr>
                <a:defRPr/>
              </a:pPr>
              <a:t>‹#›</a:t>
            </a:fld>
            <a:endParaRPr lang="en-US"/>
          </a:p>
        </p:txBody>
      </p:sp>
    </p:spTree>
    <p:extLst>
      <p:ext uri="{BB962C8B-B14F-4D97-AF65-F5344CB8AC3E}">
        <p14:creationId xmlns:p14="http://schemas.microsoft.com/office/powerpoint/2010/main" val="38577980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theme" Target="../theme/theme10.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theme" Target="../theme/theme11.xml"/><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4.xml"/><Relationship Id="rId12" Type="http://schemas.openxmlformats.org/officeDocument/2006/relationships/slideLayout" Target="../slideLayouts/slideLayout135.xml"/><Relationship Id="rId13" Type="http://schemas.openxmlformats.org/officeDocument/2006/relationships/theme" Target="../theme/theme12.xml"/><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10"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theme" Target="../theme/theme13.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8.xml"/><Relationship Id="rId12" Type="http://schemas.openxmlformats.org/officeDocument/2006/relationships/theme" Target="../theme/theme14.xml"/><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9" Type="http://schemas.openxmlformats.org/officeDocument/2006/relationships/slideLayout" Target="../slideLayouts/slideLayout156.xml"/><Relationship Id="rId10"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slideLayout" Target="../slideLayouts/slideLayout170.xml"/><Relationship Id="rId13" Type="http://schemas.openxmlformats.org/officeDocument/2006/relationships/theme" Target="../theme/theme15.xml"/><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6.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theme" Target="../theme/theme17.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03.xml"/><Relationship Id="rId12" Type="http://schemas.openxmlformats.org/officeDocument/2006/relationships/theme" Target="../theme/theme18.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 Id="rId9" Type="http://schemas.openxmlformats.org/officeDocument/2006/relationships/slideLayout" Target="../slideLayouts/slideLayout201.xml"/><Relationship Id="rId10"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4.xml"/><Relationship Id="rId12" Type="http://schemas.openxmlformats.org/officeDocument/2006/relationships/slideLayout" Target="../slideLayouts/slideLayout215.xml"/><Relationship Id="rId13" Type="http://schemas.openxmlformats.org/officeDocument/2006/relationships/theme" Target="../theme/theme19.xml"/><Relationship Id="rId1" Type="http://schemas.openxmlformats.org/officeDocument/2006/relationships/slideLayout" Target="../slideLayouts/slideLayout204.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6.xml"/><Relationship Id="rId12" Type="http://schemas.openxmlformats.org/officeDocument/2006/relationships/theme" Target="../theme/theme20.xml"/><Relationship Id="rId1" Type="http://schemas.openxmlformats.org/officeDocument/2006/relationships/slideLayout" Target="../slideLayouts/slideLayout216.xml"/><Relationship Id="rId2" Type="http://schemas.openxmlformats.org/officeDocument/2006/relationships/slideLayout" Target="../slideLayouts/slideLayout217.xml"/><Relationship Id="rId3" Type="http://schemas.openxmlformats.org/officeDocument/2006/relationships/slideLayout" Target="../slideLayouts/slideLayout218.xml"/><Relationship Id="rId4" Type="http://schemas.openxmlformats.org/officeDocument/2006/relationships/slideLayout" Target="../slideLayouts/slideLayout219.xml"/><Relationship Id="rId5" Type="http://schemas.openxmlformats.org/officeDocument/2006/relationships/slideLayout" Target="../slideLayouts/slideLayout220.xml"/><Relationship Id="rId6" Type="http://schemas.openxmlformats.org/officeDocument/2006/relationships/slideLayout" Target="../slideLayouts/slideLayout221.xml"/><Relationship Id="rId7" Type="http://schemas.openxmlformats.org/officeDocument/2006/relationships/slideLayout" Target="../slideLayouts/slideLayout222.xml"/><Relationship Id="rId8" Type="http://schemas.openxmlformats.org/officeDocument/2006/relationships/slideLayout" Target="../slideLayouts/slideLayout223.xml"/><Relationship Id="rId9" Type="http://schemas.openxmlformats.org/officeDocument/2006/relationships/slideLayout" Target="../slideLayouts/slideLayout224.xml"/><Relationship Id="rId10"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7.xml"/><Relationship Id="rId12" Type="http://schemas.openxmlformats.org/officeDocument/2006/relationships/slideLayout" Target="../slideLayouts/slideLayout238.xml"/><Relationship Id="rId13" Type="http://schemas.openxmlformats.org/officeDocument/2006/relationships/theme" Target="../theme/theme21.xml"/><Relationship Id="rId1" Type="http://schemas.openxmlformats.org/officeDocument/2006/relationships/slideLayout" Target="../slideLayouts/slideLayout227.xml"/><Relationship Id="rId2" Type="http://schemas.openxmlformats.org/officeDocument/2006/relationships/slideLayout" Target="../slideLayouts/slideLayout228.xml"/><Relationship Id="rId3" Type="http://schemas.openxmlformats.org/officeDocument/2006/relationships/slideLayout" Target="../slideLayouts/slideLayout229.xml"/><Relationship Id="rId4" Type="http://schemas.openxmlformats.org/officeDocument/2006/relationships/slideLayout" Target="../slideLayouts/slideLayout230.xml"/><Relationship Id="rId5" Type="http://schemas.openxmlformats.org/officeDocument/2006/relationships/slideLayout" Target="../slideLayouts/slideLayout231.xml"/><Relationship Id="rId6" Type="http://schemas.openxmlformats.org/officeDocument/2006/relationships/slideLayout" Target="../slideLayouts/slideLayout232.xml"/><Relationship Id="rId7" Type="http://schemas.openxmlformats.org/officeDocument/2006/relationships/slideLayout" Target="../slideLayouts/slideLayout233.xml"/><Relationship Id="rId8" Type="http://schemas.openxmlformats.org/officeDocument/2006/relationships/slideLayout" Target="../slideLayouts/slideLayout234.xml"/><Relationship Id="rId9" Type="http://schemas.openxmlformats.org/officeDocument/2006/relationships/slideLayout" Target="../slideLayouts/slideLayout235.xml"/><Relationship Id="rId10" Type="http://schemas.openxmlformats.org/officeDocument/2006/relationships/slideLayout" Target="../slideLayouts/slideLayout236.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9.xml"/><Relationship Id="rId12" Type="http://schemas.openxmlformats.org/officeDocument/2006/relationships/theme" Target="../theme/theme22.xml"/><Relationship Id="rId1" Type="http://schemas.openxmlformats.org/officeDocument/2006/relationships/slideLayout" Target="../slideLayouts/slideLayout239.xml"/><Relationship Id="rId2" Type="http://schemas.openxmlformats.org/officeDocument/2006/relationships/slideLayout" Target="../slideLayouts/slideLayout240.xml"/><Relationship Id="rId3" Type="http://schemas.openxmlformats.org/officeDocument/2006/relationships/slideLayout" Target="../slideLayouts/slideLayout241.xml"/><Relationship Id="rId4" Type="http://schemas.openxmlformats.org/officeDocument/2006/relationships/slideLayout" Target="../slideLayouts/slideLayout242.xml"/><Relationship Id="rId5" Type="http://schemas.openxmlformats.org/officeDocument/2006/relationships/slideLayout" Target="../slideLayouts/slideLayout243.xml"/><Relationship Id="rId6" Type="http://schemas.openxmlformats.org/officeDocument/2006/relationships/slideLayout" Target="../slideLayouts/slideLayout244.xml"/><Relationship Id="rId7" Type="http://schemas.openxmlformats.org/officeDocument/2006/relationships/slideLayout" Target="../slideLayouts/slideLayout245.xml"/><Relationship Id="rId8" Type="http://schemas.openxmlformats.org/officeDocument/2006/relationships/slideLayout" Target="../slideLayouts/slideLayout246.xml"/><Relationship Id="rId9" Type="http://schemas.openxmlformats.org/officeDocument/2006/relationships/slideLayout" Target="../slideLayouts/slideLayout247.xml"/><Relationship Id="rId10" Type="http://schemas.openxmlformats.org/officeDocument/2006/relationships/slideLayout" Target="../slideLayouts/slideLayout24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slideLayout" Target="../slideLayouts/slideLayout78.xml"/><Relationship Id="rId13" Type="http://schemas.openxmlformats.org/officeDocument/2006/relationships/slideLayout" Target="../slideLayouts/slideLayout79.xml"/><Relationship Id="rId14"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8.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9.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354" r:id="rId1"/>
    <p:sldLayoutId id="2147484355" r:id="rId2"/>
    <p:sldLayoutId id="2147484356" r:id="rId3"/>
    <p:sldLayoutId id="2147484357" r:id="rId4"/>
    <p:sldLayoutId id="2147484358" r:id="rId5"/>
    <p:sldLayoutId id="2147484359" r:id="rId6"/>
    <p:sldLayoutId id="2147484360" r:id="rId7"/>
    <p:sldLayoutId id="2147484361" r:id="rId8"/>
    <p:sldLayoutId id="2147484362" r:id="rId9"/>
    <p:sldLayoutId id="2147484363" r:id="rId10"/>
    <p:sldLayoutId id="2147484364" r:id="rId11"/>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8D9AB65F-3887-5A47-9B7F-E28892979CDF}"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8/23/15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499429"/>
            <a:ext cx="2895600" cy="365125"/>
          </a:xfrm>
          <a:prstGeom prst="rect">
            <a:avLst/>
          </a:prstGeom>
        </p:spPr>
        <p:txBody>
          <a:bodyPr vert="horz" lIns="91440" tIns="45720" rIns="91440" bIns="45720" rtlCol="0" anchor="ctr"/>
          <a:lstStyle>
            <a:lvl1pPr algn="ctr">
              <a:defRPr sz="1000">
                <a:solidFill>
                  <a:srgbClr val="FFFF00"/>
                </a:solidFill>
              </a:defRPr>
            </a:lvl1pPr>
          </a:lstStyle>
          <a:p>
            <a:pPr defTabSz="457200" eaLnBrk="1" fontAlgn="auto" hangingPunct="1">
              <a:spcBef>
                <a:spcPts val="0"/>
              </a:spcBef>
              <a:spcAft>
                <a:spcPts val="0"/>
              </a:spcAft>
            </a:pPr>
            <a:r>
              <a:rPr lang="en-US" dirty="0" smtClean="0">
                <a:latin typeface="Calibri"/>
                <a:ea typeface="+mn-ea"/>
                <a:cs typeface="+mn-cs"/>
              </a:rPr>
              <a:t>Pat Arnott, Satellite Remote Sensing</a:t>
            </a:r>
            <a:endParaRPr lang="en-US" dirty="0">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68B4BBE4-5A62-8E4E-A26A-0FC450B006F2}"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50032051"/>
      </p:ext>
    </p:extLst>
  </p:cSld>
  <p:clrMap bg1="lt1" tx1="dk1" bg2="lt2" tx2="dk2" accent1="accent1" accent2="accent2" accent3="accent3" accent4="accent4" accent5="accent5" accent6="accent6" hlink="hlink" folHlink="folHlink"/>
  <p:sldLayoutIdLst>
    <p:sldLayoutId id="2147484501" r:id="rId1"/>
    <p:sldLayoutId id="2147484502" r:id="rId2"/>
    <p:sldLayoutId id="2147484503" r:id="rId3"/>
    <p:sldLayoutId id="2147484504" r:id="rId4"/>
    <p:sldLayoutId id="2147484505" r:id="rId5"/>
    <p:sldLayoutId id="2147484506" r:id="rId6"/>
    <p:sldLayoutId id="2147484507" r:id="rId7"/>
    <p:sldLayoutId id="2147484508" r:id="rId8"/>
    <p:sldLayoutId id="2147484509" r:id="rId9"/>
    <p:sldLayoutId id="2147484510" r:id="rId10"/>
    <p:sldLayoutId id="2147484511" r:id="rId11"/>
  </p:sldLayoutIdLst>
  <p:txStyles>
    <p:titleStyle>
      <a:lvl1pPr algn="ctr" defTabSz="457200" rtl="0" eaLnBrk="1" latinLnBrk="0" hangingPunct="1">
        <a:spcBef>
          <a:spcPct val="0"/>
        </a:spcBef>
        <a:buNone/>
        <a:defRPr sz="3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C0DB2A14-37D7-4A85-99FB-82E96D5B1183}" type="datetime1">
              <a:rPr lang="en-US" smtClean="0">
                <a:solidFill>
                  <a:prstClr val="black">
                    <a:tint val="75000"/>
                  </a:prstClr>
                </a:solidFill>
                <a:latin typeface="Calibri"/>
                <a:ea typeface="+mn-ea"/>
                <a:cs typeface="+mn-cs"/>
              </a:rPr>
              <a:pPr eaLnBrk="1" fontAlgn="auto" hangingPunct="1">
                <a:spcBef>
                  <a:spcPts val="0"/>
                </a:spcBef>
                <a:spcAft>
                  <a:spcPts val="0"/>
                </a:spcAft>
              </a:pPr>
              <a:t>8/23/15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CD55F980-98F4-425A-895F-8599B260C017}" type="slidenum">
              <a:rPr lang="en-US" smtClean="0">
                <a:solidFill>
                  <a:prstClr val="black">
                    <a:tint val="75000"/>
                  </a:prstClr>
                </a:solidFill>
                <a:latin typeface="Calibri"/>
                <a:ea typeface="+mn-ea"/>
                <a:cs typeface="+mn-cs"/>
              </a:rPr>
              <a:pPr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25988427"/>
      </p:ext>
    </p:extLst>
  </p:cSld>
  <p:clrMap bg1="lt1" tx1="dk1" bg2="lt2" tx2="dk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6858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0" y="6553200"/>
            <a:ext cx="3733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ea typeface="ＭＳ Ｐゴシック" pitchFamily="1" charset="-128"/>
                <a:cs typeface="+mn-cs"/>
              </a:defRPr>
            </a:lvl1pPr>
          </a:lstStyle>
          <a:p>
            <a:pPr>
              <a:defRPr/>
            </a:pPr>
            <a:r>
              <a:rPr lang="en-US">
                <a:solidFill>
                  <a:srgbClr val="000000"/>
                </a:solidFill>
              </a:rPr>
              <a:t>W. P. Arnott, AAAR tutorial, Sept. 2007</a:t>
            </a:r>
          </a:p>
        </p:txBody>
      </p:sp>
      <p:sp>
        <p:nvSpPr>
          <p:cNvPr id="1030" name="Rectangle 6"/>
          <p:cNvSpPr>
            <a:spLocks noGrp="1" noChangeArrowheads="1"/>
          </p:cNvSpPr>
          <p:nvPr>
            <p:ph type="sldNum" sz="quarter" idx="4"/>
          </p:nvPr>
        </p:nvSpPr>
        <p:spPr bwMode="auto">
          <a:xfrm>
            <a:off x="8196263" y="6477000"/>
            <a:ext cx="947737"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AD2BB84-ABAF-5043-9EAA-E6025EE6BB0C}"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574" r:id="rId1"/>
    <p:sldLayoutId id="2147484575" r:id="rId2"/>
    <p:sldLayoutId id="2147484576" r:id="rId3"/>
    <p:sldLayoutId id="2147484577" r:id="rId4"/>
    <p:sldLayoutId id="2147484578" r:id="rId5"/>
    <p:sldLayoutId id="2147484579" r:id="rId6"/>
    <p:sldLayoutId id="2147484580" r:id="rId7"/>
    <p:sldLayoutId id="2147484581" r:id="rId8"/>
    <p:sldLayoutId id="2147484582" r:id="rId9"/>
    <p:sldLayoutId id="2147484583" r:id="rId10"/>
    <p:sldLayoutId id="2147484584" r:id="rId11"/>
    <p:sldLayoutId id="2147484585" r:id="rId12"/>
  </p:sldLayoutIdLst>
  <p:hf hdr="0" dt="0"/>
  <p:txStyles>
    <p:titleStyle>
      <a:lvl1pPr algn="ctr" rtl="0" eaLnBrk="0" fontAlgn="base" hangingPunct="0">
        <a:spcBef>
          <a:spcPct val="0"/>
        </a:spcBef>
        <a:spcAft>
          <a:spcPct val="0"/>
        </a:spcAft>
        <a:defRPr sz="2400">
          <a:solidFill>
            <a:schemeClr val="tx2"/>
          </a:solidFill>
          <a:latin typeface="+mj-lt"/>
          <a:ea typeface="+mj-ea"/>
          <a:cs typeface="ＭＳ Ｐゴシック" charset="0"/>
        </a:defRPr>
      </a:lvl1pPr>
      <a:lvl2pPr algn="ctr" rtl="0" eaLnBrk="0" fontAlgn="base" hangingPunct="0">
        <a:spcBef>
          <a:spcPct val="0"/>
        </a:spcBef>
        <a:spcAft>
          <a:spcPct val="0"/>
        </a:spcAft>
        <a:defRPr sz="2400">
          <a:solidFill>
            <a:schemeClr val="tx2"/>
          </a:solidFill>
          <a:latin typeface="Arial" charset="0"/>
          <a:ea typeface="ＭＳ Ｐゴシック" pitchFamily="1" charset="-128"/>
          <a:cs typeface="ＭＳ Ｐゴシック" charset="0"/>
        </a:defRPr>
      </a:lvl2pPr>
      <a:lvl3pPr algn="ctr" rtl="0" eaLnBrk="0" fontAlgn="base" hangingPunct="0">
        <a:spcBef>
          <a:spcPct val="0"/>
        </a:spcBef>
        <a:spcAft>
          <a:spcPct val="0"/>
        </a:spcAft>
        <a:defRPr sz="2400">
          <a:solidFill>
            <a:schemeClr val="tx2"/>
          </a:solidFill>
          <a:latin typeface="Arial" charset="0"/>
          <a:ea typeface="ＭＳ Ｐゴシック" pitchFamily="1" charset="-128"/>
          <a:cs typeface="ＭＳ Ｐゴシック" charset="0"/>
        </a:defRPr>
      </a:lvl3pPr>
      <a:lvl4pPr algn="ctr" rtl="0" eaLnBrk="0" fontAlgn="base" hangingPunct="0">
        <a:spcBef>
          <a:spcPct val="0"/>
        </a:spcBef>
        <a:spcAft>
          <a:spcPct val="0"/>
        </a:spcAft>
        <a:defRPr sz="2400">
          <a:solidFill>
            <a:schemeClr val="tx2"/>
          </a:solidFill>
          <a:latin typeface="Arial" charset="0"/>
          <a:ea typeface="ＭＳ Ｐゴシック" pitchFamily="1" charset="-128"/>
          <a:cs typeface="ＭＳ Ｐゴシック" charset="0"/>
        </a:defRPr>
      </a:lvl4pPr>
      <a:lvl5pPr algn="ctr" rtl="0" eaLnBrk="0" fontAlgn="base" hangingPunct="0">
        <a:spcBef>
          <a:spcPct val="0"/>
        </a:spcBef>
        <a:spcAft>
          <a:spcPct val="0"/>
        </a:spcAft>
        <a:defRPr sz="2400">
          <a:solidFill>
            <a:schemeClr val="tx2"/>
          </a:solidFill>
          <a:latin typeface="Arial" charset="0"/>
          <a:ea typeface="ＭＳ Ｐゴシック" pitchFamily="1" charset="-128"/>
          <a:cs typeface="ＭＳ Ｐゴシック" charset="0"/>
        </a:defRPr>
      </a:lvl5pPr>
      <a:lvl6pPr marL="457200" algn="ctr" rtl="0" fontAlgn="base">
        <a:spcBef>
          <a:spcPct val="0"/>
        </a:spcBef>
        <a:spcAft>
          <a:spcPct val="0"/>
        </a:spcAft>
        <a:defRPr sz="2400">
          <a:solidFill>
            <a:schemeClr val="tx2"/>
          </a:solidFill>
          <a:latin typeface="Arial" charset="0"/>
          <a:ea typeface="ＭＳ Ｐゴシック" pitchFamily="1" charset="-128"/>
        </a:defRPr>
      </a:lvl6pPr>
      <a:lvl7pPr marL="914400" algn="ctr" rtl="0" fontAlgn="base">
        <a:spcBef>
          <a:spcPct val="0"/>
        </a:spcBef>
        <a:spcAft>
          <a:spcPct val="0"/>
        </a:spcAft>
        <a:defRPr sz="2400">
          <a:solidFill>
            <a:schemeClr val="tx2"/>
          </a:solidFill>
          <a:latin typeface="Arial" charset="0"/>
          <a:ea typeface="ＭＳ Ｐゴシック" pitchFamily="1" charset="-128"/>
        </a:defRPr>
      </a:lvl7pPr>
      <a:lvl8pPr marL="1371600" algn="ctr" rtl="0" fontAlgn="base">
        <a:spcBef>
          <a:spcPct val="0"/>
        </a:spcBef>
        <a:spcAft>
          <a:spcPct val="0"/>
        </a:spcAft>
        <a:defRPr sz="2400">
          <a:solidFill>
            <a:schemeClr val="tx2"/>
          </a:solidFill>
          <a:latin typeface="Arial" charset="0"/>
          <a:ea typeface="ＭＳ Ｐゴシック" pitchFamily="1" charset="-128"/>
        </a:defRPr>
      </a:lvl8pPr>
      <a:lvl9pPr marL="1828800" algn="ctr" rtl="0" fontAlgn="base">
        <a:spcBef>
          <a:spcPct val="0"/>
        </a:spcBef>
        <a:spcAft>
          <a:spcPct val="0"/>
        </a:spcAft>
        <a:defRPr sz="2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400">
          <a:solidFill>
            <a:schemeClr val="tx1"/>
          </a:solidFill>
          <a:latin typeface="+mn-lt"/>
          <a:ea typeface="+mn-ea"/>
        </a:defRPr>
      </a:lvl4pPr>
      <a:lvl5pPr marL="2057400" indent="-228600" algn="l" rtl="0" eaLnBrk="0" fontAlgn="base" hangingPunct="0">
        <a:spcBef>
          <a:spcPct val="20000"/>
        </a:spcBef>
        <a:spcAft>
          <a:spcPct val="0"/>
        </a:spcAft>
        <a:buChar char="»"/>
        <a:defRPr sz="2400">
          <a:solidFill>
            <a:schemeClr val="tx1"/>
          </a:solidFill>
          <a:latin typeface="+mn-lt"/>
          <a:ea typeface="+mn-ea"/>
        </a:defRPr>
      </a:lvl5pPr>
      <a:lvl6pPr marL="2514600" indent="-228600" algn="l" rtl="0" fontAlgn="base">
        <a:spcBef>
          <a:spcPct val="20000"/>
        </a:spcBef>
        <a:spcAft>
          <a:spcPct val="0"/>
        </a:spcAft>
        <a:buChar char="»"/>
        <a:defRPr sz="2400">
          <a:solidFill>
            <a:schemeClr val="tx1"/>
          </a:solidFill>
          <a:latin typeface="+mn-lt"/>
          <a:ea typeface="+mn-ea"/>
        </a:defRPr>
      </a:lvl6pPr>
      <a:lvl7pPr marL="2971800" indent="-228600" algn="l" rtl="0" fontAlgn="base">
        <a:spcBef>
          <a:spcPct val="20000"/>
        </a:spcBef>
        <a:spcAft>
          <a:spcPct val="0"/>
        </a:spcAft>
        <a:buChar char="»"/>
        <a:defRPr sz="2400">
          <a:solidFill>
            <a:schemeClr val="tx1"/>
          </a:solidFill>
          <a:latin typeface="+mn-lt"/>
          <a:ea typeface="+mn-ea"/>
        </a:defRPr>
      </a:lvl7pPr>
      <a:lvl8pPr marL="3429000" indent="-228600" algn="l" rtl="0" fontAlgn="base">
        <a:spcBef>
          <a:spcPct val="20000"/>
        </a:spcBef>
        <a:spcAft>
          <a:spcPct val="0"/>
        </a:spcAft>
        <a:buChar char="»"/>
        <a:defRPr sz="2400">
          <a:solidFill>
            <a:schemeClr val="tx1"/>
          </a:solidFill>
          <a:latin typeface="+mn-lt"/>
          <a:ea typeface="+mn-ea"/>
        </a:defRPr>
      </a:lvl8pPr>
      <a:lvl9pPr marL="3886200" indent="-228600" algn="l" rtl="0" fontAlgn="base">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6858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0" y="6553200"/>
            <a:ext cx="3733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ea typeface="ＭＳ Ｐゴシック" pitchFamily="1" charset="-128"/>
                <a:cs typeface="+mn-cs"/>
              </a:defRPr>
            </a:lvl1pPr>
          </a:lstStyle>
          <a:p>
            <a:pPr>
              <a:defRPr/>
            </a:pPr>
            <a:r>
              <a:rPr lang="en-US">
                <a:solidFill>
                  <a:srgbClr val="000000"/>
                </a:solidFill>
              </a:rPr>
              <a:t>W. P. Arnott, AAAR tutorial, Sept. 2007</a:t>
            </a:r>
          </a:p>
        </p:txBody>
      </p:sp>
      <p:sp>
        <p:nvSpPr>
          <p:cNvPr id="1030" name="Rectangle 6"/>
          <p:cNvSpPr>
            <a:spLocks noGrp="1" noChangeArrowheads="1"/>
          </p:cNvSpPr>
          <p:nvPr>
            <p:ph type="sldNum" sz="quarter" idx="4"/>
          </p:nvPr>
        </p:nvSpPr>
        <p:spPr bwMode="auto">
          <a:xfrm>
            <a:off x="8196263" y="6477000"/>
            <a:ext cx="947737"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AD2BB84-ABAF-5043-9EAA-E6025EE6BB0C}"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587" r:id="rId1"/>
    <p:sldLayoutId id="2147484588" r:id="rId2"/>
    <p:sldLayoutId id="2147484589" r:id="rId3"/>
    <p:sldLayoutId id="2147484590" r:id="rId4"/>
    <p:sldLayoutId id="2147484591" r:id="rId5"/>
    <p:sldLayoutId id="2147484592" r:id="rId6"/>
    <p:sldLayoutId id="2147484593" r:id="rId7"/>
    <p:sldLayoutId id="2147484594" r:id="rId8"/>
    <p:sldLayoutId id="2147484595" r:id="rId9"/>
    <p:sldLayoutId id="2147484596" r:id="rId10"/>
    <p:sldLayoutId id="2147484597" r:id="rId11"/>
    <p:sldLayoutId id="2147484598" r:id="rId12"/>
  </p:sldLayoutIdLst>
  <p:hf hdr="0" dt="0"/>
  <p:txStyles>
    <p:titleStyle>
      <a:lvl1pPr algn="ctr" rtl="0" eaLnBrk="0" fontAlgn="base" hangingPunct="0">
        <a:spcBef>
          <a:spcPct val="0"/>
        </a:spcBef>
        <a:spcAft>
          <a:spcPct val="0"/>
        </a:spcAft>
        <a:defRPr sz="2400">
          <a:solidFill>
            <a:schemeClr val="tx2"/>
          </a:solidFill>
          <a:latin typeface="+mj-lt"/>
          <a:ea typeface="+mj-ea"/>
          <a:cs typeface="ＭＳ Ｐゴシック" charset="0"/>
        </a:defRPr>
      </a:lvl1pPr>
      <a:lvl2pPr algn="ctr" rtl="0" eaLnBrk="0" fontAlgn="base" hangingPunct="0">
        <a:spcBef>
          <a:spcPct val="0"/>
        </a:spcBef>
        <a:spcAft>
          <a:spcPct val="0"/>
        </a:spcAft>
        <a:defRPr sz="2400">
          <a:solidFill>
            <a:schemeClr val="tx2"/>
          </a:solidFill>
          <a:latin typeface="Arial" charset="0"/>
          <a:ea typeface="ＭＳ Ｐゴシック" pitchFamily="1" charset="-128"/>
          <a:cs typeface="ＭＳ Ｐゴシック" charset="0"/>
        </a:defRPr>
      </a:lvl2pPr>
      <a:lvl3pPr algn="ctr" rtl="0" eaLnBrk="0" fontAlgn="base" hangingPunct="0">
        <a:spcBef>
          <a:spcPct val="0"/>
        </a:spcBef>
        <a:spcAft>
          <a:spcPct val="0"/>
        </a:spcAft>
        <a:defRPr sz="2400">
          <a:solidFill>
            <a:schemeClr val="tx2"/>
          </a:solidFill>
          <a:latin typeface="Arial" charset="0"/>
          <a:ea typeface="ＭＳ Ｐゴシック" pitchFamily="1" charset="-128"/>
          <a:cs typeface="ＭＳ Ｐゴシック" charset="0"/>
        </a:defRPr>
      </a:lvl3pPr>
      <a:lvl4pPr algn="ctr" rtl="0" eaLnBrk="0" fontAlgn="base" hangingPunct="0">
        <a:spcBef>
          <a:spcPct val="0"/>
        </a:spcBef>
        <a:spcAft>
          <a:spcPct val="0"/>
        </a:spcAft>
        <a:defRPr sz="2400">
          <a:solidFill>
            <a:schemeClr val="tx2"/>
          </a:solidFill>
          <a:latin typeface="Arial" charset="0"/>
          <a:ea typeface="ＭＳ Ｐゴシック" pitchFamily="1" charset="-128"/>
          <a:cs typeface="ＭＳ Ｐゴシック" charset="0"/>
        </a:defRPr>
      </a:lvl4pPr>
      <a:lvl5pPr algn="ctr" rtl="0" eaLnBrk="0" fontAlgn="base" hangingPunct="0">
        <a:spcBef>
          <a:spcPct val="0"/>
        </a:spcBef>
        <a:spcAft>
          <a:spcPct val="0"/>
        </a:spcAft>
        <a:defRPr sz="2400">
          <a:solidFill>
            <a:schemeClr val="tx2"/>
          </a:solidFill>
          <a:latin typeface="Arial" charset="0"/>
          <a:ea typeface="ＭＳ Ｐゴシック" pitchFamily="1" charset="-128"/>
          <a:cs typeface="ＭＳ Ｐゴシック" charset="0"/>
        </a:defRPr>
      </a:lvl5pPr>
      <a:lvl6pPr marL="457200" algn="ctr" rtl="0" fontAlgn="base">
        <a:spcBef>
          <a:spcPct val="0"/>
        </a:spcBef>
        <a:spcAft>
          <a:spcPct val="0"/>
        </a:spcAft>
        <a:defRPr sz="2400">
          <a:solidFill>
            <a:schemeClr val="tx2"/>
          </a:solidFill>
          <a:latin typeface="Arial" charset="0"/>
          <a:ea typeface="ＭＳ Ｐゴシック" pitchFamily="1" charset="-128"/>
        </a:defRPr>
      </a:lvl6pPr>
      <a:lvl7pPr marL="914400" algn="ctr" rtl="0" fontAlgn="base">
        <a:spcBef>
          <a:spcPct val="0"/>
        </a:spcBef>
        <a:spcAft>
          <a:spcPct val="0"/>
        </a:spcAft>
        <a:defRPr sz="2400">
          <a:solidFill>
            <a:schemeClr val="tx2"/>
          </a:solidFill>
          <a:latin typeface="Arial" charset="0"/>
          <a:ea typeface="ＭＳ Ｐゴシック" pitchFamily="1" charset="-128"/>
        </a:defRPr>
      </a:lvl7pPr>
      <a:lvl8pPr marL="1371600" algn="ctr" rtl="0" fontAlgn="base">
        <a:spcBef>
          <a:spcPct val="0"/>
        </a:spcBef>
        <a:spcAft>
          <a:spcPct val="0"/>
        </a:spcAft>
        <a:defRPr sz="2400">
          <a:solidFill>
            <a:schemeClr val="tx2"/>
          </a:solidFill>
          <a:latin typeface="Arial" charset="0"/>
          <a:ea typeface="ＭＳ Ｐゴシック" pitchFamily="1" charset="-128"/>
        </a:defRPr>
      </a:lvl8pPr>
      <a:lvl9pPr marL="1828800" algn="ctr" rtl="0" fontAlgn="base">
        <a:spcBef>
          <a:spcPct val="0"/>
        </a:spcBef>
        <a:spcAft>
          <a:spcPct val="0"/>
        </a:spcAft>
        <a:defRPr sz="2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400">
          <a:solidFill>
            <a:schemeClr val="tx1"/>
          </a:solidFill>
          <a:latin typeface="+mn-lt"/>
          <a:ea typeface="+mn-ea"/>
        </a:defRPr>
      </a:lvl4pPr>
      <a:lvl5pPr marL="2057400" indent="-228600" algn="l" rtl="0" eaLnBrk="0" fontAlgn="base" hangingPunct="0">
        <a:spcBef>
          <a:spcPct val="20000"/>
        </a:spcBef>
        <a:spcAft>
          <a:spcPct val="0"/>
        </a:spcAft>
        <a:buChar char="»"/>
        <a:defRPr sz="2400">
          <a:solidFill>
            <a:schemeClr val="tx1"/>
          </a:solidFill>
          <a:latin typeface="+mn-lt"/>
          <a:ea typeface="+mn-ea"/>
        </a:defRPr>
      </a:lvl5pPr>
      <a:lvl6pPr marL="2514600" indent="-228600" algn="l" rtl="0" fontAlgn="base">
        <a:spcBef>
          <a:spcPct val="20000"/>
        </a:spcBef>
        <a:spcAft>
          <a:spcPct val="0"/>
        </a:spcAft>
        <a:buChar char="»"/>
        <a:defRPr sz="2400">
          <a:solidFill>
            <a:schemeClr val="tx1"/>
          </a:solidFill>
          <a:latin typeface="+mn-lt"/>
          <a:ea typeface="+mn-ea"/>
        </a:defRPr>
      </a:lvl6pPr>
      <a:lvl7pPr marL="2971800" indent="-228600" algn="l" rtl="0" fontAlgn="base">
        <a:spcBef>
          <a:spcPct val="20000"/>
        </a:spcBef>
        <a:spcAft>
          <a:spcPct val="0"/>
        </a:spcAft>
        <a:buChar char="»"/>
        <a:defRPr sz="2400">
          <a:solidFill>
            <a:schemeClr val="tx1"/>
          </a:solidFill>
          <a:latin typeface="+mn-lt"/>
          <a:ea typeface="+mn-ea"/>
        </a:defRPr>
      </a:lvl7pPr>
      <a:lvl8pPr marL="3429000" indent="-228600" algn="l" rtl="0" fontAlgn="base">
        <a:spcBef>
          <a:spcPct val="20000"/>
        </a:spcBef>
        <a:spcAft>
          <a:spcPct val="0"/>
        </a:spcAft>
        <a:buChar char="»"/>
        <a:defRPr sz="2400">
          <a:solidFill>
            <a:schemeClr val="tx1"/>
          </a:solidFill>
          <a:latin typeface="+mn-lt"/>
          <a:ea typeface="+mn-ea"/>
        </a:defRPr>
      </a:lvl8pPr>
      <a:lvl9pPr marL="3886200" indent="-228600" algn="l" rtl="0" fontAlgn="base">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3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ea typeface="ＭＳ Ｐゴシック" pitchFamily="1" charset="-128"/>
                <a:cs typeface="+mn-cs"/>
              </a:defRPr>
            </a:lvl1pPr>
          </a:lstStyle>
          <a:p>
            <a:pPr>
              <a:defRPr/>
            </a:pPr>
            <a:endParaRPr lang="en-US">
              <a:solidFill>
                <a:srgbClr val="000000"/>
              </a:solidFill>
              <a:latin typeface="Times"/>
            </a:endParaRPr>
          </a:p>
        </p:txBody>
      </p:sp>
      <p:sp>
        <p:nvSpPr>
          <p:cNvPr id="113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ea typeface="ＭＳ Ｐゴシック" pitchFamily="1" charset="-128"/>
                <a:cs typeface="+mn-cs"/>
              </a:defRPr>
            </a:lvl1pPr>
          </a:lstStyle>
          <a:p>
            <a:pPr>
              <a:defRPr/>
            </a:pPr>
            <a:endParaRPr lang="en-US">
              <a:solidFill>
                <a:srgbClr val="000000"/>
              </a:solidFill>
              <a:latin typeface="Times"/>
            </a:endParaRPr>
          </a:p>
        </p:txBody>
      </p:sp>
      <p:sp>
        <p:nvSpPr>
          <p:cNvPr id="113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fld id="{72EFDDAA-1B9F-A344-BA76-B0892869A4E7}"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600" r:id="rId1"/>
    <p:sldLayoutId id="2147484601" r:id="rId2"/>
    <p:sldLayoutId id="2147484602" r:id="rId3"/>
    <p:sldLayoutId id="2147484603" r:id="rId4"/>
    <p:sldLayoutId id="2147484604" r:id="rId5"/>
    <p:sldLayoutId id="2147484605" r:id="rId6"/>
    <p:sldLayoutId id="2147484606" r:id="rId7"/>
    <p:sldLayoutId id="2147484607" r:id="rId8"/>
    <p:sldLayoutId id="2147484608" r:id="rId9"/>
    <p:sldLayoutId id="2147484609" r:id="rId10"/>
    <p:sldLayoutId id="2147484610"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1" charset="0"/>
          <a:ea typeface="ＭＳ Ｐゴシック" charset="0"/>
        </a:defRPr>
      </a:lvl2pPr>
      <a:lvl3pPr algn="ctr" rtl="0" eaLnBrk="0" fontAlgn="base" hangingPunct="0">
        <a:spcBef>
          <a:spcPct val="0"/>
        </a:spcBef>
        <a:spcAft>
          <a:spcPct val="0"/>
        </a:spcAft>
        <a:defRPr sz="4400">
          <a:solidFill>
            <a:schemeClr val="tx2"/>
          </a:solidFill>
          <a:latin typeface="Times" pitchFamily="1" charset="0"/>
          <a:ea typeface="ＭＳ Ｐゴシック" charset="0"/>
        </a:defRPr>
      </a:lvl3pPr>
      <a:lvl4pPr algn="ctr" rtl="0" eaLnBrk="0" fontAlgn="base" hangingPunct="0">
        <a:spcBef>
          <a:spcPct val="0"/>
        </a:spcBef>
        <a:spcAft>
          <a:spcPct val="0"/>
        </a:spcAft>
        <a:defRPr sz="4400">
          <a:solidFill>
            <a:schemeClr val="tx2"/>
          </a:solidFill>
          <a:latin typeface="Times" pitchFamily="1" charset="0"/>
          <a:ea typeface="ＭＳ Ｐゴシック" charset="0"/>
        </a:defRPr>
      </a:lvl4pPr>
      <a:lvl5pPr algn="ctr" rtl="0" eaLnBrk="0" fontAlgn="base" hangingPunct="0">
        <a:spcBef>
          <a:spcPct val="0"/>
        </a:spcBef>
        <a:spcAft>
          <a:spcPct val="0"/>
        </a:spcAft>
        <a:defRPr sz="4400">
          <a:solidFill>
            <a:schemeClr val="tx2"/>
          </a:solidFill>
          <a:latin typeface="Times" pitchFamily="1" charset="0"/>
          <a:ea typeface="ＭＳ Ｐゴシック"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6858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0" y="6553200"/>
            <a:ext cx="3733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ea typeface="ＭＳ Ｐゴシック" pitchFamily="1" charset="-128"/>
                <a:cs typeface="+mn-cs"/>
              </a:defRPr>
            </a:lvl1pPr>
          </a:lstStyle>
          <a:p>
            <a:pPr>
              <a:defRPr/>
            </a:pPr>
            <a:r>
              <a:rPr lang="en-US">
                <a:solidFill>
                  <a:srgbClr val="000000"/>
                </a:solidFill>
              </a:rPr>
              <a:t>W. P. Arnott, AAAR tutorial, Sept. 2007</a:t>
            </a:r>
          </a:p>
        </p:txBody>
      </p:sp>
      <p:sp>
        <p:nvSpPr>
          <p:cNvPr id="1030" name="Rectangle 6"/>
          <p:cNvSpPr>
            <a:spLocks noGrp="1" noChangeArrowheads="1"/>
          </p:cNvSpPr>
          <p:nvPr>
            <p:ph type="sldNum" sz="quarter" idx="4"/>
          </p:nvPr>
        </p:nvSpPr>
        <p:spPr bwMode="auto">
          <a:xfrm>
            <a:off x="8196263" y="6477000"/>
            <a:ext cx="947737"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D5A22574-24F9-8149-9565-30843E35413D}"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 id="2147484623" r:id="rId12"/>
  </p:sldLayoutIdLst>
  <p:hf hdr="0" dt="0"/>
  <p:txStyles>
    <p:titleStyle>
      <a:lvl1pPr algn="ctr" rtl="0" eaLnBrk="0" fontAlgn="base" hangingPunct="0">
        <a:spcBef>
          <a:spcPct val="0"/>
        </a:spcBef>
        <a:spcAft>
          <a:spcPct val="0"/>
        </a:spcAft>
        <a:defRPr sz="2400">
          <a:solidFill>
            <a:schemeClr val="tx2"/>
          </a:solidFill>
          <a:latin typeface="+mj-lt"/>
          <a:ea typeface="+mj-ea"/>
          <a:cs typeface="ＭＳ Ｐゴシック" charset="0"/>
        </a:defRPr>
      </a:lvl1pPr>
      <a:lvl2pPr algn="ctr" rtl="0" eaLnBrk="0" fontAlgn="base" hangingPunct="0">
        <a:spcBef>
          <a:spcPct val="0"/>
        </a:spcBef>
        <a:spcAft>
          <a:spcPct val="0"/>
        </a:spcAft>
        <a:defRPr sz="2400">
          <a:solidFill>
            <a:schemeClr val="tx2"/>
          </a:solidFill>
          <a:latin typeface="Arial" charset="0"/>
          <a:ea typeface="ＭＳ Ｐゴシック" pitchFamily="1" charset="-128"/>
          <a:cs typeface="ＭＳ Ｐゴシック" charset="0"/>
        </a:defRPr>
      </a:lvl2pPr>
      <a:lvl3pPr algn="ctr" rtl="0" eaLnBrk="0" fontAlgn="base" hangingPunct="0">
        <a:spcBef>
          <a:spcPct val="0"/>
        </a:spcBef>
        <a:spcAft>
          <a:spcPct val="0"/>
        </a:spcAft>
        <a:defRPr sz="2400">
          <a:solidFill>
            <a:schemeClr val="tx2"/>
          </a:solidFill>
          <a:latin typeface="Arial" charset="0"/>
          <a:ea typeface="ＭＳ Ｐゴシック" pitchFamily="1" charset="-128"/>
          <a:cs typeface="ＭＳ Ｐゴシック" charset="0"/>
        </a:defRPr>
      </a:lvl3pPr>
      <a:lvl4pPr algn="ctr" rtl="0" eaLnBrk="0" fontAlgn="base" hangingPunct="0">
        <a:spcBef>
          <a:spcPct val="0"/>
        </a:spcBef>
        <a:spcAft>
          <a:spcPct val="0"/>
        </a:spcAft>
        <a:defRPr sz="2400">
          <a:solidFill>
            <a:schemeClr val="tx2"/>
          </a:solidFill>
          <a:latin typeface="Arial" charset="0"/>
          <a:ea typeface="ＭＳ Ｐゴシック" pitchFamily="1" charset="-128"/>
          <a:cs typeface="ＭＳ Ｐゴシック" charset="0"/>
        </a:defRPr>
      </a:lvl4pPr>
      <a:lvl5pPr algn="ctr" rtl="0" eaLnBrk="0" fontAlgn="base" hangingPunct="0">
        <a:spcBef>
          <a:spcPct val="0"/>
        </a:spcBef>
        <a:spcAft>
          <a:spcPct val="0"/>
        </a:spcAft>
        <a:defRPr sz="2400">
          <a:solidFill>
            <a:schemeClr val="tx2"/>
          </a:solidFill>
          <a:latin typeface="Arial" charset="0"/>
          <a:ea typeface="ＭＳ Ｐゴシック" pitchFamily="1" charset="-128"/>
          <a:cs typeface="ＭＳ Ｐゴシック" charset="0"/>
        </a:defRPr>
      </a:lvl5pPr>
      <a:lvl6pPr marL="457200" algn="ctr" rtl="0" fontAlgn="base">
        <a:spcBef>
          <a:spcPct val="0"/>
        </a:spcBef>
        <a:spcAft>
          <a:spcPct val="0"/>
        </a:spcAft>
        <a:defRPr sz="2400">
          <a:solidFill>
            <a:schemeClr val="tx2"/>
          </a:solidFill>
          <a:latin typeface="Arial" charset="0"/>
          <a:ea typeface="ＭＳ Ｐゴシック" pitchFamily="1" charset="-128"/>
        </a:defRPr>
      </a:lvl6pPr>
      <a:lvl7pPr marL="914400" algn="ctr" rtl="0" fontAlgn="base">
        <a:spcBef>
          <a:spcPct val="0"/>
        </a:spcBef>
        <a:spcAft>
          <a:spcPct val="0"/>
        </a:spcAft>
        <a:defRPr sz="2400">
          <a:solidFill>
            <a:schemeClr val="tx2"/>
          </a:solidFill>
          <a:latin typeface="Arial" charset="0"/>
          <a:ea typeface="ＭＳ Ｐゴシック" pitchFamily="1" charset="-128"/>
        </a:defRPr>
      </a:lvl7pPr>
      <a:lvl8pPr marL="1371600" algn="ctr" rtl="0" fontAlgn="base">
        <a:spcBef>
          <a:spcPct val="0"/>
        </a:spcBef>
        <a:spcAft>
          <a:spcPct val="0"/>
        </a:spcAft>
        <a:defRPr sz="2400">
          <a:solidFill>
            <a:schemeClr val="tx2"/>
          </a:solidFill>
          <a:latin typeface="Arial" charset="0"/>
          <a:ea typeface="ＭＳ Ｐゴシック" pitchFamily="1" charset="-128"/>
        </a:defRPr>
      </a:lvl8pPr>
      <a:lvl9pPr marL="1828800" algn="ctr" rtl="0" fontAlgn="base">
        <a:spcBef>
          <a:spcPct val="0"/>
        </a:spcBef>
        <a:spcAft>
          <a:spcPct val="0"/>
        </a:spcAft>
        <a:defRPr sz="2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400">
          <a:solidFill>
            <a:schemeClr val="tx1"/>
          </a:solidFill>
          <a:latin typeface="+mn-lt"/>
          <a:ea typeface="+mn-ea"/>
        </a:defRPr>
      </a:lvl4pPr>
      <a:lvl5pPr marL="2057400" indent="-228600" algn="l" rtl="0" eaLnBrk="0" fontAlgn="base" hangingPunct="0">
        <a:spcBef>
          <a:spcPct val="20000"/>
        </a:spcBef>
        <a:spcAft>
          <a:spcPct val="0"/>
        </a:spcAft>
        <a:buChar char="»"/>
        <a:defRPr sz="2400">
          <a:solidFill>
            <a:schemeClr val="tx1"/>
          </a:solidFill>
          <a:latin typeface="+mn-lt"/>
          <a:ea typeface="+mn-ea"/>
        </a:defRPr>
      </a:lvl5pPr>
      <a:lvl6pPr marL="2514600" indent="-228600" algn="l" rtl="0" fontAlgn="base">
        <a:spcBef>
          <a:spcPct val="20000"/>
        </a:spcBef>
        <a:spcAft>
          <a:spcPct val="0"/>
        </a:spcAft>
        <a:buChar char="»"/>
        <a:defRPr sz="2400">
          <a:solidFill>
            <a:schemeClr val="tx1"/>
          </a:solidFill>
          <a:latin typeface="+mn-lt"/>
          <a:ea typeface="+mn-ea"/>
        </a:defRPr>
      </a:lvl6pPr>
      <a:lvl7pPr marL="2971800" indent="-228600" algn="l" rtl="0" fontAlgn="base">
        <a:spcBef>
          <a:spcPct val="20000"/>
        </a:spcBef>
        <a:spcAft>
          <a:spcPct val="0"/>
        </a:spcAft>
        <a:buChar char="»"/>
        <a:defRPr sz="2400">
          <a:solidFill>
            <a:schemeClr val="tx1"/>
          </a:solidFill>
          <a:latin typeface="+mn-lt"/>
          <a:ea typeface="+mn-ea"/>
        </a:defRPr>
      </a:lvl7pPr>
      <a:lvl8pPr marL="3429000" indent="-228600" algn="l" rtl="0" fontAlgn="base">
        <a:spcBef>
          <a:spcPct val="20000"/>
        </a:spcBef>
        <a:spcAft>
          <a:spcPct val="0"/>
        </a:spcAft>
        <a:buChar char="»"/>
        <a:defRPr sz="2400">
          <a:solidFill>
            <a:schemeClr val="tx1"/>
          </a:solidFill>
          <a:latin typeface="+mn-lt"/>
          <a:ea typeface="+mn-ea"/>
        </a:defRPr>
      </a:lvl8pPr>
      <a:lvl9pPr marL="3886200" indent="-228600" algn="l" rtl="0" fontAlgn="base">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3048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695325" y="1236663"/>
            <a:ext cx="7848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52" name="Rectangle 8"/>
          <p:cNvSpPr>
            <a:spLocks noGrp="1" noChangeArrowheads="1"/>
          </p:cNvSpPr>
          <p:nvPr>
            <p:ph type="ftr" sz="quarter" idx="3"/>
          </p:nvPr>
        </p:nvSpPr>
        <p:spPr bwMode="auto">
          <a:xfrm>
            <a:off x="0" y="6397625"/>
            <a:ext cx="3840163"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smtClean="0">
                <a:ea typeface="ＭＳ Ｐゴシック" pitchFamily="1" charset="-128"/>
                <a:cs typeface="+mn-cs"/>
              </a:defRPr>
            </a:lvl1pPr>
          </a:lstStyle>
          <a:p>
            <a:pPr>
              <a:defRPr/>
            </a:pPr>
            <a:r>
              <a:rPr lang="en-US">
                <a:solidFill>
                  <a:srgbClr val="000000"/>
                </a:solidFill>
              </a:rPr>
              <a:t>W. P. Arnott, AAAR tutorial, Sept. 2007</a:t>
            </a:r>
          </a:p>
        </p:txBody>
      </p:sp>
    </p:spTree>
  </p:cSld>
  <p:clrMap bg1="lt1" tx1="dk1" bg2="lt2" tx2="dk2" accent1="accent1" accent2="accent2" accent3="accent3" accent4="accent4" accent5="accent5" accent6="accent6" hlink="hlink" folHlink="folHlink"/>
  <p:sldLayoutIdLst>
    <p:sldLayoutId id="2147484625" r:id="rId1"/>
    <p:sldLayoutId id="2147484626" r:id="rId2"/>
    <p:sldLayoutId id="2147484627"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Lst>
  <p:hf sldNum="0" hdr="0" dt="0"/>
  <p:txStyles>
    <p:titleStyle>
      <a:lvl1pPr algn="ctr" rtl="0" eaLnBrk="0" fontAlgn="base" hangingPunct="0">
        <a:spcBef>
          <a:spcPct val="0"/>
        </a:spcBef>
        <a:spcAft>
          <a:spcPct val="0"/>
        </a:spcAft>
        <a:defRPr sz="2400">
          <a:solidFill>
            <a:schemeClr val="tx2"/>
          </a:solidFill>
          <a:latin typeface="+mj-lt"/>
          <a:ea typeface="ＭＳ Ｐゴシック" charset="0"/>
          <a:cs typeface="+mj-cs"/>
        </a:defRPr>
      </a:lvl1pPr>
      <a:lvl2pPr algn="ctr" rtl="0" eaLnBrk="0" fontAlgn="base" hangingPunct="0">
        <a:spcBef>
          <a:spcPct val="0"/>
        </a:spcBef>
        <a:spcAft>
          <a:spcPct val="0"/>
        </a:spcAft>
        <a:defRPr sz="2400">
          <a:solidFill>
            <a:schemeClr val="tx2"/>
          </a:solidFill>
          <a:latin typeface="Arial" charset="0"/>
          <a:ea typeface="ＭＳ Ｐゴシック" charset="0"/>
        </a:defRPr>
      </a:lvl2pPr>
      <a:lvl3pPr algn="ctr" rtl="0" eaLnBrk="0" fontAlgn="base" hangingPunct="0">
        <a:spcBef>
          <a:spcPct val="0"/>
        </a:spcBef>
        <a:spcAft>
          <a:spcPct val="0"/>
        </a:spcAft>
        <a:defRPr sz="2400">
          <a:solidFill>
            <a:schemeClr val="tx2"/>
          </a:solidFill>
          <a:latin typeface="Arial" charset="0"/>
          <a:ea typeface="ＭＳ Ｐゴシック" charset="0"/>
        </a:defRPr>
      </a:lvl3pPr>
      <a:lvl4pPr algn="ctr" rtl="0" eaLnBrk="0" fontAlgn="base" hangingPunct="0">
        <a:spcBef>
          <a:spcPct val="0"/>
        </a:spcBef>
        <a:spcAft>
          <a:spcPct val="0"/>
        </a:spcAft>
        <a:defRPr sz="2400">
          <a:solidFill>
            <a:schemeClr val="tx2"/>
          </a:solidFill>
          <a:latin typeface="Arial" charset="0"/>
          <a:ea typeface="ＭＳ Ｐゴシック" charset="0"/>
        </a:defRPr>
      </a:lvl4pPr>
      <a:lvl5pPr algn="ctr" rtl="0" eaLnBrk="0" fontAlgn="base" hangingPunct="0">
        <a:spcBef>
          <a:spcPct val="0"/>
        </a:spcBef>
        <a:spcAft>
          <a:spcPct val="0"/>
        </a:spcAft>
        <a:defRPr sz="2400">
          <a:solidFill>
            <a:schemeClr val="tx2"/>
          </a:solidFill>
          <a:latin typeface="Arial" charset="0"/>
          <a:ea typeface="ＭＳ Ｐゴシック" charset="0"/>
        </a:defRPr>
      </a:lvl5pPr>
      <a:lvl6pPr marL="457200" algn="ctr" rtl="0" eaLnBrk="0" fontAlgn="base" hangingPunct="0">
        <a:spcBef>
          <a:spcPct val="0"/>
        </a:spcBef>
        <a:spcAft>
          <a:spcPct val="0"/>
        </a:spcAft>
        <a:defRPr sz="2400">
          <a:solidFill>
            <a:schemeClr val="tx2"/>
          </a:solidFill>
          <a:latin typeface="Arial" charset="0"/>
        </a:defRPr>
      </a:lvl6pPr>
      <a:lvl7pPr marL="914400" algn="ctr" rtl="0" eaLnBrk="0" fontAlgn="base" hangingPunct="0">
        <a:spcBef>
          <a:spcPct val="0"/>
        </a:spcBef>
        <a:spcAft>
          <a:spcPct val="0"/>
        </a:spcAft>
        <a:defRPr sz="2400">
          <a:solidFill>
            <a:schemeClr val="tx2"/>
          </a:solidFill>
          <a:latin typeface="Arial" charset="0"/>
        </a:defRPr>
      </a:lvl7pPr>
      <a:lvl8pPr marL="1371600" algn="ctr" rtl="0" eaLnBrk="0" fontAlgn="base" hangingPunct="0">
        <a:spcBef>
          <a:spcPct val="0"/>
        </a:spcBef>
        <a:spcAft>
          <a:spcPct val="0"/>
        </a:spcAft>
        <a:defRPr sz="2400">
          <a:solidFill>
            <a:schemeClr val="tx2"/>
          </a:solidFill>
          <a:latin typeface="Arial" charset="0"/>
        </a:defRPr>
      </a:lvl8pPr>
      <a:lvl9pPr marL="1828800" algn="ctr" rtl="0" eaLnBrk="0" fontAlgn="base" hangingPunct="0">
        <a:spcBef>
          <a:spcPct val="0"/>
        </a:spcBef>
        <a:spcAft>
          <a:spcPct val="0"/>
        </a:spcAft>
        <a:defRPr sz="2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4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4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400">
          <a:solidFill>
            <a:schemeClr val="tx1"/>
          </a:solidFill>
          <a:latin typeface="+mn-lt"/>
        </a:defRPr>
      </a:lvl6pPr>
      <a:lvl7pPr marL="2971800" indent="-228600" algn="l" rtl="0" eaLnBrk="0" fontAlgn="base" hangingPunct="0">
        <a:spcBef>
          <a:spcPct val="20000"/>
        </a:spcBef>
        <a:spcAft>
          <a:spcPct val="0"/>
        </a:spcAft>
        <a:buChar char="»"/>
        <a:defRPr sz="2400">
          <a:solidFill>
            <a:schemeClr val="tx1"/>
          </a:solidFill>
          <a:latin typeface="+mn-lt"/>
        </a:defRPr>
      </a:lvl7pPr>
      <a:lvl8pPr marL="3429000" indent="-228600" algn="l" rtl="0" eaLnBrk="0" fontAlgn="base" hangingPunct="0">
        <a:spcBef>
          <a:spcPct val="20000"/>
        </a:spcBef>
        <a:spcAft>
          <a:spcPct val="0"/>
        </a:spcAft>
        <a:buChar char="»"/>
        <a:defRPr sz="2400">
          <a:solidFill>
            <a:schemeClr val="tx1"/>
          </a:solidFill>
          <a:latin typeface="+mn-lt"/>
        </a:defRPr>
      </a:lvl8pPr>
      <a:lvl9pPr marL="3886200" indent="-228600" algn="l" rtl="0" eaLnBrk="0" fontAlgn="base" hangingPunct="0">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cs typeface="Arial" charset="0"/>
              </a:defRPr>
            </a:lvl1pPr>
          </a:lstStyle>
          <a:p>
            <a:endParaRPr lang="en-US" smtClean="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a:defRPr/>
            </a:pPr>
            <a:endParaRPr lang="en-US">
              <a:solidFill>
                <a:srgbClr val="000000">
                  <a:tint val="75000"/>
                </a:srgbClr>
              </a:solidFill>
              <a:ea typeface="ＭＳ Ｐゴシック"/>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charset="0"/>
              </a:defRPr>
            </a:lvl1pPr>
          </a:lstStyle>
          <a:p>
            <a:fld id="{084947FC-5F10-7941-BB74-0ADDA80FE904}" type="slidenum">
              <a:rPr lang="en-US" smtClean="0"/>
              <a:pPr/>
              <a:t>‹#›</a:t>
            </a:fld>
            <a:endParaRPr lang="en-US" smtClean="0"/>
          </a:p>
        </p:txBody>
      </p:sp>
    </p:spTree>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ea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defRPr>
      </a:lvl5pPr>
      <a:lvl6pPr marL="457200" algn="ctr" rtl="0" eaLnBrk="0" fontAlgn="base" hangingPunct="0">
        <a:spcBef>
          <a:spcPct val="0"/>
        </a:spcBef>
        <a:spcAft>
          <a:spcPct val="0"/>
        </a:spcAft>
        <a:defRPr sz="4400">
          <a:solidFill>
            <a:schemeClr val="tx1"/>
          </a:solidFill>
          <a:latin typeface="Calibri" charset="0"/>
          <a:ea typeface="ＭＳ Ｐゴシック" charset="0"/>
        </a:defRPr>
      </a:lvl6pPr>
      <a:lvl7pPr marL="914400" algn="ctr" rtl="0" eaLnBrk="0" fontAlgn="base" hangingPunct="0">
        <a:spcBef>
          <a:spcPct val="0"/>
        </a:spcBef>
        <a:spcAft>
          <a:spcPct val="0"/>
        </a:spcAft>
        <a:defRPr sz="4400">
          <a:solidFill>
            <a:schemeClr val="tx1"/>
          </a:solidFill>
          <a:latin typeface="Calibri" charset="0"/>
          <a:ea typeface="ＭＳ Ｐゴシック" charset="0"/>
        </a:defRPr>
      </a:lvl7pPr>
      <a:lvl8pPr marL="1371600" algn="ctr" rtl="0" eaLnBrk="0" fontAlgn="base" hangingPunct="0">
        <a:spcBef>
          <a:spcPct val="0"/>
        </a:spcBef>
        <a:spcAft>
          <a:spcPct val="0"/>
        </a:spcAft>
        <a:defRPr sz="4400">
          <a:solidFill>
            <a:schemeClr val="tx1"/>
          </a:solidFill>
          <a:latin typeface="Calibri" charset="0"/>
          <a:ea typeface="ＭＳ Ｐゴシック" charset="0"/>
        </a:defRPr>
      </a:lvl8pPr>
      <a:lvl9pPr marL="1828800" algn="ctr" rtl="0" eaLnBrk="0" fontAlgn="base" hangingPunct="0">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649" r:id="rId1"/>
    <p:sldLayoutId id="2147484650" r:id="rId2"/>
    <p:sldLayoutId id="2147484651" r:id="rId3"/>
    <p:sldLayoutId id="2147484652" r:id="rId4"/>
    <p:sldLayoutId id="2147484653" r:id="rId5"/>
    <p:sldLayoutId id="2147484654" r:id="rId6"/>
    <p:sldLayoutId id="2147484655" r:id="rId7"/>
    <p:sldLayoutId id="2147484656" r:id="rId8"/>
    <p:sldLayoutId id="2147484657" r:id="rId9"/>
    <p:sldLayoutId id="2147484658" r:id="rId10"/>
    <p:sldLayoutId id="2147484659" r:id="rId11"/>
  </p:sldLayoutIdLst>
  <p:txStyles>
    <p:titleStyle>
      <a:lvl1pPr algn="ctr" rtl="0" fontAlgn="base">
        <a:spcBef>
          <a:spcPct val="0"/>
        </a:spcBef>
        <a:spcAft>
          <a:spcPct val="0"/>
        </a:spcAft>
        <a:defRPr sz="2400">
          <a:solidFill>
            <a:schemeClr val="tx2"/>
          </a:solidFill>
          <a:latin typeface="+mj-lt"/>
          <a:ea typeface="+mj-ea"/>
          <a:cs typeface="+mj-cs"/>
        </a:defRPr>
      </a:lvl1pPr>
      <a:lvl2pPr algn="ctr" rtl="0" fontAlgn="base">
        <a:spcBef>
          <a:spcPct val="0"/>
        </a:spcBef>
        <a:spcAft>
          <a:spcPct val="0"/>
        </a:spcAft>
        <a:defRPr sz="2400">
          <a:solidFill>
            <a:schemeClr val="tx2"/>
          </a:solidFill>
          <a:latin typeface="Arial" charset="0"/>
          <a:ea typeface="ＭＳ Ｐゴシック" charset="0"/>
        </a:defRPr>
      </a:lvl2pPr>
      <a:lvl3pPr algn="ctr" rtl="0" fontAlgn="base">
        <a:spcBef>
          <a:spcPct val="0"/>
        </a:spcBef>
        <a:spcAft>
          <a:spcPct val="0"/>
        </a:spcAft>
        <a:defRPr sz="2400">
          <a:solidFill>
            <a:schemeClr val="tx2"/>
          </a:solidFill>
          <a:latin typeface="Arial" charset="0"/>
          <a:ea typeface="ＭＳ Ｐゴシック" charset="0"/>
        </a:defRPr>
      </a:lvl3pPr>
      <a:lvl4pPr algn="ctr" rtl="0" fontAlgn="base">
        <a:spcBef>
          <a:spcPct val="0"/>
        </a:spcBef>
        <a:spcAft>
          <a:spcPct val="0"/>
        </a:spcAft>
        <a:defRPr sz="2400">
          <a:solidFill>
            <a:schemeClr val="tx2"/>
          </a:solidFill>
          <a:latin typeface="Arial" charset="0"/>
          <a:ea typeface="ＭＳ Ｐゴシック" charset="0"/>
        </a:defRPr>
      </a:lvl4pPr>
      <a:lvl5pPr algn="ctr" rtl="0" fontAlgn="base">
        <a:spcBef>
          <a:spcPct val="0"/>
        </a:spcBef>
        <a:spcAft>
          <a:spcPct val="0"/>
        </a:spcAft>
        <a:defRPr sz="2400">
          <a:solidFill>
            <a:schemeClr val="tx2"/>
          </a:solidFill>
          <a:latin typeface="Arial" charset="0"/>
          <a:ea typeface="ＭＳ Ｐゴシック" charset="0"/>
        </a:defRPr>
      </a:lvl5pPr>
      <a:lvl6pPr marL="457200" algn="ctr" rtl="0" fontAlgn="base">
        <a:spcBef>
          <a:spcPct val="0"/>
        </a:spcBef>
        <a:spcAft>
          <a:spcPct val="0"/>
        </a:spcAft>
        <a:defRPr sz="2400">
          <a:solidFill>
            <a:schemeClr val="tx2"/>
          </a:solidFill>
          <a:latin typeface="Arial" charset="0"/>
          <a:ea typeface="ＭＳ Ｐゴシック" charset="0"/>
        </a:defRPr>
      </a:lvl6pPr>
      <a:lvl7pPr marL="914400" algn="ctr" rtl="0" fontAlgn="base">
        <a:spcBef>
          <a:spcPct val="0"/>
        </a:spcBef>
        <a:spcAft>
          <a:spcPct val="0"/>
        </a:spcAft>
        <a:defRPr sz="2400">
          <a:solidFill>
            <a:schemeClr val="tx2"/>
          </a:solidFill>
          <a:latin typeface="Arial" charset="0"/>
          <a:ea typeface="ＭＳ Ｐゴシック" charset="0"/>
        </a:defRPr>
      </a:lvl7pPr>
      <a:lvl8pPr marL="1371600" algn="ctr" rtl="0" fontAlgn="base">
        <a:spcBef>
          <a:spcPct val="0"/>
        </a:spcBef>
        <a:spcAft>
          <a:spcPct val="0"/>
        </a:spcAft>
        <a:defRPr sz="2400">
          <a:solidFill>
            <a:schemeClr val="tx2"/>
          </a:solidFill>
          <a:latin typeface="Arial" charset="0"/>
          <a:ea typeface="ＭＳ Ｐゴシック" charset="0"/>
        </a:defRPr>
      </a:lvl8pPr>
      <a:lvl9pPr marL="1828800" algn="ctr" rtl="0" fontAlgn="base">
        <a:spcBef>
          <a:spcPct val="0"/>
        </a:spcBef>
        <a:spcAft>
          <a:spcPct val="0"/>
        </a:spcAft>
        <a:defRPr sz="2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a:solidFill>
            <a:schemeClr val="tx1"/>
          </a:solidFill>
          <a:latin typeface="+mn-lt"/>
          <a:ea typeface="+mn-ea"/>
        </a:defRPr>
      </a:lvl3pPr>
      <a:lvl4pPr marL="1600200" indent="-228600" algn="l" rtl="0" fontAlgn="base">
        <a:spcBef>
          <a:spcPct val="20000"/>
        </a:spcBef>
        <a:spcAft>
          <a:spcPct val="0"/>
        </a:spcAft>
        <a:buChar char="–"/>
        <a:defRPr>
          <a:solidFill>
            <a:schemeClr val="tx1"/>
          </a:solidFill>
          <a:latin typeface="+mn-lt"/>
          <a:ea typeface="+mn-ea"/>
        </a:defRPr>
      </a:lvl4pPr>
      <a:lvl5pPr marL="2057400" indent="-228600" algn="l" rtl="0" fontAlgn="base">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6858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0" y="6553200"/>
            <a:ext cx="3733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ea typeface="ＭＳ Ｐゴシック" pitchFamily="1" charset="-128"/>
                <a:cs typeface="+mn-cs"/>
              </a:defRPr>
            </a:lvl1pPr>
          </a:lstStyle>
          <a:p>
            <a:pPr>
              <a:defRPr/>
            </a:pPr>
            <a:r>
              <a:rPr lang="en-US">
                <a:solidFill>
                  <a:srgbClr val="000000"/>
                </a:solidFill>
              </a:rPr>
              <a:t>W. P. Arnott, AAAR tutorial, Sept. 2007</a:t>
            </a:r>
          </a:p>
        </p:txBody>
      </p:sp>
      <p:sp>
        <p:nvSpPr>
          <p:cNvPr id="1030" name="Rectangle 6"/>
          <p:cNvSpPr>
            <a:spLocks noGrp="1" noChangeArrowheads="1"/>
          </p:cNvSpPr>
          <p:nvPr>
            <p:ph type="sldNum" sz="quarter" idx="4"/>
          </p:nvPr>
        </p:nvSpPr>
        <p:spPr bwMode="auto">
          <a:xfrm>
            <a:off x="8196263" y="6477000"/>
            <a:ext cx="947737"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4F2FB992-9247-BA47-B951-103D985FFFDA}"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661" r:id="rId1"/>
    <p:sldLayoutId id="2147484662" r:id="rId2"/>
    <p:sldLayoutId id="2147484663" r:id="rId3"/>
    <p:sldLayoutId id="2147484664" r:id="rId4"/>
    <p:sldLayoutId id="2147484665" r:id="rId5"/>
    <p:sldLayoutId id="2147484666" r:id="rId6"/>
    <p:sldLayoutId id="2147484667" r:id="rId7"/>
    <p:sldLayoutId id="2147484668" r:id="rId8"/>
    <p:sldLayoutId id="2147484669" r:id="rId9"/>
    <p:sldLayoutId id="2147484670" r:id="rId10"/>
    <p:sldLayoutId id="2147484671" r:id="rId11"/>
    <p:sldLayoutId id="2147484672" r:id="rId12"/>
  </p:sldLayoutIdLst>
  <p:hf hdr="0" dt="0"/>
  <p:txStyles>
    <p:titleStyle>
      <a:lvl1pPr algn="ctr" rtl="0" eaLnBrk="0" fontAlgn="base" hangingPunct="0">
        <a:spcBef>
          <a:spcPct val="0"/>
        </a:spcBef>
        <a:spcAft>
          <a:spcPct val="0"/>
        </a:spcAft>
        <a:defRPr sz="2400">
          <a:solidFill>
            <a:schemeClr val="tx2"/>
          </a:solidFill>
          <a:latin typeface="+mj-lt"/>
          <a:ea typeface="+mj-ea"/>
          <a:cs typeface="ＭＳ Ｐゴシック" charset="0"/>
        </a:defRPr>
      </a:lvl1pPr>
      <a:lvl2pPr algn="ctr" rtl="0" eaLnBrk="0" fontAlgn="base" hangingPunct="0">
        <a:spcBef>
          <a:spcPct val="0"/>
        </a:spcBef>
        <a:spcAft>
          <a:spcPct val="0"/>
        </a:spcAft>
        <a:defRPr sz="2400">
          <a:solidFill>
            <a:schemeClr val="tx2"/>
          </a:solidFill>
          <a:latin typeface="Arial" charset="0"/>
          <a:ea typeface="ＭＳ Ｐゴシック" pitchFamily="1" charset="-128"/>
          <a:cs typeface="ＭＳ Ｐゴシック" charset="0"/>
        </a:defRPr>
      </a:lvl2pPr>
      <a:lvl3pPr algn="ctr" rtl="0" eaLnBrk="0" fontAlgn="base" hangingPunct="0">
        <a:spcBef>
          <a:spcPct val="0"/>
        </a:spcBef>
        <a:spcAft>
          <a:spcPct val="0"/>
        </a:spcAft>
        <a:defRPr sz="2400">
          <a:solidFill>
            <a:schemeClr val="tx2"/>
          </a:solidFill>
          <a:latin typeface="Arial" charset="0"/>
          <a:ea typeface="ＭＳ Ｐゴシック" pitchFamily="1" charset="-128"/>
          <a:cs typeface="ＭＳ Ｐゴシック" charset="0"/>
        </a:defRPr>
      </a:lvl3pPr>
      <a:lvl4pPr algn="ctr" rtl="0" eaLnBrk="0" fontAlgn="base" hangingPunct="0">
        <a:spcBef>
          <a:spcPct val="0"/>
        </a:spcBef>
        <a:spcAft>
          <a:spcPct val="0"/>
        </a:spcAft>
        <a:defRPr sz="2400">
          <a:solidFill>
            <a:schemeClr val="tx2"/>
          </a:solidFill>
          <a:latin typeface="Arial" charset="0"/>
          <a:ea typeface="ＭＳ Ｐゴシック" pitchFamily="1" charset="-128"/>
          <a:cs typeface="ＭＳ Ｐゴシック" charset="0"/>
        </a:defRPr>
      </a:lvl4pPr>
      <a:lvl5pPr algn="ctr" rtl="0" eaLnBrk="0" fontAlgn="base" hangingPunct="0">
        <a:spcBef>
          <a:spcPct val="0"/>
        </a:spcBef>
        <a:spcAft>
          <a:spcPct val="0"/>
        </a:spcAft>
        <a:defRPr sz="2400">
          <a:solidFill>
            <a:schemeClr val="tx2"/>
          </a:solidFill>
          <a:latin typeface="Arial" charset="0"/>
          <a:ea typeface="ＭＳ Ｐゴシック" pitchFamily="1" charset="-128"/>
          <a:cs typeface="ＭＳ Ｐゴシック" charset="0"/>
        </a:defRPr>
      </a:lvl5pPr>
      <a:lvl6pPr marL="457200" algn="ctr" rtl="0" fontAlgn="base">
        <a:spcBef>
          <a:spcPct val="0"/>
        </a:spcBef>
        <a:spcAft>
          <a:spcPct val="0"/>
        </a:spcAft>
        <a:defRPr sz="2400">
          <a:solidFill>
            <a:schemeClr val="tx2"/>
          </a:solidFill>
          <a:latin typeface="Arial" charset="0"/>
          <a:ea typeface="ＭＳ Ｐゴシック" pitchFamily="1" charset="-128"/>
        </a:defRPr>
      </a:lvl6pPr>
      <a:lvl7pPr marL="914400" algn="ctr" rtl="0" fontAlgn="base">
        <a:spcBef>
          <a:spcPct val="0"/>
        </a:spcBef>
        <a:spcAft>
          <a:spcPct val="0"/>
        </a:spcAft>
        <a:defRPr sz="2400">
          <a:solidFill>
            <a:schemeClr val="tx2"/>
          </a:solidFill>
          <a:latin typeface="Arial" charset="0"/>
          <a:ea typeface="ＭＳ Ｐゴシック" pitchFamily="1" charset="-128"/>
        </a:defRPr>
      </a:lvl7pPr>
      <a:lvl8pPr marL="1371600" algn="ctr" rtl="0" fontAlgn="base">
        <a:spcBef>
          <a:spcPct val="0"/>
        </a:spcBef>
        <a:spcAft>
          <a:spcPct val="0"/>
        </a:spcAft>
        <a:defRPr sz="2400">
          <a:solidFill>
            <a:schemeClr val="tx2"/>
          </a:solidFill>
          <a:latin typeface="Arial" charset="0"/>
          <a:ea typeface="ＭＳ Ｐゴシック" pitchFamily="1" charset="-128"/>
        </a:defRPr>
      </a:lvl8pPr>
      <a:lvl9pPr marL="1828800" algn="ctr" rtl="0" fontAlgn="base">
        <a:spcBef>
          <a:spcPct val="0"/>
        </a:spcBef>
        <a:spcAft>
          <a:spcPct val="0"/>
        </a:spcAft>
        <a:defRPr sz="2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400">
          <a:solidFill>
            <a:schemeClr val="tx1"/>
          </a:solidFill>
          <a:latin typeface="+mn-lt"/>
          <a:ea typeface="+mn-ea"/>
        </a:defRPr>
      </a:lvl4pPr>
      <a:lvl5pPr marL="2057400" indent="-228600" algn="l" rtl="0" eaLnBrk="0" fontAlgn="base" hangingPunct="0">
        <a:spcBef>
          <a:spcPct val="20000"/>
        </a:spcBef>
        <a:spcAft>
          <a:spcPct val="0"/>
        </a:spcAft>
        <a:buChar char="»"/>
        <a:defRPr sz="2400">
          <a:solidFill>
            <a:schemeClr val="tx1"/>
          </a:solidFill>
          <a:latin typeface="+mn-lt"/>
          <a:ea typeface="+mn-ea"/>
        </a:defRPr>
      </a:lvl5pPr>
      <a:lvl6pPr marL="2514600" indent="-228600" algn="l" rtl="0" fontAlgn="base">
        <a:spcBef>
          <a:spcPct val="20000"/>
        </a:spcBef>
        <a:spcAft>
          <a:spcPct val="0"/>
        </a:spcAft>
        <a:buChar char="»"/>
        <a:defRPr sz="2400">
          <a:solidFill>
            <a:schemeClr val="tx1"/>
          </a:solidFill>
          <a:latin typeface="+mn-lt"/>
          <a:ea typeface="+mn-ea"/>
        </a:defRPr>
      </a:lvl6pPr>
      <a:lvl7pPr marL="2971800" indent="-228600" algn="l" rtl="0" fontAlgn="base">
        <a:spcBef>
          <a:spcPct val="20000"/>
        </a:spcBef>
        <a:spcAft>
          <a:spcPct val="0"/>
        </a:spcAft>
        <a:buChar char="»"/>
        <a:defRPr sz="2400">
          <a:solidFill>
            <a:schemeClr val="tx1"/>
          </a:solidFill>
          <a:latin typeface="+mn-lt"/>
          <a:ea typeface="+mn-ea"/>
        </a:defRPr>
      </a:lvl7pPr>
      <a:lvl8pPr marL="3429000" indent="-228600" algn="l" rtl="0" fontAlgn="base">
        <a:spcBef>
          <a:spcPct val="20000"/>
        </a:spcBef>
        <a:spcAft>
          <a:spcPct val="0"/>
        </a:spcAft>
        <a:buChar char="»"/>
        <a:defRPr sz="2400">
          <a:solidFill>
            <a:schemeClr val="tx1"/>
          </a:solidFill>
          <a:latin typeface="+mn-lt"/>
          <a:ea typeface="+mn-ea"/>
        </a:defRPr>
      </a:lvl8pPr>
      <a:lvl9pPr marL="3886200" indent="-228600" algn="l" rtl="0" fontAlgn="base">
        <a:spcBef>
          <a:spcPct val="20000"/>
        </a:spcBef>
        <a:spcAft>
          <a:spcPct val="0"/>
        </a:spcAft>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charset="0"/>
              </a:defRPr>
            </a:lvl1pPr>
          </a:lstStyle>
          <a:p>
            <a:pPr>
              <a:defRPr/>
            </a:pPr>
            <a:fld id="{1AC8DB5A-B07E-1F47-8685-5A8368C571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hf hdr="0" ftr="0" dt="0"/>
  <p:txStyles>
    <p:titleStyle>
      <a:lvl1pPr algn="ctr" rtl="0" eaLnBrk="0" fontAlgn="base" hangingPunct="0">
        <a:spcBef>
          <a:spcPct val="0"/>
        </a:spcBef>
        <a:spcAft>
          <a:spcPct val="0"/>
        </a:spcAft>
        <a:defRPr sz="4400">
          <a:solidFill>
            <a:schemeClr val="tx1"/>
          </a:solidFill>
          <a:latin typeface="+mj-lt"/>
          <a:ea typeface="+mj-ea"/>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1"/>
          </a:solidFill>
          <a:latin typeface="Calibri" charset="0"/>
          <a:ea typeface="ＭＳ Ｐゴシック" charset="0"/>
        </a:defRPr>
      </a:lvl6pPr>
      <a:lvl7pPr marL="914400" algn="ctr" rtl="0" eaLnBrk="0" fontAlgn="base" hangingPunct="0">
        <a:spcBef>
          <a:spcPct val="0"/>
        </a:spcBef>
        <a:spcAft>
          <a:spcPct val="0"/>
        </a:spcAft>
        <a:defRPr sz="4400">
          <a:solidFill>
            <a:schemeClr val="tx1"/>
          </a:solidFill>
          <a:latin typeface="Calibri" charset="0"/>
          <a:ea typeface="ＭＳ Ｐゴシック" charset="0"/>
        </a:defRPr>
      </a:lvl7pPr>
      <a:lvl8pPr marL="1371600" algn="ctr" rtl="0" eaLnBrk="0" fontAlgn="base" hangingPunct="0">
        <a:spcBef>
          <a:spcPct val="0"/>
        </a:spcBef>
        <a:spcAft>
          <a:spcPct val="0"/>
        </a:spcAft>
        <a:defRPr sz="4400">
          <a:solidFill>
            <a:schemeClr val="tx1"/>
          </a:solidFill>
          <a:latin typeface="Calibri" charset="0"/>
          <a:ea typeface="ＭＳ Ｐゴシック" charset="0"/>
        </a:defRPr>
      </a:lvl8pPr>
      <a:lvl9pPr marL="1828800" algn="ctr" rtl="0" eaLnBrk="0" fontAlgn="base" hangingPunct="0">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62000" y="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Box 7"/>
          <p:cNvSpPr txBox="1">
            <a:spLocks noChangeArrowheads="1"/>
          </p:cNvSpPr>
          <p:nvPr userDrawn="1"/>
        </p:nvSpPr>
        <p:spPr bwMode="auto">
          <a:xfrm>
            <a:off x="0" y="6705600"/>
            <a:ext cx="4191000" cy="21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800" smtClean="0">
                <a:solidFill>
                  <a:srgbClr val="BBE0E3"/>
                </a:solidFill>
              </a:rPr>
              <a:t>Pat Arnott, ATMS 749 Atmospheric Radiation Transfer</a:t>
            </a:r>
          </a:p>
        </p:txBody>
      </p:sp>
    </p:spTree>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 id="2147484683" r:id="rId10"/>
    <p:sldLayoutId id="2147484684" r:id="rId11"/>
  </p:sldLayoutIdLst>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2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2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2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1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400">
          <a:solidFill>
            <a:schemeClr val="tx1"/>
          </a:solidFill>
          <a:latin typeface="+mn-lt"/>
          <a:ea typeface="+mn-ea"/>
        </a:defRPr>
      </a:lvl2pPr>
      <a:lvl3pPr marL="1143000" indent="-228600" algn="l" rtl="0" eaLnBrk="0" fontAlgn="base" hangingPunct="0">
        <a:spcBef>
          <a:spcPct val="20000"/>
        </a:spcBef>
        <a:spcAft>
          <a:spcPct val="0"/>
        </a:spcAft>
        <a:buChar char="•"/>
        <a:defRPr sz="1400">
          <a:solidFill>
            <a:schemeClr val="tx1"/>
          </a:solidFill>
          <a:latin typeface="+mn-lt"/>
          <a:ea typeface="+mn-ea"/>
        </a:defRPr>
      </a:lvl3pPr>
      <a:lvl4pPr marL="1600200" indent="-228600" algn="l" rtl="0" eaLnBrk="0" fontAlgn="base" hangingPunct="0">
        <a:spcBef>
          <a:spcPct val="20000"/>
        </a:spcBef>
        <a:spcAft>
          <a:spcPct val="0"/>
        </a:spcAft>
        <a:buChar char="–"/>
        <a:defRPr sz="14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38200" y="228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686" r:id="rId1"/>
    <p:sldLayoutId id="2147484687" r:id="rId2"/>
    <p:sldLayoutId id="2147484688" r:id="rId3"/>
    <p:sldLayoutId id="2147484689" r:id="rId4"/>
    <p:sldLayoutId id="2147484690" r:id="rId5"/>
    <p:sldLayoutId id="2147484691" r:id="rId6"/>
    <p:sldLayoutId id="2147484692" r:id="rId7"/>
    <p:sldLayoutId id="2147484693" r:id="rId8"/>
    <p:sldLayoutId id="2147484694" r:id="rId9"/>
    <p:sldLayoutId id="2147484695" r:id="rId10"/>
    <p:sldLayoutId id="2147484696" r:id="rId11"/>
    <p:sldLayoutId id="2147484697" r:id="rId12"/>
  </p:sldLayoutIdLst>
  <p:txStyles>
    <p:titleStyle>
      <a:lvl1pPr algn="ctr" rtl="0" fontAlgn="base">
        <a:spcBef>
          <a:spcPct val="0"/>
        </a:spcBef>
        <a:spcAft>
          <a:spcPct val="0"/>
        </a:spcAft>
        <a:defRPr sz="2400">
          <a:solidFill>
            <a:schemeClr val="tx2"/>
          </a:solidFill>
          <a:latin typeface="+mj-lt"/>
          <a:ea typeface="+mj-ea"/>
          <a:cs typeface="+mj-cs"/>
        </a:defRPr>
      </a:lvl1pPr>
      <a:lvl2pPr algn="ctr" rtl="0" fontAlgn="base">
        <a:spcBef>
          <a:spcPct val="0"/>
        </a:spcBef>
        <a:spcAft>
          <a:spcPct val="0"/>
        </a:spcAft>
        <a:defRPr sz="2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2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2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2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2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2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2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0691" name="Rectangle 3"/>
          <p:cNvSpPr>
            <a:spLocks noGrp="1" noChangeArrowheads="1"/>
          </p:cNvSpPr>
          <p:nvPr>
            <p:ph type="title"/>
          </p:nvPr>
        </p:nvSpPr>
        <p:spPr bwMode="auto">
          <a:xfrm>
            <a:off x="838200" y="457200"/>
            <a:ext cx="7315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0693" name="Rectangle 5"/>
          <p:cNvSpPr>
            <a:spLocks noGrp="1" noChangeArrowheads="1"/>
          </p:cNvSpPr>
          <p:nvPr>
            <p:ph type="body" idx="1"/>
          </p:nvPr>
        </p:nvSpPr>
        <p:spPr bwMode="auto">
          <a:xfrm>
            <a:off x="1143000" y="1066800"/>
            <a:ext cx="7543800" cy="3657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a:p>
            <a:pPr lvl="3"/>
            <a:endParaRPr lang="en-US"/>
          </a:p>
        </p:txBody>
      </p:sp>
      <p:sp>
        <p:nvSpPr>
          <p:cNvPr id="370700" name="Rectangle 12"/>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buFontTx/>
              <a:buNone/>
              <a:defRPr kumimoji="0" sz="1400">
                <a:solidFill>
                  <a:srgbClr val="000200"/>
                </a:solidFill>
              </a:defRPr>
            </a:lvl1pPr>
          </a:lstStyle>
          <a:p>
            <a:pPr>
              <a:spcBef>
                <a:spcPct val="20000"/>
              </a:spcBef>
            </a:pPr>
            <a:fld id="{D601EBAC-89EC-884E-BF86-CA839CFB6740}" type="slidenum">
              <a:rPr lang="en-US" smtClean="0"/>
              <a:pPr>
                <a:spcBef>
                  <a:spcPct val="20000"/>
                </a:spcBef>
              </a:pPr>
              <a:t>‹#›</a:t>
            </a:fld>
            <a:endParaRPr lang="en-US" smtClean="0"/>
          </a:p>
        </p:txBody>
      </p:sp>
      <p:sp>
        <p:nvSpPr>
          <p:cNvPr id="370701" name="Text Box 13"/>
          <p:cNvSpPr txBox="1">
            <a:spLocks noChangeArrowheads="1"/>
          </p:cNvSpPr>
          <p:nvPr/>
        </p:nvSpPr>
        <p:spPr bwMode="auto">
          <a:xfrm>
            <a:off x="1219200" y="6613525"/>
            <a:ext cx="2667000" cy="244475"/>
          </a:xfrm>
          <a:prstGeom prst="rect">
            <a:avLst/>
          </a:prstGeom>
          <a:noFill/>
          <a:ln w="9525">
            <a:noFill/>
            <a:miter lim="800000"/>
            <a:headEnd/>
            <a:tailEnd/>
          </a:ln>
          <a:effectLst/>
        </p:spPr>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eaLnBrk="0" fontAlgn="base" hangingPunct="0">
              <a:spcBef>
                <a:spcPct val="20000"/>
              </a:spcBef>
              <a:spcAft>
                <a:spcPct val="0"/>
              </a:spcAft>
              <a:defRPr kumimoji="1" sz="2400">
                <a:solidFill>
                  <a:schemeClr val="tx1"/>
                </a:solidFill>
                <a:latin typeface="Arial" charset="0"/>
                <a:ea typeface="ＭＳ Ｐゴシック" charset="0"/>
              </a:defRPr>
            </a:lvl6pPr>
            <a:lvl7pPr marL="914400" eaLnBrk="0" fontAlgn="base" hangingPunct="0">
              <a:spcBef>
                <a:spcPct val="20000"/>
              </a:spcBef>
              <a:spcAft>
                <a:spcPct val="0"/>
              </a:spcAft>
              <a:defRPr kumimoji="1" sz="2400">
                <a:solidFill>
                  <a:schemeClr val="tx1"/>
                </a:solidFill>
                <a:latin typeface="Arial" charset="0"/>
                <a:ea typeface="ＭＳ Ｐゴシック" charset="0"/>
              </a:defRPr>
            </a:lvl7pPr>
            <a:lvl8pPr marL="1371600" eaLnBrk="0" fontAlgn="base" hangingPunct="0">
              <a:spcBef>
                <a:spcPct val="20000"/>
              </a:spcBef>
              <a:spcAft>
                <a:spcPct val="0"/>
              </a:spcAft>
              <a:defRPr kumimoji="1" sz="2400">
                <a:solidFill>
                  <a:schemeClr val="tx1"/>
                </a:solidFill>
                <a:latin typeface="Arial" charset="0"/>
                <a:ea typeface="ＭＳ Ｐゴシック" charset="0"/>
              </a:defRPr>
            </a:lvl8pPr>
            <a:lvl9pPr marL="1828800" eaLnBrk="0" fontAlgn="base" hangingPunct="0">
              <a:spcBef>
                <a:spcPct val="20000"/>
              </a:spcBef>
              <a:spcAft>
                <a:spcPct val="0"/>
              </a:spcAft>
              <a:defRPr kumimoji="1" sz="2400">
                <a:solidFill>
                  <a:schemeClr val="tx1"/>
                </a:solidFill>
                <a:latin typeface="Arial" charset="0"/>
                <a:ea typeface="ＭＳ Ｐゴシック" charset="0"/>
              </a:defRPr>
            </a:lvl9pPr>
          </a:lstStyle>
          <a:p>
            <a:pPr>
              <a:spcBef>
                <a:spcPct val="50000"/>
              </a:spcBef>
            </a:pPr>
            <a:r>
              <a:rPr kumimoji="0" lang="en-US" sz="1000" smtClean="0">
                <a:solidFill>
                  <a:srgbClr val="000200"/>
                </a:solidFill>
              </a:rPr>
              <a:t>Pat Arnott, DRI, 99</a:t>
            </a:r>
            <a:endParaRPr kumimoji="0" lang="en-US" sz="1800" smtClean="0">
              <a:solidFill>
                <a:srgbClr val="000200"/>
              </a:solidFill>
            </a:endParaRPr>
          </a:p>
        </p:txBody>
      </p:sp>
    </p:spTree>
  </p:cSld>
  <p:clrMap bg1="lt1" tx1="dk1" bg2="lt2" tx2="dk2" accent1="accent1" accent2="accent2" accent3="accent3" accent4="accent4" accent5="accent5" accent6="accent6" hlink="hlink" folHlink="folHlink"/>
  <p:sldLayoutIdLst>
    <p:sldLayoutId id="2147484699" r:id="rId1"/>
    <p:sldLayoutId id="2147484700" r:id="rId2"/>
    <p:sldLayoutId id="2147484701" r:id="rId3"/>
    <p:sldLayoutId id="2147484702" r:id="rId4"/>
    <p:sldLayoutId id="2147484703" r:id="rId5"/>
    <p:sldLayoutId id="2147484704" r:id="rId6"/>
    <p:sldLayoutId id="2147484705" r:id="rId7"/>
    <p:sldLayoutId id="2147484706" r:id="rId8"/>
    <p:sldLayoutId id="2147484707" r:id="rId9"/>
    <p:sldLayoutId id="2147484708" r:id="rId10"/>
    <p:sldLayoutId id="2147484709" r:id="rId11"/>
  </p:sldLayoutIdLst>
  <p:txStyles>
    <p:titleStyle>
      <a:lvl1pPr algn="l" rtl="0" eaLnBrk="0" fontAlgn="base" hangingPunct="0">
        <a:lnSpc>
          <a:spcPct val="85000"/>
        </a:lnSpc>
        <a:spcBef>
          <a:spcPct val="0"/>
        </a:spcBef>
        <a:spcAft>
          <a:spcPct val="0"/>
        </a:spcAft>
        <a:defRPr kumimoji="1" sz="2800">
          <a:solidFill>
            <a:srgbClr val="000200"/>
          </a:solidFill>
          <a:effectLst>
            <a:outerShdw blurRad="38100" dist="38100" dir="2700000" algn="tl">
              <a:srgbClr val="DDDDDD"/>
            </a:outerShdw>
          </a:effectLst>
          <a:latin typeface="+mj-lt"/>
          <a:ea typeface="ＭＳ Ｐゴシック" charset="0"/>
          <a:cs typeface="ＭＳ Ｐゴシック" charset="0"/>
        </a:defRPr>
      </a:lvl1pPr>
      <a:lvl2pPr algn="l" rtl="0" eaLnBrk="0" fontAlgn="base" hangingPunct="0">
        <a:lnSpc>
          <a:spcPct val="85000"/>
        </a:lnSpc>
        <a:spcBef>
          <a:spcPct val="0"/>
        </a:spcBef>
        <a:spcAft>
          <a:spcPct val="0"/>
        </a:spcAft>
        <a:defRPr kumimoji="1" sz="2800">
          <a:solidFill>
            <a:srgbClr val="000200"/>
          </a:solidFill>
          <a:effectLst>
            <a:outerShdw blurRad="38100" dist="38100" dir="2700000" algn="tl">
              <a:srgbClr val="DDDDDD"/>
            </a:outerShdw>
          </a:effectLst>
          <a:latin typeface="Arial" pitchFamily="112" charset="0"/>
          <a:ea typeface="ＭＳ Ｐゴシック" charset="0"/>
          <a:cs typeface="ＭＳ Ｐゴシック" charset="0"/>
        </a:defRPr>
      </a:lvl2pPr>
      <a:lvl3pPr algn="l" rtl="0" eaLnBrk="0" fontAlgn="base" hangingPunct="0">
        <a:lnSpc>
          <a:spcPct val="85000"/>
        </a:lnSpc>
        <a:spcBef>
          <a:spcPct val="0"/>
        </a:spcBef>
        <a:spcAft>
          <a:spcPct val="0"/>
        </a:spcAft>
        <a:defRPr kumimoji="1" sz="2800">
          <a:solidFill>
            <a:srgbClr val="000200"/>
          </a:solidFill>
          <a:effectLst>
            <a:outerShdw blurRad="38100" dist="38100" dir="2700000" algn="tl">
              <a:srgbClr val="DDDDDD"/>
            </a:outerShdw>
          </a:effectLst>
          <a:latin typeface="Arial" pitchFamily="112" charset="0"/>
          <a:ea typeface="ＭＳ Ｐゴシック" charset="0"/>
          <a:cs typeface="ＭＳ Ｐゴシック" charset="0"/>
        </a:defRPr>
      </a:lvl3pPr>
      <a:lvl4pPr algn="l" rtl="0" eaLnBrk="0" fontAlgn="base" hangingPunct="0">
        <a:lnSpc>
          <a:spcPct val="85000"/>
        </a:lnSpc>
        <a:spcBef>
          <a:spcPct val="0"/>
        </a:spcBef>
        <a:spcAft>
          <a:spcPct val="0"/>
        </a:spcAft>
        <a:defRPr kumimoji="1" sz="2800">
          <a:solidFill>
            <a:srgbClr val="000200"/>
          </a:solidFill>
          <a:effectLst>
            <a:outerShdw blurRad="38100" dist="38100" dir="2700000" algn="tl">
              <a:srgbClr val="DDDDDD"/>
            </a:outerShdw>
          </a:effectLst>
          <a:latin typeface="Arial" pitchFamily="112" charset="0"/>
          <a:ea typeface="ＭＳ Ｐゴシック" charset="0"/>
          <a:cs typeface="ＭＳ Ｐゴシック" charset="0"/>
        </a:defRPr>
      </a:lvl4pPr>
      <a:lvl5pPr algn="l" rtl="0" eaLnBrk="0" fontAlgn="base" hangingPunct="0">
        <a:lnSpc>
          <a:spcPct val="85000"/>
        </a:lnSpc>
        <a:spcBef>
          <a:spcPct val="0"/>
        </a:spcBef>
        <a:spcAft>
          <a:spcPct val="0"/>
        </a:spcAft>
        <a:defRPr kumimoji="1" sz="2800">
          <a:solidFill>
            <a:srgbClr val="000200"/>
          </a:solidFill>
          <a:effectLst>
            <a:outerShdw blurRad="38100" dist="38100" dir="2700000" algn="tl">
              <a:srgbClr val="DDDDDD"/>
            </a:outerShdw>
          </a:effectLst>
          <a:latin typeface="Arial" pitchFamily="112" charset="0"/>
          <a:ea typeface="ＭＳ Ｐゴシック" charset="0"/>
          <a:cs typeface="ＭＳ Ｐゴシック" charset="0"/>
        </a:defRPr>
      </a:lvl5pPr>
      <a:lvl6pPr marL="457200" algn="l" rtl="0" eaLnBrk="0" fontAlgn="base" hangingPunct="0">
        <a:lnSpc>
          <a:spcPct val="85000"/>
        </a:lnSpc>
        <a:spcBef>
          <a:spcPct val="0"/>
        </a:spcBef>
        <a:spcAft>
          <a:spcPct val="0"/>
        </a:spcAft>
        <a:defRPr kumimoji="1" sz="2800">
          <a:solidFill>
            <a:srgbClr val="000200"/>
          </a:solidFill>
          <a:effectLst>
            <a:outerShdw blurRad="38100" dist="38100" dir="2700000" algn="tl">
              <a:srgbClr val="DDDDDD"/>
            </a:outerShdw>
          </a:effectLst>
          <a:latin typeface="Arial" pitchFamily="112" charset="0"/>
        </a:defRPr>
      </a:lvl6pPr>
      <a:lvl7pPr marL="914400" algn="l" rtl="0" eaLnBrk="0" fontAlgn="base" hangingPunct="0">
        <a:lnSpc>
          <a:spcPct val="85000"/>
        </a:lnSpc>
        <a:spcBef>
          <a:spcPct val="0"/>
        </a:spcBef>
        <a:spcAft>
          <a:spcPct val="0"/>
        </a:spcAft>
        <a:defRPr kumimoji="1" sz="2800">
          <a:solidFill>
            <a:srgbClr val="000200"/>
          </a:solidFill>
          <a:effectLst>
            <a:outerShdw blurRad="38100" dist="38100" dir="2700000" algn="tl">
              <a:srgbClr val="DDDDDD"/>
            </a:outerShdw>
          </a:effectLst>
          <a:latin typeface="Arial" pitchFamily="112" charset="0"/>
        </a:defRPr>
      </a:lvl7pPr>
      <a:lvl8pPr marL="1371600" algn="l" rtl="0" eaLnBrk="0" fontAlgn="base" hangingPunct="0">
        <a:lnSpc>
          <a:spcPct val="85000"/>
        </a:lnSpc>
        <a:spcBef>
          <a:spcPct val="0"/>
        </a:spcBef>
        <a:spcAft>
          <a:spcPct val="0"/>
        </a:spcAft>
        <a:defRPr kumimoji="1" sz="2800">
          <a:solidFill>
            <a:srgbClr val="000200"/>
          </a:solidFill>
          <a:effectLst>
            <a:outerShdw blurRad="38100" dist="38100" dir="2700000" algn="tl">
              <a:srgbClr val="DDDDDD"/>
            </a:outerShdw>
          </a:effectLst>
          <a:latin typeface="Arial" pitchFamily="112" charset="0"/>
        </a:defRPr>
      </a:lvl8pPr>
      <a:lvl9pPr marL="1828800" algn="l" rtl="0" eaLnBrk="0" fontAlgn="base" hangingPunct="0">
        <a:lnSpc>
          <a:spcPct val="85000"/>
        </a:lnSpc>
        <a:spcBef>
          <a:spcPct val="0"/>
        </a:spcBef>
        <a:spcAft>
          <a:spcPct val="0"/>
        </a:spcAft>
        <a:defRPr kumimoji="1" sz="2800">
          <a:solidFill>
            <a:srgbClr val="000200"/>
          </a:solidFill>
          <a:effectLst>
            <a:outerShdw blurRad="38100" dist="38100" dir="2700000" algn="tl">
              <a:srgbClr val="DDDDDD"/>
            </a:outerShdw>
          </a:effectLst>
          <a:latin typeface="Arial" pitchFamily="112" charset="0"/>
        </a:defRPr>
      </a:lvl9pPr>
    </p:titleStyle>
    <p:bodyStyle>
      <a:lvl1pPr marL="342900" indent="-342900" algn="l" rtl="0" eaLnBrk="0" fontAlgn="base" hangingPunct="0">
        <a:spcBef>
          <a:spcPct val="60000"/>
        </a:spcBef>
        <a:spcAft>
          <a:spcPct val="0"/>
        </a:spcAft>
        <a:buClr>
          <a:schemeClr val="tx1"/>
        </a:buClr>
        <a:buChar char="•"/>
        <a:defRPr kumimoji="1" sz="2000">
          <a:solidFill>
            <a:srgbClr val="000200"/>
          </a:solidFill>
          <a:effectLst>
            <a:outerShdw blurRad="38100" dist="38100" dir="2700000" algn="tl">
              <a:srgbClr val="DDDDDD"/>
            </a:outerShdw>
          </a:effectLst>
          <a:latin typeface="+mn-lt"/>
          <a:ea typeface="ＭＳ Ｐゴシック" charset="0"/>
          <a:cs typeface="ＭＳ Ｐゴシック" charset="0"/>
        </a:defRPr>
      </a:lvl1pPr>
      <a:lvl2pPr marL="742950" indent="-285750" algn="l" rtl="0" eaLnBrk="0" fontAlgn="base" hangingPunct="0">
        <a:spcBef>
          <a:spcPct val="40000"/>
        </a:spcBef>
        <a:spcAft>
          <a:spcPct val="0"/>
        </a:spcAft>
        <a:buClr>
          <a:schemeClr val="tx1"/>
        </a:buClr>
        <a:buChar char="–"/>
        <a:defRPr kumimoji="1">
          <a:solidFill>
            <a:srgbClr val="000200"/>
          </a:solidFill>
          <a:effectLst>
            <a:outerShdw blurRad="38100" dist="38100" dir="2700000" algn="tl">
              <a:srgbClr val="DDDDDD"/>
            </a:outerShdw>
          </a:effectLst>
          <a:latin typeface="+mn-lt"/>
          <a:ea typeface="ＭＳ Ｐゴシック" pitchFamily="112" charset="-128"/>
        </a:defRPr>
      </a:lvl2pPr>
      <a:lvl3pPr marL="1143000" indent="-228600" algn="l" rtl="0" eaLnBrk="0" fontAlgn="base" hangingPunct="0">
        <a:lnSpc>
          <a:spcPct val="95000"/>
        </a:lnSpc>
        <a:spcBef>
          <a:spcPct val="35000"/>
        </a:spcBef>
        <a:spcAft>
          <a:spcPct val="0"/>
        </a:spcAft>
        <a:buChar char="•"/>
        <a:defRPr kumimoji="1">
          <a:solidFill>
            <a:srgbClr val="000200"/>
          </a:solidFill>
          <a:effectLst>
            <a:outerShdw blurRad="38100" dist="38100" dir="2700000" algn="tl">
              <a:srgbClr val="DDDDDD"/>
            </a:outerShdw>
          </a:effectLst>
          <a:latin typeface="+mn-lt"/>
          <a:ea typeface="ＭＳ Ｐゴシック" pitchFamily="112" charset="-128"/>
        </a:defRPr>
      </a:lvl3pPr>
      <a:lvl4pPr marL="1600200" indent="-228600" algn="l" rtl="0" eaLnBrk="0" fontAlgn="base" hangingPunct="0">
        <a:lnSpc>
          <a:spcPct val="75000"/>
        </a:lnSpc>
        <a:spcBef>
          <a:spcPct val="30000"/>
        </a:spcBef>
        <a:spcAft>
          <a:spcPct val="0"/>
        </a:spcAft>
        <a:buChar char="–"/>
        <a:defRPr kumimoji="1">
          <a:solidFill>
            <a:srgbClr val="000200"/>
          </a:solidFill>
          <a:effectLst>
            <a:outerShdw blurRad="38100" dist="38100" dir="2700000" algn="tl">
              <a:srgbClr val="DDDDDD"/>
            </a:outerShdw>
          </a:effectLst>
          <a:latin typeface="+mn-lt"/>
          <a:ea typeface="ＭＳ Ｐゴシック" pitchFamily="112" charset="-128"/>
        </a:defRPr>
      </a:lvl4pPr>
      <a:lvl5pPr marL="2057400" indent="-228600" algn="l" rtl="0" eaLnBrk="0" fontAlgn="base" hangingPunct="0">
        <a:lnSpc>
          <a:spcPct val="75000"/>
        </a:lnSpc>
        <a:spcBef>
          <a:spcPct val="30000"/>
        </a:spcBef>
        <a:spcAft>
          <a:spcPct val="0"/>
        </a:spcAft>
        <a:buChar char="»"/>
        <a:defRPr kumimoji="1" sz="1600">
          <a:solidFill>
            <a:srgbClr val="000200"/>
          </a:solidFill>
          <a:effectLst>
            <a:outerShdw blurRad="38100" dist="38100" dir="2700000" algn="tl">
              <a:srgbClr val="DDDDDD"/>
            </a:outerShdw>
          </a:effectLst>
          <a:latin typeface="+mn-lt"/>
          <a:ea typeface="ＭＳ Ｐゴシック" pitchFamily="112" charset="-128"/>
        </a:defRPr>
      </a:lvl5pPr>
      <a:lvl6pPr marL="2514600" indent="-228600" algn="l" rtl="0" eaLnBrk="0" fontAlgn="base" hangingPunct="0">
        <a:lnSpc>
          <a:spcPct val="75000"/>
        </a:lnSpc>
        <a:spcBef>
          <a:spcPct val="30000"/>
        </a:spcBef>
        <a:spcAft>
          <a:spcPct val="0"/>
        </a:spcAft>
        <a:buChar char="»"/>
        <a:defRPr kumimoji="1" sz="1600">
          <a:solidFill>
            <a:srgbClr val="000200"/>
          </a:solidFill>
          <a:effectLst>
            <a:outerShdw blurRad="38100" dist="38100" dir="2700000" algn="tl">
              <a:srgbClr val="DDDDDD"/>
            </a:outerShdw>
          </a:effectLst>
          <a:latin typeface="+mn-lt"/>
          <a:ea typeface="ＭＳ Ｐゴシック" pitchFamily="112" charset="-128"/>
        </a:defRPr>
      </a:lvl6pPr>
      <a:lvl7pPr marL="2971800" indent="-228600" algn="l" rtl="0" eaLnBrk="0" fontAlgn="base" hangingPunct="0">
        <a:lnSpc>
          <a:spcPct val="75000"/>
        </a:lnSpc>
        <a:spcBef>
          <a:spcPct val="30000"/>
        </a:spcBef>
        <a:spcAft>
          <a:spcPct val="0"/>
        </a:spcAft>
        <a:buChar char="»"/>
        <a:defRPr kumimoji="1" sz="1600">
          <a:solidFill>
            <a:srgbClr val="000200"/>
          </a:solidFill>
          <a:effectLst>
            <a:outerShdw blurRad="38100" dist="38100" dir="2700000" algn="tl">
              <a:srgbClr val="DDDDDD"/>
            </a:outerShdw>
          </a:effectLst>
          <a:latin typeface="+mn-lt"/>
          <a:ea typeface="ＭＳ Ｐゴシック" pitchFamily="112" charset="-128"/>
        </a:defRPr>
      </a:lvl7pPr>
      <a:lvl8pPr marL="3429000" indent="-228600" algn="l" rtl="0" eaLnBrk="0" fontAlgn="base" hangingPunct="0">
        <a:lnSpc>
          <a:spcPct val="75000"/>
        </a:lnSpc>
        <a:spcBef>
          <a:spcPct val="30000"/>
        </a:spcBef>
        <a:spcAft>
          <a:spcPct val="0"/>
        </a:spcAft>
        <a:buChar char="»"/>
        <a:defRPr kumimoji="1" sz="1600">
          <a:solidFill>
            <a:srgbClr val="000200"/>
          </a:solidFill>
          <a:effectLst>
            <a:outerShdw blurRad="38100" dist="38100" dir="2700000" algn="tl">
              <a:srgbClr val="DDDDDD"/>
            </a:outerShdw>
          </a:effectLst>
          <a:latin typeface="+mn-lt"/>
          <a:ea typeface="ＭＳ Ｐゴシック" pitchFamily="112" charset="-128"/>
        </a:defRPr>
      </a:lvl8pPr>
      <a:lvl9pPr marL="3886200" indent="-228600" algn="l" rtl="0" eaLnBrk="0" fontAlgn="base" hangingPunct="0">
        <a:lnSpc>
          <a:spcPct val="75000"/>
        </a:lnSpc>
        <a:spcBef>
          <a:spcPct val="30000"/>
        </a:spcBef>
        <a:spcAft>
          <a:spcPct val="0"/>
        </a:spcAft>
        <a:buChar char="»"/>
        <a:defRPr kumimoji="1" sz="1600">
          <a:solidFill>
            <a:srgbClr val="000200"/>
          </a:solidFill>
          <a:effectLst>
            <a:outerShdw blurRad="38100" dist="38100" dir="2700000" algn="tl">
              <a:srgbClr val="DDDDDD"/>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50000"/>
              </a:schemeClr>
            </a:gs>
            <a:gs pos="50000">
              <a:schemeClr val="tx2">
                <a:lumMod val="75000"/>
              </a:schemeClr>
            </a:gs>
            <a:gs pos="100000">
              <a:schemeClr val="accent1">
                <a:lumMod val="75000"/>
              </a:schemeClr>
            </a:gs>
            <a:gs pos="100000">
              <a:schemeClr val="tx2">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ECFC919C-BF2E-CD4D-83C1-097B923CF038}" type="datetimeFigureOut">
              <a:rPr lang="en-US"/>
              <a:pPr>
                <a:defRPr/>
              </a:pPr>
              <a:t>8/23/15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9098524-B838-6745-B7A5-B078457161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Lst>
  <p:transition xmlns:p14="http://schemas.microsoft.com/office/powerpoint/2010/mai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cs typeface="Arial" charset="0"/>
              </a:defRPr>
            </a:lvl1pPr>
          </a:lstStyle>
          <a:p>
            <a:pPr>
              <a:defRPr/>
            </a:pPr>
            <a:fld id="{537983F5-32B7-3642-9BF7-88A436CBB428}" type="datetime1">
              <a:rPr lang="en-US"/>
              <a:pPr>
                <a:defRPr/>
              </a:pPr>
              <a:t>8/23/15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prstClr val="black">
                    <a:tint val="75000"/>
                  </a:prstClr>
                </a:solidFill>
                <a:ea typeface="+mn-ea"/>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charset="0"/>
              </a:defRPr>
            </a:lvl1pPr>
          </a:lstStyle>
          <a:p>
            <a:pPr>
              <a:defRPr/>
            </a:pPr>
            <a:fld id="{19F607EA-B07F-A041-BE25-8042823E012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rgbClr val="000000">
                    <a:tint val="75000"/>
                  </a:srgbClr>
                </a:solidFill>
                <a:latin typeface="Arial"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rgbClr val="000000">
                    <a:tint val="75000"/>
                  </a:srgbClr>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C6832710-51AD-FF41-BAFA-C871A8A14E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Lst>
  <p:hf hdr="0" ftr="0" dt="0"/>
  <p:txStyles>
    <p:titleStyle>
      <a:lvl1pPr algn="ctr" rtl="0" eaLnBrk="0" fontAlgn="base" hangingPunct="0">
        <a:spcBef>
          <a:spcPct val="0"/>
        </a:spcBef>
        <a:spcAft>
          <a:spcPct val="0"/>
        </a:spcAft>
        <a:defRPr sz="4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50000"/>
              </a:schemeClr>
            </a:gs>
            <a:gs pos="50000">
              <a:schemeClr val="accent1">
                <a:lumMod val="75000"/>
              </a:schemeClr>
            </a:gs>
            <a:gs pos="100000">
              <a:schemeClr val="tx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757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C2102755-330B-2E46-8C08-AD1B496355A2}" type="datetimeFigureOut">
              <a:rPr lang="en-US"/>
              <a:pPr>
                <a:defRPr/>
              </a:pPr>
              <a:t>8/23/15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51943B68-2B95-2C49-AC74-BB4BE622E7D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0" y="190500"/>
            <a:ext cx="7010400" cy="152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524000" y="1905000"/>
            <a:ext cx="7010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dt" sz="half" idx="2"/>
          </p:nvPr>
        </p:nvSpPr>
        <p:spPr bwMode="auto">
          <a:xfrm>
            <a:off x="6629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solidFill>
                  <a:srgbClr val="336666"/>
                </a:solidFill>
                <a:ea typeface="+mn-ea"/>
                <a:cs typeface="+mn-cs"/>
              </a:defRPr>
            </a:lvl1pPr>
          </a:lstStyle>
          <a:p>
            <a:pPr>
              <a:defRPr/>
            </a:pPr>
            <a:endParaRPr lang="en-US"/>
          </a:p>
        </p:txBody>
      </p:sp>
      <p:sp>
        <p:nvSpPr>
          <p:cNvPr id="17413" name="Rectangle 5"/>
          <p:cNvSpPr>
            <a:spLocks noGrp="1" noChangeArrowheads="1"/>
          </p:cNvSpPr>
          <p:nvPr>
            <p:ph type="ftr" sz="quarter" idx="3"/>
          </p:nvPr>
        </p:nvSpPr>
        <p:spPr bwMode="auto">
          <a:xfrm>
            <a:off x="32766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solidFill>
                  <a:srgbClr val="336666"/>
                </a:solidFill>
                <a:ea typeface="+mn-ea"/>
                <a:cs typeface="+mn-cs"/>
              </a:defRPr>
            </a:lvl1pPr>
          </a:lstStyle>
          <a:p>
            <a:pPr>
              <a:defRPr/>
            </a:pPr>
            <a:endParaRPr lang="en-US"/>
          </a:p>
        </p:txBody>
      </p:sp>
      <p:sp>
        <p:nvSpPr>
          <p:cNvPr id="17414" name="Rectangle 6"/>
          <p:cNvSpPr>
            <a:spLocks noGrp="1" noChangeArrowheads="1"/>
          </p:cNvSpPr>
          <p:nvPr>
            <p:ph type="sldNum" sz="quarter" idx="4"/>
          </p:nvPr>
        </p:nvSpPr>
        <p:spPr bwMode="auto">
          <a:xfrm>
            <a:off x="1524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336666"/>
                </a:solidFill>
                <a:cs typeface="+mn-cs"/>
              </a:defRPr>
            </a:lvl1pPr>
          </a:lstStyle>
          <a:p>
            <a:pPr>
              <a:defRPr/>
            </a:pPr>
            <a:fld id="{5B6F7505-2A4D-794F-9D65-13E84B0EA77E}" type="slidenum">
              <a:rPr lang="en-US"/>
              <a:pPr>
                <a:defRPr/>
              </a:pPr>
              <a:t>‹#›</a:t>
            </a:fld>
            <a:endParaRPr lang="en-US"/>
          </a:p>
        </p:txBody>
      </p:sp>
      <p:sp>
        <p:nvSpPr>
          <p:cNvPr id="1031" name="Line 7"/>
          <p:cNvSpPr>
            <a:spLocks noChangeShapeType="1"/>
          </p:cNvSpPr>
          <p:nvPr/>
        </p:nvSpPr>
        <p:spPr bwMode="auto">
          <a:xfrm flipV="1">
            <a:off x="1371600" y="304800"/>
            <a:ext cx="0" cy="1295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336666"/>
              </a:solidFill>
              <a:cs typeface="+mn-cs"/>
            </a:endParaRPr>
          </a:p>
        </p:txBody>
      </p:sp>
      <p:sp>
        <p:nvSpPr>
          <p:cNvPr id="1032" name="Oval 8"/>
          <p:cNvSpPr>
            <a:spLocks noChangeArrowheads="1"/>
          </p:cNvSpPr>
          <p:nvPr/>
        </p:nvSpPr>
        <p:spPr bwMode="auto">
          <a:xfrm>
            <a:off x="152400" y="838200"/>
            <a:ext cx="228600" cy="228600"/>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a:solidFill>
                <a:srgbClr val="336666"/>
              </a:solidFill>
              <a:latin typeface="Times New Roman" charset="0"/>
              <a:cs typeface="+mn-cs"/>
            </a:endParaRPr>
          </a:p>
        </p:txBody>
      </p:sp>
      <p:sp>
        <p:nvSpPr>
          <p:cNvPr id="1033" name="Oval 9"/>
          <p:cNvSpPr>
            <a:spLocks noChangeArrowheads="1"/>
          </p:cNvSpPr>
          <p:nvPr/>
        </p:nvSpPr>
        <p:spPr bwMode="auto">
          <a:xfrm>
            <a:off x="539750" y="838200"/>
            <a:ext cx="228600" cy="2286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a:solidFill>
                <a:srgbClr val="336666"/>
              </a:solidFill>
              <a:latin typeface="Times New Roman" charset="0"/>
              <a:cs typeface="+mn-cs"/>
            </a:endParaRPr>
          </a:p>
        </p:txBody>
      </p:sp>
      <p:sp>
        <p:nvSpPr>
          <p:cNvPr id="1034" name="Oval 10"/>
          <p:cNvSpPr>
            <a:spLocks noChangeArrowheads="1"/>
          </p:cNvSpPr>
          <p:nvPr/>
        </p:nvSpPr>
        <p:spPr bwMode="auto">
          <a:xfrm>
            <a:off x="927100" y="838200"/>
            <a:ext cx="228600" cy="22860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a:solidFill>
                <a:srgbClr val="336666"/>
              </a:solidFill>
              <a:latin typeface="Times New Roman" charset="0"/>
              <a:cs typeface="+mn-cs"/>
            </a:endParaRPr>
          </a:p>
        </p:txBody>
      </p:sp>
    </p:spTree>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 id="2147484453" r:id="rId12"/>
    <p:sldLayoutId id="2147484454" r:id="rId13"/>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0000"/>
        <a:buFont typeface="Wingdings" charset="0"/>
        <a:buChar char="¢"/>
        <a:defRPr sz="3000">
          <a:solidFill>
            <a:schemeClr val="tx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75000"/>
        <a:buFont typeface="Wingdings" charset="0"/>
        <a:buChar char="l"/>
        <a:defRPr sz="2800">
          <a:solidFill>
            <a:schemeClr val="tx2"/>
          </a:solidFill>
          <a:latin typeface="+mn-lt"/>
          <a:ea typeface="ＭＳ Ｐゴシック" charset="0"/>
        </a:defRPr>
      </a:lvl2pPr>
      <a:lvl3pPr marL="1143000" indent="-228600" algn="l" rtl="0" eaLnBrk="0" fontAlgn="base" hangingPunct="0">
        <a:spcBef>
          <a:spcPct val="20000"/>
        </a:spcBef>
        <a:spcAft>
          <a:spcPct val="0"/>
        </a:spcAft>
        <a:buClr>
          <a:schemeClr val="accent2"/>
        </a:buClr>
        <a:buChar char="•"/>
        <a:defRPr sz="2400">
          <a:solidFill>
            <a:schemeClr val="tx2"/>
          </a:solidFill>
          <a:latin typeface="+mn-lt"/>
          <a:ea typeface="ＭＳ Ｐゴシック" charset="0"/>
        </a:defRPr>
      </a:lvl3pPr>
      <a:lvl4pPr marL="1600200" indent="-228600" algn="l" rtl="0" eaLnBrk="0" fontAlgn="base" hangingPunct="0">
        <a:spcBef>
          <a:spcPct val="20000"/>
        </a:spcBef>
        <a:spcAft>
          <a:spcPct val="0"/>
        </a:spcAft>
        <a:buClr>
          <a:schemeClr val="tx1"/>
        </a:buClr>
        <a:buChar char="•"/>
        <a:defRPr sz="2000">
          <a:solidFill>
            <a:schemeClr val="tx2"/>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2"/>
          </a:solidFill>
          <a:latin typeface="+mn-lt"/>
          <a:ea typeface="ＭＳ Ｐゴシック" charset="0"/>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4690" name="Picture 5" descr="PNNL_Logo_2-Color_v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29463" y="5849938"/>
            <a:ext cx="18288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2"/>
          <p:cNvSpPr>
            <a:spLocks noGrp="1" noChangeArrowheads="1"/>
          </p:cNvSpPr>
          <p:nvPr>
            <p:ph type="title"/>
          </p:nvPr>
        </p:nvSpPr>
        <p:spPr bwMode="auto">
          <a:xfrm>
            <a:off x="474663" y="460375"/>
            <a:ext cx="82042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14692" name="Rectangle 3"/>
          <p:cNvSpPr>
            <a:spLocks noGrp="1" noChangeArrowheads="1"/>
          </p:cNvSpPr>
          <p:nvPr>
            <p:ph type="body" idx="1"/>
          </p:nvPr>
        </p:nvSpPr>
        <p:spPr bwMode="auto">
          <a:xfrm>
            <a:off x="492125" y="1676400"/>
            <a:ext cx="8186738"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4"/>
          </p:nvPr>
        </p:nvSpPr>
        <p:spPr>
          <a:xfrm>
            <a:off x="112713" y="6483350"/>
            <a:ext cx="50958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900">
                <a:solidFill>
                  <a:srgbClr val="000000"/>
                </a:solidFill>
              </a:defRPr>
            </a:lvl1pPr>
          </a:lstStyle>
          <a:p>
            <a:pPr>
              <a:defRPr/>
            </a:pPr>
            <a:fld id="{73273466-681E-9946-99E1-769F7475C4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66" r:id="rId1"/>
    <p:sldLayoutId id="2147484467" r:id="rId2"/>
    <p:sldLayoutId id="2147484468" r:id="rId3"/>
    <p:sldLayoutId id="2147484469" r:id="rId4"/>
    <p:sldLayoutId id="2147484470" r:id="rId5"/>
    <p:sldLayoutId id="2147484471" r:id="rId6"/>
    <p:sldLayoutId id="2147484472" r:id="rId7"/>
    <p:sldLayoutId id="2147484473" r:id="rId8"/>
    <p:sldLayoutId id="2147484474" r:id="rId9"/>
    <p:sldLayoutId id="2147484475" r:id="rId10"/>
    <p:sldLayoutId id="2147484476" r:id="rId11"/>
  </p:sldLayoutIdLst>
  <p:hf hdr="0" ftr="0" dt="0"/>
  <p:txStyles>
    <p:titleStyle>
      <a:lvl1pPr algn="l" rtl="0" eaLnBrk="0" fontAlgn="base" hangingPunct="0">
        <a:lnSpc>
          <a:spcPct val="85000"/>
        </a:lnSpc>
        <a:spcBef>
          <a:spcPct val="0"/>
        </a:spcBef>
        <a:spcAft>
          <a:spcPct val="0"/>
        </a:spcAft>
        <a:defRPr sz="3000" b="1">
          <a:solidFill>
            <a:srgbClr val="CB7023"/>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3000" b="1">
          <a:solidFill>
            <a:srgbClr val="CB7023"/>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CB7023"/>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CB7023"/>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CB7023"/>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3000" b="1">
          <a:solidFill>
            <a:srgbClr val="CB7023"/>
          </a:solidFill>
          <a:latin typeface="Arial" charset="0"/>
        </a:defRPr>
      </a:lvl6pPr>
      <a:lvl7pPr marL="914400" algn="l" rtl="0" eaLnBrk="0" fontAlgn="base" hangingPunct="0">
        <a:lnSpc>
          <a:spcPct val="85000"/>
        </a:lnSpc>
        <a:spcBef>
          <a:spcPct val="0"/>
        </a:spcBef>
        <a:spcAft>
          <a:spcPct val="0"/>
        </a:spcAft>
        <a:defRPr sz="3000" b="1">
          <a:solidFill>
            <a:srgbClr val="CB7023"/>
          </a:solidFill>
          <a:latin typeface="Arial" charset="0"/>
        </a:defRPr>
      </a:lvl7pPr>
      <a:lvl8pPr marL="1371600" algn="l" rtl="0" eaLnBrk="0" fontAlgn="base" hangingPunct="0">
        <a:lnSpc>
          <a:spcPct val="85000"/>
        </a:lnSpc>
        <a:spcBef>
          <a:spcPct val="0"/>
        </a:spcBef>
        <a:spcAft>
          <a:spcPct val="0"/>
        </a:spcAft>
        <a:defRPr sz="3000" b="1">
          <a:solidFill>
            <a:srgbClr val="CB7023"/>
          </a:solidFill>
          <a:latin typeface="Arial" charset="0"/>
        </a:defRPr>
      </a:lvl8pPr>
      <a:lvl9pPr marL="1828800" algn="l" rtl="0" eaLnBrk="0" fontAlgn="base" hangingPunct="0">
        <a:lnSpc>
          <a:spcPct val="85000"/>
        </a:lnSpc>
        <a:spcBef>
          <a:spcPct val="0"/>
        </a:spcBef>
        <a:spcAft>
          <a:spcPct val="0"/>
        </a:spcAft>
        <a:defRPr sz="3000" b="1">
          <a:solidFill>
            <a:srgbClr val="CB7023"/>
          </a:solidFill>
          <a:latin typeface="Arial" charset="0"/>
        </a:defRPr>
      </a:lvl9pPr>
    </p:titleStyle>
    <p:bodyStyle>
      <a:lvl1pPr marL="342900" indent="-342900" algn="l" rtl="0" eaLnBrk="0" fontAlgn="base" hangingPunct="0">
        <a:lnSpc>
          <a:spcPct val="85000"/>
        </a:lnSpc>
        <a:spcBef>
          <a:spcPct val="30000"/>
        </a:spcBef>
        <a:spcAft>
          <a:spcPct val="0"/>
        </a:spcAft>
        <a:buClr>
          <a:schemeClr val="folHlink"/>
        </a:buClr>
        <a:buBlip>
          <a:blip r:embed="rId14"/>
        </a:buBlip>
        <a:defRPr sz="2400">
          <a:solidFill>
            <a:schemeClr val="tx1"/>
          </a:solidFill>
          <a:latin typeface="+mn-lt"/>
          <a:ea typeface="ＭＳ Ｐゴシック" charset="0"/>
          <a:cs typeface="ＭＳ Ｐゴシック" charset="0"/>
        </a:defRPr>
      </a:lvl1pPr>
      <a:lvl2pPr marL="742950" indent="-285750" algn="l" rtl="0" eaLnBrk="0" fontAlgn="base" hangingPunct="0">
        <a:lnSpc>
          <a:spcPct val="85000"/>
        </a:lnSpc>
        <a:spcBef>
          <a:spcPct val="30000"/>
        </a:spcBef>
        <a:spcAft>
          <a:spcPct val="0"/>
        </a:spcAft>
        <a:buClr>
          <a:schemeClr val="tx2"/>
        </a:buClr>
        <a:buSzPct val="80000"/>
        <a:buBlip>
          <a:blip r:embed="rId15"/>
        </a:buBlip>
        <a:defRPr sz="2000">
          <a:solidFill>
            <a:schemeClr val="tx1"/>
          </a:solidFill>
          <a:latin typeface="+mn-lt"/>
          <a:ea typeface="ＭＳ Ｐゴシック" charset="0"/>
        </a:defRPr>
      </a:lvl2pPr>
      <a:lvl3pPr marL="1143000" indent="-228600" algn="l" rtl="0" eaLnBrk="0" fontAlgn="base" hangingPunct="0">
        <a:lnSpc>
          <a:spcPct val="85000"/>
        </a:lnSpc>
        <a:spcBef>
          <a:spcPct val="30000"/>
        </a:spcBef>
        <a:spcAft>
          <a:spcPct val="0"/>
        </a:spcAft>
        <a:buClr>
          <a:srgbClr val="737373"/>
        </a:buClr>
        <a:buSzPct val="60000"/>
        <a:buBlip>
          <a:blip r:embed="rId16"/>
        </a:buBlip>
        <a:defRPr sz="2000">
          <a:solidFill>
            <a:schemeClr val="tx1"/>
          </a:solidFill>
          <a:latin typeface="+mn-lt"/>
          <a:ea typeface="ＭＳ Ｐゴシック" charset="0"/>
        </a:defRPr>
      </a:lvl3pPr>
      <a:lvl4pPr marL="1600200" indent="-228600" algn="l" rtl="0" eaLnBrk="0" fontAlgn="base" hangingPunct="0">
        <a:lnSpc>
          <a:spcPct val="85000"/>
        </a:lnSpc>
        <a:spcBef>
          <a:spcPct val="30000"/>
        </a:spcBef>
        <a:spcAft>
          <a:spcPct val="0"/>
        </a:spcAft>
        <a:buBlip>
          <a:blip r:embed="rId17"/>
        </a:buBlip>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Blip>
          <a:blip r:embed="rId14"/>
        </a:buBlip>
        <a:defRPr sz="1400">
          <a:solidFill>
            <a:schemeClr val="tx1"/>
          </a:solidFill>
          <a:latin typeface="+mn-lt"/>
          <a:ea typeface="ＭＳ Ｐゴシック" charset="0"/>
        </a:defRPr>
      </a:lvl5pPr>
      <a:lvl6pPr marL="2514600" indent="-228600" algn="l" rtl="0" eaLnBrk="0" fontAlgn="base" hangingPunct="0">
        <a:spcBef>
          <a:spcPct val="20000"/>
        </a:spcBef>
        <a:spcAft>
          <a:spcPct val="0"/>
        </a:spcAft>
        <a:buBlip>
          <a:blip r:embed="rId14"/>
        </a:buBlip>
        <a:defRPr sz="1400">
          <a:solidFill>
            <a:schemeClr val="tx1"/>
          </a:solidFill>
          <a:latin typeface="+mn-lt"/>
        </a:defRPr>
      </a:lvl6pPr>
      <a:lvl7pPr marL="2971800" indent="-228600" algn="l" rtl="0" eaLnBrk="0" fontAlgn="base" hangingPunct="0">
        <a:spcBef>
          <a:spcPct val="20000"/>
        </a:spcBef>
        <a:spcAft>
          <a:spcPct val="0"/>
        </a:spcAft>
        <a:buBlip>
          <a:blip r:embed="rId14"/>
        </a:buBlip>
        <a:defRPr sz="1400">
          <a:solidFill>
            <a:schemeClr val="tx1"/>
          </a:solidFill>
          <a:latin typeface="+mn-lt"/>
        </a:defRPr>
      </a:lvl7pPr>
      <a:lvl8pPr marL="3429000" indent="-228600" algn="l" rtl="0" eaLnBrk="0" fontAlgn="base" hangingPunct="0">
        <a:spcBef>
          <a:spcPct val="20000"/>
        </a:spcBef>
        <a:spcAft>
          <a:spcPct val="0"/>
        </a:spcAft>
        <a:buBlip>
          <a:blip r:embed="rId14"/>
        </a:buBlip>
        <a:defRPr sz="1400">
          <a:solidFill>
            <a:schemeClr val="tx1"/>
          </a:solidFill>
          <a:latin typeface="+mn-lt"/>
        </a:defRPr>
      </a:lvl8pPr>
      <a:lvl9pPr marL="3886200" indent="-228600" algn="l" rtl="0" eaLnBrk="0" fontAlgn="base" hangingPunct="0">
        <a:spcBef>
          <a:spcPct val="20000"/>
        </a:spcBef>
        <a:spcAft>
          <a:spcPct val="0"/>
        </a:spcAft>
        <a:buBlip>
          <a:blip r:embed="rId14"/>
        </a:buBlip>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6978" name="Rectangle 5"/>
          <p:cNvSpPr>
            <a:spLocks noChangeArrowheads="1"/>
          </p:cNvSpPr>
          <p:nvPr/>
        </p:nvSpPr>
        <p:spPr bwMode="auto">
          <a:xfrm>
            <a:off x="1588" y="0"/>
            <a:ext cx="9144000" cy="914400"/>
          </a:xfrm>
          <a:prstGeom prst="rect">
            <a:avLst/>
          </a:prstGeom>
          <a:solidFill>
            <a:srgbClr val="D575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sz="1800">
              <a:solidFill>
                <a:srgbClr val="000000"/>
              </a:solidFill>
            </a:endParaRPr>
          </a:p>
        </p:txBody>
      </p:sp>
      <p:pic>
        <p:nvPicPr>
          <p:cNvPr id="126979" name="Picture 6" descr="PNNL_Logo_2-Color_v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29463" y="5849938"/>
            <a:ext cx="182880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2"/>
          <p:cNvSpPr>
            <a:spLocks noGrp="1" noChangeArrowheads="1"/>
          </p:cNvSpPr>
          <p:nvPr>
            <p:ph type="title"/>
          </p:nvPr>
        </p:nvSpPr>
        <p:spPr bwMode="auto">
          <a:xfrm>
            <a:off x="474663" y="460375"/>
            <a:ext cx="82042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26981" name="Rectangle 3"/>
          <p:cNvSpPr>
            <a:spLocks noGrp="1" noChangeArrowheads="1"/>
          </p:cNvSpPr>
          <p:nvPr>
            <p:ph type="body" idx="1"/>
          </p:nvPr>
        </p:nvSpPr>
        <p:spPr bwMode="auto">
          <a:xfrm>
            <a:off x="492125" y="1676400"/>
            <a:ext cx="8186738"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6"/>
          <p:cNvSpPr>
            <a:spLocks noGrp="1"/>
          </p:cNvSpPr>
          <p:nvPr>
            <p:ph type="sldNum" sz="quarter" idx="4"/>
          </p:nvPr>
        </p:nvSpPr>
        <p:spPr>
          <a:xfrm>
            <a:off x="112713" y="6483350"/>
            <a:ext cx="509587"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900">
                <a:solidFill>
                  <a:srgbClr val="000000"/>
                </a:solidFill>
              </a:defRPr>
            </a:lvl1pPr>
          </a:lstStyle>
          <a:p>
            <a:pPr>
              <a:defRPr/>
            </a:pPr>
            <a:fld id="{CF5248EF-AF7F-D448-92CA-F24E81FCA8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Lst>
  <p:hf hdr="0" ftr="0" dt="0"/>
  <p:txStyles>
    <p:titleStyle>
      <a:lvl1pPr algn="l" rtl="0" eaLnBrk="0" fontAlgn="base" hangingPunct="0">
        <a:lnSpc>
          <a:spcPct val="85000"/>
        </a:lnSpc>
        <a:spcBef>
          <a:spcPct val="0"/>
        </a:spcBef>
        <a:spcAft>
          <a:spcPct val="0"/>
        </a:spcAft>
        <a:defRPr sz="3000" b="1">
          <a:solidFill>
            <a:srgbClr val="CB7023"/>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3000" b="1">
          <a:solidFill>
            <a:srgbClr val="CB7023"/>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000" b="1">
          <a:solidFill>
            <a:srgbClr val="CB7023"/>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000" b="1">
          <a:solidFill>
            <a:srgbClr val="CB7023"/>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000" b="1">
          <a:solidFill>
            <a:srgbClr val="CB7023"/>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3000" b="1">
          <a:solidFill>
            <a:srgbClr val="CB7023"/>
          </a:solidFill>
          <a:latin typeface="Arial" charset="0"/>
        </a:defRPr>
      </a:lvl6pPr>
      <a:lvl7pPr marL="914400" algn="l" rtl="0" eaLnBrk="0" fontAlgn="base" hangingPunct="0">
        <a:lnSpc>
          <a:spcPct val="85000"/>
        </a:lnSpc>
        <a:spcBef>
          <a:spcPct val="0"/>
        </a:spcBef>
        <a:spcAft>
          <a:spcPct val="0"/>
        </a:spcAft>
        <a:defRPr sz="3000" b="1">
          <a:solidFill>
            <a:srgbClr val="CB7023"/>
          </a:solidFill>
          <a:latin typeface="Arial" charset="0"/>
        </a:defRPr>
      </a:lvl7pPr>
      <a:lvl8pPr marL="1371600" algn="l" rtl="0" eaLnBrk="0" fontAlgn="base" hangingPunct="0">
        <a:lnSpc>
          <a:spcPct val="85000"/>
        </a:lnSpc>
        <a:spcBef>
          <a:spcPct val="0"/>
        </a:spcBef>
        <a:spcAft>
          <a:spcPct val="0"/>
        </a:spcAft>
        <a:defRPr sz="3000" b="1">
          <a:solidFill>
            <a:srgbClr val="CB7023"/>
          </a:solidFill>
          <a:latin typeface="Arial" charset="0"/>
        </a:defRPr>
      </a:lvl8pPr>
      <a:lvl9pPr marL="1828800" algn="l" rtl="0" eaLnBrk="0" fontAlgn="base" hangingPunct="0">
        <a:lnSpc>
          <a:spcPct val="85000"/>
        </a:lnSpc>
        <a:spcBef>
          <a:spcPct val="0"/>
        </a:spcBef>
        <a:spcAft>
          <a:spcPct val="0"/>
        </a:spcAft>
        <a:defRPr sz="3000" b="1">
          <a:solidFill>
            <a:srgbClr val="CB7023"/>
          </a:solidFill>
          <a:latin typeface="Arial" charset="0"/>
        </a:defRPr>
      </a:lvl9pPr>
    </p:titleStyle>
    <p:bodyStyle>
      <a:lvl1pPr marL="342900" indent="-342900" algn="l" rtl="0" eaLnBrk="0" fontAlgn="base" hangingPunct="0">
        <a:lnSpc>
          <a:spcPct val="85000"/>
        </a:lnSpc>
        <a:spcBef>
          <a:spcPct val="30000"/>
        </a:spcBef>
        <a:spcAft>
          <a:spcPct val="0"/>
        </a:spcAft>
        <a:buClr>
          <a:schemeClr val="folHlink"/>
        </a:buClr>
        <a:buBlip>
          <a:blip r:embed="rId14"/>
        </a:buBlip>
        <a:defRPr sz="2400">
          <a:solidFill>
            <a:schemeClr val="tx1"/>
          </a:solidFill>
          <a:latin typeface="+mn-lt"/>
          <a:ea typeface="ＭＳ Ｐゴシック" charset="0"/>
          <a:cs typeface="ＭＳ Ｐゴシック" charset="0"/>
        </a:defRPr>
      </a:lvl1pPr>
      <a:lvl2pPr marL="742950" indent="-285750" algn="l" rtl="0" eaLnBrk="0" fontAlgn="base" hangingPunct="0">
        <a:lnSpc>
          <a:spcPct val="85000"/>
        </a:lnSpc>
        <a:spcBef>
          <a:spcPct val="30000"/>
        </a:spcBef>
        <a:spcAft>
          <a:spcPct val="0"/>
        </a:spcAft>
        <a:buClr>
          <a:schemeClr val="tx2"/>
        </a:buClr>
        <a:buSzPct val="80000"/>
        <a:buBlip>
          <a:blip r:embed="rId15"/>
        </a:buBlip>
        <a:defRPr sz="2000">
          <a:solidFill>
            <a:schemeClr val="tx1"/>
          </a:solidFill>
          <a:latin typeface="+mn-lt"/>
          <a:ea typeface="ＭＳ Ｐゴシック" charset="0"/>
        </a:defRPr>
      </a:lvl2pPr>
      <a:lvl3pPr marL="1143000" indent="-228600" algn="l" rtl="0" eaLnBrk="0" fontAlgn="base" hangingPunct="0">
        <a:lnSpc>
          <a:spcPct val="85000"/>
        </a:lnSpc>
        <a:spcBef>
          <a:spcPct val="30000"/>
        </a:spcBef>
        <a:spcAft>
          <a:spcPct val="0"/>
        </a:spcAft>
        <a:buClr>
          <a:srgbClr val="737373"/>
        </a:buClr>
        <a:buSzPct val="60000"/>
        <a:buBlip>
          <a:blip r:embed="rId16"/>
        </a:buBlip>
        <a:defRPr sz="2000">
          <a:solidFill>
            <a:schemeClr val="tx1"/>
          </a:solidFill>
          <a:latin typeface="+mn-lt"/>
          <a:ea typeface="ＭＳ Ｐゴシック" charset="0"/>
        </a:defRPr>
      </a:lvl3pPr>
      <a:lvl4pPr marL="1600200" indent="-228600" algn="l" rtl="0" eaLnBrk="0" fontAlgn="base" hangingPunct="0">
        <a:lnSpc>
          <a:spcPct val="85000"/>
        </a:lnSpc>
        <a:spcBef>
          <a:spcPct val="30000"/>
        </a:spcBef>
        <a:spcAft>
          <a:spcPct val="0"/>
        </a:spcAft>
        <a:buBlip>
          <a:blip r:embed="rId17"/>
        </a:buBlip>
        <a:defRPr sz="1600">
          <a:solidFill>
            <a:schemeClr val="tx1"/>
          </a:solidFill>
          <a:latin typeface="+mn-lt"/>
          <a:ea typeface="ＭＳ Ｐゴシック" charset="0"/>
        </a:defRPr>
      </a:lvl4pPr>
      <a:lvl5pPr marL="2057400" indent="-228600" algn="l" rtl="0" eaLnBrk="0" fontAlgn="base" hangingPunct="0">
        <a:spcBef>
          <a:spcPct val="20000"/>
        </a:spcBef>
        <a:spcAft>
          <a:spcPct val="0"/>
        </a:spcAft>
        <a:buBlip>
          <a:blip r:embed="rId14"/>
        </a:buBlip>
        <a:defRPr sz="1400">
          <a:solidFill>
            <a:schemeClr val="tx1"/>
          </a:solidFill>
          <a:latin typeface="+mn-lt"/>
          <a:ea typeface="ＭＳ Ｐゴシック" charset="0"/>
        </a:defRPr>
      </a:lvl5pPr>
      <a:lvl6pPr marL="2514600" indent="-228600" algn="l" rtl="0" eaLnBrk="0" fontAlgn="base" hangingPunct="0">
        <a:spcBef>
          <a:spcPct val="20000"/>
        </a:spcBef>
        <a:spcAft>
          <a:spcPct val="0"/>
        </a:spcAft>
        <a:buBlip>
          <a:blip r:embed="rId14"/>
        </a:buBlip>
        <a:defRPr sz="1400">
          <a:solidFill>
            <a:schemeClr val="tx1"/>
          </a:solidFill>
          <a:latin typeface="+mn-lt"/>
        </a:defRPr>
      </a:lvl6pPr>
      <a:lvl7pPr marL="2971800" indent="-228600" algn="l" rtl="0" eaLnBrk="0" fontAlgn="base" hangingPunct="0">
        <a:spcBef>
          <a:spcPct val="20000"/>
        </a:spcBef>
        <a:spcAft>
          <a:spcPct val="0"/>
        </a:spcAft>
        <a:buBlip>
          <a:blip r:embed="rId14"/>
        </a:buBlip>
        <a:defRPr sz="1400">
          <a:solidFill>
            <a:schemeClr val="tx1"/>
          </a:solidFill>
          <a:latin typeface="+mn-lt"/>
        </a:defRPr>
      </a:lvl7pPr>
      <a:lvl8pPr marL="3429000" indent="-228600" algn="l" rtl="0" eaLnBrk="0" fontAlgn="base" hangingPunct="0">
        <a:spcBef>
          <a:spcPct val="20000"/>
        </a:spcBef>
        <a:spcAft>
          <a:spcPct val="0"/>
        </a:spcAft>
        <a:buBlip>
          <a:blip r:embed="rId14"/>
        </a:buBlip>
        <a:defRPr sz="1400">
          <a:solidFill>
            <a:schemeClr val="tx1"/>
          </a:solidFill>
          <a:latin typeface="+mn-lt"/>
        </a:defRPr>
      </a:lvl8pPr>
      <a:lvl9pPr marL="3886200" indent="-228600" algn="l" rtl="0" eaLnBrk="0" fontAlgn="base" hangingPunct="0">
        <a:spcBef>
          <a:spcPct val="20000"/>
        </a:spcBef>
        <a:spcAft>
          <a:spcPct val="0"/>
        </a:spcAft>
        <a:buBlip>
          <a:blip r:embed="rId14"/>
        </a:buBlip>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gif"/><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0.png"/><Relationship Id="rId5" Type="http://schemas.openxmlformats.org/officeDocument/2006/relationships/oleObject" Target="../embeddings/oleObject2.bin"/><Relationship Id="rId6" Type="http://schemas.openxmlformats.org/officeDocument/2006/relationships/image" Target="../media/image19.emf"/><Relationship Id="rId1" Type="http://schemas.openxmlformats.org/officeDocument/2006/relationships/vmlDrawing" Target="../drawings/vmlDrawing2.vml"/><Relationship Id="rId2"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3.bin"/><Relationship Id="rId5" Type="http://schemas.openxmlformats.org/officeDocument/2006/relationships/image" Target="../media/image28.wmf"/><Relationship Id="rId6" Type="http://schemas.openxmlformats.org/officeDocument/2006/relationships/image" Target="../media/image29.png"/><Relationship Id="rId1" Type="http://schemas.openxmlformats.org/officeDocument/2006/relationships/vmlDrawing" Target="../drawings/vmlDrawing3.vml"/><Relationship Id="rId2"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4.bin"/><Relationship Id="rId5" Type="http://schemas.openxmlformats.org/officeDocument/2006/relationships/image" Target="../media/image30.wmf"/><Relationship Id="rId6" Type="http://schemas.openxmlformats.org/officeDocument/2006/relationships/image" Target="../media/image31.png"/><Relationship Id="rId1" Type="http://schemas.openxmlformats.org/officeDocument/2006/relationships/vmlDrawing" Target="../drawings/vmlDrawing4.vml"/><Relationship Id="rId2"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5.bin"/><Relationship Id="rId5" Type="http://schemas.openxmlformats.org/officeDocument/2006/relationships/image" Target="../media/image30.wmf"/><Relationship Id="rId6" Type="http://schemas.openxmlformats.org/officeDocument/2006/relationships/image" Target="../media/image32.gif"/><Relationship Id="rId1" Type="http://schemas.openxmlformats.org/officeDocument/2006/relationships/vmlDrawing" Target="../drawings/vmlDrawing5.vml"/><Relationship Id="rId2"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18.xml"/><Relationship Id="rId3" Type="http://schemas.openxmlformats.org/officeDocument/2006/relationships/image" Target="../media/image33.emf"/></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159.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20.xml"/><Relationship Id="rId3" Type="http://schemas.openxmlformats.org/officeDocument/2006/relationships/image" Target="../media/image3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21.xml"/><Relationship Id="rId3"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Microsoft_Word_97_-_2004_Document1.doc"/><Relationship Id="rId5" Type="http://schemas.openxmlformats.org/officeDocument/2006/relationships/image" Target="../media/image38.png"/><Relationship Id="rId1" Type="http://schemas.openxmlformats.org/officeDocument/2006/relationships/vmlDrawing" Target="../drawings/vmlDrawing6.vml"/><Relationship Id="rId2" Type="http://schemas.openxmlformats.org/officeDocument/2006/relationships/slideLayout" Target="../slideLayouts/slideLayout16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image" Target="../media/image39.jpeg"/><Relationship Id="rId3"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image" Target="../media/image4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24.xml"/><Relationship Id="rId3" Type="http://schemas.openxmlformats.org/officeDocument/2006/relationships/image" Target="../media/image4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25.xml"/><Relationship Id="rId3"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26.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6.bin"/><Relationship Id="rId5" Type="http://schemas.openxmlformats.org/officeDocument/2006/relationships/image" Target="../media/image45.emf"/><Relationship Id="rId1" Type="http://schemas.openxmlformats.org/officeDocument/2006/relationships/vmlDrawing" Target="../drawings/vmlDrawing7.vml"/><Relationship Id="rId2" Type="http://schemas.openxmlformats.org/officeDocument/2006/relationships/slideLayout" Target="../slideLayouts/slideLayout16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7.bin"/><Relationship Id="rId5" Type="http://schemas.openxmlformats.org/officeDocument/2006/relationships/image" Target="../media/image46.emf"/><Relationship Id="rId1" Type="http://schemas.openxmlformats.org/officeDocument/2006/relationships/vmlDrawing" Target="../drawings/vmlDrawing8.vml"/><Relationship Id="rId2" Type="http://schemas.openxmlformats.org/officeDocument/2006/relationships/slideLayout" Target="../slideLayouts/slideLayout16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notesSlide" Target="../notesSlides/notesSlide29.xml"/><Relationship Id="rId3"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8.bin"/><Relationship Id="rId5" Type="http://schemas.openxmlformats.org/officeDocument/2006/relationships/image" Target="../media/image48.emf"/><Relationship Id="rId1" Type="http://schemas.openxmlformats.org/officeDocument/2006/relationships/vmlDrawing" Target="../drawings/vmlDrawing9.vml"/><Relationship Id="rId2" Type="http://schemas.openxmlformats.org/officeDocument/2006/relationships/slideLayout" Target="../slideLayouts/slideLayout16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164.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2.xml"/><Relationship Id="rId2" Type="http://schemas.openxmlformats.org/officeDocument/2006/relationships/notesSlide" Target="../notesSlides/notesSlide32.xml"/><Relationship Id="rId3"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1" Type="http://schemas.openxmlformats.org/officeDocument/2006/relationships/slideLayout" Target="../slideLayouts/slideLayout228.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8.xml"/><Relationship Id="rId2" Type="http://schemas.openxmlformats.org/officeDocument/2006/relationships/notesSlide" Target="../notesSlides/notesSlide34.xml"/><Relationship Id="rId3" Type="http://schemas.openxmlformats.org/officeDocument/2006/relationships/image" Target="../media/image57.emf"/></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eg"/><Relationship Id="rId5" Type="http://schemas.openxmlformats.org/officeDocument/2006/relationships/image" Target="../media/image61.jpeg"/><Relationship Id="rId1" Type="http://schemas.openxmlformats.org/officeDocument/2006/relationships/slideLayout" Target="../slideLayouts/slideLayout244.xml"/><Relationship Id="rId2"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1" Type="http://schemas.openxmlformats.org/officeDocument/2006/relationships/slideLayout" Target="../slideLayouts/slideLayout228.xml"/><Relationship Id="rId2"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4.xml"/><Relationship Id="rId2" Type="http://schemas.openxmlformats.org/officeDocument/2006/relationships/notesSlide" Target="../notesSlides/notesSlide36.xml"/><Relationship Id="rId3" Type="http://schemas.openxmlformats.org/officeDocument/2006/relationships/image" Target="../media/image66.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0.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7.png"/><Relationship Id="rId3" Type="http://schemas.openxmlformats.org/officeDocument/2006/relationships/image" Target="../media/image6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40.xml"/><Relationship Id="rId3"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71.png"/><Relationship Id="rId3" Type="http://schemas.openxmlformats.org/officeDocument/2006/relationships/image" Target="../media/image7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73.png"/><Relationship Id="rId3" Type="http://schemas.openxmlformats.org/officeDocument/2006/relationships/image" Target="../media/image7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7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gif"/><Relationship Id="rId5" Type="http://schemas.openxmlformats.org/officeDocument/2006/relationships/image" Target="../media/image78.gif"/><Relationship Id="rId1" Type="http://schemas.openxmlformats.org/officeDocument/2006/relationships/slideLayout" Target="../slideLayouts/slideLayout23.xml"/><Relationship Id="rId2" Type="http://schemas.openxmlformats.org/officeDocument/2006/relationships/image" Target="../media/image7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9.emf"/><Relationship Id="rId3" Type="http://schemas.openxmlformats.org/officeDocument/2006/relationships/image" Target="../media/image80.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1.emf"/><Relationship Id="rId3" Type="http://schemas.openxmlformats.org/officeDocument/2006/relationships/image" Target="../media/image82.emf"/></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13.xml"/><Relationship Id="rId2" Type="http://schemas.openxmlformats.org/officeDocument/2006/relationships/diagramData" Target="../diagrams/data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87.png"/><Relationship Id="rId3" Type="http://schemas.openxmlformats.org/officeDocument/2006/relationships/image" Target="../media/image8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89.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png"/><Relationship Id="rId1" Type="http://schemas.openxmlformats.org/officeDocument/2006/relationships/slideLayout" Target="../slideLayouts/slideLayout107.xml"/><Relationship Id="rId2" Type="http://schemas.openxmlformats.org/officeDocument/2006/relationships/notesSlide" Target="../notesSlides/notesSlide4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92.png"/><Relationship Id="rId3" Type="http://schemas.openxmlformats.org/officeDocument/2006/relationships/image" Target="../media/image9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 Id="rId3" Type="http://schemas.openxmlformats.org/officeDocument/2006/relationships/image" Target="../media/image9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95.png"/></Relationships>
</file>

<file path=ppt/slides/_rels/slide65.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1" Type="http://schemas.openxmlformats.org/officeDocument/2006/relationships/slideLayout" Target="../slideLayouts/slideLayout183.xml"/><Relationship Id="rId2" Type="http://schemas.openxmlformats.org/officeDocument/2006/relationships/notesSlide" Target="../notesSlides/notesSlide44.xml"/></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wmf"/><Relationship Id="rId5" Type="http://schemas.openxmlformats.org/officeDocument/2006/relationships/image" Target="../media/image100.jpeg"/><Relationship Id="rId6" Type="http://schemas.openxmlformats.org/officeDocument/2006/relationships/image" Target="../media/image101.jpeg"/><Relationship Id="rId1" Type="http://schemas.openxmlformats.org/officeDocument/2006/relationships/slideLayout" Target="../slideLayouts/slideLayout51.xml"/><Relationship Id="rId2" Type="http://schemas.openxmlformats.org/officeDocument/2006/relationships/notesSlide" Target="../notesSlides/notesSlide4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6.xml"/><Relationship Id="rId3" Type="http://schemas.openxmlformats.org/officeDocument/2006/relationships/image" Target="../media/image102.jpeg"/></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jpeg"/><Relationship Id="rId1" Type="http://schemas.openxmlformats.org/officeDocument/2006/relationships/slideLayout" Target="../slideLayouts/slideLayout18.xml"/><Relationship Id="rId2" Type="http://schemas.openxmlformats.org/officeDocument/2006/relationships/notesSlide" Target="../notesSlides/notesSlide4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8.xml"/><Relationship Id="rId3" Type="http://schemas.openxmlformats.org/officeDocument/2006/relationships/image" Target="../media/image10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9.xml"/><Relationship Id="rId3" Type="http://schemas.openxmlformats.org/officeDocument/2006/relationships/chart" Target="../charts/char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50.xml"/></Relationships>
</file>

<file path=ppt/slides/_rels/slide73.xml.rels><?xml version="1.0" encoding="UTF-8" standalone="yes"?>
<Relationships xmlns="http://schemas.openxmlformats.org/package/2006/relationships"><Relationship Id="rId3" Type="http://schemas.openxmlformats.org/officeDocument/2006/relationships/hyperlink" Target="http://www.patarnott.com/pubsDescription/invitedPresentations.htm" TargetMode="External"/><Relationship Id="rId4" Type="http://schemas.openxmlformats.org/officeDocument/2006/relationships/hyperlink" Target="http://www.patarnott.com/pas532/" TargetMode="External"/><Relationship Id="rId1" Type="http://schemas.openxmlformats.org/officeDocument/2006/relationships/slideLayout" Target="../slideLayouts/slideLayout198.xml"/><Relationship Id="rId2" Type="http://schemas.openxmlformats.org/officeDocument/2006/relationships/hyperlink" Target="http://www.patarnott.com/pubsDescription/dri.htm"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06.jpg"/><Relationship Id="rId4" Type="http://schemas.openxmlformats.org/officeDocument/2006/relationships/image" Target="../media/image107.JPG"/><Relationship Id="rId5" Type="http://schemas.openxmlformats.org/officeDocument/2006/relationships/image" Target="../media/image108.JPG"/><Relationship Id="rId6" Type="http://schemas.openxmlformats.org/officeDocument/2006/relationships/image" Target="../media/image109.JPG"/><Relationship Id="rId1" Type="http://schemas.openxmlformats.org/officeDocument/2006/relationships/slideLayout" Target="../slideLayouts/slideLayout209.xml"/><Relationship Id="rId2" Type="http://schemas.openxmlformats.org/officeDocument/2006/relationships/notesSlide" Target="../notesSlides/notesSlide5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5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notesSlide" Target="../notesSlides/notesSlide5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notesSlide" Target="../notesSlides/notesSlide54.xml"/><Relationship Id="rId3" Type="http://schemas.openxmlformats.org/officeDocument/2006/relationships/image" Target="../media/image11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notesSlide" Target="../notesSlides/notesSlide55.xml"/><Relationship Id="rId3" Type="http://schemas.openxmlformats.org/officeDocument/2006/relationships/image" Target="../media/image111.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6.emf"/><Relationship Id="rId5"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notesSlide" Target="../notesSlides/notesSlide6.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62000"/>
          </a:xfrm>
        </p:spPr>
        <p:txBody>
          <a:bodyPr/>
          <a:lstStyle/>
          <a:p>
            <a:r>
              <a:rPr lang="en-US" dirty="0" smtClean="0">
                <a:solidFill>
                  <a:srgbClr val="FFFFFF"/>
                </a:solidFill>
              </a:rPr>
              <a:t>Aerosol Light Absorption and Scattering </a:t>
            </a:r>
            <a:endParaRPr lang="en-US" dirty="0">
              <a:solidFill>
                <a:srgbClr val="FFFFFF"/>
              </a:solidFill>
            </a:endParaRPr>
          </a:p>
        </p:txBody>
      </p:sp>
      <p:sp>
        <p:nvSpPr>
          <p:cNvPr id="4" name="TextBox 3"/>
          <p:cNvSpPr txBox="1"/>
          <p:nvPr/>
        </p:nvSpPr>
        <p:spPr>
          <a:xfrm>
            <a:off x="0" y="607317"/>
            <a:ext cx="6402614" cy="1726626"/>
          </a:xfrm>
          <a:prstGeom prst="rect">
            <a:avLst/>
          </a:prstGeom>
          <a:noFill/>
        </p:spPr>
        <p:txBody>
          <a:bodyPr wrap="none" rtlCol="0">
            <a:spAutoFit/>
          </a:bodyPr>
          <a:lstStyle/>
          <a:p>
            <a:r>
              <a:rPr lang="en-US" dirty="0" smtClean="0">
                <a:solidFill>
                  <a:schemeClr val="bg1"/>
                </a:solidFill>
              </a:rPr>
              <a:t>W. P. Arnott and Guadalupe </a:t>
            </a:r>
            <a:r>
              <a:rPr lang="en-US" dirty="0" err="1" smtClean="0">
                <a:solidFill>
                  <a:schemeClr val="bg1"/>
                </a:solidFill>
              </a:rPr>
              <a:t>Paredes</a:t>
            </a:r>
            <a:r>
              <a:rPr lang="en-US" dirty="0" smtClean="0">
                <a:solidFill>
                  <a:schemeClr val="bg1"/>
                </a:solidFill>
              </a:rPr>
              <a:t> Miranda</a:t>
            </a:r>
          </a:p>
          <a:p>
            <a:r>
              <a:rPr lang="en-US" dirty="0" smtClean="0">
                <a:solidFill>
                  <a:schemeClr val="bg1"/>
                </a:solidFill>
              </a:rPr>
              <a:t>Atmospheric Science Program</a:t>
            </a:r>
          </a:p>
          <a:p>
            <a:r>
              <a:rPr lang="en-US" dirty="0" smtClean="0">
                <a:solidFill>
                  <a:schemeClr val="bg1"/>
                </a:solidFill>
              </a:rPr>
              <a:t>Department of Physics</a:t>
            </a:r>
          </a:p>
          <a:p>
            <a:r>
              <a:rPr lang="en-US" dirty="0" smtClean="0">
                <a:solidFill>
                  <a:schemeClr val="bg1"/>
                </a:solidFill>
              </a:rPr>
              <a:t>University of Nevada Reno</a:t>
            </a:r>
            <a:endParaRPr lang="en-US" dirty="0">
              <a:solidFill>
                <a:schemeClr val="bg1"/>
              </a:solidFill>
            </a:endParaRPr>
          </a:p>
        </p:txBody>
      </p:sp>
      <p:pic>
        <p:nvPicPr>
          <p:cNvPr id="6" name="Picture 5"/>
          <p:cNvPicPr>
            <a:picLocks noChangeAspect="1"/>
          </p:cNvPicPr>
          <p:nvPr/>
        </p:nvPicPr>
        <p:blipFill>
          <a:blip r:embed="rId2"/>
          <a:stretch>
            <a:fillRect/>
          </a:stretch>
        </p:blipFill>
        <p:spPr>
          <a:xfrm>
            <a:off x="39509" y="4667956"/>
            <a:ext cx="5134331" cy="2161823"/>
          </a:xfrm>
          <a:prstGeom prst="rect">
            <a:avLst/>
          </a:prstGeom>
        </p:spPr>
      </p:pic>
      <p:pic>
        <p:nvPicPr>
          <p:cNvPr id="7" name="Picture 6"/>
          <p:cNvPicPr>
            <a:picLocks noChangeAspect="1"/>
          </p:cNvPicPr>
          <p:nvPr/>
        </p:nvPicPr>
        <p:blipFill>
          <a:blip r:embed="rId3"/>
          <a:stretch>
            <a:fillRect/>
          </a:stretch>
        </p:blipFill>
        <p:spPr>
          <a:xfrm>
            <a:off x="25398" y="2458156"/>
            <a:ext cx="4332113" cy="2172932"/>
          </a:xfrm>
          <a:prstGeom prst="rect">
            <a:avLst/>
          </a:prstGeom>
        </p:spPr>
      </p:pic>
      <p:pic>
        <p:nvPicPr>
          <p:cNvPr id="8" name="Picture 7"/>
          <p:cNvPicPr>
            <a:picLocks noChangeAspect="1"/>
          </p:cNvPicPr>
          <p:nvPr/>
        </p:nvPicPr>
        <p:blipFill>
          <a:blip r:embed="rId4"/>
          <a:stretch>
            <a:fillRect/>
          </a:stretch>
        </p:blipFill>
        <p:spPr>
          <a:xfrm>
            <a:off x="4391378" y="2235686"/>
            <a:ext cx="4724400" cy="2007225"/>
          </a:xfrm>
          <a:prstGeom prst="rect">
            <a:avLst/>
          </a:prstGeom>
        </p:spPr>
      </p:pic>
      <p:pic>
        <p:nvPicPr>
          <p:cNvPr id="9" name="Picture 8" descr="LogoPhotoacoustic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6436" y="733778"/>
            <a:ext cx="2216726" cy="1488080"/>
          </a:xfrm>
          <a:prstGeom prst="rect">
            <a:avLst/>
          </a:prstGeom>
        </p:spPr>
      </p:pic>
      <p:pic>
        <p:nvPicPr>
          <p:cNvPr id="10" name="Picture 9" descr="PAS_Ver2.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8288" y="4282910"/>
            <a:ext cx="3872412" cy="2546868"/>
          </a:xfrm>
          <a:prstGeom prst="rect">
            <a:avLst/>
          </a:prstGeom>
        </p:spPr>
      </p:pic>
    </p:spTree>
    <p:extLst>
      <p:ext uri="{BB962C8B-B14F-4D97-AF65-F5344CB8AC3E}">
        <p14:creationId xmlns:p14="http://schemas.microsoft.com/office/powerpoint/2010/main" val="4682836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066800"/>
          </a:xfrm>
        </p:spPr>
        <p:txBody>
          <a:bodyPr/>
          <a:lstStyle/>
          <a:p>
            <a:pPr eaLnBrk="1" hangingPunct="1">
              <a:defRPr/>
            </a:pPr>
            <a:r>
              <a:rPr lang="en-US" sz="2800" b="1" dirty="0" smtClean="0">
                <a:latin typeface="Arial" charset="0"/>
                <a:cs typeface="+mj-cs"/>
              </a:rPr>
              <a:t>Aerosol </a:t>
            </a:r>
            <a:r>
              <a:rPr lang="en-US" sz="2800" b="1" dirty="0" err="1" smtClean="0">
                <a:latin typeface="Arial" charset="0"/>
                <a:cs typeface="+mj-cs"/>
              </a:rPr>
              <a:t>Radiative</a:t>
            </a:r>
            <a:r>
              <a:rPr lang="en-US" sz="2800" b="1" dirty="0" smtClean="0">
                <a:latin typeface="Arial" charset="0"/>
                <a:cs typeface="+mj-cs"/>
              </a:rPr>
              <a:t> Forcing: Top of Atmosphere</a:t>
            </a:r>
            <a:endParaRPr lang="en-US" sz="2800" b="1" dirty="0">
              <a:latin typeface="Arial" charset="0"/>
              <a:cs typeface="+mj-cs"/>
            </a:endParaRPr>
          </a:p>
        </p:txBody>
      </p:sp>
      <p:pic>
        <p:nvPicPr>
          <p:cNvPr id="153602" name="Picture 5" descr="sensitivity_w"/>
          <p:cNvPicPr>
            <a:picLocks noChangeAspect="1" noChangeArrowheads="1"/>
          </p:cNvPicPr>
          <p:nvPr/>
        </p:nvPicPr>
        <p:blipFill>
          <a:blip r:embed="rId4">
            <a:extLst>
              <a:ext uri="{28A0092B-C50C-407E-A947-70E740481C1C}">
                <a14:useLocalDpi xmlns:a14="http://schemas.microsoft.com/office/drawing/2010/main" val="0"/>
              </a:ext>
            </a:extLst>
          </a:blip>
          <a:srcRect r="9000"/>
          <a:stretch>
            <a:fillRect/>
          </a:stretch>
        </p:blipFill>
        <p:spPr bwMode="auto">
          <a:xfrm>
            <a:off x="0" y="1600200"/>
            <a:ext cx="57912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6"/>
          <p:cNvSpPr txBox="1">
            <a:spLocks noChangeArrowheads="1"/>
          </p:cNvSpPr>
          <p:nvPr/>
        </p:nvSpPr>
        <p:spPr bwMode="auto">
          <a:xfrm>
            <a:off x="0" y="6382345"/>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1400" b="1" dirty="0" smtClean="0">
                <a:solidFill>
                  <a:srgbClr val="FF0000"/>
                </a:solidFill>
                <a:cs typeface="+mn-cs"/>
              </a:rPr>
              <a:t>Modified from Dr. Seth Olsen</a:t>
            </a:r>
            <a:r>
              <a:rPr lang="ja-JP" altLang="en-US" sz="1400" b="1" dirty="0" smtClean="0">
                <a:solidFill>
                  <a:srgbClr val="FF0000"/>
                </a:solidFill>
                <a:cs typeface="+mn-cs"/>
              </a:rPr>
              <a:t>’</a:t>
            </a:r>
            <a:r>
              <a:rPr lang="en-US" sz="1400" b="1" dirty="0" smtClean="0">
                <a:solidFill>
                  <a:srgbClr val="FF0000"/>
                </a:solidFill>
                <a:cs typeface="+mn-cs"/>
              </a:rPr>
              <a:t>s AGU Presentation </a:t>
            </a:r>
            <a:r>
              <a:rPr lang="en-US" sz="1400" b="1" dirty="0" smtClean="0">
                <a:solidFill>
                  <a:srgbClr val="FF0000"/>
                </a:solidFill>
                <a:cs typeface="+mn-cs"/>
              </a:rPr>
              <a:t>2006.  Globally averaged linear model for small optical depth. </a:t>
            </a:r>
            <a:endParaRPr lang="en-US" sz="1400" b="1" dirty="0" smtClean="0">
              <a:solidFill>
                <a:srgbClr val="FF0000"/>
              </a:solidFill>
              <a:cs typeface="+mn-cs"/>
            </a:endParaRPr>
          </a:p>
        </p:txBody>
      </p:sp>
      <p:sp>
        <p:nvSpPr>
          <p:cNvPr id="10245" name="Text Box 7"/>
          <p:cNvSpPr txBox="1">
            <a:spLocks noChangeArrowheads="1"/>
          </p:cNvSpPr>
          <p:nvPr/>
        </p:nvSpPr>
        <p:spPr bwMode="auto">
          <a:xfrm>
            <a:off x="5715000" y="2286000"/>
            <a:ext cx="3429000" cy="408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defRPr/>
            </a:pPr>
            <a:r>
              <a:rPr lang="en-US" sz="1600" b="1" dirty="0" smtClean="0">
                <a:solidFill>
                  <a:srgbClr val="336666"/>
                </a:solidFill>
              </a:rPr>
              <a:t>Single scattering approximation</a:t>
            </a:r>
          </a:p>
          <a:p>
            <a:pPr algn="ctr" eaLnBrk="1" hangingPunct="1">
              <a:spcBef>
                <a:spcPct val="20000"/>
              </a:spcBef>
              <a:defRPr/>
            </a:pPr>
            <a:r>
              <a:rPr lang="en-US" sz="1600" b="1" i="1" dirty="0" smtClean="0">
                <a:solidFill>
                  <a:srgbClr val="336666"/>
                </a:solidFill>
              </a:rPr>
              <a:t>S</a:t>
            </a:r>
            <a:r>
              <a:rPr lang="en-US" sz="1600" dirty="0" smtClean="0">
                <a:solidFill>
                  <a:srgbClr val="336666"/>
                </a:solidFill>
              </a:rPr>
              <a:t> = Solar constant (1386 [W/m</a:t>
            </a:r>
            <a:r>
              <a:rPr lang="en-US" sz="1600" baseline="30000" dirty="0" smtClean="0">
                <a:solidFill>
                  <a:srgbClr val="336666"/>
                </a:solidFill>
              </a:rPr>
              <a:t>2</a:t>
            </a:r>
            <a:r>
              <a:rPr lang="en-US" sz="1600" dirty="0" smtClean="0">
                <a:solidFill>
                  <a:srgbClr val="336666"/>
                </a:solidFill>
              </a:rPr>
              <a:t>]) </a:t>
            </a:r>
          </a:p>
          <a:p>
            <a:pPr algn="ctr" eaLnBrk="1" hangingPunct="1">
              <a:spcBef>
                <a:spcPct val="20000"/>
              </a:spcBef>
              <a:defRPr/>
            </a:pPr>
            <a:r>
              <a:rPr lang="en-US" sz="1600" b="1" i="1" dirty="0" smtClean="0">
                <a:solidFill>
                  <a:srgbClr val="336666"/>
                </a:solidFill>
              </a:rPr>
              <a:t>T</a:t>
            </a:r>
            <a:r>
              <a:rPr lang="en-US" sz="1600" dirty="0" smtClean="0">
                <a:solidFill>
                  <a:srgbClr val="336666"/>
                </a:solidFill>
              </a:rPr>
              <a:t> = Atmospheric transmission (0.8)</a:t>
            </a:r>
          </a:p>
          <a:p>
            <a:pPr algn="ctr" eaLnBrk="1" hangingPunct="1">
              <a:spcBef>
                <a:spcPct val="20000"/>
              </a:spcBef>
              <a:defRPr/>
            </a:pPr>
            <a:r>
              <a:rPr lang="en-US" sz="1600" b="1" i="1" dirty="0" smtClean="0">
                <a:solidFill>
                  <a:srgbClr val="336666"/>
                </a:solidFill>
              </a:rPr>
              <a:t>N</a:t>
            </a:r>
            <a:r>
              <a:rPr lang="en-US" sz="1600" dirty="0" smtClean="0">
                <a:solidFill>
                  <a:srgbClr val="336666"/>
                </a:solidFill>
              </a:rPr>
              <a:t> = Cloudiness (0.5)</a:t>
            </a:r>
          </a:p>
          <a:p>
            <a:pPr algn="ctr" eaLnBrk="1" hangingPunct="1">
              <a:spcBef>
                <a:spcPct val="20000"/>
              </a:spcBef>
              <a:defRPr/>
            </a:pPr>
            <a:r>
              <a:rPr lang="en-US" sz="1600" b="1" i="1" dirty="0" smtClean="0">
                <a:solidFill>
                  <a:srgbClr val="336666"/>
                </a:solidFill>
              </a:rPr>
              <a:t>g</a:t>
            </a:r>
            <a:r>
              <a:rPr lang="en-US" sz="1600" dirty="0" smtClean="0">
                <a:solidFill>
                  <a:srgbClr val="336666"/>
                </a:solidFill>
              </a:rPr>
              <a:t> = Asymmetry parameter (0.7) </a:t>
            </a:r>
          </a:p>
          <a:p>
            <a:pPr algn="ctr" eaLnBrk="1" hangingPunct="1">
              <a:spcBef>
                <a:spcPct val="20000"/>
              </a:spcBef>
              <a:defRPr/>
            </a:pPr>
            <a:r>
              <a:rPr lang="en-US" sz="1600" b="1" i="1" dirty="0" smtClean="0">
                <a:solidFill>
                  <a:srgbClr val="336666"/>
                </a:solidFill>
                <a:latin typeface="Symbol" charset="0"/>
              </a:rPr>
              <a:t>w</a:t>
            </a:r>
            <a:r>
              <a:rPr lang="en-US" sz="1600" dirty="0" smtClean="0">
                <a:solidFill>
                  <a:srgbClr val="336666"/>
                </a:solidFill>
              </a:rPr>
              <a:t> = Single scattering albedo (0.75)</a:t>
            </a:r>
          </a:p>
          <a:p>
            <a:pPr algn="ctr" eaLnBrk="1" hangingPunct="1">
              <a:spcBef>
                <a:spcPct val="20000"/>
              </a:spcBef>
              <a:defRPr/>
            </a:pPr>
            <a:r>
              <a:rPr lang="en-US" sz="1600" b="1" i="1" dirty="0" smtClean="0">
                <a:solidFill>
                  <a:srgbClr val="336666"/>
                </a:solidFill>
              </a:rPr>
              <a:t>a</a:t>
            </a:r>
            <a:r>
              <a:rPr lang="en-US" sz="1600" dirty="0" smtClean="0">
                <a:solidFill>
                  <a:srgbClr val="336666"/>
                </a:solidFill>
              </a:rPr>
              <a:t> = Surface albedo (MODIS)</a:t>
            </a:r>
          </a:p>
          <a:p>
            <a:pPr marL="285750" indent="-285750" algn="ctr" eaLnBrk="1" hangingPunct="1">
              <a:spcBef>
                <a:spcPct val="20000"/>
              </a:spcBef>
              <a:buFont typeface="Symbol" charset="0"/>
              <a:buChar char="t"/>
              <a:defRPr/>
            </a:pPr>
            <a:r>
              <a:rPr lang="en-US" sz="1600" dirty="0" smtClean="0">
                <a:solidFill>
                  <a:srgbClr val="336666"/>
                </a:solidFill>
              </a:rPr>
              <a:t>= Aerosol optical depth</a:t>
            </a:r>
          </a:p>
          <a:p>
            <a:pPr marL="285750" indent="-285750" algn="ctr" eaLnBrk="1" hangingPunct="1">
              <a:spcBef>
                <a:spcPct val="20000"/>
              </a:spcBef>
              <a:buFont typeface="Symbol" charset="0"/>
              <a:buChar char="t"/>
              <a:defRPr/>
            </a:pPr>
            <a:endParaRPr lang="en-US" sz="1600" dirty="0" smtClean="0">
              <a:solidFill>
                <a:srgbClr val="336666"/>
              </a:solidFill>
            </a:endParaRPr>
          </a:p>
          <a:p>
            <a:pPr algn="ctr" eaLnBrk="1" hangingPunct="1">
              <a:spcBef>
                <a:spcPct val="20000"/>
              </a:spcBef>
              <a:defRPr/>
            </a:pPr>
            <a:r>
              <a:rPr lang="en-US" sz="1600" dirty="0" err="1" smtClean="0">
                <a:solidFill>
                  <a:srgbClr val="336666"/>
                </a:solidFill>
              </a:rPr>
              <a:t>Chylek</a:t>
            </a:r>
            <a:r>
              <a:rPr lang="en-US" sz="1600" dirty="0" smtClean="0">
                <a:solidFill>
                  <a:srgbClr val="336666"/>
                </a:solidFill>
              </a:rPr>
              <a:t> and Wong, GRL, 1995</a:t>
            </a:r>
          </a:p>
          <a:p>
            <a:pPr algn="ctr" eaLnBrk="1" hangingPunct="1">
              <a:spcBef>
                <a:spcPct val="20000"/>
              </a:spcBef>
              <a:defRPr/>
            </a:pPr>
            <a:endParaRPr lang="en-US" sz="1600" dirty="0" smtClean="0">
              <a:solidFill>
                <a:srgbClr val="336666"/>
              </a:solidFill>
            </a:endParaRPr>
          </a:p>
          <a:p>
            <a:pPr algn="ctr" eaLnBrk="1" hangingPunct="1">
              <a:spcBef>
                <a:spcPct val="20000"/>
              </a:spcBef>
              <a:defRPr/>
            </a:pPr>
            <a:r>
              <a:rPr lang="en-US" sz="1600" b="1" dirty="0" smtClean="0">
                <a:solidFill>
                  <a:srgbClr val="336666"/>
                </a:solidFill>
              </a:rPr>
              <a:t>Strong Impacts on Boundary Layer Meteorology and Surface </a:t>
            </a:r>
            <a:r>
              <a:rPr lang="en-US" sz="1600" b="1" dirty="0" err="1" smtClean="0">
                <a:solidFill>
                  <a:srgbClr val="336666"/>
                </a:solidFill>
              </a:rPr>
              <a:t>Radiative</a:t>
            </a:r>
            <a:r>
              <a:rPr lang="en-US" sz="1600" b="1" dirty="0" smtClean="0">
                <a:solidFill>
                  <a:srgbClr val="336666"/>
                </a:solidFill>
              </a:rPr>
              <a:t> Forcing.</a:t>
            </a:r>
          </a:p>
        </p:txBody>
      </p:sp>
      <p:graphicFrame>
        <p:nvGraphicFramePr>
          <p:cNvPr id="153605" name="Object 8"/>
          <p:cNvGraphicFramePr>
            <a:graphicFrameLocks noChangeAspect="1"/>
          </p:cNvGraphicFramePr>
          <p:nvPr/>
        </p:nvGraphicFramePr>
        <p:xfrm>
          <a:off x="339725" y="838200"/>
          <a:ext cx="8453438" cy="990600"/>
        </p:xfrm>
        <a:graphic>
          <a:graphicData uri="http://schemas.openxmlformats.org/presentationml/2006/ole">
            <mc:AlternateContent xmlns:mc="http://schemas.openxmlformats.org/markup-compatibility/2006">
              <mc:Choice xmlns:v="urn:schemas-microsoft-com:vml" Requires="v">
                <p:oleObj spid="_x0000_s153665" name="Equation" r:id="rId5" imgW="3136900" imgH="368300" progId="Equation.3">
                  <p:embed/>
                </p:oleObj>
              </mc:Choice>
              <mc:Fallback>
                <p:oleObj name="Equation" r:id="rId5" imgW="3136900" imgH="36830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725" y="838200"/>
                        <a:ext cx="84534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p:cNvSpPr/>
          <p:nvPr/>
        </p:nvSpPr>
        <p:spPr>
          <a:xfrm>
            <a:off x="2209800" y="2057400"/>
            <a:ext cx="3526253" cy="1200329"/>
          </a:xfrm>
          <a:prstGeom prst="rect">
            <a:avLst/>
          </a:prstGeom>
          <a:noFill/>
        </p:spPr>
        <p:txBody>
          <a:bodyPr wrap="none">
            <a:spAutoFit/>
          </a:bodyPr>
          <a:lstStyle/>
          <a:p>
            <a:pPr algn="ctr">
              <a:defRPr/>
            </a:pPr>
            <a:r>
              <a:rPr lang="en-US" sz="3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Warming</a:t>
            </a:r>
          </a:p>
          <a:p>
            <a:pPr algn="ctr">
              <a:defRPr/>
            </a:pPr>
            <a:r>
              <a:rPr lang="en-US" sz="3600" b="1" i="1"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B</a:t>
            </a:r>
            <a:r>
              <a:rPr lang="en-US" sz="3600" b="1" i="1" baseline="-25000" dirty="0" err="1"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abs</a:t>
            </a:r>
            <a:r>
              <a:rPr lang="en-US" sz="36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dominates</a:t>
            </a:r>
            <a:endParaRPr lang="en-US"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8" name="Rectangle 7"/>
          <p:cNvSpPr/>
          <p:nvPr/>
        </p:nvSpPr>
        <p:spPr>
          <a:xfrm>
            <a:off x="2209800" y="4648200"/>
            <a:ext cx="3509421" cy="1200329"/>
          </a:xfrm>
          <a:prstGeom prst="rect">
            <a:avLst/>
          </a:prstGeom>
          <a:noFill/>
          <a:effectLst>
            <a:glow rad="101600">
              <a:srgbClr val="3366FF">
                <a:alpha val="75000"/>
              </a:srgbClr>
            </a:glow>
          </a:effectLst>
        </p:spPr>
        <p:txBody>
          <a:bodyPr wrap="none">
            <a:spAutoFit/>
          </a:bodyPr>
          <a:lstStyle/>
          <a:p>
            <a:pPr algn="ctr">
              <a:defRPr/>
            </a:pPr>
            <a:r>
              <a:rPr lang="en-US" sz="3600" b="1"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Cooling</a:t>
            </a:r>
          </a:p>
          <a:p>
            <a:pPr algn="ctr">
              <a:defRPr/>
            </a:pPr>
            <a:r>
              <a:rPr lang="en-US" sz="3600" b="1" i="1" dirty="0" err="1"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B</a:t>
            </a:r>
            <a:r>
              <a:rPr lang="en-US" sz="3600" b="1" i="1" baseline="-25000" dirty="0" err="1"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sca</a:t>
            </a:r>
            <a:r>
              <a:rPr lang="en-US" sz="3600" b="1" dirty="0" smtClean="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 dominates</a:t>
            </a:r>
            <a:endParaRPr lang="en-US" sz="3600" b="1"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endParaRPr>
          </a:p>
        </p:txBody>
      </p:sp>
      <p:cxnSp>
        <p:nvCxnSpPr>
          <p:cNvPr id="153608" name="Straight Connector 3"/>
          <p:cNvCxnSpPr>
            <a:cxnSpLocks noChangeShapeType="1"/>
          </p:cNvCxnSpPr>
          <p:nvPr/>
        </p:nvCxnSpPr>
        <p:spPr bwMode="auto">
          <a:xfrm>
            <a:off x="4800600" y="838200"/>
            <a:ext cx="3200400" cy="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Rectangle 4"/>
          <p:cNvSpPr/>
          <p:nvPr/>
        </p:nvSpPr>
        <p:spPr>
          <a:xfrm>
            <a:off x="6934200" y="1447800"/>
            <a:ext cx="1825891" cy="461665"/>
          </a:xfrm>
          <a:prstGeom prst="rect">
            <a:avLst/>
          </a:prstGeom>
        </p:spPr>
        <p:txBody>
          <a:bodyPr wrap="none">
            <a:spAutoFit/>
          </a:bodyPr>
          <a:lstStyle/>
          <a:p>
            <a:pPr algn="ctr">
              <a:defRPr/>
            </a:pP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Absorption</a:t>
            </a:r>
          </a:p>
        </p:txBody>
      </p:sp>
      <p:sp>
        <p:nvSpPr>
          <p:cNvPr id="12" name="Rectangle 11"/>
          <p:cNvSpPr/>
          <p:nvPr/>
        </p:nvSpPr>
        <p:spPr>
          <a:xfrm>
            <a:off x="4495800" y="1447800"/>
            <a:ext cx="1689735" cy="461665"/>
          </a:xfrm>
          <a:prstGeom prst="rect">
            <a:avLst/>
          </a:prstGeom>
          <a:noFill/>
          <a:effectLst>
            <a:glow rad="101600">
              <a:srgbClr val="3366FF">
                <a:alpha val="75000"/>
              </a:srgbClr>
            </a:glow>
          </a:effectLst>
        </p:spPr>
        <p:txBody>
          <a:bodyPr wrap="none">
            <a:spAutoFit/>
          </a:bodyPr>
          <a:lstStyle/>
          <a:p>
            <a:pPr algn="ctr">
              <a:defRPr/>
            </a:pPr>
            <a:r>
              <a:rPr lang="en-US" b="1"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rPr>
              <a:t>Scattering</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2895600" y="457200"/>
            <a:ext cx="6096000" cy="3276600"/>
          </a:xfrm>
        </p:spPr>
        <p:txBody>
          <a:bodyPr/>
          <a:lstStyle/>
          <a:p>
            <a:pPr eaLnBrk="1" hangingPunct="1"/>
            <a:r>
              <a:rPr lang="en-US" sz="3600" b="1" dirty="0" smtClean="0">
                <a:latin typeface="Arial" charset="0"/>
                <a:ea typeface="ＭＳ Ｐゴシック" charset="0"/>
                <a:cs typeface="ＭＳ Ｐゴシック" charset="0"/>
              </a:rPr>
              <a:t>Black Carbon ≈ Soot</a:t>
            </a:r>
            <a:r>
              <a:rPr lang="en-US" sz="3600" b="1" dirty="0">
                <a:latin typeface="Arial" charset="0"/>
                <a:ea typeface="ＭＳ Ｐゴシック" charset="0"/>
                <a:cs typeface="ＭＳ Ｐゴシック" charset="0"/>
              </a:rPr>
              <a:t>:  </a:t>
            </a:r>
            <a:r>
              <a:rPr lang="en-US" sz="3600" b="1" dirty="0" smtClean="0">
                <a:latin typeface="Arial" charset="0"/>
                <a:ea typeface="ＭＳ Ｐゴシック" charset="0"/>
                <a:cs typeface="ＭＳ Ｐゴシック" charset="0"/>
              </a:rPr>
              <a:t/>
            </a:r>
            <a:br>
              <a:rPr lang="en-US" sz="3600" b="1" dirty="0" smtClean="0">
                <a:latin typeface="Arial" charset="0"/>
                <a:ea typeface="ＭＳ Ｐゴシック" charset="0"/>
                <a:cs typeface="ＭＳ Ｐゴシック" charset="0"/>
              </a:rPr>
            </a:br>
            <a:r>
              <a:rPr lang="en-US" sz="3600" b="1" dirty="0" smtClean="0">
                <a:latin typeface="Arial" charset="0"/>
                <a:ea typeface="ＭＳ Ｐゴシック" charset="0"/>
                <a:cs typeface="ＭＳ Ｐゴシック" charset="0"/>
              </a:rPr>
              <a:t>10 </a:t>
            </a:r>
            <a:r>
              <a:rPr lang="en-US" sz="3600" b="1" dirty="0">
                <a:latin typeface="Arial" charset="0"/>
                <a:ea typeface="ＭＳ Ｐゴシック" charset="0"/>
                <a:cs typeface="ＭＳ Ｐゴシック" charset="0"/>
              </a:rPr>
              <a:t>- 50 nm monomers chained together to form larger aggregates.  </a:t>
            </a:r>
            <a:r>
              <a:rPr lang="ja-JP" altLang="en-US" sz="3600" b="1" dirty="0">
                <a:latin typeface="Arial" charset="0"/>
                <a:ea typeface="ＭＳ Ｐゴシック" charset="0"/>
                <a:cs typeface="ＭＳ Ｐゴシック" charset="0"/>
              </a:rPr>
              <a:t>‘</a:t>
            </a:r>
            <a:r>
              <a:rPr lang="en-US" altLang="ja-JP" sz="3600" b="1" dirty="0">
                <a:latin typeface="Arial" charset="0"/>
                <a:ea typeface="ＭＳ Ｐゴシック" charset="0"/>
                <a:cs typeface="ＭＳ Ｐゴシック" charset="0"/>
              </a:rPr>
              <a:t>Onion Shell</a:t>
            </a:r>
            <a:r>
              <a:rPr lang="ja-JP" altLang="en-US" sz="3600" b="1" dirty="0">
                <a:latin typeface="Arial" charset="0"/>
                <a:ea typeface="ＭＳ Ｐゴシック" charset="0"/>
                <a:cs typeface="ＭＳ Ｐゴシック" charset="0"/>
              </a:rPr>
              <a:t>’</a:t>
            </a:r>
            <a:r>
              <a:rPr lang="en-US" altLang="ja-JP" sz="3600" b="1" dirty="0">
                <a:latin typeface="Arial" charset="0"/>
                <a:ea typeface="ＭＳ Ｐゴシック" charset="0"/>
                <a:cs typeface="ＭＳ Ｐゴシック" charset="0"/>
              </a:rPr>
              <a:t> structure of the monomers.</a:t>
            </a:r>
            <a:endParaRPr lang="en-US" sz="3600" b="1" dirty="0">
              <a:latin typeface="Arial" charset="0"/>
              <a:ea typeface="ＭＳ Ｐゴシック" charset="0"/>
              <a:cs typeface="ＭＳ Ｐゴシック" charset="0"/>
            </a:endParaRPr>
          </a:p>
        </p:txBody>
      </p:sp>
      <p:pic>
        <p:nvPicPr>
          <p:cNvPr id="159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15913"/>
            <a:ext cx="2166938" cy="638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4"/>
          <p:cNvSpPr>
            <a:spLocks noChangeArrowheads="1"/>
          </p:cNvSpPr>
          <p:nvPr/>
        </p:nvSpPr>
        <p:spPr bwMode="auto">
          <a:xfrm>
            <a:off x="3581400" y="3962400"/>
            <a:ext cx="5181600" cy="244157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a:solidFill>
                  <a:srgbClr val="000000"/>
                </a:solidFill>
                <a:latin typeface="Times New Roman" charset="0"/>
              </a:rPr>
              <a:t>IMAGE CREDIT:</a:t>
            </a:r>
          </a:p>
          <a:p>
            <a:pPr>
              <a:defRPr/>
            </a:pPr>
            <a:r>
              <a:rPr lang="en-US" sz="1400">
                <a:solidFill>
                  <a:srgbClr val="000000"/>
                </a:solidFill>
                <a:latin typeface="Times New Roman" charset="0"/>
              </a:rPr>
              <a:t>http://7starm.asu.edu/Buseck2000%20/figure_10.htm</a:t>
            </a:r>
          </a:p>
          <a:p>
            <a:pPr>
              <a:defRPr/>
            </a:pPr>
            <a:endParaRPr lang="en-US" sz="1400">
              <a:solidFill>
                <a:srgbClr val="000000"/>
              </a:solidFill>
              <a:latin typeface="Times New Roman" charset="0"/>
            </a:endParaRPr>
          </a:p>
          <a:p>
            <a:pPr>
              <a:defRPr/>
            </a:pPr>
            <a:r>
              <a:rPr lang="en-US" sz="1400">
                <a:solidFill>
                  <a:srgbClr val="000000"/>
                </a:solidFill>
                <a:latin typeface="Times New Roman" charset="0"/>
              </a:rPr>
              <a:t>TEM images of soot. </a:t>
            </a:r>
          </a:p>
          <a:p>
            <a:pPr>
              <a:defRPr/>
            </a:pPr>
            <a:endParaRPr lang="en-US" sz="1400">
              <a:solidFill>
                <a:srgbClr val="000000"/>
              </a:solidFill>
              <a:latin typeface="Times New Roman" charset="0"/>
            </a:endParaRPr>
          </a:p>
          <a:p>
            <a:pPr>
              <a:defRPr/>
            </a:pPr>
            <a:r>
              <a:rPr lang="en-US" sz="1400">
                <a:solidFill>
                  <a:srgbClr val="000000"/>
                </a:solidFill>
                <a:latin typeface="Times New Roman" charset="0"/>
              </a:rPr>
              <a:t>A, B. Chain-like soot aggregates. (A--Phoenix, after Katrinak et al., 1993; B--Sagres, Portugal, ACE-2). </a:t>
            </a:r>
          </a:p>
          <a:p>
            <a:pPr>
              <a:defRPr/>
            </a:pPr>
            <a:endParaRPr lang="en-US" sz="1400">
              <a:solidFill>
                <a:srgbClr val="000000"/>
              </a:solidFill>
              <a:latin typeface="Times New Roman" charset="0"/>
            </a:endParaRPr>
          </a:p>
          <a:p>
            <a:pPr>
              <a:defRPr/>
            </a:pPr>
            <a:r>
              <a:rPr lang="en-US" sz="1400">
                <a:solidFill>
                  <a:srgbClr val="000000"/>
                </a:solidFill>
                <a:latin typeface="Times New Roman" charset="0"/>
              </a:rPr>
              <a:t>C. High-resolution TEM image of the arrowed soot aggregate showing the onion-like structure of soot spheres. (Southern Ocean, ACE-1; after Pósfai et al, 1999). </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1647825" y="1698625"/>
            <a:ext cx="26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a:t>
            </a:r>
          </a:p>
        </p:txBody>
      </p:sp>
      <p:pic>
        <p:nvPicPr>
          <p:cNvPr id="165891" name="Picture 3" descr="drychamis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
            <a:ext cx="8226425"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Rectangle 4"/>
          <p:cNvSpPr>
            <a:spLocks noGrp="1" noChangeArrowheads="1"/>
          </p:cNvSpPr>
          <p:nvPr>
            <p:ph type="title"/>
          </p:nvPr>
        </p:nvSpPr>
        <p:spPr>
          <a:xfrm>
            <a:off x="685800" y="0"/>
            <a:ext cx="7772400" cy="457200"/>
          </a:xfrm>
        </p:spPr>
        <p:txBody>
          <a:bodyPr/>
          <a:lstStyle/>
          <a:p>
            <a:pPr eaLnBrk="1" hangingPunct="1"/>
            <a:r>
              <a:rPr lang="en-US" sz="2800" dirty="0">
                <a:solidFill>
                  <a:srgbClr val="FFFE12"/>
                </a:solidFill>
                <a:latin typeface="Arial" charset="0"/>
                <a:ea typeface="ＭＳ Ｐゴシック" charset="0"/>
                <a:cs typeface="ＭＳ Ｐゴシック" charset="0"/>
              </a:rPr>
              <a:t>Example of Dry </a:t>
            </a:r>
            <a:r>
              <a:rPr lang="en-US" sz="2800" dirty="0" err="1">
                <a:solidFill>
                  <a:srgbClr val="FFFE12"/>
                </a:solidFill>
                <a:latin typeface="Arial" charset="0"/>
                <a:ea typeface="ＭＳ Ｐゴシック" charset="0"/>
                <a:cs typeface="ＭＳ Ｐゴシック" charset="0"/>
              </a:rPr>
              <a:t>Chamise</a:t>
            </a:r>
            <a:r>
              <a:rPr lang="en-US" sz="2800" dirty="0">
                <a:solidFill>
                  <a:srgbClr val="FFFE12"/>
                </a:solidFill>
                <a:latin typeface="Arial" charset="0"/>
                <a:ea typeface="ＭＳ Ｐゴシック" charset="0"/>
                <a:cs typeface="ＭＳ Ｐゴシック" charset="0"/>
              </a:rPr>
              <a:t> Particle SEM Image</a:t>
            </a:r>
          </a:p>
        </p:txBody>
      </p:sp>
      <p:sp>
        <p:nvSpPr>
          <p:cNvPr id="2" name="TextBox 1"/>
          <p:cNvSpPr txBox="1"/>
          <p:nvPr/>
        </p:nvSpPr>
        <p:spPr>
          <a:xfrm>
            <a:off x="152400" y="6150114"/>
            <a:ext cx="8808156" cy="707886"/>
          </a:xfrm>
          <a:prstGeom prst="rect">
            <a:avLst/>
          </a:prstGeom>
          <a:noFill/>
        </p:spPr>
        <p:txBody>
          <a:bodyPr wrap="square" rtlCol="0">
            <a:spAutoFit/>
          </a:bodyPr>
          <a:lstStyle/>
          <a:p>
            <a:r>
              <a:rPr lang="en-US" sz="1000" dirty="0">
                <a:solidFill>
                  <a:srgbClr val="0080FF"/>
                </a:solidFill>
              </a:rPr>
              <a:t>K. A. Lewis, W. P. Arnott, H. </a:t>
            </a:r>
            <a:r>
              <a:rPr lang="en-US" sz="1000" dirty="0" err="1">
                <a:solidFill>
                  <a:srgbClr val="0080FF"/>
                </a:solidFill>
              </a:rPr>
              <a:t>Moosmüller</a:t>
            </a:r>
            <a:r>
              <a:rPr lang="en-US" sz="1000" dirty="0">
                <a:solidFill>
                  <a:srgbClr val="0080FF"/>
                </a:solidFill>
              </a:rPr>
              <a:t>, R. K. </a:t>
            </a:r>
            <a:r>
              <a:rPr lang="en-US" sz="1000" dirty="0" err="1">
                <a:solidFill>
                  <a:srgbClr val="0080FF"/>
                </a:solidFill>
              </a:rPr>
              <a:t>Chakrabarty</a:t>
            </a:r>
            <a:r>
              <a:rPr lang="en-US" sz="1000" dirty="0">
                <a:solidFill>
                  <a:srgbClr val="0080FF"/>
                </a:solidFill>
              </a:rPr>
              <a:t>, C. M. </a:t>
            </a:r>
            <a:r>
              <a:rPr lang="en-US" sz="1000" dirty="0" err="1">
                <a:solidFill>
                  <a:srgbClr val="0080FF"/>
                </a:solidFill>
              </a:rPr>
              <a:t>Carrico</a:t>
            </a:r>
            <a:r>
              <a:rPr lang="en-US" sz="1000" dirty="0">
                <a:solidFill>
                  <a:srgbClr val="0080FF"/>
                </a:solidFill>
              </a:rPr>
              <a:t>, S. M. </a:t>
            </a:r>
            <a:r>
              <a:rPr lang="en-US" sz="1000" dirty="0" err="1">
                <a:solidFill>
                  <a:srgbClr val="0080FF"/>
                </a:solidFill>
              </a:rPr>
              <a:t>Kreidenweis</a:t>
            </a:r>
            <a:r>
              <a:rPr lang="en-US" sz="1000" dirty="0">
                <a:solidFill>
                  <a:srgbClr val="0080FF"/>
                </a:solidFill>
              </a:rPr>
              <a:t>, D. E. Day, W. C. </a:t>
            </a:r>
            <a:r>
              <a:rPr lang="en-US" sz="1000" dirty="0" err="1">
                <a:solidFill>
                  <a:srgbClr val="0080FF"/>
                </a:solidFill>
              </a:rPr>
              <a:t>Malm</a:t>
            </a:r>
            <a:r>
              <a:rPr lang="en-US" sz="1000" dirty="0">
                <a:solidFill>
                  <a:srgbClr val="0080FF"/>
                </a:solidFill>
              </a:rPr>
              <a:t>, A. </a:t>
            </a:r>
            <a:r>
              <a:rPr lang="en-US" sz="1000" dirty="0" err="1">
                <a:solidFill>
                  <a:srgbClr val="0080FF"/>
                </a:solidFill>
              </a:rPr>
              <a:t>Laskin</a:t>
            </a:r>
            <a:r>
              <a:rPr lang="en-US" sz="1000" dirty="0">
                <a:solidFill>
                  <a:srgbClr val="0080FF"/>
                </a:solidFill>
              </a:rPr>
              <a:t>, J. L. Jimenez, I. M. </a:t>
            </a:r>
            <a:r>
              <a:rPr lang="en-US" sz="1000" dirty="0" err="1">
                <a:solidFill>
                  <a:srgbClr val="0080FF"/>
                </a:solidFill>
              </a:rPr>
              <a:t>Ulbrich</a:t>
            </a:r>
            <a:r>
              <a:rPr lang="en-US" sz="1000" dirty="0">
                <a:solidFill>
                  <a:srgbClr val="0080FF"/>
                </a:solidFill>
              </a:rPr>
              <a:t>, J. A. Huffman, T. B. </a:t>
            </a:r>
            <a:r>
              <a:rPr lang="en-US" sz="1000" dirty="0" err="1">
                <a:solidFill>
                  <a:srgbClr val="0080FF"/>
                </a:solidFill>
              </a:rPr>
              <a:t>Onasch</a:t>
            </a:r>
            <a:r>
              <a:rPr lang="en-US" sz="1000" dirty="0">
                <a:solidFill>
                  <a:srgbClr val="0080FF"/>
                </a:solidFill>
              </a:rPr>
              <a:t>, A. </a:t>
            </a:r>
            <a:r>
              <a:rPr lang="en-US" sz="1000" dirty="0" err="1">
                <a:solidFill>
                  <a:srgbClr val="0080FF"/>
                </a:solidFill>
              </a:rPr>
              <a:t>Trimborn</a:t>
            </a:r>
            <a:r>
              <a:rPr lang="en-US" sz="1000" dirty="0">
                <a:solidFill>
                  <a:srgbClr val="0080FF"/>
                </a:solidFill>
              </a:rPr>
              <a:t>, L. Liu, and M. I. </a:t>
            </a:r>
            <a:r>
              <a:rPr lang="en-US" sz="1000" dirty="0" err="1">
                <a:solidFill>
                  <a:srgbClr val="0080FF"/>
                </a:solidFill>
              </a:rPr>
              <a:t>Mishchenko</a:t>
            </a:r>
            <a:r>
              <a:rPr lang="en-US" sz="1000" dirty="0">
                <a:solidFill>
                  <a:srgbClr val="0080FF"/>
                </a:solidFill>
              </a:rPr>
              <a:t> (2009) Reduction in biomass burning aerosol light absorption upon humidification: roles of inorganically-induced </a:t>
            </a:r>
            <a:r>
              <a:rPr lang="en-US" sz="1000" dirty="0" err="1">
                <a:solidFill>
                  <a:srgbClr val="0080FF"/>
                </a:solidFill>
              </a:rPr>
              <a:t>hygroscopicity</a:t>
            </a:r>
            <a:r>
              <a:rPr lang="en-US" sz="1000" dirty="0">
                <a:solidFill>
                  <a:srgbClr val="0080FF"/>
                </a:solidFill>
              </a:rPr>
              <a:t>, particle collapse, and </a:t>
            </a:r>
            <a:r>
              <a:rPr lang="en-US" sz="1000" dirty="0" err="1">
                <a:solidFill>
                  <a:srgbClr val="0080FF"/>
                </a:solidFill>
              </a:rPr>
              <a:t>photoacoustic</a:t>
            </a:r>
            <a:r>
              <a:rPr lang="en-US" sz="1000" dirty="0">
                <a:solidFill>
                  <a:srgbClr val="0080FF"/>
                </a:solidFill>
              </a:rPr>
              <a:t> heat and mass transfer. Atmos. Chem. Phys., 9, 8949-8966. </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1647825" y="1698625"/>
            <a:ext cx="26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a:t>
            </a:r>
          </a:p>
        </p:txBody>
      </p:sp>
      <p:pic>
        <p:nvPicPr>
          <p:cNvPr id="167939" name="Picture 3" descr="wetchamis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4175"/>
            <a:ext cx="8226425"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Rectangle 4"/>
          <p:cNvSpPr>
            <a:spLocks noGrp="1" noChangeArrowheads="1"/>
          </p:cNvSpPr>
          <p:nvPr>
            <p:ph type="title"/>
          </p:nvPr>
        </p:nvSpPr>
        <p:spPr>
          <a:xfrm>
            <a:off x="533400" y="0"/>
            <a:ext cx="8382000" cy="1143000"/>
          </a:xfrm>
        </p:spPr>
        <p:txBody>
          <a:bodyPr/>
          <a:lstStyle/>
          <a:p>
            <a:pPr eaLnBrk="1" hangingPunct="1"/>
            <a:r>
              <a:rPr lang="en-US" dirty="0">
                <a:solidFill>
                  <a:srgbClr val="FFFE12"/>
                </a:solidFill>
                <a:latin typeface="Arial" charset="0"/>
                <a:ea typeface="ＭＳ Ｐゴシック" charset="0"/>
                <a:cs typeface="ＭＳ Ｐゴシック" charset="0"/>
              </a:rPr>
              <a:t>Example of </a:t>
            </a:r>
            <a:r>
              <a:rPr lang="en-US" dirty="0" err="1">
                <a:solidFill>
                  <a:srgbClr val="FFFE12"/>
                </a:solidFill>
                <a:latin typeface="Arial" charset="0"/>
                <a:ea typeface="ＭＳ Ｐゴシック" charset="0"/>
                <a:cs typeface="ＭＳ Ｐゴシック" charset="0"/>
              </a:rPr>
              <a:t>Chamise</a:t>
            </a:r>
            <a:r>
              <a:rPr lang="en-US" dirty="0">
                <a:solidFill>
                  <a:srgbClr val="FFFE12"/>
                </a:solidFill>
                <a:latin typeface="Arial" charset="0"/>
                <a:ea typeface="ＭＳ Ｐゴシック" charset="0"/>
                <a:cs typeface="ＭＳ Ｐゴシック" charset="0"/>
              </a:rPr>
              <a:t> Particle SEM Image After H</a:t>
            </a:r>
            <a:r>
              <a:rPr lang="en-US" baseline="-25000" dirty="0">
                <a:solidFill>
                  <a:srgbClr val="FFFE12"/>
                </a:solidFill>
                <a:latin typeface="Arial" charset="0"/>
                <a:ea typeface="ＭＳ Ｐゴシック" charset="0"/>
                <a:cs typeface="ＭＳ Ｐゴシック" charset="0"/>
              </a:rPr>
              <a:t>2</a:t>
            </a:r>
            <a:r>
              <a:rPr lang="en-US" dirty="0">
                <a:solidFill>
                  <a:srgbClr val="FFFE12"/>
                </a:solidFill>
                <a:latin typeface="Arial" charset="0"/>
                <a:ea typeface="ＭＳ Ｐゴシック" charset="0"/>
                <a:cs typeface="ＭＳ Ｐゴシック" charset="0"/>
              </a:rPr>
              <a:t>0 Vapor Applied at RH=85%</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9986" name="Picture 2" descr="InhalingExha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8" y="1868488"/>
            <a:ext cx="7358062" cy="491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7" name="Picture 3" descr="UptakeLead1975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76200"/>
            <a:ext cx="52736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Rectangle 4"/>
          <p:cNvSpPr>
            <a:spLocks noGrp="1" noChangeArrowheads="1"/>
          </p:cNvSpPr>
          <p:nvPr>
            <p:ph type="title"/>
          </p:nvPr>
        </p:nvSpPr>
        <p:spPr>
          <a:xfrm>
            <a:off x="228600" y="304800"/>
            <a:ext cx="685800" cy="5715000"/>
          </a:xfrm>
          <a:noFill/>
        </p:spPr>
        <p:txBody>
          <a:bodyPr vert="eaVert"/>
          <a:lstStyle/>
          <a:p>
            <a:pPr eaLnBrk="1" hangingPunct="1"/>
            <a:r>
              <a:rPr lang="en-US" b="1" dirty="0">
                <a:solidFill>
                  <a:srgbClr val="FCFF1C"/>
                </a:solidFill>
                <a:latin typeface="Arial" charset="0"/>
                <a:ea typeface="ＭＳ Ｐゴシック" charset="0"/>
                <a:cs typeface="ＭＳ Ｐゴシック" charset="0"/>
              </a:rPr>
              <a:t>Lead Experiments on People!</a:t>
            </a:r>
          </a:p>
        </p:txBody>
      </p:sp>
      <p:sp>
        <p:nvSpPr>
          <p:cNvPr id="169989" name="WordArt 5"/>
          <p:cNvSpPr>
            <a:spLocks noChangeArrowheads="1" noChangeShapeType="1" noTextEdit="1"/>
          </p:cNvSpPr>
          <p:nvPr/>
        </p:nvSpPr>
        <p:spPr bwMode="auto">
          <a:xfrm>
            <a:off x="6934200" y="533400"/>
            <a:ext cx="2057400" cy="855663"/>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pPr algn="ctr"/>
            <a:r>
              <a:rPr lang="it-IT" sz="3600" kern="10">
                <a:ln w="9525">
                  <a:round/>
                  <a:headEnd/>
                  <a:tailEnd/>
                </a:ln>
                <a:gradFill rotWithShape="1">
                  <a:gsLst>
                    <a:gs pos="0">
                      <a:srgbClr val="FFE701"/>
                    </a:gs>
                    <a:gs pos="100000">
                      <a:srgbClr val="FE3E02"/>
                    </a:gs>
                  </a:gsLst>
                  <a:lin ang="5400000" scaled="1"/>
                </a:gradFill>
                <a:latin typeface="Impact"/>
                <a:ea typeface="Impact"/>
                <a:cs typeface="Impact"/>
              </a:rPr>
              <a:t>Circa 1975!</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2034" name="Picture 2" descr="aerosol explain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513388"/>
            <a:ext cx="7916863"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Picture 3" descr="exhaust aeros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09600"/>
            <a:ext cx="6599238" cy="505301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2036" name="Text Box 4"/>
          <p:cNvSpPr txBox="1">
            <a:spLocks noChangeArrowheads="1"/>
          </p:cNvSpPr>
          <p:nvPr/>
        </p:nvSpPr>
        <p:spPr bwMode="auto">
          <a:xfrm>
            <a:off x="7239000" y="1143000"/>
            <a:ext cx="1676400" cy="3289300"/>
          </a:xfrm>
          <a:prstGeom prst="rect">
            <a:avLst/>
          </a:prstGeom>
          <a:solidFill>
            <a:schemeClr val="bg1"/>
          </a:solidFill>
          <a:ln w="6350">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ea typeface="ＭＳ 明朝" charset="0"/>
                <a:cs typeface="ＭＳ 明朝" charset="0"/>
              </a:rPr>
              <a:t>Chamberlain, A. C., W. S. Clough, M. J. Heard, D. Newton, A. N. B. Stott, and A. C. Wells (1975), </a:t>
            </a:r>
            <a:r>
              <a:rPr lang="en-US" sz="1400" b="1">
                <a:ea typeface="ＭＳ 明朝" charset="0"/>
                <a:cs typeface="ＭＳ 明朝" charset="0"/>
              </a:rPr>
              <a:t>Uptake of lead by inhalation of motor exhaust</a:t>
            </a:r>
            <a:r>
              <a:rPr lang="en-US" sz="1400">
                <a:ea typeface="ＭＳ 明朝" charset="0"/>
                <a:cs typeface="ＭＳ 明朝" charset="0"/>
              </a:rPr>
              <a:t>, Proceedings of the Royal Society of London.  Series B, Biological Sciences, 192, 77-110.</a:t>
            </a:r>
            <a:endParaRPr lang="en-US" sz="1400"/>
          </a:p>
        </p:txBody>
      </p:sp>
      <p:sp>
        <p:nvSpPr>
          <p:cNvPr id="172037" name="Rectangle 5"/>
          <p:cNvSpPr>
            <a:spLocks noGrp="1" noChangeArrowheads="1"/>
          </p:cNvSpPr>
          <p:nvPr>
            <p:ph type="title"/>
          </p:nvPr>
        </p:nvSpPr>
        <p:spPr>
          <a:xfrm>
            <a:off x="762000" y="0"/>
            <a:ext cx="7772400" cy="609600"/>
          </a:xfrm>
        </p:spPr>
        <p:txBody>
          <a:bodyPr/>
          <a:lstStyle/>
          <a:p>
            <a:pPr eaLnBrk="1" hangingPunct="1"/>
            <a:r>
              <a:rPr lang="en-US" sz="2400" b="1">
                <a:solidFill>
                  <a:srgbClr val="FCFF1C"/>
                </a:solidFill>
                <a:latin typeface="Arial" charset="0"/>
                <a:ea typeface="ＭＳ Ｐゴシック" charset="0"/>
                <a:cs typeface="ＭＳ Ｐゴシック" charset="0"/>
              </a:rPr>
              <a:t>Particle Collapse Upon Humidification in the Lungs!</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graphicFrame>
        <p:nvGraphicFramePr>
          <p:cNvPr id="149507" name="Object 3"/>
          <p:cNvGraphicFramePr>
            <a:graphicFrameLocks noChangeAspect="1"/>
          </p:cNvGraphicFramePr>
          <p:nvPr/>
        </p:nvGraphicFramePr>
        <p:xfrm>
          <a:off x="1676400" y="2362200"/>
          <a:ext cx="6096000" cy="676275"/>
        </p:xfrm>
        <a:graphic>
          <a:graphicData uri="http://schemas.openxmlformats.org/presentationml/2006/ole">
            <mc:AlternateContent xmlns:mc="http://schemas.openxmlformats.org/markup-compatibility/2006">
              <mc:Choice xmlns:v="urn:schemas-microsoft-com:vml" Requires="v">
                <p:oleObj spid="_x0000_s149566" name="Equation" r:id="rId4" imgW="1803400" imgH="203200" progId="Equation.DSMT4">
                  <p:embed/>
                </p:oleObj>
              </mc:Choice>
              <mc:Fallback>
                <p:oleObj name="Equation" r:id="rId4" imgW="1803400" imgH="2032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2362200"/>
                        <a:ext cx="60960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9508" name="Rectangle 4"/>
          <p:cNvSpPr>
            <a:spLocks noChangeArrowheads="1"/>
          </p:cNvSpPr>
          <p:nvPr/>
        </p:nvSpPr>
        <p:spPr bwMode="auto">
          <a:xfrm>
            <a:off x="381000" y="3148548"/>
            <a:ext cx="822801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Wingdings" charset="0"/>
              <a:buChar char="v"/>
            </a:pPr>
            <a:r>
              <a:rPr lang="en-US" dirty="0">
                <a:solidFill>
                  <a:srgbClr val="000000"/>
                </a:solidFill>
                <a:latin typeface="Times New Roman" charset="0"/>
                <a:cs typeface="Times New Roman" charset="0"/>
              </a:rPr>
              <a:t> Fraction of total light extinction  (</a:t>
            </a:r>
            <a:r>
              <a:rPr lang="en-US" i="1" dirty="0">
                <a:solidFill>
                  <a:srgbClr val="000000"/>
                </a:solidFill>
                <a:latin typeface="Times New Roman" charset="0"/>
                <a:cs typeface="Times New Roman" charset="0"/>
                <a:sym typeface="Symbol" charset="0"/>
              </a:rPr>
              <a:t></a:t>
            </a:r>
            <a:r>
              <a:rPr lang="en-US" i="1" baseline="-25000" dirty="0">
                <a:solidFill>
                  <a:srgbClr val="000000"/>
                </a:solidFill>
                <a:latin typeface="Times New Roman" charset="0"/>
                <a:cs typeface="Times New Roman" charset="0"/>
                <a:sym typeface="Symbol" charset="0"/>
              </a:rPr>
              <a:t>abs</a:t>
            </a:r>
            <a:r>
              <a:rPr lang="en-US" dirty="0">
                <a:solidFill>
                  <a:srgbClr val="000000"/>
                </a:solidFill>
                <a:latin typeface="Times New Roman" charset="0"/>
                <a:cs typeface="Times New Roman" charset="0"/>
                <a:sym typeface="Symbol" charset="0"/>
              </a:rPr>
              <a:t>+</a:t>
            </a:r>
            <a:r>
              <a:rPr lang="en-US" i="1" dirty="0">
                <a:solidFill>
                  <a:srgbClr val="000000"/>
                </a:solidFill>
                <a:latin typeface="Times New Roman" charset="0"/>
                <a:cs typeface="Times New Roman" charset="0"/>
                <a:sym typeface="Symbol" charset="0"/>
              </a:rPr>
              <a:t></a:t>
            </a:r>
            <a:r>
              <a:rPr lang="en-US" i="1" baseline="-25000" dirty="0" err="1">
                <a:solidFill>
                  <a:srgbClr val="000000"/>
                </a:solidFill>
                <a:latin typeface="Times New Roman" charset="0"/>
                <a:cs typeface="Times New Roman" charset="0"/>
                <a:sym typeface="Symbol" charset="0"/>
              </a:rPr>
              <a:t>sca</a:t>
            </a:r>
            <a:r>
              <a:rPr lang="en-US" dirty="0">
                <a:solidFill>
                  <a:srgbClr val="000000"/>
                </a:solidFill>
                <a:latin typeface="Times New Roman" charset="0"/>
                <a:cs typeface="Times New Roman" charset="0"/>
                <a:sym typeface="Symbol" charset="0"/>
              </a:rPr>
              <a:t>) </a:t>
            </a:r>
            <a:r>
              <a:rPr lang="en-US" dirty="0">
                <a:solidFill>
                  <a:srgbClr val="000000"/>
                </a:solidFill>
                <a:latin typeface="Times New Roman" charset="0"/>
                <a:cs typeface="Times New Roman" charset="0"/>
              </a:rPr>
              <a:t>due to </a:t>
            </a:r>
          </a:p>
          <a:p>
            <a:pPr eaLnBrk="1" hangingPunct="1"/>
            <a:r>
              <a:rPr lang="en-US" dirty="0">
                <a:solidFill>
                  <a:srgbClr val="000000"/>
                </a:solidFill>
                <a:latin typeface="Times New Roman" charset="0"/>
                <a:cs typeface="Times New Roman" charset="0"/>
              </a:rPr>
              <a:t>     </a:t>
            </a:r>
            <a:r>
              <a:rPr lang="en-US" dirty="0" smtClean="0">
                <a:solidFill>
                  <a:srgbClr val="000000"/>
                </a:solidFill>
                <a:latin typeface="Times New Roman" charset="0"/>
                <a:cs typeface="Times New Roman" charset="0"/>
              </a:rPr>
              <a:t>scattering</a:t>
            </a:r>
            <a:endParaRPr lang="en-US" dirty="0">
              <a:solidFill>
                <a:srgbClr val="000000"/>
              </a:solidFill>
              <a:latin typeface="Times New Roman" charset="0"/>
              <a:cs typeface="Times New Roman" charset="0"/>
            </a:endParaRPr>
          </a:p>
          <a:p>
            <a:pPr eaLnBrk="1" hangingPunct="1"/>
            <a:endParaRPr lang="en-US" dirty="0">
              <a:solidFill>
                <a:srgbClr val="000000"/>
              </a:solidFill>
              <a:latin typeface="Times New Roman" charset="0"/>
              <a:cs typeface="Times New Roman" charset="0"/>
            </a:endParaRPr>
          </a:p>
          <a:p>
            <a:pPr eaLnBrk="1" hangingPunct="1">
              <a:buFont typeface="Wingdings" charset="0"/>
              <a:buChar char="v"/>
            </a:pPr>
            <a:r>
              <a:rPr lang="en-US" dirty="0">
                <a:solidFill>
                  <a:srgbClr val="000000"/>
                </a:solidFill>
                <a:latin typeface="Times New Roman" charset="0"/>
                <a:cs typeface="Times New Roman" charset="0"/>
              </a:rPr>
              <a:t> Completely scattering ,e.g. </a:t>
            </a:r>
            <a:r>
              <a:rPr lang="en-US" dirty="0" err="1">
                <a:solidFill>
                  <a:srgbClr val="000000"/>
                </a:solidFill>
                <a:latin typeface="Times New Roman" charset="0"/>
                <a:cs typeface="Times New Roman" charset="0"/>
              </a:rPr>
              <a:t>sulphate</a:t>
            </a:r>
            <a:r>
              <a:rPr lang="en-US" dirty="0">
                <a:solidFill>
                  <a:srgbClr val="000000"/>
                </a:solidFill>
                <a:latin typeface="Times New Roman" charset="0"/>
                <a:cs typeface="Times New Roman" charset="0"/>
              </a:rPr>
              <a:t> </a:t>
            </a:r>
            <a:r>
              <a:rPr lang="en-US" dirty="0">
                <a:solidFill>
                  <a:srgbClr val="000000"/>
                </a:solidFill>
                <a:latin typeface="Times New Roman" charset="0"/>
                <a:cs typeface="Times New Roman" charset="0"/>
                <a:sym typeface="Symbol" charset="0"/>
              </a:rPr>
              <a:t> </a:t>
            </a:r>
            <a:r>
              <a:rPr lang="en-US" i="1" dirty="0">
                <a:solidFill>
                  <a:srgbClr val="000000"/>
                </a:solidFill>
                <a:latin typeface="Times New Roman" charset="0"/>
                <a:cs typeface="Times New Roman" charset="0"/>
                <a:sym typeface="Symbol" charset="0"/>
              </a:rPr>
              <a:t></a:t>
            </a:r>
            <a:r>
              <a:rPr lang="en-US" dirty="0">
                <a:solidFill>
                  <a:srgbClr val="000000"/>
                </a:solidFill>
                <a:latin typeface="Times New Roman" charset="0"/>
                <a:cs typeface="Times New Roman" charset="0"/>
                <a:sym typeface="Symbol" charset="0"/>
              </a:rPr>
              <a:t> </a:t>
            </a:r>
            <a:r>
              <a:rPr lang="en-US" dirty="0">
                <a:solidFill>
                  <a:srgbClr val="000000"/>
                </a:solidFill>
                <a:latin typeface="Times New Roman" charset="0"/>
                <a:cs typeface="Times New Roman" charset="0"/>
              </a:rPr>
              <a:t>1</a:t>
            </a:r>
          </a:p>
          <a:p>
            <a:pPr eaLnBrk="1" hangingPunct="1"/>
            <a:endParaRPr lang="en-US" dirty="0">
              <a:solidFill>
                <a:srgbClr val="000000"/>
              </a:solidFill>
              <a:latin typeface="Times New Roman" charset="0"/>
              <a:cs typeface="Times New Roman" charset="0"/>
            </a:endParaRPr>
          </a:p>
          <a:p>
            <a:pPr eaLnBrk="1" hangingPunct="1">
              <a:buFont typeface="Wingdings" charset="0"/>
              <a:buChar char="v"/>
            </a:pPr>
            <a:r>
              <a:rPr lang="en-US" dirty="0">
                <a:solidFill>
                  <a:srgbClr val="000000"/>
                </a:solidFill>
                <a:latin typeface="Times New Roman" charset="0"/>
                <a:cs typeface="Times New Roman" charset="0"/>
              </a:rPr>
              <a:t> Strongly absorbing diesel soot, freshly emitted BC, </a:t>
            </a:r>
            <a:r>
              <a:rPr lang="en-US" i="1" dirty="0">
                <a:solidFill>
                  <a:srgbClr val="000000"/>
                </a:solidFill>
                <a:latin typeface="Times New Roman" charset="0"/>
                <a:cs typeface="Times New Roman" charset="0"/>
                <a:sym typeface="Symbol" charset="0"/>
              </a:rPr>
              <a:t></a:t>
            </a:r>
            <a:r>
              <a:rPr lang="en-US" dirty="0">
                <a:solidFill>
                  <a:srgbClr val="000000"/>
                </a:solidFill>
                <a:latin typeface="Times New Roman" charset="0"/>
                <a:cs typeface="Times New Roman" charset="0"/>
                <a:sym typeface="Symbol" charset="0"/>
              </a:rPr>
              <a:t>  </a:t>
            </a:r>
            <a:r>
              <a:rPr lang="en-US" dirty="0">
                <a:solidFill>
                  <a:srgbClr val="000000"/>
                </a:solidFill>
                <a:latin typeface="Times New Roman" charset="0"/>
                <a:cs typeface="Times New Roman" charset="0"/>
              </a:rPr>
              <a:t>0.3</a:t>
            </a:r>
          </a:p>
          <a:p>
            <a:pPr eaLnBrk="1" hangingPunct="1"/>
            <a:endParaRPr lang="en-US" dirty="0">
              <a:solidFill>
                <a:srgbClr val="000000"/>
              </a:solidFill>
              <a:latin typeface="Times New Roman" charset="0"/>
              <a:cs typeface="Times New Roman" charset="0"/>
            </a:endParaRPr>
          </a:p>
          <a:p>
            <a:pPr eaLnBrk="1" hangingPunct="1">
              <a:buFont typeface="Wingdings" charset="0"/>
              <a:buChar char="v"/>
            </a:pPr>
            <a:r>
              <a:rPr lang="en-US" dirty="0">
                <a:solidFill>
                  <a:srgbClr val="000000"/>
                </a:solidFill>
                <a:latin typeface="Times New Roman" charset="0"/>
                <a:cs typeface="Times New Roman" charset="0"/>
              </a:rPr>
              <a:t> Depends on chemical </a:t>
            </a:r>
            <a:r>
              <a:rPr lang="en-US" dirty="0" smtClean="0">
                <a:solidFill>
                  <a:srgbClr val="000000"/>
                </a:solidFill>
                <a:latin typeface="Times New Roman" charset="0"/>
                <a:cs typeface="Times New Roman" charset="0"/>
              </a:rPr>
              <a:t>composition, particle size, morphology and wavelength</a:t>
            </a:r>
            <a:endParaRPr lang="en-US" dirty="0">
              <a:solidFill>
                <a:srgbClr val="000000"/>
              </a:solidFill>
              <a:latin typeface="Times New Roman" charset="0"/>
              <a:cs typeface="Times New Roman" charset="0"/>
            </a:endParaRPr>
          </a:p>
          <a:p>
            <a:pPr eaLnBrk="1" hangingPunct="1"/>
            <a:endParaRPr lang="en-US" dirty="0">
              <a:solidFill>
                <a:srgbClr val="000000"/>
              </a:solidFill>
              <a:latin typeface="Times New Roman" charset="0"/>
              <a:cs typeface="Times New Roman" charset="0"/>
            </a:endParaRPr>
          </a:p>
        </p:txBody>
      </p:sp>
      <p:pic>
        <p:nvPicPr>
          <p:cNvPr id="149509" name="Picture 7" descr="ssa"/>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4600" y="762000"/>
            <a:ext cx="3473450"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33400" y="152400"/>
            <a:ext cx="8229600" cy="563562"/>
          </a:xfrm>
        </p:spPr>
        <p:txBody>
          <a:bodyPr/>
          <a:lstStyle/>
          <a:p>
            <a:r>
              <a:rPr lang="en-US" b="1" dirty="0" smtClean="0"/>
              <a:t>Aerosol</a:t>
            </a:r>
            <a:r>
              <a:rPr lang="en-US" b="1" baseline="0" dirty="0" smtClean="0"/>
              <a:t> Single Scattering Albedo</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sp>
        <p:nvSpPr>
          <p:cNvPr id="151555" name="Rectangle 2"/>
          <p:cNvSpPr>
            <a:spLocks noChangeArrowheads="1"/>
          </p:cNvSpPr>
          <p:nvPr/>
        </p:nvSpPr>
        <p:spPr bwMode="auto">
          <a:xfrm>
            <a:off x="76200" y="2590800"/>
            <a:ext cx="9067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Font typeface="Wingdings" charset="0"/>
              <a:buNone/>
            </a:pPr>
            <a:r>
              <a:rPr lang="en-US" b="1" dirty="0">
                <a:solidFill>
                  <a:srgbClr val="000000"/>
                </a:solidFill>
                <a:latin typeface="Symbol" charset="0"/>
                <a:cs typeface="Times New Roman" charset="0"/>
                <a:sym typeface="Symbol" charset="0"/>
              </a:rPr>
              <a:t></a:t>
            </a:r>
            <a:r>
              <a:rPr lang="en-US" dirty="0">
                <a:solidFill>
                  <a:srgbClr val="000000"/>
                </a:solidFill>
                <a:latin typeface="Symbol" charset="0"/>
                <a:cs typeface="Times New Roman" charset="0"/>
                <a:sym typeface="Symbol" charset="0"/>
              </a:rPr>
              <a:t></a:t>
            </a:r>
            <a:r>
              <a:rPr lang="en-US" dirty="0" err="1">
                <a:solidFill>
                  <a:srgbClr val="000000"/>
                </a:solidFill>
                <a:latin typeface="Arial Bold" charset="0"/>
                <a:cs typeface="Times New Roman" charset="0"/>
              </a:rPr>
              <a:t>Angstr</a:t>
            </a:r>
            <a:r>
              <a:rPr lang="en-US" altLang="ja-JP" dirty="0" err="1">
                <a:solidFill>
                  <a:srgbClr val="000000"/>
                </a:solidFill>
                <a:latin typeface="Arial Bold" charset="0"/>
                <a:cs typeface="Times New Roman" charset="0"/>
              </a:rPr>
              <a:t>öm</a:t>
            </a:r>
            <a:r>
              <a:rPr lang="en-US" altLang="ja-JP" dirty="0">
                <a:solidFill>
                  <a:srgbClr val="000000"/>
                </a:solidFill>
                <a:latin typeface="Arial Bold" charset="0"/>
                <a:cs typeface="Times New Roman" charset="0"/>
              </a:rPr>
              <a:t> Exponent for Absorption.</a:t>
            </a:r>
          </a:p>
          <a:p>
            <a:pPr eaLnBrk="1" hangingPunct="1">
              <a:buFont typeface="Wingdings" charset="0"/>
              <a:buNone/>
            </a:pPr>
            <a:endParaRPr lang="en-US" dirty="0">
              <a:solidFill>
                <a:srgbClr val="000000"/>
              </a:solidFill>
              <a:latin typeface="Times New Roman" charset="0"/>
              <a:cs typeface="Times New Roman" charset="0"/>
            </a:endParaRPr>
          </a:p>
          <a:p>
            <a:pPr eaLnBrk="1" hangingPunct="1">
              <a:buFont typeface="Wingdings" charset="0"/>
              <a:buChar char="v"/>
            </a:pPr>
            <a:r>
              <a:rPr lang="en-US" dirty="0">
                <a:solidFill>
                  <a:srgbClr val="000000"/>
                </a:solidFill>
                <a:latin typeface="Times New Roman" charset="0"/>
                <a:cs typeface="Times New Roman" charset="0"/>
              </a:rPr>
              <a:t> We </a:t>
            </a:r>
            <a:r>
              <a:rPr lang="en-US" dirty="0" smtClean="0">
                <a:solidFill>
                  <a:srgbClr val="000000"/>
                </a:solidFill>
                <a:latin typeface="Times New Roman" charset="0"/>
                <a:cs typeface="Times New Roman" charset="0"/>
              </a:rPr>
              <a:t>often use </a:t>
            </a:r>
            <a:r>
              <a:rPr lang="en-US" dirty="0">
                <a:solidFill>
                  <a:srgbClr val="000000"/>
                </a:solidFill>
                <a:latin typeface="Times New Roman" charset="0"/>
                <a:cs typeface="Times New Roman" charset="0"/>
              </a:rPr>
              <a:t>measurements at 405 nm and 870 nm to determine </a:t>
            </a:r>
            <a:r>
              <a:rPr lang="en-US" dirty="0">
                <a:solidFill>
                  <a:srgbClr val="000000"/>
                </a:solidFill>
                <a:latin typeface="Symbol" charset="0"/>
                <a:cs typeface="Times New Roman" charset="0"/>
                <a:sym typeface="Symbol" charset="0"/>
              </a:rPr>
              <a:t></a:t>
            </a:r>
            <a:r>
              <a:rPr lang="en-US" dirty="0" smtClean="0">
                <a:solidFill>
                  <a:srgbClr val="000000"/>
                </a:solidFill>
                <a:latin typeface="Symbol" charset="0"/>
                <a:cs typeface="Times New Roman" charset="0"/>
                <a:sym typeface="Symbol" charset="0"/>
              </a:rPr>
              <a:t></a:t>
            </a:r>
            <a:br>
              <a:rPr lang="en-US" dirty="0" smtClean="0">
                <a:solidFill>
                  <a:srgbClr val="000000"/>
                </a:solidFill>
                <a:latin typeface="Symbol" charset="0"/>
                <a:cs typeface="Times New Roman" charset="0"/>
                <a:sym typeface="Symbol" charset="0"/>
              </a:rPr>
            </a:br>
            <a:endParaRPr lang="en-US" dirty="0">
              <a:solidFill>
                <a:srgbClr val="000000"/>
              </a:solidFill>
              <a:latin typeface="Symbol" charset="0"/>
              <a:cs typeface="Times New Roman" charset="0"/>
              <a:sym typeface="Symbol" charset="0"/>
            </a:endParaRPr>
          </a:p>
          <a:p>
            <a:pPr eaLnBrk="1" hangingPunct="1">
              <a:buFont typeface="Wingdings" charset="0"/>
              <a:buChar char="v"/>
            </a:pPr>
            <a:r>
              <a:rPr lang="en-US" dirty="0" smtClean="0">
                <a:solidFill>
                  <a:srgbClr val="000000"/>
                </a:solidFill>
                <a:latin typeface="Symbol" charset="0"/>
                <a:cs typeface="Times New Roman" charset="0"/>
                <a:sym typeface="Symbol" charset="0"/>
              </a:rPr>
              <a:t> </a:t>
            </a:r>
            <a:r>
              <a:rPr lang="en-US" dirty="0" smtClean="0">
                <a:solidFill>
                  <a:srgbClr val="000000"/>
                </a:solidFill>
                <a:latin typeface="Times New Roman" charset="0"/>
                <a:cs typeface="Times New Roman" charset="0"/>
              </a:rPr>
              <a:t> </a:t>
            </a:r>
            <a:r>
              <a:rPr lang="en-US" dirty="0">
                <a:solidFill>
                  <a:srgbClr val="000000"/>
                </a:solidFill>
                <a:latin typeface="Times New Roman" charset="0"/>
                <a:cs typeface="Times New Roman" charset="0"/>
              </a:rPr>
              <a:t>≈ 1 for motor vehicle emission generated BC. </a:t>
            </a:r>
            <a:br>
              <a:rPr lang="en-US" dirty="0">
                <a:solidFill>
                  <a:srgbClr val="000000"/>
                </a:solidFill>
                <a:latin typeface="Times New Roman" charset="0"/>
                <a:cs typeface="Times New Roman" charset="0"/>
              </a:rPr>
            </a:br>
            <a:endParaRPr lang="en-US" dirty="0">
              <a:solidFill>
                <a:srgbClr val="000000"/>
              </a:solidFill>
              <a:latin typeface="Times New Roman" charset="0"/>
              <a:cs typeface="Times New Roman" charset="0"/>
            </a:endParaRPr>
          </a:p>
          <a:p>
            <a:pPr eaLnBrk="1" hangingPunct="1">
              <a:buFont typeface="Wingdings" charset="0"/>
              <a:buChar char="v"/>
            </a:pPr>
            <a:r>
              <a:rPr lang="en-US" dirty="0">
                <a:solidFill>
                  <a:srgbClr val="000000"/>
                </a:solidFill>
                <a:latin typeface="Times New Roman" charset="0"/>
                <a:cs typeface="Times New Roman" charset="0"/>
              </a:rPr>
              <a:t> Biomass burning </a:t>
            </a:r>
            <a:r>
              <a:rPr lang="en-US" dirty="0" smtClean="0">
                <a:solidFill>
                  <a:srgbClr val="000000"/>
                </a:solidFill>
                <a:latin typeface="Times New Roman" charset="0"/>
                <a:cs typeface="Times New Roman" charset="0"/>
              </a:rPr>
              <a:t>aerosols has </a:t>
            </a:r>
            <a:r>
              <a:rPr lang="en-US" dirty="0" smtClean="0">
                <a:solidFill>
                  <a:srgbClr val="000000"/>
                </a:solidFill>
                <a:latin typeface="Times New Roman" charset="0"/>
                <a:cs typeface="Times New Roman" charset="0"/>
                <a:sym typeface="Symbol" charset="0"/>
              </a:rPr>
              <a:t></a:t>
            </a:r>
            <a:r>
              <a:rPr lang="en-US" dirty="0" smtClean="0">
                <a:solidFill>
                  <a:srgbClr val="000000"/>
                </a:solidFill>
                <a:latin typeface="Times New Roman" charset="0"/>
                <a:cs typeface="Times New Roman" charset="0"/>
              </a:rPr>
              <a:t> </a:t>
            </a:r>
            <a:r>
              <a:rPr lang="en-US" dirty="0">
                <a:solidFill>
                  <a:srgbClr val="000000"/>
                </a:solidFill>
                <a:latin typeface="Times New Roman" charset="0"/>
                <a:cs typeface="Times New Roman" charset="0"/>
              </a:rPr>
              <a:t>as high as </a:t>
            </a:r>
            <a:r>
              <a:rPr lang="en-US" dirty="0" smtClean="0">
                <a:solidFill>
                  <a:srgbClr val="000000"/>
                </a:solidFill>
                <a:latin typeface="Times New Roman" charset="0"/>
                <a:cs typeface="Times New Roman" charset="0"/>
              </a:rPr>
              <a:t>3.5, due to absorption by the organic aerosol fraction known as brown carbon (</a:t>
            </a:r>
            <a:r>
              <a:rPr lang="en-US" dirty="0" err="1" smtClean="0">
                <a:solidFill>
                  <a:srgbClr val="000000"/>
                </a:solidFill>
                <a:latin typeface="Times New Roman" charset="0"/>
                <a:cs typeface="Times New Roman" charset="0"/>
              </a:rPr>
              <a:t>BrC</a:t>
            </a:r>
            <a:r>
              <a:rPr lang="en-US" dirty="0" smtClean="0">
                <a:solidFill>
                  <a:srgbClr val="000000"/>
                </a:solidFill>
                <a:latin typeface="Times New Roman" charset="0"/>
                <a:cs typeface="Times New Roman" charset="0"/>
              </a:rPr>
              <a:t>)</a:t>
            </a:r>
            <a:br>
              <a:rPr lang="en-US" dirty="0" smtClean="0">
                <a:solidFill>
                  <a:srgbClr val="000000"/>
                </a:solidFill>
                <a:latin typeface="Times New Roman" charset="0"/>
                <a:cs typeface="Times New Roman" charset="0"/>
              </a:rPr>
            </a:br>
            <a:endParaRPr lang="en-US" dirty="0">
              <a:solidFill>
                <a:srgbClr val="000000"/>
              </a:solidFill>
              <a:latin typeface="Times New Roman" charset="0"/>
              <a:cs typeface="Times New Roman" charset="0"/>
            </a:endParaRPr>
          </a:p>
          <a:p>
            <a:pPr eaLnBrk="1" hangingPunct="1">
              <a:buFont typeface="Wingdings" charset="0"/>
              <a:buChar char="v"/>
            </a:pPr>
            <a:r>
              <a:rPr lang="en-US" dirty="0">
                <a:solidFill>
                  <a:srgbClr val="000000"/>
                </a:solidFill>
                <a:latin typeface="Times New Roman" charset="0"/>
                <a:cs typeface="Times New Roman" charset="0"/>
              </a:rPr>
              <a:t>  </a:t>
            </a:r>
            <a:r>
              <a:rPr lang="en-US" dirty="0" smtClean="0">
                <a:solidFill>
                  <a:srgbClr val="000000"/>
                </a:solidFill>
                <a:latin typeface="Times New Roman" charset="0"/>
                <a:cs typeface="Times New Roman" charset="0"/>
              </a:rPr>
              <a:t>Dust has </a:t>
            </a:r>
            <a:r>
              <a:rPr lang="en-US" dirty="0">
                <a:solidFill>
                  <a:srgbClr val="000000"/>
                </a:solidFill>
                <a:latin typeface="Symbol" charset="0"/>
                <a:cs typeface="Times New Roman" charset="0"/>
                <a:sym typeface="Symbol" charset="0"/>
              </a:rPr>
              <a:t></a:t>
            </a:r>
            <a:r>
              <a:rPr lang="en-US" dirty="0">
                <a:solidFill>
                  <a:srgbClr val="000000"/>
                </a:solidFill>
                <a:latin typeface="Times New Roman" charset="0"/>
                <a:cs typeface="Times New Roman" charset="0"/>
              </a:rPr>
              <a:t> ≈ </a:t>
            </a:r>
            <a:r>
              <a:rPr lang="en-US" dirty="0" smtClean="0">
                <a:solidFill>
                  <a:srgbClr val="000000"/>
                </a:solidFill>
                <a:latin typeface="Times New Roman" charset="0"/>
                <a:cs typeface="Times New Roman" charset="0"/>
              </a:rPr>
              <a:t>3 due to UV and near UV absorption by SiO</a:t>
            </a:r>
            <a:r>
              <a:rPr lang="en-US" baseline="-25000" dirty="0" smtClean="0">
                <a:solidFill>
                  <a:srgbClr val="000000"/>
                </a:solidFill>
                <a:latin typeface="Times New Roman" charset="0"/>
                <a:cs typeface="Times New Roman" charset="0"/>
              </a:rPr>
              <a:t>2</a:t>
            </a:r>
            <a:r>
              <a:rPr lang="en-US" dirty="0" smtClean="0">
                <a:solidFill>
                  <a:srgbClr val="000000"/>
                </a:solidFill>
                <a:latin typeface="Times New Roman" charset="0"/>
                <a:cs typeface="Times New Roman" charset="0"/>
              </a:rPr>
              <a:t>.</a:t>
            </a:r>
            <a:endParaRPr lang="en-US" dirty="0">
              <a:solidFill>
                <a:srgbClr val="000000"/>
              </a:solidFill>
              <a:latin typeface="Times New Roman" charset="0"/>
              <a:cs typeface="Times New Roman" charset="0"/>
            </a:endParaRPr>
          </a:p>
        </p:txBody>
      </p:sp>
      <p:graphicFrame>
        <p:nvGraphicFramePr>
          <p:cNvPr id="151556"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51610" name="Equation" r:id="rId4" imgW="114151" imgH="215619" progId="Equation.3">
                  <p:embed/>
                </p:oleObj>
              </mc:Choice>
              <mc:Fallback>
                <p:oleObj name="Equation" r:id="rId4" imgW="114151" imgH="215619"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51557" name="Picture 9" descr="angstrom"/>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9800" y="762000"/>
            <a:ext cx="5338763"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1143000"/>
          </a:xfrm>
        </p:spPr>
        <p:txBody>
          <a:bodyPr/>
          <a:lstStyle/>
          <a:p>
            <a:r>
              <a:rPr lang="en-US" sz="4000" b="1" dirty="0" smtClean="0"/>
              <a:t>Wavelength Dependence of Absorption</a:t>
            </a:r>
            <a:endParaRPr lang="en-US" sz="4000" b="1"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sp>
        <p:nvSpPr>
          <p:cNvPr id="151555" name="Rectangle 2"/>
          <p:cNvSpPr>
            <a:spLocks noChangeArrowheads="1"/>
          </p:cNvSpPr>
          <p:nvPr/>
        </p:nvSpPr>
        <p:spPr bwMode="auto">
          <a:xfrm>
            <a:off x="0" y="2378307"/>
            <a:ext cx="906780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Font typeface="Wingdings" charset="0"/>
              <a:buNone/>
            </a:pPr>
            <a:r>
              <a:rPr lang="en-US" b="1" i="1" dirty="0" smtClean="0">
                <a:solidFill>
                  <a:srgbClr val="000000"/>
                </a:solidFill>
                <a:latin typeface="Arial"/>
                <a:cs typeface="Times New Roman" charset="0"/>
                <a:sym typeface="Symbol" charset="0"/>
              </a:rPr>
              <a:t>b</a:t>
            </a:r>
            <a:r>
              <a:rPr lang="en-US" b="1" dirty="0" smtClean="0">
                <a:solidFill>
                  <a:srgbClr val="000000"/>
                </a:solidFill>
                <a:latin typeface="Symbol" charset="0"/>
                <a:cs typeface="Times New Roman" charset="0"/>
                <a:sym typeface="Symbol" charset="0"/>
              </a:rPr>
              <a:t></a:t>
            </a:r>
            <a:r>
              <a:rPr lang="en-US" b="1" dirty="0">
                <a:solidFill>
                  <a:srgbClr val="000000"/>
                </a:solidFill>
                <a:latin typeface="Symbol" charset="0"/>
                <a:cs typeface="Times New Roman" charset="0"/>
                <a:sym typeface="Symbol" charset="0"/>
              </a:rPr>
              <a:t></a:t>
            </a:r>
            <a:r>
              <a:rPr lang="en-US" dirty="0">
                <a:solidFill>
                  <a:srgbClr val="000000"/>
                </a:solidFill>
                <a:latin typeface="Symbol" charset="0"/>
                <a:cs typeface="Times New Roman" charset="0"/>
                <a:sym typeface="Symbol" charset="0"/>
              </a:rPr>
              <a:t></a:t>
            </a:r>
            <a:r>
              <a:rPr lang="en-US" dirty="0" err="1">
                <a:solidFill>
                  <a:srgbClr val="000000"/>
                </a:solidFill>
                <a:latin typeface="Arial Bold" charset="0"/>
                <a:cs typeface="Times New Roman" charset="0"/>
              </a:rPr>
              <a:t>Angstr</a:t>
            </a:r>
            <a:r>
              <a:rPr lang="en-US" altLang="ja-JP" dirty="0" err="1">
                <a:solidFill>
                  <a:srgbClr val="000000"/>
                </a:solidFill>
                <a:latin typeface="Arial Bold" charset="0"/>
                <a:cs typeface="Times New Roman" charset="0"/>
              </a:rPr>
              <a:t>öm</a:t>
            </a:r>
            <a:r>
              <a:rPr lang="en-US" altLang="ja-JP" dirty="0">
                <a:solidFill>
                  <a:srgbClr val="000000"/>
                </a:solidFill>
                <a:latin typeface="Arial Bold" charset="0"/>
                <a:cs typeface="Times New Roman" charset="0"/>
              </a:rPr>
              <a:t> Exponent </a:t>
            </a:r>
            <a:r>
              <a:rPr lang="en-US" altLang="ja-JP" dirty="0" smtClean="0">
                <a:solidFill>
                  <a:srgbClr val="000000"/>
                </a:solidFill>
                <a:latin typeface="Arial Bold" charset="0"/>
                <a:cs typeface="Times New Roman" charset="0"/>
              </a:rPr>
              <a:t>for scattering. </a:t>
            </a:r>
            <a:endParaRPr lang="en-US" altLang="ja-JP" dirty="0">
              <a:solidFill>
                <a:srgbClr val="000000"/>
              </a:solidFill>
              <a:latin typeface="Arial Bold" charset="0"/>
              <a:cs typeface="Times New Roman" charset="0"/>
            </a:endParaRPr>
          </a:p>
          <a:p>
            <a:pPr eaLnBrk="1" hangingPunct="1">
              <a:buFont typeface="Wingdings" charset="0"/>
              <a:buNone/>
            </a:pPr>
            <a:endParaRPr lang="en-US" dirty="0">
              <a:solidFill>
                <a:srgbClr val="000000"/>
              </a:solidFill>
              <a:latin typeface="Times New Roman" charset="0"/>
              <a:cs typeface="Times New Roman" charset="0"/>
            </a:endParaRPr>
          </a:p>
          <a:p>
            <a:pPr eaLnBrk="1" hangingPunct="1">
              <a:buFont typeface="Wingdings" charset="0"/>
              <a:buChar char="v"/>
            </a:pPr>
            <a:r>
              <a:rPr lang="en-US" dirty="0">
                <a:solidFill>
                  <a:srgbClr val="000000"/>
                </a:solidFill>
                <a:latin typeface="Times New Roman" charset="0"/>
                <a:cs typeface="Times New Roman" charset="0"/>
              </a:rPr>
              <a:t> </a:t>
            </a:r>
            <a:r>
              <a:rPr lang="en-US" dirty="0" smtClean="0">
                <a:solidFill>
                  <a:srgbClr val="000000"/>
                </a:solidFill>
                <a:latin typeface="Times New Roman" charset="0"/>
                <a:cs typeface="Times New Roman" charset="0"/>
              </a:rPr>
              <a:t>Typically use </a:t>
            </a:r>
            <a:r>
              <a:rPr lang="en-US" dirty="0" smtClean="0">
                <a:solidFill>
                  <a:srgbClr val="000000"/>
                </a:solidFill>
                <a:latin typeface="Times New Roman" charset="0"/>
                <a:cs typeface="Times New Roman" charset="0"/>
              </a:rPr>
              <a:t>405, 532, and 870 nm to determine </a:t>
            </a:r>
            <a:r>
              <a:rPr lang="en-US" i="1" dirty="0" smtClean="0">
                <a:solidFill>
                  <a:srgbClr val="000000"/>
                </a:solidFill>
                <a:latin typeface="Times New Roman" charset="0"/>
                <a:cs typeface="Times New Roman" charset="0"/>
              </a:rPr>
              <a:t>b</a:t>
            </a:r>
            <a:r>
              <a:rPr lang="en-US" dirty="0" smtClean="0">
                <a:solidFill>
                  <a:srgbClr val="000000"/>
                </a:solidFill>
                <a:latin typeface="Times New Roman" charset="0"/>
                <a:cs typeface="Times New Roman" charset="0"/>
              </a:rPr>
              <a:t>.  870 nm is less sensitive to fine mode; more to coarse mode</a:t>
            </a:r>
            <a:r>
              <a:rPr lang="en-US" dirty="0" smtClean="0">
                <a:solidFill>
                  <a:srgbClr val="000000"/>
                </a:solidFill>
                <a:latin typeface="Symbol" charset="0"/>
                <a:cs typeface="Times New Roman" charset="0"/>
                <a:sym typeface="Symbol" charset="0"/>
              </a:rPr>
              <a:t></a:t>
            </a:r>
            <a:r>
              <a:rPr lang="en-US" dirty="0" smtClean="0">
                <a:solidFill>
                  <a:srgbClr val="000000"/>
                </a:solidFill>
                <a:latin typeface="Symbol" charset="0"/>
                <a:cs typeface="Times New Roman" charset="0"/>
                <a:sym typeface="Symbol" charset="0"/>
              </a:rPr>
              <a:t/>
            </a:r>
            <a:br>
              <a:rPr lang="en-US" dirty="0" smtClean="0">
                <a:solidFill>
                  <a:srgbClr val="000000"/>
                </a:solidFill>
                <a:latin typeface="Symbol" charset="0"/>
                <a:cs typeface="Times New Roman" charset="0"/>
                <a:sym typeface="Symbol" charset="0"/>
              </a:rPr>
            </a:br>
            <a:endParaRPr lang="en-US" dirty="0">
              <a:solidFill>
                <a:srgbClr val="000000"/>
              </a:solidFill>
              <a:latin typeface="Symbol" charset="0"/>
              <a:cs typeface="Times New Roman" charset="0"/>
              <a:sym typeface="Symbol" charset="0"/>
            </a:endParaRPr>
          </a:p>
          <a:p>
            <a:pPr eaLnBrk="1" hangingPunct="1">
              <a:buFont typeface="Wingdings" charset="0"/>
              <a:buChar char="v"/>
            </a:pPr>
            <a:r>
              <a:rPr lang="en-US" dirty="0" smtClean="0">
                <a:solidFill>
                  <a:srgbClr val="000000"/>
                </a:solidFill>
                <a:latin typeface="Symbol" charset="0"/>
                <a:cs typeface="Times New Roman" charset="0"/>
                <a:sym typeface="Symbol" charset="0"/>
              </a:rPr>
              <a:t> </a:t>
            </a:r>
            <a:r>
              <a:rPr lang="en-US" i="1" dirty="0" smtClean="0">
                <a:solidFill>
                  <a:srgbClr val="000000"/>
                </a:solidFill>
                <a:latin typeface="Times New Roman" charset="0"/>
                <a:cs typeface="Times New Roman" charset="0"/>
              </a:rPr>
              <a:t>b</a:t>
            </a:r>
            <a:r>
              <a:rPr lang="en-US" dirty="0" smtClean="0">
                <a:solidFill>
                  <a:srgbClr val="000000"/>
                </a:solidFill>
                <a:latin typeface="Times New Roman" charset="0"/>
                <a:cs typeface="Times New Roman" charset="0"/>
              </a:rPr>
              <a:t> ≈ 1.6, but varies during the day as aerosol size changes. </a:t>
            </a:r>
            <a:r>
              <a:rPr lang="en-US" dirty="0">
                <a:solidFill>
                  <a:srgbClr val="000000"/>
                </a:solidFill>
                <a:latin typeface="Times New Roman" charset="0"/>
                <a:cs typeface="Times New Roman" charset="0"/>
              </a:rPr>
              <a:t/>
            </a:r>
            <a:br>
              <a:rPr lang="en-US" dirty="0">
                <a:solidFill>
                  <a:srgbClr val="000000"/>
                </a:solidFill>
                <a:latin typeface="Times New Roman" charset="0"/>
                <a:cs typeface="Times New Roman" charset="0"/>
              </a:rPr>
            </a:br>
            <a:endParaRPr lang="en-US" dirty="0">
              <a:solidFill>
                <a:srgbClr val="000000"/>
              </a:solidFill>
              <a:latin typeface="Times New Roman" charset="0"/>
              <a:cs typeface="Times New Roman" charset="0"/>
            </a:endParaRPr>
          </a:p>
          <a:p>
            <a:pPr eaLnBrk="1" hangingPunct="1">
              <a:buFont typeface="Wingdings" charset="0"/>
              <a:buChar char="v"/>
            </a:pPr>
            <a:r>
              <a:rPr lang="en-US" dirty="0">
                <a:solidFill>
                  <a:srgbClr val="000000"/>
                </a:solidFill>
                <a:latin typeface="Times New Roman" charset="0"/>
                <a:cs typeface="Times New Roman" charset="0"/>
              </a:rPr>
              <a:t> </a:t>
            </a:r>
            <a:r>
              <a:rPr lang="en-US" dirty="0" smtClean="0">
                <a:solidFill>
                  <a:srgbClr val="000000"/>
                </a:solidFill>
                <a:latin typeface="Times New Roman" charset="0"/>
                <a:cs typeface="Times New Roman" charset="0"/>
              </a:rPr>
              <a:t>Rayleigh scattering by gases has </a:t>
            </a:r>
            <a:r>
              <a:rPr lang="en-US" i="1" dirty="0">
                <a:solidFill>
                  <a:srgbClr val="000000"/>
                </a:solidFill>
                <a:latin typeface="Times New Roman" charset="0"/>
                <a:cs typeface="Times New Roman" charset="0"/>
              </a:rPr>
              <a:t>b</a:t>
            </a:r>
            <a:r>
              <a:rPr lang="en-US" dirty="0">
                <a:solidFill>
                  <a:srgbClr val="000000"/>
                </a:solidFill>
                <a:latin typeface="Times New Roman" charset="0"/>
                <a:cs typeface="Times New Roman" charset="0"/>
              </a:rPr>
              <a:t> ≈ </a:t>
            </a:r>
            <a:r>
              <a:rPr lang="en-US" dirty="0" smtClean="0">
                <a:solidFill>
                  <a:srgbClr val="000000"/>
                </a:solidFill>
                <a:latin typeface="Times New Roman" charset="0"/>
                <a:cs typeface="Times New Roman" charset="0"/>
              </a:rPr>
              <a:t>4.</a:t>
            </a:r>
            <a:br>
              <a:rPr lang="en-US" dirty="0" smtClean="0">
                <a:solidFill>
                  <a:srgbClr val="000000"/>
                </a:solidFill>
                <a:latin typeface="Times New Roman" charset="0"/>
                <a:cs typeface="Times New Roman" charset="0"/>
              </a:rPr>
            </a:br>
            <a:endParaRPr lang="en-US" dirty="0">
              <a:solidFill>
                <a:srgbClr val="000000"/>
              </a:solidFill>
              <a:latin typeface="Times New Roman" charset="0"/>
              <a:cs typeface="Times New Roman" charset="0"/>
            </a:endParaRPr>
          </a:p>
          <a:p>
            <a:pPr eaLnBrk="1" hangingPunct="1">
              <a:buFont typeface="Wingdings" charset="0"/>
              <a:buChar char="v"/>
            </a:pPr>
            <a:r>
              <a:rPr lang="en-US" dirty="0">
                <a:solidFill>
                  <a:srgbClr val="000000"/>
                </a:solidFill>
                <a:latin typeface="Times New Roman" charset="0"/>
                <a:cs typeface="Times New Roman" charset="0"/>
              </a:rPr>
              <a:t>  </a:t>
            </a:r>
            <a:r>
              <a:rPr lang="en-US" dirty="0" smtClean="0">
                <a:solidFill>
                  <a:srgbClr val="000000"/>
                </a:solidFill>
                <a:latin typeface="Times New Roman" charset="0"/>
                <a:cs typeface="Times New Roman" charset="0"/>
              </a:rPr>
              <a:t>Coarse mode dust has </a:t>
            </a:r>
            <a:r>
              <a:rPr lang="en-US" i="1" dirty="0" smtClean="0">
                <a:solidFill>
                  <a:srgbClr val="000000"/>
                </a:solidFill>
                <a:latin typeface="Times New Roman" charset="0"/>
                <a:cs typeface="Times New Roman" charset="0"/>
              </a:rPr>
              <a:t>b</a:t>
            </a:r>
            <a:r>
              <a:rPr lang="en-US" dirty="0" smtClean="0">
                <a:solidFill>
                  <a:srgbClr val="000000"/>
                </a:solidFill>
                <a:latin typeface="Times New Roman" charset="0"/>
                <a:cs typeface="Times New Roman" charset="0"/>
              </a:rPr>
              <a:t> &lt; </a:t>
            </a:r>
            <a:r>
              <a:rPr lang="en-US" dirty="0" smtClean="0">
                <a:solidFill>
                  <a:srgbClr val="000000"/>
                </a:solidFill>
                <a:latin typeface="Times New Roman" charset="0"/>
                <a:cs typeface="Times New Roman" charset="0"/>
              </a:rPr>
              <a:t>1 </a:t>
            </a:r>
            <a:r>
              <a:rPr lang="en-US" dirty="0" smtClean="0">
                <a:solidFill>
                  <a:srgbClr val="000000"/>
                </a:solidFill>
                <a:latin typeface="Times New Roman" charset="0"/>
                <a:cs typeface="Times New Roman" charset="0"/>
              </a:rPr>
              <a:t>due to large aerosol size compared with the wavelength.                                              </a:t>
            </a:r>
            <a:r>
              <a:rPr lang="en-US" sz="4400" i="1" dirty="0" smtClean="0">
                <a:solidFill>
                  <a:srgbClr val="000000"/>
                </a:solidFill>
                <a:latin typeface="Times New Roman" charset="0"/>
                <a:cs typeface="Times New Roman" charset="0"/>
              </a:rPr>
              <a:t>b</a:t>
            </a:r>
            <a:r>
              <a:rPr lang="en-US" dirty="0" smtClean="0">
                <a:solidFill>
                  <a:srgbClr val="000000"/>
                </a:solidFill>
                <a:latin typeface="Times New Roman" charset="0"/>
                <a:cs typeface="Times New Roman" charset="0"/>
              </a:rPr>
              <a:t> </a:t>
            </a:r>
            <a:r>
              <a:rPr lang="en-US" sz="1000" dirty="0" smtClean="0">
                <a:solidFill>
                  <a:srgbClr val="000000"/>
                </a:solidFill>
                <a:latin typeface="Times New Roman" charset="0"/>
                <a:cs typeface="Times New Roman" charset="0"/>
              </a:rPr>
              <a:t>OO</a:t>
            </a:r>
            <a:r>
              <a:rPr lang="en-US" dirty="0" smtClean="0">
                <a:solidFill>
                  <a:srgbClr val="000000"/>
                </a:solidFill>
                <a:latin typeface="Times New Roman" charset="0"/>
                <a:cs typeface="Times New Roman" charset="0"/>
              </a:rPr>
              <a:t>            </a:t>
            </a:r>
            <a:r>
              <a:rPr lang="en-US" sz="1200" i="1" dirty="0" smtClean="0">
                <a:solidFill>
                  <a:srgbClr val="000000"/>
                </a:solidFill>
                <a:latin typeface="Times New Roman" charset="0"/>
                <a:cs typeface="Times New Roman" charset="0"/>
              </a:rPr>
              <a:t>b</a:t>
            </a:r>
            <a:r>
              <a:rPr lang="en-US" dirty="0" smtClean="0">
                <a:solidFill>
                  <a:srgbClr val="000000"/>
                </a:solidFill>
                <a:latin typeface="Times New Roman" charset="0"/>
                <a:cs typeface="Times New Roman" charset="0"/>
              </a:rPr>
              <a:t> </a:t>
            </a:r>
            <a:r>
              <a:rPr lang="en-US" sz="4400" dirty="0" smtClean="0">
                <a:solidFill>
                  <a:srgbClr val="000000"/>
                </a:solidFill>
                <a:latin typeface="Times New Roman" charset="0"/>
                <a:cs typeface="Times New Roman" charset="0"/>
              </a:rPr>
              <a:t>OO</a:t>
            </a:r>
            <a:endParaRPr lang="en-US" sz="4400" dirty="0">
              <a:solidFill>
                <a:srgbClr val="000000"/>
              </a:solidFill>
              <a:latin typeface="Times New Roman" charset="0"/>
              <a:cs typeface="Times New Roman" charset="0"/>
            </a:endParaRPr>
          </a:p>
        </p:txBody>
      </p:sp>
      <p:graphicFrame>
        <p:nvGraphicFramePr>
          <p:cNvPr id="151556" name="Object 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071"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idx="4294967295"/>
          </p:nvPr>
        </p:nvSpPr>
        <p:spPr>
          <a:xfrm>
            <a:off x="0" y="0"/>
            <a:ext cx="9144000" cy="838200"/>
          </a:xfrm>
        </p:spPr>
        <p:txBody>
          <a:bodyPr/>
          <a:lstStyle/>
          <a:p>
            <a:r>
              <a:rPr lang="en-US" sz="4000" b="1" dirty="0" smtClean="0"/>
              <a:t>Wavelength Dependence of </a:t>
            </a:r>
            <a:r>
              <a:rPr lang="en-US" sz="4000" b="1" dirty="0" smtClean="0"/>
              <a:t>Scattering</a:t>
            </a:r>
            <a:endParaRPr lang="en-US" sz="4000" b="1" dirty="0"/>
          </a:p>
        </p:txBody>
      </p:sp>
      <p:pic>
        <p:nvPicPr>
          <p:cNvPr id="5" name="Picture 4" descr="bscaangstomcoef.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533400"/>
            <a:ext cx="7162800" cy="1880353"/>
          </a:xfrm>
          <a:prstGeom prst="rect">
            <a:avLst/>
          </a:prstGeom>
        </p:spPr>
      </p:pic>
    </p:spTree>
    <p:extLst>
      <p:ext uri="{BB962C8B-B14F-4D97-AF65-F5344CB8AC3E}">
        <p14:creationId xmlns:p14="http://schemas.microsoft.com/office/powerpoint/2010/main" val="29440972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0" y="0"/>
            <a:ext cx="9144000" cy="1219200"/>
          </a:xfrm>
        </p:spPr>
        <p:txBody>
          <a:bodyPr/>
          <a:lstStyle/>
          <a:p>
            <a:pPr eaLnBrk="1" hangingPunct="1"/>
            <a:r>
              <a:rPr lang="fr-FR" sz="3600" b="1" dirty="0">
                <a:solidFill>
                  <a:schemeClr val="tx1"/>
                </a:solidFill>
                <a:latin typeface="Times" charset="0"/>
              </a:rPr>
              <a:t>How </a:t>
            </a:r>
            <a:r>
              <a:rPr lang="fr-FR" sz="3600" b="1" dirty="0">
                <a:solidFill>
                  <a:schemeClr val="tx1"/>
                </a:solidFill>
                <a:latin typeface="Times" charset="0"/>
              </a:rPr>
              <a:t>C</a:t>
            </a:r>
            <a:r>
              <a:rPr lang="fr-FR" sz="3600" b="1" dirty="0" smtClean="0">
                <a:solidFill>
                  <a:schemeClr val="tx1"/>
                </a:solidFill>
                <a:latin typeface="Times" charset="0"/>
              </a:rPr>
              <a:t>an </a:t>
            </a:r>
            <a:r>
              <a:rPr lang="fr-FR" sz="3600" b="1" dirty="0" err="1">
                <a:solidFill>
                  <a:schemeClr val="tx1"/>
                </a:solidFill>
                <a:latin typeface="Times" charset="0"/>
              </a:rPr>
              <a:t>W</a:t>
            </a:r>
            <a:r>
              <a:rPr lang="fr-FR" sz="3600" b="1" dirty="0" err="1" smtClean="0">
                <a:solidFill>
                  <a:schemeClr val="tx1"/>
                </a:solidFill>
                <a:latin typeface="Times" charset="0"/>
              </a:rPr>
              <a:t>e</a:t>
            </a:r>
            <a:r>
              <a:rPr lang="fr-FR" sz="3600" b="1" dirty="0" smtClean="0">
                <a:solidFill>
                  <a:schemeClr val="tx1"/>
                </a:solidFill>
                <a:latin typeface="Times" charset="0"/>
              </a:rPr>
              <a:t> </a:t>
            </a:r>
            <a:r>
              <a:rPr lang="fr-FR" sz="3600" b="1" dirty="0" err="1">
                <a:solidFill>
                  <a:schemeClr val="tx1"/>
                </a:solidFill>
                <a:latin typeface="Times" charset="0"/>
              </a:rPr>
              <a:t>O</a:t>
            </a:r>
            <a:r>
              <a:rPr lang="fr-FR" sz="3600" b="1" dirty="0" err="1" smtClean="0">
                <a:solidFill>
                  <a:schemeClr val="tx1"/>
                </a:solidFill>
                <a:latin typeface="Times" charset="0"/>
              </a:rPr>
              <a:t>btain</a:t>
            </a:r>
            <a:r>
              <a:rPr lang="fr-FR" sz="3600" b="1" dirty="0" smtClean="0">
                <a:solidFill>
                  <a:schemeClr val="tx1"/>
                </a:solidFill>
                <a:latin typeface="Times" charset="0"/>
              </a:rPr>
              <a:t> </a:t>
            </a:r>
            <a:r>
              <a:rPr lang="fr-FR" sz="3600" b="1" dirty="0" err="1" smtClean="0">
                <a:solidFill>
                  <a:schemeClr val="tx1"/>
                </a:solidFill>
                <a:latin typeface="Times" charset="0"/>
              </a:rPr>
              <a:t>Aeroso</a:t>
            </a:r>
            <a:r>
              <a:rPr lang="fr-FR" sz="3600" b="1" dirty="0" err="1" smtClean="0">
                <a:solidFill>
                  <a:schemeClr val="tx1"/>
                </a:solidFill>
                <a:latin typeface="Times" charset="0"/>
              </a:rPr>
              <a:t>l</a:t>
            </a:r>
            <a:r>
              <a:rPr lang="fr-FR" sz="3600" b="1" dirty="0" smtClean="0">
                <a:solidFill>
                  <a:schemeClr val="tx1"/>
                </a:solidFill>
                <a:latin typeface="Times" charset="0"/>
              </a:rPr>
              <a:t> Absorption</a:t>
            </a:r>
            <a:r>
              <a:rPr lang="fr-FR" sz="3600" b="1" dirty="0" smtClean="0">
                <a:solidFill>
                  <a:schemeClr val="tx1"/>
                </a:solidFill>
                <a:latin typeface="Times" charset="0"/>
              </a:rPr>
              <a:t>?</a:t>
            </a:r>
            <a:endParaRPr lang="en-US" sz="3600" b="1" dirty="0">
              <a:solidFill>
                <a:schemeClr val="tx1"/>
              </a:solidFill>
              <a:latin typeface="Times" charset="0"/>
            </a:endParaRPr>
          </a:p>
        </p:txBody>
      </p:sp>
      <p:sp>
        <p:nvSpPr>
          <p:cNvPr id="50179" name="Rectangle 4"/>
          <p:cNvSpPr>
            <a:spLocks noChangeArrowheads="1"/>
          </p:cNvSpPr>
          <p:nvPr/>
        </p:nvSpPr>
        <p:spPr bwMode="auto">
          <a:xfrm>
            <a:off x="533400" y="1295400"/>
            <a:ext cx="83058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eaLnBrk="1" hangingPunct="1">
              <a:spcBef>
                <a:spcPct val="20000"/>
              </a:spcBef>
              <a:buFont typeface="Times" charset="0"/>
              <a:buAutoNum type="arabicPeriod"/>
            </a:pPr>
            <a:r>
              <a:rPr lang="en-US" sz="3600" dirty="0">
                <a:solidFill>
                  <a:srgbClr val="000000"/>
                </a:solidFill>
                <a:latin typeface="Helvetica" charset="0"/>
              </a:rPr>
              <a:t>Calculation of Light Absorption (Complex Refractive Index, Size Distribution, Morphology)</a:t>
            </a:r>
          </a:p>
          <a:p>
            <a:pPr marL="457200" indent="-457200" eaLnBrk="1" hangingPunct="1">
              <a:spcBef>
                <a:spcPct val="20000"/>
              </a:spcBef>
              <a:buFont typeface="Times" charset="0"/>
              <a:buAutoNum type="arabicPeriod"/>
            </a:pPr>
            <a:r>
              <a:rPr lang="en-US" sz="3600" b="1" dirty="0">
                <a:solidFill>
                  <a:srgbClr val="000000"/>
                </a:solidFill>
                <a:latin typeface="Helvetica" charset="0"/>
              </a:rPr>
              <a:t>In Situ Measurements </a:t>
            </a:r>
            <a:br>
              <a:rPr lang="en-US" sz="3600" b="1" dirty="0">
                <a:solidFill>
                  <a:srgbClr val="000000"/>
                </a:solidFill>
                <a:latin typeface="Helvetica" charset="0"/>
              </a:rPr>
            </a:br>
            <a:r>
              <a:rPr lang="en-US" sz="3600" b="1" dirty="0">
                <a:solidFill>
                  <a:srgbClr val="000000"/>
                </a:solidFill>
                <a:latin typeface="Helvetica" charset="0"/>
              </a:rPr>
              <a:t>(Filter Based and </a:t>
            </a:r>
            <a:r>
              <a:rPr lang="en-US" sz="3600" b="1" dirty="0" err="1">
                <a:solidFill>
                  <a:srgbClr val="000000"/>
                </a:solidFill>
                <a:latin typeface="Helvetica" charset="0"/>
              </a:rPr>
              <a:t>Photoacoustic</a:t>
            </a:r>
            <a:r>
              <a:rPr lang="en-US" sz="3600" b="1" dirty="0">
                <a:solidFill>
                  <a:srgbClr val="000000"/>
                </a:solidFill>
                <a:latin typeface="Helvetica" charset="0"/>
              </a:rPr>
              <a:t>)</a:t>
            </a:r>
            <a:endParaRPr lang="en-US" sz="3600" dirty="0">
              <a:solidFill>
                <a:srgbClr val="000000"/>
              </a:solidFill>
              <a:latin typeface="Helvetica" charset="0"/>
            </a:endParaRPr>
          </a:p>
          <a:p>
            <a:pPr marL="457200" indent="-457200" eaLnBrk="1" hangingPunct="1">
              <a:spcBef>
                <a:spcPct val="20000"/>
              </a:spcBef>
              <a:buFont typeface="Times" charset="0"/>
              <a:buAutoNum type="arabicPeriod"/>
            </a:pPr>
            <a:r>
              <a:rPr lang="en-US" sz="3600" dirty="0">
                <a:solidFill>
                  <a:srgbClr val="000000"/>
                </a:solidFill>
                <a:latin typeface="Helvetica" charset="0"/>
              </a:rPr>
              <a:t>Remote Sensing</a:t>
            </a:r>
          </a:p>
        </p:txBody>
      </p:sp>
      <p:sp>
        <p:nvSpPr>
          <p:cNvPr id="50180" name="Rectangle 5"/>
          <p:cNvSpPr>
            <a:spLocks noChangeArrowheads="1"/>
          </p:cNvSpPr>
          <p:nvPr/>
        </p:nvSpPr>
        <p:spPr bwMode="auto">
          <a:xfrm>
            <a:off x="28222" y="4953000"/>
            <a:ext cx="8915400"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a:solidFill>
                  <a:srgbClr val="3366FF"/>
                </a:solidFill>
                <a:latin typeface="Helvetica" charset="0"/>
              </a:rPr>
              <a:t>Bond, T. and R. Bergstrom (2006). </a:t>
            </a:r>
            <a:r>
              <a:rPr lang="ja-JP" altLang="en-US" sz="1800" dirty="0">
                <a:solidFill>
                  <a:srgbClr val="3366FF"/>
                </a:solidFill>
                <a:latin typeface="Helvetica" charset="0"/>
                <a:ea typeface="ヒラギノ角ゴ Pro W3" charset="0"/>
                <a:cs typeface="ヒラギノ角ゴ Pro W3" charset="0"/>
              </a:rPr>
              <a:t>“</a:t>
            </a:r>
            <a:r>
              <a:rPr lang="en-US" sz="1800" dirty="0">
                <a:solidFill>
                  <a:srgbClr val="3366FF"/>
                </a:solidFill>
                <a:latin typeface="Helvetica" charset="0"/>
                <a:ea typeface="ヒラギノ角ゴ Pro W3" charset="0"/>
                <a:cs typeface="ヒラギノ角ゴ Pro W3" charset="0"/>
              </a:rPr>
              <a:t>Light Absorption by Carbonaceous Particles: An Investigative Review.</a:t>
            </a:r>
            <a:r>
              <a:rPr lang="ja-JP" altLang="en-US" sz="1800" dirty="0">
                <a:solidFill>
                  <a:srgbClr val="3366FF"/>
                </a:solidFill>
                <a:latin typeface="Helvetica" charset="0"/>
                <a:ea typeface="ヒラギノ角ゴ Pro W3" charset="0"/>
                <a:cs typeface="ヒラギノ角ゴ Pro W3" charset="0"/>
              </a:rPr>
              <a:t>”</a:t>
            </a:r>
            <a:r>
              <a:rPr lang="en-US" sz="1800" dirty="0">
                <a:solidFill>
                  <a:srgbClr val="3366FF"/>
                </a:solidFill>
                <a:latin typeface="Helvetica" charset="0"/>
                <a:ea typeface="ヒラギノ角ゴ Pro W3" charset="0"/>
                <a:cs typeface="ヒラギノ角ゴ Pro W3" charset="0"/>
              </a:rPr>
              <a:t> </a:t>
            </a:r>
            <a:r>
              <a:rPr lang="en-US" sz="1800" i="1" dirty="0">
                <a:solidFill>
                  <a:srgbClr val="3366FF"/>
                </a:solidFill>
                <a:latin typeface="Helvetica" charset="0"/>
                <a:ea typeface="ヒラギノ角ゴ Pro W3" charset="0"/>
                <a:cs typeface="ヒラギノ角ゴ Pro W3" charset="0"/>
              </a:rPr>
              <a:t>Aerosol Sci. Tech.</a:t>
            </a:r>
            <a:r>
              <a:rPr lang="en-US" sz="1800" dirty="0">
                <a:solidFill>
                  <a:srgbClr val="3366FF"/>
                </a:solidFill>
                <a:latin typeface="Helvetica" charset="0"/>
                <a:ea typeface="ヒラギノ角ゴ Pro W3" charset="0"/>
                <a:cs typeface="ヒラギノ角ゴ Pro W3" charset="0"/>
              </a:rPr>
              <a:t> </a:t>
            </a:r>
            <a:r>
              <a:rPr lang="en-US" sz="1800" b="1" dirty="0">
                <a:solidFill>
                  <a:srgbClr val="3366FF"/>
                </a:solidFill>
                <a:latin typeface="Helvetica" charset="0"/>
                <a:ea typeface="ヒラギノ角ゴ Pro W3" charset="0"/>
                <a:cs typeface="ヒラギノ角ゴ Pro W3" charset="0"/>
              </a:rPr>
              <a:t>40</a:t>
            </a:r>
            <a:r>
              <a:rPr lang="en-US" sz="1800" dirty="0">
                <a:solidFill>
                  <a:srgbClr val="3366FF"/>
                </a:solidFill>
                <a:latin typeface="Helvetica" charset="0"/>
                <a:ea typeface="ヒラギノ角ゴ Pro W3" charset="0"/>
                <a:cs typeface="ヒラギノ角ゴ Pro W3" charset="0"/>
              </a:rPr>
              <a:t>, 1-41</a:t>
            </a:r>
            <a:r>
              <a:rPr lang="en-US" sz="1800" dirty="0" smtClean="0">
                <a:solidFill>
                  <a:srgbClr val="3366FF"/>
                </a:solidFill>
                <a:latin typeface="Helvetica" charset="0"/>
                <a:ea typeface="ヒラギノ角ゴ Pro W3" charset="0"/>
                <a:cs typeface="ヒラギノ角ゴ Pro W3" charset="0"/>
              </a:rPr>
              <a:t>.</a:t>
            </a:r>
          </a:p>
          <a:p>
            <a:endParaRPr lang="en-US" sz="1800" dirty="0">
              <a:solidFill>
                <a:srgbClr val="3366FF"/>
              </a:solidFill>
              <a:latin typeface="Helvetica" charset="0"/>
              <a:ea typeface="ヒラギノ角ゴ Pro W3" charset="0"/>
              <a:cs typeface="ヒラギノ角ゴ Pro W3" charset="0"/>
            </a:endParaRPr>
          </a:p>
          <a:p>
            <a:r>
              <a:rPr lang="en-US" sz="1800" dirty="0" err="1">
                <a:solidFill>
                  <a:srgbClr val="3366FF"/>
                </a:solidFill>
                <a:latin typeface="Helvetica" charset="0"/>
                <a:ea typeface="ヒラギノ角ゴ Pro W3" charset="0"/>
                <a:cs typeface="ヒラギノ角ゴ Pro W3" charset="0"/>
              </a:rPr>
              <a:t>Moosmüller</a:t>
            </a:r>
            <a:r>
              <a:rPr lang="en-US" sz="1800" dirty="0">
                <a:solidFill>
                  <a:srgbClr val="3366FF"/>
                </a:solidFill>
                <a:latin typeface="Helvetica" charset="0"/>
                <a:ea typeface="ヒラギノ角ゴ Pro W3" charset="0"/>
                <a:cs typeface="ヒラギノ角ゴ Pro W3" charset="0"/>
              </a:rPr>
              <a:t>, H., R. K. </a:t>
            </a:r>
            <a:r>
              <a:rPr lang="en-US" sz="1800" dirty="0" err="1">
                <a:solidFill>
                  <a:srgbClr val="3366FF"/>
                </a:solidFill>
                <a:latin typeface="Helvetica" charset="0"/>
                <a:ea typeface="ヒラギノ角ゴ Pro W3" charset="0"/>
                <a:cs typeface="ヒラギノ角ゴ Pro W3" charset="0"/>
              </a:rPr>
              <a:t>Chakrabarty</a:t>
            </a:r>
            <a:r>
              <a:rPr lang="en-US" sz="1800" dirty="0">
                <a:solidFill>
                  <a:srgbClr val="3366FF"/>
                </a:solidFill>
                <a:latin typeface="Helvetica" charset="0"/>
                <a:ea typeface="ヒラギノ角ゴ Pro W3" charset="0"/>
                <a:cs typeface="ヒラギノ角ゴ Pro W3" charset="0"/>
              </a:rPr>
              <a:t>, and W. P. Arnott (2009) Aerosol light absorption and its measurement: A review, Journal of Quantitative Spectroscopy &amp; </a:t>
            </a:r>
            <a:r>
              <a:rPr lang="en-US" sz="1800" dirty="0" err="1">
                <a:solidFill>
                  <a:srgbClr val="3366FF"/>
                </a:solidFill>
                <a:latin typeface="Helvetica" charset="0"/>
                <a:ea typeface="ヒラギノ角ゴ Pro W3" charset="0"/>
                <a:cs typeface="ヒラギノ角ゴ Pro W3" charset="0"/>
              </a:rPr>
              <a:t>Radiative</a:t>
            </a:r>
            <a:r>
              <a:rPr lang="en-US" sz="1800" dirty="0">
                <a:solidFill>
                  <a:srgbClr val="3366FF"/>
                </a:solidFill>
                <a:latin typeface="Helvetica" charset="0"/>
                <a:ea typeface="ヒラギノ角ゴ Pro W3" charset="0"/>
                <a:cs typeface="ヒラギノ角ゴ Pro W3" charset="0"/>
              </a:rPr>
              <a:t> Transfer, 110, 844–878.</a:t>
            </a:r>
            <a:endParaRPr lang="en-US" sz="1800" dirty="0">
              <a:solidFill>
                <a:srgbClr val="3366FF"/>
              </a:solidFill>
              <a:latin typeface="Helvetica" charset="0"/>
              <a:ea typeface="ヒラギノ角ゴ Pro W3" charset="0"/>
              <a:cs typeface="ヒラギノ角ゴ Pro W3"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1314" name="Picture 3" descr="screen008.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1700" y="0"/>
            <a:ext cx="7319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itle 1"/>
          <p:cNvSpPr>
            <a:spLocks noGrp="1"/>
          </p:cNvSpPr>
          <p:nvPr>
            <p:ph type="title"/>
          </p:nvPr>
        </p:nvSpPr>
        <p:spPr>
          <a:xfrm>
            <a:off x="0" y="0"/>
            <a:ext cx="9144000" cy="685800"/>
          </a:xfrm>
        </p:spPr>
        <p:txBody>
          <a:bodyPr/>
          <a:lstStyle/>
          <a:p>
            <a:r>
              <a:rPr lang="en-US" sz="2400" b="1" dirty="0">
                <a:solidFill>
                  <a:srgbClr val="FFFF00"/>
                </a:solidFill>
                <a:latin typeface="Arial" charset="0"/>
                <a:ea typeface="ＭＳ Ｐゴシック" charset="0"/>
                <a:cs typeface="ＭＳ Ｐゴシック" charset="0"/>
              </a:rPr>
              <a:t>UNR Is Also A Land Grant University: Morrill Act of 1862.</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52400" y="152400"/>
            <a:ext cx="8763000" cy="533400"/>
          </a:xfrm>
        </p:spPr>
        <p:txBody>
          <a:bodyPr/>
          <a:lstStyle/>
          <a:p>
            <a:pPr eaLnBrk="1" hangingPunct="1"/>
            <a:r>
              <a:rPr lang="en-US" sz="4000" b="1" dirty="0">
                <a:solidFill>
                  <a:srgbClr val="000000"/>
                </a:solidFill>
                <a:latin typeface="Helvetica" charset="0"/>
              </a:rPr>
              <a:t>Filter Based Measurement of </a:t>
            </a:r>
            <a:r>
              <a:rPr lang="en-US" sz="4000" b="1" dirty="0" err="1">
                <a:solidFill>
                  <a:srgbClr val="000000"/>
                </a:solidFill>
                <a:latin typeface="Helvetica" charset="0"/>
              </a:rPr>
              <a:t>B</a:t>
            </a:r>
            <a:r>
              <a:rPr lang="en-US" sz="4000" b="1" baseline="-25000" dirty="0" err="1">
                <a:solidFill>
                  <a:srgbClr val="000000"/>
                </a:solidFill>
                <a:latin typeface="Helvetica" charset="0"/>
              </a:rPr>
              <a:t>abs</a:t>
            </a:r>
            <a:endParaRPr lang="en-US" sz="6000" dirty="0">
              <a:solidFill>
                <a:srgbClr val="000000"/>
              </a:solidFill>
              <a:latin typeface="Helvetica" charset="0"/>
            </a:endParaRPr>
          </a:p>
        </p:txBody>
      </p:sp>
      <p:sp>
        <p:nvSpPr>
          <p:cNvPr id="51203" name="Rectangle 4"/>
          <p:cNvSpPr>
            <a:spLocks noChangeArrowheads="1"/>
          </p:cNvSpPr>
          <p:nvPr/>
        </p:nvSpPr>
        <p:spPr bwMode="auto">
          <a:xfrm>
            <a:off x="0" y="609600"/>
            <a:ext cx="8991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eaLnBrk="1" hangingPunct="1">
              <a:spcBef>
                <a:spcPct val="20000"/>
              </a:spcBef>
            </a:pPr>
            <a:r>
              <a:rPr lang="en-US" sz="3600" b="1" u="sng" dirty="0">
                <a:solidFill>
                  <a:srgbClr val="000000"/>
                </a:solidFill>
                <a:latin typeface="Helvetica" charset="0"/>
              </a:rPr>
              <a:t>Challenges:</a:t>
            </a:r>
            <a:endParaRPr lang="en-US" sz="3600" dirty="0">
              <a:solidFill>
                <a:srgbClr val="000000"/>
              </a:solidFill>
              <a:latin typeface="Helvetica" charset="0"/>
            </a:endParaRPr>
          </a:p>
          <a:p>
            <a:pPr marL="609600" indent="-609600" eaLnBrk="1" hangingPunct="1">
              <a:spcBef>
                <a:spcPct val="20000"/>
              </a:spcBef>
              <a:buFontTx/>
              <a:buAutoNum type="arabicPeriod"/>
            </a:pPr>
            <a:r>
              <a:rPr lang="en-US" b="1" dirty="0">
                <a:solidFill>
                  <a:srgbClr val="000000"/>
                </a:solidFill>
                <a:latin typeface="Helvetica" charset="0"/>
              </a:rPr>
              <a:t>Interference</a:t>
            </a:r>
            <a:r>
              <a:rPr lang="en-US" dirty="0">
                <a:solidFill>
                  <a:srgbClr val="000000"/>
                </a:solidFill>
                <a:latin typeface="Helvetica" charset="0"/>
              </a:rPr>
              <a:t> between absorption by particles and scattering by particles </a:t>
            </a:r>
            <a:r>
              <a:rPr lang="en-US" dirty="0" smtClean="0">
                <a:solidFill>
                  <a:srgbClr val="000000"/>
                </a:solidFill>
                <a:latin typeface="Helvetica" charset="0"/>
              </a:rPr>
              <a:t>in the filter </a:t>
            </a:r>
            <a:r>
              <a:rPr lang="en-US" dirty="0">
                <a:solidFill>
                  <a:srgbClr val="000000"/>
                </a:solidFill>
                <a:latin typeface="Helvetica" charset="0"/>
              </a:rPr>
              <a:t>medium.</a:t>
            </a:r>
            <a:br>
              <a:rPr lang="en-US" dirty="0">
                <a:solidFill>
                  <a:srgbClr val="000000"/>
                </a:solidFill>
                <a:latin typeface="Helvetica" charset="0"/>
              </a:rPr>
            </a:br>
            <a:r>
              <a:rPr lang="en-US" b="1" u="sng" dirty="0">
                <a:solidFill>
                  <a:srgbClr val="000000"/>
                </a:solidFill>
                <a:latin typeface="Helvetica" charset="0"/>
              </a:rPr>
              <a:t>Partial Solution:</a:t>
            </a:r>
            <a:r>
              <a:rPr lang="en-US" dirty="0">
                <a:solidFill>
                  <a:srgbClr val="000000"/>
                </a:solidFill>
                <a:latin typeface="Helvetica" charset="0"/>
              </a:rPr>
              <a:t> Either correct for through additional measurements and/or </a:t>
            </a:r>
            <a:r>
              <a:rPr lang="en-US" dirty="0" err="1">
                <a:solidFill>
                  <a:srgbClr val="000000"/>
                </a:solidFill>
                <a:latin typeface="Helvetica" charset="0"/>
              </a:rPr>
              <a:t>radiative</a:t>
            </a:r>
            <a:r>
              <a:rPr lang="en-US" dirty="0">
                <a:solidFill>
                  <a:srgbClr val="000000"/>
                </a:solidFill>
                <a:latin typeface="Helvetica" charset="0"/>
              </a:rPr>
              <a:t> transfer approach (</a:t>
            </a:r>
            <a:r>
              <a:rPr lang="en-US" dirty="0" err="1">
                <a:solidFill>
                  <a:srgbClr val="000000"/>
                </a:solidFill>
                <a:latin typeface="Helvetica" charset="0"/>
              </a:rPr>
              <a:t>Petzold</a:t>
            </a:r>
            <a:r>
              <a:rPr lang="en-US" dirty="0">
                <a:solidFill>
                  <a:srgbClr val="000000"/>
                </a:solidFill>
                <a:latin typeface="Helvetica" charset="0"/>
              </a:rPr>
              <a:t> et al., 2002; Arnott et al., 2005) or eliminate scattering with index matching (</a:t>
            </a:r>
            <a:r>
              <a:rPr lang="en-US" dirty="0" err="1">
                <a:solidFill>
                  <a:srgbClr val="000000"/>
                </a:solidFill>
                <a:latin typeface="Helvetica" charset="0"/>
              </a:rPr>
              <a:t>Ballach</a:t>
            </a:r>
            <a:r>
              <a:rPr lang="en-US" dirty="0">
                <a:solidFill>
                  <a:srgbClr val="000000"/>
                </a:solidFill>
                <a:latin typeface="Helvetica" charset="0"/>
              </a:rPr>
              <a:t> et al., 2001).</a:t>
            </a:r>
          </a:p>
          <a:p>
            <a:pPr marL="609600" indent="-609600" eaLnBrk="1" hangingPunct="1">
              <a:spcBef>
                <a:spcPct val="20000"/>
              </a:spcBef>
              <a:buFontTx/>
              <a:buAutoNum type="arabicPeriod"/>
            </a:pPr>
            <a:r>
              <a:rPr lang="en-US" b="1" dirty="0">
                <a:solidFill>
                  <a:srgbClr val="000000"/>
                </a:solidFill>
                <a:latin typeface="Helvetica" charset="0"/>
              </a:rPr>
              <a:t>Limited dynamic range</a:t>
            </a:r>
            <a:r>
              <a:rPr lang="en-US" dirty="0">
                <a:solidFill>
                  <a:srgbClr val="000000"/>
                </a:solidFill>
                <a:latin typeface="Helvetica" charset="0"/>
              </a:rPr>
              <a:t>.</a:t>
            </a:r>
            <a:br>
              <a:rPr lang="en-US" dirty="0">
                <a:solidFill>
                  <a:srgbClr val="000000"/>
                </a:solidFill>
                <a:latin typeface="Helvetica" charset="0"/>
              </a:rPr>
            </a:br>
            <a:r>
              <a:rPr lang="en-US" b="1" u="sng" dirty="0">
                <a:solidFill>
                  <a:srgbClr val="000000"/>
                </a:solidFill>
                <a:latin typeface="Helvetica" charset="0"/>
              </a:rPr>
              <a:t>Partial Solution:</a:t>
            </a:r>
            <a:r>
              <a:rPr lang="en-US" dirty="0">
                <a:solidFill>
                  <a:srgbClr val="000000"/>
                </a:solidFill>
                <a:latin typeface="Helvetica" charset="0"/>
              </a:rPr>
              <a:t> Variable filter change interval or variable dilution .</a:t>
            </a:r>
          </a:p>
        </p:txBody>
      </p:sp>
      <p:sp>
        <p:nvSpPr>
          <p:cNvPr id="51204" name="Rectangle 5"/>
          <p:cNvSpPr>
            <a:spLocks noChangeArrowheads="1"/>
          </p:cNvSpPr>
          <p:nvPr/>
        </p:nvSpPr>
        <p:spPr bwMode="auto">
          <a:xfrm>
            <a:off x="142875" y="4630738"/>
            <a:ext cx="870108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err="1">
                <a:solidFill>
                  <a:srgbClr val="3366FF"/>
                </a:solidFill>
                <a:latin typeface="Helvetica" charset="0"/>
              </a:rPr>
              <a:t>Petzold</a:t>
            </a:r>
            <a:r>
              <a:rPr lang="en-US" sz="1400" dirty="0">
                <a:solidFill>
                  <a:srgbClr val="3366FF"/>
                </a:solidFill>
                <a:latin typeface="Helvetica" charset="0"/>
              </a:rPr>
              <a:t>, A., H. Kramer, and M. </a:t>
            </a:r>
            <a:r>
              <a:rPr lang="en-US" sz="1400" dirty="0" err="1">
                <a:solidFill>
                  <a:srgbClr val="3366FF"/>
                </a:solidFill>
                <a:latin typeface="Helvetica" charset="0"/>
              </a:rPr>
              <a:t>Sch</a:t>
            </a:r>
            <a:r>
              <a:rPr lang="en-US" altLang="ja-JP" sz="1400" dirty="0" err="1">
                <a:solidFill>
                  <a:srgbClr val="3366FF"/>
                </a:solidFill>
                <a:latin typeface="Helvetica" charset="0"/>
                <a:ea typeface="ヒラギノ角ゴ Pro W3" charset="0"/>
                <a:cs typeface="ヒラギノ角ゴ Pro W3" charset="0"/>
              </a:rPr>
              <a:t>ön</a:t>
            </a:r>
            <a:r>
              <a:rPr lang="en-US" sz="1400" dirty="0" err="1">
                <a:solidFill>
                  <a:srgbClr val="3366FF"/>
                </a:solidFill>
                <a:latin typeface="Helvetica" charset="0"/>
                <a:ea typeface="ヒラギノ角ゴ Pro W3" charset="0"/>
                <a:cs typeface="ヒラギノ角ゴ Pro W3" charset="0"/>
              </a:rPr>
              <a:t>linner</a:t>
            </a:r>
            <a:r>
              <a:rPr lang="en-US" sz="1400" dirty="0">
                <a:solidFill>
                  <a:srgbClr val="3366FF"/>
                </a:solidFill>
                <a:latin typeface="Helvetica" charset="0"/>
                <a:ea typeface="ヒラギノ角ゴ Pro W3" charset="0"/>
                <a:cs typeface="ヒラギノ角ゴ Pro W3" charset="0"/>
              </a:rPr>
              <a:t> (2002). </a:t>
            </a:r>
            <a:r>
              <a:rPr lang="ja-JP" altLang="en-US" sz="1400" dirty="0">
                <a:solidFill>
                  <a:srgbClr val="3366FF"/>
                </a:solidFill>
                <a:latin typeface="Helvetica" charset="0"/>
                <a:ea typeface="ヒラギノ角ゴ Pro W3" charset="0"/>
                <a:cs typeface="ヒラギノ角ゴ Pro W3" charset="0"/>
              </a:rPr>
              <a:t>“</a:t>
            </a:r>
            <a:r>
              <a:rPr lang="en-US" sz="1400" dirty="0">
                <a:solidFill>
                  <a:srgbClr val="3366FF"/>
                </a:solidFill>
                <a:latin typeface="Helvetica" charset="0"/>
                <a:ea typeface="ヒラギノ角ゴ Pro W3" charset="0"/>
                <a:cs typeface="ヒラギノ角ゴ Pro W3" charset="0"/>
              </a:rPr>
              <a:t>Continuous Measurement of Atmospheric Black Carbon Using a Multi-Angle Absorption Photometer.</a:t>
            </a:r>
            <a:r>
              <a:rPr lang="ja-JP" altLang="en-US" sz="1400" dirty="0">
                <a:solidFill>
                  <a:srgbClr val="3366FF"/>
                </a:solidFill>
                <a:latin typeface="Helvetica" charset="0"/>
                <a:ea typeface="ヒラギノ角ゴ Pro W3" charset="0"/>
                <a:cs typeface="ヒラギノ角ゴ Pro W3" charset="0"/>
              </a:rPr>
              <a:t>”</a:t>
            </a:r>
            <a:r>
              <a:rPr lang="en-US" sz="1400" dirty="0">
                <a:solidFill>
                  <a:srgbClr val="3366FF"/>
                </a:solidFill>
                <a:latin typeface="Helvetica" charset="0"/>
                <a:ea typeface="ヒラギノ角ゴ Pro W3" charset="0"/>
                <a:cs typeface="ヒラギノ角ゴ Pro W3" charset="0"/>
              </a:rPr>
              <a:t> </a:t>
            </a:r>
            <a:r>
              <a:rPr lang="en-US" sz="1400" i="1" dirty="0">
                <a:solidFill>
                  <a:srgbClr val="3366FF"/>
                </a:solidFill>
                <a:latin typeface="Helvetica" charset="0"/>
                <a:ea typeface="ヒラギノ角ゴ Pro W3" charset="0"/>
                <a:cs typeface="ヒラギノ角ゴ Pro W3" charset="0"/>
              </a:rPr>
              <a:t>Environmental Science and Pollution Research</a:t>
            </a:r>
            <a:r>
              <a:rPr lang="en-US" sz="1400" dirty="0">
                <a:solidFill>
                  <a:srgbClr val="3366FF"/>
                </a:solidFill>
                <a:latin typeface="Helvetica" charset="0"/>
                <a:ea typeface="ヒラギノ角ゴ Pro W3" charset="0"/>
                <a:cs typeface="ヒラギノ角ゴ Pro W3" charset="0"/>
              </a:rPr>
              <a:t> </a:t>
            </a:r>
            <a:r>
              <a:rPr lang="en-US" sz="1400" b="1" dirty="0">
                <a:solidFill>
                  <a:srgbClr val="3366FF"/>
                </a:solidFill>
                <a:latin typeface="Helvetica" charset="0"/>
                <a:ea typeface="ヒラギノ角ゴ Pro W3" charset="0"/>
                <a:cs typeface="ヒラギノ角ゴ Pro W3" charset="0"/>
              </a:rPr>
              <a:t>4</a:t>
            </a:r>
            <a:r>
              <a:rPr lang="en-US" sz="1400" dirty="0">
                <a:solidFill>
                  <a:srgbClr val="3366FF"/>
                </a:solidFill>
                <a:latin typeface="Helvetica" charset="0"/>
                <a:ea typeface="ヒラギノ角ゴ Pro W3" charset="0"/>
                <a:cs typeface="ヒラギノ角ゴ Pro W3" charset="0"/>
              </a:rPr>
              <a:t>, 78-82.</a:t>
            </a:r>
            <a:br>
              <a:rPr lang="en-US" sz="1400" dirty="0">
                <a:solidFill>
                  <a:srgbClr val="3366FF"/>
                </a:solidFill>
                <a:latin typeface="Helvetica" charset="0"/>
                <a:ea typeface="ヒラギノ角ゴ Pro W3" charset="0"/>
                <a:cs typeface="ヒラギノ角ゴ Pro W3" charset="0"/>
              </a:rPr>
            </a:br>
            <a:endParaRPr lang="en-US" sz="1400" dirty="0">
              <a:solidFill>
                <a:srgbClr val="3366FF"/>
              </a:solidFill>
              <a:latin typeface="Helvetica" charset="0"/>
              <a:ea typeface="ヒラギノ角ゴ Pro W3" charset="0"/>
              <a:cs typeface="ヒラギノ角ゴ Pro W3" charset="0"/>
            </a:endParaRPr>
          </a:p>
          <a:p>
            <a:r>
              <a:rPr lang="en-US" sz="1400" dirty="0" err="1">
                <a:solidFill>
                  <a:srgbClr val="3366FF"/>
                </a:solidFill>
                <a:latin typeface="Helvetica" charset="0"/>
                <a:ea typeface="ヒラギノ角ゴ Pro W3" charset="0"/>
                <a:cs typeface="ヒラギノ角ゴ Pro W3" charset="0"/>
              </a:rPr>
              <a:t>Ballach</a:t>
            </a:r>
            <a:r>
              <a:rPr lang="en-US" sz="1400" dirty="0">
                <a:solidFill>
                  <a:srgbClr val="3366FF"/>
                </a:solidFill>
                <a:latin typeface="Helvetica" charset="0"/>
                <a:ea typeface="ヒラギノ角ゴ Pro W3" charset="0"/>
                <a:cs typeface="ヒラギノ角ゴ Pro W3" charset="0"/>
              </a:rPr>
              <a:t>, J., R. </a:t>
            </a:r>
            <a:r>
              <a:rPr lang="en-US" sz="1400" dirty="0" err="1">
                <a:solidFill>
                  <a:srgbClr val="3366FF"/>
                </a:solidFill>
                <a:latin typeface="Helvetica" charset="0"/>
                <a:ea typeface="ヒラギノ角ゴ Pro W3" charset="0"/>
                <a:cs typeface="ヒラギノ角ゴ Pro W3" charset="0"/>
              </a:rPr>
              <a:t>Hitzenberger</a:t>
            </a:r>
            <a:r>
              <a:rPr lang="en-US" sz="1400" dirty="0">
                <a:solidFill>
                  <a:srgbClr val="3366FF"/>
                </a:solidFill>
                <a:latin typeface="Helvetica" charset="0"/>
                <a:ea typeface="ヒラギノ角ゴ Pro W3" charset="0"/>
                <a:cs typeface="ヒラギノ角ゴ Pro W3" charset="0"/>
              </a:rPr>
              <a:t>, E. Schultz, and W. </a:t>
            </a:r>
            <a:r>
              <a:rPr lang="en-US" sz="1400" dirty="0" err="1">
                <a:solidFill>
                  <a:srgbClr val="3366FF"/>
                </a:solidFill>
                <a:latin typeface="Helvetica" charset="0"/>
                <a:ea typeface="ヒラギノ角ゴ Pro W3" charset="0"/>
                <a:cs typeface="ヒラギノ角ゴ Pro W3" charset="0"/>
              </a:rPr>
              <a:t>Jaeschke</a:t>
            </a:r>
            <a:r>
              <a:rPr lang="en-US" sz="1400" dirty="0">
                <a:solidFill>
                  <a:srgbClr val="3366FF"/>
                </a:solidFill>
                <a:latin typeface="Helvetica" charset="0"/>
                <a:ea typeface="ヒラギノ角ゴ Pro W3" charset="0"/>
                <a:cs typeface="ヒラギノ角ゴ Pro W3" charset="0"/>
              </a:rPr>
              <a:t> (2001). </a:t>
            </a:r>
            <a:r>
              <a:rPr lang="ja-JP" altLang="en-US" sz="1400" dirty="0">
                <a:solidFill>
                  <a:srgbClr val="3366FF"/>
                </a:solidFill>
                <a:latin typeface="Helvetica" charset="0"/>
                <a:ea typeface="ヒラギノ角ゴ Pro W3" charset="0"/>
                <a:cs typeface="ヒラギノ角ゴ Pro W3" charset="0"/>
              </a:rPr>
              <a:t>“</a:t>
            </a:r>
            <a:r>
              <a:rPr lang="en-US" sz="1400" dirty="0">
                <a:solidFill>
                  <a:srgbClr val="3366FF"/>
                </a:solidFill>
                <a:latin typeface="Helvetica" charset="0"/>
                <a:ea typeface="ヒラギノ角ゴ Pro W3" charset="0"/>
                <a:cs typeface="ヒラギノ角ゴ Pro W3" charset="0"/>
              </a:rPr>
              <a:t>Development of an Improved Optical Transmission Technique for Black Carbon (BC) Analysis.</a:t>
            </a:r>
            <a:r>
              <a:rPr lang="ja-JP" altLang="en-US" sz="1400" dirty="0">
                <a:solidFill>
                  <a:srgbClr val="3366FF"/>
                </a:solidFill>
                <a:latin typeface="Helvetica" charset="0"/>
                <a:ea typeface="ヒラギノ角ゴ Pro W3" charset="0"/>
                <a:cs typeface="ヒラギノ角ゴ Pro W3" charset="0"/>
              </a:rPr>
              <a:t>”</a:t>
            </a:r>
            <a:r>
              <a:rPr lang="en-US" sz="1400" dirty="0">
                <a:solidFill>
                  <a:srgbClr val="3366FF"/>
                </a:solidFill>
                <a:latin typeface="Helvetica" charset="0"/>
                <a:ea typeface="ヒラギノ角ゴ Pro W3" charset="0"/>
                <a:cs typeface="ヒラギノ角ゴ Pro W3" charset="0"/>
              </a:rPr>
              <a:t> </a:t>
            </a:r>
            <a:r>
              <a:rPr lang="en-US" sz="1400" i="1" dirty="0">
                <a:solidFill>
                  <a:srgbClr val="3366FF"/>
                </a:solidFill>
                <a:latin typeface="Helvetica" charset="0"/>
                <a:ea typeface="ヒラギノ角ゴ Pro W3" charset="0"/>
                <a:cs typeface="ヒラギノ角ゴ Pro W3" charset="0"/>
              </a:rPr>
              <a:t>Atmos. Environ.</a:t>
            </a:r>
            <a:r>
              <a:rPr lang="en-US" sz="1400" dirty="0">
                <a:solidFill>
                  <a:srgbClr val="3366FF"/>
                </a:solidFill>
                <a:latin typeface="Helvetica" charset="0"/>
                <a:ea typeface="ヒラギノ角ゴ Pro W3" charset="0"/>
                <a:cs typeface="ヒラギノ角ゴ Pro W3" charset="0"/>
              </a:rPr>
              <a:t> </a:t>
            </a:r>
            <a:r>
              <a:rPr lang="en-US" sz="1400" b="1" dirty="0">
                <a:solidFill>
                  <a:srgbClr val="3366FF"/>
                </a:solidFill>
                <a:latin typeface="Helvetica" charset="0"/>
                <a:ea typeface="ヒラギノ角ゴ Pro W3" charset="0"/>
                <a:cs typeface="ヒラギノ角ゴ Pro W3" charset="0"/>
              </a:rPr>
              <a:t>35</a:t>
            </a:r>
            <a:r>
              <a:rPr lang="en-US" sz="1400" dirty="0">
                <a:solidFill>
                  <a:srgbClr val="3366FF"/>
                </a:solidFill>
                <a:latin typeface="Helvetica" charset="0"/>
                <a:ea typeface="ヒラギノ角ゴ Pro W3" charset="0"/>
                <a:cs typeface="ヒラギノ角ゴ Pro W3" charset="0"/>
              </a:rPr>
              <a:t>, 2089-2100.</a:t>
            </a:r>
            <a:br>
              <a:rPr lang="en-US" sz="1400" dirty="0">
                <a:solidFill>
                  <a:srgbClr val="3366FF"/>
                </a:solidFill>
                <a:latin typeface="Helvetica" charset="0"/>
                <a:ea typeface="ヒラギノ角ゴ Pro W3" charset="0"/>
                <a:cs typeface="ヒラギノ角ゴ Pro W3" charset="0"/>
              </a:rPr>
            </a:br>
            <a:endParaRPr lang="en-US" sz="1400" dirty="0">
              <a:solidFill>
                <a:srgbClr val="3366FF"/>
              </a:solidFill>
              <a:latin typeface="Helvetica" charset="0"/>
              <a:ea typeface="ヒラギノ角ゴ Pro W3" charset="0"/>
              <a:cs typeface="ヒラギノ角ゴ Pro W3" charset="0"/>
            </a:endParaRPr>
          </a:p>
          <a:p>
            <a:r>
              <a:rPr lang="en-US" sz="1400" dirty="0">
                <a:solidFill>
                  <a:srgbClr val="3366FF"/>
                </a:solidFill>
                <a:latin typeface="Helvetica" charset="0"/>
                <a:ea typeface="ヒラギノ角ゴ Pro W3" charset="0"/>
                <a:cs typeface="ヒラギノ角ゴ Pro W3" charset="0"/>
              </a:rPr>
              <a:t>Arnott, W. P., K. </a:t>
            </a:r>
            <a:r>
              <a:rPr lang="en-US" sz="1400" dirty="0" err="1">
                <a:solidFill>
                  <a:srgbClr val="3366FF"/>
                </a:solidFill>
                <a:latin typeface="Helvetica" charset="0"/>
                <a:ea typeface="ヒラギノ角ゴ Pro W3" charset="0"/>
                <a:cs typeface="ヒラギノ角ゴ Pro W3" charset="0"/>
              </a:rPr>
              <a:t>Hamasha</a:t>
            </a:r>
            <a:r>
              <a:rPr lang="en-US" sz="1400" dirty="0">
                <a:solidFill>
                  <a:srgbClr val="3366FF"/>
                </a:solidFill>
                <a:latin typeface="Helvetica" charset="0"/>
                <a:ea typeface="ヒラギノ角ゴ Pro W3" charset="0"/>
                <a:cs typeface="ヒラギノ角ゴ Pro W3" charset="0"/>
              </a:rPr>
              <a:t>, H. </a:t>
            </a:r>
            <a:r>
              <a:rPr lang="en-US" sz="1400" dirty="0" err="1">
                <a:solidFill>
                  <a:srgbClr val="3366FF"/>
                </a:solidFill>
                <a:latin typeface="Helvetica" charset="0"/>
                <a:ea typeface="ヒラギノ角ゴ Pro W3" charset="0"/>
                <a:cs typeface="ヒラギノ角ゴ Pro W3" charset="0"/>
              </a:rPr>
              <a:t>Moosm</a:t>
            </a:r>
            <a:r>
              <a:rPr lang="en-US" altLang="ja-JP" sz="1400" dirty="0" err="1">
                <a:solidFill>
                  <a:srgbClr val="3366FF"/>
                </a:solidFill>
                <a:latin typeface="Helvetica" charset="0"/>
                <a:ea typeface="ヒラギノ角ゴ Pro W3" charset="0"/>
                <a:cs typeface="ヒラギノ角ゴ Pro W3" charset="0"/>
              </a:rPr>
              <a:t>ül</a:t>
            </a:r>
            <a:r>
              <a:rPr lang="en-US" sz="1400" dirty="0" err="1">
                <a:solidFill>
                  <a:srgbClr val="3366FF"/>
                </a:solidFill>
                <a:latin typeface="Helvetica" charset="0"/>
                <a:ea typeface="ヒラギノ角ゴ Pro W3" charset="0"/>
                <a:cs typeface="ヒラギノ角ゴ Pro W3" charset="0"/>
              </a:rPr>
              <a:t>ler</a:t>
            </a:r>
            <a:r>
              <a:rPr lang="en-US" sz="1400" dirty="0">
                <a:solidFill>
                  <a:srgbClr val="3366FF"/>
                </a:solidFill>
                <a:latin typeface="Helvetica" charset="0"/>
                <a:ea typeface="ヒラギノ角ゴ Pro W3" charset="0"/>
                <a:cs typeface="ヒラギノ角ゴ Pro W3" charset="0"/>
              </a:rPr>
              <a:t>, P. J. Sheridan, and J. A. </a:t>
            </a:r>
            <a:r>
              <a:rPr lang="en-US" sz="1400" dirty="0" err="1">
                <a:solidFill>
                  <a:srgbClr val="3366FF"/>
                </a:solidFill>
                <a:latin typeface="Helvetica" charset="0"/>
                <a:ea typeface="ヒラギノ角ゴ Pro W3" charset="0"/>
                <a:cs typeface="ヒラギノ角ゴ Pro W3" charset="0"/>
              </a:rPr>
              <a:t>Ogren</a:t>
            </a:r>
            <a:r>
              <a:rPr lang="en-US" sz="1400" dirty="0">
                <a:solidFill>
                  <a:srgbClr val="3366FF"/>
                </a:solidFill>
                <a:latin typeface="Helvetica" charset="0"/>
                <a:ea typeface="ヒラギノ角ゴ Pro W3" charset="0"/>
                <a:cs typeface="ヒラギノ角ゴ Pro W3" charset="0"/>
              </a:rPr>
              <a:t> (2005). </a:t>
            </a:r>
            <a:r>
              <a:rPr lang="ja-JP" altLang="en-US" sz="1400" dirty="0">
                <a:solidFill>
                  <a:srgbClr val="3366FF"/>
                </a:solidFill>
                <a:latin typeface="Helvetica" charset="0"/>
                <a:ea typeface="ヒラギノ角ゴ Pro W3" charset="0"/>
                <a:cs typeface="ヒラギノ角ゴ Pro W3" charset="0"/>
              </a:rPr>
              <a:t>“</a:t>
            </a:r>
            <a:r>
              <a:rPr lang="en-US" sz="1400" dirty="0">
                <a:solidFill>
                  <a:srgbClr val="3366FF"/>
                </a:solidFill>
                <a:latin typeface="Helvetica" charset="0"/>
                <a:ea typeface="ヒラギノ角ゴ Pro W3" charset="0"/>
                <a:cs typeface="ヒラギノ角ゴ Pro W3" charset="0"/>
              </a:rPr>
              <a:t>Towards Aerosol Light-Absorption Measurements with a 7-Wavelength </a:t>
            </a:r>
            <a:r>
              <a:rPr lang="en-US" sz="1400" dirty="0" err="1">
                <a:solidFill>
                  <a:srgbClr val="3366FF"/>
                </a:solidFill>
                <a:latin typeface="Helvetica" charset="0"/>
                <a:ea typeface="ヒラギノ角ゴ Pro W3" charset="0"/>
                <a:cs typeface="ヒラギノ角ゴ Pro W3" charset="0"/>
              </a:rPr>
              <a:t>Aethalometer</a:t>
            </a:r>
            <a:r>
              <a:rPr lang="en-US" sz="1400" dirty="0">
                <a:solidFill>
                  <a:srgbClr val="3366FF"/>
                </a:solidFill>
                <a:latin typeface="Helvetica" charset="0"/>
                <a:ea typeface="ヒラギノ角ゴ Pro W3" charset="0"/>
                <a:cs typeface="ヒラギノ角ゴ Pro W3" charset="0"/>
              </a:rPr>
              <a:t>: Evaluation with a </a:t>
            </a:r>
            <a:r>
              <a:rPr lang="en-US" sz="1400" dirty="0" err="1">
                <a:solidFill>
                  <a:srgbClr val="3366FF"/>
                </a:solidFill>
                <a:latin typeface="Helvetica" charset="0"/>
                <a:ea typeface="ヒラギノ角ゴ Pro W3" charset="0"/>
                <a:cs typeface="ヒラギノ角ゴ Pro W3" charset="0"/>
              </a:rPr>
              <a:t>Photoacoustic</a:t>
            </a:r>
            <a:r>
              <a:rPr lang="en-US" sz="1400" dirty="0">
                <a:solidFill>
                  <a:srgbClr val="3366FF"/>
                </a:solidFill>
                <a:latin typeface="Helvetica" charset="0"/>
                <a:ea typeface="ヒラギノ角ゴ Pro W3" charset="0"/>
                <a:cs typeface="ヒラギノ角ゴ Pro W3" charset="0"/>
              </a:rPr>
              <a:t> Instrument and 3-Wavelength </a:t>
            </a:r>
            <a:r>
              <a:rPr lang="en-US" sz="1400" dirty="0" err="1">
                <a:solidFill>
                  <a:srgbClr val="3366FF"/>
                </a:solidFill>
                <a:latin typeface="Helvetica" charset="0"/>
                <a:ea typeface="ヒラギノ角ゴ Pro W3" charset="0"/>
                <a:cs typeface="ヒラギノ角ゴ Pro W3" charset="0"/>
              </a:rPr>
              <a:t>Nephelometer</a:t>
            </a:r>
            <a:r>
              <a:rPr lang="en-US" sz="1400" dirty="0">
                <a:solidFill>
                  <a:srgbClr val="3366FF"/>
                </a:solidFill>
                <a:latin typeface="Helvetica" charset="0"/>
                <a:ea typeface="ヒラギノ角ゴ Pro W3" charset="0"/>
                <a:cs typeface="ヒラギノ角ゴ Pro W3" charset="0"/>
              </a:rPr>
              <a:t>.</a:t>
            </a:r>
            <a:r>
              <a:rPr lang="ja-JP" altLang="en-US" sz="1400" dirty="0">
                <a:solidFill>
                  <a:srgbClr val="3366FF"/>
                </a:solidFill>
                <a:latin typeface="Helvetica" charset="0"/>
                <a:ea typeface="ヒラギノ角ゴ Pro W3" charset="0"/>
                <a:cs typeface="ヒラギノ角ゴ Pro W3" charset="0"/>
              </a:rPr>
              <a:t>”</a:t>
            </a:r>
            <a:r>
              <a:rPr lang="en-US" sz="1400" dirty="0">
                <a:solidFill>
                  <a:srgbClr val="3366FF"/>
                </a:solidFill>
                <a:latin typeface="Helvetica" charset="0"/>
                <a:ea typeface="ヒラギノ角ゴ Pro W3" charset="0"/>
                <a:cs typeface="ヒラギノ角ゴ Pro W3" charset="0"/>
              </a:rPr>
              <a:t> </a:t>
            </a:r>
            <a:r>
              <a:rPr lang="en-US" sz="1400" i="1" dirty="0">
                <a:solidFill>
                  <a:srgbClr val="3366FF"/>
                </a:solidFill>
                <a:latin typeface="Helvetica" charset="0"/>
                <a:ea typeface="ヒラギノ角ゴ Pro W3" charset="0"/>
                <a:cs typeface="ヒラギノ角ゴ Pro W3" charset="0"/>
              </a:rPr>
              <a:t>Aerosol Sci. Tech.</a:t>
            </a:r>
            <a:r>
              <a:rPr lang="en-US" sz="1400" dirty="0">
                <a:solidFill>
                  <a:srgbClr val="3366FF"/>
                </a:solidFill>
                <a:latin typeface="Helvetica" charset="0"/>
                <a:ea typeface="ヒラギノ角ゴ Pro W3" charset="0"/>
                <a:cs typeface="ヒラギノ角ゴ Pro W3" charset="0"/>
              </a:rPr>
              <a:t> </a:t>
            </a:r>
            <a:r>
              <a:rPr lang="en-US" sz="1400" b="1" dirty="0">
                <a:solidFill>
                  <a:srgbClr val="3366FF"/>
                </a:solidFill>
                <a:latin typeface="Helvetica" charset="0"/>
                <a:ea typeface="ヒラギノ角ゴ Pro W3" charset="0"/>
                <a:cs typeface="ヒラギノ角ゴ Pro W3" charset="0"/>
              </a:rPr>
              <a:t>39</a:t>
            </a:r>
            <a:r>
              <a:rPr lang="en-US" sz="1400" dirty="0">
                <a:solidFill>
                  <a:srgbClr val="3366FF"/>
                </a:solidFill>
                <a:latin typeface="Helvetica" charset="0"/>
                <a:ea typeface="ヒラギノ角ゴ Pro W3" charset="0"/>
                <a:cs typeface="ヒラギノ角ゴ Pro W3" charset="0"/>
              </a:rPr>
              <a:t>, 17-29.</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a:spLocks noGrp="1" noChangeArrowheads="1"/>
          </p:cNvSpPr>
          <p:nvPr>
            <p:ph type="title"/>
          </p:nvPr>
        </p:nvSpPr>
        <p:spPr>
          <a:xfrm>
            <a:off x="730250" y="160338"/>
            <a:ext cx="7620000" cy="838200"/>
          </a:xfrm>
        </p:spPr>
        <p:txBody>
          <a:bodyPr/>
          <a:lstStyle/>
          <a:p>
            <a:pPr eaLnBrk="1" hangingPunct="1"/>
            <a:r>
              <a:rPr lang="en-US" b="1" dirty="0">
                <a:latin typeface="Arial" charset="0"/>
                <a:ea typeface="ＭＳ Ｐゴシック" charset="0"/>
              </a:rPr>
              <a:t>Simplified description of filter methods for light absorption.  PSAP and AETHALOMETER</a:t>
            </a:r>
          </a:p>
        </p:txBody>
      </p:sp>
      <p:sp>
        <p:nvSpPr>
          <p:cNvPr id="52229" name="Rectangle 3"/>
          <p:cNvSpPr>
            <a:spLocks noGrp="1" noChangeArrowheads="1"/>
          </p:cNvSpPr>
          <p:nvPr>
            <p:ph type="body" idx="1"/>
          </p:nvPr>
        </p:nvSpPr>
        <p:spPr>
          <a:xfrm>
            <a:off x="0" y="3733800"/>
            <a:ext cx="9144000" cy="3124200"/>
          </a:xfrm>
        </p:spPr>
        <p:txBody>
          <a:bodyPr/>
          <a:lstStyle/>
          <a:p>
            <a:pPr eaLnBrk="1" hangingPunct="1">
              <a:lnSpc>
                <a:spcPct val="90000"/>
              </a:lnSpc>
            </a:pPr>
            <a:r>
              <a:rPr lang="en-US" dirty="0">
                <a:latin typeface="Arial" charset="0"/>
                <a:ea typeface="ＭＳ Ｐゴシック" charset="0"/>
              </a:rPr>
              <a:t>Aerosol are deposited on the light-diffusing filter, multiple scattering substrate.</a:t>
            </a:r>
          </a:p>
          <a:p>
            <a:pPr eaLnBrk="1" hangingPunct="1">
              <a:lnSpc>
                <a:spcPct val="90000"/>
              </a:lnSpc>
            </a:pPr>
            <a:r>
              <a:rPr lang="en-US" dirty="0">
                <a:latin typeface="Arial" charset="0"/>
                <a:ea typeface="ＭＳ Ｐゴシック" charset="0"/>
              </a:rPr>
              <a:t>Light absorbing aerosol reduce the light power at the </a:t>
            </a:r>
            <a:r>
              <a:rPr lang="en-US" dirty="0" err="1">
                <a:latin typeface="Arial" charset="0"/>
                <a:ea typeface="ＭＳ Ｐゴシック" charset="0"/>
              </a:rPr>
              <a:t>photodetector</a:t>
            </a:r>
            <a:r>
              <a:rPr lang="en-US" dirty="0">
                <a:latin typeface="Arial" charset="0"/>
                <a:ea typeface="ＭＳ Ｐゴシック" charset="0"/>
              </a:rPr>
              <a:t>.</a:t>
            </a:r>
          </a:p>
          <a:p>
            <a:pPr eaLnBrk="1" hangingPunct="1">
              <a:lnSpc>
                <a:spcPct val="90000"/>
              </a:lnSpc>
            </a:pPr>
            <a:r>
              <a:rPr lang="en-US" dirty="0">
                <a:latin typeface="Arial" charset="0"/>
                <a:ea typeface="ＭＳ Ｐゴシック" charset="0"/>
              </a:rPr>
              <a:t>Light scattering aerosol don't reduce power in principle.</a:t>
            </a:r>
          </a:p>
          <a:p>
            <a:pPr eaLnBrk="1" hangingPunct="1">
              <a:lnSpc>
                <a:spcPct val="90000"/>
              </a:lnSpc>
            </a:pPr>
            <a:r>
              <a:rPr lang="en-US" dirty="0">
                <a:latin typeface="Arial" charset="0"/>
                <a:ea typeface="ＭＳ Ｐゴシック" charset="0"/>
              </a:rPr>
              <a:t>Calibration and effects of aerosol loading (blocking)??</a:t>
            </a:r>
          </a:p>
          <a:p>
            <a:pPr eaLnBrk="1" hangingPunct="1">
              <a:lnSpc>
                <a:spcPct val="90000"/>
              </a:lnSpc>
            </a:pPr>
            <a:r>
              <a:rPr lang="en-US" dirty="0">
                <a:latin typeface="Arial" charset="0"/>
                <a:ea typeface="ＭＳ Ｐゴシック" charset="0"/>
              </a:rPr>
              <a:t>We have noted large RH induced artifacts (PSAP).</a:t>
            </a:r>
          </a:p>
        </p:txBody>
      </p:sp>
      <p:pic>
        <p:nvPicPr>
          <p:cNvPr id="522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273" y="990600"/>
            <a:ext cx="5608955" cy="278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731838" y="0"/>
            <a:ext cx="7772400" cy="692150"/>
          </a:xfrm>
        </p:spPr>
        <p:txBody>
          <a:bodyPr/>
          <a:lstStyle/>
          <a:p>
            <a:pPr eaLnBrk="1" hangingPunct="1"/>
            <a:r>
              <a:rPr lang="en-US" dirty="0">
                <a:solidFill>
                  <a:srgbClr val="FFFF00"/>
                </a:solidFill>
                <a:latin typeface="Arial" charset="0"/>
                <a:ea typeface="ＭＳ Ｐゴシック" charset="0"/>
              </a:rPr>
              <a:t>Particle Soot Absorption Photometer</a:t>
            </a:r>
          </a:p>
        </p:txBody>
      </p:sp>
      <p:pic>
        <p:nvPicPr>
          <p:cNvPr id="54275" name="Picture 4" descr="ps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788" y="649288"/>
            <a:ext cx="4113212"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5"/>
          <p:cNvSpPr>
            <a:spLocks noChangeArrowheads="1"/>
          </p:cNvSpPr>
          <p:nvPr/>
        </p:nvSpPr>
        <p:spPr bwMode="auto">
          <a:xfrm>
            <a:off x="223838" y="6330950"/>
            <a:ext cx="568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3366FF"/>
                </a:solidFill>
              </a:rPr>
              <a:t>Image from http://</a:t>
            </a:r>
            <a:r>
              <a:rPr lang="en-US" sz="1200" dirty="0" err="1">
                <a:solidFill>
                  <a:srgbClr val="3366FF"/>
                </a:solidFill>
              </a:rPr>
              <a:t>www.mlo.noaa.gov</a:t>
            </a:r>
            <a:r>
              <a:rPr lang="en-US" sz="1200" dirty="0">
                <a:solidFill>
                  <a:srgbClr val="3366FF"/>
                </a:solidFill>
              </a:rPr>
              <a:t>/programs/</a:t>
            </a:r>
            <a:r>
              <a:rPr lang="en-US" sz="1200" dirty="0" err="1">
                <a:solidFill>
                  <a:srgbClr val="3366FF"/>
                </a:solidFill>
              </a:rPr>
              <a:t>esrl</a:t>
            </a:r>
            <a:r>
              <a:rPr lang="en-US" sz="1200" dirty="0">
                <a:solidFill>
                  <a:srgbClr val="3366FF"/>
                </a:solidFill>
              </a:rPr>
              <a:t>/aero/</a:t>
            </a:r>
            <a:r>
              <a:rPr lang="en-US" sz="1200" dirty="0" err="1">
                <a:solidFill>
                  <a:srgbClr val="3366FF"/>
                </a:solidFill>
              </a:rPr>
              <a:t>img</a:t>
            </a:r>
            <a:r>
              <a:rPr lang="en-US" sz="1200" dirty="0">
                <a:solidFill>
                  <a:srgbClr val="3366FF"/>
                </a:solidFill>
              </a:rPr>
              <a:t>/</a:t>
            </a:r>
            <a:r>
              <a:rPr lang="en-US" sz="1200" dirty="0" err="1">
                <a:solidFill>
                  <a:srgbClr val="3366FF"/>
                </a:solidFill>
              </a:rPr>
              <a:t>img_psap_filter.JPG</a:t>
            </a:r>
            <a:endParaRPr lang="en-US" sz="1200" dirty="0">
              <a:solidFill>
                <a:srgbClr val="3366FF"/>
              </a:solidFill>
            </a:endParaRPr>
          </a:p>
        </p:txBody>
      </p:sp>
      <p:pic>
        <p:nvPicPr>
          <p:cNvPr id="54277" name="Picture 6" descr="PSAPtop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28663"/>
            <a:ext cx="5027613"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7"/>
          <p:cNvSpPr>
            <a:spLocks noChangeArrowheads="1"/>
          </p:cNvSpPr>
          <p:nvPr/>
        </p:nvSpPr>
        <p:spPr bwMode="auto">
          <a:xfrm>
            <a:off x="180975" y="5819775"/>
            <a:ext cx="8740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Aft>
                <a:spcPts val="1200"/>
              </a:spcAft>
            </a:pPr>
            <a:r>
              <a:rPr lang="en-US" sz="1200" dirty="0">
                <a:solidFill>
                  <a:srgbClr val="3366FF"/>
                </a:solidFill>
                <a:latin typeface="Geneva" charset="0"/>
              </a:rPr>
              <a:t>Bond, T. C., T. L. Anderson and D. Campbell (1999). "Calibration and </a:t>
            </a:r>
            <a:r>
              <a:rPr lang="en-US" sz="1200" dirty="0" err="1">
                <a:solidFill>
                  <a:srgbClr val="3366FF"/>
                </a:solidFill>
                <a:latin typeface="Geneva" charset="0"/>
              </a:rPr>
              <a:t>Intercomparison</a:t>
            </a:r>
            <a:r>
              <a:rPr lang="en-US" sz="1200" dirty="0">
                <a:solidFill>
                  <a:srgbClr val="3366FF"/>
                </a:solidFill>
                <a:latin typeface="Geneva" charset="0"/>
              </a:rPr>
              <a:t> of Filter-Based Measurements of Visible Light Absorption by Aerosols." </a:t>
            </a:r>
            <a:r>
              <a:rPr lang="en-US" sz="1200" u="sng" dirty="0">
                <a:solidFill>
                  <a:srgbClr val="3366FF"/>
                </a:solidFill>
                <a:latin typeface="Geneva" charset="0"/>
              </a:rPr>
              <a:t>Aerosol Science and Technology</a:t>
            </a:r>
            <a:r>
              <a:rPr lang="en-US" sz="1200" dirty="0">
                <a:solidFill>
                  <a:srgbClr val="3366FF"/>
                </a:solidFill>
                <a:latin typeface="Geneva" charset="0"/>
              </a:rPr>
              <a:t> 30(6): 582-600.</a:t>
            </a:r>
            <a:endParaRPr lang="en-US" sz="1200" dirty="0">
              <a:solidFill>
                <a:srgbClr val="3366FF"/>
              </a:solidFill>
            </a:endParaRPr>
          </a:p>
        </p:txBody>
      </p:sp>
      <p:sp>
        <p:nvSpPr>
          <p:cNvPr id="54279" name="Rectangle 8"/>
          <p:cNvSpPr>
            <a:spLocks noChangeArrowheads="1"/>
          </p:cNvSpPr>
          <p:nvPr/>
        </p:nvSpPr>
        <p:spPr bwMode="auto">
          <a:xfrm>
            <a:off x="171450" y="5157788"/>
            <a:ext cx="85232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Aft>
                <a:spcPts val="1200"/>
              </a:spcAft>
            </a:pPr>
            <a:r>
              <a:rPr lang="en-US" sz="1200" dirty="0" err="1">
                <a:solidFill>
                  <a:srgbClr val="3366FF"/>
                </a:solidFill>
                <a:latin typeface="Geneva" charset="0"/>
              </a:rPr>
              <a:t>Virkkula</a:t>
            </a:r>
            <a:r>
              <a:rPr lang="en-US" sz="1200" dirty="0">
                <a:solidFill>
                  <a:srgbClr val="3366FF"/>
                </a:solidFill>
                <a:latin typeface="Geneva" charset="0"/>
              </a:rPr>
              <a:t>, A., N. C. </a:t>
            </a:r>
            <a:r>
              <a:rPr lang="en-US" sz="1200" dirty="0" err="1">
                <a:solidFill>
                  <a:srgbClr val="3366FF"/>
                </a:solidFill>
                <a:latin typeface="Geneva" charset="0"/>
              </a:rPr>
              <a:t>Ahlquist</a:t>
            </a:r>
            <a:r>
              <a:rPr lang="en-US" sz="1200" dirty="0">
                <a:solidFill>
                  <a:srgbClr val="3366FF"/>
                </a:solidFill>
                <a:latin typeface="Geneva" charset="0"/>
              </a:rPr>
              <a:t>, D. S. Covert, W. P. Arnott, P. J. Sheridan, P. K. Quinn and D. J. Coffman (2005). "Modification, calibration and a field test of an instrument for measuring light absorption by particles." </a:t>
            </a:r>
            <a:r>
              <a:rPr lang="en-US" sz="1200" u="sng" dirty="0">
                <a:solidFill>
                  <a:srgbClr val="3366FF"/>
                </a:solidFill>
                <a:latin typeface="Geneva" charset="0"/>
              </a:rPr>
              <a:t>Aerosol Science and Technology</a:t>
            </a:r>
            <a:r>
              <a:rPr lang="en-US" sz="1200" dirty="0">
                <a:solidFill>
                  <a:srgbClr val="3366FF"/>
                </a:solidFill>
                <a:latin typeface="Geneva" charset="0"/>
              </a:rPr>
              <a:t> 39: 68-83.</a:t>
            </a:r>
            <a:endParaRPr lang="en-US" sz="1200" dirty="0">
              <a:solidFill>
                <a:srgbClr val="3366FF"/>
              </a:solidFill>
            </a:endParaRPr>
          </a:p>
        </p:txBody>
      </p:sp>
      <p:sp>
        <p:nvSpPr>
          <p:cNvPr id="54280" name="Rectangle 9"/>
          <p:cNvSpPr>
            <a:spLocks noChangeArrowheads="1"/>
          </p:cNvSpPr>
          <p:nvPr/>
        </p:nvSpPr>
        <p:spPr bwMode="auto">
          <a:xfrm>
            <a:off x="1565275" y="4178300"/>
            <a:ext cx="64518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FFFF00"/>
                </a:solidFill>
              </a:rPr>
              <a:t>Single Wavelength Unit:  565 nm</a:t>
            </a:r>
          </a:p>
          <a:p>
            <a:r>
              <a:rPr lang="en-US" dirty="0">
                <a:solidFill>
                  <a:srgbClr val="FFFF00"/>
                </a:solidFill>
              </a:rPr>
              <a:t>3 Wavelength Unit:  467 nm, 530 nm, 660 nm.</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300" name="Rectangle 2"/>
          <p:cNvSpPr>
            <a:spLocks noGrp="1" noChangeArrowheads="1"/>
          </p:cNvSpPr>
          <p:nvPr>
            <p:ph type="title"/>
          </p:nvPr>
        </p:nvSpPr>
        <p:spPr>
          <a:xfrm>
            <a:off x="0" y="0"/>
            <a:ext cx="9144000" cy="914400"/>
          </a:xfrm>
        </p:spPr>
        <p:txBody>
          <a:bodyPr/>
          <a:lstStyle/>
          <a:p>
            <a:pPr eaLnBrk="1" hangingPunct="1"/>
            <a:r>
              <a:rPr lang="en-US" dirty="0">
                <a:solidFill>
                  <a:srgbClr val="FFFF00"/>
                </a:solidFill>
                <a:latin typeface="Arial" charset="0"/>
                <a:ea typeface="ＭＳ Ｐゴシック" charset="0"/>
              </a:rPr>
              <a:t>PSAP:  Particle Soot Absorption </a:t>
            </a:r>
            <a:r>
              <a:rPr lang="en-US" dirty="0" smtClean="0">
                <a:solidFill>
                  <a:srgbClr val="FFFF00"/>
                </a:solidFill>
                <a:latin typeface="Arial" charset="0"/>
                <a:ea typeface="ＭＳ Ｐゴシック" charset="0"/>
              </a:rPr>
              <a:t>Photometer A </a:t>
            </a:r>
            <a:r>
              <a:rPr lang="en-US" dirty="0">
                <a:solidFill>
                  <a:srgbClr val="FFFF00"/>
                </a:solidFill>
                <a:latin typeface="Arial" charset="0"/>
                <a:ea typeface="ＭＳ Ｐゴシック" charset="0"/>
              </a:rPr>
              <a:t>filter-based measure of light </a:t>
            </a:r>
            <a:r>
              <a:rPr lang="en-US" dirty="0" smtClean="0">
                <a:solidFill>
                  <a:srgbClr val="FFFF00"/>
                </a:solidFill>
                <a:latin typeface="Arial" charset="0"/>
                <a:ea typeface="ＭＳ Ｐゴシック" charset="0"/>
              </a:rPr>
              <a:t>absorption. Person needed to change filter.</a:t>
            </a:r>
            <a:endParaRPr lang="en-US" dirty="0">
              <a:solidFill>
                <a:srgbClr val="FFFF00"/>
              </a:solidFill>
              <a:latin typeface="Arial" charset="0"/>
              <a:ea typeface="ＭＳ Ｐゴシック" charset="0"/>
            </a:endParaRPr>
          </a:p>
        </p:txBody>
      </p:sp>
      <p:pic>
        <p:nvPicPr>
          <p:cNvPr id="5530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25" y="914400"/>
            <a:ext cx="5197475" cy="389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 Box 4"/>
          <p:cNvSpPr txBox="1">
            <a:spLocks noChangeArrowheads="1"/>
          </p:cNvSpPr>
          <p:nvPr/>
        </p:nvSpPr>
        <p:spPr bwMode="auto">
          <a:xfrm>
            <a:off x="0" y="4812423"/>
            <a:ext cx="9144000" cy="17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buFontTx/>
              <a:buChar char="•"/>
            </a:pPr>
            <a:r>
              <a:rPr lang="en-US" sz="1800" dirty="0" smtClean="0">
                <a:solidFill>
                  <a:srgbClr val="FFFF00"/>
                </a:solidFill>
              </a:rPr>
              <a:t> Reference </a:t>
            </a:r>
            <a:r>
              <a:rPr lang="en-US" sz="1800" dirty="0">
                <a:solidFill>
                  <a:srgbClr val="FFFF00"/>
                </a:solidFill>
              </a:rPr>
              <a:t>filter on the right.  Aerosol-loaded filter on the left.  Compare light transmission through these filters as a measure of light absorption. </a:t>
            </a:r>
            <a:endParaRPr lang="en-US" sz="1800" dirty="0" smtClean="0">
              <a:solidFill>
                <a:srgbClr val="FFFF00"/>
              </a:solidFill>
            </a:endParaRPr>
          </a:p>
          <a:p>
            <a:pPr>
              <a:spcBef>
                <a:spcPct val="50000"/>
              </a:spcBef>
              <a:buFontTx/>
              <a:buChar char="•"/>
            </a:pPr>
            <a:r>
              <a:rPr lang="en-US" sz="1800" dirty="0">
                <a:solidFill>
                  <a:srgbClr val="FFFF00"/>
                </a:solidFill>
              </a:rPr>
              <a:t> </a:t>
            </a:r>
            <a:r>
              <a:rPr lang="en-US" sz="1800" b="1" dirty="0" smtClean="0">
                <a:solidFill>
                  <a:srgbClr val="FFFF00"/>
                </a:solidFill>
              </a:rPr>
              <a:t>Major advantage: Noise decreases as 1/(measurement time) since aerosol accumulates on the filter.  Helps in clean locations.  </a:t>
            </a:r>
            <a:r>
              <a:rPr lang="en-US" sz="1400" dirty="0" smtClean="0">
                <a:solidFill>
                  <a:srgbClr val="3366FF"/>
                </a:solidFill>
              </a:rPr>
              <a:t>See </a:t>
            </a:r>
            <a:r>
              <a:rPr lang="en-US" sz="1400" dirty="0">
                <a:solidFill>
                  <a:srgbClr val="3366FF"/>
                </a:solidFill>
              </a:rPr>
              <a:t>Stephen R. </a:t>
            </a:r>
            <a:r>
              <a:rPr lang="en-US" sz="1400" dirty="0" err="1">
                <a:solidFill>
                  <a:srgbClr val="3366FF"/>
                </a:solidFill>
              </a:rPr>
              <a:t>Springston</a:t>
            </a:r>
            <a:r>
              <a:rPr lang="en-US" sz="1400" dirty="0">
                <a:solidFill>
                  <a:srgbClr val="3366FF"/>
                </a:solidFill>
              </a:rPr>
              <a:t> &amp; Arthur J. </a:t>
            </a:r>
            <a:r>
              <a:rPr lang="en-US" sz="1400" dirty="0" err="1">
                <a:solidFill>
                  <a:srgbClr val="3366FF"/>
                </a:solidFill>
              </a:rPr>
              <a:t>Sedlacek</a:t>
            </a:r>
            <a:r>
              <a:rPr lang="en-US" sz="1400" dirty="0">
                <a:solidFill>
                  <a:srgbClr val="3366FF"/>
                </a:solidFill>
              </a:rPr>
              <a:t> III (2007) Noise Characteristics of an Instrumental </a:t>
            </a:r>
            <a:r>
              <a:rPr lang="en-US" sz="1400" dirty="0" smtClean="0">
                <a:solidFill>
                  <a:srgbClr val="3366FF"/>
                </a:solidFill>
              </a:rPr>
              <a:t>Particle Absorbance </a:t>
            </a:r>
            <a:r>
              <a:rPr lang="en-US" sz="1400" dirty="0">
                <a:solidFill>
                  <a:srgbClr val="3366FF"/>
                </a:solidFill>
              </a:rPr>
              <a:t>Technique, Aerosol Science and Technology, 41:12, 1110-1116, DOI: 10.1080/02786820701777457</a:t>
            </a:r>
            <a:endParaRPr lang="en-US" sz="1400" dirty="0">
              <a:solidFill>
                <a:srgbClr val="3366FF"/>
              </a:solidFil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a:xfrm>
            <a:off x="712788" y="0"/>
            <a:ext cx="7772400" cy="557213"/>
          </a:xfrm>
        </p:spPr>
        <p:txBody>
          <a:bodyPr/>
          <a:lstStyle/>
          <a:p>
            <a:pPr eaLnBrk="1" hangingPunct="1"/>
            <a:r>
              <a:rPr lang="en-US" sz="2800" b="1" dirty="0" err="1" smtClean="0">
                <a:latin typeface="Arial" charset="0"/>
                <a:ea typeface="ＭＳ Ｐゴシック" charset="0"/>
              </a:rPr>
              <a:t>Aethalometer</a:t>
            </a:r>
            <a:r>
              <a:rPr lang="en-US" sz="2800" b="1" dirty="0" smtClean="0">
                <a:latin typeface="Arial" charset="0"/>
                <a:ea typeface="ＭＳ Ｐゴシック" charset="0"/>
              </a:rPr>
              <a:t>: Automatic filter changes</a:t>
            </a:r>
            <a:endParaRPr lang="en-US" sz="2800" b="1" dirty="0">
              <a:latin typeface="Arial" charset="0"/>
              <a:ea typeface="ＭＳ Ｐゴシック" charset="0"/>
            </a:endParaRPr>
          </a:p>
        </p:txBody>
      </p:sp>
      <p:pic>
        <p:nvPicPr>
          <p:cNvPr id="8198" name="Picture 3" descr="AethIma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33400"/>
            <a:ext cx="6248400" cy="468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4"/>
          <p:cNvSpPr>
            <a:spLocks noChangeArrowheads="1"/>
          </p:cNvSpPr>
          <p:nvPr/>
        </p:nvSpPr>
        <p:spPr bwMode="auto">
          <a:xfrm>
            <a:off x="0" y="5241925"/>
            <a:ext cx="85613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dirty="0"/>
              <a:t>AE-31 (</a:t>
            </a:r>
            <a:r>
              <a:rPr lang="ja-JP" altLang="en-US" sz="2000" b="1" dirty="0"/>
              <a:t>‘</a:t>
            </a:r>
            <a:r>
              <a:rPr lang="en-US" sz="2000" b="1" dirty="0" smtClean="0"/>
              <a:t>Spectrum </a:t>
            </a:r>
            <a:r>
              <a:rPr lang="en-US" sz="2000" b="1" dirty="0" err="1" smtClean="0"/>
              <a:t>Aethalometer</a:t>
            </a:r>
            <a:r>
              <a:rPr lang="ja-JP" altLang="en-US" sz="2000" b="1" dirty="0" smtClean="0"/>
              <a:t>’</a:t>
            </a:r>
            <a:r>
              <a:rPr lang="en-US" sz="2000" b="1" dirty="0"/>
              <a:t>):</a:t>
            </a:r>
            <a:endParaRPr lang="en-US" sz="2000" dirty="0"/>
          </a:p>
          <a:p>
            <a:r>
              <a:rPr lang="en-US" sz="2000" dirty="0"/>
              <a:t>Measurement at 7 wavelengths.  </a:t>
            </a:r>
          </a:p>
          <a:p>
            <a:r>
              <a:rPr lang="en-US" sz="2000" dirty="0"/>
              <a:t>370, 470, 520, 590, 660, 880 and 950 nm.</a:t>
            </a:r>
          </a:p>
          <a:p>
            <a:r>
              <a:rPr lang="en-US" sz="2000" dirty="0"/>
              <a:t>Sensitivity:  Proportional to flow rate, inversely to time resolution, about 0.1 </a:t>
            </a:r>
            <a:r>
              <a:rPr lang="en-US" sz="2000" dirty="0" err="1"/>
              <a:t>ug</a:t>
            </a:r>
            <a:r>
              <a:rPr lang="en-US" sz="2000" dirty="0"/>
              <a:t>/m</a:t>
            </a:r>
            <a:r>
              <a:rPr lang="en-US" sz="2000" baseline="30000" dirty="0"/>
              <a:t>3</a:t>
            </a:r>
            <a:r>
              <a:rPr lang="en-US" sz="2000" dirty="0"/>
              <a:t> @ 1 min resolution and 3 LPM flow rate.</a:t>
            </a:r>
          </a:p>
        </p:txBody>
      </p:sp>
    </p:spTree>
    <p:extLst>
      <p:ext uri="{BB962C8B-B14F-4D97-AF65-F5344CB8AC3E}">
        <p14:creationId xmlns:p14="http://schemas.microsoft.com/office/powerpoint/2010/main" val="240669986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47053" y="381000"/>
            <a:ext cx="8996947" cy="762000"/>
          </a:xfrm>
        </p:spPr>
        <p:txBody>
          <a:bodyPr/>
          <a:lstStyle/>
          <a:p>
            <a:r>
              <a:rPr lang="en-US" sz="3600" dirty="0" err="1">
                <a:solidFill>
                  <a:schemeClr val="tx1"/>
                </a:solidFill>
              </a:rPr>
              <a:t>Aethalometer</a:t>
            </a:r>
            <a:r>
              <a:rPr lang="en-US" sz="3600" dirty="0">
                <a:solidFill>
                  <a:schemeClr val="tx1"/>
                </a:solidFill>
              </a:rPr>
              <a:t> </a:t>
            </a:r>
            <a:r>
              <a:rPr lang="en-US" sz="3600" dirty="0" smtClean="0">
                <a:solidFill>
                  <a:schemeClr val="tx1"/>
                </a:solidFill>
              </a:rPr>
              <a:t>Glass Fiber Filter </a:t>
            </a:r>
            <a:r>
              <a:rPr lang="en-US" sz="3600" dirty="0">
                <a:solidFill>
                  <a:schemeClr val="tx1"/>
                </a:solidFill>
              </a:rPr>
              <a:t>Details:  Side view.</a:t>
            </a:r>
          </a:p>
        </p:txBody>
      </p:sp>
      <p:grpSp>
        <p:nvGrpSpPr>
          <p:cNvPr id="3" name="Group 2"/>
          <p:cNvGrpSpPr/>
          <p:nvPr/>
        </p:nvGrpSpPr>
        <p:grpSpPr>
          <a:xfrm>
            <a:off x="761999" y="1433689"/>
            <a:ext cx="7100451" cy="4584700"/>
            <a:chOff x="761999" y="1433689"/>
            <a:chExt cx="7100451" cy="4584700"/>
          </a:xfrm>
        </p:grpSpPr>
        <p:graphicFrame>
          <p:nvGraphicFramePr>
            <p:cNvPr id="60419" name="Object 3"/>
            <p:cNvGraphicFramePr>
              <a:graphicFrameLocks noChangeAspect="1"/>
            </p:cNvGraphicFramePr>
            <p:nvPr>
              <p:extLst>
                <p:ext uri="{D42A27DB-BD31-4B8C-83A1-F6EECF244321}">
                  <p14:modId xmlns:p14="http://schemas.microsoft.com/office/powerpoint/2010/main" val="135257386"/>
                </p:ext>
              </p:extLst>
            </p:nvPr>
          </p:nvGraphicFramePr>
          <p:xfrm>
            <a:off x="1295400" y="1433689"/>
            <a:ext cx="5945188" cy="4584700"/>
          </p:xfrm>
          <a:graphic>
            <a:graphicData uri="http://schemas.openxmlformats.org/presentationml/2006/ole">
              <mc:AlternateContent xmlns:mc="http://schemas.openxmlformats.org/markup-compatibility/2006">
                <mc:Choice xmlns:v="urn:schemas-microsoft-com:vml" Requires="v">
                  <p:oleObj spid="_x0000_s619563" name="Document" r:id="rId4" imgW="5943600" imgH="4584192" progId="Word.Document.8">
                    <p:embed/>
                  </p:oleObj>
                </mc:Choice>
                <mc:Fallback>
                  <p:oleObj name="Document" r:id="rId4" imgW="5943600" imgH="458419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433689"/>
                          <a:ext cx="5945188" cy="458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Parallelogram 1"/>
            <p:cNvSpPr/>
            <p:nvPr/>
          </p:nvSpPr>
          <p:spPr bwMode="auto">
            <a:xfrm flipH="1">
              <a:off x="3574473" y="1433689"/>
              <a:ext cx="1385455" cy="4572000"/>
            </a:xfrm>
            <a:prstGeom prst="parallelogram">
              <a:avLst>
                <a:gd name="adj" fmla="val 12963"/>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5" name="Parallelogram 4"/>
            <p:cNvSpPr/>
            <p:nvPr/>
          </p:nvSpPr>
          <p:spPr bwMode="auto">
            <a:xfrm flipH="1">
              <a:off x="6476995" y="1433689"/>
              <a:ext cx="1385455" cy="4572000"/>
            </a:xfrm>
            <a:prstGeom prst="parallelogram">
              <a:avLst>
                <a:gd name="adj" fmla="val 12963"/>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sp>
          <p:nvSpPr>
            <p:cNvPr id="6" name="Parallelogram 5"/>
            <p:cNvSpPr/>
            <p:nvPr/>
          </p:nvSpPr>
          <p:spPr bwMode="auto">
            <a:xfrm flipH="1">
              <a:off x="761999" y="1433689"/>
              <a:ext cx="1004455" cy="4572000"/>
            </a:xfrm>
            <a:prstGeom prst="parallelogram">
              <a:avLst>
                <a:gd name="adj" fmla="val 12963"/>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1" charset="-128"/>
              </a:endParaRPr>
            </a:p>
          </p:txBody>
        </p:sp>
      </p:grpSp>
      <p:sp>
        <p:nvSpPr>
          <p:cNvPr id="4" name="TextBox 3"/>
          <p:cNvSpPr txBox="1"/>
          <p:nvPr/>
        </p:nvSpPr>
        <p:spPr>
          <a:xfrm>
            <a:off x="0" y="6248400"/>
            <a:ext cx="9178764" cy="461665"/>
          </a:xfrm>
          <a:prstGeom prst="rect">
            <a:avLst/>
          </a:prstGeom>
          <a:noFill/>
        </p:spPr>
        <p:txBody>
          <a:bodyPr wrap="none" rtlCol="0">
            <a:spAutoFit/>
          </a:bodyPr>
          <a:lstStyle/>
          <a:p>
            <a:r>
              <a:rPr lang="en-US" dirty="0" smtClean="0"/>
              <a:t>Aerosol deposits from the left.  Somewhat non uniform distribution.</a:t>
            </a:r>
            <a:endParaRPr lang="en-US" dirty="0"/>
          </a:p>
        </p:txBody>
      </p:sp>
      <p:cxnSp>
        <p:nvCxnSpPr>
          <p:cNvPr id="10" name="Straight Arrow Connector 9"/>
          <p:cNvCxnSpPr/>
          <p:nvPr/>
        </p:nvCxnSpPr>
        <p:spPr bwMode="auto">
          <a:xfrm flipV="1">
            <a:off x="3886200" y="3657600"/>
            <a:ext cx="838200" cy="25908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793175768"/>
      </p:ext>
    </p:extLst>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6858000" cy="6858000"/>
          </a:xfrm>
          <a:prstGeom prst="rect">
            <a:avLst/>
          </a:prstGeom>
        </p:spPr>
      </p:pic>
      <p:cxnSp>
        <p:nvCxnSpPr>
          <p:cNvPr id="11" name="Straight Arrow Connector 10"/>
          <p:cNvCxnSpPr/>
          <p:nvPr/>
        </p:nvCxnSpPr>
        <p:spPr>
          <a:xfrm>
            <a:off x="339861" y="3612638"/>
            <a:ext cx="248603" cy="1905"/>
          </a:xfrm>
          <a:prstGeom prst="straightConnector1">
            <a:avLst/>
          </a:prstGeom>
          <a:ln w="25400">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644" y="3733800"/>
            <a:ext cx="917038" cy="400110"/>
          </a:xfrm>
          <a:prstGeom prst="rect">
            <a:avLst/>
          </a:prstGeom>
          <a:noFill/>
        </p:spPr>
        <p:txBody>
          <a:bodyPr wrap="none" rtlCol="0">
            <a:spAutoFit/>
          </a:bodyPr>
          <a:lstStyle/>
          <a:p>
            <a:pPr algn="ctr"/>
            <a:r>
              <a:rPr lang="en-US" sz="2000" b="1" dirty="0" smtClean="0">
                <a:solidFill>
                  <a:srgbClr val="FFFF00"/>
                </a:solidFill>
              </a:rPr>
              <a:t>20 </a:t>
            </a:r>
            <a:r>
              <a:rPr lang="en-US" sz="2000" b="1" dirty="0" smtClean="0">
                <a:solidFill>
                  <a:srgbClr val="FFFF00"/>
                </a:solidFill>
                <a:latin typeface="Symbol" panose="05050102010706020507" pitchFamily="18" charset="2"/>
              </a:rPr>
              <a:t>m</a:t>
            </a:r>
            <a:r>
              <a:rPr lang="en-US" sz="2000" b="1" dirty="0" smtClean="0">
                <a:solidFill>
                  <a:srgbClr val="FFFF00"/>
                </a:solidFill>
              </a:rPr>
              <a:t>m</a:t>
            </a:r>
            <a:endParaRPr lang="en-US" sz="2000" b="1" dirty="0">
              <a:solidFill>
                <a:srgbClr val="FFFF00"/>
              </a:solidFill>
            </a:endParaRPr>
          </a:p>
        </p:txBody>
      </p:sp>
      <p:sp>
        <p:nvSpPr>
          <p:cNvPr id="17" name="TextBox 16"/>
          <p:cNvSpPr txBox="1"/>
          <p:nvPr/>
        </p:nvSpPr>
        <p:spPr>
          <a:xfrm>
            <a:off x="-1330359" y="262466"/>
            <a:ext cx="10321959" cy="1815882"/>
          </a:xfrm>
          <a:prstGeom prst="rect">
            <a:avLst/>
          </a:prstGeom>
          <a:noFill/>
        </p:spPr>
        <p:txBody>
          <a:bodyPr wrap="square" rtlCol="0">
            <a:spAutoFit/>
          </a:bodyPr>
          <a:lstStyle/>
          <a:p>
            <a:pPr algn="ctr"/>
            <a:r>
              <a:rPr lang="en-US" sz="2800" b="1" dirty="0" smtClean="0">
                <a:solidFill>
                  <a:srgbClr val="FFFF00"/>
                </a:solidFill>
              </a:rPr>
              <a:t>Top </a:t>
            </a:r>
            <a:r>
              <a:rPr lang="en-US" sz="2800" b="1" dirty="0" smtClean="0">
                <a:solidFill>
                  <a:srgbClr val="FFFF00"/>
                </a:solidFill>
              </a:rPr>
              <a:t>Surface Teflon Filter: Reno Ambient</a:t>
            </a:r>
          </a:p>
          <a:p>
            <a:pPr algn="ctr"/>
            <a:r>
              <a:rPr lang="en-US" sz="2800" b="1" dirty="0" smtClean="0">
                <a:solidFill>
                  <a:srgbClr val="FFFF00"/>
                </a:solidFill>
              </a:rPr>
              <a:t>Aerosol agglomerates on the filter surface </a:t>
            </a:r>
            <a:br>
              <a:rPr lang="en-US" sz="2800" b="1" dirty="0" smtClean="0">
                <a:solidFill>
                  <a:srgbClr val="FFFF00"/>
                </a:solidFill>
              </a:rPr>
            </a:br>
            <a:r>
              <a:rPr lang="en-US" sz="2800" b="1" dirty="0" smtClean="0">
                <a:solidFill>
                  <a:srgbClr val="FFFF00"/>
                </a:solidFill>
              </a:rPr>
              <a:t>so that interior volume is no longer available</a:t>
            </a:r>
            <a:br>
              <a:rPr lang="en-US" sz="2800" b="1" dirty="0" smtClean="0">
                <a:solidFill>
                  <a:srgbClr val="FFFF00"/>
                </a:solidFill>
              </a:rPr>
            </a:br>
            <a:r>
              <a:rPr lang="en-US" sz="2800" b="1" dirty="0" smtClean="0">
                <a:solidFill>
                  <a:srgbClr val="FFFF00"/>
                </a:solidFill>
              </a:rPr>
              <a:t>for absorption (from Rick </a:t>
            </a:r>
            <a:r>
              <a:rPr lang="en-US" sz="2800" b="1" dirty="0" err="1" smtClean="0">
                <a:solidFill>
                  <a:srgbClr val="FFFF00"/>
                </a:solidFill>
              </a:rPr>
              <a:t>DeFreez</a:t>
            </a:r>
            <a:r>
              <a:rPr lang="en-US" sz="2800" b="1" dirty="0" smtClean="0">
                <a:solidFill>
                  <a:srgbClr val="FFFF00"/>
                </a:solidFill>
              </a:rPr>
              <a:t>)</a:t>
            </a:r>
            <a:endParaRPr lang="en-US" sz="2800" b="1" dirty="0">
              <a:solidFill>
                <a:srgbClr val="FFFF00"/>
              </a:solidFill>
            </a:endParaRPr>
          </a:p>
        </p:txBody>
      </p:sp>
      <p:pic>
        <p:nvPicPr>
          <p:cNvPr id="2" name="Picture 1"/>
          <p:cNvPicPr>
            <a:picLocks noChangeAspect="1"/>
          </p:cNvPicPr>
          <p:nvPr/>
        </p:nvPicPr>
        <p:blipFill>
          <a:blip r:embed="rId3"/>
          <a:stretch>
            <a:fillRect/>
          </a:stretch>
        </p:blipFill>
        <p:spPr>
          <a:xfrm>
            <a:off x="3855156" y="3225390"/>
            <a:ext cx="5308600" cy="3632610"/>
          </a:xfrm>
          <a:prstGeom prst="rect">
            <a:avLst/>
          </a:prstGeom>
        </p:spPr>
      </p:pic>
      <p:sp>
        <p:nvSpPr>
          <p:cNvPr id="3" name="TextBox 2"/>
          <p:cNvSpPr txBox="1"/>
          <p:nvPr/>
        </p:nvSpPr>
        <p:spPr>
          <a:xfrm>
            <a:off x="7162800" y="2743200"/>
            <a:ext cx="1433505" cy="461665"/>
          </a:xfrm>
          <a:prstGeom prst="rect">
            <a:avLst/>
          </a:prstGeom>
          <a:noFill/>
        </p:spPr>
        <p:txBody>
          <a:bodyPr wrap="none" rtlCol="0">
            <a:spAutoFit/>
          </a:bodyPr>
          <a:lstStyle/>
          <a:p>
            <a:r>
              <a:rPr lang="en-US" dirty="0" smtClean="0">
                <a:solidFill>
                  <a:srgbClr val="FFFF00"/>
                </a:solidFill>
              </a:rPr>
              <a:t>Reno BC</a:t>
            </a:r>
            <a:endParaRPr lang="en-US" dirty="0">
              <a:solidFill>
                <a:srgbClr val="FFFF00"/>
              </a:solidFill>
            </a:endParaRPr>
          </a:p>
        </p:txBody>
      </p:sp>
    </p:spTree>
    <p:extLst>
      <p:ext uri="{BB962C8B-B14F-4D97-AF65-F5344CB8AC3E}">
        <p14:creationId xmlns:p14="http://schemas.microsoft.com/office/powerpoint/2010/main" val="17712376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cxnSp>
        <p:nvCxnSpPr>
          <p:cNvPr id="6" name="Straight Arrow Connector 5"/>
          <p:cNvCxnSpPr/>
          <p:nvPr/>
        </p:nvCxnSpPr>
        <p:spPr>
          <a:xfrm>
            <a:off x="1667668" y="6376458"/>
            <a:ext cx="339053" cy="5292"/>
          </a:xfrm>
          <a:prstGeom prst="straightConnector1">
            <a:avLst/>
          </a:prstGeom>
          <a:ln w="28575">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07354" y="6435209"/>
            <a:ext cx="1059680" cy="400110"/>
          </a:xfrm>
          <a:prstGeom prst="rect">
            <a:avLst/>
          </a:prstGeom>
          <a:noFill/>
        </p:spPr>
        <p:txBody>
          <a:bodyPr wrap="none" rtlCol="0">
            <a:spAutoFit/>
          </a:bodyPr>
          <a:lstStyle/>
          <a:p>
            <a:pPr algn="ctr"/>
            <a:r>
              <a:rPr lang="en-US" sz="2000" b="1" dirty="0" smtClean="0">
                <a:solidFill>
                  <a:srgbClr val="FFFF00"/>
                </a:solidFill>
              </a:rPr>
              <a:t>100 </a:t>
            </a:r>
            <a:r>
              <a:rPr lang="en-US" sz="2000" b="1" dirty="0" smtClean="0">
                <a:solidFill>
                  <a:srgbClr val="FFFF00"/>
                </a:solidFill>
                <a:latin typeface="Symbol" panose="05050102010706020507" pitchFamily="18" charset="2"/>
              </a:rPr>
              <a:t>m</a:t>
            </a:r>
            <a:r>
              <a:rPr lang="en-US" sz="2000" b="1" dirty="0" smtClean="0">
                <a:solidFill>
                  <a:srgbClr val="FFFF00"/>
                </a:solidFill>
              </a:rPr>
              <a:t>m</a:t>
            </a:r>
            <a:endParaRPr lang="en-US" sz="2000" b="1" dirty="0">
              <a:solidFill>
                <a:srgbClr val="FFFF00"/>
              </a:solidFill>
            </a:endParaRPr>
          </a:p>
        </p:txBody>
      </p:sp>
      <p:cxnSp>
        <p:nvCxnSpPr>
          <p:cNvPr id="14" name="Straight Arrow Connector 13"/>
          <p:cNvCxnSpPr/>
          <p:nvPr/>
        </p:nvCxnSpPr>
        <p:spPr>
          <a:xfrm rot="5400000">
            <a:off x="6047369" y="3996193"/>
            <a:ext cx="2260350" cy="3969"/>
          </a:xfrm>
          <a:prstGeom prst="straightConnector1">
            <a:avLst/>
          </a:prstGeom>
          <a:ln w="28575">
            <a:solidFill>
              <a:srgbClr val="FFFF00"/>
            </a:solidFill>
            <a:tailEnd type="non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060425" y="3813511"/>
            <a:ext cx="1059680" cy="400110"/>
          </a:xfrm>
          <a:prstGeom prst="rect">
            <a:avLst/>
          </a:prstGeom>
          <a:noFill/>
        </p:spPr>
        <p:txBody>
          <a:bodyPr wrap="none" rtlCol="0">
            <a:spAutoFit/>
          </a:bodyPr>
          <a:lstStyle/>
          <a:p>
            <a:pPr algn="ctr"/>
            <a:r>
              <a:rPr lang="en-US" sz="2000" b="1" dirty="0">
                <a:solidFill>
                  <a:srgbClr val="FFFF00"/>
                </a:solidFill>
              </a:rPr>
              <a:t>5</a:t>
            </a:r>
            <a:r>
              <a:rPr lang="en-US" sz="2000" b="1" dirty="0" smtClean="0">
                <a:solidFill>
                  <a:srgbClr val="FFFF00"/>
                </a:solidFill>
              </a:rPr>
              <a:t>00 </a:t>
            </a:r>
            <a:r>
              <a:rPr lang="en-US" sz="2000" b="1" dirty="0" smtClean="0">
                <a:solidFill>
                  <a:srgbClr val="FFFF00"/>
                </a:solidFill>
                <a:latin typeface="Symbol" panose="05050102010706020507" pitchFamily="18" charset="2"/>
              </a:rPr>
              <a:t>m</a:t>
            </a:r>
            <a:r>
              <a:rPr lang="en-US" sz="2000" b="1" dirty="0" smtClean="0">
                <a:solidFill>
                  <a:srgbClr val="FFFF00"/>
                </a:solidFill>
              </a:rPr>
              <a:t>m</a:t>
            </a:r>
            <a:endParaRPr lang="en-US" sz="2000" b="1" dirty="0">
              <a:solidFill>
                <a:srgbClr val="FFFF00"/>
              </a:solidFill>
            </a:endParaRPr>
          </a:p>
        </p:txBody>
      </p:sp>
      <p:sp>
        <p:nvSpPr>
          <p:cNvPr id="18" name="TextBox 17"/>
          <p:cNvSpPr txBox="1"/>
          <p:nvPr/>
        </p:nvSpPr>
        <p:spPr>
          <a:xfrm>
            <a:off x="416266" y="262466"/>
            <a:ext cx="8311490" cy="954107"/>
          </a:xfrm>
          <a:prstGeom prst="rect">
            <a:avLst/>
          </a:prstGeom>
          <a:noFill/>
        </p:spPr>
        <p:txBody>
          <a:bodyPr wrap="none" rtlCol="0">
            <a:spAutoFit/>
          </a:bodyPr>
          <a:lstStyle/>
          <a:p>
            <a:pPr algn="ctr"/>
            <a:r>
              <a:rPr lang="en-US" sz="2800" b="1" dirty="0" smtClean="0">
                <a:solidFill>
                  <a:srgbClr val="FFFF00"/>
                </a:solidFill>
              </a:rPr>
              <a:t>Cross-</a:t>
            </a:r>
            <a:r>
              <a:rPr lang="en-US" sz="2800" b="1" dirty="0" smtClean="0">
                <a:solidFill>
                  <a:srgbClr val="FFFF00"/>
                </a:solidFill>
              </a:rPr>
              <a:t>Section Teflon Filter: Kerosene Soot Test</a:t>
            </a:r>
            <a:br>
              <a:rPr lang="en-US" sz="2800" b="1" dirty="0" smtClean="0">
                <a:solidFill>
                  <a:srgbClr val="FFFF00"/>
                </a:solidFill>
              </a:rPr>
            </a:br>
            <a:r>
              <a:rPr lang="en-US" sz="2800" b="1" dirty="0" smtClean="0">
                <a:solidFill>
                  <a:srgbClr val="FFFF00"/>
                </a:solidFill>
              </a:rPr>
              <a:t>(from Rick </a:t>
            </a:r>
            <a:r>
              <a:rPr lang="en-US" sz="2800" b="1" dirty="0" err="1" smtClean="0">
                <a:solidFill>
                  <a:srgbClr val="FFFF00"/>
                </a:solidFill>
              </a:rPr>
              <a:t>DeFreez</a:t>
            </a:r>
            <a:r>
              <a:rPr lang="en-US" sz="2800" b="1" dirty="0" smtClean="0">
                <a:solidFill>
                  <a:srgbClr val="FFFF00"/>
                </a:solidFill>
              </a:rPr>
              <a:t>)</a:t>
            </a:r>
            <a:endParaRPr lang="en-US" sz="2800" b="1" dirty="0">
              <a:solidFill>
                <a:srgbClr val="FFFF00"/>
              </a:solidFill>
            </a:endParaRPr>
          </a:p>
        </p:txBody>
      </p:sp>
    </p:spTree>
    <p:extLst>
      <p:ext uri="{BB962C8B-B14F-4D97-AF65-F5344CB8AC3E}">
        <p14:creationId xmlns:p14="http://schemas.microsoft.com/office/powerpoint/2010/main" val="401683970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0" y="0"/>
            <a:ext cx="8991600" cy="633413"/>
          </a:xfrm>
        </p:spPr>
        <p:txBody>
          <a:bodyPr/>
          <a:lstStyle/>
          <a:p>
            <a:pPr eaLnBrk="1" hangingPunct="1"/>
            <a:r>
              <a:rPr lang="en-US" b="1" dirty="0" err="1">
                <a:solidFill>
                  <a:srgbClr val="000000"/>
                </a:solidFill>
                <a:latin typeface="Helvetica" charset="0"/>
              </a:rPr>
              <a:t>Photoacoustic</a:t>
            </a:r>
            <a:r>
              <a:rPr lang="en-US" b="1" dirty="0">
                <a:solidFill>
                  <a:srgbClr val="000000"/>
                </a:solidFill>
                <a:latin typeface="Helvetica" charset="0"/>
              </a:rPr>
              <a:t> Instrument</a:t>
            </a:r>
            <a:r>
              <a:rPr lang="en-US" dirty="0">
                <a:solidFill>
                  <a:srgbClr val="000000"/>
                </a:solidFill>
                <a:latin typeface="Helvetica" charset="0"/>
              </a:rPr>
              <a:t> </a:t>
            </a:r>
          </a:p>
        </p:txBody>
      </p:sp>
      <p:sp>
        <p:nvSpPr>
          <p:cNvPr id="58371" name="Rectangle 4"/>
          <p:cNvSpPr>
            <a:spLocks noChangeArrowheads="1"/>
          </p:cNvSpPr>
          <p:nvPr/>
        </p:nvSpPr>
        <p:spPr bwMode="auto">
          <a:xfrm>
            <a:off x="152400" y="3443111"/>
            <a:ext cx="8899525" cy="304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solidFill>
                  <a:srgbClr val="3366FF"/>
                </a:solidFill>
                <a:latin typeface="Helvetica" charset="0"/>
              </a:rPr>
              <a:t>Arnott, W. P., H. </a:t>
            </a:r>
            <a:r>
              <a:rPr lang="en-US" sz="1200" dirty="0" err="1">
                <a:solidFill>
                  <a:srgbClr val="3366FF"/>
                </a:solidFill>
                <a:latin typeface="Helvetica" charset="0"/>
              </a:rPr>
              <a:t>Moosm</a:t>
            </a:r>
            <a:r>
              <a:rPr lang="en-US" altLang="ja-JP" sz="1200" dirty="0" err="1">
                <a:solidFill>
                  <a:srgbClr val="3366FF"/>
                </a:solidFill>
                <a:latin typeface="Helvetica" charset="0"/>
                <a:ea typeface="ヒラギノ角ゴ Pro W3" charset="0"/>
                <a:cs typeface="ヒラギノ角ゴ Pro W3" charset="0"/>
              </a:rPr>
              <a:t>ül</a:t>
            </a:r>
            <a:r>
              <a:rPr lang="en-US" sz="1200" dirty="0" err="1">
                <a:solidFill>
                  <a:srgbClr val="3366FF"/>
                </a:solidFill>
                <a:latin typeface="Helvetica" charset="0"/>
                <a:ea typeface="ヒラギノ角ゴ Pro W3" charset="0"/>
                <a:cs typeface="ヒラギノ角ゴ Pro W3" charset="0"/>
              </a:rPr>
              <a:t>ler</a:t>
            </a:r>
            <a:r>
              <a:rPr lang="en-US" sz="1200" dirty="0">
                <a:solidFill>
                  <a:srgbClr val="3366FF"/>
                </a:solidFill>
                <a:latin typeface="Helvetica" charset="0"/>
                <a:ea typeface="ヒラギノ角ゴ Pro W3" charset="0"/>
                <a:cs typeface="ヒラギノ角ゴ Pro W3" charset="0"/>
              </a:rPr>
              <a:t>, C. F. Rogers, T. Jin, and R. Bruch (1999). </a:t>
            </a:r>
            <a:r>
              <a:rPr lang="ja-JP" altLang="en-US" sz="1200" dirty="0">
                <a:solidFill>
                  <a:srgbClr val="3366FF"/>
                </a:solidFill>
                <a:latin typeface="Helvetica" charset="0"/>
                <a:ea typeface="ヒラギノ角ゴ Pro W3" charset="0"/>
                <a:cs typeface="ヒラギノ角ゴ Pro W3" charset="0"/>
              </a:rPr>
              <a:t>“</a:t>
            </a:r>
            <a:r>
              <a:rPr lang="en-US" sz="1200" dirty="0" err="1">
                <a:solidFill>
                  <a:srgbClr val="3366FF"/>
                </a:solidFill>
                <a:latin typeface="Helvetica" charset="0"/>
                <a:ea typeface="ヒラギノ角ゴ Pro W3" charset="0"/>
                <a:cs typeface="ヒラギノ角ゴ Pro W3" charset="0"/>
              </a:rPr>
              <a:t>Photoacoustic</a:t>
            </a:r>
            <a:r>
              <a:rPr lang="en-US" sz="1200" dirty="0">
                <a:solidFill>
                  <a:srgbClr val="3366FF"/>
                </a:solidFill>
                <a:latin typeface="Helvetica" charset="0"/>
                <a:ea typeface="ヒラギノ角ゴ Pro W3" charset="0"/>
                <a:cs typeface="ヒラギノ角ゴ Pro W3" charset="0"/>
              </a:rPr>
              <a:t> Spectrometer for Measuring Light Absorption by Aerosol: Instrument Description.</a:t>
            </a:r>
            <a:r>
              <a:rPr lang="ja-JP" altLang="en-US" sz="1200" dirty="0">
                <a:solidFill>
                  <a:srgbClr val="3366FF"/>
                </a:solidFill>
                <a:latin typeface="Helvetica" charset="0"/>
                <a:ea typeface="ヒラギノ角ゴ Pro W3" charset="0"/>
                <a:cs typeface="ヒラギノ角ゴ Pro W3" charset="0"/>
              </a:rPr>
              <a:t>”</a:t>
            </a:r>
            <a:r>
              <a:rPr lang="en-US" sz="1200" dirty="0">
                <a:solidFill>
                  <a:srgbClr val="3366FF"/>
                </a:solidFill>
                <a:latin typeface="Helvetica" charset="0"/>
                <a:ea typeface="ヒラギノ角ゴ Pro W3" charset="0"/>
                <a:cs typeface="ヒラギノ角ゴ Pro W3" charset="0"/>
              </a:rPr>
              <a:t> </a:t>
            </a:r>
            <a:r>
              <a:rPr lang="en-US" sz="1200" i="1" dirty="0">
                <a:solidFill>
                  <a:srgbClr val="3366FF"/>
                </a:solidFill>
                <a:latin typeface="Helvetica" charset="0"/>
                <a:ea typeface="ヒラギノ角ゴ Pro W3" charset="0"/>
                <a:cs typeface="ヒラギノ角ゴ Pro W3" charset="0"/>
              </a:rPr>
              <a:t>Atmos. Environ.</a:t>
            </a:r>
            <a:r>
              <a:rPr lang="en-US" sz="1200" dirty="0">
                <a:solidFill>
                  <a:srgbClr val="3366FF"/>
                </a:solidFill>
                <a:latin typeface="Helvetica" charset="0"/>
                <a:ea typeface="ヒラギノ角ゴ Pro W3" charset="0"/>
                <a:cs typeface="ヒラギノ角ゴ Pro W3" charset="0"/>
              </a:rPr>
              <a:t> </a:t>
            </a:r>
            <a:r>
              <a:rPr lang="en-US" sz="1200" b="1" dirty="0">
                <a:solidFill>
                  <a:srgbClr val="3366FF"/>
                </a:solidFill>
                <a:latin typeface="Helvetica" charset="0"/>
                <a:ea typeface="ヒラギノ角ゴ Pro W3" charset="0"/>
                <a:cs typeface="ヒラギノ角ゴ Pro W3" charset="0"/>
              </a:rPr>
              <a:t>33</a:t>
            </a:r>
            <a:r>
              <a:rPr lang="en-US" sz="1200" dirty="0">
                <a:solidFill>
                  <a:srgbClr val="3366FF"/>
                </a:solidFill>
                <a:latin typeface="Helvetica" charset="0"/>
                <a:ea typeface="ヒラギノ角ゴ Pro W3" charset="0"/>
                <a:cs typeface="ヒラギノ角ゴ Pro W3" charset="0"/>
              </a:rPr>
              <a:t>, 2845-2852.</a:t>
            </a:r>
            <a:br>
              <a:rPr lang="en-US" sz="1200" dirty="0">
                <a:solidFill>
                  <a:srgbClr val="3366FF"/>
                </a:solidFill>
                <a:latin typeface="Helvetica" charset="0"/>
                <a:ea typeface="ヒラギノ角ゴ Pro W3" charset="0"/>
                <a:cs typeface="ヒラギノ角ゴ Pro W3" charset="0"/>
              </a:rPr>
            </a:br>
            <a:endParaRPr lang="en-US" sz="1200" dirty="0">
              <a:solidFill>
                <a:srgbClr val="3366FF"/>
              </a:solidFill>
              <a:latin typeface="Helvetica" charset="0"/>
              <a:ea typeface="ヒラギノ角ゴ Pro W3" charset="0"/>
              <a:cs typeface="ヒラギノ角ゴ Pro W3" charset="0"/>
            </a:endParaRPr>
          </a:p>
          <a:p>
            <a:r>
              <a:rPr lang="en-US" sz="1200" dirty="0">
                <a:solidFill>
                  <a:srgbClr val="3366FF"/>
                </a:solidFill>
                <a:latin typeface="Geneva" charset="0"/>
                <a:ea typeface="ヒラギノ角ゴ Pro W3" charset="0"/>
                <a:cs typeface="ヒラギノ角ゴ Pro W3" charset="0"/>
              </a:rPr>
              <a:t>Arnott, W. P., H. </a:t>
            </a:r>
            <a:r>
              <a:rPr lang="en-US" sz="1200" dirty="0" err="1">
                <a:solidFill>
                  <a:srgbClr val="3366FF"/>
                </a:solidFill>
                <a:latin typeface="Geneva" charset="0"/>
                <a:ea typeface="ヒラギノ角ゴ Pro W3" charset="0"/>
                <a:cs typeface="ヒラギノ角ゴ Pro W3" charset="0"/>
              </a:rPr>
              <a:t>Moosm</a:t>
            </a:r>
            <a:r>
              <a:rPr lang="en-US" altLang="ja-JP" sz="1200" dirty="0" err="1">
                <a:solidFill>
                  <a:srgbClr val="3366FF"/>
                </a:solidFill>
                <a:latin typeface="Geneva" charset="0"/>
                <a:ea typeface="ヒラギノ角ゴ Pro W3" charset="0"/>
                <a:cs typeface="ヒラギノ角ゴ Pro W3" charset="0"/>
              </a:rPr>
              <a:t>ül</a:t>
            </a:r>
            <a:r>
              <a:rPr lang="en-US" sz="1200" dirty="0" err="1">
                <a:solidFill>
                  <a:srgbClr val="3366FF"/>
                </a:solidFill>
                <a:latin typeface="Geneva" charset="0"/>
                <a:ea typeface="ヒラギノ角ゴ Pro W3" charset="0"/>
                <a:cs typeface="ヒラギノ角ゴ Pro W3" charset="0"/>
              </a:rPr>
              <a:t>ler</a:t>
            </a:r>
            <a:r>
              <a:rPr lang="en-US" sz="1200" dirty="0">
                <a:solidFill>
                  <a:srgbClr val="3366FF"/>
                </a:solidFill>
                <a:latin typeface="Geneva" charset="0"/>
                <a:ea typeface="ヒラギノ角ゴ Pro W3" charset="0"/>
                <a:cs typeface="ヒラギノ角ゴ Pro W3" charset="0"/>
              </a:rPr>
              <a:t>, and J. W. Walker (2000). </a:t>
            </a:r>
            <a:r>
              <a:rPr lang="ja-JP" altLang="en-US" sz="1200" dirty="0">
                <a:solidFill>
                  <a:srgbClr val="3366FF"/>
                </a:solidFill>
                <a:latin typeface="Geneva" charset="0"/>
                <a:ea typeface="ヒラギノ角ゴ Pro W3" charset="0"/>
                <a:cs typeface="ヒラギノ角ゴ Pro W3" charset="0"/>
              </a:rPr>
              <a:t>“</a:t>
            </a:r>
            <a:r>
              <a:rPr lang="en-US" sz="1200" dirty="0">
                <a:solidFill>
                  <a:srgbClr val="3366FF"/>
                </a:solidFill>
                <a:latin typeface="Geneva" charset="0"/>
                <a:ea typeface="ヒラギノ角ゴ Pro W3" charset="0"/>
                <a:cs typeface="ヒラギノ角ゴ Pro W3" charset="0"/>
              </a:rPr>
              <a:t>Nitrogen Dioxide and Kerosene-Flame Soot Calibration of </a:t>
            </a:r>
            <a:r>
              <a:rPr lang="en-US" sz="1200" dirty="0" err="1">
                <a:solidFill>
                  <a:srgbClr val="3366FF"/>
                </a:solidFill>
                <a:latin typeface="Geneva" charset="0"/>
                <a:ea typeface="ヒラギノ角ゴ Pro W3" charset="0"/>
                <a:cs typeface="ヒラギノ角ゴ Pro W3" charset="0"/>
              </a:rPr>
              <a:t>Photoacoustic</a:t>
            </a:r>
            <a:r>
              <a:rPr lang="en-US" sz="1200" dirty="0">
                <a:solidFill>
                  <a:srgbClr val="3366FF"/>
                </a:solidFill>
                <a:latin typeface="Geneva" charset="0"/>
                <a:ea typeface="ヒラギノ角ゴ Pro W3" charset="0"/>
                <a:cs typeface="ヒラギノ角ゴ Pro W3" charset="0"/>
              </a:rPr>
              <a:t> Instruments for Measurement of Light Absorption by Aerosols.</a:t>
            </a:r>
            <a:r>
              <a:rPr lang="ja-JP" altLang="en-US" sz="1200" dirty="0">
                <a:solidFill>
                  <a:srgbClr val="3366FF"/>
                </a:solidFill>
                <a:latin typeface="Geneva" charset="0"/>
                <a:ea typeface="ヒラギノ角ゴ Pro W3" charset="0"/>
                <a:cs typeface="ヒラギノ角ゴ Pro W3" charset="0"/>
              </a:rPr>
              <a:t>”</a:t>
            </a:r>
            <a:r>
              <a:rPr lang="en-US" sz="1200" dirty="0">
                <a:solidFill>
                  <a:srgbClr val="3366FF"/>
                </a:solidFill>
                <a:latin typeface="Geneva" charset="0"/>
                <a:ea typeface="ヒラギノ角ゴ Pro W3" charset="0"/>
                <a:cs typeface="ヒラギノ角ゴ Pro W3" charset="0"/>
              </a:rPr>
              <a:t> </a:t>
            </a:r>
            <a:r>
              <a:rPr lang="en-US" sz="1200" i="1" dirty="0">
                <a:solidFill>
                  <a:srgbClr val="3366FF"/>
                </a:solidFill>
                <a:latin typeface="Geneva" charset="0"/>
                <a:ea typeface="ヒラギノ角ゴ Pro W3" charset="0"/>
                <a:cs typeface="ヒラギノ角ゴ Pro W3" charset="0"/>
              </a:rPr>
              <a:t>Rev. Sci. </a:t>
            </a:r>
            <a:r>
              <a:rPr lang="en-US" sz="1200" i="1" dirty="0" err="1">
                <a:solidFill>
                  <a:srgbClr val="3366FF"/>
                </a:solidFill>
                <a:latin typeface="Geneva" charset="0"/>
                <a:ea typeface="ヒラギノ角ゴ Pro W3" charset="0"/>
                <a:cs typeface="ヒラギノ角ゴ Pro W3" charset="0"/>
              </a:rPr>
              <a:t>Instrum</a:t>
            </a:r>
            <a:r>
              <a:rPr lang="en-US" sz="1200" i="1" dirty="0">
                <a:solidFill>
                  <a:srgbClr val="3366FF"/>
                </a:solidFill>
                <a:latin typeface="Geneva" charset="0"/>
                <a:ea typeface="ヒラギノ角ゴ Pro W3" charset="0"/>
                <a:cs typeface="ヒラギノ角ゴ Pro W3" charset="0"/>
              </a:rPr>
              <a:t>.</a:t>
            </a:r>
            <a:r>
              <a:rPr lang="en-US" sz="1200" dirty="0">
                <a:solidFill>
                  <a:srgbClr val="3366FF"/>
                </a:solidFill>
                <a:latin typeface="Geneva" charset="0"/>
                <a:ea typeface="ヒラギノ角ゴ Pro W3" charset="0"/>
                <a:cs typeface="ヒラギノ角ゴ Pro W3" charset="0"/>
              </a:rPr>
              <a:t> </a:t>
            </a:r>
            <a:r>
              <a:rPr lang="en-US" sz="1200" b="1" dirty="0">
                <a:solidFill>
                  <a:srgbClr val="3366FF"/>
                </a:solidFill>
                <a:latin typeface="Geneva" charset="0"/>
                <a:ea typeface="ヒラギノ角ゴ Pro W3" charset="0"/>
                <a:cs typeface="ヒラギノ角ゴ Pro W3" charset="0"/>
              </a:rPr>
              <a:t>71</a:t>
            </a:r>
            <a:r>
              <a:rPr lang="en-US" sz="1200" dirty="0">
                <a:solidFill>
                  <a:srgbClr val="3366FF"/>
                </a:solidFill>
                <a:latin typeface="Geneva" charset="0"/>
                <a:ea typeface="ヒラギノ角ゴ Pro W3" charset="0"/>
                <a:cs typeface="ヒラギノ角ゴ Pro W3" charset="0"/>
              </a:rPr>
              <a:t>, 4545-4552.</a:t>
            </a:r>
          </a:p>
          <a:p>
            <a:endParaRPr lang="en-US" sz="1200" dirty="0">
              <a:solidFill>
                <a:srgbClr val="3366FF"/>
              </a:solidFill>
              <a:latin typeface="Geneva" charset="0"/>
              <a:ea typeface="ヒラギノ角ゴ Pro W3" charset="0"/>
              <a:cs typeface="ヒラギノ角ゴ Pro W3" charset="0"/>
            </a:endParaRPr>
          </a:p>
          <a:p>
            <a:r>
              <a:rPr lang="en-US" sz="1200" dirty="0">
                <a:solidFill>
                  <a:srgbClr val="3366FF"/>
                </a:solidFill>
              </a:rPr>
              <a:t>Arnott, W. P., H. </a:t>
            </a:r>
            <a:r>
              <a:rPr lang="en-US" sz="1200" dirty="0" err="1">
                <a:solidFill>
                  <a:srgbClr val="3366FF"/>
                </a:solidFill>
              </a:rPr>
              <a:t>Moosm</a:t>
            </a:r>
            <a:r>
              <a:rPr lang="en-US" altLang="ja-JP" sz="1200" dirty="0" err="1">
                <a:solidFill>
                  <a:srgbClr val="3366FF"/>
                </a:solidFill>
              </a:rPr>
              <a:t>ül</a:t>
            </a:r>
            <a:r>
              <a:rPr lang="en-US" sz="1200" dirty="0" err="1">
                <a:solidFill>
                  <a:srgbClr val="3366FF"/>
                </a:solidFill>
              </a:rPr>
              <a:t>ler</a:t>
            </a:r>
            <a:r>
              <a:rPr lang="en-US" sz="1200" dirty="0">
                <a:solidFill>
                  <a:srgbClr val="3366FF"/>
                </a:solidFill>
              </a:rPr>
              <a:t> and J. W. Walker (2003). </a:t>
            </a:r>
            <a:r>
              <a:rPr lang="en-US" sz="1200" dirty="0" err="1">
                <a:solidFill>
                  <a:srgbClr val="3366FF"/>
                </a:solidFill>
              </a:rPr>
              <a:t>Photoacoustic</a:t>
            </a:r>
            <a:r>
              <a:rPr lang="en-US" sz="1200" dirty="0">
                <a:solidFill>
                  <a:srgbClr val="3366FF"/>
                </a:solidFill>
              </a:rPr>
              <a:t> instrument for measuring particles in a gas. USA Patent 6,662,627, Desert Research Institute, Reno NV.</a:t>
            </a:r>
          </a:p>
          <a:p>
            <a:endParaRPr lang="en-US" sz="1200" dirty="0">
              <a:solidFill>
                <a:srgbClr val="3366FF"/>
              </a:solidFill>
            </a:endParaRPr>
          </a:p>
          <a:p>
            <a:pPr>
              <a:spcAft>
                <a:spcPts val="1200"/>
              </a:spcAft>
            </a:pPr>
            <a:r>
              <a:rPr lang="en-US" sz="1200" dirty="0">
                <a:solidFill>
                  <a:srgbClr val="3366FF"/>
                </a:solidFill>
              </a:rPr>
              <a:t>Arnott, W. P., B. </a:t>
            </a:r>
            <a:r>
              <a:rPr lang="en-US" sz="1200" dirty="0" err="1">
                <a:solidFill>
                  <a:srgbClr val="3366FF"/>
                </a:solidFill>
              </a:rPr>
              <a:t>Zielinska</a:t>
            </a:r>
            <a:r>
              <a:rPr lang="en-US" sz="1200" dirty="0">
                <a:solidFill>
                  <a:srgbClr val="3366FF"/>
                </a:solidFill>
              </a:rPr>
              <a:t>, C. F. Rogers, J. </a:t>
            </a:r>
            <a:r>
              <a:rPr lang="en-US" sz="1200" dirty="0" err="1">
                <a:solidFill>
                  <a:srgbClr val="3366FF"/>
                </a:solidFill>
              </a:rPr>
              <a:t>Sagebiel</a:t>
            </a:r>
            <a:r>
              <a:rPr lang="en-US" sz="1200" dirty="0">
                <a:solidFill>
                  <a:srgbClr val="3366FF"/>
                </a:solidFill>
              </a:rPr>
              <a:t>, K. E. Kelly, D. A. Wagner, A. F. </a:t>
            </a:r>
            <a:r>
              <a:rPr lang="en-US" sz="1200" dirty="0" err="1">
                <a:solidFill>
                  <a:srgbClr val="3366FF"/>
                </a:solidFill>
              </a:rPr>
              <a:t>Sarofim</a:t>
            </a:r>
            <a:r>
              <a:rPr lang="en-US" sz="1200" dirty="0">
                <a:solidFill>
                  <a:srgbClr val="3366FF"/>
                </a:solidFill>
              </a:rPr>
              <a:t> and J. S. </a:t>
            </a:r>
            <a:r>
              <a:rPr lang="en-US" sz="1200" dirty="0" err="1">
                <a:solidFill>
                  <a:srgbClr val="3366FF"/>
                </a:solidFill>
              </a:rPr>
              <a:t>Lighty</a:t>
            </a:r>
            <a:r>
              <a:rPr lang="en-US" sz="1200" dirty="0">
                <a:solidFill>
                  <a:srgbClr val="3366FF"/>
                </a:solidFill>
              </a:rPr>
              <a:t> (2005). "Evaluation of 1047 nm </a:t>
            </a:r>
            <a:r>
              <a:rPr lang="en-US" sz="1200" dirty="0" err="1">
                <a:solidFill>
                  <a:srgbClr val="3366FF"/>
                </a:solidFill>
              </a:rPr>
              <a:t>photoacoustic</a:t>
            </a:r>
            <a:r>
              <a:rPr lang="en-US" sz="1200" dirty="0">
                <a:solidFill>
                  <a:srgbClr val="3366FF"/>
                </a:solidFill>
              </a:rPr>
              <a:t> instruments and photoelectric aerosol sensors in source-sampling of black carbon aerosol and particle bound PAH's from gasoline and diesel powered vehicles." Environ. Sci. </a:t>
            </a:r>
            <a:r>
              <a:rPr lang="en-US" sz="1200" dirty="0" err="1">
                <a:solidFill>
                  <a:srgbClr val="3366FF"/>
                </a:solidFill>
              </a:rPr>
              <a:t>Technol</a:t>
            </a:r>
            <a:r>
              <a:rPr lang="en-US" sz="1200" dirty="0">
                <a:solidFill>
                  <a:srgbClr val="3366FF"/>
                </a:solidFill>
              </a:rPr>
              <a:t> 39(14); 5398-5406. DOI: 10.1021/</a:t>
            </a:r>
            <a:r>
              <a:rPr lang="en-US" sz="1200" dirty="0">
                <a:solidFill>
                  <a:srgbClr val="3366FF"/>
                </a:solidFill>
              </a:rPr>
              <a:t>es049595e</a:t>
            </a:r>
            <a:br>
              <a:rPr lang="en-US" sz="1200" dirty="0">
                <a:solidFill>
                  <a:srgbClr val="3366FF"/>
                </a:solidFill>
              </a:rPr>
            </a:br>
            <a:r>
              <a:rPr lang="en-US" sz="1200" dirty="0" smtClean="0">
                <a:solidFill>
                  <a:srgbClr val="3366FF"/>
                </a:solidFill>
              </a:rPr>
              <a:t/>
            </a:r>
            <a:br>
              <a:rPr lang="en-US" sz="1200" dirty="0" smtClean="0">
                <a:solidFill>
                  <a:srgbClr val="3366FF"/>
                </a:solidFill>
              </a:rPr>
            </a:br>
            <a:r>
              <a:rPr lang="en-US" sz="1200" dirty="0" smtClean="0">
                <a:solidFill>
                  <a:srgbClr val="3366FF"/>
                </a:solidFill>
              </a:rPr>
              <a:t>Lewis</a:t>
            </a:r>
            <a:r>
              <a:rPr lang="en-US" sz="1200" dirty="0">
                <a:solidFill>
                  <a:srgbClr val="3366FF"/>
                </a:solidFill>
              </a:rPr>
              <a:t>, K., W. P. Arnott, H. </a:t>
            </a:r>
            <a:r>
              <a:rPr lang="en-US" sz="1200" dirty="0" err="1">
                <a:solidFill>
                  <a:srgbClr val="3366FF"/>
                </a:solidFill>
              </a:rPr>
              <a:t>Moosmüller</a:t>
            </a:r>
            <a:r>
              <a:rPr lang="en-US" sz="1200" dirty="0">
                <a:solidFill>
                  <a:srgbClr val="3366FF"/>
                </a:solidFill>
              </a:rPr>
              <a:t>, and C. E. </a:t>
            </a:r>
            <a:r>
              <a:rPr lang="en-US" sz="1200" dirty="0" err="1">
                <a:solidFill>
                  <a:srgbClr val="3366FF"/>
                </a:solidFill>
              </a:rPr>
              <a:t>Wold</a:t>
            </a:r>
            <a:r>
              <a:rPr lang="en-US" sz="1200" dirty="0">
                <a:solidFill>
                  <a:srgbClr val="3366FF"/>
                </a:solidFill>
              </a:rPr>
              <a:t> (2008), Strong spectral variation of biomass smoke light absorption and single scattering albedo observed with a novel dual-wavelength </a:t>
            </a:r>
            <a:r>
              <a:rPr lang="en-US" sz="1200" dirty="0" err="1">
                <a:solidFill>
                  <a:srgbClr val="3366FF"/>
                </a:solidFill>
              </a:rPr>
              <a:t>photoacoustic</a:t>
            </a:r>
            <a:r>
              <a:rPr lang="en-US" sz="1200" dirty="0">
                <a:solidFill>
                  <a:srgbClr val="3366FF"/>
                </a:solidFill>
              </a:rPr>
              <a:t> instrument, J. </a:t>
            </a:r>
            <a:r>
              <a:rPr lang="en-US" sz="1200" dirty="0" err="1">
                <a:solidFill>
                  <a:srgbClr val="3366FF"/>
                </a:solidFill>
              </a:rPr>
              <a:t>Geophys</a:t>
            </a:r>
            <a:r>
              <a:rPr lang="en-US" sz="1200" dirty="0">
                <a:solidFill>
                  <a:srgbClr val="3366FF"/>
                </a:solidFill>
              </a:rPr>
              <a:t>. Res., 113, D16203, doi:10.1029/2007JD009699. </a:t>
            </a:r>
            <a:endParaRPr lang="en-US" sz="1200" dirty="0">
              <a:solidFill>
                <a:srgbClr val="3366FF"/>
              </a:solidFill>
              <a:latin typeface="Geneva" charset="0"/>
            </a:endParaRPr>
          </a:p>
        </p:txBody>
      </p:sp>
      <p:sp>
        <p:nvSpPr>
          <p:cNvPr id="58372" name="Rectangle 5"/>
          <p:cNvSpPr>
            <a:spLocks noChangeArrowheads="1"/>
          </p:cNvSpPr>
          <p:nvPr/>
        </p:nvSpPr>
        <p:spPr bwMode="auto">
          <a:xfrm>
            <a:off x="76201" y="554038"/>
            <a:ext cx="9067800" cy="260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eaLnBrk="1" hangingPunct="1">
              <a:spcBef>
                <a:spcPct val="20000"/>
              </a:spcBef>
              <a:buFont typeface="Times" charset="0"/>
              <a:buAutoNum type="arabicPeriod"/>
            </a:pPr>
            <a:r>
              <a:rPr lang="en-US" dirty="0">
                <a:solidFill>
                  <a:srgbClr val="000000"/>
                </a:solidFill>
                <a:latin typeface="Helvetica" charset="0"/>
              </a:rPr>
              <a:t>Based on and calibrated with first principles.</a:t>
            </a:r>
          </a:p>
          <a:p>
            <a:pPr marL="457200" indent="-457200" eaLnBrk="1" hangingPunct="1">
              <a:spcBef>
                <a:spcPct val="20000"/>
              </a:spcBef>
              <a:buFont typeface="Times" charset="0"/>
              <a:buAutoNum type="arabicPeriod"/>
            </a:pPr>
            <a:r>
              <a:rPr lang="en-US" dirty="0">
                <a:solidFill>
                  <a:srgbClr val="000000"/>
                </a:solidFill>
                <a:latin typeface="Helvetica" charset="0"/>
              </a:rPr>
              <a:t>High time resolution (up to 1 s).</a:t>
            </a:r>
          </a:p>
          <a:p>
            <a:pPr marL="457200" indent="-457200" eaLnBrk="1" hangingPunct="1">
              <a:spcBef>
                <a:spcPct val="20000"/>
              </a:spcBef>
              <a:buFont typeface="Times" charset="0"/>
              <a:buAutoNum type="arabicPeriod"/>
            </a:pPr>
            <a:r>
              <a:rPr lang="en-US" dirty="0">
                <a:solidFill>
                  <a:srgbClr val="000000"/>
                </a:solidFill>
                <a:latin typeface="Helvetica" charset="0"/>
              </a:rPr>
              <a:t>Large (10</a:t>
            </a:r>
            <a:r>
              <a:rPr lang="en-US" baseline="30000" dirty="0">
                <a:solidFill>
                  <a:srgbClr val="000000"/>
                </a:solidFill>
                <a:latin typeface="Helvetica" charset="0"/>
              </a:rPr>
              <a:t>6</a:t>
            </a:r>
            <a:r>
              <a:rPr lang="en-US" dirty="0">
                <a:solidFill>
                  <a:srgbClr val="000000"/>
                </a:solidFill>
                <a:latin typeface="Helvetica" charset="0"/>
              </a:rPr>
              <a:t>) dynamic range (ambient to sources).</a:t>
            </a:r>
          </a:p>
          <a:p>
            <a:pPr marL="457200" indent="-457200" eaLnBrk="1" hangingPunct="1">
              <a:spcBef>
                <a:spcPct val="20000"/>
              </a:spcBef>
              <a:buFont typeface="Times" charset="0"/>
              <a:buAutoNum type="arabicPeriod"/>
            </a:pPr>
            <a:r>
              <a:rPr lang="en-US" dirty="0">
                <a:solidFill>
                  <a:srgbClr val="000000"/>
                </a:solidFill>
                <a:latin typeface="Helvetica" charset="0"/>
              </a:rPr>
              <a:t>Sensitivity (≈ 0.5 Mm</a:t>
            </a:r>
            <a:r>
              <a:rPr lang="en-US" baseline="30000" dirty="0">
                <a:solidFill>
                  <a:srgbClr val="000000"/>
                </a:solidFill>
                <a:latin typeface="Helvetica" charset="0"/>
              </a:rPr>
              <a:t>-1 </a:t>
            </a:r>
            <a:r>
              <a:rPr lang="en-US" dirty="0">
                <a:solidFill>
                  <a:srgbClr val="000000"/>
                </a:solidFill>
                <a:latin typeface="ヒラギノ角ゴ Pro W3" charset="0"/>
                <a:ea typeface="ヒラギノ角ゴ Pro W3" charset="0"/>
                <a:cs typeface="ヒラギノ角ゴ Pro W3" charset="0"/>
              </a:rPr>
              <a:t>≅ </a:t>
            </a:r>
            <a:r>
              <a:rPr lang="en-US" dirty="0">
                <a:solidFill>
                  <a:srgbClr val="000000"/>
                </a:solidFill>
                <a:latin typeface="Helvetica" charset="0"/>
                <a:ea typeface="ヒラギノ角ゴ Pro W3" charset="0"/>
                <a:cs typeface="ヒラギノ角ゴ Pro W3" charset="0"/>
              </a:rPr>
              <a:t>50 </a:t>
            </a:r>
            <a:r>
              <a:rPr lang="en-US" dirty="0" err="1">
                <a:solidFill>
                  <a:srgbClr val="000000"/>
                </a:solidFill>
                <a:latin typeface="Helvetica" charset="0"/>
                <a:ea typeface="ヒラギノ角ゴ Pro W3" charset="0"/>
                <a:cs typeface="ヒラギノ角ゴ Pro W3" charset="0"/>
              </a:rPr>
              <a:t>ng</a:t>
            </a:r>
            <a:r>
              <a:rPr lang="en-US" dirty="0">
                <a:solidFill>
                  <a:srgbClr val="000000"/>
                </a:solidFill>
                <a:latin typeface="Helvetica" charset="0"/>
                <a:ea typeface="ヒラギノ角ゴ Pro W3" charset="0"/>
                <a:cs typeface="ヒラギノ角ゴ Pro W3" charset="0"/>
              </a:rPr>
              <a:t>/m</a:t>
            </a:r>
            <a:r>
              <a:rPr lang="en-US" baseline="30000" dirty="0">
                <a:solidFill>
                  <a:srgbClr val="000000"/>
                </a:solidFill>
                <a:latin typeface="Helvetica" charset="0"/>
                <a:ea typeface="ヒラギノ角ゴ Pro W3" charset="0"/>
                <a:cs typeface="ヒラギノ角ゴ Pro W3" charset="0"/>
              </a:rPr>
              <a:t>3</a:t>
            </a:r>
            <a:r>
              <a:rPr lang="en-US" dirty="0">
                <a:solidFill>
                  <a:srgbClr val="000000"/>
                </a:solidFill>
                <a:latin typeface="Helvetica" charset="0"/>
                <a:ea typeface="ヒラギノ角ゴ Pro W3" charset="0"/>
                <a:cs typeface="ヒラギノ角ゴ Pro W3" charset="0"/>
              </a:rPr>
              <a:t> of EC), depends on laser power.</a:t>
            </a:r>
          </a:p>
          <a:p>
            <a:pPr marL="457200" indent="-457200" eaLnBrk="1" hangingPunct="1">
              <a:spcBef>
                <a:spcPct val="20000"/>
              </a:spcBef>
              <a:buFont typeface="Times" charset="0"/>
              <a:buAutoNum type="arabicPeriod"/>
            </a:pPr>
            <a:r>
              <a:rPr lang="en-US" dirty="0">
                <a:solidFill>
                  <a:srgbClr val="000000"/>
                </a:solidFill>
                <a:latin typeface="Helvetica" charset="0"/>
                <a:ea typeface="ヒラギノ角ゴ Pro W3" charset="0"/>
                <a:cs typeface="ヒラギノ角ゴ Pro W3" charset="0"/>
              </a:rPr>
              <a:t>Compact (19</a:t>
            </a:r>
            <a:r>
              <a:rPr lang="ja-JP" altLang="en-US" dirty="0">
                <a:solidFill>
                  <a:srgbClr val="000000"/>
                </a:solidFill>
                <a:latin typeface="Helvetica" charset="0"/>
                <a:ea typeface="ヒラギノ角ゴ Pro W3" charset="0"/>
                <a:cs typeface="ヒラギノ角ゴ Pro W3" charset="0"/>
              </a:rPr>
              <a:t>”</a:t>
            </a:r>
            <a:r>
              <a:rPr lang="en-US" dirty="0">
                <a:solidFill>
                  <a:srgbClr val="000000"/>
                </a:solidFill>
                <a:latin typeface="Helvetica" charset="0"/>
                <a:ea typeface="ヒラギノ角ゴ Pro W3" charset="0"/>
                <a:cs typeface="ヒラギノ角ゴ Pro W3" charset="0"/>
              </a:rPr>
              <a:t> rack mount) and rugged </a:t>
            </a:r>
            <a:r>
              <a:rPr lang="en-US" dirty="0" smtClean="0">
                <a:solidFill>
                  <a:srgbClr val="000000"/>
                </a:solidFill>
                <a:latin typeface="Helvetica" charset="0"/>
                <a:ea typeface="ヒラギノ角ゴ Pro W3" charset="0"/>
                <a:cs typeface="ヒラギノ角ゴ Pro W3" charset="0"/>
              </a:rPr>
              <a:t>(aircraft operation</a:t>
            </a:r>
            <a:r>
              <a:rPr lang="en-US" dirty="0">
                <a:solidFill>
                  <a:srgbClr val="000000"/>
                </a:solidFill>
                <a:latin typeface="Helvetica" charset="0"/>
                <a:ea typeface="ヒラギノ角ゴ Pro W3" charset="0"/>
                <a:cs typeface="ヒラギノ角ゴ Pro W3" charset="0"/>
              </a:rPr>
              <a:t>).</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2"/>
          <p:cNvSpPr>
            <a:spLocks noGrp="1" noChangeArrowheads="1"/>
          </p:cNvSpPr>
          <p:nvPr>
            <p:ph type="title"/>
          </p:nvPr>
        </p:nvSpPr>
        <p:spPr>
          <a:xfrm>
            <a:off x="685800" y="152400"/>
            <a:ext cx="7772400" cy="1143000"/>
          </a:xfrm>
        </p:spPr>
        <p:txBody>
          <a:bodyPr/>
          <a:lstStyle/>
          <a:p>
            <a:pPr eaLnBrk="1" hangingPunct="1"/>
            <a:r>
              <a:rPr lang="en-US" dirty="0" err="1">
                <a:latin typeface="Arial" charset="0"/>
                <a:ea typeface="ＭＳ Ｐゴシック" charset="0"/>
              </a:rPr>
              <a:t>Photoacoustic</a:t>
            </a:r>
            <a:r>
              <a:rPr lang="en-US" dirty="0">
                <a:latin typeface="Arial" charset="0"/>
                <a:ea typeface="ＭＳ Ｐゴシック" charset="0"/>
              </a:rPr>
              <a:t> Instruments For Light Absorption Measurements</a:t>
            </a:r>
          </a:p>
        </p:txBody>
      </p:sp>
      <p:sp>
        <p:nvSpPr>
          <p:cNvPr id="59397" name="Rectangle 3"/>
          <p:cNvSpPr>
            <a:spLocks noGrp="1" noChangeArrowheads="1"/>
          </p:cNvSpPr>
          <p:nvPr>
            <p:ph type="body" idx="1"/>
          </p:nvPr>
        </p:nvSpPr>
        <p:spPr>
          <a:xfrm>
            <a:off x="0" y="3649662"/>
            <a:ext cx="9144000" cy="3208337"/>
          </a:xfrm>
        </p:spPr>
        <p:txBody>
          <a:bodyPr/>
          <a:lstStyle/>
          <a:p>
            <a:pPr eaLnBrk="1" hangingPunct="1">
              <a:spcBef>
                <a:spcPts val="0"/>
              </a:spcBef>
              <a:spcAft>
                <a:spcPts val="0"/>
              </a:spcAft>
            </a:pPr>
            <a:r>
              <a:rPr lang="en-US" sz="2000" b="1" dirty="0">
                <a:latin typeface="Arial" charset="0"/>
                <a:ea typeface="ＭＳ Ｐゴシック" charset="0"/>
              </a:rPr>
              <a:t>Basic principles:</a:t>
            </a:r>
            <a:br>
              <a:rPr lang="en-US" sz="2000" b="1" dirty="0">
                <a:latin typeface="Arial" charset="0"/>
                <a:ea typeface="ＭＳ Ｐゴシック" charset="0"/>
              </a:rPr>
            </a:br>
            <a:endParaRPr lang="en-US" sz="2000" b="1" dirty="0">
              <a:latin typeface="Arial" charset="0"/>
              <a:ea typeface="ＭＳ Ｐゴシック" charset="0"/>
            </a:endParaRPr>
          </a:p>
          <a:p>
            <a:pPr eaLnBrk="1" hangingPunct="1">
              <a:spcBef>
                <a:spcPts val="0"/>
              </a:spcBef>
              <a:spcAft>
                <a:spcPts val="0"/>
              </a:spcAft>
            </a:pPr>
            <a:r>
              <a:rPr lang="en-US" sz="2000" b="1" dirty="0">
                <a:latin typeface="Arial" charset="0"/>
                <a:ea typeface="ＭＳ Ｐゴシック" charset="0"/>
              </a:rPr>
              <a:t>Laser light is power modulated by the chopper.  </a:t>
            </a:r>
            <a:br>
              <a:rPr lang="en-US" sz="2000" b="1" dirty="0">
                <a:latin typeface="Arial" charset="0"/>
                <a:ea typeface="ＭＳ Ｐゴシック" charset="0"/>
              </a:rPr>
            </a:br>
            <a:endParaRPr lang="en-US" sz="2000" b="1" dirty="0">
              <a:latin typeface="Arial" charset="0"/>
              <a:ea typeface="ＭＳ Ｐゴシック" charset="0"/>
            </a:endParaRPr>
          </a:p>
          <a:p>
            <a:pPr eaLnBrk="1" hangingPunct="1">
              <a:spcBef>
                <a:spcPts val="0"/>
              </a:spcBef>
              <a:spcAft>
                <a:spcPts val="0"/>
              </a:spcAft>
            </a:pPr>
            <a:r>
              <a:rPr lang="en-US" sz="2000" b="1" dirty="0">
                <a:latin typeface="Arial" charset="0"/>
                <a:ea typeface="ＭＳ Ｐゴシック" charset="0"/>
              </a:rPr>
              <a:t>Light absorbing aerosols convert light to heat - a sound wave is produced. </a:t>
            </a:r>
            <a:br>
              <a:rPr lang="en-US" sz="2000" b="1" dirty="0">
                <a:latin typeface="Arial" charset="0"/>
                <a:ea typeface="ＭＳ Ｐゴシック" charset="0"/>
              </a:rPr>
            </a:br>
            <a:endParaRPr lang="en-US" sz="2000" b="1" dirty="0">
              <a:latin typeface="Arial" charset="0"/>
              <a:ea typeface="ＭＳ Ｐゴシック" charset="0"/>
            </a:endParaRPr>
          </a:p>
          <a:p>
            <a:pPr eaLnBrk="1" hangingPunct="1">
              <a:spcBef>
                <a:spcPts val="0"/>
              </a:spcBef>
              <a:spcAft>
                <a:spcPts val="0"/>
              </a:spcAft>
            </a:pPr>
            <a:r>
              <a:rPr lang="en-US" sz="2000" b="1" dirty="0">
                <a:latin typeface="Arial" charset="0"/>
                <a:ea typeface="ＭＳ Ｐゴシック" charset="0"/>
              </a:rPr>
              <a:t>Microphone signal is a measure of the light absorption.</a:t>
            </a:r>
            <a:br>
              <a:rPr lang="en-US" sz="2000" b="1" dirty="0">
                <a:latin typeface="Arial" charset="0"/>
                <a:ea typeface="ＭＳ Ｐゴシック" charset="0"/>
              </a:rPr>
            </a:br>
            <a:endParaRPr lang="en-US" sz="2000" b="1" dirty="0">
              <a:latin typeface="Arial" charset="0"/>
              <a:ea typeface="ＭＳ Ｐゴシック" charset="0"/>
            </a:endParaRPr>
          </a:p>
          <a:p>
            <a:pPr eaLnBrk="1" hangingPunct="1">
              <a:spcBef>
                <a:spcPts val="0"/>
              </a:spcBef>
              <a:spcAft>
                <a:spcPts val="0"/>
              </a:spcAft>
            </a:pPr>
            <a:r>
              <a:rPr lang="en-US" sz="2000" b="1" dirty="0">
                <a:latin typeface="Arial" charset="0"/>
                <a:ea typeface="ＭＳ Ｐゴシック" charset="0"/>
              </a:rPr>
              <a:t>Light scattering aerosols don't generate heat.</a:t>
            </a:r>
          </a:p>
        </p:txBody>
      </p:sp>
      <p:pic>
        <p:nvPicPr>
          <p:cNvPr id="593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447800"/>
            <a:ext cx="51181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r>
              <a:rPr lang="en-US" dirty="0">
                <a:latin typeface="Arial" charset="0"/>
                <a:ea typeface="ＭＳ Ｐゴシック" charset="0"/>
                <a:cs typeface="ＭＳ Ｐゴシック" charset="0"/>
              </a:rPr>
              <a:t>Earth</a:t>
            </a:r>
          </a:p>
        </p:txBody>
      </p:sp>
      <p:pic>
        <p:nvPicPr>
          <p:cNvPr id="142339" name="Picture 3" descr="EarthAt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238" y="14288"/>
            <a:ext cx="663575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WordArt 4"/>
          <p:cNvSpPr>
            <a:spLocks noChangeArrowheads="1" noChangeShapeType="1" noTextEdit="1"/>
          </p:cNvSpPr>
          <p:nvPr/>
        </p:nvSpPr>
        <p:spPr bwMode="auto">
          <a:xfrm>
            <a:off x="163513" y="95250"/>
            <a:ext cx="8648700" cy="785813"/>
          </a:xfrm>
          <a:prstGeom prst="rect">
            <a:avLst/>
          </a:prstGeom>
        </p:spPr>
        <p:txBody>
          <a:bodyPr wrap="none" fromWordArt="1">
            <a:prstTxWarp prst="textDeflate">
              <a:avLst>
                <a:gd name="adj" fmla="val 26227"/>
              </a:avLst>
            </a:prstTxWarp>
          </a:bodyPr>
          <a:lstStyle/>
          <a:p>
            <a:pPr algn="ctr"/>
            <a:r>
              <a:rPr lang="en-US" sz="2800" kern="10">
                <a:ln w="9525">
                  <a:solidFill>
                    <a:srgbClr val="000000"/>
                  </a:solidFill>
                  <a:round/>
                  <a:headEnd/>
                  <a:tailEnd/>
                </a:ln>
                <a:solidFill>
                  <a:srgbClr val="FFFF00"/>
                </a:solidFill>
                <a:latin typeface="Impact"/>
                <a:ea typeface="Impact"/>
                <a:cs typeface="Impact"/>
              </a:rPr>
              <a:t>UNR/DRI Atmospheric Science</a:t>
            </a:r>
          </a:p>
        </p:txBody>
      </p:sp>
      <p:sp>
        <p:nvSpPr>
          <p:cNvPr id="142341" name="WordArt 5"/>
          <p:cNvSpPr>
            <a:spLocks noChangeArrowheads="1" noChangeShapeType="1" noTextEdit="1"/>
          </p:cNvSpPr>
          <p:nvPr/>
        </p:nvSpPr>
        <p:spPr bwMode="auto">
          <a:xfrm>
            <a:off x="990600" y="838200"/>
            <a:ext cx="749300" cy="5588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UNR</a:t>
            </a:r>
          </a:p>
        </p:txBody>
      </p:sp>
      <p:sp>
        <p:nvSpPr>
          <p:cNvPr id="142342" name="WordArt 6"/>
          <p:cNvSpPr>
            <a:spLocks noChangeArrowheads="1" noChangeShapeType="1" noTextEdit="1"/>
          </p:cNvSpPr>
          <p:nvPr/>
        </p:nvSpPr>
        <p:spPr bwMode="auto">
          <a:xfrm>
            <a:off x="6934200" y="914400"/>
            <a:ext cx="6223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DRI</a:t>
            </a:r>
          </a:p>
        </p:txBody>
      </p:sp>
      <p:sp>
        <p:nvSpPr>
          <p:cNvPr id="142343" name="Text Box 7"/>
          <p:cNvSpPr txBox="1">
            <a:spLocks noChangeArrowheads="1"/>
          </p:cNvSpPr>
          <p:nvPr/>
        </p:nvSpPr>
        <p:spPr bwMode="auto">
          <a:xfrm>
            <a:off x="7588250" y="838200"/>
            <a:ext cx="1370013" cy="858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lnSpc>
                <a:spcPct val="70000"/>
              </a:lnSpc>
            </a:pPr>
            <a:r>
              <a:rPr lang="en-US">
                <a:solidFill>
                  <a:srgbClr val="804000"/>
                </a:solidFill>
              </a:rPr>
              <a:t>desert</a:t>
            </a:r>
          </a:p>
          <a:p>
            <a:pPr algn="r">
              <a:lnSpc>
                <a:spcPct val="70000"/>
              </a:lnSpc>
            </a:pPr>
            <a:r>
              <a:rPr lang="en-US">
                <a:solidFill>
                  <a:srgbClr val="804000"/>
                </a:solidFill>
              </a:rPr>
              <a:t>research</a:t>
            </a:r>
          </a:p>
          <a:p>
            <a:pPr algn="r">
              <a:lnSpc>
                <a:spcPct val="70000"/>
              </a:lnSpc>
            </a:pPr>
            <a:r>
              <a:rPr lang="en-US">
                <a:solidFill>
                  <a:srgbClr val="804000"/>
                </a:solidFill>
              </a:rPr>
              <a:t>institute</a:t>
            </a:r>
          </a:p>
        </p:txBody>
      </p:sp>
      <p:sp>
        <p:nvSpPr>
          <p:cNvPr id="142344" name="Text Box 8"/>
          <p:cNvSpPr txBox="1">
            <a:spLocks noChangeArrowheads="1"/>
          </p:cNvSpPr>
          <p:nvPr/>
        </p:nvSpPr>
        <p:spPr bwMode="auto">
          <a:xfrm>
            <a:off x="1981200" y="2057400"/>
            <a:ext cx="2538413"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a:solidFill>
                  <a:srgbClr val="000000"/>
                </a:solidFill>
              </a:rPr>
              <a:t>Grad Program:</a:t>
            </a:r>
          </a:p>
          <a:p>
            <a:r>
              <a:rPr lang="en-US" b="1">
                <a:solidFill>
                  <a:srgbClr val="000000"/>
                </a:solidFill>
              </a:rPr>
              <a:t>Since 1965.</a:t>
            </a:r>
          </a:p>
          <a:p>
            <a:r>
              <a:rPr lang="en-US" b="1">
                <a:solidFill>
                  <a:srgbClr val="000000"/>
                </a:solidFill>
              </a:rPr>
              <a:t>Originally part </a:t>
            </a:r>
          </a:p>
          <a:p>
            <a:r>
              <a:rPr lang="en-US" b="1">
                <a:solidFill>
                  <a:srgbClr val="000000"/>
                </a:solidFill>
              </a:rPr>
              <a:t>of Physics. Now</a:t>
            </a:r>
          </a:p>
          <a:p>
            <a:r>
              <a:rPr lang="en-US" b="1">
                <a:solidFill>
                  <a:srgbClr val="000000"/>
                </a:solidFill>
              </a:rPr>
              <a:t>one of UNR</a:t>
            </a:r>
            <a:r>
              <a:rPr lang="ja-JP" altLang="en-US" b="1">
                <a:solidFill>
                  <a:srgbClr val="000000"/>
                </a:solidFill>
              </a:rPr>
              <a:t>’</a:t>
            </a:r>
            <a:r>
              <a:rPr lang="en-US" altLang="ja-JP" b="1">
                <a:solidFill>
                  <a:srgbClr val="000000"/>
                </a:solidFill>
              </a:rPr>
              <a:t>s</a:t>
            </a:r>
          </a:p>
          <a:p>
            <a:r>
              <a:rPr lang="en-US" b="1">
                <a:solidFill>
                  <a:srgbClr val="000000"/>
                </a:solidFill>
              </a:rPr>
              <a:t>interdisciplinary</a:t>
            </a:r>
          </a:p>
          <a:p>
            <a:r>
              <a:rPr lang="en-US" b="1">
                <a:solidFill>
                  <a:srgbClr val="000000"/>
                </a:solidFill>
              </a:rPr>
              <a:t>programs.</a:t>
            </a:r>
          </a:p>
        </p:txBody>
      </p:sp>
      <p:sp>
        <p:nvSpPr>
          <p:cNvPr id="7177" name="Text Box 9"/>
          <p:cNvSpPr txBox="1">
            <a:spLocks noChangeArrowheads="1"/>
          </p:cNvSpPr>
          <p:nvPr/>
        </p:nvSpPr>
        <p:spPr bwMode="auto">
          <a:xfrm>
            <a:off x="4876800" y="1905000"/>
            <a:ext cx="2660650" cy="2563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u="sng">
                <a:solidFill>
                  <a:srgbClr val="00FF00"/>
                </a:solidFill>
              </a:rPr>
              <a:t>Undergrad Program</a:t>
            </a:r>
            <a:r>
              <a:rPr lang="en-US" sz="1800" b="1">
                <a:solidFill>
                  <a:srgbClr val="00FF00"/>
                </a:solidFill>
              </a:rPr>
              <a:t>:</a:t>
            </a:r>
          </a:p>
          <a:p>
            <a:r>
              <a:rPr lang="en-US" sz="1800" b="1">
                <a:solidFill>
                  <a:srgbClr val="00FF00"/>
                </a:solidFill>
              </a:rPr>
              <a:t>Since 2005.</a:t>
            </a:r>
          </a:p>
          <a:p>
            <a:r>
              <a:rPr lang="en-US" sz="1800" b="1">
                <a:solidFill>
                  <a:srgbClr val="00FF00"/>
                </a:solidFill>
              </a:rPr>
              <a:t>Part of Physics.</a:t>
            </a:r>
          </a:p>
          <a:p>
            <a:r>
              <a:rPr lang="en-US" sz="1800" b="1">
                <a:solidFill>
                  <a:srgbClr val="00FF00"/>
                </a:solidFill>
              </a:rPr>
              <a:t>Small program, lots of </a:t>
            </a:r>
          </a:p>
          <a:p>
            <a:r>
              <a:rPr lang="en-US" sz="1800" b="1">
                <a:solidFill>
                  <a:srgbClr val="00FF00"/>
                </a:solidFill>
              </a:rPr>
              <a:t>personal attention.</a:t>
            </a:r>
          </a:p>
          <a:p>
            <a:r>
              <a:rPr lang="en-US" sz="1800" b="1">
                <a:solidFill>
                  <a:srgbClr val="00FF00"/>
                </a:solidFill>
              </a:rPr>
              <a:t>Student Chapter </a:t>
            </a:r>
          </a:p>
          <a:p>
            <a:r>
              <a:rPr lang="en-US" sz="1800" b="1">
                <a:solidFill>
                  <a:srgbClr val="00FF00"/>
                </a:solidFill>
              </a:rPr>
              <a:t>of the American</a:t>
            </a:r>
          </a:p>
          <a:p>
            <a:r>
              <a:rPr lang="en-US" sz="1800" b="1">
                <a:solidFill>
                  <a:srgbClr val="00FF00"/>
                </a:solidFill>
              </a:rPr>
              <a:t>Meteorological</a:t>
            </a:r>
          </a:p>
          <a:p>
            <a:r>
              <a:rPr lang="en-US" sz="1800" b="1">
                <a:solidFill>
                  <a:srgbClr val="00FF00"/>
                </a:solidFill>
              </a:rPr>
              <a:t>Society.</a:t>
            </a:r>
          </a:p>
        </p:txBody>
      </p:sp>
      <p:sp>
        <p:nvSpPr>
          <p:cNvPr id="142346" name="Rectangle 12"/>
          <p:cNvSpPr>
            <a:spLocks noChangeArrowheads="1"/>
          </p:cNvSpPr>
          <p:nvPr/>
        </p:nvSpPr>
        <p:spPr bwMode="auto">
          <a:xfrm>
            <a:off x="0" y="1371600"/>
            <a:ext cx="1661107" cy="160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dirty="0" smtClean="0">
                <a:solidFill>
                  <a:srgbClr val="0080FF"/>
                </a:solidFill>
              </a:rPr>
              <a:t>2 </a:t>
            </a:r>
            <a:r>
              <a:rPr lang="en-US" sz="1400" dirty="0">
                <a:solidFill>
                  <a:srgbClr val="0080FF"/>
                </a:solidFill>
              </a:rPr>
              <a:t>faculty</a:t>
            </a:r>
          </a:p>
          <a:p>
            <a:r>
              <a:rPr lang="en-US" sz="1400" dirty="0">
                <a:solidFill>
                  <a:srgbClr val="0080FF"/>
                </a:solidFill>
              </a:rPr>
              <a:t>member (physics).</a:t>
            </a:r>
            <a:br>
              <a:rPr lang="en-US" sz="1400" dirty="0">
                <a:solidFill>
                  <a:srgbClr val="0080FF"/>
                </a:solidFill>
              </a:rPr>
            </a:br>
            <a:endParaRPr lang="en-US" sz="1400" dirty="0">
              <a:solidFill>
                <a:srgbClr val="0080FF"/>
              </a:solidFill>
            </a:endParaRPr>
          </a:p>
          <a:p>
            <a:r>
              <a:rPr lang="en-US" sz="1400" dirty="0" smtClean="0">
                <a:solidFill>
                  <a:srgbClr val="0080FF"/>
                </a:solidFill>
              </a:rPr>
              <a:t>2 </a:t>
            </a:r>
            <a:r>
              <a:rPr lang="en-US" sz="1400" dirty="0">
                <a:solidFill>
                  <a:srgbClr val="0080FF"/>
                </a:solidFill>
              </a:rPr>
              <a:t>affiliated faculty</a:t>
            </a:r>
          </a:p>
          <a:p>
            <a:r>
              <a:rPr lang="en-US" sz="1400" dirty="0" smtClean="0">
                <a:solidFill>
                  <a:srgbClr val="0080FF"/>
                </a:solidFill>
              </a:rPr>
              <a:t>Members</a:t>
            </a:r>
          </a:p>
          <a:p>
            <a:r>
              <a:rPr lang="en-US" sz="1400" dirty="0" smtClean="0">
                <a:solidFill>
                  <a:srgbClr val="0080FF"/>
                </a:solidFill>
              </a:rPr>
              <a:t>(geography and </a:t>
            </a:r>
            <a:br>
              <a:rPr lang="en-US" sz="1400" dirty="0" smtClean="0">
                <a:solidFill>
                  <a:srgbClr val="0080FF"/>
                </a:solidFill>
              </a:rPr>
            </a:br>
            <a:r>
              <a:rPr lang="en-US" sz="1400" dirty="0" err="1" smtClean="0">
                <a:solidFill>
                  <a:srgbClr val="0080FF"/>
                </a:solidFill>
              </a:rPr>
              <a:t>envir</a:t>
            </a:r>
            <a:r>
              <a:rPr lang="en-US" sz="1400" dirty="0" smtClean="0">
                <a:solidFill>
                  <a:srgbClr val="0080FF"/>
                </a:solidFill>
              </a:rPr>
              <a:t>. science)</a:t>
            </a:r>
            <a:r>
              <a:rPr lang="en-US" sz="1400" dirty="0">
                <a:solidFill>
                  <a:srgbClr val="0080FF"/>
                </a:solidFill>
              </a:rPr>
              <a:t>.</a:t>
            </a:r>
          </a:p>
        </p:txBody>
      </p:sp>
      <p:sp>
        <p:nvSpPr>
          <p:cNvPr id="142347" name="Rectangle 13"/>
          <p:cNvSpPr>
            <a:spLocks noChangeArrowheads="1"/>
          </p:cNvSpPr>
          <p:nvPr/>
        </p:nvSpPr>
        <p:spPr bwMode="auto">
          <a:xfrm>
            <a:off x="1143000" y="6553200"/>
            <a:ext cx="6781800" cy="3048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2348" name="WordArt 10"/>
          <p:cNvSpPr>
            <a:spLocks noChangeArrowheads="1" noChangeShapeType="1" noTextEdit="1"/>
          </p:cNvSpPr>
          <p:nvPr/>
        </p:nvSpPr>
        <p:spPr bwMode="auto">
          <a:xfrm>
            <a:off x="304800" y="6072188"/>
            <a:ext cx="8648700" cy="785812"/>
          </a:xfrm>
          <a:prstGeom prst="rect">
            <a:avLst/>
          </a:prstGeom>
        </p:spPr>
        <p:txBody>
          <a:bodyPr wrap="none" fromWordArt="1">
            <a:prstTxWarp prst="textDeflate">
              <a:avLst>
                <a:gd name="adj" fmla="val 26227"/>
              </a:avLst>
            </a:prstTxWarp>
          </a:bodyPr>
          <a:lstStyle/>
          <a:p>
            <a:pPr algn="ctr"/>
            <a:r>
              <a:rPr lang="en-US" sz="2800" kern="10">
                <a:ln w="9525">
                  <a:solidFill>
                    <a:srgbClr val="000000"/>
                  </a:solidFill>
                  <a:round/>
                  <a:headEnd/>
                  <a:tailEnd/>
                </a:ln>
                <a:solidFill>
                  <a:srgbClr val="FFFF00"/>
                </a:solidFill>
                <a:latin typeface="Impact"/>
                <a:ea typeface="Impact"/>
                <a:cs typeface="Impact"/>
              </a:rPr>
              <a:t>UNR and DRI are part of the Nevada System of Higher Education (NSHE)</a:t>
            </a:r>
          </a:p>
        </p:txBody>
      </p:sp>
      <p:sp>
        <p:nvSpPr>
          <p:cNvPr id="142349" name="Rectangle 14"/>
          <p:cNvSpPr>
            <a:spLocks noChangeArrowheads="1"/>
          </p:cNvSpPr>
          <p:nvPr/>
        </p:nvSpPr>
        <p:spPr bwMode="auto">
          <a:xfrm>
            <a:off x="0" y="3933825"/>
            <a:ext cx="2251075" cy="221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b="1" u="sng">
                <a:solidFill>
                  <a:srgbClr val="0080FF"/>
                </a:solidFill>
              </a:rPr>
              <a:t>Graduates at:</a:t>
            </a:r>
            <a:endParaRPr lang="en-US" sz="1200">
              <a:solidFill>
                <a:srgbClr val="0080FF"/>
              </a:solidFill>
            </a:endParaRPr>
          </a:p>
          <a:p>
            <a:r>
              <a:rPr lang="en-US" sz="1200">
                <a:solidFill>
                  <a:srgbClr val="0080FF"/>
                </a:solidFill>
              </a:rPr>
              <a:t>National Center for </a:t>
            </a:r>
          </a:p>
          <a:p>
            <a:r>
              <a:rPr lang="en-US" sz="1200">
                <a:solidFill>
                  <a:srgbClr val="0080FF"/>
                </a:solidFill>
              </a:rPr>
              <a:t>Atmospheric Research.</a:t>
            </a:r>
          </a:p>
          <a:p>
            <a:r>
              <a:rPr lang="en-US" sz="1200">
                <a:solidFill>
                  <a:srgbClr val="0080FF"/>
                </a:solidFill>
              </a:rPr>
              <a:t>Brookhaven National Lab.</a:t>
            </a:r>
          </a:p>
          <a:p>
            <a:r>
              <a:rPr lang="en-US" sz="1200">
                <a:solidFill>
                  <a:srgbClr val="0080FF"/>
                </a:solidFill>
              </a:rPr>
              <a:t>Lovelace Laboratory.</a:t>
            </a:r>
          </a:p>
          <a:p>
            <a:r>
              <a:rPr lang="en-US" sz="1200">
                <a:solidFill>
                  <a:srgbClr val="0080FF"/>
                </a:solidFill>
              </a:rPr>
              <a:t>Oakridge National Lab.</a:t>
            </a:r>
          </a:p>
          <a:p>
            <a:r>
              <a:rPr lang="en-US" sz="1200">
                <a:solidFill>
                  <a:srgbClr val="0080FF"/>
                </a:solidFill>
              </a:rPr>
              <a:t>University of Utah.</a:t>
            </a:r>
          </a:p>
          <a:p>
            <a:r>
              <a:rPr lang="en-US" sz="1200">
                <a:solidFill>
                  <a:srgbClr val="0080FF"/>
                </a:solidFill>
              </a:rPr>
              <a:t>University of Alaska.</a:t>
            </a:r>
          </a:p>
          <a:p>
            <a:r>
              <a:rPr lang="en-US" sz="1200">
                <a:solidFill>
                  <a:srgbClr val="0080FF"/>
                </a:solidFill>
              </a:rPr>
              <a:t>University of Maryland.</a:t>
            </a:r>
          </a:p>
          <a:p>
            <a:r>
              <a:rPr lang="en-US" sz="1200">
                <a:solidFill>
                  <a:srgbClr val="0080FF"/>
                </a:solidFill>
              </a:rPr>
              <a:t>Texas A&amp;M.</a:t>
            </a:r>
          </a:p>
          <a:p>
            <a:r>
              <a:rPr lang="en-US" sz="1200">
                <a:solidFill>
                  <a:srgbClr val="0080FF"/>
                </a:solidFill>
              </a:rPr>
              <a:t>Raytheon. NASA… and more.</a:t>
            </a:r>
          </a:p>
        </p:txBody>
      </p:sp>
      <p:sp>
        <p:nvSpPr>
          <p:cNvPr id="142350" name="Text Box 15"/>
          <p:cNvSpPr txBox="1">
            <a:spLocks noChangeArrowheads="1"/>
          </p:cNvSpPr>
          <p:nvPr/>
        </p:nvSpPr>
        <p:spPr bwMode="auto">
          <a:xfrm>
            <a:off x="7375525" y="1905000"/>
            <a:ext cx="1768475" cy="354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lnSpc>
                <a:spcPct val="90000"/>
              </a:lnSpc>
            </a:pPr>
            <a:r>
              <a:rPr lang="en-US" sz="1400">
                <a:solidFill>
                  <a:srgbClr val="804000"/>
                </a:solidFill>
              </a:rPr>
              <a:t>DRI has 400 employees. Division of Atmospheric Sciences has 20 faculty members that teach and mentor UNR Atmospheric Science students. Students gain practical experience in climate, modeling, mountain meteorology, atmospheric chemistry,</a:t>
            </a:r>
          </a:p>
          <a:p>
            <a:pPr algn="r">
              <a:lnSpc>
                <a:spcPct val="90000"/>
              </a:lnSpc>
            </a:pPr>
            <a:r>
              <a:rPr lang="en-US" sz="1400">
                <a:solidFill>
                  <a:srgbClr val="804000"/>
                </a:solidFill>
              </a:rPr>
              <a:t>and instrumentation.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7177"/>
                                        </p:tgtEl>
                                        <p:attrNameLst>
                                          <p:attrName>style.visibility</p:attrName>
                                        </p:attrNameLst>
                                      </p:cBhvr>
                                      <p:to>
                                        <p:strVal val="visible"/>
                                      </p:to>
                                    </p:set>
                                    <p:anim from="(-#ppt_w/2)" to="(#ppt_x)" calcmode="lin" valueType="num">
                                      <p:cBhvr>
                                        <p:cTn id="7" dur="1200" fill="hold">
                                          <p:stCondLst>
                                            <p:cond delay="0"/>
                                          </p:stCondLst>
                                        </p:cTn>
                                        <p:tgtEl>
                                          <p:spTgt spid="7177"/>
                                        </p:tgtEl>
                                        <p:attrNameLst>
                                          <p:attrName>ppt_x</p:attrName>
                                        </p:attrNameLst>
                                      </p:cBhvr>
                                    </p:anim>
                                    <p:anim from="0" to="-1.0" calcmode="lin" valueType="num">
                                      <p:cBhvr>
                                        <p:cTn id="8" dur="400" decel="50000" autoRev="1" fill="hold">
                                          <p:stCondLst>
                                            <p:cond delay="1200"/>
                                          </p:stCondLst>
                                        </p:cTn>
                                        <p:tgtEl>
                                          <p:spTgt spid="7177"/>
                                        </p:tgtEl>
                                        <p:attrNameLst>
                                          <p:attrName>xshear</p:attrName>
                                        </p:attrNameLst>
                                      </p:cBhvr>
                                    </p:anim>
                                    <p:animScale>
                                      <p:cBhvr>
                                        <p:cTn id="9" dur="400" decel="100000" autoRev="1" fill="hold">
                                          <p:stCondLst>
                                            <p:cond delay="1200"/>
                                          </p:stCondLst>
                                        </p:cTn>
                                        <p:tgtEl>
                                          <p:spTgt spid="7177"/>
                                        </p:tgtEl>
                                      </p:cBhvr>
                                      <p:from x="100000" y="100000"/>
                                      <p:to x="80000" y="100000"/>
                                    </p:animScale>
                                    <p:anim by="(#ppt_h/3+#ppt_w*0.1)" calcmode="lin" valueType="num">
                                      <p:cBhvr additive="sum">
                                        <p:cTn id="10" dur="400" decel="100000" autoRev="1" fill="hold">
                                          <p:stCondLst>
                                            <p:cond delay="1200"/>
                                          </p:stCondLst>
                                        </p:cTn>
                                        <p:tgtEl>
                                          <p:spTgt spid="717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2"/>
          <p:cNvSpPr>
            <a:spLocks noGrp="1" noChangeArrowheads="1"/>
          </p:cNvSpPr>
          <p:nvPr>
            <p:ph type="title"/>
          </p:nvPr>
        </p:nvSpPr>
        <p:spPr>
          <a:xfrm>
            <a:off x="2822" y="0"/>
            <a:ext cx="9144000" cy="1143000"/>
          </a:xfrm>
        </p:spPr>
        <p:txBody>
          <a:bodyPr/>
          <a:lstStyle/>
          <a:p>
            <a:pPr eaLnBrk="1" hangingPunct="1"/>
            <a:r>
              <a:rPr lang="en-US" sz="2800" b="1" dirty="0">
                <a:latin typeface="Arial" charset="0"/>
                <a:ea typeface="ＭＳ Ｐゴシック" charset="0"/>
              </a:rPr>
              <a:t>Measurement of Light Absorption, Scattering, and Extinction</a:t>
            </a:r>
          </a:p>
        </p:txBody>
      </p:sp>
      <p:sp>
        <p:nvSpPr>
          <p:cNvPr id="62469" name="Rectangle 3"/>
          <p:cNvSpPr>
            <a:spLocks noGrp="1" noChangeArrowheads="1"/>
          </p:cNvSpPr>
          <p:nvPr>
            <p:ph type="body" idx="1"/>
          </p:nvPr>
        </p:nvSpPr>
        <p:spPr>
          <a:xfrm>
            <a:off x="304800" y="990600"/>
            <a:ext cx="7313612" cy="533400"/>
          </a:xfrm>
        </p:spPr>
        <p:txBody>
          <a:bodyPr/>
          <a:lstStyle/>
          <a:p>
            <a:pPr eaLnBrk="1" hangingPunct="1">
              <a:lnSpc>
                <a:spcPct val="90000"/>
              </a:lnSpc>
            </a:pPr>
            <a:r>
              <a:rPr lang="en-US" sz="3200" b="1" dirty="0">
                <a:latin typeface="Arial" charset="0"/>
                <a:ea typeface="ＭＳ Ｐゴシック" charset="0"/>
              </a:rPr>
              <a:t>in situ </a:t>
            </a:r>
            <a:r>
              <a:rPr lang="en-US" sz="3200" b="1" dirty="0" smtClean="0">
                <a:latin typeface="Arial" charset="0"/>
                <a:ea typeface="ＭＳ Ｐゴシック" charset="0"/>
              </a:rPr>
              <a:t>measurement</a:t>
            </a:r>
            <a:endParaRPr lang="en-US" sz="3200" b="1" dirty="0">
              <a:latin typeface="Arial" charset="0"/>
              <a:ea typeface="ＭＳ Ｐゴシック" charset="0"/>
            </a:endParaRPr>
          </a:p>
          <a:p>
            <a:pPr lvl="1" eaLnBrk="1" hangingPunct="1">
              <a:lnSpc>
                <a:spcPct val="90000"/>
              </a:lnSpc>
              <a:buFontTx/>
              <a:buNone/>
            </a:pPr>
            <a:endParaRPr lang="en-US" sz="3200" b="1" dirty="0">
              <a:latin typeface="Arial" charset="0"/>
              <a:ea typeface="ＭＳ Ｐゴシック" charset="0"/>
            </a:endParaRPr>
          </a:p>
        </p:txBody>
      </p:sp>
      <p:pic>
        <p:nvPicPr>
          <p:cNvPr id="62470" name="Picture 4" descr="SinglePA_KM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33" y="2133600"/>
            <a:ext cx="9052257" cy="454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Rectangle 5"/>
          <p:cNvSpPr>
            <a:spLocks noChangeArrowheads="1"/>
          </p:cNvSpPr>
          <p:nvPr/>
        </p:nvSpPr>
        <p:spPr bwMode="auto">
          <a:xfrm>
            <a:off x="152400" y="1600200"/>
            <a:ext cx="7313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spcBef>
                <a:spcPct val="20000"/>
              </a:spcBef>
            </a:pPr>
            <a:r>
              <a:rPr lang="en-US" sz="2700" b="1" dirty="0">
                <a:solidFill>
                  <a:srgbClr val="000000"/>
                </a:solidFill>
              </a:rPr>
              <a:t>PHOTOACOUSTIC INSTRUMENT</a:t>
            </a:r>
            <a:r>
              <a:rPr lang="en-US" dirty="0">
                <a:solidFill>
                  <a:srgbClr val="000000"/>
                </a:solidFill>
              </a:rPr>
              <a:t> </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000000"/>
                </a:solidFill>
              </a:rPr>
              <a:t>W. P. Arnott, AAAR tutorial, Sept. 2007</a:t>
            </a:r>
          </a:p>
        </p:txBody>
      </p:sp>
      <p:sp>
        <p:nvSpPr>
          <p:cNvPr id="6349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BB217A-970F-DB49-BF95-B02DC317A57E}" type="slidenum">
              <a:rPr lang="en-US" sz="1400">
                <a:solidFill>
                  <a:srgbClr val="000000"/>
                </a:solidFill>
              </a:rPr>
              <a:pPr/>
              <a:t>31</a:t>
            </a:fld>
            <a:endParaRPr lang="en-US" sz="1400">
              <a:solidFill>
                <a:srgbClr val="000000"/>
              </a:solidFill>
            </a:endParaRPr>
          </a:p>
        </p:txBody>
      </p:sp>
      <p:sp>
        <p:nvSpPr>
          <p:cNvPr id="63492" name="Rectangle 2"/>
          <p:cNvSpPr>
            <a:spLocks noGrp="1" noChangeArrowheads="1"/>
          </p:cNvSpPr>
          <p:nvPr>
            <p:ph type="title"/>
          </p:nvPr>
        </p:nvSpPr>
        <p:spPr>
          <a:xfrm>
            <a:off x="0" y="0"/>
            <a:ext cx="9144000" cy="838200"/>
          </a:xfrm>
        </p:spPr>
        <p:txBody>
          <a:bodyPr/>
          <a:lstStyle/>
          <a:p>
            <a:pPr eaLnBrk="1" hangingPunct="1"/>
            <a:r>
              <a:rPr lang="en-US" dirty="0" smtClean="0">
                <a:solidFill>
                  <a:schemeClr val="bg1"/>
                </a:solidFill>
                <a:latin typeface="Arial" charset="0"/>
                <a:ea typeface="ＭＳ Ｐゴシック" charset="0"/>
              </a:rPr>
              <a:t>PAS version 1 </a:t>
            </a:r>
            <a:r>
              <a:rPr lang="en-US" dirty="0">
                <a:solidFill>
                  <a:schemeClr val="bg1"/>
                </a:solidFill>
                <a:latin typeface="Arial" charset="0"/>
                <a:ea typeface="ＭＳ Ｐゴシック" charset="0"/>
              </a:rPr>
              <a:t>serial # </a:t>
            </a:r>
            <a:r>
              <a:rPr lang="en-US" dirty="0" smtClean="0">
                <a:solidFill>
                  <a:schemeClr val="bg1"/>
                </a:solidFill>
                <a:latin typeface="Arial" charset="0"/>
                <a:ea typeface="ＭＳ Ｐゴシック" charset="0"/>
              </a:rPr>
              <a:t>1</a:t>
            </a:r>
            <a:r>
              <a:rPr lang="en-US" dirty="0" smtClean="0">
                <a:solidFill>
                  <a:schemeClr val="bg1"/>
                </a:solidFill>
                <a:latin typeface="Arial" charset="0"/>
                <a:ea typeface="ＭＳ Ｐゴシック" charset="0"/>
              </a:rPr>
              <a:t>, to the University of Utah: 1047 nm for Black Carbon Mass Concentration Measurement</a:t>
            </a:r>
            <a:endParaRPr lang="en-US" dirty="0">
              <a:solidFill>
                <a:schemeClr val="bg1"/>
              </a:solidFill>
              <a:latin typeface="Arial" charset="0"/>
              <a:ea typeface="ＭＳ Ｐゴシック" charset="0"/>
            </a:endParaRPr>
          </a:p>
        </p:txBody>
      </p:sp>
      <p:pic>
        <p:nvPicPr>
          <p:cNvPr id="634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7313613"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838200" y="228600"/>
            <a:ext cx="7315200" cy="838200"/>
          </a:xfrm>
        </p:spPr>
        <p:txBody>
          <a:bodyPr/>
          <a:lstStyle/>
          <a:p>
            <a:pPr eaLnBrk="1" hangingPunct="1"/>
            <a:r>
              <a:rPr lang="en-US" dirty="0" err="1">
                <a:latin typeface="Arial" charset="0"/>
                <a:ea typeface="ＭＳ Ｐゴシック" charset="0"/>
              </a:rPr>
              <a:t>Photoacoustic</a:t>
            </a:r>
            <a:r>
              <a:rPr lang="en-US" dirty="0">
                <a:latin typeface="Arial" charset="0"/>
                <a:ea typeface="ＭＳ Ｐゴシック" charset="0"/>
              </a:rPr>
              <a:t> Instrument Details:  Equation to Obtain Light Absorption Coefficient.</a:t>
            </a:r>
          </a:p>
        </p:txBody>
      </p:sp>
      <p:graphicFrame>
        <p:nvGraphicFramePr>
          <p:cNvPr id="9218" name="Object 3"/>
          <p:cNvGraphicFramePr>
            <a:graphicFrameLocks noChangeAspect="1"/>
          </p:cNvGraphicFramePr>
          <p:nvPr>
            <p:extLst>
              <p:ext uri="{D42A27DB-BD31-4B8C-83A1-F6EECF244321}">
                <p14:modId xmlns:p14="http://schemas.microsoft.com/office/powerpoint/2010/main" val="3175564252"/>
              </p:ext>
            </p:extLst>
          </p:nvPr>
        </p:nvGraphicFramePr>
        <p:xfrm>
          <a:off x="237118" y="1524000"/>
          <a:ext cx="8926638" cy="4800600"/>
        </p:xfrm>
        <a:graphic>
          <a:graphicData uri="http://schemas.openxmlformats.org/presentationml/2006/ole">
            <mc:AlternateContent xmlns:mc="http://schemas.openxmlformats.org/markup-compatibility/2006">
              <mc:Choice xmlns:v="urn:schemas-microsoft-com:vml" Requires="v">
                <p:oleObj spid="_x0000_s583734" name="Document" r:id="rId4" imgW="5943600" imgH="3197352" progId="Word.Document.8">
                  <p:embed/>
                </p:oleObj>
              </mc:Choice>
              <mc:Fallback>
                <p:oleObj name="Document" r:id="rId4" imgW="5943600" imgH="3197352"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118" y="1524000"/>
                        <a:ext cx="8926638" cy="4800600"/>
                      </a:xfrm>
                      <a:prstGeom prst="rect">
                        <a:avLst/>
                      </a:prstGeom>
                      <a:noFill/>
                      <a:ln>
                        <a:noFill/>
                      </a:ln>
                      <a:effectLs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2"/>
          <p:cNvSpPr>
            <a:spLocks noGrp="1" noChangeArrowheads="1"/>
          </p:cNvSpPr>
          <p:nvPr>
            <p:ph type="title"/>
          </p:nvPr>
        </p:nvSpPr>
        <p:spPr>
          <a:xfrm>
            <a:off x="0" y="0"/>
            <a:ext cx="9144000" cy="1143000"/>
          </a:xfrm>
        </p:spPr>
        <p:txBody>
          <a:bodyPr/>
          <a:lstStyle/>
          <a:p>
            <a:pPr eaLnBrk="1" hangingPunct="1"/>
            <a:r>
              <a:rPr lang="en-US" dirty="0">
                <a:latin typeface="Arial" charset="0"/>
                <a:ea typeface="ＭＳ Ｐゴシック" charset="0"/>
              </a:rPr>
              <a:t>Very Weakly Absorbing </a:t>
            </a:r>
            <a:r>
              <a:rPr lang="en-US" dirty="0" smtClean="0">
                <a:latin typeface="Arial" charset="0"/>
                <a:ea typeface="ＭＳ Ｐゴシック" charset="0"/>
              </a:rPr>
              <a:t>Aerosol: </a:t>
            </a:r>
            <a:r>
              <a:rPr lang="en-US" dirty="0" smtClean="0">
                <a:latin typeface="Arial" charset="0"/>
                <a:ea typeface="ＭＳ Ｐゴシック" charset="0"/>
              </a:rPr>
              <a:t/>
            </a:r>
            <a:br>
              <a:rPr lang="en-US" dirty="0" smtClean="0">
                <a:latin typeface="Arial" charset="0"/>
                <a:ea typeface="ＭＳ Ｐゴシック" charset="0"/>
              </a:rPr>
            </a:br>
            <a:r>
              <a:rPr lang="en-US" b="1" i="1" dirty="0" smtClean="0">
                <a:latin typeface="Arial" charset="0"/>
                <a:ea typeface="ＭＳ Ｐゴシック" charset="0"/>
              </a:rPr>
              <a:t>Scattering </a:t>
            </a:r>
            <a:r>
              <a:rPr lang="en-US" b="1" i="1" dirty="0" smtClean="0">
                <a:latin typeface="Arial" charset="0"/>
                <a:ea typeface="ＭＳ Ｐゴシック" charset="0"/>
              </a:rPr>
              <a:t>offset of filter measurement methods</a:t>
            </a:r>
            <a:endParaRPr lang="en-US" b="1" i="1" dirty="0">
              <a:latin typeface="Arial" charset="0"/>
              <a:ea typeface="ＭＳ Ｐゴシック" charset="0"/>
            </a:endParaRPr>
          </a:p>
        </p:txBody>
      </p:sp>
      <p:graphicFrame>
        <p:nvGraphicFramePr>
          <p:cNvPr id="10242" name="Object 3"/>
          <p:cNvGraphicFramePr>
            <a:graphicFrameLocks noChangeAspect="1"/>
          </p:cNvGraphicFramePr>
          <p:nvPr/>
        </p:nvGraphicFramePr>
        <p:xfrm>
          <a:off x="990600" y="1066800"/>
          <a:ext cx="7313613" cy="5289550"/>
        </p:xfrm>
        <a:graphic>
          <a:graphicData uri="http://schemas.openxmlformats.org/presentationml/2006/ole">
            <mc:AlternateContent xmlns:mc="http://schemas.openxmlformats.org/markup-compatibility/2006">
              <mc:Choice xmlns:v="urn:schemas-microsoft-com:vml" Requires="v">
                <p:oleObj spid="_x0000_s585783" name="Document" r:id="rId4" imgW="6477000" imgH="4686300" progId="Word.Document.8">
                  <p:embed/>
                </p:oleObj>
              </mc:Choice>
              <mc:Fallback>
                <p:oleObj name="Document" r:id="rId4" imgW="6477000" imgH="46863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066800"/>
                        <a:ext cx="7313613" cy="528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a:xfrm>
            <a:off x="1905000" y="16933"/>
            <a:ext cx="4724400" cy="658812"/>
          </a:xfrm>
          <a:noFill/>
        </p:spPr>
        <p:txBody>
          <a:bodyPr lIns="92075" tIns="46038" rIns="92075" bIns="46038" anchor="b"/>
          <a:lstStyle/>
          <a:p>
            <a:r>
              <a:rPr lang="en-US" dirty="0">
                <a:latin typeface="Arial" charset="0"/>
              </a:rPr>
              <a:t>PSAP Response to </a:t>
            </a:r>
            <a:r>
              <a:rPr lang="en-US" dirty="0" smtClean="0">
                <a:latin typeface="Arial" charset="0"/>
              </a:rPr>
              <a:t>Scattering: </a:t>
            </a:r>
            <a:endParaRPr lang="en-US" dirty="0">
              <a:latin typeface="Arial" charset="0"/>
            </a:endParaRPr>
          </a:p>
        </p:txBody>
      </p:sp>
      <p:sp>
        <p:nvSpPr>
          <p:cNvPr id="64516" name="Text Box 3"/>
          <p:cNvSpPr txBox="1">
            <a:spLocks noChangeArrowheads="1"/>
          </p:cNvSpPr>
          <p:nvPr/>
        </p:nvSpPr>
        <p:spPr bwMode="auto">
          <a:xfrm>
            <a:off x="0" y="556260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solidFill>
                  <a:srgbClr val="000000"/>
                </a:solidFill>
                <a:latin typeface="Times New Roman" charset="0"/>
              </a:rPr>
              <a:t>Source: Bond et al. (1999</a:t>
            </a:r>
            <a:r>
              <a:rPr lang="en-US" dirty="0" smtClean="0">
                <a:solidFill>
                  <a:srgbClr val="000000"/>
                </a:solidFill>
                <a:latin typeface="Times New Roman" charset="0"/>
              </a:rPr>
              <a:t>) also provides parameterization to reduce effects of scattering.</a:t>
            </a:r>
            <a:endParaRPr lang="en-US" dirty="0">
              <a:solidFill>
                <a:srgbClr val="000000"/>
              </a:solidFill>
              <a:latin typeface="Times New Roman" charset="0"/>
            </a:endParaRPr>
          </a:p>
        </p:txBody>
      </p:sp>
      <p:pic>
        <p:nvPicPr>
          <p:cNvPr id="64517" name="Picture 4" descr="psap_scatte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62000"/>
            <a:ext cx="71628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429000" y="6096000"/>
            <a:ext cx="4252259" cy="461665"/>
          </a:xfrm>
          <a:prstGeom prst="rect">
            <a:avLst/>
          </a:prstGeom>
          <a:noFill/>
        </p:spPr>
        <p:txBody>
          <a:bodyPr wrap="none" rtlCol="0">
            <a:spAutoFit/>
          </a:bodyPr>
          <a:lstStyle/>
          <a:p>
            <a:r>
              <a:rPr lang="en-US" i="1" dirty="0" err="1" smtClean="0"/>
              <a:t>B</a:t>
            </a:r>
            <a:r>
              <a:rPr lang="en-US" i="1" baseline="-25000" dirty="0" err="1" smtClean="0"/>
              <a:t>abs</a:t>
            </a:r>
            <a:r>
              <a:rPr lang="en-US" i="1" baseline="30000" dirty="0" err="1" smtClean="0"/>
              <a:t>True</a:t>
            </a:r>
            <a:r>
              <a:rPr lang="en-US" i="1" baseline="30000" dirty="0" smtClean="0"/>
              <a:t> </a:t>
            </a:r>
            <a:r>
              <a:rPr lang="en-US" dirty="0" smtClean="0"/>
              <a:t>= </a:t>
            </a:r>
            <a:r>
              <a:rPr lang="en-US" i="1" dirty="0" err="1" smtClean="0"/>
              <a:t>B</a:t>
            </a:r>
            <a:r>
              <a:rPr lang="en-US" i="1" baseline="-25000" dirty="0" err="1" smtClean="0"/>
              <a:t>abs</a:t>
            </a:r>
            <a:r>
              <a:rPr lang="en-US" i="1" baseline="30000" dirty="0" err="1" smtClean="0"/>
              <a:t>PSAP</a:t>
            </a:r>
            <a:r>
              <a:rPr lang="en-US" i="1" baseline="30000" dirty="0" smtClean="0"/>
              <a:t> </a:t>
            </a:r>
            <a:r>
              <a:rPr lang="en-US" dirty="0" smtClean="0"/>
              <a:t>- 0.025*</a:t>
            </a:r>
            <a:r>
              <a:rPr lang="en-US" i="1" dirty="0" err="1" smtClean="0"/>
              <a:t>B</a:t>
            </a:r>
            <a:r>
              <a:rPr lang="en-US" i="1" baseline="-25000" dirty="0" err="1" smtClean="0"/>
              <a:t>sca</a:t>
            </a:r>
            <a:endParaRPr lang="en-US" i="1"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2"/>
          <p:cNvSpPr>
            <a:spLocks noGrp="1" noChangeArrowheads="1"/>
          </p:cNvSpPr>
          <p:nvPr>
            <p:ph type="title"/>
          </p:nvPr>
        </p:nvSpPr>
        <p:spPr>
          <a:xfrm>
            <a:off x="76200" y="36688"/>
            <a:ext cx="9067800" cy="1182511"/>
          </a:xfrm>
        </p:spPr>
        <p:txBody>
          <a:bodyPr/>
          <a:lstStyle/>
          <a:p>
            <a:pPr eaLnBrk="1" hangingPunct="1"/>
            <a:r>
              <a:rPr lang="en-US" dirty="0">
                <a:latin typeface="Arial" charset="0"/>
                <a:ea typeface="ＭＳ Ｐゴシック" charset="0"/>
              </a:rPr>
              <a:t>Strongly Absorbing Aerosol </a:t>
            </a:r>
            <a:r>
              <a:rPr lang="en-US" dirty="0" smtClean="0">
                <a:latin typeface="Arial" charset="0"/>
                <a:ea typeface="ＭＳ Ｐゴシック" charset="0"/>
              </a:rPr>
              <a:t>Response: </a:t>
            </a:r>
            <a:r>
              <a:rPr lang="en-US" dirty="0" smtClean="0">
                <a:latin typeface="Arial" charset="0"/>
                <a:ea typeface="ＭＳ Ｐゴシック" charset="0"/>
              </a:rPr>
              <a:t/>
            </a:r>
            <a:br>
              <a:rPr lang="en-US" dirty="0" smtClean="0">
                <a:latin typeface="Arial" charset="0"/>
                <a:ea typeface="ＭＳ Ｐゴシック" charset="0"/>
              </a:rPr>
            </a:br>
            <a:r>
              <a:rPr lang="en-US" dirty="0" smtClean="0">
                <a:latin typeface="Arial" charset="0"/>
                <a:ea typeface="ＭＳ Ｐゴシック" charset="0"/>
              </a:rPr>
              <a:t>Filter </a:t>
            </a:r>
            <a:r>
              <a:rPr lang="en-US" dirty="0" smtClean="0">
                <a:latin typeface="Arial" charset="0"/>
                <a:ea typeface="ＭＳ Ｐゴシック" charset="0"/>
              </a:rPr>
              <a:t>loading </a:t>
            </a:r>
            <a:r>
              <a:rPr lang="en-US" dirty="0" smtClean="0">
                <a:latin typeface="Arial" charset="0"/>
                <a:ea typeface="ＭＳ Ｐゴシック" charset="0"/>
              </a:rPr>
              <a:t>effect anomalously reduces response as light absorbing aerosol accumulates</a:t>
            </a:r>
            <a:endParaRPr lang="en-US" dirty="0">
              <a:latin typeface="Arial" charset="0"/>
              <a:ea typeface="ＭＳ Ｐゴシック" charset="0"/>
            </a:endParaRPr>
          </a:p>
        </p:txBody>
      </p:sp>
      <p:graphicFrame>
        <p:nvGraphicFramePr>
          <p:cNvPr id="11266" name="Object 3"/>
          <p:cNvGraphicFramePr>
            <a:graphicFrameLocks noChangeAspect="1"/>
          </p:cNvGraphicFramePr>
          <p:nvPr/>
        </p:nvGraphicFramePr>
        <p:xfrm>
          <a:off x="838200" y="1219200"/>
          <a:ext cx="7313613" cy="5395913"/>
        </p:xfrm>
        <a:graphic>
          <a:graphicData uri="http://schemas.openxmlformats.org/presentationml/2006/ole">
            <mc:AlternateContent xmlns:mc="http://schemas.openxmlformats.org/markup-compatibility/2006">
              <mc:Choice xmlns:v="urn:schemas-microsoft-com:vml" Requires="v">
                <p:oleObj spid="_x0000_s589879" name="Document" r:id="rId4" imgW="6451600" imgH="4762500" progId="Word.Document.8">
                  <p:embed/>
                </p:oleObj>
              </mc:Choice>
              <mc:Fallback>
                <p:oleObj name="Document" r:id="rId4" imgW="6451600" imgH="47625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219200"/>
                        <a:ext cx="7313613" cy="539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600200"/>
            <a:ext cx="7772400" cy="3962400"/>
          </a:xfrm>
        </p:spPr>
        <p:txBody>
          <a:bodyPr/>
          <a:lstStyle/>
          <a:p>
            <a:r>
              <a:rPr lang="en-US" sz="4000" dirty="0" err="1" smtClean="0">
                <a:solidFill>
                  <a:schemeClr val="bg1"/>
                </a:solidFill>
              </a:rPr>
              <a:t>Photoacoustic</a:t>
            </a:r>
            <a:r>
              <a:rPr lang="en-US" sz="4000" dirty="0" smtClean="0">
                <a:solidFill>
                  <a:schemeClr val="bg1"/>
                </a:solidFill>
              </a:rPr>
              <a:t> Measurements of Black Carbon Mass Concentration for Source Measurements for Emission Inventory Development And Urban Air Quality</a:t>
            </a:r>
            <a:endParaRPr lang="en-US" sz="4000" dirty="0">
              <a:solidFill>
                <a:schemeClr val="bg1"/>
              </a:solidFill>
            </a:endParaRPr>
          </a:p>
        </p:txBody>
      </p:sp>
    </p:spTree>
    <p:extLst>
      <p:ext uri="{BB962C8B-B14F-4D97-AF65-F5344CB8AC3E}">
        <p14:creationId xmlns:p14="http://schemas.microsoft.com/office/powerpoint/2010/main" val="247115024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9"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D7A093-50B1-BC43-8D93-EFB33D14BFB1}" type="slidenum">
              <a:rPr lang="en-US" sz="1400">
                <a:solidFill>
                  <a:srgbClr val="000000"/>
                </a:solidFill>
              </a:rPr>
              <a:pPr/>
              <a:t>37</a:t>
            </a:fld>
            <a:endParaRPr lang="en-US" sz="1400">
              <a:solidFill>
                <a:srgbClr val="000000"/>
              </a:solidFill>
            </a:endParaRPr>
          </a:p>
        </p:txBody>
      </p:sp>
      <p:sp>
        <p:nvSpPr>
          <p:cNvPr id="65540" name="Rectangle 2"/>
          <p:cNvSpPr>
            <a:spLocks noGrp="1" noChangeArrowheads="1"/>
          </p:cNvSpPr>
          <p:nvPr>
            <p:ph type="title"/>
          </p:nvPr>
        </p:nvSpPr>
        <p:spPr>
          <a:xfrm>
            <a:off x="76200" y="685800"/>
            <a:ext cx="2438400" cy="1676400"/>
          </a:xfrm>
        </p:spPr>
        <p:txBody>
          <a:bodyPr/>
          <a:lstStyle/>
          <a:p>
            <a:pPr eaLnBrk="1" hangingPunct="1"/>
            <a:r>
              <a:rPr lang="en-US" sz="1800" b="1" dirty="0">
                <a:solidFill>
                  <a:srgbClr val="FFFF00"/>
                </a:solidFill>
                <a:latin typeface="Arial" charset="0"/>
                <a:ea typeface="ＭＳ Ｐゴシック" charset="0"/>
              </a:rPr>
              <a:t>Some Images of the </a:t>
            </a:r>
            <a:r>
              <a:rPr lang="en-US" sz="1800" b="1" dirty="0" err="1">
                <a:solidFill>
                  <a:srgbClr val="FFFF00"/>
                </a:solidFill>
                <a:latin typeface="Arial" charset="0"/>
                <a:ea typeface="ＭＳ Ｐゴシック" charset="0"/>
              </a:rPr>
              <a:t>Photoacoustic</a:t>
            </a:r>
            <a:r>
              <a:rPr lang="en-US" sz="1800" b="1" dirty="0">
                <a:solidFill>
                  <a:srgbClr val="FFFF00"/>
                </a:solidFill>
                <a:latin typeface="Arial" charset="0"/>
                <a:ea typeface="ＭＳ Ｐゴシック" charset="0"/>
              </a:rPr>
              <a:t> Instrument in Operation</a:t>
            </a:r>
            <a:endParaRPr lang="en-US" sz="1800" dirty="0">
              <a:solidFill>
                <a:srgbClr val="FFFF00"/>
              </a:solidFill>
              <a:latin typeface="Arial" charset="0"/>
              <a:ea typeface="ＭＳ Ｐゴシック" charset="0"/>
            </a:endParaRPr>
          </a:p>
        </p:txBody>
      </p:sp>
      <p:pic>
        <p:nvPicPr>
          <p:cNvPr id="65541" name="Picture 3"/>
          <p:cNvPicPr>
            <a:picLocks noChangeAspect="1" noChangeArrowheads="1"/>
          </p:cNvPicPr>
          <p:nvPr/>
        </p:nvPicPr>
        <p:blipFill>
          <a:blip r:embed="rId3">
            <a:lum bright="-2000" contrast="12000"/>
            <a:extLst>
              <a:ext uri="{28A0092B-C50C-407E-A947-70E740481C1C}">
                <a14:useLocalDpi xmlns:a14="http://schemas.microsoft.com/office/drawing/2010/main" val="0"/>
              </a:ext>
            </a:extLst>
          </a:blip>
          <a:srcRect/>
          <a:stretch>
            <a:fillRect/>
          </a:stretch>
        </p:blipFill>
        <p:spPr bwMode="auto">
          <a:xfrm>
            <a:off x="228600" y="2955925"/>
            <a:ext cx="2925763"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0"/>
            <a:ext cx="390207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2955925"/>
            <a:ext cx="2925762"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Text Box 6"/>
          <p:cNvSpPr txBox="1">
            <a:spLocks noChangeArrowheads="1"/>
          </p:cNvSpPr>
          <p:nvPr/>
        </p:nvSpPr>
        <p:spPr bwMode="auto">
          <a:xfrm>
            <a:off x="6858000" y="533400"/>
            <a:ext cx="18288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dirty="0">
                <a:solidFill>
                  <a:srgbClr val="FFFF00"/>
                </a:solidFill>
                <a:latin typeface="Times" charset="0"/>
              </a:rPr>
              <a:t>Mobile sampling from an RV.  (Dave Campbell left, and Eric Fujita right.)</a:t>
            </a:r>
          </a:p>
        </p:txBody>
      </p:sp>
      <p:sp>
        <p:nvSpPr>
          <p:cNvPr id="65545" name="Text Box 7"/>
          <p:cNvSpPr txBox="1">
            <a:spLocks noChangeArrowheads="1"/>
          </p:cNvSpPr>
          <p:nvPr/>
        </p:nvSpPr>
        <p:spPr bwMode="auto">
          <a:xfrm>
            <a:off x="3200400" y="3048000"/>
            <a:ext cx="2590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a:solidFill>
                  <a:srgbClr val="FFFF00"/>
                </a:solidFill>
                <a:latin typeface="Times" charset="0"/>
              </a:rPr>
              <a:t>Sampling a vehicle (dyno) during a </a:t>
            </a:r>
            <a:r>
              <a:rPr lang="ja-JP" altLang="en-US" sz="2000">
                <a:solidFill>
                  <a:srgbClr val="FFFF00"/>
                </a:solidFill>
                <a:latin typeface="Times" charset="0"/>
              </a:rPr>
              <a:t>‘</a:t>
            </a:r>
            <a:r>
              <a:rPr lang="en-US" sz="2000">
                <a:solidFill>
                  <a:srgbClr val="FFFF00"/>
                </a:solidFill>
                <a:latin typeface="Times" charset="0"/>
              </a:rPr>
              <a:t>unified</a:t>
            </a:r>
            <a:r>
              <a:rPr lang="ja-JP" altLang="en-US" sz="2000">
                <a:solidFill>
                  <a:srgbClr val="FFFF00"/>
                </a:solidFill>
                <a:latin typeface="Times" charset="0"/>
              </a:rPr>
              <a:t>’</a:t>
            </a:r>
            <a:r>
              <a:rPr lang="en-US" sz="2000">
                <a:solidFill>
                  <a:srgbClr val="FFFF00"/>
                </a:solidFill>
                <a:latin typeface="Times" charset="0"/>
              </a:rPr>
              <a:t> driving cycle.</a:t>
            </a:r>
            <a:endParaRPr lang="en-US">
              <a:solidFill>
                <a:srgbClr val="FFFF00"/>
              </a:solidFill>
              <a:latin typeface="Times" charset="0"/>
            </a:endParaRPr>
          </a:p>
        </p:txBody>
      </p:sp>
      <p:sp>
        <p:nvSpPr>
          <p:cNvPr id="65546" name="Text Box 8"/>
          <p:cNvSpPr txBox="1">
            <a:spLocks noChangeArrowheads="1"/>
          </p:cNvSpPr>
          <p:nvPr/>
        </p:nvSpPr>
        <p:spPr bwMode="auto">
          <a:xfrm>
            <a:off x="3505200" y="5241925"/>
            <a:ext cx="25908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a:solidFill>
                  <a:srgbClr val="FFFF00"/>
                </a:solidFill>
                <a:latin typeface="Times" charset="0"/>
              </a:rPr>
              <a:t>PA and dusttrak installed in the Univ. West Virginia trailer for sampling from their dilution tunnel.</a:t>
            </a:r>
            <a:endParaRPr lang="en-US">
              <a:solidFill>
                <a:srgbClr val="FFFF00"/>
              </a:solidFill>
              <a:latin typeface="Times" charset="0"/>
            </a:endParaRPr>
          </a:p>
        </p:txBody>
      </p:sp>
      <p:sp>
        <p:nvSpPr>
          <p:cNvPr id="65547" name="Line 9"/>
          <p:cNvSpPr>
            <a:spLocks noChangeShapeType="1"/>
          </p:cNvSpPr>
          <p:nvPr/>
        </p:nvSpPr>
        <p:spPr bwMode="auto">
          <a:xfrm flipH="1">
            <a:off x="3200400" y="4191000"/>
            <a:ext cx="1447800" cy="3048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65548" name="Line 10"/>
          <p:cNvSpPr>
            <a:spLocks noChangeShapeType="1"/>
          </p:cNvSpPr>
          <p:nvPr/>
        </p:nvSpPr>
        <p:spPr bwMode="auto">
          <a:xfrm>
            <a:off x="4648200" y="5181600"/>
            <a:ext cx="1524000"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65549" name="Line 11"/>
          <p:cNvSpPr>
            <a:spLocks noChangeShapeType="1"/>
          </p:cNvSpPr>
          <p:nvPr/>
        </p:nvSpPr>
        <p:spPr bwMode="auto">
          <a:xfrm flipH="1">
            <a:off x="6781800" y="2514600"/>
            <a:ext cx="685800"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0"/>
            <a:ext cx="7772400" cy="685800"/>
          </a:xfrm>
        </p:spPr>
        <p:txBody>
          <a:bodyPr/>
          <a:lstStyle/>
          <a:p>
            <a:r>
              <a:rPr lang="en-US">
                <a:solidFill>
                  <a:srgbClr val="FDFA0D"/>
                </a:solidFill>
              </a:rPr>
              <a:t>Jet Exhaust:  SERDP 2002, North Island CA</a:t>
            </a:r>
            <a:endParaRPr lang="en-US"/>
          </a:p>
        </p:txBody>
      </p:sp>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916863" cy="5937250"/>
          </a:xfrm>
          <a:prstGeom prst="rect">
            <a:avLst/>
          </a:prstGeom>
          <a:noFill/>
          <a:extLst>
            <a:ext uri="{909E8E84-426E-40dd-AFC4-6F175D3DCCD1}">
              <a14:hiddenFill xmlns:a14="http://schemas.microsoft.com/office/drawing/2010/main">
                <a:solidFill>
                  <a:srgbClr val="FFFFFF"/>
                </a:solidFill>
              </a14:hiddenFill>
            </a:ext>
          </a:extLst>
        </p:spPr>
      </p:pic>
      <p:sp>
        <p:nvSpPr>
          <p:cNvPr id="55300" name="Rectangle 4"/>
          <p:cNvSpPr>
            <a:spLocks noChangeArrowheads="1"/>
          </p:cNvSpPr>
          <p:nvPr/>
        </p:nvSpPr>
        <p:spPr bwMode="auto">
          <a:xfrm>
            <a:off x="119063" y="54133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solidFill>
                <a:srgbClr val="000000"/>
              </a:solidFill>
              <a:latin typeface="Times" charset="0"/>
              <a:sym typeface="Symbol" charset="0"/>
            </a:endParaRPr>
          </a:p>
        </p:txBody>
      </p:sp>
      <p:sp>
        <p:nvSpPr>
          <p:cNvPr id="2" name="Rectangle 1"/>
          <p:cNvSpPr/>
          <p:nvPr/>
        </p:nvSpPr>
        <p:spPr>
          <a:xfrm>
            <a:off x="39512" y="6396335"/>
            <a:ext cx="9124244" cy="461665"/>
          </a:xfrm>
          <a:prstGeom prst="rect">
            <a:avLst/>
          </a:prstGeom>
        </p:spPr>
        <p:txBody>
          <a:bodyPr wrap="square">
            <a:spAutoFit/>
          </a:bodyPr>
          <a:lstStyle/>
          <a:p>
            <a:r>
              <a:rPr lang="en-US" sz="1200" dirty="0">
                <a:solidFill>
                  <a:srgbClr val="0080FF"/>
                </a:solidFill>
              </a:rPr>
              <a:t>Rogers, F., W. P. Arnott, B. </a:t>
            </a:r>
            <a:r>
              <a:rPr lang="en-US" sz="1200" dirty="0" err="1">
                <a:solidFill>
                  <a:srgbClr val="0080FF"/>
                </a:solidFill>
              </a:rPr>
              <a:t>Zielinska</a:t>
            </a:r>
            <a:r>
              <a:rPr lang="en-US" sz="1200" dirty="0">
                <a:solidFill>
                  <a:srgbClr val="0080FF"/>
                </a:solidFill>
              </a:rPr>
              <a:t>, J. </a:t>
            </a:r>
            <a:r>
              <a:rPr lang="en-US" sz="1200" dirty="0" err="1">
                <a:solidFill>
                  <a:srgbClr val="0080FF"/>
                </a:solidFill>
              </a:rPr>
              <a:t>Sagebiel</a:t>
            </a:r>
            <a:r>
              <a:rPr lang="en-US" sz="1200" dirty="0">
                <a:solidFill>
                  <a:srgbClr val="0080FF"/>
                </a:solidFill>
              </a:rPr>
              <a:t>, K. E. Kelly, D. Wagner, J. S. </a:t>
            </a:r>
            <a:r>
              <a:rPr lang="en-US" sz="1200" dirty="0" err="1">
                <a:solidFill>
                  <a:srgbClr val="0080FF"/>
                </a:solidFill>
              </a:rPr>
              <a:t>Lighty</a:t>
            </a:r>
            <a:r>
              <a:rPr lang="en-US" sz="1200" dirty="0">
                <a:solidFill>
                  <a:srgbClr val="0080FF"/>
                </a:solidFill>
              </a:rPr>
              <a:t>, and A. F. </a:t>
            </a:r>
            <a:r>
              <a:rPr lang="en-US" sz="1200" dirty="0" err="1">
                <a:solidFill>
                  <a:srgbClr val="0080FF"/>
                </a:solidFill>
              </a:rPr>
              <a:t>Sarofim</a:t>
            </a:r>
            <a:r>
              <a:rPr lang="en-US" sz="1200" dirty="0">
                <a:solidFill>
                  <a:srgbClr val="0080FF"/>
                </a:solidFill>
              </a:rPr>
              <a:t>, (2005). Real-time measurements of jet </a:t>
            </a:r>
            <a:r>
              <a:rPr lang="en-US" sz="1200" dirty="0" err="1">
                <a:solidFill>
                  <a:srgbClr val="0080FF"/>
                </a:solidFill>
              </a:rPr>
              <a:t>aircract</a:t>
            </a:r>
            <a:r>
              <a:rPr lang="en-US" sz="1200" dirty="0">
                <a:solidFill>
                  <a:srgbClr val="0080FF"/>
                </a:solidFill>
              </a:rPr>
              <a:t> engine exhaust. Journal of Air and Waste Management 55, 583-593.</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5154" name="Picture 2" descr="IanAndPatAtElev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33763"/>
            <a:ext cx="4570413" cy="3424237"/>
          </a:xfrm>
          <a:prstGeom prst="rect">
            <a:avLst/>
          </a:prstGeom>
          <a:noFill/>
          <a:extLst>
            <a:ext uri="{909E8E84-426E-40dd-AFC4-6F175D3DCCD1}">
              <a14:hiddenFill xmlns:a14="http://schemas.microsoft.com/office/drawing/2010/main">
                <a:solidFill>
                  <a:srgbClr val="FFFFFF"/>
                </a:solidFill>
              </a14:hiddenFill>
            </a:ext>
          </a:extLst>
        </p:spPr>
      </p:pic>
      <p:pic>
        <p:nvPicPr>
          <p:cNvPr id="305155" name="Picture 3" descr="VentillationSupp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3588" y="3432175"/>
            <a:ext cx="4570412" cy="3425825"/>
          </a:xfrm>
          <a:prstGeom prst="rect">
            <a:avLst/>
          </a:prstGeom>
          <a:noFill/>
          <a:extLst>
            <a:ext uri="{909E8E84-426E-40dd-AFC4-6F175D3DCCD1}">
              <a14:hiddenFill xmlns:a14="http://schemas.microsoft.com/office/drawing/2010/main">
                <a:solidFill>
                  <a:srgbClr val="FFFFFF"/>
                </a:solidFill>
              </a14:hiddenFill>
            </a:ext>
          </a:extLst>
        </p:spPr>
      </p:pic>
      <p:pic>
        <p:nvPicPr>
          <p:cNvPr id="305156" name="Picture 4" descr="KenAndBug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3588" y="0"/>
            <a:ext cx="4570412" cy="3427413"/>
          </a:xfrm>
          <a:prstGeom prst="rect">
            <a:avLst/>
          </a:prstGeom>
          <a:noFill/>
          <a:extLst>
            <a:ext uri="{909E8E84-426E-40dd-AFC4-6F175D3DCCD1}">
              <a14:hiddenFill xmlns:a14="http://schemas.microsoft.com/office/drawing/2010/main">
                <a:solidFill>
                  <a:srgbClr val="FFFFFF"/>
                </a:solidFill>
              </a14:hiddenFill>
            </a:ext>
          </a:extLst>
        </p:spPr>
      </p:pic>
      <p:pic>
        <p:nvPicPr>
          <p:cNvPr id="305157" name="Picture 5" descr="PatAndScot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3" y="11113"/>
            <a:ext cx="4570412" cy="3425825"/>
          </a:xfrm>
          <a:prstGeom prst="rect">
            <a:avLst/>
          </a:prstGeom>
          <a:noFill/>
          <a:extLst>
            <a:ext uri="{909E8E84-426E-40dd-AFC4-6F175D3DCCD1}">
              <a14:hiddenFill xmlns:a14="http://schemas.microsoft.com/office/drawing/2010/main">
                <a:solidFill>
                  <a:srgbClr val="FFFFFF"/>
                </a:solidFill>
              </a14:hiddenFill>
            </a:ext>
          </a:extLst>
        </p:spPr>
      </p:pic>
      <p:sp>
        <p:nvSpPr>
          <p:cNvPr id="305158" name="Rectangle 6"/>
          <p:cNvSpPr>
            <a:spLocks noGrp="1" noChangeArrowheads="1"/>
          </p:cNvSpPr>
          <p:nvPr>
            <p:ph type="title"/>
          </p:nvPr>
        </p:nvSpPr>
        <p:spPr>
          <a:xfrm>
            <a:off x="2133600" y="3276600"/>
            <a:ext cx="4876800" cy="381000"/>
          </a:xfrm>
        </p:spPr>
        <p:txBody>
          <a:bodyPr/>
          <a:lstStyle/>
          <a:p>
            <a:r>
              <a:rPr lang="en-US">
                <a:solidFill>
                  <a:srgbClr val="FDFA0D"/>
                </a:solidFill>
              </a:rPr>
              <a:t>The Crew In Action…</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4386" name="Picture 4" descr="AMSstudentChapter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Rectangle 2"/>
          <p:cNvSpPr>
            <a:spLocks noGrp="1" noChangeArrowheads="1"/>
          </p:cNvSpPr>
          <p:nvPr>
            <p:ph type="title"/>
          </p:nvPr>
        </p:nvSpPr>
        <p:spPr>
          <a:xfrm>
            <a:off x="0" y="0"/>
            <a:ext cx="9144000" cy="1143000"/>
          </a:xfrm>
        </p:spPr>
        <p:txBody>
          <a:bodyPr/>
          <a:lstStyle/>
          <a:p>
            <a:pPr eaLnBrk="1" hangingPunct="1"/>
            <a:r>
              <a:rPr lang="en-US" b="1" dirty="0">
                <a:solidFill>
                  <a:srgbClr val="FFFF00"/>
                </a:solidFill>
                <a:latin typeface="Arial" charset="0"/>
                <a:ea typeface="ＭＳ Ｐゴシック" charset="0"/>
                <a:cs typeface="ＭＳ Ｐゴシック" charset="0"/>
              </a:rPr>
              <a:t>UNR Student Chapter of the American Meteorological </a:t>
            </a:r>
            <a:r>
              <a:rPr lang="en-US" b="1" dirty="0" smtClean="0">
                <a:solidFill>
                  <a:srgbClr val="FFFF00"/>
                </a:solidFill>
                <a:latin typeface="Arial" charset="0"/>
                <a:ea typeface="ＭＳ Ｐゴシック" charset="0"/>
                <a:cs typeface="ＭＳ Ｐゴシック" charset="0"/>
              </a:rPr>
              <a:t>Society</a:t>
            </a:r>
            <a:endParaRPr lang="en-US" b="1" dirty="0">
              <a:solidFill>
                <a:srgbClr val="FFFF00"/>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6324600" y="152400"/>
            <a:ext cx="3200400" cy="914400"/>
          </a:xfrm>
        </p:spPr>
        <p:txBody>
          <a:bodyPr/>
          <a:lstStyle/>
          <a:p>
            <a:r>
              <a:rPr lang="en-US" b="1" dirty="0">
                <a:solidFill>
                  <a:srgbClr val="FDFA0D"/>
                </a:solidFill>
              </a:rPr>
              <a:t>Vehicle Used </a:t>
            </a:r>
            <a:br>
              <a:rPr lang="en-US" b="1" dirty="0">
                <a:solidFill>
                  <a:srgbClr val="FDFA0D"/>
                </a:solidFill>
              </a:rPr>
            </a:br>
            <a:r>
              <a:rPr lang="en-US" b="1" dirty="0">
                <a:solidFill>
                  <a:srgbClr val="FDFA0D"/>
                </a:solidFill>
              </a:rPr>
              <a:t>for the Tests</a:t>
            </a:r>
          </a:p>
        </p:txBody>
      </p:sp>
      <p:pic>
        <p:nvPicPr>
          <p:cNvPr id="307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00838" cy="502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7204" name="Text Box 4"/>
          <p:cNvSpPr txBox="1">
            <a:spLocks noChangeArrowheads="1"/>
          </p:cNvSpPr>
          <p:nvPr/>
        </p:nvSpPr>
        <p:spPr bwMode="auto">
          <a:xfrm>
            <a:off x="0" y="5181600"/>
            <a:ext cx="9144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solidFill>
                  <a:srgbClr val="FDFA0D"/>
                </a:solidFill>
                <a:latin typeface="Times New Roman" charset="0"/>
                <a:sym typeface="Symbol" charset="0"/>
              </a:rPr>
              <a:t>Photograph showing the haul truck in operation along with the air quality samplers.  The photoacoustic EC instrument is housed in the vanilla colored box on the equipment rack and the Dustrak nephelometers are in blue.  The filter samplers are up on the wall immediately to the right of the blue writing on the wall.  The sample inlet for the photoacoustic instrument can be seen draped over the top of the laptop computer. </a:t>
            </a:r>
          </a:p>
        </p:txBody>
      </p:sp>
      <p:sp>
        <p:nvSpPr>
          <p:cNvPr id="3" name="Rectangle 2"/>
          <p:cNvSpPr/>
          <p:nvPr/>
        </p:nvSpPr>
        <p:spPr>
          <a:xfrm>
            <a:off x="6849533" y="1905000"/>
            <a:ext cx="2286000" cy="2492990"/>
          </a:xfrm>
          <a:prstGeom prst="rect">
            <a:avLst/>
          </a:prstGeom>
        </p:spPr>
        <p:txBody>
          <a:bodyPr wrap="square">
            <a:spAutoFit/>
          </a:bodyPr>
          <a:lstStyle/>
          <a:p>
            <a:r>
              <a:rPr lang="en-US" sz="1200" dirty="0">
                <a:solidFill>
                  <a:srgbClr val="0080FF"/>
                </a:solidFill>
              </a:rPr>
              <a:t>Arnott, W. P., I. J. Arnold, P. </a:t>
            </a:r>
            <a:r>
              <a:rPr lang="en-US" sz="1200" dirty="0" err="1">
                <a:solidFill>
                  <a:srgbClr val="0080FF"/>
                </a:solidFill>
              </a:rPr>
              <a:t>Mousset</a:t>
            </a:r>
            <a:r>
              <a:rPr lang="en-US" sz="1200" dirty="0">
                <a:solidFill>
                  <a:srgbClr val="0080FF"/>
                </a:solidFill>
              </a:rPr>
              <a:t>-Jones, K. </a:t>
            </a:r>
            <a:r>
              <a:rPr lang="en-US" sz="1200" dirty="0" err="1">
                <a:solidFill>
                  <a:srgbClr val="0080FF"/>
                </a:solidFill>
              </a:rPr>
              <a:t>Kins</a:t>
            </a:r>
            <a:r>
              <a:rPr lang="en-US" sz="1200" dirty="0">
                <a:solidFill>
                  <a:srgbClr val="0080FF"/>
                </a:solidFill>
              </a:rPr>
              <a:t>, and S. </a:t>
            </a:r>
            <a:r>
              <a:rPr lang="en-US" sz="1200" dirty="0" err="1">
                <a:solidFill>
                  <a:srgbClr val="0080FF"/>
                </a:solidFill>
              </a:rPr>
              <a:t>Shaff</a:t>
            </a:r>
            <a:r>
              <a:rPr lang="en-US" sz="1200" dirty="0">
                <a:solidFill>
                  <a:srgbClr val="0080FF"/>
                </a:solidFill>
              </a:rPr>
              <a:t> (2008). Real-time Measurements of Diesel EC and TC in a Nevada Gold Mine With </a:t>
            </a:r>
            <a:r>
              <a:rPr lang="en-US" sz="1200" dirty="0" err="1">
                <a:solidFill>
                  <a:srgbClr val="0080FF"/>
                </a:solidFill>
              </a:rPr>
              <a:t>Photoacoustic</a:t>
            </a:r>
            <a:r>
              <a:rPr lang="en-US" sz="1200" dirty="0">
                <a:solidFill>
                  <a:srgbClr val="0080FF"/>
                </a:solidFill>
              </a:rPr>
              <a:t> and </a:t>
            </a:r>
            <a:r>
              <a:rPr lang="en-US" sz="1200" dirty="0" err="1">
                <a:solidFill>
                  <a:srgbClr val="0080FF"/>
                </a:solidFill>
              </a:rPr>
              <a:t>Dusttrak</a:t>
            </a:r>
            <a:r>
              <a:rPr lang="en-US" sz="1200" dirty="0">
                <a:solidFill>
                  <a:srgbClr val="0080FF"/>
                </a:solidFill>
              </a:rPr>
              <a:t> Instruments: Comparison With NIOSH 5040 Filter Results To be published, Proceedings of the 12th US/North American Mine Ventilation Symposium, Reno, NV June 9-11.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838200" y="304800"/>
            <a:ext cx="7315200" cy="457200"/>
          </a:xfrm>
        </p:spPr>
        <p:txBody>
          <a:bodyPr/>
          <a:lstStyle/>
          <a:p>
            <a:r>
              <a:rPr lang="en-US" dirty="0">
                <a:solidFill>
                  <a:srgbClr val="FFFF00"/>
                </a:solidFill>
                <a:latin typeface="Arial" charset="0"/>
              </a:rPr>
              <a:t>Dynamometer Test Facility at UC CE-CERT</a:t>
            </a:r>
          </a:p>
        </p:txBody>
      </p:sp>
      <p:pic>
        <p:nvPicPr>
          <p:cNvPr id="75779" name="Picture 3" descr="DynoDriver.pict                                                00000034ZIP Arnott Photoac Seminar     AB89E6C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325" y="762000"/>
            <a:ext cx="390207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descr="DynoBigPixBest.pict                                            00000034ZIP Arnott Photoac Seminar     AB89E6C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98925" y="762000"/>
            <a:ext cx="390207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5" descr="BigPicRiverside.jpeg                                           00000034ZIP Arnott Photoac Seminar     AB89E6C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325" y="3733800"/>
            <a:ext cx="390207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descr="PatatCarat.jpeg                                                00000034ZIP Arnott Photoac Seminar     AB89E6C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75125" y="3703638"/>
            <a:ext cx="2193925"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400800" y="3811757"/>
            <a:ext cx="2743200" cy="2970043"/>
          </a:xfrm>
          <a:prstGeom prst="rect">
            <a:avLst/>
          </a:prstGeom>
        </p:spPr>
        <p:txBody>
          <a:bodyPr wrap="square">
            <a:spAutoFit/>
          </a:bodyPr>
          <a:lstStyle/>
          <a:p>
            <a:r>
              <a:rPr lang="en-US" sz="1100" dirty="0">
                <a:solidFill>
                  <a:srgbClr val="0080FF"/>
                </a:solidFill>
              </a:rPr>
              <a:t>H. </a:t>
            </a:r>
            <a:r>
              <a:rPr lang="en-US" sz="1100" dirty="0" err="1">
                <a:solidFill>
                  <a:srgbClr val="0080FF"/>
                </a:solidFill>
              </a:rPr>
              <a:t>Moosmüller</a:t>
            </a:r>
            <a:r>
              <a:rPr lang="en-US" sz="1100" dirty="0">
                <a:solidFill>
                  <a:srgbClr val="0080FF"/>
                </a:solidFill>
              </a:rPr>
              <a:t>, W. P. Arnott, C. F. Rogers, J. L. Bowen, J. A. </a:t>
            </a:r>
            <a:r>
              <a:rPr lang="en-US" sz="1100" dirty="0" err="1">
                <a:solidFill>
                  <a:srgbClr val="0080FF"/>
                </a:solidFill>
              </a:rPr>
              <a:t>Gillies</a:t>
            </a:r>
            <a:r>
              <a:rPr lang="en-US" sz="1100" dirty="0">
                <a:solidFill>
                  <a:srgbClr val="0080FF"/>
                </a:solidFill>
              </a:rPr>
              <a:t>, W. R. Pierson,, J. F. Collins, T. D. Durbin, and J. M. </a:t>
            </a:r>
            <a:r>
              <a:rPr lang="en-US" sz="1100" dirty="0" err="1">
                <a:solidFill>
                  <a:srgbClr val="0080FF"/>
                </a:solidFill>
              </a:rPr>
              <a:t>Norbeck</a:t>
            </a:r>
            <a:r>
              <a:rPr lang="en-US" sz="1100" dirty="0">
                <a:solidFill>
                  <a:srgbClr val="0080FF"/>
                </a:solidFill>
              </a:rPr>
              <a:t>, 2001:   Time Resolved Characterization of Diesel Particulate Emissions:   1. Instruments for Particle Mass Measurements Environ. Sci. Technol. 35 , 781-781.</a:t>
            </a:r>
          </a:p>
          <a:p>
            <a:endParaRPr lang="en-US" sz="1100" dirty="0">
              <a:solidFill>
                <a:srgbClr val="0080FF"/>
              </a:solidFill>
            </a:endParaRPr>
          </a:p>
          <a:p>
            <a:r>
              <a:rPr lang="en-US" sz="1100" dirty="0">
                <a:solidFill>
                  <a:srgbClr val="0080FF"/>
                </a:solidFill>
              </a:rPr>
              <a:t>H. </a:t>
            </a:r>
            <a:r>
              <a:rPr lang="en-US" sz="1100" dirty="0" err="1">
                <a:solidFill>
                  <a:srgbClr val="0080FF"/>
                </a:solidFill>
              </a:rPr>
              <a:t>Moosmüller</a:t>
            </a:r>
            <a:r>
              <a:rPr lang="en-US" sz="1100" dirty="0">
                <a:solidFill>
                  <a:srgbClr val="0080FF"/>
                </a:solidFill>
              </a:rPr>
              <a:t>, W. P. Arnott, C. F. Rogers, J. L. Bowen, J. A. </a:t>
            </a:r>
            <a:r>
              <a:rPr lang="en-US" sz="1100" dirty="0" err="1">
                <a:solidFill>
                  <a:srgbClr val="0080FF"/>
                </a:solidFill>
              </a:rPr>
              <a:t>Gillies</a:t>
            </a:r>
            <a:r>
              <a:rPr lang="en-US" sz="1100" dirty="0">
                <a:solidFill>
                  <a:srgbClr val="0080FF"/>
                </a:solidFill>
              </a:rPr>
              <a:t>, W. R. Pierson,, J. F. Collins, T. D. Durbin, and J. M. </a:t>
            </a:r>
            <a:r>
              <a:rPr lang="en-US" sz="1100" dirty="0" err="1">
                <a:solidFill>
                  <a:srgbClr val="0080FF"/>
                </a:solidFill>
              </a:rPr>
              <a:t>Norbeck</a:t>
            </a:r>
            <a:r>
              <a:rPr lang="en-US" sz="1100" dirty="0">
                <a:solidFill>
                  <a:srgbClr val="0080FF"/>
                </a:solidFill>
              </a:rPr>
              <a:t>, 2001:   Time Resolved Characterization of Diesel Particulate Emissions:   2. Instruments for Elemental and Organic Carbon Measurements Environ. Sci. Technol. 35 , 1935-1942.</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28600" y="0"/>
            <a:ext cx="8915400" cy="457200"/>
          </a:xfrm>
        </p:spPr>
        <p:txBody>
          <a:bodyPr/>
          <a:lstStyle/>
          <a:p>
            <a:r>
              <a:rPr lang="en-US" dirty="0">
                <a:solidFill>
                  <a:srgbClr val="FDFA0D"/>
                </a:solidFill>
              </a:rPr>
              <a:t>Dynamometer Vehicle Tests</a:t>
            </a:r>
          </a:p>
        </p:txBody>
      </p:sp>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3903663" cy="2927350"/>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337" y="533400"/>
            <a:ext cx="3903663" cy="2927350"/>
          </a:xfrm>
          <a:prstGeom prst="rect">
            <a:avLst/>
          </a:prstGeom>
          <a:noFill/>
          <a:extLst>
            <a:ext uri="{909E8E84-426E-40dd-AFC4-6F175D3DCCD1}">
              <a14:hiddenFill xmlns:a14="http://schemas.microsoft.com/office/drawing/2010/main">
                <a:solidFill>
                  <a:srgbClr val="FFFFFF"/>
                </a:solidFill>
              </a14:hiddenFill>
            </a:ext>
          </a:extLst>
        </p:spPr>
      </p:pic>
      <p:pic>
        <p:nvPicPr>
          <p:cNvPr id="53253" name="Picture 5" descr="TestingACar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32237"/>
            <a:ext cx="3902075" cy="2925763"/>
          </a:xfrm>
          <a:prstGeom prst="rect">
            <a:avLst/>
          </a:prstGeom>
          <a:noFill/>
          <a:extLst>
            <a:ext uri="{909E8E84-426E-40dd-AFC4-6F175D3DCCD1}">
              <a14:hiddenFill xmlns:a14="http://schemas.microsoft.com/office/drawing/2010/main">
                <a:solidFill>
                  <a:srgbClr val="FFFFFF"/>
                </a:solidFill>
              </a14:hiddenFill>
            </a:ext>
          </a:extLst>
        </p:spPr>
      </p:pic>
      <p:pic>
        <p:nvPicPr>
          <p:cNvPr id="53254" name="Picture 6" descr="dieselSamplingH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1925" y="3932237"/>
            <a:ext cx="3902075" cy="29257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86200" y="4765119"/>
            <a:ext cx="1371600" cy="2092881"/>
          </a:xfrm>
          <a:prstGeom prst="rect">
            <a:avLst/>
          </a:prstGeom>
        </p:spPr>
        <p:txBody>
          <a:bodyPr wrap="square">
            <a:spAutoFit/>
          </a:bodyPr>
          <a:lstStyle/>
          <a:p>
            <a:r>
              <a:rPr lang="en-US" sz="1000" dirty="0">
                <a:solidFill>
                  <a:srgbClr val="0080FF"/>
                </a:solidFill>
              </a:rPr>
              <a:t>Eric M. Fujita, David E. Campbell, W. Patrick Arnott, Ted Johnson &amp; Will </a:t>
            </a:r>
            <a:r>
              <a:rPr lang="en-US" sz="1000" dirty="0" err="1">
                <a:solidFill>
                  <a:srgbClr val="0080FF"/>
                </a:solidFill>
              </a:rPr>
              <a:t>Ollison</a:t>
            </a:r>
            <a:r>
              <a:rPr lang="en-US" sz="1000" dirty="0">
                <a:solidFill>
                  <a:srgbClr val="0080FF"/>
                </a:solidFill>
              </a:rPr>
              <a:t> (2014) Concentrations of mobile source air pollutants in urban microenvironments, Journal of the Air &amp; Waste Management Association, 64:7, 743-758.</a:t>
            </a:r>
          </a:p>
        </p:txBody>
      </p:sp>
      <p:sp>
        <p:nvSpPr>
          <p:cNvPr id="3" name="Rectangle 2"/>
          <p:cNvSpPr/>
          <p:nvPr/>
        </p:nvSpPr>
        <p:spPr>
          <a:xfrm>
            <a:off x="3886200" y="533400"/>
            <a:ext cx="1295400" cy="3785652"/>
          </a:xfrm>
          <a:prstGeom prst="rect">
            <a:avLst/>
          </a:prstGeom>
        </p:spPr>
        <p:txBody>
          <a:bodyPr wrap="square">
            <a:spAutoFit/>
          </a:bodyPr>
          <a:lstStyle/>
          <a:p>
            <a:r>
              <a:rPr lang="en-US" sz="1000" dirty="0">
                <a:solidFill>
                  <a:srgbClr val="0080FF"/>
                </a:solidFill>
              </a:rPr>
              <a:t>Fujita, E. M., B. </a:t>
            </a:r>
            <a:r>
              <a:rPr lang="en-US" sz="1000" dirty="0" err="1">
                <a:solidFill>
                  <a:srgbClr val="0080FF"/>
                </a:solidFill>
              </a:rPr>
              <a:t>Zielinska</a:t>
            </a:r>
            <a:r>
              <a:rPr lang="en-US" sz="1000" dirty="0">
                <a:solidFill>
                  <a:srgbClr val="0080FF"/>
                </a:solidFill>
              </a:rPr>
              <a:t>, D. E. Campbell, W. P. Arnott, J. C. </a:t>
            </a:r>
            <a:r>
              <a:rPr lang="en-US" sz="1000" dirty="0" err="1">
                <a:solidFill>
                  <a:srgbClr val="0080FF"/>
                </a:solidFill>
              </a:rPr>
              <a:t>Sagebiel</a:t>
            </a:r>
            <a:r>
              <a:rPr lang="en-US" sz="1000" dirty="0">
                <a:solidFill>
                  <a:srgbClr val="0080FF"/>
                </a:solidFill>
              </a:rPr>
              <a:t>, L. </a:t>
            </a:r>
            <a:r>
              <a:rPr lang="en-US" sz="1000" dirty="0" err="1">
                <a:solidFill>
                  <a:srgbClr val="0080FF"/>
                </a:solidFill>
              </a:rPr>
              <a:t>Mazzoleni</a:t>
            </a:r>
            <a:r>
              <a:rPr lang="en-US" sz="1000" dirty="0">
                <a:solidFill>
                  <a:srgbClr val="0080FF"/>
                </a:solidFill>
              </a:rPr>
              <a:t>, J. C. Chow, P. A. </a:t>
            </a:r>
            <a:r>
              <a:rPr lang="en-US" sz="1000" dirty="0" err="1">
                <a:solidFill>
                  <a:srgbClr val="0080FF"/>
                </a:solidFill>
              </a:rPr>
              <a:t>Gabele</a:t>
            </a:r>
            <a:r>
              <a:rPr lang="en-US" sz="1000" dirty="0">
                <a:solidFill>
                  <a:srgbClr val="0080FF"/>
                </a:solidFill>
              </a:rPr>
              <a:t>, W. Crews, R. Snow, N. N. Clark, W. S. Wayne, D. R. Lawson (2007). Variations in </a:t>
            </a:r>
            <a:r>
              <a:rPr lang="en-US" sz="1000" dirty="0" err="1">
                <a:solidFill>
                  <a:srgbClr val="0080FF"/>
                </a:solidFill>
              </a:rPr>
              <a:t>speciated</a:t>
            </a:r>
            <a:r>
              <a:rPr lang="en-US" sz="1000" dirty="0">
                <a:solidFill>
                  <a:srgbClr val="0080FF"/>
                </a:solidFill>
              </a:rPr>
              <a:t> emissions from spark-ignition and compression ignition motor vehicles in California's south coast air basin. J. Air &amp; Waste Manage. Assoc. 57, 705-720.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2"/>
          <p:cNvSpPr>
            <a:spLocks noGrp="1" noChangeArrowheads="1"/>
          </p:cNvSpPr>
          <p:nvPr>
            <p:ph type="title"/>
          </p:nvPr>
        </p:nvSpPr>
        <p:spPr>
          <a:xfrm>
            <a:off x="0" y="0"/>
            <a:ext cx="9144000" cy="1066800"/>
          </a:xfrm>
        </p:spPr>
        <p:txBody>
          <a:bodyPr/>
          <a:lstStyle/>
          <a:p>
            <a:pPr eaLnBrk="1" hangingPunct="1"/>
            <a:r>
              <a:rPr lang="en-US" i="1" dirty="0" smtClean="0">
                <a:latin typeface="Arial" charset="0"/>
                <a:ea typeface="ＭＳ Ｐゴシック" charset="0"/>
              </a:rPr>
              <a:t>BC</a:t>
            </a:r>
            <a:r>
              <a:rPr lang="en-US" dirty="0" smtClean="0">
                <a:latin typeface="Arial" charset="0"/>
                <a:ea typeface="ＭＳ Ｐゴシック" charset="0"/>
              </a:rPr>
              <a:t> [</a:t>
            </a:r>
            <a:r>
              <a:rPr lang="en-US" dirty="0" smtClean="0">
                <a:latin typeface="Symbol"/>
                <a:ea typeface="ＭＳ Ｐゴシック" charset="0"/>
              </a:rPr>
              <a:t>m</a:t>
            </a:r>
            <a:r>
              <a:rPr lang="en-US" dirty="0" smtClean="0">
                <a:latin typeface="Arial" charset="0"/>
                <a:ea typeface="ＭＳ Ｐゴシック" charset="0"/>
              </a:rPr>
              <a:t>g/m</a:t>
            </a:r>
            <a:r>
              <a:rPr lang="en-US" baseline="30000" dirty="0" smtClean="0">
                <a:latin typeface="Arial" charset="0"/>
                <a:ea typeface="ＭＳ Ｐゴシック" charset="0"/>
              </a:rPr>
              <a:t>3</a:t>
            </a:r>
            <a:r>
              <a:rPr lang="en-US" dirty="0">
                <a:latin typeface="Arial" charset="0"/>
                <a:ea typeface="ＭＳ Ｐゴシック" charset="0"/>
              </a:rPr>
              <a:t>]</a:t>
            </a:r>
            <a:r>
              <a:rPr lang="en-US" dirty="0" smtClean="0">
                <a:latin typeface="Arial" charset="0"/>
                <a:ea typeface="ＭＳ Ｐゴシック" charset="0"/>
              </a:rPr>
              <a:t> = </a:t>
            </a:r>
            <a:r>
              <a:rPr lang="en-US" i="1" dirty="0" err="1" smtClean="0">
                <a:latin typeface="Arial" charset="0"/>
                <a:ea typeface="ＭＳ Ｐゴシック" charset="0"/>
              </a:rPr>
              <a:t>B</a:t>
            </a:r>
            <a:r>
              <a:rPr lang="en-US" i="1" baseline="-25000" dirty="0" err="1" smtClean="0">
                <a:latin typeface="Arial" charset="0"/>
                <a:ea typeface="ＭＳ Ｐゴシック" charset="0"/>
              </a:rPr>
              <a:t>abs</a:t>
            </a:r>
            <a:r>
              <a:rPr lang="en-US" dirty="0">
                <a:latin typeface="Arial" charset="0"/>
                <a:ea typeface="ＭＳ Ｐゴシック" charset="0"/>
              </a:rPr>
              <a:t>(</a:t>
            </a:r>
            <a:r>
              <a:rPr lang="en-US" dirty="0" smtClean="0">
                <a:latin typeface="Arial" charset="0"/>
                <a:ea typeface="ＭＳ Ｐゴシック" charset="0"/>
              </a:rPr>
              <a:t>1047 nm) / 4.4 m</a:t>
            </a:r>
            <a:r>
              <a:rPr lang="en-US" baseline="30000" dirty="0" smtClean="0">
                <a:latin typeface="Arial" charset="0"/>
                <a:ea typeface="ＭＳ Ｐゴシック" charset="0"/>
              </a:rPr>
              <a:t>2</a:t>
            </a:r>
            <a:r>
              <a:rPr lang="en-US" dirty="0" smtClean="0">
                <a:latin typeface="Arial" charset="0"/>
                <a:ea typeface="ＭＳ Ｐゴシック" charset="0"/>
              </a:rPr>
              <a:t>/g </a:t>
            </a:r>
            <a:r>
              <a:rPr lang="en-US" dirty="0" smtClean="0">
                <a:latin typeface="Arial" charset="0"/>
                <a:ea typeface="ＭＳ Ｐゴシック" charset="0"/>
              </a:rPr>
              <a:t> During </a:t>
            </a:r>
            <a:r>
              <a:rPr lang="en-US" dirty="0">
                <a:latin typeface="Arial" charset="0"/>
                <a:ea typeface="ＭＳ Ｐゴシック" charset="0"/>
              </a:rPr>
              <a:t>the Modified UC </a:t>
            </a:r>
            <a:r>
              <a:rPr lang="en-US" dirty="0" smtClean="0">
                <a:latin typeface="Arial" charset="0"/>
                <a:ea typeface="ＭＳ Ｐゴシック" charset="0"/>
              </a:rPr>
              <a:t>Test of Vehicles on </a:t>
            </a:r>
            <a:r>
              <a:rPr lang="en-US" dirty="0" err="1" smtClean="0">
                <a:latin typeface="Arial" charset="0"/>
                <a:ea typeface="ＭＳ Ｐゴシック" charset="0"/>
              </a:rPr>
              <a:t>Electrodynamic</a:t>
            </a:r>
            <a:r>
              <a:rPr lang="en-US" dirty="0" smtClean="0">
                <a:latin typeface="Arial" charset="0"/>
                <a:ea typeface="ＭＳ Ｐゴシック" charset="0"/>
              </a:rPr>
              <a:t> Rollers</a:t>
            </a:r>
            <a:endParaRPr lang="en-US" dirty="0">
              <a:latin typeface="Arial" charset="0"/>
              <a:ea typeface="ＭＳ Ｐゴシック" charset="0"/>
            </a:endParaRPr>
          </a:p>
        </p:txBody>
      </p:sp>
      <p:pic>
        <p:nvPicPr>
          <p:cNvPr id="6656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90" y="1066800"/>
            <a:ext cx="886180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2"/>
          <p:cNvSpPr>
            <a:spLocks noGrp="1" noChangeArrowheads="1"/>
          </p:cNvSpPr>
          <p:nvPr>
            <p:ph type="title"/>
          </p:nvPr>
        </p:nvSpPr>
        <p:spPr>
          <a:xfrm>
            <a:off x="76200" y="207963"/>
            <a:ext cx="9067800" cy="1965325"/>
          </a:xfrm>
        </p:spPr>
        <p:txBody>
          <a:bodyPr/>
          <a:lstStyle/>
          <a:p>
            <a:pPr eaLnBrk="1" hangingPunct="1"/>
            <a:r>
              <a:rPr lang="en-US" sz="4400" b="1" dirty="0">
                <a:latin typeface="Arial" charset="0"/>
                <a:ea typeface="ＭＳ Ｐゴシック" charset="0"/>
              </a:rPr>
              <a:t>Aerosol Light Scattering </a:t>
            </a:r>
            <a:r>
              <a:rPr lang="en-US" sz="4400" b="1" dirty="0" smtClean="0">
                <a:latin typeface="Arial" charset="0"/>
                <a:ea typeface="ＭＳ Ｐゴシック" charset="0"/>
              </a:rPr>
              <a:t>Measurement Methods in General</a:t>
            </a:r>
            <a:endParaRPr lang="en-US" sz="4400" dirty="0">
              <a:latin typeface="Arial" charset="0"/>
              <a:ea typeface="ＭＳ Ｐゴシック" charset="0"/>
            </a:endParaRPr>
          </a:p>
        </p:txBody>
      </p:sp>
      <p:sp>
        <p:nvSpPr>
          <p:cNvPr id="67589" name="Rectangle 3"/>
          <p:cNvSpPr>
            <a:spLocks noGrp="1" noChangeArrowheads="1"/>
          </p:cNvSpPr>
          <p:nvPr>
            <p:ph type="body" idx="1"/>
          </p:nvPr>
        </p:nvSpPr>
        <p:spPr>
          <a:xfrm>
            <a:off x="685800" y="2414588"/>
            <a:ext cx="7924800" cy="3579812"/>
          </a:xfrm>
        </p:spPr>
        <p:txBody>
          <a:bodyPr/>
          <a:lstStyle/>
          <a:p>
            <a:pPr eaLnBrk="1" hangingPunct="1">
              <a:lnSpc>
                <a:spcPct val="90000"/>
              </a:lnSpc>
            </a:pPr>
            <a:r>
              <a:rPr lang="en-US" sz="3600" dirty="0" err="1">
                <a:latin typeface="Arial" charset="0"/>
                <a:ea typeface="ＭＳ Ｐゴシック" charset="0"/>
              </a:rPr>
              <a:t>Nephelometer</a:t>
            </a:r>
            <a:endParaRPr lang="en-US" sz="3600" dirty="0">
              <a:latin typeface="Arial" charset="0"/>
              <a:ea typeface="ＭＳ Ｐゴシック" charset="0"/>
            </a:endParaRPr>
          </a:p>
          <a:p>
            <a:pPr eaLnBrk="1" hangingPunct="1">
              <a:lnSpc>
                <a:spcPct val="90000"/>
              </a:lnSpc>
            </a:pPr>
            <a:r>
              <a:rPr lang="en-US" sz="4400" b="1" dirty="0">
                <a:latin typeface="Arial" charset="0"/>
                <a:ea typeface="ＭＳ Ｐゴシック" charset="0"/>
              </a:rPr>
              <a:t>Reciprocal </a:t>
            </a:r>
            <a:r>
              <a:rPr lang="en-US" sz="4400" b="1" dirty="0" err="1" smtClean="0">
                <a:latin typeface="Arial" charset="0"/>
                <a:ea typeface="ＭＳ Ｐゴシック" charset="0"/>
              </a:rPr>
              <a:t>Nephelometer</a:t>
            </a:r>
            <a:r>
              <a:rPr lang="en-US" sz="4400" b="1" baseline="30000" dirty="0" smtClean="0">
                <a:latin typeface="Arial" charset="0"/>
                <a:ea typeface="ＭＳ Ｐゴシック" charset="0"/>
              </a:rPr>
              <a:t>*</a:t>
            </a:r>
            <a:endParaRPr lang="en-US" sz="4400" b="1" dirty="0">
              <a:latin typeface="Arial" charset="0"/>
              <a:ea typeface="ＭＳ Ｐゴシック" charset="0"/>
            </a:endParaRPr>
          </a:p>
          <a:p>
            <a:pPr eaLnBrk="1" hangingPunct="1">
              <a:lnSpc>
                <a:spcPct val="90000"/>
              </a:lnSpc>
            </a:pPr>
            <a:r>
              <a:rPr lang="en-US" sz="3600" dirty="0">
                <a:latin typeface="Arial" charset="0"/>
                <a:ea typeface="ＭＳ Ｐゴシック" charset="0"/>
              </a:rPr>
              <a:t>Polar </a:t>
            </a:r>
            <a:r>
              <a:rPr lang="en-US" sz="3600" dirty="0" err="1">
                <a:latin typeface="Arial" charset="0"/>
                <a:ea typeface="ＭＳ Ｐゴシック" charset="0"/>
              </a:rPr>
              <a:t>Nephelometer</a:t>
            </a:r>
            <a:endParaRPr lang="en-US" sz="3600" dirty="0">
              <a:latin typeface="Arial" charset="0"/>
              <a:ea typeface="ＭＳ Ｐゴシック" charset="0"/>
            </a:endParaRPr>
          </a:p>
          <a:p>
            <a:pPr eaLnBrk="1" hangingPunct="1">
              <a:lnSpc>
                <a:spcPct val="90000"/>
              </a:lnSpc>
            </a:pPr>
            <a:r>
              <a:rPr lang="en-US" sz="3600" dirty="0">
                <a:latin typeface="Arial" charset="0"/>
                <a:ea typeface="ＭＳ Ｐゴシック" charset="0"/>
              </a:rPr>
              <a:t>Single Particle Light </a:t>
            </a:r>
            <a:r>
              <a:rPr lang="en-US" sz="3600" dirty="0" smtClean="0">
                <a:latin typeface="Arial" charset="0"/>
                <a:ea typeface="ＭＳ Ｐゴシック" charset="0"/>
              </a:rPr>
              <a:t>Scattering Measurement</a:t>
            </a:r>
            <a:endParaRPr lang="en-US" sz="3600" dirty="0">
              <a:latin typeface="Arial" charset="0"/>
              <a:ea typeface="ＭＳ Ｐゴシック" charset="0"/>
            </a:endParaRPr>
          </a:p>
          <a:p>
            <a:pPr eaLnBrk="1" hangingPunct="1">
              <a:lnSpc>
                <a:spcPct val="90000"/>
              </a:lnSpc>
            </a:pPr>
            <a:endParaRPr lang="en-US" sz="3600" dirty="0">
              <a:latin typeface="Arial" charset="0"/>
              <a:ea typeface="ＭＳ Ｐゴシック" charset="0"/>
            </a:endParaRPr>
          </a:p>
        </p:txBody>
      </p:sp>
      <p:sp>
        <p:nvSpPr>
          <p:cNvPr id="2" name="TextBox 1"/>
          <p:cNvSpPr txBox="1"/>
          <p:nvPr/>
        </p:nvSpPr>
        <p:spPr>
          <a:xfrm>
            <a:off x="0" y="5943600"/>
            <a:ext cx="9106679" cy="461665"/>
          </a:xfrm>
          <a:prstGeom prst="rect">
            <a:avLst/>
          </a:prstGeom>
          <a:noFill/>
        </p:spPr>
        <p:txBody>
          <a:bodyPr wrap="none" rtlCol="0">
            <a:spAutoFit/>
          </a:bodyPr>
          <a:lstStyle/>
          <a:p>
            <a:r>
              <a:rPr lang="en-US" b="1" baseline="30000" dirty="0" smtClean="0"/>
              <a:t>* </a:t>
            </a:r>
            <a:r>
              <a:rPr lang="en-US" b="1" dirty="0" smtClean="0"/>
              <a:t>We use this method; especially good for laser light sources.</a:t>
            </a:r>
            <a:endParaRPr lang="en-US" b="1" baseline="30000"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3"/>
          <p:cNvSpPr txBox="1">
            <a:spLocks noChangeArrowheads="1"/>
          </p:cNvSpPr>
          <p:nvPr/>
        </p:nvSpPr>
        <p:spPr bwMode="auto">
          <a:xfrm>
            <a:off x="171450" y="2028825"/>
            <a:ext cx="87630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dirty="0">
                <a:solidFill>
                  <a:srgbClr val="000000"/>
                </a:solidFill>
                <a:latin typeface="Helvetica" charset="0"/>
              </a:rPr>
              <a:t>  </a:t>
            </a:r>
            <a:r>
              <a:rPr lang="en-US" sz="3200" dirty="0">
                <a:solidFill>
                  <a:srgbClr val="000000"/>
                </a:solidFill>
                <a:latin typeface="Helvetica" charset="0"/>
              </a:rPr>
              <a:t>Gives a direct measurement of total scattering by suspended particles, after calibration.</a:t>
            </a:r>
          </a:p>
          <a:p>
            <a:pPr>
              <a:buFontTx/>
              <a:buChar char="•"/>
            </a:pPr>
            <a:endParaRPr lang="en-US" sz="3200" dirty="0">
              <a:solidFill>
                <a:srgbClr val="000000"/>
              </a:solidFill>
              <a:latin typeface="Helvetica" charset="0"/>
            </a:endParaRPr>
          </a:p>
          <a:p>
            <a:pPr>
              <a:buFontTx/>
              <a:buChar char="•"/>
            </a:pPr>
            <a:r>
              <a:rPr lang="en-US" sz="3200" dirty="0">
                <a:solidFill>
                  <a:srgbClr val="000000"/>
                </a:solidFill>
                <a:latin typeface="Helvetica" charset="0"/>
              </a:rPr>
              <a:t>  Independent of aerosol properties such as size, composition and physical composition.</a:t>
            </a:r>
            <a:endParaRPr lang="en-US" sz="3200" dirty="0">
              <a:solidFill>
                <a:srgbClr val="000000"/>
              </a:solidFill>
            </a:endParaRPr>
          </a:p>
        </p:txBody>
      </p:sp>
      <p:sp>
        <p:nvSpPr>
          <p:cNvPr id="68611" name="Rectangle 4"/>
          <p:cNvSpPr>
            <a:spLocks noGrp="1" noChangeArrowheads="1"/>
          </p:cNvSpPr>
          <p:nvPr>
            <p:ph type="ctrTitle"/>
          </p:nvPr>
        </p:nvSpPr>
        <p:spPr>
          <a:xfrm>
            <a:off x="457200" y="228600"/>
            <a:ext cx="8077200" cy="838200"/>
          </a:xfrm>
        </p:spPr>
        <p:txBody>
          <a:bodyPr/>
          <a:lstStyle/>
          <a:p>
            <a:pPr eaLnBrk="1" hangingPunct="1"/>
            <a:r>
              <a:rPr lang="en-US" b="1">
                <a:latin typeface="Helvetica" charset="0"/>
              </a:rPr>
              <a:t>Scattering Coefficient, </a:t>
            </a:r>
            <a:r>
              <a:rPr lang="en-US" b="1" i="1">
                <a:latin typeface="Helvetica" charset="0"/>
              </a:rPr>
              <a:t>B</a:t>
            </a:r>
            <a:r>
              <a:rPr lang="en-US" b="1" i="1" baseline="-25000">
                <a:latin typeface="Helvetica" charset="0"/>
              </a:rPr>
              <a:t>sca</a:t>
            </a:r>
            <a:r>
              <a:rPr lang="en-US" b="1">
                <a:latin typeface="Helvetica" charset="0"/>
              </a:rPr>
              <a:t> </a:t>
            </a:r>
            <a:endParaRPr lang="en-US">
              <a:latin typeface="Times" charset="0"/>
            </a:endParaRPr>
          </a:p>
        </p:txBody>
      </p:sp>
      <p:sp>
        <p:nvSpPr>
          <p:cNvPr id="68612" name="Rectangle 5"/>
          <p:cNvSpPr>
            <a:spLocks noChangeArrowheads="1"/>
          </p:cNvSpPr>
          <p:nvPr/>
        </p:nvSpPr>
        <p:spPr bwMode="auto">
          <a:xfrm>
            <a:off x="1614488" y="1111250"/>
            <a:ext cx="5524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400" b="1">
                <a:solidFill>
                  <a:srgbClr val="000000"/>
                </a:solidFill>
                <a:latin typeface="Helvetica" charset="0"/>
              </a:rPr>
              <a:t>Ideal Nephelometer:</a:t>
            </a:r>
          </a:p>
        </p:txBody>
      </p:sp>
      <p:sp>
        <p:nvSpPr>
          <p:cNvPr id="68613" name="Rectangle 6"/>
          <p:cNvSpPr>
            <a:spLocks noChangeArrowheads="1"/>
          </p:cNvSpPr>
          <p:nvPr/>
        </p:nvSpPr>
        <p:spPr bwMode="auto">
          <a:xfrm>
            <a:off x="931863" y="4743450"/>
            <a:ext cx="7500937"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800" dirty="0" err="1">
                <a:solidFill>
                  <a:srgbClr val="3366FF"/>
                </a:solidFill>
                <a:latin typeface="Helvetica" charset="0"/>
              </a:rPr>
              <a:t>Beuttell</a:t>
            </a:r>
            <a:r>
              <a:rPr lang="en-US" sz="1800" dirty="0">
                <a:solidFill>
                  <a:srgbClr val="3366FF"/>
                </a:solidFill>
                <a:latin typeface="Helvetica" charset="0"/>
              </a:rPr>
              <a:t>, R. G. and A. W. Brewer (1949). </a:t>
            </a:r>
            <a:r>
              <a:rPr lang="ja-JP" altLang="en-US" sz="1800" dirty="0">
                <a:solidFill>
                  <a:srgbClr val="3366FF"/>
                </a:solidFill>
                <a:latin typeface="Helvetica" charset="0"/>
                <a:ea typeface="ヒラギノ角ゴ Pro W3" charset="0"/>
                <a:cs typeface="ヒラギノ角ゴ Pro W3" charset="0"/>
              </a:rPr>
              <a:t>“</a:t>
            </a:r>
            <a:r>
              <a:rPr lang="en-US" sz="1800" dirty="0">
                <a:solidFill>
                  <a:srgbClr val="3366FF"/>
                </a:solidFill>
                <a:latin typeface="Helvetica" charset="0"/>
                <a:ea typeface="ヒラギノ角ゴ Pro W3" charset="0"/>
                <a:cs typeface="ヒラギノ角ゴ Pro W3" charset="0"/>
              </a:rPr>
              <a:t>Instruments for the Measurement of the Visual Range.</a:t>
            </a:r>
            <a:r>
              <a:rPr lang="ja-JP" altLang="en-US" sz="1800" dirty="0">
                <a:solidFill>
                  <a:srgbClr val="3366FF"/>
                </a:solidFill>
                <a:latin typeface="Helvetica" charset="0"/>
                <a:ea typeface="ヒラギノ角ゴ Pro W3" charset="0"/>
                <a:cs typeface="ヒラギノ角ゴ Pro W3" charset="0"/>
              </a:rPr>
              <a:t>”</a:t>
            </a:r>
            <a:r>
              <a:rPr lang="en-US" sz="1800" dirty="0">
                <a:solidFill>
                  <a:srgbClr val="3366FF"/>
                </a:solidFill>
                <a:latin typeface="Helvetica" charset="0"/>
                <a:ea typeface="ヒラギノ角ゴ Pro W3" charset="0"/>
                <a:cs typeface="ヒラギノ角ゴ Pro W3" charset="0"/>
              </a:rPr>
              <a:t> </a:t>
            </a:r>
            <a:r>
              <a:rPr lang="en-US" sz="1800" i="1" dirty="0">
                <a:solidFill>
                  <a:srgbClr val="3366FF"/>
                </a:solidFill>
                <a:latin typeface="Helvetica" charset="0"/>
                <a:ea typeface="ヒラギノ角ゴ Pro W3" charset="0"/>
                <a:cs typeface="ヒラギノ角ゴ Pro W3" charset="0"/>
              </a:rPr>
              <a:t>J. Sci. </a:t>
            </a:r>
            <a:r>
              <a:rPr lang="en-US" sz="1800" i="1" dirty="0" err="1">
                <a:solidFill>
                  <a:srgbClr val="3366FF"/>
                </a:solidFill>
                <a:latin typeface="Helvetica" charset="0"/>
                <a:ea typeface="ヒラギノ角ゴ Pro W3" charset="0"/>
                <a:cs typeface="ヒラギノ角ゴ Pro W3" charset="0"/>
              </a:rPr>
              <a:t>Instrum</a:t>
            </a:r>
            <a:r>
              <a:rPr lang="en-US" sz="1800" i="1" dirty="0">
                <a:solidFill>
                  <a:srgbClr val="3366FF"/>
                </a:solidFill>
                <a:latin typeface="Helvetica" charset="0"/>
                <a:ea typeface="ヒラギノ角ゴ Pro W3" charset="0"/>
                <a:cs typeface="ヒラギノ角ゴ Pro W3" charset="0"/>
              </a:rPr>
              <a:t>.</a:t>
            </a:r>
            <a:r>
              <a:rPr lang="en-US" sz="1800" dirty="0">
                <a:solidFill>
                  <a:srgbClr val="3366FF"/>
                </a:solidFill>
                <a:latin typeface="Helvetica" charset="0"/>
                <a:ea typeface="ヒラギノ角ゴ Pro W3" charset="0"/>
                <a:cs typeface="ヒラギノ角ゴ Pro W3" charset="0"/>
              </a:rPr>
              <a:t> </a:t>
            </a:r>
            <a:r>
              <a:rPr lang="en-US" sz="1800" b="1" dirty="0">
                <a:solidFill>
                  <a:srgbClr val="3366FF"/>
                </a:solidFill>
                <a:latin typeface="Helvetica" charset="0"/>
                <a:ea typeface="ヒラギノ角ゴ Pro W3" charset="0"/>
                <a:cs typeface="ヒラギノ角ゴ Pro W3" charset="0"/>
              </a:rPr>
              <a:t>26</a:t>
            </a:r>
            <a:r>
              <a:rPr lang="en-US" sz="1800" dirty="0">
                <a:solidFill>
                  <a:srgbClr val="3366FF"/>
                </a:solidFill>
                <a:latin typeface="Helvetica" charset="0"/>
                <a:ea typeface="ヒラギノ角ゴ Pro W3" charset="0"/>
                <a:cs typeface="ヒラギノ角ゴ Pro W3" charset="0"/>
              </a:rPr>
              <a:t>, 357-359.</a:t>
            </a:r>
          </a:p>
          <a:p>
            <a:endParaRPr lang="en-US" sz="1800" dirty="0">
              <a:solidFill>
                <a:srgbClr val="3366FF"/>
              </a:solidFill>
              <a:latin typeface="Helvetica" charset="0"/>
              <a:ea typeface="ヒラギノ角ゴ Pro W3" charset="0"/>
              <a:cs typeface="ヒラギノ角ゴ Pro W3" charset="0"/>
            </a:endParaRPr>
          </a:p>
          <a:p>
            <a:r>
              <a:rPr lang="en-US" sz="1800" dirty="0" err="1">
                <a:solidFill>
                  <a:srgbClr val="3366FF"/>
                </a:solidFill>
                <a:latin typeface="Helvetica" charset="0"/>
                <a:ea typeface="ヒラギノ角ゴ Pro W3" charset="0"/>
                <a:cs typeface="ヒラギノ角ゴ Pro W3" charset="0"/>
              </a:rPr>
              <a:t>Heintzenberg</a:t>
            </a:r>
            <a:r>
              <a:rPr lang="en-US" sz="1800" dirty="0">
                <a:solidFill>
                  <a:srgbClr val="3366FF"/>
                </a:solidFill>
                <a:latin typeface="Helvetica" charset="0"/>
                <a:ea typeface="ヒラギノ角ゴ Pro W3" charset="0"/>
                <a:cs typeface="ヒラギノ角ゴ Pro W3" charset="0"/>
              </a:rPr>
              <a:t>, J. and R. J. </a:t>
            </a:r>
            <a:r>
              <a:rPr lang="en-US" sz="1800" dirty="0" err="1">
                <a:solidFill>
                  <a:srgbClr val="3366FF"/>
                </a:solidFill>
                <a:latin typeface="Helvetica" charset="0"/>
                <a:ea typeface="ヒラギノ角ゴ Pro W3" charset="0"/>
                <a:cs typeface="ヒラギノ角ゴ Pro W3" charset="0"/>
              </a:rPr>
              <a:t>Charlson</a:t>
            </a:r>
            <a:r>
              <a:rPr lang="en-US" sz="1800" dirty="0">
                <a:solidFill>
                  <a:srgbClr val="3366FF"/>
                </a:solidFill>
                <a:latin typeface="Helvetica" charset="0"/>
                <a:ea typeface="ヒラギノ角ゴ Pro W3" charset="0"/>
                <a:cs typeface="ヒラギノ角ゴ Pro W3" charset="0"/>
              </a:rPr>
              <a:t> (1996). </a:t>
            </a:r>
            <a:r>
              <a:rPr lang="ja-JP" altLang="en-US" sz="1800" dirty="0">
                <a:solidFill>
                  <a:srgbClr val="3366FF"/>
                </a:solidFill>
                <a:latin typeface="Helvetica" charset="0"/>
                <a:ea typeface="ヒラギノ角ゴ Pro W3" charset="0"/>
                <a:cs typeface="ヒラギノ角ゴ Pro W3" charset="0"/>
              </a:rPr>
              <a:t>“</a:t>
            </a:r>
            <a:r>
              <a:rPr lang="en-US" sz="1800" dirty="0">
                <a:solidFill>
                  <a:srgbClr val="3366FF"/>
                </a:solidFill>
                <a:latin typeface="Helvetica" charset="0"/>
                <a:ea typeface="ヒラギノ角ゴ Pro W3" charset="0"/>
                <a:cs typeface="ヒラギノ角ゴ Pro W3" charset="0"/>
              </a:rPr>
              <a:t>Design and Application of the Integrating </a:t>
            </a:r>
            <a:r>
              <a:rPr lang="en-US" sz="1800" dirty="0" err="1">
                <a:solidFill>
                  <a:srgbClr val="3366FF"/>
                </a:solidFill>
                <a:latin typeface="Helvetica" charset="0"/>
                <a:ea typeface="ヒラギノ角ゴ Pro W3" charset="0"/>
                <a:cs typeface="ヒラギノ角ゴ Pro W3" charset="0"/>
              </a:rPr>
              <a:t>Nephelometer</a:t>
            </a:r>
            <a:r>
              <a:rPr lang="en-US" sz="1800" dirty="0">
                <a:solidFill>
                  <a:srgbClr val="3366FF"/>
                </a:solidFill>
                <a:latin typeface="Helvetica" charset="0"/>
                <a:ea typeface="ヒラギノ角ゴ Pro W3" charset="0"/>
                <a:cs typeface="ヒラギノ角ゴ Pro W3" charset="0"/>
              </a:rPr>
              <a:t>: A Review.</a:t>
            </a:r>
            <a:r>
              <a:rPr lang="ja-JP" altLang="en-US" sz="1800" dirty="0">
                <a:solidFill>
                  <a:srgbClr val="3366FF"/>
                </a:solidFill>
                <a:latin typeface="Helvetica" charset="0"/>
                <a:ea typeface="ヒラギノ角ゴ Pro W3" charset="0"/>
                <a:cs typeface="ヒラギノ角ゴ Pro W3" charset="0"/>
              </a:rPr>
              <a:t>”</a:t>
            </a:r>
            <a:r>
              <a:rPr lang="en-US" sz="1800" dirty="0">
                <a:solidFill>
                  <a:srgbClr val="3366FF"/>
                </a:solidFill>
                <a:latin typeface="Helvetica" charset="0"/>
                <a:ea typeface="ヒラギノ角ゴ Pro W3" charset="0"/>
                <a:cs typeface="ヒラギノ角ゴ Pro W3" charset="0"/>
              </a:rPr>
              <a:t> </a:t>
            </a:r>
            <a:r>
              <a:rPr lang="en-US" sz="1800" i="1" dirty="0">
                <a:solidFill>
                  <a:srgbClr val="3366FF"/>
                </a:solidFill>
                <a:latin typeface="Helvetica" charset="0"/>
                <a:ea typeface="ヒラギノ角ゴ Pro W3" charset="0"/>
                <a:cs typeface="ヒラギノ角ゴ Pro W3" charset="0"/>
              </a:rPr>
              <a:t>J. Atmos. Ocean. Technol.</a:t>
            </a:r>
            <a:r>
              <a:rPr lang="en-US" sz="1800" dirty="0">
                <a:solidFill>
                  <a:srgbClr val="3366FF"/>
                </a:solidFill>
                <a:latin typeface="Helvetica" charset="0"/>
                <a:ea typeface="ヒラギノ角ゴ Pro W3" charset="0"/>
                <a:cs typeface="ヒラギノ角ゴ Pro W3" charset="0"/>
              </a:rPr>
              <a:t> </a:t>
            </a:r>
            <a:r>
              <a:rPr lang="en-US" sz="1800" b="1" dirty="0">
                <a:solidFill>
                  <a:srgbClr val="3366FF"/>
                </a:solidFill>
                <a:latin typeface="Helvetica" charset="0"/>
                <a:ea typeface="ヒラギノ角ゴ Pro W3" charset="0"/>
                <a:cs typeface="ヒラギノ角ゴ Pro W3" charset="0"/>
              </a:rPr>
              <a:t>13</a:t>
            </a:r>
            <a:r>
              <a:rPr lang="en-US" sz="1800" dirty="0">
                <a:solidFill>
                  <a:srgbClr val="3366FF"/>
                </a:solidFill>
                <a:latin typeface="Helvetica" charset="0"/>
                <a:ea typeface="ヒラギノ角ゴ Pro W3" charset="0"/>
                <a:cs typeface="ヒラギノ角ゴ Pro W3" charset="0"/>
              </a:rPr>
              <a:t>, 987-1000.</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3"/>
          <p:cNvSpPr txBox="1">
            <a:spLocks noChangeArrowheads="1"/>
          </p:cNvSpPr>
          <p:nvPr/>
        </p:nvSpPr>
        <p:spPr bwMode="auto">
          <a:xfrm>
            <a:off x="381000" y="990600"/>
            <a:ext cx="8229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Aft>
                <a:spcPct val="50000"/>
              </a:spcAft>
              <a:buFontTx/>
              <a:buChar char="•"/>
            </a:pPr>
            <a:r>
              <a:rPr lang="en-US" b="1" dirty="0" smtClean="0">
                <a:solidFill>
                  <a:srgbClr val="000000"/>
                </a:solidFill>
                <a:latin typeface="Helvetica" charset="0"/>
              </a:rPr>
              <a:t> Truncation </a:t>
            </a:r>
            <a:r>
              <a:rPr lang="en-US" b="1" dirty="0">
                <a:solidFill>
                  <a:srgbClr val="000000"/>
                </a:solidFill>
                <a:latin typeface="Helvetica" charset="0"/>
              </a:rPr>
              <a:t>errors </a:t>
            </a:r>
            <a:r>
              <a:rPr lang="en-US" b="1" dirty="0" smtClean="0">
                <a:solidFill>
                  <a:srgbClr val="000000"/>
                </a:solidFill>
                <a:latin typeface="Helvetica" charset="0"/>
              </a:rPr>
              <a:t>(e.g. light </a:t>
            </a:r>
            <a:r>
              <a:rPr lang="en-US" b="1" dirty="0">
                <a:solidFill>
                  <a:srgbClr val="000000"/>
                </a:solidFill>
                <a:latin typeface="Helvetica" charset="0"/>
              </a:rPr>
              <a:t>scattered at &lt; 7</a:t>
            </a:r>
            <a:r>
              <a:rPr lang="en-US" b="1" baseline="30000" dirty="0">
                <a:solidFill>
                  <a:srgbClr val="000000"/>
                </a:solidFill>
                <a:latin typeface="Helvetica" charset="0"/>
              </a:rPr>
              <a:t>0</a:t>
            </a:r>
            <a:r>
              <a:rPr lang="en-US" b="1" dirty="0">
                <a:solidFill>
                  <a:srgbClr val="000000"/>
                </a:solidFill>
                <a:latin typeface="Helvetica" charset="0"/>
              </a:rPr>
              <a:t> and </a:t>
            </a:r>
            <a:br>
              <a:rPr lang="en-US" b="1" dirty="0">
                <a:solidFill>
                  <a:srgbClr val="000000"/>
                </a:solidFill>
                <a:latin typeface="Helvetica" charset="0"/>
              </a:rPr>
            </a:br>
            <a:r>
              <a:rPr lang="en-US" b="1" dirty="0">
                <a:solidFill>
                  <a:srgbClr val="000000"/>
                </a:solidFill>
                <a:latin typeface="Helvetica" charset="0"/>
              </a:rPr>
              <a:t>&gt; 170</a:t>
            </a:r>
            <a:r>
              <a:rPr lang="en-US" b="1" baseline="30000" dirty="0">
                <a:solidFill>
                  <a:srgbClr val="000000"/>
                </a:solidFill>
                <a:latin typeface="Helvetica" charset="0"/>
              </a:rPr>
              <a:t>0</a:t>
            </a:r>
            <a:r>
              <a:rPr lang="en-US" b="1" dirty="0">
                <a:solidFill>
                  <a:srgbClr val="000000"/>
                </a:solidFill>
                <a:latin typeface="Helvetica" charset="0"/>
              </a:rPr>
              <a:t> is not detected) </a:t>
            </a:r>
            <a:br>
              <a:rPr lang="en-US" b="1" dirty="0">
                <a:solidFill>
                  <a:srgbClr val="000000"/>
                </a:solidFill>
                <a:latin typeface="Helvetica" charset="0"/>
              </a:rPr>
            </a:br>
            <a:r>
              <a:rPr lang="en-US" dirty="0">
                <a:solidFill>
                  <a:srgbClr val="000000"/>
                </a:solidFill>
                <a:latin typeface="Helvetica" charset="0"/>
              </a:rPr>
              <a:t>=&gt; Does not detect the near-forward scattering from large particle (50%) </a:t>
            </a:r>
            <a:br>
              <a:rPr lang="en-US" dirty="0">
                <a:solidFill>
                  <a:srgbClr val="000000"/>
                </a:solidFill>
                <a:latin typeface="Helvetica" charset="0"/>
              </a:rPr>
            </a:br>
            <a:r>
              <a:rPr lang="en-US" dirty="0">
                <a:solidFill>
                  <a:srgbClr val="000000"/>
                </a:solidFill>
                <a:latin typeface="Helvetica" charset="0"/>
              </a:rPr>
              <a:t>=&gt; 25% cutoff at 2.5 µm.</a:t>
            </a:r>
          </a:p>
          <a:p>
            <a:pPr>
              <a:spcAft>
                <a:spcPct val="50000"/>
              </a:spcAft>
              <a:buFontTx/>
              <a:buChar char="•"/>
            </a:pPr>
            <a:r>
              <a:rPr lang="en-US" dirty="0">
                <a:solidFill>
                  <a:srgbClr val="000000"/>
                </a:solidFill>
                <a:latin typeface="Helvetica" charset="0"/>
              </a:rPr>
              <a:t> </a:t>
            </a:r>
            <a:r>
              <a:rPr lang="en-US" b="1" dirty="0">
                <a:solidFill>
                  <a:srgbClr val="000000"/>
                </a:solidFill>
                <a:latin typeface="Helvetica" charset="0"/>
              </a:rPr>
              <a:t>Imperfect aerosol sampling </a:t>
            </a:r>
            <a:r>
              <a:rPr lang="en-US" dirty="0">
                <a:solidFill>
                  <a:srgbClr val="000000"/>
                </a:solidFill>
                <a:latin typeface="Helvetica" charset="0"/>
              </a:rPr>
              <a:t/>
            </a:r>
            <a:br>
              <a:rPr lang="en-US" dirty="0">
                <a:solidFill>
                  <a:srgbClr val="000000"/>
                </a:solidFill>
                <a:latin typeface="Helvetica" charset="0"/>
              </a:rPr>
            </a:br>
            <a:r>
              <a:rPr lang="en-US" dirty="0">
                <a:solidFill>
                  <a:srgbClr val="000000"/>
                </a:solidFill>
                <a:latin typeface="Helvetica" charset="0"/>
              </a:rPr>
              <a:t>=&gt; Large particles may not be sampled</a:t>
            </a:r>
          </a:p>
          <a:p>
            <a:pPr>
              <a:buFontTx/>
              <a:buChar char="•"/>
            </a:pPr>
            <a:r>
              <a:rPr lang="en-US" dirty="0">
                <a:solidFill>
                  <a:srgbClr val="000000"/>
                </a:solidFill>
                <a:latin typeface="Helvetica" charset="0"/>
              </a:rPr>
              <a:t>  Imperfect wavelength response (50 nm bandwidth) </a:t>
            </a:r>
            <a:br>
              <a:rPr lang="en-US" dirty="0">
                <a:solidFill>
                  <a:srgbClr val="000000"/>
                </a:solidFill>
                <a:latin typeface="Helvetica" charset="0"/>
              </a:rPr>
            </a:br>
            <a:r>
              <a:rPr lang="en-US" dirty="0">
                <a:solidFill>
                  <a:srgbClr val="000000"/>
                </a:solidFill>
                <a:latin typeface="Helvetica" charset="0"/>
              </a:rPr>
              <a:t>=&gt; Measures only effective scattering</a:t>
            </a:r>
            <a:br>
              <a:rPr lang="en-US" dirty="0">
                <a:solidFill>
                  <a:srgbClr val="000000"/>
                </a:solidFill>
                <a:latin typeface="Helvetica" charset="0"/>
              </a:rPr>
            </a:br>
            <a:endParaRPr lang="en-US" dirty="0">
              <a:solidFill>
                <a:srgbClr val="000000"/>
              </a:solidFill>
              <a:latin typeface="Helvetica" charset="0"/>
            </a:endParaRPr>
          </a:p>
          <a:p>
            <a:pPr>
              <a:buFontTx/>
              <a:buChar char="•"/>
            </a:pPr>
            <a:r>
              <a:rPr lang="en-US" b="1" dirty="0" smtClean="0">
                <a:solidFill>
                  <a:srgbClr val="000000"/>
                </a:solidFill>
                <a:latin typeface="Helvetica" charset="0"/>
              </a:rPr>
              <a:t> Heating </a:t>
            </a:r>
            <a:r>
              <a:rPr lang="en-US" b="1" dirty="0">
                <a:solidFill>
                  <a:srgbClr val="000000"/>
                </a:solidFill>
                <a:latin typeface="Helvetica" charset="0"/>
              </a:rPr>
              <a:t>from light sources (thermal or laser)</a:t>
            </a:r>
            <a:r>
              <a:rPr lang="en-US" dirty="0">
                <a:solidFill>
                  <a:srgbClr val="000000"/>
                </a:solidFill>
                <a:latin typeface="Helvetica" charset="0"/>
              </a:rPr>
              <a:t>.</a:t>
            </a:r>
          </a:p>
        </p:txBody>
      </p:sp>
      <p:sp>
        <p:nvSpPr>
          <p:cNvPr id="69635" name="Rectangle 4"/>
          <p:cNvSpPr>
            <a:spLocks noGrp="1" noChangeArrowheads="1"/>
          </p:cNvSpPr>
          <p:nvPr>
            <p:ph type="ctrTitle"/>
          </p:nvPr>
        </p:nvSpPr>
        <p:spPr>
          <a:xfrm>
            <a:off x="304800" y="228600"/>
            <a:ext cx="8534400" cy="533400"/>
          </a:xfrm>
        </p:spPr>
        <p:txBody>
          <a:bodyPr/>
          <a:lstStyle/>
          <a:p>
            <a:pPr eaLnBrk="1" hangingPunct="1"/>
            <a:r>
              <a:rPr lang="en-US" sz="3600" b="1">
                <a:solidFill>
                  <a:schemeClr val="tx1"/>
                </a:solidFill>
                <a:latin typeface="Helvetica" charset="0"/>
              </a:rPr>
              <a:t>Real Nephelometer =&gt; Real Problems</a:t>
            </a:r>
            <a:endParaRPr lang="en-US">
              <a:latin typeface="Times" charset="0"/>
            </a:endParaRPr>
          </a:p>
        </p:txBody>
      </p:sp>
      <p:sp>
        <p:nvSpPr>
          <p:cNvPr id="69636" name="Text Box 5"/>
          <p:cNvSpPr txBox="1">
            <a:spLocks noChangeArrowheads="1"/>
          </p:cNvSpPr>
          <p:nvPr/>
        </p:nvSpPr>
        <p:spPr bwMode="auto">
          <a:xfrm>
            <a:off x="1281113" y="5702300"/>
            <a:ext cx="665162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err="1">
                <a:solidFill>
                  <a:srgbClr val="3366FF"/>
                </a:solidFill>
                <a:latin typeface="Helvetica" charset="0"/>
              </a:rPr>
              <a:t>Moosm</a:t>
            </a:r>
            <a:r>
              <a:rPr lang="en-US" altLang="ja-JP" sz="1800" dirty="0" err="1">
                <a:solidFill>
                  <a:srgbClr val="3366FF"/>
                </a:solidFill>
                <a:latin typeface="Helvetica" charset="0"/>
                <a:ea typeface="ヒラギノ角ゴ Pro W3" charset="0"/>
                <a:cs typeface="ヒラギノ角ゴ Pro W3" charset="0"/>
              </a:rPr>
              <a:t>ül</a:t>
            </a:r>
            <a:r>
              <a:rPr lang="en-US" sz="1800" dirty="0" err="1">
                <a:solidFill>
                  <a:srgbClr val="3366FF"/>
                </a:solidFill>
                <a:latin typeface="Helvetica" charset="0"/>
                <a:ea typeface="ヒラギノ角ゴ Pro W3" charset="0"/>
                <a:cs typeface="ヒラギノ角ゴ Pro W3" charset="0"/>
              </a:rPr>
              <a:t>ler</a:t>
            </a:r>
            <a:r>
              <a:rPr lang="en-US" sz="1800" dirty="0">
                <a:solidFill>
                  <a:srgbClr val="3366FF"/>
                </a:solidFill>
                <a:latin typeface="Helvetica" charset="0"/>
                <a:ea typeface="ヒラギノ角ゴ Pro W3" charset="0"/>
                <a:cs typeface="ヒラギノ角ゴ Pro W3" charset="0"/>
              </a:rPr>
              <a:t>, H. and W. P. Arnott (2003). </a:t>
            </a:r>
            <a:r>
              <a:rPr lang="ja-JP" altLang="en-US" sz="1800" dirty="0">
                <a:solidFill>
                  <a:srgbClr val="3366FF"/>
                </a:solidFill>
                <a:latin typeface="Helvetica" charset="0"/>
                <a:ea typeface="ヒラギノ角ゴ Pro W3" charset="0"/>
                <a:cs typeface="ヒラギノ角ゴ Pro W3" charset="0"/>
              </a:rPr>
              <a:t>“</a:t>
            </a:r>
            <a:r>
              <a:rPr lang="en-US" sz="1800" dirty="0">
                <a:solidFill>
                  <a:srgbClr val="3366FF"/>
                </a:solidFill>
                <a:latin typeface="Helvetica" charset="0"/>
                <a:ea typeface="ヒラギノ角ゴ Pro W3" charset="0"/>
                <a:cs typeface="ヒラギノ角ゴ Pro W3" charset="0"/>
              </a:rPr>
              <a:t>Angular Truncation Errors in Integrating </a:t>
            </a:r>
            <a:r>
              <a:rPr lang="en-US" sz="1800" dirty="0" err="1">
                <a:solidFill>
                  <a:srgbClr val="3366FF"/>
                </a:solidFill>
                <a:latin typeface="Helvetica" charset="0"/>
                <a:ea typeface="ヒラギノ角ゴ Pro W3" charset="0"/>
                <a:cs typeface="ヒラギノ角ゴ Pro W3" charset="0"/>
              </a:rPr>
              <a:t>Nephelometry</a:t>
            </a:r>
            <a:r>
              <a:rPr lang="en-US" sz="1800" dirty="0">
                <a:solidFill>
                  <a:srgbClr val="3366FF"/>
                </a:solidFill>
                <a:latin typeface="Helvetica" charset="0"/>
                <a:ea typeface="ヒラギノ角ゴ Pro W3" charset="0"/>
                <a:cs typeface="ヒラギノ角ゴ Pro W3" charset="0"/>
              </a:rPr>
              <a:t>.</a:t>
            </a:r>
            <a:r>
              <a:rPr lang="ja-JP" altLang="en-US" sz="1800" dirty="0">
                <a:solidFill>
                  <a:srgbClr val="3366FF"/>
                </a:solidFill>
                <a:latin typeface="Helvetica" charset="0"/>
                <a:ea typeface="ヒラギノ角ゴ Pro W3" charset="0"/>
                <a:cs typeface="ヒラギノ角ゴ Pro W3" charset="0"/>
              </a:rPr>
              <a:t>”</a:t>
            </a:r>
            <a:r>
              <a:rPr lang="en-US" sz="1800" dirty="0">
                <a:solidFill>
                  <a:srgbClr val="3366FF"/>
                </a:solidFill>
                <a:latin typeface="Helvetica" charset="0"/>
                <a:ea typeface="ヒラギノ角ゴ Pro W3" charset="0"/>
                <a:cs typeface="ヒラギノ角ゴ Pro W3" charset="0"/>
              </a:rPr>
              <a:t> </a:t>
            </a:r>
            <a:r>
              <a:rPr lang="en-US" sz="1800" i="1" dirty="0">
                <a:solidFill>
                  <a:srgbClr val="3366FF"/>
                </a:solidFill>
                <a:latin typeface="Helvetica" charset="0"/>
                <a:ea typeface="ヒラギノ角ゴ Pro W3" charset="0"/>
                <a:cs typeface="ヒラギノ角ゴ Pro W3" charset="0"/>
              </a:rPr>
              <a:t>Rev. Sci. </a:t>
            </a:r>
            <a:r>
              <a:rPr lang="en-US" sz="1800" i="1" dirty="0" err="1">
                <a:solidFill>
                  <a:srgbClr val="3366FF"/>
                </a:solidFill>
                <a:latin typeface="Helvetica" charset="0"/>
                <a:ea typeface="ヒラギノ角ゴ Pro W3" charset="0"/>
                <a:cs typeface="ヒラギノ角ゴ Pro W3" charset="0"/>
              </a:rPr>
              <a:t>Instrum</a:t>
            </a:r>
            <a:r>
              <a:rPr lang="en-US" sz="1800" i="1" dirty="0">
                <a:solidFill>
                  <a:srgbClr val="3366FF"/>
                </a:solidFill>
                <a:latin typeface="Helvetica" charset="0"/>
                <a:ea typeface="ヒラギノ角ゴ Pro W3" charset="0"/>
                <a:cs typeface="ヒラギノ角ゴ Pro W3" charset="0"/>
              </a:rPr>
              <a:t>.</a:t>
            </a:r>
            <a:r>
              <a:rPr lang="en-US" sz="1800" dirty="0">
                <a:solidFill>
                  <a:srgbClr val="3366FF"/>
                </a:solidFill>
                <a:latin typeface="Helvetica" charset="0"/>
                <a:ea typeface="ヒラギノ角ゴ Pro W3" charset="0"/>
                <a:cs typeface="ヒラギノ角ゴ Pro W3" charset="0"/>
              </a:rPr>
              <a:t> </a:t>
            </a:r>
            <a:r>
              <a:rPr lang="en-US" sz="1800" b="1" dirty="0">
                <a:solidFill>
                  <a:srgbClr val="3366FF"/>
                </a:solidFill>
                <a:latin typeface="Helvetica" charset="0"/>
                <a:ea typeface="ヒラギノ角ゴ Pro W3" charset="0"/>
                <a:cs typeface="ヒラギノ角ゴ Pro W3" charset="0"/>
              </a:rPr>
              <a:t>74</a:t>
            </a:r>
            <a:r>
              <a:rPr lang="en-US" sz="1800" dirty="0">
                <a:solidFill>
                  <a:srgbClr val="3366FF"/>
                </a:solidFill>
                <a:latin typeface="Helvetica" charset="0"/>
                <a:ea typeface="ヒラギノ角ゴ Pro W3" charset="0"/>
                <a:cs typeface="ヒラギノ角ゴ Pro W3" charset="0"/>
              </a:rPr>
              <a:t>, 3492-3501.</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extBox 3"/>
          <p:cNvSpPr txBox="1">
            <a:spLocks noChangeArrowheads="1"/>
          </p:cNvSpPr>
          <p:nvPr/>
        </p:nvSpPr>
        <p:spPr bwMode="auto">
          <a:xfrm>
            <a:off x="457200" y="5644"/>
            <a:ext cx="830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dirty="0">
                <a:solidFill>
                  <a:srgbClr val="FFFF00"/>
                </a:solidFill>
                <a:latin typeface="Tahoma" charset="0"/>
                <a:cs typeface="Tahoma" charset="0"/>
              </a:rPr>
              <a:t>Aerosol primary and secondary contributions in Mexico City</a:t>
            </a:r>
          </a:p>
        </p:txBody>
      </p:sp>
      <p:pic>
        <p:nvPicPr>
          <p:cNvPr id="1027" name="Picture 3"/>
          <p:cNvPicPr>
            <a:picLocks noChangeAspect="1" noChangeArrowheads="1"/>
          </p:cNvPicPr>
          <p:nvPr/>
        </p:nvPicPr>
        <p:blipFill>
          <a:blip r:embed="rId2" cstate="print"/>
          <a:srcRect l="13690" t="12500" r="51757" b="6250"/>
          <a:stretch>
            <a:fillRect/>
          </a:stretch>
        </p:blipFill>
        <p:spPr bwMode="auto">
          <a:xfrm>
            <a:off x="5486400" y="1219200"/>
            <a:ext cx="3285392" cy="4343400"/>
          </a:xfrm>
          <a:prstGeom prst="rect">
            <a:avLst/>
          </a:prstGeom>
          <a:ln>
            <a:noFill/>
          </a:ln>
          <a:effectLst>
            <a:softEdge rad="112500"/>
          </a:effectLst>
        </p:spPr>
      </p:pic>
      <p:pic>
        <p:nvPicPr>
          <p:cNvPr id="1028" name="Picture 4"/>
          <p:cNvPicPr>
            <a:picLocks noChangeAspect="1" noChangeArrowheads="1"/>
          </p:cNvPicPr>
          <p:nvPr/>
        </p:nvPicPr>
        <p:blipFill>
          <a:blip r:embed="rId3" cstate="print"/>
          <a:srcRect t="12500" r="62884" b="43750"/>
          <a:stretch>
            <a:fillRect/>
          </a:stretch>
        </p:blipFill>
        <p:spPr bwMode="auto">
          <a:xfrm>
            <a:off x="381000" y="1219200"/>
            <a:ext cx="4829175" cy="3200400"/>
          </a:xfrm>
          <a:prstGeom prst="rect">
            <a:avLst/>
          </a:prstGeom>
          <a:ln>
            <a:noFill/>
          </a:ln>
          <a:effectLst>
            <a:softEdge rad="112500"/>
          </a:effectLst>
        </p:spPr>
      </p:pic>
      <p:sp>
        <p:nvSpPr>
          <p:cNvPr id="2" name="TextBox 1"/>
          <p:cNvSpPr txBox="1"/>
          <p:nvPr/>
        </p:nvSpPr>
        <p:spPr>
          <a:xfrm>
            <a:off x="0" y="5486400"/>
            <a:ext cx="9144000" cy="1384995"/>
          </a:xfrm>
          <a:prstGeom prst="rect">
            <a:avLst/>
          </a:prstGeom>
          <a:noFill/>
        </p:spPr>
        <p:txBody>
          <a:bodyPr wrap="square" rtlCol="0">
            <a:spAutoFit/>
          </a:bodyPr>
          <a:lstStyle/>
          <a:p>
            <a:r>
              <a:rPr lang="en-US" sz="1400" dirty="0" err="1"/>
              <a:t>Paredes</a:t>
            </a:r>
            <a:r>
              <a:rPr lang="en-US" sz="1400" dirty="0"/>
              <a:t>-Miranda, G., Arnott, W. P., Jimenez, J. L., Aiken, A. C., Gaffney, J. S., and Marley, N. A.:(2009) Primary and secondary contributions to aerosol light scattering and absorption in Mexico City during the MILAGRO 2006 campaign, Atmos. Chem. Phys. 9, 3721-3730. </a:t>
            </a:r>
            <a:endParaRPr lang="en-US" sz="1400" dirty="0" smtClean="0"/>
          </a:p>
          <a:p>
            <a:endParaRPr lang="en-US" sz="1400" dirty="0" smtClean="0"/>
          </a:p>
          <a:p>
            <a:r>
              <a:rPr lang="en-US" sz="1400" dirty="0" err="1"/>
              <a:t>Paredes</a:t>
            </a:r>
            <a:r>
              <a:rPr lang="en-US" sz="1400" dirty="0"/>
              <a:t>-Miranda, G., W. P. Arnott, H. </a:t>
            </a:r>
            <a:r>
              <a:rPr lang="en-US" sz="1400" dirty="0" err="1"/>
              <a:t>Moosmüller</a:t>
            </a:r>
            <a:r>
              <a:rPr lang="en-US" sz="1400" dirty="0"/>
              <a:t>, M. C. Green, M. </a:t>
            </a:r>
            <a:r>
              <a:rPr lang="en-US" sz="1400" dirty="0" err="1"/>
              <a:t>Gyawali</a:t>
            </a:r>
            <a:r>
              <a:rPr lang="en-US" sz="1400" dirty="0"/>
              <a:t>, 2013: Black carbon aerosol concentration in five cities and its scaling with city population. Bull. Amer. Meteor. Soc., 94, 41–50</a:t>
            </a:r>
            <a:r>
              <a:rPr lang="en-US" sz="1400" dirty="0" smtClean="0"/>
              <a:t>.</a:t>
            </a:r>
            <a:endParaRPr lang="en-US" sz="14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524000" y="152400"/>
            <a:ext cx="7010400" cy="1527175"/>
          </a:xfrm>
        </p:spPr>
        <p:txBody>
          <a:bodyPr/>
          <a:lstStyle/>
          <a:p>
            <a:pPr eaLnBrk="1" hangingPunct="1">
              <a:defRPr/>
            </a:pPr>
            <a:r>
              <a:rPr lang="en-US" dirty="0">
                <a:solidFill>
                  <a:schemeClr val="bg1"/>
                </a:solidFill>
                <a:latin typeface="Arial" charset="0"/>
                <a:cs typeface="+mj-cs"/>
              </a:rPr>
              <a:t>Sampling Locations In Mexico City (March 2006)</a:t>
            </a:r>
          </a:p>
        </p:txBody>
      </p:sp>
      <p:pic>
        <p:nvPicPr>
          <p:cNvPr id="81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752600"/>
            <a:ext cx="5562600" cy="498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1"/>
          <p:cNvSpPr>
            <a:spLocks noGrp="1"/>
          </p:cNvSpPr>
          <p:nvPr>
            <p:ph type="title"/>
          </p:nvPr>
        </p:nvSpPr>
        <p:spPr>
          <a:xfrm>
            <a:off x="838200" y="838200"/>
            <a:ext cx="7467600" cy="411163"/>
          </a:xfrm>
        </p:spPr>
        <p:txBody>
          <a:bodyPr/>
          <a:lstStyle/>
          <a:p>
            <a:pPr eaLnBrk="1" hangingPunct="1"/>
            <a:r>
              <a:rPr lang="en-US" sz="3200" b="1" dirty="0">
                <a:latin typeface="Bookman Old Style" charset="0"/>
              </a:rPr>
              <a:t>Primary and Secondary Aerosol </a:t>
            </a:r>
          </a:p>
        </p:txBody>
      </p:sp>
      <p:sp>
        <p:nvSpPr>
          <p:cNvPr id="195586" name="AutoShape 6" descr="data:image/jpeg;base64,/9j/4AAQSkZJRgABAQAAAQABAAD/2wCEAAkGBhQSERUUEhQUFRUUGBcaGBgYGBgeGBccHBgXFxgdFxgeHCYiGhojHBcXHy8gJCcpLCwsFx8xNTAqNSYrLCkBCQoKDgwOGg8PGiolHCQsLCwsLCwsKiwsLCwsLCwsLCwsLSwsLCwsLCksLCwsKSwpLCwpLCwsLCwsLCwsLCwsLP/AABEIAKkBKgMBIgACEQEDEQH/xAAcAAABBQEBAQAAAAAAAAAAAAAFAQIDBAYABwj/xABDEAACAAMFBQUGBAQEBgMBAAABAgADEQQFEiExE0FRYXEGIoGR0RQyUpKhsRVCU8EjcuHwBxZigjNDorLC0yRj8SX/xAAbAQACAwEBAQAAAAAAAAAAAAAABAECAwUGB//EADQRAAEDAgQEBQEIAgMAAAAAAAEAAgMEERITITEFQVFhInGBkaEyFCMzQrHB0eFS8CRDcv/aAAwDAQACEQMRAD8AaNI4v1hDC0Me1sF86uUuIw7FDQIQDwibBGIqTFDTMjlU7tfOEK8RTrFbtvbmpu619Uu0P9iHicYjhVBibBAeeqlM0wom9Yih2GK2CsHOUomc4XaRHhjgIiwV8blJtjCGaecIVjllE6AnoCYjRTdxXbYx21hWlEagjqD+8MwVgFlBLkpnc4TaHjC4YsSbsmv7suYein0gLmt3Uhr3bXVczD/ZhdoeJgivZm0nSQ/iAPuY5uzVpH/ImeAH7GM86L/Ie4WuRN/ifYobtTzhC5ixPu2Ynvy5i9VI+tIgpGgIOyxLXt3um44cHMcFhQsSo1TS54x2M8TDqQtIEWPVNxwhc6ZwtIQrlAjVdU8YTEeMOpCheFTE3CLFNLGEEw84cRCYeAr0g0UWcu2nWOMw8Y4yT8LeRiM8IBYqCXDdcZhrCbU8YUiGkReyoSU7aGsLZ/cXoPtDBEtm9xf5R9oRrLWC6/CiSX+n7rsEKEiQLHBYZxLn4NVHhh8iz42VfiIHmYdhh8vusCMqEERSQuLDgOttPNXYxocMW11uLFYElLRABz3nxjrddyTVIdQeB3jmDFWx35LcDEcLcD+xjrZfktAcJxNwGnnHxj7HxL7V9L8y++vvfay+g59Lk7tw22/pYy02TA7LrhJFekMEuLc0lmLHVjUwmGPssbnBjQ/ewv5814B8bS4lu19FAEhwSJhLyjikXxIEahwQ+XILEACpJoAN54RIsuLd1FlnIyLjYNko36g9OsUe+zSQrsiBcAVobi7GFHDz8DCnuZmh4ncY0N52tbNZ5s0JUSkZsK0FcIrQcKxbksSoJGEkZitacqw4x5mWZ8rrvK9dBBHC2zAsqvblKAT7POlsSO6VxVDYsBBIHvYTkQKQMt193bNoXlzUZqmiphbJcYqAd40jY3neMuSqlwSXZURVFWZjWgUcdTyAMUP8zSMVCkwUKKzNKIEpnICLMJ90mq8QMS11EVa8t1bcLV8bHizgCh0u9bNIkvMs9nZmlzUlMpUhg7OEIJoxJWoJoDqOMNf/ABHlKFDSZyvWjoQKy6HC1aHOh3ZV3RqZNlVAQqhQWLGg1YmpJ4knfFO8b1lyWVSju8wMwWWmJiEpiY8hUDjmAKxUuLjcqWta0WaLIU/+IdlDEEvSqgMFBBrUGgrWgIoTzhydvZGMKVnLiMsAso1euGveyFKGv+ob8os2ftFZncKAQCXVHaXSWzICXVWOhWja0908DBdVVgGAU7wcj4gxGispGHGM9evYyVNYupMsncAMPl6RoCYjxRaOV0ZuwrOSFkos8XXlt5XY8iYUcZ6gjQjiIqGNf23tCkogoXWpPIHQeOsZTZx6WnldJGHO3XkqqBsUpY06KIRxiUpBy5eyLz1xs2BDplVj9co0kmZG3E4rGKnfK7CwXKu3P2GxKHnsRWhCLrTm3pE97iyWN5SmzKyvmzk1KCoWuGhLHPkOdaRp7FZzLQKXZ6fmalfoIlKAkEgEjQkZjpwjzklTI91y7T2XrIaOKNo8Iv31WMTtJd01cpBoaay1U5mi5lhrxGQ3kHKHy+3NjkS6SpcygFVGALiGIqTiY7iDkczuBjXbBfhXSmg01I6QplA6geQjEvJFiSmBGwG4AWWmdrrDNGJpbMENCxlAhSThWuf5iQB1GkTWrtasi0PKNmmbOXgVpigYVZ1DKCCAAKkL72R1FM4BLf1pclJspFRZoJmCyzGWTTaFe5UFmxKmo7paudRB65e1BmvLkWiSyzZqO1aAI+D/AEFiykqVbC2YqRurASVbCAb2UEj/ABGs7Y6pMGEVQUFZgxFcgdDWmR4xHN7ZWGaDWUzkajZqaDIVrXTEwHWNcZY4DyEIJSjRVHgIgOtsgtB3Cxdlumx20TNgHkumGo3AstRlU1GRFRTSMhOkYWZTqpIPgaR6vaNCFOGu9QAeo5x5peth2U10riodd5BzB65x2uHTucS1xv0XnuL0rGBr2Nt1shyrmOsLZ/cXoPtEqpnEVn91c9w+0NVh0CU4W2xd6fur+COEuJKQ/BGmJY4VDg/ukOWVD6dIUiDEpwqMpxhaQ6kdhguiyQCFpDsMLhiLq1k0LDmSOEKBEXU2TVTlnuHWN9cNyLITPN2948OQ5CMlcEoG0S655k+QJj0BXrHKr5TcMC6/DoBYyHyT4Cr2vspBKzC3ewgKkwlzn/wwFq/utmtdDBmMnM7MWOVMdzaHlzpYD49qoeUrFlqQVoQ1SuJwxNAK5COaF2EceVItklTlMlkh0ZWZSCDkyspDKwNRuIzEQJ2TsyspEs90qaY5mFihJVnXFSYwJriYE6cBA66uyQs9q2qlBKVCq959oSwBczScnJYM2oAqTSpJjRS7UhIUMpLLiABFSvxDiuesQeyFVtN/2eW7o81FdAhYE5gOcKE8iQRWKf8A8S3/ABMZY4zZT4JgplQqWlvTmppyhl8dlLJPmBp4q7spFXIxYFYYQN6lakrvwg7hFy6rkSSzOHmTHKrLxTGxEKtSqCgGVSTxNcyYnRCp27sZJZGEkCU5qVJDPLllqYmSSzYAxA1AGteMMuq/LJZ5AlCfL/hM8tsIYd9DVxhJY4qtxNScoPTbQqgFmVQSACTQVJoB1JygDaOwdlZ8ZDhw0x8Qcghpj7TF1Vs1rpUjSDzQjF3XlLnqWlmoBKsCCrKwoSGVgCpoQaEbxE7LGYfsYRapU1XDBX2kxnZts75UOId0LhCjCoWoFDUZRqJuhoKmhoNK5fSIKlZrtVc6shmqKOtC3+oc+cZArBi/O2WNGlCS6tWj95CBvoCDQwCl22v5G+nrD9LxGBjMMkguOpXKruGzPkxRxmxHIKYS40dy9qBKlrLmKaLkGXhzEZr2kfC309Y4zxwI8vWGX1VJOLF7fdJx01XTnE1h9l6LY75lza7Niaa5EU6xSvvtC9nZAklpuNJ7HCRUbNVYakChrnnXgDA+7r4s0uUqh88ixKnMnwia7+2Mo5NiXMjLvDI03Z8DpHGfLEHWadOS9FGyQsGMaoSP8R52Fa2UKXaYFYl8AVCq42OGoCkksOFCNcjN19s1Yqk4ZtOMpJspWMiaaAgox8RSpoVOdIKXrfQkS0mFXcPMlpRQS3fNAQtKmnDWMzau01jmolomSjtkYrLlsXUVSaUXGcpYKk4+8CUFTSL7qFuKxl+0d5CyzmmS7IJsz2eZMMxQoYYCqgOxIOEht1TlpSLVh7WSmZpc0qkxZmz7rF0JIXDSYFAFS4WjUOLKDM+0hFZjUhQWIGZNATkN5yiuyhZS++32zFJKDErUfahloMJYYBUYiaHKoamYVoSzduSz/wATZIhM3Enf20kSwaPNBFML5UFAe+tMUR3F2hs0kMSgkpNRbRVZ0yctHLE4xQ7NxQk0yyOeUaq0IkxKMFdWAyYAg7xkR4xJU2QydbjMkpNkJtMahlqcORFRUHOvKMHbWdnYzK4ic6ilOVN0eiS7OkqWsuWoREACqMgoGgAgNf8Ad4mIXp30Fa8RvB+8PUVQ2J1iN+a53EKV8zMQO3JY4Jp4feK8iX3V6D7ReVdIpyj3RnuH96x06o6Bcrh7NXeiIqv2EPwwijLwEPjW6WsmwuGHUhcMRdSAowMoVYkCxxSIuiyYI4LEgWFwwYlNlEVhcESYN0LggxKcKdYbRs5iv8J05aH6RupNpBAINQcx0jB4Yv3dejSsveUn3d/+3gYSqocwXbuF0KOoyThdsVt1mxlu1vZmzTNra7RMmIqy12mChBSXiYVFCTRiHoN6iC8uaaDIjkdR1iSdZ1my2lzBiRxRhxEce9jZd6wIuFiRcl3bXD7YwZGl64ADtFxqKlaO5VhVzU0IB3RemXTYbSsuWs9ZjSLPgQgimCU6VYsB3akBWK07pMFP8kWMaSqVyNHcYlJxFWzzQmhwnLIcBA+abDYZjLhmKShxH+Iy0m1IUtWgLbE0/l4nO17qLIfJ7N2BpaPMtiPhVTMctLONsMzExZhiCsNpVdDhruiX8Eu8OW9sUYe/Q7IgKSSCVKmswFwBMIxgYRpFNXutUVklWhlIoTWYFU4Z575Le8As4ZA0rzhpmXWoGJbSyTBjlV2hFV2aq0gE1LHXHrRSMshEoVpOz12rLfFbUcrhmVbZPh70p8koQcRlrUb8R4w2zXTdaqJjWsOksKxVyhJDKCA4pVxRO6h9yhApBO6rFd1oxS5CONjRgQZiMMYAxISQcwlK0Fc+MXZPYOwgELKK1y7ruCBhKsFNagMCcQ31ziCVCsdluzUuzYpsqZMcTkl+9TQLk2lSxB/pBi22RJqFJihlOoOh6xyAIoVRQKAAOQFBETz4qTdSAhFv7J2ZkKpJlo35SF0O7wjI+xICRgUUPAekb5p1TGQtwBmuR8R+8PUIabiwXN4jiGF1z7qh7MlfcX5R6RLIsuJgqqCTlQAQ4iClwTFWYcRAJWgJ05+MdGQ4GEgLlxNMjw0lERONmszvNOISUZqJrhVS1BXU5QNu/trYgxCVSiLMJEvcwLNXCCe5+cnJYNTyjVRijBgQVJBxAjMEcIhNyWc+9Z5Jzr7i6klju3lmJ41McN2pu4L0zAA2zTsn2DtVZ58wS5ZZzSY1cBwjZla5ka98UMZ6x9orLOtKvJlWh7RNlgbBigUBg5ZSrd1Kqpc0NGDKc6xprNdsiW2NJUtWNe8FAPeoGz4Ggy5CIrRc8hhRpMo5KPdGiVCCutFBIHUxUWU2QeReNjnNImSsYeUCVs8oDud6jFpCggEEULDcdaGDtt7QypGz2rFNqQFqrVqae9l3cyBnAuZdKSpotAJAlIypLAQIoYKCFoKkd0Gh0MdOttmnYdqisUrTGlcOYrQ9QD4DhGgjc4XANlm6RjDhcQCqNtvewT5ZlqHAmOmNZMtpZbaFUDTu6BgbaCjNrqDURet3bKVImmS0uYMOFE93+I3cVVTEwLCrAYuINaaxxWx1DYJOJaEHBmMIAXduCrThQRDaplkZmcyldnriOAd6ooSa5VIAz1yiRC87NKqZ4m7uCfePaA7GYQrS5yPs9kVExy9FektVNJhwNiyOWpyBiuL0mezfx1AmuozGQatanAaMlBQHEBU6ZQKtVllGZKmSkMppLFlwsaVNa4l0JNczqaAVpHOxYksaniYbgozfE9IVNe3CWx6nqoUGY8IGS9B0EFwmfiIBhjD1SbgJCh0LvRHlWHheMPC/YR1ItiWOFJSOh2CHYIjEpwpgWOwxJh4R1IMSnCm4Y6kSFY6kVxKbJmGEAh5EdSC6LJoEGbgkKqzJzVITIUBJHE0GcBJ1oCZb9acuZOSjmY6zOze9XZmhKgkBuHPxPgBrCdRNiBjZq7/d+idp4sJEkmjf926rQ2W+ds6iUoKnNmY6LvoBWhJoBU/aDIMBLHesmViwScBcgtQihIAUa8ons9/qz0YYV3Gtc+f9I57aeUDxBdQ1UJOhRCdbFVkUmjTCQo40FT0GWpivaLmkPMMx5Ut3ZQhZlDd0VyFdB3j5xnLJbMdrLtNRlRtaMMqMBgGeQPGla1g7aL6lqMiW6Cg8zGcQfJqAtZHsj3Kl/C5AXDsZWGtaYFpXPOlNe82fM8YjN0WejDYSaMat3FzNQSTlyHlAqbfcwmooBwpl6xLKvz4l8v6wyaaQBLNrIibIzZ7DLQsyS0QvTEVUAtwqRrE4aAdq7UiXgohYFiHGjDKoK7jocst0Sy+0yOVwDuk5sdR1G4xiGOLi3mNbLYysDQ6+h0ROVbUf3XRujKfsYB3xdtpoxlT5jZGilsJB5EAA+NIW+rgSapaWZasdc6KcxU1HutSue/fFNrzezjZqJc1RUKVBFOoFc/AjnC7mudcOBt1F/my3xsYLgjyKW1W+fJUIVRzSmIO2KnFsX5vOBYttPeRh1p+9KxJ7eGNWNCd50J5MMvrE/jr5R1oGDD90/wDQ/wBri1Epc/71nluP6+FV9tTiRXiD96UiQTVOjKTyIrCvZVOqj7fURWnXWrbz40I+uf1i5fUt2DXepB/dZhtM7cub7H+FaCUi3KvSaujE9c/vAH8KZfcbwBZfUfaI5j2hM+8eqhh9M4xfWkfiwu9g4fC3jowfwZm+pLT8rS/jU3iPlERtfE34qdABGcW+XGoQ8u8D9z9omF9D8yMOYIP3pFWcQoSbXAPcW/VXfQ14HMjsbopOns2bMT1MQ0iot8yjqxXqp+lAawXsN2TJ1dmtaakmgjpMmjc3E0i3ZcySCVrsL2m/e6bd92vOJwAd3UnQep5RFabMyEVoQcwRmD0/rGlu2QllD7SaM1GIAZL411zpEFmsctJFZvfpUqHGYH/5CprLP0+lOt4fii10cs4IaYIWmZKzAAHQaEioAPGBxhyGYSC4SFRTugIDuaaYA4oPCARis+wWlHuVpxoOg+0OAhEGnT9ofGGNTZcUhQsOA+sLEF6MKZTwhQsPEcBBmIwpoXjHFIeYHWy91TJRib6A/wCo8eQz6RnJUNjbiebBbRQPldhYLlW5jBRViABvgfNvAsQEqK6fE3QflHM/SKUlJs9q1yH5j7q8cI3n+yYNWSxLLBCjXUnU9eXIZQi2eWr+i7WdeZ8unmn3wQ0n4lnP6ch59fJR2axUzbM60B7oPE/EeZi3SG/vF2RdbuuMABeJNPIQ8wMhbZuiRcZJ3XOpVOKd62vBLJHvN3V8dT4DPyjQyrixVNXYcVUfucxDbT2DScau7UCkKpAoCfzEA66UzypGcs2JhDDqtoaYtkBkGnos3ciUl1+ImnRe6PsfOL58ILWXs6lnVUmNtKAAUIWoH5mroSToOMR26VJFaZNrRDiXhStMoIHtjY2Mcgiojc97pDYXKF/SHAQoWHQ1mJHCq8+yh1wmozBqNRQ1y/vfFOxShKdk+I1DbzrkTv3+OXCCoHOK1rs2Mcxpz4j6ZHcQIXl3zGjxD5HRMRO/63Hwn4PVSw3SIbJPxCh94eFRuNPoeBETHxjZkzXtDhsVjJGWOLXbqKZZ1PIneP33HxrFf2Rl90n/AG/uhyPhF2mULGMtNHIcWzuo0K2iqZIxh3HQ6hDkvEjJhWm9cj4qfWLMm2K2SnPgcj5H9qw+bZg3vDPjvHiIGT7nahwd7kaA+h+kJmSrp+kjfZ38FOMbR1G943e7f5CKmOgPd22acspXVCdBNrQkbhvBpzpB+fZGQ0b6aV3w/T1bZm3sR2O6TqKN0DrXBHUKs6A+8Aeor94qTbqln8pH8pI/pF4iOA5Ro9scmj2g+YWLJJIz4HEeRQiVcpRw8t6EfEoNQTmCRTzj0S5rp2SljMxBsyABT5tcoyJWLK247Iy2rgOYCnCeee8cowdCGswRaDomo6kvkxzG56rUnYOrkqrLpXcd/nlAedb8U0HRa1JIyoNaw+xXqps5Q0DLmK4Qpz0HTnnAm87G6oBMOb50r7ozppqTCZYQbLqMlYW4r6KnPaWzkyyaA/esRmOkWdUGFRQev3h1Mo6sIy22XBqpBNJiGyjrnGcZzU6/34RpsOcZp2zPXh/WJmdcBFKLErYAZDoOMQXheCyUDOGNThAUVNaFshloFJidJi0GdMhmageZFN0WFk8Y57ZQditzGQdQs7J7aWdmoC1M6sQAu6hzOhrryNYU9s5FVADksQFqAAath1r1I44Y0fsg+AZ8h6Q5bICA1FpoGNANdAaVPRYDKButWRYzZoUayCxyif2FolCU7tW6ZqafyLV/FiIvynpkFoBvYiv3J84UfM++i6cdJEB4hcoPaLpxKVYuAfhOE9KjdAQ9m12p3SwAAgZqsd5Yk5DkNY2s0rvIija7ODmKV3GMS4uP3guFvgDGkRHCUNWSAAAKAZCgyA4CHYIsbKFEqOhmLhmPVV5QQnvOo4jKtBrl5QVlXggQAaKe7niHMtnma7oz1qNJkzliO79EH9ot2MDATUavr1MUe++6aazLF27otKnuWxO7Ip0oe838qjQQsy+TU4QFHLNj1YnKAl23kZiFpjKGJ3ZZUU6V4mLJmL8QjMvZfVWc57dAlnzMWWg/vXjEJlxKjKdGU9CIk2MaiUDZKuYXG7t1VCQ/DFhZUK0iDNVctVsEJgizsoQSonNRloRarOVIZcqnLWmI6g8mGXUCLMhgwDDKvnzB5iLz2TECCKgiA6uZM0q+hpiP0Vx5UPTlCplyX3/K74P9psRZ7Lfmb8j+kQ2cJs4itV9SZeWLERkQneNeZ0HiYhXtJJ/+wf7PQw6HuS4pnnYK3s4TYxSn9p5K6B28AtPmIipO7TFv+HL8T3j5DKJxnmrCjkPJGZMoYkLAEKwOgNKHUV0MGL5owLoKoRrxPTdSMGl/TcXvVOlCg+wFYPXXfbMkwPLYMAGAVWGMD3qYsq8t8ZvcLjUe6ZZTSRgjcFSNLgTeVwNNJZZzyyVC5E0A71cgwBrUZ6jCItS+08g6l1I3Fc/oTHP2kkbsZ/2etI0DylBTSDkhK9kpgFPaptCQW1qxph1x5V3+GkWLDcvs7NMmT2cMGADbqlTRakk+6Mhzhtr7Slspa4BxNC3huH1ga9uzqxJJ3k5nxOkaNDjumWUL3fXojbWrFocI40GI+BGX96RLPtzOxYutWpXu60y+Ko8Iz34hwPlDjbjF8ITzaVjW4QEcS1AmjUFcga92vOuhiy0sxmTb4ll3y6jCHNBpkCR0JziCHcknLw65uxaEScxGMtDnG3U/eDFl7SMh79HFfzZEdCB+0Z+beKsxampJ1G/OM3F3NUjpHxE3C0V53sWYo+SLTu7mFB3m4gjTd4wQuntCgUI2ZFFQrnkBliC1zFPHlAq0hZoUmmJQKEiu7fxEcobio8z6R46lrmRN6Lq46eWMNfoQtIbyDU/8hQD/AGbz1JiZLcpNWmmulQr16B8OQ5LQRmkZx+ZT5j1h/trDVSfFfWHBxBjtbj9FdrYbWa6y1aWqSooHH1r1IA+8Crd2mUMNlRl1L8f5Adep8IFC3OfymnOlPvFNrASxNUUGndAJpuyzAiZOIMDbAgeSzyoAbyPutVZ7xxiqTAw/lGXUZEHrEvtDb3/6V9Iy8iQstg5ckiozIAz48Yum8RxPhUxxpK2cGzJCQlXiIO8OyKTrRhFTMYAdP2WKtqt1V7kyZiJG9tKiu4DTjFGdaywoFOqmpIGhB013RMLeo95XHMDF9jX6Q7RPzNZpSDfa+6GlicbPWtWYk66V93DTSJ9nQGhOjHNVJFQTqVrxivarXLMtwjHFgYLRWrWhpugSss5d1tN7kf8AkTHZkkpreMhbY2dUcuDFszRiBUaAU91eUXpFrY4gxJKsy+AOUZoIw0Cjo7jluEdszwXPP329I5dYaSdvgcAb76qpkaeauXn2vlSpjS3lsxQqCaLTNGYEV6U3axUTttJJrsZqgjIggbgcxUAHMgDUkUESSLQ6E5ZGlBj4Ch1EO2tdaLmDkc+OZjmF7IjZuvcEi6yc/kmze3MtCoK2lcWYFFOWGoJBJ10pqDrBS7772pmAbVTLYK2LCAG1oCuuVDUZd4RT9u5mGrPA0FKkk0yzOpPMxDq15bZpcD/6Ki7eiNG0V/M/zGEM0cXP+5vWAxtcd7ZCxqJz+c+5Rib0RjGvM+J9Yq3hJBSqDNa0HEHUeOvhFE2uOFsiubIdyT6q7ZcJxBOuu0SzRCiHLuEqM14dR9ukECJe9E+VYzVqyeoyBNQRub+8/OLki8cQz94aj7HoYvIXnxNJ901MAWiVmx+CjahBoifKIn/EKCtaAc4ANbgN8Q2i9SpDLhLAiisCQakCtMsxWoirGue8BxNuqVY7E4NG5WjN5fzeT+kNmXqVBOGY1Nyq9T0y5wEPaq0f6PlPrCf5qn/6PlPrHUbS0wN8bl1Rw2fe3yiyW5ZqKxAYMAaMAYqzLBIOstR0qv2MBJN+SyKlZlTUmjACpzOEYshn9Yns14BqlcQWuWIgnXMdOHWMJqeSnGKOTnyJBSMsckQxO0CIpdUgfkJ6sxHlWLCS5Q0ly/kX70jIvMtuZDyvzZbqVBGWHWmUNEy2itJss55E5+fd4aU36xm4Sv8Aqlv6lLGW+62R2Z/JL+RfSIJljkHWUngtD9KRmUnWvHQzJez0qFGPWtQKUrSoppF27rdM2amdhxmpIGg4DXWkZESRjEH+xKjNRBrmkn416MT96w1bkkjUueRIHnQCIRbOcIbbzi4raq1sx1vNWzz1RSzypSUwy0HPCCfM5xjbXN/iPn+ZvuYOrbOcZSfNGJst5+8N8PL3OcXE8lUPui0q1ZDoInW0wLltkOg+0SKxhd8QukcaKLaYeLXAxXMLtCIyMQVsZRQWqEe19ab6a05V3wN20cZ5iWR4XA2VhIUTBxMWl4SKaVOJeNQw38awpnsNVYeFftWBYff5Ea+BiWTeLAhWNciQd+WRB466x1Y4qeqdZwLXdtkxGWSG2xVwWwaV/vpC+0xBMtAPvAHruiCYN6mnI5jz1H1gl4O4axm60fTuH0m6vi08472iBntOdDkfoeh3w4To5T4HMOFwsUo5xabFEhaIQz4GmcYTbRXKUY0SNohrWiBxnxQtV5TFYhZJdRvBzOQPCn5uO4xoynLjooD7o/7RHe0xmHvifnSQTw97zzUZcsjypF277e8wEPLZDWgU1JboKZ+FY0dSOaLm3uFNyjItMcLTDJF1TnbAqgEa4jmv8wHu9Ca8osWns9NlgFmShxaAk91GfllReO+NG0Erm4wNFcMeVGbTCe0w9+zFroGQSWBAI7xGRFdawPazzVxY5ZqhIYKcRWlK1UANTOtQCBWB/D5WC7ggteOStTJ4YU3fUcxEQmEjEPeXIjiOHjqIqJaVOhqOIqfsI72gA1zO4ih08t0VbA8aYT7JyilLTlyDwu3/AJV4WqoruMMZlJrTPj9oqzMjUaNmeR49N0Lj5HyPpFRA46tBWFRTyQyFtvIq2bR/ecIZ8VcXJvKODcj409Y0FLMfylUvOevypwy8B5CELDgPIRCCeA8xCZ/6B4k/tGgoZz+UqMqY8ipS44RZsM1WYI28Eqw1ypUHjFISycq15BST9TBGw3VN1CEEilXoMtfAeENQUeW68xAHdaxwOBu/ZdaLIVzU4vv/AFil7RGkk3UoHfck7wuQ89Ya9gkVrgqephSq+zX+6v8AsqyxtvdhWd9ohVmk6CvSD4lyV0lp5V+8KbxA0oOlBCVx0WOX1KDJZ5p/5b/KYzc3FiOR1Mbdr00z84xtqerscs2J1HGOjQnVy0YAOavS5eQ6CJlSAP8AmJqCmyXIbyf3H2iFr6mmv8UeGAf1hgcNncdbD1QKR56LT7PrDWoNSB4iMk9rJ1cnq/8AWOSaN5XzEbN4O78z/hbCi6uWme2SxljXwNftEbXlKrqT0VvSM6bQPiHmIQ2ofEPOGBwmPm4q4o2cytE95indBPWgH7mIPa95OZyHADlAWXaRvZetRD/aR8Q8xDkNFFDq0a9UxHAyM3G6M+3Q4WuAwn8WG/ePKFW0gfmXzENWW6LvaKjPOGi2Eb/MVp4wOFoHxL5iGNah8S5cxnGUkLJNHi6o5jX/AFBFBb245dB+8OFrJHvN9B+0ChaB8S+Y+sSraF0xLTqPWKCkhGzR7KohjHIIiZ3M+ZgtcnZeZaZYmlnSWw7gQqzNQkHEWbu5jShjNNaR8S+Y9YuXb2mmyMQkzlUMalSEZa8QCMid9KVheqp5MH/HDcXccvRTlM6fotUbpu6R3bW77Q5lNpMYqp0LiWKA/SNJZLLZUkA2QIqzSqCZLNWOJsJo5qagE9DHnvZrtn7K9oaYqTzPOIs2HI78uHLgBFW7O1UyRtBLMrBMcPhapwsKZqVcUJoCddOscqo4RO5gc2Ql3MX8Pp5d0NAB2XpsrstIVcKvaABoBNb+689YbM7PylK9+eath701mFGBVsjvIyrzjBn/ABEtHxSPJ/8A2xG/b+0MaFpORr+fI9drCY4fxQ6GTTzWlmdF6PL7PSVyDT6AAAbaZkBkPzQPvGzWGzsu0aYGLY1UPNZiR+fCCTyxHpGH/wA/Wk/8yX/1/wDtjrj7ZGVamtE3BML66ZUXCAorUU3Gu9uMMQcMrXP+/kOHsVVwaB4QtzJua77XWagxGveZXmI2L/WFK0anERmu0l0PJZnkyZokoaMcTPUEe/SpKqpFMhoamAVr7Vv7TMnyHEkzBRguChFcXukEA55HXnnFWf2gnTGBm2iY43o0z+G3JkUgEcobhoKqGa7ZLs6G6kEW21WguPspOtQaYMKSACNq5yWlSwABqR0y55Revq6rLJlIZdsExsSq4qGoCM2AGeQzzJjONeE+0gAMCgAUKpVJYA0AWoX94lk9nST/ABJ0lBycMfKtPrHUdLDDuQFRz9buctJfN73ctn2ciXjmDIOQwbgXZsq8l0jLS5rPQKCf5QT9oN2a7LImpWYeLOP+0ECLrXxLUUVkA4AqB9I58nFGjSNpPnosDO1u2qCWa5p7H3cA4uafTWC9kuKWmcxjMPDRfLU+cRzL6X4l+YesVZl7qfzr5iOdLX1Eug0HZYOqXFH0tioKKAo5CkV5t584Avea/GvzD1iFrzX40+ZfWEcDnG5BSxlJRyZeEV2tld8CDb1+JfmHrEZt6/GvzL6xIid0WZeUVa1RXa0wOa2j4l+YesRm1j4l+YRcQlULiiJtUZ+bOGI57zui57QvxL8wgDNriPUx06KIAm60hJuV9V/hkr9OX8i+kd+Gyv05fyL6R43HR2MxXz+y9l/DZX6cv5F9I78Olfpy/kX0jxqOgzEZ/Zeyfhkr9KX8i+kJ+FSf0pfyL6R45HQZiM/svY/wqT+lL+RfSO/CpP6Uv5F9I8cjoMxGf2Xsn4XK/Sl/IvpCG6pP6Uv5F9I8cjoMxGf2Xsf4TJ/Sl/IvpEdouiWVOGXKDEZEy1IB3EjKo5VjyCEMGYjP7I7L7WTZEr/5V3ymm7IziFl4AqbQyqMmFmxYsJHEPplnZPaydR//AOI/cQMO575xBe6NlWlM6EYsswIxc/33/lT/ALjF8ROZ2R9o7LaXvfrSTI2d1PN20rG+GUf4TYSQjfwznUUNaHMZRHY75nvaZMlrsEpWmMJjmWWXCBN7yMJYAFUTNiD3xQGMaIXdBmdkZ/Za09qJuJl/CH7s0oP4ZoyjQqdlv1BNFyzYQ1u1E0qWS53OFSWDSypBAWqqNl3jVt2oU0rpGUP7QogzOyM/stRP7Wz1EylzOwRUIIRqOWKg4QZOKmZOle7mBF+/L4mSsKyLt2heTjB2ZoHKscJAQjukAEMVJxClYxAhFgzOyM/stle18TpRlS0u3aO8gO8xZJwS5mEkrTBxFKYge8Ifb+0TSrNJmtdw2s+a6LJwnGAFmMpIEonE2z0pQYhnGJiN/eTqf+1oMzsjP7LU23tJaiaSbpK0ZgS8ktoGwjJAKkqpqpZaMBWsT2rtTOBql1MVUOGrJmYi4WqhKSvdr+ahB3c8pCmDM7Iz+y1TdpLQwUi6MIJQEujEqDsi/dEuukxgDxltUZQf7K2gWqSzzrCLMwdlwPLzIFKMCUFQandujzWOMGZ2Rn9l7KLrk/pS/kX0jvwuT+lL+RfSPG4QxXH2Rn9l7L+GSv0pfyL6Qv4dK/Tl/IvpHi4hwicxBm7L2b8Nlfpy/kX0jvw2V+lL+RfSPGo6DMUZ/Zey/h0r9OX8i+kd+HSv05fyL6R41CGDMRndl7MLtlfpy/kX0hfw+X+mnyr6R4usOgzFOd2Xs3sEv9NPlHpCixp8C/KPSPFzDIMxAm7L/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a:solidFill>
                <a:srgbClr val="000000"/>
              </a:solidFill>
              <a:cs typeface="Arial" charset="0"/>
            </a:endParaRPr>
          </a:p>
        </p:txBody>
      </p:sp>
      <p:sp>
        <p:nvSpPr>
          <p:cNvPr id="195587" name="AutoShape 8" descr="data:image/jpeg;base64,/9j/4AAQSkZJRgABAQAAAQABAAD/2wCEAAkGBhQSERUUEhQUFRUUGBcaGBgYGBgeGBccHBgXFxgdFxgeHCYiGhojHBcXHy8gJCcpLCwsFx8xNTAqNSYrLCkBCQoKDgwOGg8PGiolHCQsLCwsLCwsKiwsLCwsLCwsLCwsLSwsLCwsLCksLCwsKSwpLCwpLCwsLCwsLCwsLCwsLP/AABEIAKkBKgMBIgACEQEDEQH/xAAcAAABBQEBAQAAAAAAAAAAAAAFAQIDBAYABwj/xABDEAACAAMFBQUGBAQEBgMBAAABAgADEQQFEiExE0FRYXEGIoGR0RQyUpKhsRVCU8EjcuHwBxZigjNDorLC0yRj8SX/xAAbAQACAwEBAQAAAAAAAAAAAAAABAECAwUGB//EADQRAAEDAgQEBQEIAgMAAAAAAAEAAgMEERITITEFQVFhInGBkaEyFCMzQrHB0eFS8CRDcv/aAAwDAQACEQMRAD8AaNI4v1hDC0Me1sF86uUuIw7FDQIQDwibBGIqTFDTMjlU7tfOEK8RTrFbtvbmpu619Uu0P9iHicYjhVBibBAeeqlM0wom9Yih2GK2CsHOUomc4XaRHhjgIiwV8blJtjCGaecIVjllE6AnoCYjRTdxXbYx21hWlEagjqD+8MwVgFlBLkpnc4TaHjC4YsSbsmv7suYein0gLmt3Uhr3bXVczD/ZhdoeJgivZm0nSQ/iAPuY5uzVpH/ImeAH7GM86L/Ie4WuRN/ifYobtTzhC5ixPu2Ynvy5i9VI+tIgpGgIOyxLXt3um44cHMcFhQsSo1TS54x2M8TDqQtIEWPVNxwhc6ZwtIQrlAjVdU8YTEeMOpCheFTE3CLFNLGEEw84cRCYeAr0g0UWcu2nWOMw8Y4yT8LeRiM8IBYqCXDdcZhrCbU8YUiGkReyoSU7aGsLZ/cXoPtDBEtm9xf5R9oRrLWC6/CiSX+n7rsEKEiQLHBYZxLn4NVHhh8iz42VfiIHmYdhh8vusCMqEERSQuLDgOttPNXYxocMW11uLFYElLRABz3nxjrddyTVIdQeB3jmDFWx35LcDEcLcD+xjrZfktAcJxNwGnnHxj7HxL7V9L8y++vvfay+g59Lk7tw22/pYy02TA7LrhJFekMEuLc0lmLHVjUwmGPssbnBjQ/ewv5814B8bS4lu19FAEhwSJhLyjikXxIEahwQ+XILEACpJoAN54RIsuLd1FlnIyLjYNko36g9OsUe+zSQrsiBcAVobi7GFHDz8DCnuZmh4ncY0N52tbNZ5s0JUSkZsK0FcIrQcKxbksSoJGEkZitacqw4x5mWZ8rrvK9dBBHC2zAsqvblKAT7POlsSO6VxVDYsBBIHvYTkQKQMt193bNoXlzUZqmiphbJcYqAd40jY3neMuSqlwSXZURVFWZjWgUcdTyAMUP8zSMVCkwUKKzNKIEpnICLMJ90mq8QMS11EVa8t1bcLV8bHizgCh0u9bNIkvMs9nZmlzUlMpUhg7OEIJoxJWoJoDqOMNf/ABHlKFDSZyvWjoQKy6HC1aHOh3ZV3RqZNlVAQqhQWLGg1YmpJ4knfFO8b1lyWVSju8wMwWWmJiEpiY8hUDjmAKxUuLjcqWta0WaLIU/+IdlDEEvSqgMFBBrUGgrWgIoTzhydvZGMKVnLiMsAso1euGveyFKGv+ob8os2ftFZncKAQCXVHaXSWzICXVWOhWja0908DBdVVgGAU7wcj4gxGispGHGM9evYyVNYupMsncAMPl6RoCYjxRaOV0ZuwrOSFkos8XXlt5XY8iYUcZ6gjQjiIqGNf23tCkogoXWpPIHQeOsZTZx6WnldJGHO3XkqqBsUpY06KIRxiUpBy5eyLz1xs2BDplVj9co0kmZG3E4rGKnfK7CwXKu3P2GxKHnsRWhCLrTm3pE97iyWN5SmzKyvmzk1KCoWuGhLHPkOdaRp7FZzLQKXZ6fmalfoIlKAkEgEjQkZjpwjzklTI91y7T2XrIaOKNo8Iv31WMTtJd01cpBoaay1U5mi5lhrxGQ3kHKHy+3NjkS6SpcygFVGALiGIqTiY7iDkczuBjXbBfhXSmg01I6QplA6geQjEvJFiSmBGwG4AWWmdrrDNGJpbMENCxlAhSThWuf5iQB1GkTWrtasi0PKNmmbOXgVpigYVZ1DKCCAAKkL72R1FM4BLf1pclJspFRZoJmCyzGWTTaFe5UFmxKmo7paudRB65e1BmvLkWiSyzZqO1aAI+D/AEFiykqVbC2YqRurASVbCAb2UEj/ABGs7Y6pMGEVQUFZgxFcgdDWmR4xHN7ZWGaDWUzkajZqaDIVrXTEwHWNcZY4DyEIJSjRVHgIgOtsgtB3Cxdlumx20TNgHkumGo3AstRlU1GRFRTSMhOkYWZTqpIPgaR6vaNCFOGu9QAeo5x5peth2U10riodd5BzB65x2uHTucS1xv0XnuL0rGBr2Nt1shyrmOsLZ/cXoPtEqpnEVn91c9w+0NVh0CU4W2xd6fur+COEuJKQ/BGmJY4VDg/ukOWVD6dIUiDEpwqMpxhaQ6kdhguiyQCFpDsMLhiLq1k0LDmSOEKBEXU2TVTlnuHWN9cNyLITPN2948OQ5CMlcEoG0S655k+QJj0BXrHKr5TcMC6/DoBYyHyT4Cr2vspBKzC3ewgKkwlzn/wwFq/utmtdDBmMnM7MWOVMdzaHlzpYD49qoeUrFlqQVoQ1SuJwxNAK5COaF2EceVItklTlMlkh0ZWZSCDkyspDKwNRuIzEQJ2TsyspEs90qaY5mFihJVnXFSYwJriYE6cBA66uyQs9q2qlBKVCq959oSwBczScnJYM2oAqTSpJjRS7UhIUMpLLiABFSvxDiuesQeyFVtN/2eW7o81FdAhYE5gOcKE8iQRWKf8A8S3/ABMZY4zZT4JgplQqWlvTmppyhl8dlLJPmBp4q7spFXIxYFYYQN6lakrvwg7hFy6rkSSzOHmTHKrLxTGxEKtSqCgGVSTxNcyYnRCp27sZJZGEkCU5qVJDPLllqYmSSzYAxA1AGteMMuq/LJZ5AlCfL/hM8tsIYd9DVxhJY4qtxNScoPTbQqgFmVQSACTQVJoB1JygDaOwdlZ8ZDhw0x8Qcghpj7TF1Vs1rpUjSDzQjF3XlLnqWlmoBKsCCrKwoSGVgCpoQaEbxE7LGYfsYRapU1XDBX2kxnZts75UOId0LhCjCoWoFDUZRqJuhoKmhoNK5fSIKlZrtVc6shmqKOtC3+oc+cZArBi/O2WNGlCS6tWj95CBvoCDQwCl22v5G+nrD9LxGBjMMkguOpXKruGzPkxRxmxHIKYS40dy9qBKlrLmKaLkGXhzEZr2kfC309Y4zxwI8vWGX1VJOLF7fdJx01XTnE1h9l6LY75lza7Niaa5EU6xSvvtC9nZAklpuNJ7HCRUbNVYakChrnnXgDA+7r4s0uUqh88ixKnMnwia7+2Mo5NiXMjLvDI03Z8DpHGfLEHWadOS9FGyQsGMaoSP8R52Fa2UKXaYFYl8AVCq42OGoCkksOFCNcjN19s1Yqk4ZtOMpJspWMiaaAgox8RSpoVOdIKXrfQkS0mFXcPMlpRQS3fNAQtKmnDWMzau01jmolomSjtkYrLlsXUVSaUXGcpYKk4+8CUFTSL7qFuKxl+0d5CyzmmS7IJsz2eZMMxQoYYCqgOxIOEht1TlpSLVh7WSmZpc0qkxZmz7rF0JIXDSYFAFS4WjUOLKDM+0hFZjUhQWIGZNATkN5yiuyhZS++32zFJKDErUfahloMJYYBUYiaHKoamYVoSzduSz/wATZIhM3Enf20kSwaPNBFML5UFAe+tMUR3F2hs0kMSgkpNRbRVZ0yctHLE4xQ7NxQk0yyOeUaq0IkxKMFdWAyYAg7xkR4xJU2QydbjMkpNkJtMahlqcORFRUHOvKMHbWdnYzK4ic6ilOVN0eiS7OkqWsuWoREACqMgoGgAgNf8Ad4mIXp30Fa8RvB+8PUVQ2J1iN+a53EKV8zMQO3JY4Jp4feK8iX3V6D7ReVdIpyj3RnuH96x06o6Bcrh7NXeiIqv2EPwwijLwEPjW6WsmwuGHUhcMRdSAowMoVYkCxxSIuiyYI4LEgWFwwYlNlEVhcESYN0LggxKcKdYbRs5iv8J05aH6RupNpBAINQcx0jB4Yv3dejSsveUn3d/+3gYSqocwXbuF0KOoyThdsVt1mxlu1vZmzTNra7RMmIqy12mChBSXiYVFCTRiHoN6iC8uaaDIjkdR1iSdZ1my2lzBiRxRhxEce9jZd6wIuFiRcl3bXD7YwZGl64ADtFxqKlaO5VhVzU0IB3RemXTYbSsuWs9ZjSLPgQgimCU6VYsB3akBWK07pMFP8kWMaSqVyNHcYlJxFWzzQmhwnLIcBA+abDYZjLhmKShxH+Iy0m1IUtWgLbE0/l4nO17qLIfJ7N2BpaPMtiPhVTMctLONsMzExZhiCsNpVdDhruiX8Eu8OW9sUYe/Q7IgKSSCVKmswFwBMIxgYRpFNXutUVklWhlIoTWYFU4Z575Le8As4ZA0rzhpmXWoGJbSyTBjlV2hFV2aq0gE1LHXHrRSMshEoVpOz12rLfFbUcrhmVbZPh70p8koQcRlrUb8R4w2zXTdaqJjWsOksKxVyhJDKCA4pVxRO6h9yhApBO6rFd1oxS5CONjRgQZiMMYAxISQcwlK0Fc+MXZPYOwgELKK1y7ruCBhKsFNagMCcQ31ziCVCsdluzUuzYpsqZMcTkl+9TQLk2lSxB/pBi22RJqFJihlOoOh6xyAIoVRQKAAOQFBETz4qTdSAhFv7J2ZkKpJlo35SF0O7wjI+xICRgUUPAekb5p1TGQtwBmuR8R+8PUIabiwXN4jiGF1z7qh7MlfcX5R6RLIsuJgqqCTlQAQ4iClwTFWYcRAJWgJ05+MdGQ4GEgLlxNMjw0lERONmszvNOISUZqJrhVS1BXU5QNu/trYgxCVSiLMJEvcwLNXCCe5+cnJYNTyjVRijBgQVJBxAjMEcIhNyWc+9Z5Jzr7i6klju3lmJ41McN2pu4L0zAA2zTsn2DtVZ58wS5ZZzSY1cBwjZla5ka98UMZ6x9orLOtKvJlWh7RNlgbBigUBg5ZSrd1Kqpc0NGDKc6xprNdsiW2NJUtWNe8FAPeoGz4Ggy5CIrRc8hhRpMo5KPdGiVCCutFBIHUxUWU2QeReNjnNImSsYeUCVs8oDud6jFpCggEEULDcdaGDtt7QypGz2rFNqQFqrVqae9l3cyBnAuZdKSpotAJAlIypLAQIoYKCFoKkd0Gh0MdOttmnYdqisUrTGlcOYrQ9QD4DhGgjc4XANlm6RjDhcQCqNtvewT5ZlqHAmOmNZMtpZbaFUDTu6BgbaCjNrqDURet3bKVImmS0uYMOFE93+I3cVVTEwLCrAYuINaaxxWx1DYJOJaEHBmMIAXduCrThQRDaplkZmcyldnriOAd6ooSa5VIAz1yiRC87NKqZ4m7uCfePaA7GYQrS5yPs9kVExy9FektVNJhwNiyOWpyBiuL0mezfx1AmuozGQatanAaMlBQHEBU6ZQKtVllGZKmSkMppLFlwsaVNa4l0JNczqaAVpHOxYksaniYbgozfE9IVNe3CWx6nqoUGY8IGS9B0EFwmfiIBhjD1SbgJCh0LvRHlWHheMPC/YR1ItiWOFJSOh2CHYIjEpwpgWOwxJh4R1IMSnCm4Y6kSFY6kVxKbJmGEAh5EdSC6LJoEGbgkKqzJzVITIUBJHE0GcBJ1oCZb9acuZOSjmY6zOze9XZmhKgkBuHPxPgBrCdRNiBjZq7/d+idp4sJEkmjf926rQ2W+ds6iUoKnNmY6LvoBWhJoBU/aDIMBLHesmViwScBcgtQihIAUa8ons9/qz0YYV3Gtc+f9I57aeUDxBdQ1UJOhRCdbFVkUmjTCQo40FT0GWpivaLmkPMMx5Ut3ZQhZlDd0VyFdB3j5xnLJbMdrLtNRlRtaMMqMBgGeQPGla1g7aL6lqMiW6Cg8zGcQfJqAtZHsj3Kl/C5AXDsZWGtaYFpXPOlNe82fM8YjN0WejDYSaMat3FzNQSTlyHlAqbfcwmooBwpl6xLKvz4l8v6wyaaQBLNrIibIzZ7DLQsyS0QvTEVUAtwqRrE4aAdq7UiXgohYFiHGjDKoK7jocst0Sy+0yOVwDuk5sdR1G4xiGOLi3mNbLYysDQ6+h0ROVbUf3XRujKfsYB3xdtpoxlT5jZGilsJB5EAA+NIW+rgSapaWZasdc6KcxU1HutSue/fFNrzezjZqJc1RUKVBFOoFc/AjnC7mudcOBt1F/my3xsYLgjyKW1W+fJUIVRzSmIO2KnFsX5vOBYttPeRh1p+9KxJ7eGNWNCd50J5MMvrE/jr5R1oGDD90/wDQ/wBri1Epc/71nluP6+FV9tTiRXiD96UiQTVOjKTyIrCvZVOqj7fURWnXWrbz40I+uf1i5fUt2DXepB/dZhtM7cub7H+FaCUi3KvSaujE9c/vAH8KZfcbwBZfUfaI5j2hM+8eqhh9M4xfWkfiwu9g4fC3jowfwZm+pLT8rS/jU3iPlERtfE34qdABGcW+XGoQ8u8D9z9omF9D8yMOYIP3pFWcQoSbXAPcW/VXfQ14HMjsbopOns2bMT1MQ0iot8yjqxXqp+lAawXsN2TJ1dmtaakmgjpMmjc3E0i3ZcySCVrsL2m/e6bd92vOJwAd3UnQep5RFabMyEVoQcwRmD0/rGlu2QllD7SaM1GIAZL411zpEFmsctJFZvfpUqHGYH/5CprLP0+lOt4fii10cs4IaYIWmZKzAAHQaEioAPGBxhyGYSC4SFRTugIDuaaYA4oPCARis+wWlHuVpxoOg+0OAhEGnT9ofGGNTZcUhQsOA+sLEF6MKZTwhQsPEcBBmIwpoXjHFIeYHWy91TJRib6A/wCo8eQz6RnJUNjbiebBbRQPldhYLlW5jBRViABvgfNvAsQEqK6fE3QflHM/SKUlJs9q1yH5j7q8cI3n+yYNWSxLLBCjXUnU9eXIZQi2eWr+i7WdeZ8unmn3wQ0n4lnP6ch59fJR2axUzbM60B7oPE/EeZi3SG/vF2RdbuuMABeJNPIQ8wMhbZuiRcZJ3XOpVOKd62vBLJHvN3V8dT4DPyjQyrixVNXYcVUfucxDbT2DScau7UCkKpAoCfzEA66UzypGcs2JhDDqtoaYtkBkGnos3ciUl1+ImnRe6PsfOL58ILWXs6lnVUmNtKAAUIWoH5mroSToOMR26VJFaZNrRDiXhStMoIHtjY2Mcgiojc97pDYXKF/SHAQoWHQ1mJHCq8+yh1wmozBqNRQ1y/vfFOxShKdk+I1DbzrkTv3+OXCCoHOK1rs2Mcxpz4j6ZHcQIXl3zGjxD5HRMRO/63Hwn4PVSw3SIbJPxCh94eFRuNPoeBETHxjZkzXtDhsVjJGWOLXbqKZZ1PIneP33HxrFf2Rl90n/AG/uhyPhF2mULGMtNHIcWzuo0K2iqZIxh3HQ6hDkvEjJhWm9cj4qfWLMm2K2SnPgcj5H9qw+bZg3vDPjvHiIGT7nahwd7kaA+h+kJmSrp+kjfZ38FOMbR1G943e7f5CKmOgPd22acspXVCdBNrQkbhvBpzpB+fZGQ0b6aV3w/T1bZm3sR2O6TqKN0DrXBHUKs6A+8Aeor94qTbqln8pH8pI/pF4iOA5Ro9scmj2g+YWLJJIz4HEeRQiVcpRw8t6EfEoNQTmCRTzj0S5rp2SljMxBsyABT5tcoyJWLK247Iy2rgOYCnCeee8cowdCGswRaDomo6kvkxzG56rUnYOrkqrLpXcd/nlAedb8U0HRa1JIyoNaw+xXqps5Q0DLmK4Qpz0HTnnAm87G6oBMOb50r7ozppqTCZYQbLqMlYW4r6KnPaWzkyyaA/esRmOkWdUGFRQev3h1Mo6sIy22XBqpBNJiGyjrnGcZzU6/34RpsOcZp2zPXh/WJmdcBFKLErYAZDoOMQXheCyUDOGNThAUVNaFshloFJidJi0GdMhmageZFN0WFk8Y57ZQditzGQdQs7J7aWdmoC1M6sQAu6hzOhrryNYU9s5FVADksQFqAAath1r1I44Y0fsg+AZ8h6Q5bICA1FpoGNANdAaVPRYDKButWRYzZoUayCxyif2FolCU7tW6ZqafyLV/FiIvynpkFoBvYiv3J84UfM++i6cdJEB4hcoPaLpxKVYuAfhOE9KjdAQ9m12p3SwAAgZqsd5Yk5DkNY2s0rvIija7ODmKV3GMS4uP3guFvgDGkRHCUNWSAAAKAZCgyA4CHYIsbKFEqOhmLhmPVV5QQnvOo4jKtBrl5QVlXggQAaKe7niHMtnma7oz1qNJkzliO79EH9ot2MDATUavr1MUe++6aazLF27otKnuWxO7Ip0oe838qjQQsy+TU4QFHLNj1YnKAl23kZiFpjKGJ3ZZUU6V4mLJmL8QjMvZfVWc57dAlnzMWWg/vXjEJlxKjKdGU9CIk2MaiUDZKuYXG7t1VCQ/DFhZUK0iDNVctVsEJgizsoQSonNRloRarOVIZcqnLWmI6g8mGXUCLMhgwDDKvnzB5iLz2TECCKgiA6uZM0q+hpiP0Vx5UPTlCplyX3/K74P9psRZ7Lfmb8j+kQ2cJs4itV9SZeWLERkQneNeZ0HiYhXtJJ/+wf7PQw6HuS4pnnYK3s4TYxSn9p5K6B28AtPmIipO7TFv+HL8T3j5DKJxnmrCjkPJGZMoYkLAEKwOgNKHUV0MGL5owLoKoRrxPTdSMGl/TcXvVOlCg+wFYPXXfbMkwPLYMAGAVWGMD3qYsq8t8ZvcLjUe6ZZTSRgjcFSNLgTeVwNNJZZzyyVC5E0A71cgwBrUZ6jCItS+08g6l1I3Fc/oTHP2kkbsZ/2etI0DylBTSDkhK9kpgFPaptCQW1qxph1x5V3+GkWLDcvs7NMmT2cMGADbqlTRakk+6Mhzhtr7Slspa4BxNC3huH1ga9uzqxJJ3k5nxOkaNDjumWUL3fXojbWrFocI40GI+BGX96RLPtzOxYutWpXu60y+Ko8Iz34hwPlDjbjF8ITzaVjW4QEcS1AmjUFcga92vOuhiy0sxmTb4ll3y6jCHNBpkCR0JziCHcknLw65uxaEScxGMtDnG3U/eDFl7SMh79HFfzZEdCB+0Z+beKsxampJ1G/OM3F3NUjpHxE3C0V53sWYo+SLTu7mFB3m4gjTd4wQuntCgUI2ZFFQrnkBliC1zFPHlAq0hZoUmmJQKEiu7fxEcobio8z6R46lrmRN6Lq46eWMNfoQtIbyDU/8hQD/AGbz1JiZLcpNWmmulQr16B8OQ5LQRmkZx+ZT5j1h/trDVSfFfWHBxBjtbj9FdrYbWa6y1aWqSooHH1r1IA+8Crd2mUMNlRl1L8f5Adep8IFC3OfymnOlPvFNrASxNUUGndAJpuyzAiZOIMDbAgeSzyoAbyPutVZ7xxiqTAw/lGXUZEHrEvtDb3/6V9Iy8iQstg5ckiozIAz48Yum8RxPhUxxpK2cGzJCQlXiIO8OyKTrRhFTMYAdP2WKtqt1V7kyZiJG9tKiu4DTjFGdaywoFOqmpIGhB013RMLeo95XHMDF9jX6Q7RPzNZpSDfa+6GlicbPWtWYk66V93DTSJ9nQGhOjHNVJFQTqVrxivarXLMtwjHFgYLRWrWhpugSss5d1tN7kf8AkTHZkkpreMhbY2dUcuDFszRiBUaAU91eUXpFrY4gxJKsy+AOUZoIw0Cjo7jluEdszwXPP329I5dYaSdvgcAb76qpkaeauXn2vlSpjS3lsxQqCaLTNGYEV6U3axUTttJJrsZqgjIggbgcxUAHMgDUkUESSLQ6E5ZGlBj4Ch1EO2tdaLmDkc+OZjmF7IjZuvcEi6yc/kmze3MtCoK2lcWYFFOWGoJBJ10pqDrBS7772pmAbVTLYK2LCAG1oCuuVDUZd4RT9u5mGrPA0FKkk0yzOpPMxDq15bZpcD/6Ki7eiNG0V/M/zGEM0cXP+5vWAxtcd7ZCxqJz+c+5Rib0RjGvM+J9Yq3hJBSqDNa0HEHUeOvhFE2uOFsiubIdyT6q7ZcJxBOuu0SzRCiHLuEqM14dR9ukECJe9E+VYzVqyeoyBNQRub+8/OLki8cQz94aj7HoYvIXnxNJ901MAWiVmx+CjahBoifKIn/EKCtaAc4ANbgN8Q2i9SpDLhLAiisCQakCtMsxWoirGue8BxNuqVY7E4NG5WjN5fzeT+kNmXqVBOGY1Nyq9T0y5wEPaq0f6PlPrCf5qn/6PlPrHUbS0wN8bl1Rw2fe3yiyW5ZqKxAYMAaMAYqzLBIOstR0qv2MBJN+SyKlZlTUmjACpzOEYshn9Yns14BqlcQWuWIgnXMdOHWMJqeSnGKOTnyJBSMsckQxO0CIpdUgfkJ6sxHlWLCS5Q0ly/kX70jIvMtuZDyvzZbqVBGWHWmUNEy2itJss55E5+fd4aU36xm4Sv8Aqlv6lLGW+62R2Z/JL+RfSIJljkHWUngtD9KRmUnWvHQzJez0qFGPWtQKUrSoppF27rdM2amdhxmpIGg4DXWkZESRjEH+xKjNRBrmkn416MT96w1bkkjUueRIHnQCIRbOcIbbzi4raq1sx1vNWzz1RSzypSUwy0HPCCfM5xjbXN/iPn+ZvuYOrbOcZSfNGJst5+8N8PL3OcXE8lUPui0q1ZDoInW0wLltkOg+0SKxhd8QukcaKLaYeLXAxXMLtCIyMQVsZRQWqEe19ab6a05V3wN20cZ5iWR4XA2VhIUTBxMWl4SKaVOJeNQw38awpnsNVYeFftWBYff5Ea+BiWTeLAhWNciQd+WRB466x1Y4qeqdZwLXdtkxGWSG2xVwWwaV/vpC+0xBMtAPvAHruiCYN6mnI5jz1H1gl4O4axm60fTuH0m6vi08472iBntOdDkfoeh3w4To5T4HMOFwsUo5xabFEhaIQz4GmcYTbRXKUY0SNohrWiBxnxQtV5TFYhZJdRvBzOQPCn5uO4xoynLjooD7o/7RHe0xmHvifnSQTw97zzUZcsjypF277e8wEPLZDWgU1JboKZ+FY0dSOaLm3uFNyjItMcLTDJF1TnbAqgEa4jmv8wHu9Ca8osWns9NlgFmShxaAk91GfllReO+NG0Erm4wNFcMeVGbTCe0w9+zFroGQSWBAI7xGRFdawPazzVxY5ZqhIYKcRWlK1UANTOtQCBWB/D5WC7ggteOStTJ4YU3fUcxEQmEjEPeXIjiOHjqIqJaVOhqOIqfsI72gA1zO4ih08t0VbA8aYT7JyilLTlyDwu3/AJV4WqoruMMZlJrTPj9oqzMjUaNmeR49N0Lj5HyPpFRA46tBWFRTyQyFtvIq2bR/ecIZ8VcXJvKODcj409Y0FLMfylUvOevypwy8B5CELDgPIRCCeA8xCZ/6B4k/tGgoZz+UqMqY8ipS44RZsM1WYI28Eqw1ypUHjFISycq15BST9TBGw3VN1CEEilXoMtfAeENQUeW68xAHdaxwOBu/ZdaLIVzU4vv/AFil7RGkk3UoHfck7wuQ89Ya9gkVrgqephSq+zX+6v8AsqyxtvdhWd9ohVmk6CvSD4lyV0lp5V+8KbxA0oOlBCVx0WOX1KDJZ5p/5b/KYzc3FiOR1Mbdr00z84xtqerscs2J1HGOjQnVy0YAOavS5eQ6CJlSAP8AmJqCmyXIbyf3H2iFr6mmv8UeGAf1hgcNncdbD1QKR56LT7PrDWoNSB4iMk9rJ1cnq/8AWOSaN5XzEbN4O78z/hbCi6uWme2SxljXwNftEbXlKrqT0VvSM6bQPiHmIQ2ofEPOGBwmPm4q4o2cytE95indBPWgH7mIPa95OZyHADlAWXaRvZetRD/aR8Q8xDkNFFDq0a9UxHAyM3G6M+3Q4WuAwn8WG/ePKFW0gfmXzENWW6LvaKjPOGi2Eb/MVp4wOFoHxL5iGNah8S5cxnGUkLJNHi6o5jX/AFBFBb245dB+8OFrJHvN9B+0ChaB8S+Y+sSraF0xLTqPWKCkhGzR7KohjHIIiZ3M+ZgtcnZeZaZYmlnSWw7gQqzNQkHEWbu5jShjNNaR8S+Y9YuXb2mmyMQkzlUMalSEZa8QCMid9KVheqp5MH/HDcXccvRTlM6fotUbpu6R3bW77Q5lNpMYqp0LiWKA/SNJZLLZUkA2QIqzSqCZLNWOJsJo5qagE9DHnvZrtn7K9oaYqTzPOIs2HI78uHLgBFW7O1UyRtBLMrBMcPhapwsKZqVcUJoCddOscqo4RO5gc2Ql3MX8Pp5d0NAB2XpsrstIVcKvaABoBNb+689YbM7PylK9+eath701mFGBVsjvIyrzjBn/ABEtHxSPJ/8A2xG/b+0MaFpORr+fI9drCY4fxQ6GTTzWlmdF6PL7PSVyDT6AAAbaZkBkPzQPvGzWGzsu0aYGLY1UPNZiR+fCCTyxHpGH/wA/Wk/8yX/1/wDtjrj7ZGVamtE3BML66ZUXCAorUU3Gu9uMMQcMrXP+/kOHsVVwaB4QtzJua77XWagxGveZXmI2L/WFK0anERmu0l0PJZnkyZokoaMcTPUEe/SpKqpFMhoamAVr7Vv7TMnyHEkzBRguChFcXukEA55HXnnFWf2gnTGBm2iY43o0z+G3JkUgEcobhoKqGa7ZLs6G6kEW21WguPspOtQaYMKSACNq5yWlSwABqR0y55Revq6rLJlIZdsExsSq4qGoCM2AGeQzzJjONeE+0gAMCgAUKpVJYA0AWoX94lk9nST/ABJ0lBycMfKtPrHUdLDDuQFRz9buctJfN73ctn2ciXjmDIOQwbgXZsq8l0jLS5rPQKCf5QT9oN2a7LImpWYeLOP+0ECLrXxLUUVkA4AqB9I58nFGjSNpPnosDO1u2qCWa5p7H3cA4uafTWC9kuKWmcxjMPDRfLU+cRzL6X4l+YesVZl7qfzr5iOdLX1Eug0HZYOqXFH0tioKKAo5CkV5t584Avea/GvzD1iFrzX40+ZfWEcDnG5BSxlJRyZeEV2tld8CDb1+JfmHrEZt6/GvzL6xIid0WZeUVa1RXa0wOa2j4l+YesRm1j4l+YRcQlULiiJtUZ+bOGI57zui57QvxL8wgDNriPUx06KIAm60hJuV9V/hkr9OX8i+kd+Gyv05fyL6R43HR2MxXz+y9l/DZX6cv5F9I78Olfpy/kX0jxqOgzEZ/Zeyfhkr9KX8i+kJ+FSf0pfyL6R45HQZiM/svY/wqT+lL+RfSO/CpP6Uv5F9I8cjoMxGf2Xsn4XK/Sl/IvpCG6pP6Uv5F9I8cjoMxGf2Xsf4TJ/Sl/IvpEdouiWVOGXKDEZEy1IB3EjKo5VjyCEMGYjP7I7L7WTZEr/5V3ymm7IziFl4AqbQyqMmFmxYsJHEPplnZPaydR//AOI/cQMO575xBe6NlWlM6EYsswIxc/33/lT/ALjF8ROZ2R9o7LaXvfrSTI2d1PN20rG+GUf4TYSQjfwznUUNaHMZRHY75nvaZMlrsEpWmMJjmWWXCBN7yMJYAFUTNiD3xQGMaIXdBmdkZ/Za09qJuJl/CH7s0oP4ZoyjQqdlv1BNFyzYQ1u1E0qWS53OFSWDSypBAWqqNl3jVt2oU0rpGUP7QogzOyM/stRP7Wz1EylzOwRUIIRqOWKg4QZOKmZOle7mBF+/L4mSsKyLt2heTjB2ZoHKscJAQjukAEMVJxClYxAhFgzOyM/stle18TpRlS0u3aO8gO8xZJwS5mEkrTBxFKYge8Ifb+0TSrNJmtdw2s+a6LJwnGAFmMpIEonE2z0pQYhnGJiN/eTqf+1oMzsjP7LU23tJaiaSbpK0ZgS8ktoGwjJAKkqpqpZaMBWsT2rtTOBql1MVUOGrJmYi4WqhKSvdr+ahB3c8pCmDM7Iz+y1TdpLQwUi6MIJQEujEqDsi/dEuukxgDxltUZQf7K2gWqSzzrCLMwdlwPLzIFKMCUFQandujzWOMGZ2Rn9l7KLrk/pS/kX0jvwuT+lL+RfSPG4QxXH2Rn9l7L+GSv0pfyL6Qv4dK/Tl/IvpHi4hwicxBm7L2b8Nlfpy/kX0jvw2V+lL+RfSPGo6DMUZ/Zey/h0r9OX8i+kd+HSv05fyL6R41CGDMRndl7MLtlfpy/kX0hfw+X+mnyr6R4usOgzFOd2Xs3sEv9NPlHpCixp8C/KPSPFzDIMxAm7L/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800">
              <a:solidFill>
                <a:srgbClr val="000000"/>
              </a:solidFill>
              <a:cs typeface="Arial" charset="0"/>
            </a:endParaRPr>
          </a:p>
        </p:txBody>
      </p:sp>
      <p:grpSp>
        <p:nvGrpSpPr>
          <p:cNvPr id="3" name="Group 2"/>
          <p:cNvGrpSpPr/>
          <p:nvPr/>
        </p:nvGrpSpPr>
        <p:grpSpPr>
          <a:xfrm>
            <a:off x="1447800" y="1524000"/>
            <a:ext cx="6317286" cy="4267200"/>
            <a:chOff x="7314" y="914400"/>
            <a:chExt cx="9119753" cy="5946422"/>
          </a:xfrm>
        </p:grpSpPr>
        <p:pic>
          <p:nvPicPr>
            <p:cNvPr id="195588" name="Picture 10" descr="http://nptel.iitm.ac.in/courses/Webcourse-contents/IIT-Delhi/Environmental%20Air%20Pollution/air%20pollution%20(Civil)/Module-1/images1/3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4" y="914400"/>
              <a:ext cx="9119753" cy="594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324600" y="2971800"/>
              <a:ext cx="2352777" cy="369332"/>
            </a:xfrm>
            <a:prstGeom prst="rect">
              <a:avLst/>
            </a:prstGeom>
            <a:noFill/>
          </p:spPr>
          <p:txBody>
            <a:bodyPr wrap="none" rtlCol="0">
              <a:spAutoFit/>
            </a:bodyPr>
            <a:lstStyle/>
            <a:p>
              <a:r>
                <a:rPr lang="en-US" sz="1800" dirty="0" smtClean="0"/>
                <a:t>Secondary OC, </a:t>
              </a:r>
              <a:r>
                <a:rPr lang="en-US" sz="1800" dirty="0" err="1" smtClean="0"/>
                <a:t>BrC</a:t>
              </a:r>
              <a:r>
                <a:rPr lang="en-US" sz="1800" dirty="0" smtClean="0"/>
                <a:t>?</a:t>
              </a:r>
              <a:endParaRPr lang="en-US" sz="1800" baseline="-25000" dirty="0"/>
            </a:p>
          </p:txBody>
        </p: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title"/>
          </p:nvPr>
        </p:nvSpPr>
        <p:spPr>
          <a:xfrm>
            <a:off x="457200" y="0"/>
            <a:ext cx="7772400" cy="609600"/>
          </a:xfrm>
        </p:spPr>
        <p:txBody>
          <a:bodyPr/>
          <a:lstStyle/>
          <a:p>
            <a:pPr eaLnBrk="1" hangingPunct="1"/>
            <a:r>
              <a:rPr lang="en-US" b="1" dirty="0">
                <a:latin typeface="Arial" charset="0"/>
                <a:ea typeface="ＭＳ Ｐゴシック" charset="0"/>
              </a:rPr>
              <a:t>OUTLINE</a:t>
            </a:r>
            <a:endParaRPr lang="en-US" dirty="0">
              <a:latin typeface="Arial" charset="0"/>
              <a:ea typeface="ＭＳ Ｐゴシック" charset="0"/>
            </a:endParaRPr>
          </a:p>
        </p:txBody>
      </p:sp>
      <p:sp>
        <p:nvSpPr>
          <p:cNvPr id="32773" name="Rectangle 4"/>
          <p:cNvSpPr>
            <a:spLocks noChangeArrowheads="1"/>
          </p:cNvSpPr>
          <p:nvPr/>
        </p:nvSpPr>
        <p:spPr bwMode="auto">
          <a:xfrm>
            <a:off x="228600" y="609600"/>
            <a:ext cx="8534400"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buAutoNum type="arabicPeriod"/>
            </a:pPr>
            <a:r>
              <a:rPr lang="en-US" b="1" dirty="0" smtClean="0">
                <a:solidFill>
                  <a:srgbClr val="000000"/>
                </a:solidFill>
              </a:rPr>
              <a:t>Overview: Aerosol optics microphysics</a:t>
            </a:r>
            <a:r>
              <a:rPr lang="en-US" b="1" dirty="0" smtClean="0">
                <a:solidFill>
                  <a:srgbClr val="000000"/>
                </a:solidFill>
              </a:rPr>
              <a:t>.</a:t>
            </a:r>
            <a:r>
              <a:rPr lang="en-US" dirty="0" smtClean="0">
                <a:solidFill>
                  <a:srgbClr val="000000"/>
                </a:solidFill>
              </a:rPr>
              <a:t/>
            </a:r>
            <a:br>
              <a:rPr lang="en-US" dirty="0" smtClean="0">
                <a:solidFill>
                  <a:srgbClr val="000000"/>
                </a:solidFill>
              </a:rPr>
            </a:br>
            <a:endParaRPr lang="en-US" dirty="0" smtClean="0">
              <a:solidFill>
                <a:srgbClr val="000000"/>
              </a:solidFill>
            </a:endParaRPr>
          </a:p>
          <a:p>
            <a:pPr marL="457200" indent="-457200">
              <a:buAutoNum type="arabicPeriod"/>
            </a:pPr>
            <a:r>
              <a:rPr lang="en-US" b="1" dirty="0" smtClean="0">
                <a:solidFill>
                  <a:srgbClr val="000000"/>
                </a:solidFill>
              </a:rPr>
              <a:t>Aerosol </a:t>
            </a:r>
            <a:r>
              <a:rPr lang="en-US" b="1" dirty="0" smtClean="0">
                <a:solidFill>
                  <a:srgbClr val="000000"/>
                </a:solidFill>
              </a:rPr>
              <a:t>Optical </a:t>
            </a:r>
            <a:r>
              <a:rPr lang="en-US" b="1" dirty="0">
                <a:solidFill>
                  <a:srgbClr val="000000"/>
                </a:solidFill>
              </a:rPr>
              <a:t>Coefficients</a:t>
            </a:r>
            <a:r>
              <a:rPr lang="en-US" dirty="0">
                <a:solidFill>
                  <a:srgbClr val="000000"/>
                </a:solidFill>
              </a:rPr>
              <a:t> of an Air Parcel:</a:t>
            </a:r>
            <a:br>
              <a:rPr lang="en-US" dirty="0">
                <a:solidFill>
                  <a:srgbClr val="000000"/>
                </a:solidFill>
              </a:rPr>
            </a:br>
            <a:endParaRPr lang="en-US" dirty="0">
              <a:solidFill>
                <a:srgbClr val="000000"/>
              </a:solidFill>
            </a:endParaRPr>
          </a:p>
          <a:p>
            <a:pPr marL="457200" indent="-457200"/>
            <a:r>
              <a:rPr lang="en-US" b="1" dirty="0">
                <a:solidFill>
                  <a:srgbClr val="000000"/>
                </a:solidFill>
              </a:rPr>
              <a:t>Absorption </a:t>
            </a:r>
            <a:r>
              <a:rPr lang="en-US" b="1" i="1" dirty="0" err="1">
                <a:solidFill>
                  <a:srgbClr val="000000"/>
                </a:solidFill>
              </a:rPr>
              <a:t>B</a:t>
            </a:r>
            <a:r>
              <a:rPr lang="en-US" b="1" i="1" baseline="-25000" dirty="0" err="1">
                <a:solidFill>
                  <a:srgbClr val="000000"/>
                </a:solidFill>
              </a:rPr>
              <a:t>abs</a:t>
            </a:r>
            <a:r>
              <a:rPr lang="en-US" dirty="0">
                <a:solidFill>
                  <a:srgbClr val="000000"/>
                </a:solidFill>
              </a:rPr>
              <a:t> (death of photons, </a:t>
            </a:r>
            <a:r>
              <a:rPr lang="en-US" dirty="0" smtClean="0">
                <a:solidFill>
                  <a:srgbClr val="000000"/>
                </a:solidFill>
              </a:rPr>
              <a:t>light energy </a:t>
            </a:r>
            <a:r>
              <a:rPr lang="en-US" dirty="0">
                <a:solidFill>
                  <a:srgbClr val="000000"/>
                </a:solidFill>
              </a:rPr>
              <a:t>goes to heat)</a:t>
            </a:r>
          </a:p>
          <a:p>
            <a:pPr marL="457200" indent="-457200"/>
            <a:endParaRPr lang="en-US" dirty="0">
              <a:solidFill>
                <a:srgbClr val="000000"/>
              </a:solidFill>
            </a:endParaRPr>
          </a:p>
          <a:p>
            <a:pPr marL="457200" indent="-457200"/>
            <a:r>
              <a:rPr lang="en-US" b="1" dirty="0">
                <a:solidFill>
                  <a:srgbClr val="000000"/>
                </a:solidFill>
              </a:rPr>
              <a:t>Scattering </a:t>
            </a:r>
            <a:r>
              <a:rPr lang="en-US" b="1" i="1" dirty="0" err="1">
                <a:solidFill>
                  <a:srgbClr val="000000"/>
                </a:solidFill>
              </a:rPr>
              <a:t>B</a:t>
            </a:r>
            <a:r>
              <a:rPr lang="en-US" b="1" i="1" baseline="-25000" dirty="0" err="1">
                <a:solidFill>
                  <a:srgbClr val="000000"/>
                </a:solidFill>
              </a:rPr>
              <a:t>sca</a:t>
            </a:r>
            <a:r>
              <a:rPr lang="en-US" dirty="0">
                <a:solidFill>
                  <a:srgbClr val="000000"/>
                </a:solidFill>
              </a:rPr>
              <a:t> (second life for photons, redirection)</a:t>
            </a:r>
          </a:p>
          <a:p>
            <a:pPr marL="457200" indent="-457200"/>
            <a:endParaRPr lang="en-US" dirty="0">
              <a:solidFill>
                <a:srgbClr val="000000"/>
              </a:solidFill>
            </a:endParaRPr>
          </a:p>
          <a:p>
            <a:pPr marL="457200" indent="-457200"/>
            <a:r>
              <a:rPr lang="en-US" b="1" dirty="0">
                <a:solidFill>
                  <a:srgbClr val="000000"/>
                </a:solidFill>
              </a:rPr>
              <a:t>Extinction </a:t>
            </a:r>
            <a:r>
              <a:rPr lang="en-US" b="1" i="1" dirty="0" err="1">
                <a:solidFill>
                  <a:srgbClr val="000000"/>
                </a:solidFill>
              </a:rPr>
              <a:t>B</a:t>
            </a:r>
            <a:r>
              <a:rPr lang="en-US" b="1" i="1" baseline="-25000" dirty="0" err="1">
                <a:solidFill>
                  <a:srgbClr val="000000"/>
                </a:solidFill>
              </a:rPr>
              <a:t>ext</a:t>
            </a:r>
            <a:r>
              <a:rPr lang="en-US" dirty="0">
                <a:solidFill>
                  <a:srgbClr val="000000"/>
                </a:solidFill>
              </a:rPr>
              <a:t> (the bottom line, how much power is removed from a beam of light by </a:t>
            </a:r>
            <a:r>
              <a:rPr lang="en-US" b="1" i="1" dirty="0" err="1">
                <a:solidFill>
                  <a:srgbClr val="000000"/>
                </a:solidFill>
              </a:rPr>
              <a:t>B</a:t>
            </a:r>
            <a:r>
              <a:rPr lang="en-US" b="1" i="1" baseline="-25000" dirty="0" err="1">
                <a:solidFill>
                  <a:srgbClr val="000000"/>
                </a:solidFill>
              </a:rPr>
              <a:t>ext</a:t>
            </a:r>
            <a:r>
              <a:rPr lang="en-US" b="1" i="1" dirty="0">
                <a:solidFill>
                  <a:srgbClr val="000000"/>
                </a:solidFill>
              </a:rPr>
              <a:t> = </a:t>
            </a:r>
            <a:r>
              <a:rPr lang="en-US" b="1" i="1" dirty="0" err="1">
                <a:solidFill>
                  <a:srgbClr val="000000"/>
                </a:solidFill>
              </a:rPr>
              <a:t>B</a:t>
            </a:r>
            <a:r>
              <a:rPr lang="en-US" b="1" i="1" baseline="-25000" dirty="0" err="1">
                <a:solidFill>
                  <a:srgbClr val="000000"/>
                </a:solidFill>
              </a:rPr>
              <a:t>sca</a:t>
            </a:r>
            <a:r>
              <a:rPr lang="en-US" b="1" i="1" dirty="0">
                <a:solidFill>
                  <a:srgbClr val="000000"/>
                </a:solidFill>
              </a:rPr>
              <a:t> + </a:t>
            </a:r>
            <a:r>
              <a:rPr lang="en-US" b="1" i="1" dirty="0" err="1">
                <a:solidFill>
                  <a:srgbClr val="000000"/>
                </a:solidFill>
              </a:rPr>
              <a:t>B</a:t>
            </a:r>
            <a:r>
              <a:rPr lang="en-US" b="1" i="1" baseline="-25000" dirty="0" err="1">
                <a:solidFill>
                  <a:srgbClr val="000000"/>
                </a:solidFill>
              </a:rPr>
              <a:t>abs</a:t>
            </a:r>
            <a:r>
              <a:rPr lang="en-US" dirty="0">
                <a:solidFill>
                  <a:srgbClr val="000000"/>
                </a:solidFill>
              </a:rPr>
              <a:t>) </a:t>
            </a:r>
          </a:p>
          <a:p>
            <a:pPr marL="457200" indent="-457200"/>
            <a:endParaRPr lang="en-US" dirty="0">
              <a:solidFill>
                <a:srgbClr val="000000"/>
              </a:solidFill>
            </a:endParaRPr>
          </a:p>
          <a:p>
            <a:pPr marL="457200" indent="-457200">
              <a:buFont typeface="Arial" charset="0"/>
              <a:buAutoNum type="arabicPeriod" startAt="2"/>
            </a:pPr>
            <a:r>
              <a:rPr lang="en-US" b="1" dirty="0">
                <a:solidFill>
                  <a:srgbClr val="000000"/>
                </a:solidFill>
              </a:rPr>
              <a:t>How we measure</a:t>
            </a:r>
            <a:r>
              <a:rPr lang="en-US" dirty="0">
                <a:solidFill>
                  <a:srgbClr val="000000"/>
                </a:solidFill>
              </a:rPr>
              <a:t> </a:t>
            </a:r>
            <a:r>
              <a:rPr lang="en-US" b="1" i="1" dirty="0" err="1">
                <a:solidFill>
                  <a:srgbClr val="000000"/>
                </a:solidFill>
              </a:rPr>
              <a:t>B</a:t>
            </a:r>
            <a:r>
              <a:rPr lang="en-US" b="1" i="1" baseline="-25000" dirty="0" err="1">
                <a:solidFill>
                  <a:srgbClr val="000000"/>
                </a:solidFill>
              </a:rPr>
              <a:t>ext</a:t>
            </a:r>
            <a:r>
              <a:rPr lang="en-US" b="1" i="1" dirty="0">
                <a:solidFill>
                  <a:srgbClr val="000000"/>
                </a:solidFill>
              </a:rPr>
              <a:t> , </a:t>
            </a:r>
            <a:r>
              <a:rPr lang="en-US" b="1" i="1" dirty="0" err="1">
                <a:solidFill>
                  <a:srgbClr val="000000"/>
                </a:solidFill>
              </a:rPr>
              <a:t>B</a:t>
            </a:r>
            <a:r>
              <a:rPr lang="en-US" b="1" i="1" baseline="-25000" dirty="0" err="1">
                <a:solidFill>
                  <a:srgbClr val="000000"/>
                </a:solidFill>
              </a:rPr>
              <a:t>sca</a:t>
            </a:r>
            <a:r>
              <a:rPr lang="en-US" b="1" i="1" dirty="0">
                <a:solidFill>
                  <a:srgbClr val="000000"/>
                </a:solidFill>
              </a:rPr>
              <a:t> , </a:t>
            </a:r>
            <a:r>
              <a:rPr lang="en-US" b="1" i="1" dirty="0" err="1">
                <a:solidFill>
                  <a:srgbClr val="000000"/>
                </a:solidFill>
              </a:rPr>
              <a:t>B</a:t>
            </a:r>
            <a:r>
              <a:rPr lang="en-US" b="1" i="1" baseline="-25000" dirty="0" err="1">
                <a:solidFill>
                  <a:srgbClr val="000000"/>
                </a:solidFill>
              </a:rPr>
              <a:t>abs</a:t>
            </a:r>
            <a:r>
              <a:rPr lang="en-US" b="1" i="1" baseline="-25000" dirty="0">
                <a:solidFill>
                  <a:srgbClr val="000000"/>
                </a:solidFill>
              </a:rPr>
              <a:t> </a:t>
            </a:r>
            <a:endParaRPr lang="en-US" b="1" dirty="0">
              <a:solidFill>
                <a:srgbClr val="000000"/>
              </a:solidFill>
            </a:endParaRPr>
          </a:p>
          <a:p>
            <a:pPr marL="457200" indent="-457200">
              <a:buFont typeface="Arial" charset="0"/>
              <a:buAutoNum type="arabicPeriod" startAt="2"/>
            </a:pPr>
            <a:endParaRPr lang="en-US" b="1" dirty="0">
              <a:solidFill>
                <a:srgbClr val="000000"/>
              </a:solidFill>
            </a:endParaRPr>
          </a:p>
          <a:p>
            <a:pPr marL="457200" indent="-457200">
              <a:buFont typeface="Arial" charset="0"/>
              <a:buAutoNum type="arabicPeriod" startAt="2"/>
            </a:pPr>
            <a:r>
              <a:rPr lang="en-US" b="1" dirty="0" smtClean="0">
                <a:solidFill>
                  <a:srgbClr val="000000"/>
                </a:solidFill>
              </a:rPr>
              <a:t>Applications </a:t>
            </a:r>
            <a:r>
              <a:rPr lang="en-US" b="1" dirty="0">
                <a:solidFill>
                  <a:srgbClr val="000000"/>
                </a:solidFill>
              </a:rPr>
              <a:t>of these </a:t>
            </a:r>
            <a:r>
              <a:rPr lang="en-US" b="1" dirty="0" smtClean="0">
                <a:solidFill>
                  <a:srgbClr val="000000"/>
                </a:solidFill>
              </a:rPr>
              <a:t>coefficients and science insights</a:t>
            </a:r>
            <a:endParaRPr lang="en-US" b="1" dirty="0">
              <a:solidFill>
                <a:srgbClr val="000000"/>
              </a:solidFill>
            </a:endParaRPr>
          </a:p>
          <a:p>
            <a:endParaRPr lang="en-US" b="1" baseline="-250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48023" t="20500" r="8053" b="9375"/>
          <a:stretch>
            <a:fillRect/>
          </a:stretch>
        </p:blipFill>
        <p:spPr bwMode="auto">
          <a:xfrm>
            <a:off x="4814455" y="2590800"/>
            <a:ext cx="4329545" cy="3886200"/>
          </a:xfrm>
          <a:prstGeom prst="rect">
            <a:avLst/>
          </a:prstGeom>
          <a:ln>
            <a:noFill/>
          </a:ln>
          <a:effectLst>
            <a:softEdge rad="112500"/>
          </a:effectLst>
        </p:spPr>
      </p:pic>
      <p:sp>
        <p:nvSpPr>
          <p:cNvPr id="196610" name="TextBox 2"/>
          <p:cNvSpPr txBox="1">
            <a:spLocks noChangeArrowheads="1"/>
          </p:cNvSpPr>
          <p:nvPr/>
        </p:nvSpPr>
        <p:spPr bwMode="auto">
          <a:xfrm>
            <a:off x="76200" y="304800"/>
            <a:ext cx="9067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b="1" dirty="0" smtClean="0">
                <a:solidFill>
                  <a:srgbClr val="FFFF00"/>
                </a:solidFill>
                <a:latin typeface="Tahoma" charset="0"/>
                <a:cs typeface="Tahoma" charset="0"/>
              </a:rPr>
              <a:t>Aerosol Optics at </a:t>
            </a:r>
            <a:r>
              <a:rPr lang="en-US" sz="4000" b="1" dirty="0">
                <a:solidFill>
                  <a:srgbClr val="FFFF00"/>
                </a:solidFill>
                <a:latin typeface="Tahoma" charset="0"/>
                <a:cs typeface="Tahoma" charset="0"/>
              </a:rPr>
              <a:t>532 </a:t>
            </a:r>
            <a:r>
              <a:rPr lang="en-US" sz="4000" b="1" dirty="0" smtClean="0">
                <a:solidFill>
                  <a:srgbClr val="FFFF00"/>
                </a:solidFill>
                <a:latin typeface="Tahoma" charset="0"/>
                <a:cs typeface="Tahoma" charset="0"/>
              </a:rPr>
              <a:t>nm 2006 T0</a:t>
            </a:r>
            <a:endParaRPr lang="en-US" sz="4000" b="1" dirty="0">
              <a:solidFill>
                <a:srgbClr val="FFFF00"/>
              </a:solidFill>
              <a:latin typeface="Tahoma" charset="0"/>
              <a:cs typeface="Tahoma" charset="0"/>
            </a:endParaRPr>
          </a:p>
        </p:txBody>
      </p:sp>
      <p:sp>
        <p:nvSpPr>
          <p:cNvPr id="19661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9D7632-2814-5C4E-AC47-CFC77E4E93A4}" type="slidenum">
              <a:rPr lang="en-US" sz="1600" b="1">
                <a:solidFill>
                  <a:srgbClr val="FFFF00"/>
                </a:solidFill>
                <a:latin typeface="Calibri" charset="0"/>
              </a:rPr>
              <a:pPr/>
              <a:t>50</a:t>
            </a:fld>
            <a:endParaRPr lang="en-US" sz="1600" b="1">
              <a:solidFill>
                <a:srgbClr val="FFFF00"/>
              </a:solidFill>
              <a:latin typeface="Calibri" charset="0"/>
            </a:endParaRPr>
          </a:p>
        </p:txBody>
      </p:sp>
      <p:pic>
        <p:nvPicPr>
          <p:cNvPr id="7" name="Picture 2"/>
          <p:cNvPicPr>
            <a:picLocks noChangeAspect="1" noChangeArrowheads="1"/>
          </p:cNvPicPr>
          <p:nvPr/>
        </p:nvPicPr>
        <p:blipFill>
          <a:blip r:embed="rId3" cstate="print"/>
          <a:srcRect l="56222" t="37500" r="7467" b="9375"/>
          <a:stretch>
            <a:fillRect/>
          </a:stretch>
        </p:blipFill>
        <p:spPr bwMode="auto">
          <a:xfrm>
            <a:off x="381000" y="1295400"/>
            <a:ext cx="4168588" cy="3429000"/>
          </a:xfrm>
          <a:prstGeom prst="rect">
            <a:avLst/>
          </a:prstGeom>
          <a:ln w="0">
            <a:solidFill>
              <a:schemeClr val="tx1"/>
            </a:solidFill>
          </a:ln>
          <a:effectLst>
            <a:softEdge rad="112500"/>
          </a:effectLst>
        </p:spPr>
      </p:pic>
      <p:sp>
        <p:nvSpPr>
          <p:cNvPr id="11" name="Freeform 10"/>
          <p:cNvSpPr/>
          <p:nvPr/>
        </p:nvSpPr>
        <p:spPr>
          <a:xfrm>
            <a:off x="1828800" y="2362200"/>
            <a:ext cx="1843088" cy="989013"/>
          </a:xfrm>
          <a:custGeom>
            <a:avLst/>
            <a:gdLst>
              <a:gd name="connsiteX0" fmla="*/ 0 w 1843790"/>
              <a:gd name="connsiteY0" fmla="*/ 314794 h 989351"/>
              <a:gd name="connsiteX1" fmla="*/ 329784 w 1843790"/>
              <a:gd name="connsiteY1" fmla="*/ 0 h 989351"/>
              <a:gd name="connsiteX2" fmla="*/ 329784 w 1843790"/>
              <a:gd name="connsiteY2" fmla="*/ 0 h 989351"/>
              <a:gd name="connsiteX3" fmla="*/ 1843790 w 1843790"/>
              <a:gd name="connsiteY3" fmla="*/ 989351 h 989351"/>
              <a:gd name="connsiteX4" fmla="*/ 1843790 w 1843790"/>
              <a:gd name="connsiteY4" fmla="*/ 989351 h 989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790" h="989351">
                <a:moveTo>
                  <a:pt x="0" y="314794"/>
                </a:moveTo>
                <a:lnTo>
                  <a:pt x="329784" y="0"/>
                </a:lnTo>
                <a:lnTo>
                  <a:pt x="329784" y="0"/>
                </a:lnTo>
                <a:lnTo>
                  <a:pt x="1843790" y="989351"/>
                </a:lnTo>
                <a:lnTo>
                  <a:pt x="1843790" y="989351"/>
                </a:lnTo>
              </a:path>
            </a:pathLst>
          </a:custGeom>
          <a:ln w="317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sz="1800">
              <a:solidFill>
                <a:prstClr val="black"/>
              </a:solidFill>
              <a:latin typeface="Calibri"/>
            </a:endParaRPr>
          </a:p>
        </p:txBody>
      </p:sp>
      <p:cxnSp>
        <p:nvCxnSpPr>
          <p:cNvPr id="13" name="Straight Connector 12"/>
          <p:cNvCxnSpPr/>
          <p:nvPr/>
        </p:nvCxnSpPr>
        <p:spPr>
          <a:xfrm>
            <a:off x="2438400" y="2286000"/>
            <a:ext cx="0" cy="2286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743200" y="2286000"/>
            <a:ext cx="0" cy="3810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590800" y="2209800"/>
            <a:ext cx="0" cy="4572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743200" y="2590800"/>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95600" y="2514600"/>
            <a:ext cx="0" cy="30480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438400" y="2286000"/>
            <a:ext cx="4648200" cy="114300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352800" y="4724400"/>
            <a:ext cx="2971800" cy="60960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a:spLocks noChangeArrowheads="1"/>
          </p:cNvSpPr>
          <p:nvPr/>
        </p:nvSpPr>
        <p:spPr bwMode="auto">
          <a:xfrm>
            <a:off x="914400" y="5181600"/>
            <a:ext cx="251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00"/>
                </a:solidFill>
                <a:latin typeface="Tahoma" charset="0"/>
                <a:cs typeface="Tahoma" charset="0"/>
              </a:rPr>
              <a:t>Primary emissions.</a:t>
            </a:r>
          </a:p>
          <a:p>
            <a:pPr eaLnBrk="1" hangingPunct="1"/>
            <a:r>
              <a:rPr lang="en-US" sz="1800" b="1">
                <a:solidFill>
                  <a:srgbClr val="FFFF00"/>
                </a:solidFill>
                <a:latin typeface="Tahoma" charset="0"/>
                <a:cs typeface="Tahoma" charset="0"/>
              </a:rPr>
              <a:t>Absorption.</a:t>
            </a:r>
          </a:p>
        </p:txBody>
      </p:sp>
      <p:cxnSp>
        <p:nvCxnSpPr>
          <p:cNvPr id="34" name="Straight Arrow Connector 33"/>
          <p:cNvCxnSpPr/>
          <p:nvPr/>
        </p:nvCxnSpPr>
        <p:spPr>
          <a:xfrm flipV="1">
            <a:off x="7086600" y="2133600"/>
            <a:ext cx="0" cy="121920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a:spLocks noChangeArrowheads="1"/>
          </p:cNvSpPr>
          <p:nvPr/>
        </p:nvSpPr>
        <p:spPr bwMode="auto">
          <a:xfrm>
            <a:off x="5715000" y="1524000"/>
            <a:ext cx="2971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00"/>
                </a:solidFill>
                <a:latin typeface="Tahoma" charset="0"/>
                <a:cs typeface="Tahoma" charset="0"/>
              </a:rPr>
              <a:t>Secondary formation.</a:t>
            </a:r>
          </a:p>
          <a:p>
            <a:pPr eaLnBrk="1" hangingPunct="1"/>
            <a:r>
              <a:rPr lang="en-US" sz="1800" b="1">
                <a:solidFill>
                  <a:srgbClr val="FFFF00"/>
                </a:solidFill>
                <a:latin typeface="Tahoma" charset="0"/>
                <a:cs typeface="Tahoma" charset="0"/>
              </a:rPr>
              <a:t>Scattering.</a:t>
            </a:r>
          </a:p>
        </p:txBody>
      </p:sp>
      <p:sp>
        <p:nvSpPr>
          <p:cNvPr id="196624" name="TextBox 16"/>
          <p:cNvSpPr txBox="1">
            <a:spLocks noChangeArrowheads="1"/>
          </p:cNvSpPr>
          <p:nvPr/>
        </p:nvSpPr>
        <p:spPr bwMode="auto">
          <a:xfrm>
            <a:off x="533400" y="4724400"/>
            <a:ext cx="15049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latin typeface="Tahoma" charset="0"/>
                <a:cs typeface="Tahoma" charset="0"/>
              </a:rPr>
              <a:t>Paredes et al 2009</a:t>
            </a:r>
          </a:p>
        </p:txBody>
      </p:sp>
      <p:sp>
        <p:nvSpPr>
          <p:cNvPr id="20" name="TextBox 19"/>
          <p:cNvSpPr txBox="1">
            <a:spLocks noChangeArrowheads="1"/>
          </p:cNvSpPr>
          <p:nvPr/>
        </p:nvSpPr>
        <p:spPr bwMode="auto">
          <a:xfrm>
            <a:off x="4953000" y="6400800"/>
            <a:ext cx="15049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latin typeface="Tahoma" charset="0"/>
                <a:cs typeface="Tahoma" charset="0"/>
              </a:rPr>
              <a:t>Paredes et al 2009</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48609" t="17709" r="6881" b="29166"/>
          <a:stretch>
            <a:fillRect/>
          </a:stretch>
        </p:blipFill>
        <p:spPr bwMode="auto">
          <a:xfrm>
            <a:off x="4114800" y="3124200"/>
            <a:ext cx="4769224" cy="3200400"/>
          </a:xfrm>
          <a:prstGeom prst="rect">
            <a:avLst/>
          </a:prstGeom>
          <a:ln>
            <a:noFill/>
          </a:ln>
          <a:effectLst>
            <a:softEdge rad="112500"/>
          </a:effectLst>
        </p:spPr>
      </p:pic>
      <p:sp>
        <p:nvSpPr>
          <p:cNvPr id="197634" name="TextBox 2"/>
          <p:cNvSpPr txBox="1">
            <a:spLocks noChangeArrowheads="1"/>
          </p:cNvSpPr>
          <p:nvPr/>
        </p:nvSpPr>
        <p:spPr bwMode="auto">
          <a:xfrm>
            <a:off x="0" y="381000"/>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b="1" dirty="0" smtClean="0">
                <a:solidFill>
                  <a:srgbClr val="FFFF00"/>
                </a:solidFill>
                <a:latin typeface="Tahoma" charset="0"/>
                <a:cs typeface="Tahoma" charset="0"/>
              </a:rPr>
              <a:t>Aerosol Optics and Chemistry</a:t>
            </a:r>
            <a:endParaRPr lang="en-US" sz="4400" b="1" dirty="0">
              <a:solidFill>
                <a:srgbClr val="FFFF00"/>
              </a:solidFill>
              <a:latin typeface="Tahoma" charset="0"/>
              <a:cs typeface="Tahoma" charset="0"/>
            </a:endParaRPr>
          </a:p>
        </p:txBody>
      </p:sp>
      <p:pic>
        <p:nvPicPr>
          <p:cNvPr id="7" name="Picture 2"/>
          <p:cNvPicPr>
            <a:picLocks noChangeAspect="1" noChangeArrowheads="1"/>
          </p:cNvPicPr>
          <p:nvPr/>
        </p:nvPicPr>
        <p:blipFill>
          <a:blip r:embed="rId3" cstate="print"/>
          <a:srcRect l="56222" t="37500" r="7467" b="9375"/>
          <a:stretch>
            <a:fillRect/>
          </a:stretch>
        </p:blipFill>
        <p:spPr bwMode="auto">
          <a:xfrm>
            <a:off x="381000" y="1295399"/>
            <a:ext cx="3581400" cy="2945991"/>
          </a:xfrm>
          <a:prstGeom prst="rect">
            <a:avLst/>
          </a:prstGeom>
          <a:ln w="0">
            <a:solidFill>
              <a:schemeClr val="tx1"/>
            </a:solidFill>
          </a:ln>
          <a:effectLst>
            <a:softEdge rad="112500"/>
          </a:effectLst>
        </p:spPr>
      </p:pic>
      <p:cxnSp>
        <p:nvCxnSpPr>
          <p:cNvPr id="24" name="Straight Arrow Connector 23"/>
          <p:cNvCxnSpPr/>
          <p:nvPr/>
        </p:nvCxnSpPr>
        <p:spPr>
          <a:xfrm>
            <a:off x="2209800" y="2286000"/>
            <a:ext cx="3810000" cy="281940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676400" y="2362200"/>
            <a:ext cx="3810000" cy="281940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a:spLocks noChangeArrowheads="1"/>
          </p:cNvSpPr>
          <p:nvPr/>
        </p:nvSpPr>
        <p:spPr bwMode="auto">
          <a:xfrm>
            <a:off x="685800" y="5410200"/>
            <a:ext cx="251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00"/>
                </a:solidFill>
                <a:latin typeface="Tahoma" charset="0"/>
                <a:cs typeface="Tahoma" charset="0"/>
              </a:rPr>
              <a:t>Primary emissions.</a:t>
            </a:r>
          </a:p>
          <a:p>
            <a:pPr eaLnBrk="1" hangingPunct="1"/>
            <a:r>
              <a:rPr lang="en-US" sz="1800" b="1">
                <a:solidFill>
                  <a:srgbClr val="FFFF00"/>
                </a:solidFill>
                <a:latin typeface="Tahoma" charset="0"/>
                <a:cs typeface="Tahoma" charset="0"/>
              </a:rPr>
              <a:t>Absorption.</a:t>
            </a:r>
          </a:p>
        </p:txBody>
      </p:sp>
      <p:sp>
        <p:nvSpPr>
          <p:cNvPr id="36" name="TextBox 35"/>
          <p:cNvSpPr txBox="1">
            <a:spLocks noChangeArrowheads="1"/>
          </p:cNvSpPr>
          <p:nvPr/>
        </p:nvSpPr>
        <p:spPr bwMode="auto">
          <a:xfrm>
            <a:off x="5715000" y="1524000"/>
            <a:ext cx="2971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00"/>
                </a:solidFill>
                <a:latin typeface="Tahoma" charset="0"/>
                <a:cs typeface="Tahoma" charset="0"/>
              </a:rPr>
              <a:t>Secondary formation.</a:t>
            </a:r>
          </a:p>
          <a:p>
            <a:pPr eaLnBrk="1" hangingPunct="1"/>
            <a:r>
              <a:rPr lang="en-US" sz="1800" b="1">
                <a:solidFill>
                  <a:srgbClr val="FFFF00"/>
                </a:solidFill>
                <a:latin typeface="Tahoma" charset="0"/>
                <a:cs typeface="Tahoma" charset="0"/>
              </a:rPr>
              <a:t>Scattering.</a:t>
            </a:r>
          </a:p>
        </p:txBody>
      </p:sp>
      <p:cxnSp>
        <p:nvCxnSpPr>
          <p:cNvPr id="34" name="Straight Arrow Connector 33"/>
          <p:cNvCxnSpPr/>
          <p:nvPr/>
        </p:nvCxnSpPr>
        <p:spPr>
          <a:xfrm flipV="1">
            <a:off x="6019800" y="2133600"/>
            <a:ext cx="1066800" cy="289560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124200" y="5181600"/>
            <a:ext cx="2209800" cy="38100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6629400" y="2209800"/>
            <a:ext cx="457200" cy="320040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7644" name="TextBox 12"/>
          <p:cNvSpPr txBox="1">
            <a:spLocks noChangeArrowheads="1"/>
          </p:cNvSpPr>
          <p:nvPr/>
        </p:nvSpPr>
        <p:spPr bwMode="auto">
          <a:xfrm>
            <a:off x="457200" y="4267200"/>
            <a:ext cx="15049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latin typeface="Tahoma" charset="0"/>
                <a:cs typeface="Tahoma" charset="0"/>
              </a:rPr>
              <a:t>Paredes et al 2009</a:t>
            </a:r>
          </a:p>
        </p:txBody>
      </p:sp>
      <p:sp>
        <p:nvSpPr>
          <p:cNvPr id="14" name="TextBox 13"/>
          <p:cNvSpPr txBox="1">
            <a:spLocks noChangeArrowheads="1"/>
          </p:cNvSpPr>
          <p:nvPr/>
        </p:nvSpPr>
        <p:spPr bwMode="auto">
          <a:xfrm>
            <a:off x="4267200" y="6324600"/>
            <a:ext cx="15049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a:solidFill>
                  <a:srgbClr val="FFFF00"/>
                </a:solidFill>
                <a:latin typeface="Tahoma" charset="0"/>
                <a:cs typeface="Tahoma" charset="0"/>
              </a:rPr>
              <a:t>Paredes et al 2009</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6">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extBox 2"/>
          <p:cNvSpPr txBox="1">
            <a:spLocks noChangeArrowheads="1"/>
          </p:cNvSpPr>
          <p:nvPr/>
        </p:nvSpPr>
        <p:spPr bwMode="auto">
          <a:xfrm>
            <a:off x="31044" y="14111"/>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800" b="1" dirty="0" smtClean="0">
                <a:solidFill>
                  <a:srgbClr val="FFFF00"/>
                </a:solidFill>
                <a:latin typeface="Tahoma" charset="0"/>
                <a:cs typeface="Tahoma" charset="0"/>
              </a:rPr>
              <a:t>Use of PAS Scattering to Estimate PM Concentration</a:t>
            </a:r>
            <a:endParaRPr lang="en-US" sz="4800" b="1" dirty="0">
              <a:solidFill>
                <a:srgbClr val="FFFF00"/>
              </a:solidFill>
              <a:latin typeface="Tahoma" charset="0"/>
              <a:cs typeface="Tahoma" charset="0"/>
            </a:endParaRPr>
          </a:p>
        </p:txBody>
      </p:sp>
      <p:sp>
        <p:nvSpPr>
          <p:cNvPr id="198668" name="TextBox 12"/>
          <p:cNvSpPr txBox="1">
            <a:spLocks noChangeArrowheads="1"/>
          </p:cNvSpPr>
          <p:nvPr/>
        </p:nvSpPr>
        <p:spPr bwMode="auto">
          <a:xfrm>
            <a:off x="7639050" y="6596062"/>
            <a:ext cx="15049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b="1" dirty="0" err="1">
                <a:solidFill>
                  <a:srgbClr val="FFFF00"/>
                </a:solidFill>
                <a:latin typeface="Tahoma" charset="0"/>
                <a:cs typeface="Tahoma" charset="0"/>
              </a:rPr>
              <a:t>Paredes</a:t>
            </a:r>
            <a:r>
              <a:rPr lang="en-US" sz="1100" b="1" dirty="0">
                <a:solidFill>
                  <a:srgbClr val="FFFF00"/>
                </a:solidFill>
                <a:latin typeface="Tahoma" charset="0"/>
                <a:cs typeface="Tahoma" charset="0"/>
              </a:rPr>
              <a:t> et al 2009</a:t>
            </a:r>
          </a:p>
        </p:txBody>
      </p:sp>
      <p:grpSp>
        <p:nvGrpSpPr>
          <p:cNvPr id="5" name="Group 4"/>
          <p:cNvGrpSpPr/>
          <p:nvPr/>
        </p:nvGrpSpPr>
        <p:grpSpPr>
          <a:xfrm>
            <a:off x="1143000" y="1461911"/>
            <a:ext cx="6455919" cy="5396089"/>
            <a:chOff x="152400" y="1461911"/>
            <a:chExt cx="6455919" cy="5396089"/>
          </a:xfrm>
        </p:grpSpPr>
        <p:pic>
          <p:nvPicPr>
            <p:cNvPr id="2" name="Picture 1"/>
            <p:cNvPicPr>
              <a:picLocks noChangeAspect="1"/>
            </p:cNvPicPr>
            <p:nvPr/>
          </p:nvPicPr>
          <p:blipFill>
            <a:blip r:embed="rId2"/>
            <a:stretch>
              <a:fillRect/>
            </a:stretch>
          </p:blipFill>
          <p:spPr>
            <a:xfrm>
              <a:off x="152400" y="1461911"/>
              <a:ext cx="6455919" cy="5396089"/>
            </a:xfrm>
            <a:prstGeom prst="rect">
              <a:avLst/>
            </a:prstGeom>
          </p:spPr>
        </p:pic>
        <p:sp>
          <p:nvSpPr>
            <p:cNvPr id="4" name="TextBox 3"/>
            <p:cNvSpPr txBox="1"/>
            <p:nvPr/>
          </p:nvSpPr>
          <p:spPr>
            <a:xfrm>
              <a:off x="3581400" y="3810000"/>
              <a:ext cx="2624421" cy="461665"/>
            </a:xfrm>
            <a:prstGeom prst="rect">
              <a:avLst/>
            </a:prstGeom>
            <a:noFill/>
          </p:spPr>
          <p:txBody>
            <a:bodyPr wrap="none" rtlCol="0">
              <a:spAutoFit/>
            </a:bodyPr>
            <a:lstStyle/>
            <a:p>
              <a:r>
                <a:rPr lang="en-US" i="1" dirty="0" smtClean="0"/>
                <a:t>PM</a:t>
              </a:r>
              <a:r>
                <a:rPr lang="en-US" i="1" baseline="-25000" dirty="0" smtClean="0"/>
                <a:t>1</a:t>
              </a:r>
              <a:r>
                <a:rPr lang="en-US" dirty="0" smtClean="0"/>
                <a:t> </a:t>
              </a:r>
              <a:r>
                <a:rPr lang="en-US" baseline="-25000" dirty="0" smtClean="0"/>
                <a:t> </a:t>
              </a:r>
              <a:r>
                <a:rPr lang="en-US" dirty="0" smtClean="0"/>
                <a:t>≈  </a:t>
              </a:r>
              <a:r>
                <a:rPr lang="en-US" i="1" dirty="0" err="1" smtClean="0"/>
                <a:t>B</a:t>
              </a:r>
              <a:r>
                <a:rPr lang="en-US" i="1" baseline="-25000" dirty="0" err="1" smtClean="0"/>
                <a:t>sca</a:t>
              </a:r>
              <a:r>
                <a:rPr lang="en-US" i="1" dirty="0" smtClean="0"/>
                <a:t> / 3.8</a:t>
              </a:r>
              <a:endParaRPr lang="en-US" i="1" dirty="0"/>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extBox 2"/>
          <p:cNvSpPr txBox="1">
            <a:spLocks noChangeArrowheads="1"/>
          </p:cNvSpPr>
          <p:nvPr/>
        </p:nvSpPr>
        <p:spPr bwMode="auto">
          <a:xfrm>
            <a:off x="31044" y="14111"/>
            <a:ext cx="9144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b="1" dirty="0" smtClean="0">
                <a:solidFill>
                  <a:srgbClr val="FFFF00"/>
                </a:solidFill>
                <a:latin typeface="Tahoma" charset="0"/>
                <a:cs typeface="Tahoma" charset="0"/>
              </a:rPr>
              <a:t>Comparison of TO Circa NE DF in 2006 with CCA at UNAM 2015 </a:t>
            </a:r>
            <a:endParaRPr lang="en-US" sz="4800" b="1" dirty="0">
              <a:solidFill>
                <a:srgbClr val="FFFF00"/>
              </a:solidFill>
              <a:latin typeface="Tahoma" charset="0"/>
              <a:cs typeface="Tahoma" charset="0"/>
            </a:endParaRPr>
          </a:p>
        </p:txBody>
      </p:sp>
      <p:sp>
        <p:nvSpPr>
          <p:cNvPr id="3" name="TextBox 2"/>
          <p:cNvSpPr txBox="1"/>
          <p:nvPr/>
        </p:nvSpPr>
        <p:spPr>
          <a:xfrm>
            <a:off x="381000" y="3276600"/>
            <a:ext cx="7843012" cy="830997"/>
          </a:xfrm>
          <a:prstGeom prst="rect">
            <a:avLst/>
          </a:prstGeom>
          <a:noFill/>
        </p:spPr>
        <p:txBody>
          <a:bodyPr wrap="none" rtlCol="0">
            <a:spAutoFit/>
          </a:bodyPr>
          <a:lstStyle/>
          <a:p>
            <a:r>
              <a:rPr lang="en-US" dirty="0" smtClean="0">
                <a:solidFill>
                  <a:srgbClr val="FFFF00"/>
                </a:solidFill>
              </a:rPr>
              <a:t>Preliminary work with Rafael </a:t>
            </a:r>
            <a:r>
              <a:rPr lang="en-US" dirty="0" err="1" smtClean="0">
                <a:solidFill>
                  <a:srgbClr val="FFFF00"/>
                </a:solidFill>
              </a:rPr>
              <a:t>Li</a:t>
            </a:r>
            <a:r>
              <a:rPr lang="en-US" dirty="0" err="1" smtClean="0">
                <a:solidFill>
                  <a:srgbClr val="FFFF00"/>
                </a:solidFill>
              </a:rPr>
              <a:t>ñ</a:t>
            </a:r>
            <a:r>
              <a:rPr lang="en-US" dirty="0" err="1" smtClean="0">
                <a:solidFill>
                  <a:srgbClr val="FFFF00"/>
                </a:solidFill>
              </a:rPr>
              <a:t>an</a:t>
            </a:r>
            <a:r>
              <a:rPr lang="en-US" dirty="0" smtClean="0">
                <a:solidFill>
                  <a:srgbClr val="FFFF00"/>
                </a:solidFill>
              </a:rPr>
              <a:t> </a:t>
            </a:r>
            <a:r>
              <a:rPr lang="en-US" dirty="0">
                <a:solidFill>
                  <a:srgbClr val="FFFF00"/>
                </a:solidFill>
              </a:rPr>
              <a:t/>
            </a:r>
            <a:br>
              <a:rPr lang="en-US" dirty="0">
                <a:solidFill>
                  <a:srgbClr val="FFFF00"/>
                </a:solidFill>
              </a:rPr>
            </a:br>
            <a:r>
              <a:rPr lang="en-US" dirty="0" smtClean="0">
                <a:solidFill>
                  <a:srgbClr val="FFFF00"/>
                </a:solidFill>
              </a:rPr>
              <a:t>and the group of Dr. </a:t>
            </a:r>
            <a:r>
              <a:rPr lang="en-US" dirty="0" err="1" smtClean="0">
                <a:solidFill>
                  <a:srgbClr val="FFFF00"/>
                </a:solidFill>
              </a:rPr>
              <a:t>Telma</a:t>
            </a:r>
            <a:r>
              <a:rPr lang="en-US" dirty="0" smtClean="0">
                <a:solidFill>
                  <a:srgbClr val="FFFF00"/>
                </a:solidFill>
              </a:rPr>
              <a:t> Castro and Dr. Oscar Peralta</a:t>
            </a:r>
          </a:p>
        </p:txBody>
      </p:sp>
    </p:spTree>
    <p:extLst>
      <p:ext uri="{BB962C8B-B14F-4D97-AF65-F5344CB8AC3E}">
        <p14:creationId xmlns:p14="http://schemas.microsoft.com/office/powerpoint/2010/main" val="21885073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Box 2"/>
          <p:cNvSpPr txBox="1">
            <a:spLocks noChangeArrowheads="1"/>
          </p:cNvSpPr>
          <p:nvPr/>
        </p:nvSpPr>
        <p:spPr bwMode="auto">
          <a:xfrm>
            <a:off x="0" y="8467"/>
            <a:ext cx="91327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smtClean="0">
                <a:solidFill>
                  <a:srgbClr val="FFFF00"/>
                </a:solidFill>
                <a:latin typeface="Tahoma" charset="0"/>
                <a:cs typeface="Tahoma" charset="0"/>
              </a:rPr>
              <a:t>Aerosol Optics at </a:t>
            </a:r>
            <a:r>
              <a:rPr lang="en-US" sz="2000" b="1" dirty="0">
                <a:solidFill>
                  <a:srgbClr val="FFFF00"/>
                </a:solidFill>
                <a:latin typeface="Tahoma" charset="0"/>
                <a:cs typeface="Tahoma" charset="0"/>
              </a:rPr>
              <a:t>532 </a:t>
            </a:r>
            <a:r>
              <a:rPr lang="en-US" sz="2000" b="1" dirty="0" smtClean="0">
                <a:solidFill>
                  <a:srgbClr val="FFFF00"/>
                </a:solidFill>
                <a:latin typeface="Tahoma" charset="0"/>
                <a:cs typeface="Tahoma" charset="0"/>
              </a:rPr>
              <a:t>nm: T0 in 2006 and CCA UNAM in 2015</a:t>
            </a:r>
            <a:endParaRPr lang="en-US" sz="2000" b="1" dirty="0">
              <a:solidFill>
                <a:srgbClr val="FFFF00"/>
              </a:solidFill>
              <a:latin typeface="Tahoma" charset="0"/>
              <a:cs typeface="Tahoma" charset="0"/>
            </a:endParaRPr>
          </a:p>
        </p:txBody>
      </p:sp>
      <p:pic>
        <p:nvPicPr>
          <p:cNvPr id="2" name="Picture 1"/>
          <p:cNvPicPr>
            <a:picLocks noChangeAspect="1"/>
          </p:cNvPicPr>
          <p:nvPr/>
        </p:nvPicPr>
        <p:blipFill>
          <a:blip r:embed="rId2"/>
          <a:stretch>
            <a:fillRect/>
          </a:stretch>
        </p:blipFill>
        <p:spPr>
          <a:xfrm>
            <a:off x="39511" y="533235"/>
            <a:ext cx="4480560" cy="3048165"/>
          </a:xfrm>
          <a:prstGeom prst="rect">
            <a:avLst/>
          </a:prstGeom>
        </p:spPr>
      </p:pic>
      <p:pic>
        <p:nvPicPr>
          <p:cNvPr id="3" name="Picture 2"/>
          <p:cNvPicPr>
            <a:picLocks noChangeAspect="1"/>
          </p:cNvPicPr>
          <p:nvPr/>
        </p:nvPicPr>
        <p:blipFill>
          <a:blip r:embed="rId3"/>
          <a:stretch>
            <a:fillRect/>
          </a:stretch>
        </p:blipFill>
        <p:spPr>
          <a:xfrm>
            <a:off x="4600222" y="533401"/>
            <a:ext cx="4389120" cy="3014749"/>
          </a:xfrm>
          <a:prstGeom prst="rect">
            <a:avLst/>
          </a:prstGeom>
        </p:spPr>
      </p:pic>
      <p:pic>
        <p:nvPicPr>
          <p:cNvPr id="5" name="Picture 4" descr="pas532_cca_24hraveoptics_2015.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 y="3581400"/>
            <a:ext cx="4480560" cy="3255907"/>
          </a:xfrm>
          <a:prstGeom prst="rect">
            <a:avLst/>
          </a:prstGeom>
        </p:spPr>
      </p:pic>
      <p:pic>
        <p:nvPicPr>
          <p:cNvPr id="6" name="Picture 5" descr="pas532_cca_24hrave_2015.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3581400"/>
            <a:ext cx="4480560" cy="3255907"/>
          </a:xfrm>
          <a:prstGeom prst="rect">
            <a:avLst/>
          </a:prstGeom>
        </p:spPr>
      </p:pic>
    </p:spTree>
    <p:extLst>
      <p:ext uri="{BB962C8B-B14F-4D97-AF65-F5344CB8AC3E}">
        <p14:creationId xmlns:p14="http://schemas.microsoft.com/office/powerpoint/2010/main" val="338328068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absTimeSeries3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785" y="0"/>
            <a:ext cx="5748369" cy="3383280"/>
          </a:xfrm>
          <a:prstGeom prst="rect">
            <a:avLst/>
          </a:prstGeom>
        </p:spPr>
      </p:pic>
      <p:pic>
        <p:nvPicPr>
          <p:cNvPr id="5" name="Picture 4" descr="BscaTimeSeries3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785" y="3429000"/>
            <a:ext cx="5836560" cy="3383280"/>
          </a:xfrm>
          <a:prstGeom prst="rect">
            <a:avLst/>
          </a:prstGeom>
        </p:spPr>
      </p:pic>
      <p:sp>
        <p:nvSpPr>
          <p:cNvPr id="2" name="Title 1"/>
          <p:cNvSpPr>
            <a:spLocks noGrp="1"/>
          </p:cNvSpPr>
          <p:nvPr>
            <p:ph type="title"/>
          </p:nvPr>
        </p:nvSpPr>
        <p:spPr>
          <a:xfrm>
            <a:off x="0" y="457200"/>
            <a:ext cx="3048000" cy="1295400"/>
          </a:xfrm>
        </p:spPr>
        <p:txBody>
          <a:bodyPr/>
          <a:lstStyle/>
          <a:p>
            <a:r>
              <a:rPr lang="en-US" dirty="0" smtClean="0"/>
              <a:t>CCA 2015</a:t>
            </a:r>
            <a:br>
              <a:rPr lang="en-US" dirty="0" smtClean="0"/>
            </a:br>
            <a:r>
              <a:rPr lang="en-US" dirty="0" smtClean="0"/>
              <a:t>UNAM</a:t>
            </a:r>
            <a:endParaRPr lang="en-US" dirty="0"/>
          </a:p>
        </p:txBody>
      </p:sp>
      <p:sp>
        <p:nvSpPr>
          <p:cNvPr id="6" name="TextBox 5"/>
          <p:cNvSpPr txBox="1"/>
          <p:nvPr/>
        </p:nvSpPr>
        <p:spPr>
          <a:xfrm>
            <a:off x="228600" y="2819400"/>
            <a:ext cx="2939326" cy="830997"/>
          </a:xfrm>
          <a:prstGeom prst="rect">
            <a:avLst/>
          </a:prstGeom>
          <a:noFill/>
        </p:spPr>
        <p:txBody>
          <a:bodyPr wrap="none" rtlCol="0">
            <a:spAutoFit/>
          </a:bodyPr>
          <a:lstStyle/>
          <a:p>
            <a:r>
              <a:rPr lang="en-US" dirty="0" smtClean="0"/>
              <a:t>Few days look</a:t>
            </a:r>
            <a:br>
              <a:rPr lang="en-US" dirty="0" smtClean="0"/>
            </a:br>
            <a:r>
              <a:rPr lang="en-US" dirty="0" smtClean="0"/>
              <a:t>like the average day</a:t>
            </a:r>
          </a:p>
        </p:txBody>
      </p:sp>
    </p:spTree>
    <p:extLst>
      <p:ext uri="{BB962C8B-B14F-4D97-AF65-F5344CB8AC3E}">
        <p14:creationId xmlns:p14="http://schemas.microsoft.com/office/powerpoint/2010/main" val="304143699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3048000" cy="1371600"/>
          </a:xfrm>
        </p:spPr>
        <p:txBody>
          <a:bodyPr/>
          <a:lstStyle/>
          <a:p>
            <a:r>
              <a:rPr lang="en-US" dirty="0" smtClean="0"/>
              <a:t>CCA 2015</a:t>
            </a:r>
            <a:br>
              <a:rPr lang="en-US" dirty="0" smtClean="0"/>
            </a:br>
            <a:r>
              <a:rPr lang="en-US" dirty="0" smtClean="0"/>
              <a:t>UNAM</a:t>
            </a:r>
            <a:endParaRPr lang="en-US" dirty="0"/>
          </a:p>
        </p:txBody>
      </p:sp>
      <p:sp>
        <p:nvSpPr>
          <p:cNvPr id="6" name="TextBox 5"/>
          <p:cNvSpPr txBox="1"/>
          <p:nvPr/>
        </p:nvSpPr>
        <p:spPr>
          <a:xfrm>
            <a:off x="228600" y="2819400"/>
            <a:ext cx="2939326" cy="830997"/>
          </a:xfrm>
          <a:prstGeom prst="rect">
            <a:avLst/>
          </a:prstGeom>
          <a:noFill/>
        </p:spPr>
        <p:txBody>
          <a:bodyPr wrap="none" rtlCol="0">
            <a:spAutoFit/>
          </a:bodyPr>
          <a:lstStyle/>
          <a:p>
            <a:r>
              <a:rPr lang="en-US" dirty="0" smtClean="0"/>
              <a:t>Few days look</a:t>
            </a:r>
            <a:br>
              <a:rPr lang="en-US" dirty="0" smtClean="0"/>
            </a:br>
            <a:r>
              <a:rPr lang="en-US" dirty="0" smtClean="0"/>
              <a:t>like the average day</a:t>
            </a:r>
          </a:p>
        </p:txBody>
      </p:sp>
      <p:pic>
        <p:nvPicPr>
          <p:cNvPr id="3" name="Picture 2" descr="BextTimeSeries3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5" y="0"/>
            <a:ext cx="5908715" cy="3383280"/>
          </a:xfrm>
          <a:prstGeom prst="rect">
            <a:avLst/>
          </a:prstGeom>
        </p:spPr>
      </p:pic>
      <p:pic>
        <p:nvPicPr>
          <p:cNvPr id="7" name="Picture 6" descr="SSA_TimeSeries3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3480364"/>
            <a:ext cx="5435696" cy="3383280"/>
          </a:xfrm>
          <a:prstGeom prst="rect">
            <a:avLst/>
          </a:prstGeom>
        </p:spPr>
      </p:pic>
    </p:spTree>
    <p:extLst>
      <p:ext uri="{BB962C8B-B14F-4D97-AF65-F5344CB8AC3E}">
        <p14:creationId xmlns:p14="http://schemas.microsoft.com/office/powerpoint/2010/main" val="177954661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167508157"/>
              </p:ext>
            </p:extLst>
          </p:nvPr>
        </p:nvGraphicFramePr>
        <p:xfrm>
          <a:off x="990600" y="780288"/>
          <a:ext cx="7315200"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381000" y="152400"/>
            <a:ext cx="8246218" cy="830997"/>
          </a:xfrm>
          <a:prstGeom prst="rect">
            <a:avLst/>
          </a:prstGeom>
        </p:spPr>
        <p:txBody>
          <a:bodyPr wrap="none">
            <a:spAutoFit/>
          </a:bodyPr>
          <a:lstStyle/>
          <a:p>
            <a:pPr eaLnBrk="1" fontAlgn="auto" hangingPunct="1">
              <a:spcBef>
                <a:spcPts val="0"/>
              </a:spcBef>
              <a:spcAft>
                <a:spcPts val="0"/>
              </a:spcAft>
            </a:pPr>
            <a:r>
              <a:rPr lang="en-US" b="1" dirty="0" smtClean="0">
                <a:solidFill>
                  <a:srgbClr val="FFFFFF"/>
                </a:solidFill>
                <a:effectLst>
                  <a:outerShdw blurRad="38100" dist="38100" dir="2700000" algn="tl">
                    <a:srgbClr val="000000">
                      <a:alpha val="43137"/>
                    </a:srgbClr>
                  </a:outerShdw>
                </a:effectLst>
                <a:latin typeface="Calibri"/>
                <a:ea typeface="+mn-ea"/>
                <a:cs typeface="+mn-cs"/>
              </a:rPr>
              <a:t>Use PAS to Evaluate </a:t>
            </a:r>
            <a:r>
              <a:rPr lang="en-US" b="1" dirty="0">
                <a:solidFill>
                  <a:srgbClr val="FFFFFF"/>
                </a:solidFill>
                <a:effectLst>
                  <a:outerShdw blurRad="38100" dist="38100" dir="2700000" algn="tl">
                    <a:srgbClr val="000000">
                      <a:alpha val="43137"/>
                    </a:srgbClr>
                  </a:outerShdw>
                </a:effectLst>
                <a:latin typeface="Calibri"/>
                <a:ea typeface="+mn-ea"/>
                <a:cs typeface="+mn-cs"/>
              </a:rPr>
              <a:t>Accuracy of </a:t>
            </a:r>
            <a:r>
              <a:rPr lang="en-US" b="1" dirty="0" smtClean="0">
                <a:solidFill>
                  <a:srgbClr val="FFFFFF"/>
                </a:solidFill>
                <a:effectLst>
                  <a:outerShdw blurRad="38100" dist="38100" dir="2700000" algn="tl">
                    <a:srgbClr val="000000">
                      <a:alpha val="43137"/>
                    </a:srgbClr>
                  </a:outerShdw>
                </a:effectLst>
                <a:latin typeface="Calibri"/>
                <a:ea typeface="+mn-ea"/>
                <a:cs typeface="+mn-cs"/>
              </a:rPr>
              <a:t>Satellite PM2.5 Determination</a:t>
            </a:r>
            <a:endParaRPr lang="en-US" b="1" dirty="0">
              <a:solidFill>
                <a:srgbClr val="FFFFFF"/>
              </a:solidFill>
              <a:effectLst>
                <a:outerShdw blurRad="38100" dist="38100" dir="2700000" algn="tl">
                  <a:srgbClr val="000000">
                    <a:alpha val="43137"/>
                  </a:srgbClr>
                </a:outerShdw>
              </a:effectLst>
              <a:latin typeface="Calibri"/>
              <a:ea typeface="+mn-ea"/>
              <a:cs typeface="+mn-cs"/>
            </a:endParaRPr>
          </a:p>
          <a:p>
            <a:pPr eaLnBrk="1" fontAlgn="auto" hangingPunct="1">
              <a:spcBef>
                <a:spcPts val="0"/>
              </a:spcBef>
              <a:spcAft>
                <a:spcPts val="0"/>
              </a:spcAft>
            </a:pPr>
            <a:r>
              <a:rPr lang="en-US" b="1" dirty="0">
                <a:solidFill>
                  <a:srgbClr val="FFFFFF"/>
                </a:solidFill>
                <a:effectLst>
                  <a:outerShdw blurRad="38100" dist="38100" dir="2700000" algn="tl">
                    <a:srgbClr val="000000">
                      <a:alpha val="43137"/>
                    </a:srgbClr>
                  </a:outerShdw>
                </a:effectLst>
                <a:latin typeface="Calibri"/>
                <a:ea typeface="+mn-ea"/>
                <a:cs typeface="+mn-cs"/>
              </a:rPr>
              <a:t> </a:t>
            </a:r>
          </a:p>
        </p:txBody>
      </p:sp>
    </p:spTree>
    <p:extLst>
      <p:ext uri="{BB962C8B-B14F-4D97-AF65-F5344CB8AC3E}">
        <p14:creationId xmlns:p14="http://schemas.microsoft.com/office/powerpoint/2010/main" val="275555910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rmAutofit/>
          </a:bodyPr>
          <a:lstStyle/>
          <a:p>
            <a:r>
              <a:rPr lang="en-US" sz="3600" dirty="0" smtClean="0">
                <a:solidFill>
                  <a:srgbClr val="FF0000"/>
                </a:solidFill>
              </a:rPr>
              <a:t>Assumption of Satellite PM2.5 Determination </a:t>
            </a:r>
            <a:endParaRPr lang="en-US" sz="3600" dirty="0">
              <a:solidFill>
                <a:srgbClr val="FF0000"/>
              </a:solidFill>
            </a:endParaRPr>
          </a:p>
        </p:txBody>
      </p:sp>
      <p:sp>
        <p:nvSpPr>
          <p:cNvPr id="5" name="TextBox 4"/>
          <p:cNvSpPr txBox="1"/>
          <p:nvPr/>
        </p:nvSpPr>
        <p:spPr>
          <a:xfrm>
            <a:off x="2822" y="685800"/>
            <a:ext cx="9141178" cy="1569660"/>
          </a:xfrm>
          <a:prstGeom prst="rect">
            <a:avLst/>
          </a:prstGeom>
          <a:noFill/>
        </p:spPr>
        <p:txBody>
          <a:bodyPr wrap="square" rtlCol="0">
            <a:spAutoFit/>
          </a:bodyPr>
          <a:lstStyle/>
          <a:p>
            <a:r>
              <a:rPr lang="en-US" dirty="0" smtClean="0">
                <a:solidFill>
                  <a:srgbClr val="FFFF00"/>
                </a:solidFill>
              </a:rPr>
              <a:t>If all aerosol are in the atmospheric boundary layer, and it has RH &lt; 65%, column measurements of AOD could be used to obtain surface extinction coefficient, with knowledge of the boundary layer height </a:t>
            </a:r>
            <a:r>
              <a:rPr lang="en-US" i="1" dirty="0" smtClean="0">
                <a:solidFill>
                  <a:srgbClr val="FFFF00"/>
                </a:solidFill>
              </a:rPr>
              <a:t>H</a:t>
            </a:r>
            <a:r>
              <a:rPr lang="en-US" dirty="0" smtClean="0">
                <a:solidFill>
                  <a:srgbClr val="FFFF00"/>
                </a:solidFill>
              </a:rPr>
              <a:t>. </a:t>
            </a:r>
            <a:endParaRPr lang="en-US" dirty="0">
              <a:solidFill>
                <a:srgbClr val="FFFF00"/>
              </a:solidFill>
            </a:endParaRPr>
          </a:p>
        </p:txBody>
      </p:sp>
      <p:sp>
        <p:nvSpPr>
          <p:cNvPr id="6" name="Rectangle 5"/>
          <p:cNvSpPr/>
          <p:nvPr/>
        </p:nvSpPr>
        <p:spPr>
          <a:xfrm>
            <a:off x="457200" y="5257800"/>
            <a:ext cx="3276600" cy="381000"/>
          </a:xfrm>
          <a:prstGeom prst="rect">
            <a:avLst/>
          </a:prstGeom>
          <a:blipFill rotWithShape="1">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dirty="0" smtClean="0"/>
              <a:t/>
            </a:r>
          </a:p>
          <a:p>
            <a:pPr algn="ctr"/>
            <a:endParaRPr lang="en-US" dirty="0"/>
          </a:p>
        </p:txBody>
      </p:sp>
      <p:sp>
        <p:nvSpPr>
          <p:cNvPr id="7" name="Rectangle 6"/>
          <p:cNvSpPr/>
          <p:nvPr/>
        </p:nvSpPr>
        <p:spPr>
          <a:xfrm>
            <a:off x="457200" y="4191000"/>
            <a:ext cx="3276600" cy="1066800"/>
          </a:xfrm>
          <a:prstGeom prst="rect">
            <a:avLst/>
          </a:prstGeom>
          <a:pattFill prst="pct10">
            <a:fgClr>
              <a:prstClr val="black"/>
            </a:fgClr>
            <a:bgClr>
              <a:prstClr val="white"/>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dirty="0" smtClean="0"/>
              <a:t/>
            </a:r>
          </a:p>
          <a:p>
            <a:pPr algn="ctr"/>
            <a:endParaRPr lang="en-US" dirty="0"/>
          </a:p>
        </p:txBody>
      </p:sp>
      <p:sp>
        <p:nvSpPr>
          <p:cNvPr id="8" name="Oval 7"/>
          <p:cNvSpPr/>
          <p:nvPr/>
        </p:nvSpPr>
        <p:spPr>
          <a:xfrm>
            <a:off x="2362200" y="3195935"/>
            <a:ext cx="304800" cy="304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971800" y="4800600"/>
            <a:ext cx="777677" cy="461665"/>
          </a:xfrm>
          <a:prstGeom prst="rect">
            <a:avLst/>
          </a:prstGeom>
          <a:solidFill>
            <a:srgbClr val="FFFF00"/>
          </a:solidFill>
        </p:spPr>
        <p:txBody>
          <a:bodyPr wrap="none" rtlCol="0">
            <a:spAutoFit/>
          </a:bodyPr>
          <a:lstStyle/>
          <a:p>
            <a:r>
              <a:rPr lang="en-US" dirty="0" smtClean="0"/>
              <a:t>PAS</a:t>
            </a:r>
            <a:endParaRPr lang="en-US" dirty="0"/>
          </a:p>
        </p:txBody>
      </p:sp>
      <p:sp>
        <p:nvSpPr>
          <p:cNvPr id="12" name="TextBox 11"/>
          <p:cNvSpPr txBox="1"/>
          <p:nvPr/>
        </p:nvSpPr>
        <p:spPr>
          <a:xfrm>
            <a:off x="2743200" y="3119735"/>
            <a:ext cx="6320360" cy="461665"/>
          </a:xfrm>
          <a:prstGeom prst="rect">
            <a:avLst/>
          </a:prstGeom>
          <a:noFill/>
        </p:spPr>
        <p:txBody>
          <a:bodyPr wrap="none" rtlCol="0">
            <a:spAutoFit/>
          </a:bodyPr>
          <a:lstStyle/>
          <a:p>
            <a:r>
              <a:rPr lang="en-US" dirty="0" smtClean="0">
                <a:solidFill>
                  <a:srgbClr val="FFFF00"/>
                </a:solidFill>
              </a:rPr>
              <a:t>MODIS Instrument, Terra and Aqua Satellites</a:t>
            </a:r>
            <a:endParaRPr lang="en-US" dirty="0">
              <a:solidFill>
                <a:srgbClr val="FFFF00"/>
              </a:solidFill>
            </a:endParaRPr>
          </a:p>
        </p:txBody>
      </p:sp>
      <p:pic>
        <p:nvPicPr>
          <p:cNvPr id="13" name="Picture 12"/>
          <p:cNvPicPr>
            <a:picLocks noChangeAspect="1"/>
          </p:cNvPicPr>
          <p:nvPr/>
        </p:nvPicPr>
        <p:blipFill>
          <a:blip r:embed="rId3"/>
          <a:stretch>
            <a:fillRect/>
          </a:stretch>
        </p:blipFill>
        <p:spPr>
          <a:xfrm>
            <a:off x="0" y="2209800"/>
            <a:ext cx="1219200" cy="1219200"/>
          </a:xfrm>
          <a:prstGeom prst="rect">
            <a:avLst/>
          </a:prstGeom>
        </p:spPr>
      </p:pic>
      <p:sp>
        <p:nvSpPr>
          <p:cNvPr id="14" name="TextBox 13"/>
          <p:cNvSpPr txBox="1"/>
          <p:nvPr/>
        </p:nvSpPr>
        <p:spPr>
          <a:xfrm>
            <a:off x="3886200" y="4343400"/>
            <a:ext cx="2223686" cy="830997"/>
          </a:xfrm>
          <a:prstGeom prst="rect">
            <a:avLst/>
          </a:prstGeom>
          <a:noFill/>
        </p:spPr>
        <p:txBody>
          <a:bodyPr wrap="none" rtlCol="0">
            <a:spAutoFit/>
          </a:bodyPr>
          <a:lstStyle/>
          <a:p>
            <a:r>
              <a:rPr lang="en-US" dirty="0" smtClean="0">
                <a:solidFill>
                  <a:srgbClr val="FFFF00"/>
                </a:solidFill>
              </a:rPr>
              <a:t>aerosol in </a:t>
            </a:r>
          </a:p>
          <a:p>
            <a:r>
              <a:rPr lang="en-US" dirty="0">
                <a:solidFill>
                  <a:srgbClr val="FFFF00"/>
                </a:solidFill>
              </a:rPr>
              <a:t>b</a:t>
            </a:r>
            <a:r>
              <a:rPr lang="en-US" dirty="0" smtClean="0">
                <a:solidFill>
                  <a:srgbClr val="FFFF00"/>
                </a:solidFill>
              </a:rPr>
              <a:t>oundary layer</a:t>
            </a:r>
            <a:endParaRPr lang="en-US" dirty="0">
              <a:solidFill>
                <a:srgbClr val="FFFF00"/>
              </a:solidFill>
            </a:endParaRPr>
          </a:p>
        </p:txBody>
      </p:sp>
      <p:sp>
        <p:nvSpPr>
          <p:cNvPr id="15" name="TextBox 14"/>
          <p:cNvSpPr txBox="1"/>
          <p:nvPr/>
        </p:nvSpPr>
        <p:spPr>
          <a:xfrm>
            <a:off x="3838222" y="3908778"/>
            <a:ext cx="3793952" cy="461665"/>
          </a:xfrm>
          <a:prstGeom prst="rect">
            <a:avLst/>
          </a:prstGeom>
          <a:noFill/>
        </p:spPr>
        <p:txBody>
          <a:bodyPr wrap="none" rtlCol="0">
            <a:spAutoFit/>
          </a:bodyPr>
          <a:lstStyle/>
          <a:p>
            <a:r>
              <a:rPr lang="en-US" i="1" dirty="0" smtClean="0">
                <a:solidFill>
                  <a:schemeClr val="bg1"/>
                </a:solidFill>
              </a:rPr>
              <a:t>H = boundary layer height</a:t>
            </a:r>
            <a:endParaRPr lang="en-US" i="1" dirty="0">
              <a:solidFill>
                <a:schemeClr val="bg1"/>
              </a:solidFill>
            </a:endParaRPr>
          </a:p>
        </p:txBody>
      </p:sp>
      <p:cxnSp>
        <p:nvCxnSpPr>
          <p:cNvPr id="17" name="Straight Arrow Connector 16"/>
          <p:cNvCxnSpPr/>
          <p:nvPr/>
        </p:nvCxnSpPr>
        <p:spPr>
          <a:xfrm>
            <a:off x="762000" y="3352800"/>
            <a:ext cx="228600" cy="137160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57200" y="4800600"/>
            <a:ext cx="971239" cy="461665"/>
          </a:xfrm>
          <a:prstGeom prst="rect">
            <a:avLst/>
          </a:prstGeom>
          <a:solidFill>
            <a:srgbClr val="00FF00"/>
          </a:solidFill>
        </p:spPr>
        <p:txBody>
          <a:bodyPr wrap="none" rtlCol="0">
            <a:spAutoFit/>
          </a:bodyPr>
          <a:lstStyle/>
          <a:p>
            <a:r>
              <a:rPr lang="en-US" dirty="0" err="1" smtClean="0"/>
              <a:t>Cimel</a:t>
            </a:r>
            <a:endParaRPr lang="en-US" dirty="0"/>
          </a:p>
        </p:txBody>
      </p:sp>
      <p:sp>
        <p:nvSpPr>
          <p:cNvPr id="24" name="TextBox 23"/>
          <p:cNvSpPr txBox="1"/>
          <p:nvPr/>
        </p:nvSpPr>
        <p:spPr>
          <a:xfrm>
            <a:off x="3962400" y="5334000"/>
            <a:ext cx="4471387" cy="1200328"/>
          </a:xfrm>
          <a:prstGeom prst="rect">
            <a:avLst/>
          </a:prstGeom>
          <a:noFill/>
        </p:spPr>
        <p:txBody>
          <a:bodyPr wrap="none" rtlCol="0">
            <a:spAutoFit/>
          </a:bodyPr>
          <a:lstStyle/>
          <a:p>
            <a:r>
              <a:rPr lang="en-US" i="1" dirty="0" smtClean="0">
                <a:solidFill>
                  <a:schemeClr val="bg1"/>
                </a:solidFill>
              </a:rPr>
              <a:t>AOH</a:t>
            </a:r>
            <a:r>
              <a:rPr lang="en-US" dirty="0" smtClean="0">
                <a:solidFill>
                  <a:schemeClr val="bg1"/>
                </a:solidFill>
              </a:rPr>
              <a:t> = Apparent Optical Height</a:t>
            </a:r>
            <a:br>
              <a:rPr lang="en-US" dirty="0" smtClean="0">
                <a:solidFill>
                  <a:schemeClr val="bg1"/>
                </a:solidFill>
              </a:rPr>
            </a:br>
            <a:r>
              <a:rPr lang="en-US" dirty="0" smtClean="0">
                <a:solidFill>
                  <a:schemeClr val="bg1"/>
                </a:solidFill>
              </a:rPr>
              <a:t>            of boundary layer.</a:t>
            </a:r>
            <a:br>
              <a:rPr lang="en-US" dirty="0" smtClean="0">
                <a:solidFill>
                  <a:schemeClr val="bg1"/>
                </a:solidFill>
              </a:rPr>
            </a:br>
            <a:r>
              <a:rPr lang="en-US" dirty="0" smtClean="0">
                <a:solidFill>
                  <a:schemeClr val="bg1"/>
                </a:solidFill>
              </a:rPr>
              <a:t>          = </a:t>
            </a:r>
            <a:r>
              <a:rPr lang="en-US" i="1" dirty="0" smtClean="0">
                <a:solidFill>
                  <a:schemeClr val="bg1"/>
                </a:solidFill>
              </a:rPr>
              <a:t>AOD</a:t>
            </a:r>
            <a:r>
              <a:rPr lang="en-US" dirty="0" smtClean="0">
                <a:solidFill>
                  <a:schemeClr val="bg1"/>
                </a:solidFill>
              </a:rPr>
              <a:t>[</a:t>
            </a:r>
            <a:r>
              <a:rPr lang="en-US" dirty="0" err="1">
                <a:solidFill>
                  <a:schemeClr val="bg1"/>
                </a:solidFill>
              </a:rPr>
              <a:t>C</a:t>
            </a:r>
            <a:r>
              <a:rPr lang="en-US" dirty="0" err="1" smtClean="0">
                <a:solidFill>
                  <a:schemeClr val="bg1"/>
                </a:solidFill>
              </a:rPr>
              <a:t>imel</a:t>
            </a:r>
            <a:r>
              <a:rPr lang="en-US" dirty="0" smtClean="0">
                <a:solidFill>
                  <a:schemeClr val="bg1"/>
                </a:solidFill>
              </a:rPr>
              <a:t>] / </a:t>
            </a:r>
            <a:r>
              <a:rPr lang="en-US" i="1" dirty="0" err="1" smtClean="0">
                <a:solidFill>
                  <a:schemeClr val="bg1"/>
                </a:solidFill>
              </a:rPr>
              <a:t>B</a:t>
            </a:r>
            <a:r>
              <a:rPr lang="en-US" i="1" baseline="-25000" dirty="0" err="1" smtClean="0">
                <a:solidFill>
                  <a:schemeClr val="bg1"/>
                </a:solidFill>
              </a:rPr>
              <a:t>ext</a:t>
            </a:r>
            <a:r>
              <a:rPr lang="en-US" dirty="0" smtClean="0">
                <a:solidFill>
                  <a:schemeClr val="bg1"/>
                </a:solidFill>
              </a:rPr>
              <a:t>[PAS]</a:t>
            </a:r>
            <a:endParaRPr lang="en-US" dirty="0">
              <a:solidFill>
                <a:schemeClr val="bg1"/>
              </a:solidFill>
            </a:endParaRPr>
          </a:p>
        </p:txBody>
      </p:sp>
      <p:sp>
        <p:nvSpPr>
          <p:cNvPr id="29" name="TextBox 28"/>
          <p:cNvSpPr txBox="1"/>
          <p:nvPr/>
        </p:nvSpPr>
        <p:spPr>
          <a:xfrm>
            <a:off x="1524000" y="5187245"/>
            <a:ext cx="1143011" cy="461665"/>
          </a:xfrm>
          <a:prstGeom prst="rect">
            <a:avLst/>
          </a:prstGeom>
          <a:noFill/>
        </p:spPr>
        <p:txBody>
          <a:bodyPr wrap="none" rtlCol="0">
            <a:spAutoFit/>
          </a:bodyPr>
          <a:lstStyle/>
          <a:p>
            <a:r>
              <a:rPr lang="en-US" dirty="0" smtClean="0"/>
              <a:t>ground</a:t>
            </a:r>
            <a:endParaRPr lang="en-US" dirty="0"/>
          </a:p>
        </p:txBody>
      </p:sp>
      <p:cxnSp>
        <p:nvCxnSpPr>
          <p:cNvPr id="30" name="Straight Arrow Connector 29"/>
          <p:cNvCxnSpPr/>
          <p:nvPr/>
        </p:nvCxnSpPr>
        <p:spPr>
          <a:xfrm>
            <a:off x="990600" y="3276600"/>
            <a:ext cx="838200" cy="144780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905000" y="3581400"/>
            <a:ext cx="457200" cy="106680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914400" y="3352800"/>
            <a:ext cx="1066800" cy="190500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2057400" y="3657600"/>
            <a:ext cx="457200" cy="152400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2971800" y="2133600"/>
            <a:ext cx="5923316" cy="830997"/>
          </a:xfrm>
          <a:prstGeom prst="rect">
            <a:avLst/>
          </a:prstGeom>
          <a:noFill/>
          <a:ln>
            <a:solidFill>
              <a:schemeClr val="bg1"/>
            </a:solidFill>
          </a:ln>
        </p:spPr>
        <p:txBody>
          <a:bodyPr wrap="none" rtlCol="0">
            <a:spAutoFit/>
          </a:bodyPr>
          <a:lstStyle/>
          <a:p>
            <a:r>
              <a:rPr lang="en-US" dirty="0" smtClean="0">
                <a:solidFill>
                  <a:srgbClr val="FFFFFF"/>
                </a:solidFill>
              </a:rPr>
              <a:t>Does </a:t>
            </a:r>
            <a:r>
              <a:rPr lang="en-US" i="1" dirty="0" smtClean="0">
                <a:solidFill>
                  <a:srgbClr val="FFFFFF"/>
                </a:solidFill>
              </a:rPr>
              <a:t>AOD</a:t>
            </a:r>
            <a:r>
              <a:rPr lang="en-US" dirty="0" smtClean="0">
                <a:solidFill>
                  <a:srgbClr val="FFFFFF"/>
                </a:solidFill>
              </a:rPr>
              <a:t>[</a:t>
            </a:r>
            <a:r>
              <a:rPr lang="en-US" dirty="0" err="1" smtClean="0">
                <a:solidFill>
                  <a:srgbClr val="FFFFFF"/>
                </a:solidFill>
              </a:rPr>
              <a:t>Cimel</a:t>
            </a:r>
            <a:r>
              <a:rPr lang="en-US" dirty="0" smtClean="0">
                <a:solidFill>
                  <a:srgbClr val="FFFFFF"/>
                </a:solidFill>
              </a:rPr>
              <a:t>]=</a:t>
            </a:r>
            <a:r>
              <a:rPr lang="en-US" i="1" dirty="0" smtClean="0">
                <a:solidFill>
                  <a:srgbClr val="FFFFFF"/>
                </a:solidFill>
              </a:rPr>
              <a:t>AOD</a:t>
            </a:r>
            <a:r>
              <a:rPr lang="en-US" dirty="0" smtClean="0">
                <a:solidFill>
                  <a:srgbClr val="FFFFFF"/>
                </a:solidFill>
              </a:rPr>
              <a:t>[MODIS]?</a:t>
            </a:r>
          </a:p>
          <a:p>
            <a:r>
              <a:rPr lang="en-US" dirty="0" smtClean="0">
                <a:solidFill>
                  <a:srgbClr val="FFFFFF"/>
                </a:solidFill>
              </a:rPr>
              <a:t>Does </a:t>
            </a:r>
            <a:r>
              <a:rPr lang="en-US" i="1" dirty="0">
                <a:solidFill>
                  <a:srgbClr val="FFFFFF"/>
                </a:solidFill>
              </a:rPr>
              <a:t>AOH</a:t>
            </a:r>
            <a:r>
              <a:rPr lang="en-US" dirty="0">
                <a:solidFill>
                  <a:srgbClr val="FFFFFF"/>
                </a:solidFill>
              </a:rPr>
              <a:t> = </a:t>
            </a:r>
            <a:r>
              <a:rPr lang="en-US" i="1" dirty="0">
                <a:solidFill>
                  <a:srgbClr val="FFFFFF"/>
                </a:solidFill>
              </a:rPr>
              <a:t>H</a:t>
            </a:r>
            <a:r>
              <a:rPr lang="en-US" dirty="0">
                <a:solidFill>
                  <a:srgbClr val="FFFFFF"/>
                </a:solidFill>
              </a:rPr>
              <a:t>? If so, ok to use </a:t>
            </a:r>
            <a:r>
              <a:rPr lang="en-US" dirty="0" smtClean="0">
                <a:solidFill>
                  <a:srgbClr val="FFFFFF"/>
                </a:solidFill>
              </a:rPr>
              <a:t>MODIS</a:t>
            </a:r>
            <a:r>
              <a:rPr lang="en-US" dirty="0">
                <a:solidFill>
                  <a:srgbClr val="FFFFFF"/>
                </a:solidFill>
              </a:rPr>
              <a:t> </a:t>
            </a:r>
            <a:r>
              <a:rPr lang="en-US" dirty="0" smtClean="0">
                <a:solidFill>
                  <a:srgbClr val="FFFFFF"/>
                </a:solidFill>
              </a:rPr>
              <a:t>…</a:t>
            </a:r>
            <a:endParaRPr lang="en-US" dirty="0">
              <a:solidFill>
                <a:srgbClr val="FFFFFF"/>
              </a:solidFill>
            </a:endParaRPr>
          </a:p>
        </p:txBody>
      </p:sp>
      <p:sp>
        <p:nvSpPr>
          <p:cNvPr id="43" name="TextBox 42"/>
          <p:cNvSpPr txBox="1"/>
          <p:nvPr/>
        </p:nvSpPr>
        <p:spPr>
          <a:xfrm>
            <a:off x="152400" y="5943600"/>
            <a:ext cx="4123445" cy="461665"/>
          </a:xfrm>
          <a:prstGeom prst="rect">
            <a:avLst/>
          </a:prstGeom>
          <a:noFill/>
        </p:spPr>
        <p:txBody>
          <a:bodyPr wrap="none" rtlCol="0">
            <a:spAutoFit/>
          </a:bodyPr>
          <a:lstStyle/>
          <a:p>
            <a:r>
              <a:rPr lang="en-US" i="1" dirty="0" smtClean="0">
                <a:solidFill>
                  <a:srgbClr val="FFFF00"/>
                </a:solidFill>
              </a:rPr>
              <a:t>AOD</a:t>
            </a:r>
            <a:r>
              <a:rPr lang="en-US" dirty="0" smtClean="0">
                <a:solidFill>
                  <a:srgbClr val="FFFF00"/>
                </a:solidFill>
              </a:rPr>
              <a:t>=Aerosol Optical Depth</a:t>
            </a:r>
            <a:endParaRPr lang="en-US" dirty="0">
              <a:solidFill>
                <a:srgbClr val="FFFF00"/>
              </a:solidFill>
            </a:endParaRPr>
          </a:p>
        </p:txBody>
      </p:sp>
    </p:spTree>
    <p:extLst>
      <p:ext uri="{BB962C8B-B14F-4D97-AF65-F5344CB8AC3E}">
        <p14:creationId xmlns:p14="http://schemas.microsoft.com/office/powerpoint/2010/main" val="150092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9B6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Results of </a:t>
            </a:r>
            <a:r>
              <a:rPr lang="en-US" i="1" dirty="0" smtClean="0"/>
              <a:t>AOH</a:t>
            </a:r>
            <a:r>
              <a:rPr lang="en-US" dirty="0" smtClean="0"/>
              <a:t> Comparison with </a:t>
            </a:r>
            <a:r>
              <a:rPr lang="en-US" i="1" dirty="0" smtClean="0"/>
              <a:t>H</a:t>
            </a:r>
            <a:endParaRPr lang="en-US" i="1" dirty="0"/>
          </a:p>
        </p:txBody>
      </p:sp>
      <p:sp>
        <p:nvSpPr>
          <p:cNvPr id="4" name="Slide Number Placeholder 3"/>
          <p:cNvSpPr>
            <a:spLocks noGrp="1"/>
          </p:cNvSpPr>
          <p:nvPr>
            <p:ph type="sldNum" sz="quarter" idx="12"/>
          </p:nvPr>
        </p:nvSpPr>
        <p:spPr/>
        <p:txBody>
          <a:bodyPr/>
          <a:lstStyle/>
          <a:p>
            <a:fld id="{CD55F980-98F4-425A-895F-8599B260C017}" type="slidenum">
              <a:rPr lang="en-US" smtClean="0">
                <a:solidFill>
                  <a:prstClr val="black">
                    <a:tint val="75000"/>
                  </a:prstClr>
                </a:solidFill>
                <a:latin typeface="Calibri"/>
              </a:rPr>
              <a:pPr/>
              <a:t>59</a:t>
            </a:fld>
            <a:endParaRPr lang="en-US">
              <a:solidFill>
                <a:prstClr val="black">
                  <a:tint val="75000"/>
                </a:prstClr>
              </a:solidFill>
              <a:latin typeface="Calibri"/>
            </a:endParaRPr>
          </a:p>
        </p:txBody>
      </p:sp>
      <p:pic>
        <p:nvPicPr>
          <p:cNvPr id="5" name="Picture 4" descr="aoh_reno.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3671396"/>
          </a:xfrm>
          <a:prstGeom prst="rect">
            <a:avLst/>
          </a:prstGeom>
        </p:spPr>
      </p:pic>
      <p:sp>
        <p:nvSpPr>
          <p:cNvPr id="6" name="TextBox 5"/>
          <p:cNvSpPr txBox="1"/>
          <p:nvPr/>
        </p:nvSpPr>
        <p:spPr>
          <a:xfrm>
            <a:off x="14110" y="4648200"/>
            <a:ext cx="9129889" cy="2062103"/>
          </a:xfrm>
          <a:prstGeom prst="rect">
            <a:avLst/>
          </a:prstGeom>
          <a:noFill/>
        </p:spPr>
        <p:txBody>
          <a:bodyPr wrap="square" rtlCol="0">
            <a:spAutoFit/>
          </a:bodyPr>
          <a:lstStyle/>
          <a:p>
            <a:r>
              <a:rPr lang="en-US" sz="1600" dirty="0" smtClean="0"/>
              <a:t>For Reno, 405 nm </a:t>
            </a:r>
            <a:r>
              <a:rPr lang="en-US" sz="1600" i="1" dirty="0" smtClean="0"/>
              <a:t>AOH</a:t>
            </a:r>
            <a:r>
              <a:rPr lang="en-US" sz="1600" dirty="0" smtClean="0"/>
              <a:t> &gt; </a:t>
            </a:r>
            <a:r>
              <a:rPr lang="en-US" sz="1600" i="1" dirty="0" smtClean="0"/>
              <a:t>H</a:t>
            </a:r>
            <a:r>
              <a:rPr lang="en-US" sz="1600" dirty="0" smtClean="0"/>
              <a:t> probably due to secondary aerosol formation aloft.  870 nm </a:t>
            </a:r>
            <a:r>
              <a:rPr lang="en-US" sz="1600" i="1" dirty="0" smtClean="0"/>
              <a:t>AOH</a:t>
            </a:r>
            <a:r>
              <a:rPr lang="en-US" sz="1600" dirty="0" smtClean="0"/>
              <a:t> ≈ </a:t>
            </a:r>
            <a:r>
              <a:rPr lang="en-US" sz="1600" i="1" dirty="0" smtClean="0"/>
              <a:t>H </a:t>
            </a:r>
            <a:r>
              <a:rPr lang="en-US" sz="1600" dirty="0" smtClean="0"/>
              <a:t>probably due to influence of coarse mode aerosol mostly in the boundary layer.  Therefore would expect MODIS AOD to overestimate </a:t>
            </a:r>
            <a:r>
              <a:rPr lang="en-US" sz="1600" i="1" dirty="0" err="1" smtClean="0"/>
              <a:t>B</a:t>
            </a:r>
            <a:r>
              <a:rPr lang="en-US" sz="1600" i="1" baseline="-25000" dirty="0" err="1" smtClean="0"/>
              <a:t>ext</a:t>
            </a:r>
            <a:r>
              <a:rPr lang="en-US" sz="1600" dirty="0" smtClean="0"/>
              <a:t> and PM2.5 at the surface (MODIS AOD uses wavelengths &lt; 870 nm).</a:t>
            </a:r>
            <a:br>
              <a:rPr lang="en-US" sz="1600" dirty="0" smtClean="0"/>
            </a:br>
            <a:endParaRPr lang="en-US" sz="1600" dirty="0" smtClean="0"/>
          </a:p>
          <a:p>
            <a:r>
              <a:rPr lang="en-US" sz="1600" dirty="0">
                <a:solidFill>
                  <a:srgbClr val="3366FF"/>
                </a:solidFill>
              </a:rPr>
              <a:t>See </a:t>
            </a:r>
            <a:r>
              <a:rPr lang="en-US" sz="1600" dirty="0" err="1">
                <a:solidFill>
                  <a:srgbClr val="3366FF"/>
                </a:solidFill>
              </a:rPr>
              <a:t>Loría</a:t>
            </a:r>
            <a:r>
              <a:rPr lang="en-US" sz="1600" dirty="0">
                <a:solidFill>
                  <a:srgbClr val="3366FF"/>
                </a:solidFill>
              </a:rPr>
              <a:t>-Salazar, S. M., W. P. Arnott, and H. </a:t>
            </a:r>
            <a:r>
              <a:rPr lang="en-US" sz="1600" dirty="0" err="1">
                <a:solidFill>
                  <a:srgbClr val="3366FF"/>
                </a:solidFill>
              </a:rPr>
              <a:t>Moosmüller</a:t>
            </a:r>
            <a:r>
              <a:rPr lang="en-US" sz="1600" dirty="0">
                <a:solidFill>
                  <a:srgbClr val="3366FF"/>
                </a:solidFill>
              </a:rPr>
              <a:t> (2014), Accuracy of near surface aerosol extinction determined from columnar aerosol optical depth measurements in Reno, NV, USA, J. </a:t>
            </a:r>
            <a:r>
              <a:rPr lang="en-US" sz="1600" dirty="0" err="1">
                <a:solidFill>
                  <a:srgbClr val="3366FF"/>
                </a:solidFill>
              </a:rPr>
              <a:t>Geophys</a:t>
            </a:r>
            <a:r>
              <a:rPr lang="en-US" sz="1600" dirty="0">
                <a:solidFill>
                  <a:srgbClr val="3366FF"/>
                </a:solidFill>
              </a:rPr>
              <a:t>. Res. Atmos., 119, doi:10.1002/2014JD022138</a:t>
            </a:r>
            <a:r>
              <a:rPr lang="en-US" sz="1600" dirty="0"/>
              <a:t>.</a:t>
            </a:r>
          </a:p>
        </p:txBody>
      </p:sp>
    </p:spTree>
    <p:extLst>
      <p:ext uri="{BB962C8B-B14F-4D97-AF65-F5344CB8AC3E}">
        <p14:creationId xmlns:p14="http://schemas.microsoft.com/office/powerpoint/2010/main" val="380138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3" name="Rectangle 8"/>
          <p:cNvSpPr>
            <a:spLocks noChangeArrowheads="1"/>
          </p:cNvSpPr>
          <p:nvPr/>
        </p:nvSpPr>
        <p:spPr bwMode="auto">
          <a:xfrm>
            <a:off x="1219200" y="2252008"/>
            <a:ext cx="70326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dirty="0">
                <a:solidFill>
                  <a:srgbClr val="FFFFFF"/>
                </a:solidFill>
              </a:rPr>
              <a:t>Aerosol Optics = </a:t>
            </a:r>
          </a:p>
          <a:p>
            <a:r>
              <a:rPr lang="en-US" b="1" dirty="0">
                <a:solidFill>
                  <a:srgbClr val="FFFFFF"/>
                </a:solidFill>
              </a:rPr>
              <a:t>		Societal Activity + </a:t>
            </a:r>
          </a:p>
          <a:p>
            <a:r>
              <a:rPr lang="en-US" b="1" dirty="0">
                <a:solidFill>
                  <a:srgbClr val="FFFFFF"/>
                </a:solidFill>
              </a:rPr>
              <a:t>		Nature in Action + </a:t>
            </a:r>
          </a:p>
          <a:p>
            <a:r>
              <a:rPr lang="en-US" b="1" dirty="0">
                <a:solidFill>
                  <a:srgbClr val="FFFFFF"/>
                </a:solidFill>
              </a:rPr>
              <a:t>		Photochemical Transformation +</a:t>
            </a:r>
          </a:p>
          <a:p>
            <a:r>
              <a:rPr lang="en-US" b="1" dirty="0">
                <a:solidFill>
                  <a:srgbClr val="FFFFFF"/>
                </a:solidFill>
              </a:rPr>
              <a:t>		Meteorology</a:t>
            </a:r>
          </a:p>
        </p:txBody>
      </p:sp>
      <p:sp>
        <p:nvSpPr>
          <p:cNvPr id="3" name="Title 2"/>
          <p:cNvSpPr>
            <a:spLocks noGrp="1"/>
          </p:cNvSpPr>
          <p:nvPr>
            <p:ph type="title"/>
          </p:nvPr>
        </p:nvSpPr>
        <p:spPr>
          <a:xfrm>
            <a:off x="2590800" y="457200"/>
            <a:ext cx="3657600" cy="762000"/>
          </a:xfrm>
        </p:spPr>
        <p:txBody>
          <a:bodyPr/>
          <a:lstStyle/>
          <a:p>
            <a:r>
              <a:rPr lang="en-US" sz="4000" i="1" u="sng" dirty="0" smtClean="0">
                <a:solidFill>
                  <a:srgbClr val="FFFFFF"/>
                </a:solidFill>
              </a:rPr>
              <a:t>Connections</a:t>
            </a:r>
            <a:endParaRPr lang="en-US" sz="4000" i="1" u="sng"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66">
            <a:alpha val="63000"/>
          </a:srgbClr>
        </a:solidFill>
        <a:effectLst/>
      </p:bgPr>
    </p:bg>
    <p:spTree>
      <p:nvGrpSpPr>
        <p:cNvPr id="1" name=""/>
        <p:cNvGrpSpPr/>
        <p:nvPr/>
      </p:nvGrpSpPr>
      <p:grpSpPr>
        <a:xfrm>
          <a:off x="0" y="0"/>
          <a:ext cx="0" cy="0"/>
          <a:chOff x="0" y="0"/>
          <a:chExt cx="0" cy="0"/>
        </a:xfrm>
      </p:grpSpPr>
      <p:sp>
        <p:nvSpPr>
          <p:cNvPr id="69634" name="Rectangle 2"/>
          <p:cNvSpPr>
            <a:spLocks noGrp="1"/>
          </p:cNvSpPr>
          <p:nvPr>
            <p:ph type="title"/>
          </p:nvPr>
        </p:nvSpPr>
        <p:spPr>
          <a:xfrm>
            <a:off x="0" y="0"/>
            <a:ext cx="9144000" cy="1066800"/>
          </a:xfrm>
        </p:spPr>
        <p:txBody>
          <a:bodyPr>
            <a:noAutofit/>
          </a:bodyPr>
          <a:lstStyle/>
          <a:p>
            <a:pPr algn="l"/>
            <a:r>
              <a:rPr lang="en-US" sz="2400" b="1" dirty="0" smtClean="0">
                <a:solidFill>
                  <a:srgbClr val="000090"/>
                </a:solidFill>
              </a:rPr>
              <a:t>Profile </a:t>
            </a:r>
            <a:r>
              <a:rPr lang="en-US" sz="2400" b="1" dirty="0">
                <a:solidFill>
                  <a:srgbClr val="000090"/>
                </a:solidFill>
              </a:rPr>
              <a:t>27 May 2003:  Pancaked Layers of Russian Forest Fire Smoke </a:t>
            </a:r>
            <a:r>
              <a:rPr lang="en-US" sz="2400" b="1" dirty="0" smtClean="0">
                <a:solidFill>
                  <a:srgbClr val="000090"/>
                </a:solidFill>
              </a:rPr>
              <a:t>Observed over North Central Oklahoma, </a:t>
            </a:r>
            <a:r>
              <a:rPr lang="en-US" sz="2400" b="1" dirty="0" smtClean="0">
                <a:solidFill>
                  <a:srgbClr val="000090"/>
                </a:solidFill>
              </a:rPr>
              <a:t>USA, costly aircraft sampling of vertical distribution.</a:t>
            </a:r>
            <a:endParaRPr lang="en-US" sz="2400" b="1" dirty="0">
              <a:solidFill>
                <a:srgbClr val="000090"/>
              </a:solidFill>
            </a:endParaRPr>
          </a:p>
        </p:txBody>
      </p:sp>
      <p:sp>
        <p:nvSpPr>
          <p:cNvPr id="69635" name="Text Box 3"/>
          <p:cNvSpPr txBox="1">
            <a:spLocks noChangeArrowheads="1"/>
          </p:cNvSpPr>
          <p:nvPr/>
        </p:nvSpPr>
        <p:spPr bwMode="auto">
          <a:xfrm>
            <a:off x="5867400" y="990600"/>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sz="1400">
              <a:solidFill>
                <a:srgbClr val="000000"/>
              </a:solidFill>
              <a:latin typeface="Times" charset="0"/>
            </a:endParaRPr>
          </a:p>
        </p:txBody>
      </p:sp>
      <p:sp>
        <p:nvSpPr>
          <p:cNvPr id="69636" name="Text Box 4"/>
          <p:cNvSpPr txBox="1">
            <a:spLocks noChangeArrowheads="1"/>
          </p:cNvSpPr>
          <p:nvPr/>
        </p:nvSpPr>
        <p:spPr bwMode="auto">
          <a:xfrm>
            <a:off x="4953000" y="762000"/>
            <a:ext cx="4191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dirty="0">
                <a:solidFill>
                  <a:srgbClr val="000000"/>
                </a:solidFill>
                <a:latin typeface="Times" charset="0"/>
              </a:rPr>
              <a:t>Significant layers of light absorbing aerosol near 650 </a:t>
            </a:r>
            <a:r>
              <a:rPr lang="en-US" dirty="0" err="1">
                <a:solidFill>
                  <a:srgbClr val="000000"/>
                </a:solidFill>
                <a:latin typeface="Times" charset="0"/>
              </a:rPr>
              <a:t>mb</a:t>
            </a:r>
            <a:r>
              <a:rPr lang="en-US" dirty="0">
                <a:solidFill>
                  <a:srgbClr val="000000"/>
                </a:solidFill>
                <a:latin typeface="Times" charset="0"/>
              </a:rPr>
              <a:t> and 550 </a:t>
            </a:r>
            <a:r>
              <a:rPr lang="en-US" dirty="0" err="1">
                <a:solidFill>
                  <a:srgbClr val="000000"/>
                </a:solidFill>
                <a:latin typeface="Times" charset="0"/>
              </a:rPr>
              <a:t>mb</a:t>
            </a:r>
            <a:r>
              <a:rPr lang="en-US" dirty="0">
                <a:solidFill>
                  <a:srgbClr val="000000"/>
                </a:solidFill>
                <a:latin typeface="Times" charset="0"/>
              </a:rPr>
              <a:t>, with a clean layer in between at 600 </a:t>
            </a:r>
            <a:r>
              <a:rPr lang="en-US" dirty="0" err="1">
                <a:solidFill>
                  <a:srgbClr val="000000"/>
                </a:solidFill>
                <a:latin typeface="Times" charset="0"/>
              </a:rPr>
              <a:t>mb</a:t>
            </a:r>
            <a:r>
              <a:rPr lang="en-US" dirty="0">
                <a:solidFill>
                  <a:srgbClr val="000000"/>
                </a:solidFill>
                <a:latin typeface="Times" charset="0"/>
              </a:rPr>
              <a:t>.</a:t>
            </a:r>
          </a:p>
        </p:txBody>
      </p:sp>
      <p:pic>
        <p:nvPicPr>
          <p:cNvPr id="696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86000"/>
            <a:ext cx="3962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696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0"/>
            <a:ext cx="4454244" cy="5334000"/>
          </a:xfrm>
          <a:prstGeom prst="rect">
            <a:avLst/>
          </a:prstGeom>
          <a:noFill/>
          <a:extLst>
            <a:ext uri="{909E8E84-426E-40dd-AFC4-6F175D3DCCD1}">
              <a14:hiddenFill xmlns:a14="http://schemas.microsoft.com/office/drawing/2010/main">
                <a:solidFill>
                  <a:srgbClr val="FFFFFF"/>
                </a:solidFill>
              </a14:hiddenFill>
            </a:ext>
          </a:extLst>
        </p:spPr>
      </p:pic>
      <p:sp>
        <p:nvSpPr>
          <p:cNvPr id="69639" name="Text Box 7"/>
          <p:cNvSpPr txBox="1">
            <a:spLocks noChangeArrowheads="1"/>
          </p:cNvSpPr>
          <p:nvPr/>
        </p:nvSpPr>
        <p:spPr bwMode="auto">
          <a:xfrm>
            <a:off x="0" y="1143000"/>
            <a:ext cx="480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solidFill>
                  <a:srgbClr val="000000"/>
                </a:solidFill>
                <a:latin typeface="Arial Bold" charset="0"/>
              </a:rPr>
              <a:t>PHOTOACOUSTIC LIGHT ABS.</a:t>
            </a:r>
          </a:p>
        </p:txBody>
      </p:sp>
      <p:sp>
        <p:nvSpPr>
          <p:cNvPr id="2" name="TextBox 1"/>
          <p:cNvSpPr txBox="1"/>
          <p:nvPr/>
        </p:nvSpPr>
        <p:spPr>
          <a:xfrm>
            <a:off x="4876800" y="5181600"/>
            <a:ext cx="4191000" cy="1754327"/>
          </a:xfrm>
          <a:prstGeom prst="rect">
            <a:avLst/>
          </a:prstGeom>
          <a:noFill/>
        </p:spPr>
        <p:txBody>
          <a:bodyPr wrap="square" rtlCol="0">
            <a:spAutoFit/>
          </a:bodyPr>
          <a:lstStyle/>
          <a:p>
            <a:r>
              <a:rPr lang="en-US" sz="1200" dirty="0">
                <a:solidFill>
                  <a:srgbClr val="3366FF"/>
                </a:solidFill>
              </a:rPr>
              <a:t>Arnott, W. P., J. W. Walker, H. </a:t>
            </a:r>
            <a:r>
              <a:rPr lang="en-US" sz="1200" dirty="0" err="1">
                <a:solidFill>
                  <a:srgbClr val="3366FF"/>
                </a:solidFill>
              </a:rPr>
              <a:t>Moosmüller</a:t>
            </a:r>
            <a:r>
              <a:rPr lang="en-US" sz="1200" dirty="0">
                <a:solidFill>
                  <a:srgbClr val="3366FF"/>
                </a:solidFill>
              </a:rPr>
              <a:t>, R. A. </a:t>
            </a:r>
            <a:r>
              <a:rPr lang="en-US" sz="1200" dirty="0" err="1">
                <a:solidFill>
                  <a:srgbClr val="3366FF"/>
                </a:solidFill>
              </a:rPr>
              <a:t>Elleman</a:t>
            </a:r>
            <a:r>
              <a:rPr lang="en-US" sz="1200" dirty="0">
                <a:solidFill>
                  <a:srgbClr val="3366FF"/>
                </a:solidFill>
              </a:rPr>
              <a:t>, H. H. </a:t>
            </a:r>
            <a:r>
              <a:rPr lang="en-US" sz="1200" dirty="0" err="1">
                <a:solidFill>
                  <a:srgbClr val="3366FF"/>
                </a:solidFill>
              </a:rPr>
              <a:t>Jonsson</a:t>
            </a:r>
            <a:r>
              <a:rPr lang="en-US" sz="1200" dirty="0">
                <a:solidFill>
                  <a:srgbClr val="3366FF"/>
                </a:solidFill>
              </a:rPr>
              <a:t>, G. </a:t>
            </a:r>
            <a:r>
              <a:rPr lang="en-US" sz="1200" dirty="0" err="1">
                <a:solidFill>
                  <a:srgbClr val="3366FF"/>
                </a:solidFill>
              </a:rPr>
              <a:t>Buzorius</a:t>
            </a:r>
            <a:r>
              <a:rPr lang="en-US" sz="1200" dirty="0">
                <a:solidFill>
                  <a:srgbClr val="3366FF"/>
                </a:solidFill>
              </a:rPr>
              <a:t>, W. C. Conant, R. C. </a:t>
            </a:r>
            <a:r>
              <a:rPr lang="en-US" sz="1200" dirty="0" err="1">
                <a:solidFill>
                  <a:srgbClr val="3366FF"/>
                </a:solidFill>
              </a:rPr>
              <a:t>Flagan</a:t>
            </a:r>
            <a:r>
              <a:rPr lang="en-US" sz="1200" dirty="0">
                <a:solidFill>
                  <a:srgbClr val="3366FF"/>
                </a:solidFill>
              </a:rPr>
              <a:t>, and J. H. Seinfeld, (2006). </a:t>
            </a:r>
            <a:r>
              <a:rPr lang="en-US" sz="1200" dirty="0" err="1">
                <a:solidFill>
                  <a:srgbClr val="3366FF"/>
                </a:solidFill>
              </a:rPr>
              <a:t>Photoacoustic</a:t>
            </a:r>
            <a:r>
              <a:rPr lang="en-US" sz="1200" dirty="0">
                <a:solidFill>
                  <a:srgbClr val="3366FF"/>
                </a:solidFill>
              </a:rPr>
              <a:t> insight for aerosol light absorption aloft from meteorological aircraft and comparison with particle soot absorption photometer measurements: DOE Southern Great Plains climate research facility and coastal stratocumulus imposed perturbation experiments. Journal of Geophysical Research 111, D05S02, doi:10.1029/2005JD005964.</a:t>
            </a:r>
          </a:p>
        </p:txBody>
      </p:sp>
    </p:spTree>
    <p:extLst>
      <p:ext uri="{BB962C8B-B14F-4D97-AF65-F5344CB8AC3E}">
        <p14:creationId xmlns:p14="http://schemas.microsoft.com/office/powerpoint/2010/main" val="30326278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extBox 1"/>
          <p:cNvSpPr txBox="1">
            <a:spLocks noChangeArrowheads="1"/>
          </p:cNvSpPr>
          <p:nvPr/>
        </p:nvSpPr>
        <p:spPr bwMode="auto">
          <a:xfrm>
            <a:off x="152400" y="1143000"/>
            <a:ext cx="4343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a:solidFill>
                  <a:srgbClr val="FFFF00"/>
                </a:solidFill>
                <a:cs typeface="Tahoma" charset="0"/>
              </a:rPr>
              <a:t>Raman </a:t>
            </a:r>
            <a:r>
              <a:rPr lang="en-US" sz="2000" b="1" dirty="0" err="1">
                <a:solidFill>
                  <a:srgbClr val="FFFF00"/>
                </a:solidFill>
                <a:cs typeface="Tahoma" charset="0"/>
              </a:rPr>
              <a:t>Lidar</a:t>
            </a:r>
            <a:r>
              <a:rPr lang="en-US" sz="2000" b="1" dirty="0">
                <a:solidFill>
                  <a:srgbClr val="FFFF00"/>
                </a:solidFill>
                <a:cs typeface="Tahoma" charset="0"/>
              </a:rPr>
              <a:t> Picture of the Convective Mixed Layer at the DOE ARM site in North Central Oklahoma.</a:t>
            </a:r>
          </a:p>
          <a:p>
            <a:pPr algn="ctr" eaLnBrk="1" hangingPunct="1"/>
            <a:r>
              <a:rPr lang="en-US" sz="2000" b="1" dirty="0">
                <a:solidFill>
                  <a:srgbClr val="FFFF00"/>
                </a:solidFill>
                <a:cs typeface="Tahoma" charset="0"/>
              </a:rPr>
              <a:t>(Courtesy of Dr. David Turner</a:t>
            </a:r>
            <a:r>
              <a:rPr lang="en-US" sz="2000" b="1" dirty="0" smtClean="0">
                <a:solidFill>
                  <a:srgbClr val="FFFF00"/>
                </a:solidFill>
                <a:cs typeface="Tahoma" charset="0"/>
              </a:rPr>
              <a:t>)</a:t>
            </a:r>
            <a:endParaRPr lang="en-US" sz="2000" b="1" dirty="0">
              <a:solidFill>
                <a:srgbClr val="FFFF00"/>
              </a:solidFill>
              <a:cs typeface="Tahoma" charset="0"/>
            </a:endParaRPr>
          </a:p>
        </p:txBody>
      </p:sp>
      <p:pic>
        <p:nvPicPr>
          <p:cNvPr id="5" name="Picture 2"/>
          <p:cNvPicPr>
            <a:picLocks noChangeAspect="1" noChangeArrowheads="1"/>
          </p:cNvPicPr>
          <p:nvPr/>
        </p:nvPicPr>
        <p:blipFill>
          <a:blip r:embed="rId2" cstate="print"/>
          <a:srcRect l="22840" t="14583" r="23866" b="15625"/>
          <a:stretch>
            <a:fillRect/>
          </a:stretch>
        </p:blipFill>
        <p:spPr bwMode="auto">
          <a:xfrm>
            <a:off x="0" y="2819400"/>
            <a:ext cx="4549972" cy="3349979"/>
          </a:xfrm>
          <a:prstGeom prst="rect">
            <a:avLst/>
          </a:prstGeom>
          <a:ln>
            <a:noFill/>
          </a:ln>
          <a:effectLst>
            <a:softEdge rad="112500"/>
          </a:effectLst>
        </p:spPr>
      </p:pic>
      <p:sp>
        <p:nvSpPr>
          <p:cNvPr id="2" name="TextBox 1"/>
          <p:cNvSpPr txBox="1"/>
          <p:nvPr/>
        </p:nvSpPr>
        <p:spPr>
          <a:xfrm>
            <a:off x="0" y="0"/>
            <a:ext cx="9249672" cy="523220"/>
          </a:xfrm>
          <a:prstGeom prst="rect">
            <a:avLst/>
          </a:prstGeom>
          <a:noFill/>
        </p:spPr>
        <p:txBody>
          <a:bodyPr wrap="none" rtlCol="0">
            <a:spAutoFit/>
          </a:bodyPr>
          <a:lstStyle/>
          <a:p>
            <a:r>
              <a:rPr lang="en-US" sz="2800" b="1" dirty="0" smtClean="0">
                <a:solidFill>
                  <a:srgbClr val="000090"/>
                </a:solidFill>
              </a:rPr>
              <a:t>In Situ Measurements of Aerosol Vertical Distribution</a:t>
            </a:r>
            <a:endParaRPr lang="en-US" sz="2800" b="1" dirty="0">
              <a:solidFill>
                <a:srgbClr val="000090"/>
              </a:solidFill>
            </a:endParaRPr>
          </a:p>
        </p:txBody>
      </p:sp>
      <p:pic>
        <p:nvPicPr>
          <p:cNvPr id="6" name="Picture 4" descr="100_0502"/>
          <p:cNvPicPr>
            <a:picLocks noChangeAspect="1" noChangeArrowheads="1"/>
          </p:cNvPicPr>
          <p:nvPr/>
        </p:nvPicPr>
        <p:blipFill>
          <a:blip r:embed="rId3" cstate="print"/>
          <a:srcRect/>
          <a:stretch>
            <a:fillRect/>
          </a:stretch>
        </p:blipFill>
        <p:spPr bwMode="auto">
          <a:xfrm>
            <a:off x="5257800" y="2208379"/>
            <a:ext cx="3505200" cy="4649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3" name="TextBox 2"/>
          <p:cNvSpPr txBox="1"/>
          <p:nvPr/>
        </p:nvSpPr>
        <p:spPr>
          <a:xfrm>
            <a:off x="4343400" y="533400"/>
            <a:ext cx="4800600" cy="2308324"/>
          </a:xfrm>
          <a:prstGeom prst="rect">
            <a:avLst/>
          </a:prstGeom>
          <a:noFill/>
        </p:spPr>
        <p:txBody>
          <a:bodyPr wrap="square" rtlCol="0">
            <a:spAutoFit/>
          </a:bodyPr>
          <a:lstStyle/>
          <a:p>
            <a:r>
              <a:rPr lang="en-US" dirty="0" smtClean="0">
                <a:solidFill>
                  <a:srgbClr val="FFFFFF"/>
                </a:solidFill>
              </a:rPr>
              <a:t>UNAM Tethered Balloon equipped with particle sensors</a:t>
            </a:r>
            <a:r>
              <a:rPr lang="en-US" dirty="0">
                <a:solidFill>
                  <a:srgbClr val="FFFFFF"/>
                </a:solidFill>
              </a:rPr>
              <a:t>. (</a:t>
            </a:r>
            <a:r>
              <a:rPr lang="en-US" dirty="0" err="1" smtClean="0">
                <a:solidFill>
                  <a:srgbClr val="FFFFFF"/>
                </a:solidFill>
              </a:rPr>
              <a:t>Wilfrido</a:t>
            </a:r>
            <a:r>
              <a:rPr lang="en-US" dirty="0" smtClean="0">
                <a:solidFill>
                  <a:srgbClr val="FFFFFF"/>
                </a:solidFill>
              </a:rPr>
              <a:t> Gutiérrez </a:t>
            </a:r>
            <a:r>
              <a:rPr lang="en-US" dirty="0" err="1">
                <a:solidFill>
                  <a:srgbClr val="FFFFFF"/>
                </a:solidFill>
              </a:rPr>
              <a:t>López</a:t>
            </a:r>
            <a:r>
              <a:rPr lang="en-US" dirty="0">
                <a:solidFill>
                  <a:srgbClr val="FFFFFF"/>
                </a:solidFill>
              </a:rPr>
              <a:t>.; </a:t>
            </a:r>
            <a:r>
              <a:rPr lang="en-US" dirty="0" err="1" smtClean="0">
                <a:solidFill>
                  <a:srgbClr val="FFFFFF"/>
                </a:solidFill>
              </a:rPr>
              <a:t>García</a:t>
            </a:r>
            <a:r>
              <a:rPr lang="en-US" dirty="0" smtClean="0">
                <a:solidFill>
                  <a:srgbClr val="FFFFFF"/>
                </a:solidFill>
              </a:rPr>
              <a:t> Espinosa</a:t>
            </a:r>
            <a:r>
              <a:rPr lang="en-US" dirty="0">
                <a:solidFill>
                  <a:srgbClr val="FFFFFF"/>
                </a:solidFill>
              </a:rPr>
              <a:t>, M.; Robles </a:t>
            </a:r>
            <a:r>
              <a:rPr lang="en-US" dirty="0" err="1" smtClean="0">
                <a:solidFill>
                  <a:srgbClr val="FFFFFF"/>
                </a:solidFill>
              </a:rPr>
              <a:t>Roldan</a:t>
            </a:r>
            <a:r>
              <a:rPr lang="en-US" dirty="0" smtClean="0">
                <a:solidFill>
                  <a:srgbClr val="FFFFFF"/>
                </a:solidFill>
              </a:rPr>
              <a:t> M.A.)</a:t>
            </a:r>
            <a:endParaRPr lang="en-US" dirty="0">
              <a:solidFill>
                <a:srgbClr val="FFFFFF"/>
              </a:solidFill>
            </a:endParaRPr>
          </a:p>
          <a:p>
            <a:endParaRPr lang="en-US" dirty="0" smtClean="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smtClean="0">
                <a:solidFill>
                  <a:schemeClr val="bg1"/>
                </a:solidFill>
              </a:rPr>
              <a:t>Biomass Burning Case Study</a:t>
            </a:r>
            <a:endParaRPr lang="en-US" dirty="0">
              <a:solidFill>
                <a:schemeClr val="bg1"/>
              </a:solidFill>
            </a:endParaRPr>
          </a:p>
        </p:txBody>
      </p:sp>
      <p:sp>
        <p:nvSpPr>
          <p:cNvPr id="4" name="TextBox 3"/>
          <p:cNvSpPr txBox="1"/>
          <p:nvPr/>
        </p:nvSpPr>
        <p:spPr>
          <a:xfrm>
            <a:off x="304800" y="4038600"/>
            <a:ext cx="8610600" cy="2585323"/>
          </a:xfrm>
          <a:prstGeom prst="rect">
            <a:avLst/>
          </a:prstGeom>
          <a:noFill/>
        </p:spPr>
        <p:txBody>
          <a:bodyPr wrap="square" rtlCol="0">
            <a:spAutoFit/>
          </a:bodyPr>
          <a:lstStyle/>
          <a:p>
            <a:r>
              <a:rPr lang="en-US" sz="1800" dirty="0"/>
              <a:t>Lewis, K., W. P. Arnott, H. </a:t>
            </a:r>
            <a:r>
              <a:rPr lang="en-US" sz="1800" dirty="0" err="1"/>
              <a:t>Moosmüller</a:t>
            </a:r>
            <a:r>
              <a:rPr lang="en-US" sz="1800" dirty="0"/>
              <a:t>, and C. E. </a:t>
            </a:r>
            <a:r>
              <a:rPr lang="en-US" sz="1800" dirty="0" err="1"/>
              <a:t>Wold</a:t>
            </a:r>
            <a:r>
              <a:rPr lang="en-US" sz="1800" dirty="0"/>
              <a:t> (2008), Strong spectral variation of biomass smoke light absorption and single scattering albedo observed with a novel dual-wavelength </a:t>
            </a:r>
            <a:r>
              <a:rPr lang="en-US" sz="1800" dirty="0" err="1"/>
              <a:t>photoacoustic</a:t>
            </a:r>
            <a:r>
              <a:rPr lang="en-US" sz="1800" dirty="0"/>
              <a:t> instrument, J. </a:t>
            </a:r>
            <a:r>
              <a:rPr lang="en-US" sz="1800" dirty="0" err="1"/>
              <a:t>Geophys</a:t>
            </a:r>
            <a:r>
              <a:rPr lang="en-US" sz="1800" dirty="0"/>
              <a:t>. Res., 113, D16203, doi:10.1029/2007JD009699</a:t>
            </a:r>
            <a:r>
              <a:rPr lang="en-US" sz="1800" dirty="0" smtClean="0"/>
              <a:t>.</a:t>
            </a:r>
          </a:p>
          <a:p>
            <a:endParaRPr lang="en-US" sz="1800" dirty="0"/>
          </a:p>
          <a:p>
            <a:r>
              <a:rPr lang="en-US" sz="1800" dirty="0" err="1"/>
              <a:t>Gyawali</a:t>
            </a:r>
            <a:r>
              <a:rPr lang="en-US" sz="1800" dirty="0"/>
              <a:t>, M., W. P. Arnott, K. Lewis, and H. </a:t>
            </a:r>
            <a:r>
              <a:rPr lang="en-US" sz="1800" dirty="0" err="1"/>
              <a:t>Moosmüller</a:t>
            </a:r>
            <a:r>
              <a:rPr lang="en-US" sz="1800" dirty="0"/>
              <a:t> (2009). In situ aerosol optics in Reno, NV, USA during and after the summer 2008 California wildfires and the influence of absorbing and non-absorbing coatings on spectral light absorption . Atmos. Chem. </a:t>
            </a:r>
            <a:r>
              <a:rPr lang="en-US" sz="1800" dirty="0" err="1"/>
              <a:t>Phys</a:t>
            </a:r>
            <a:r>
              <a:rPr lang="en-US" sz="1800" dirty="0"/>
              <a:t>, 9, 8007-8015. </a:t>
            </a:r>
          </a:p>
        </p:txBody>
      </p:sp>
    </p:spTree>
    <p:extLst>
      <p:ext uri="{BB962C8B-B14F-4D97-AF65-F5344CB8AC3E}">
        <p14:creationId xmlns:p14="http://schemas.microsoft.com/office/powerpoint/2010/main" val="52907382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sp>
        <p:nvSpPr>
          <p:cNvPr id="176130" name="Rectangle 5"/>
          <p:cNvSpPr>
            <a:spLocks noChangeArrowheads="1"/>
          </p:cNvSpPr>
          <p:nvPr/>
        </p:nvSpPr>
        <p:spPr bwMode="auto">
          <a:xfrm>
            <a:off x="1219200" y="990600"/>
            <a:ext cx="4191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buFont typeface="Wingdings" charset="0"/>
              <a:buChar char="v"/>
            </a:pPr>
            <a:r>
              <a:rPr lang="en-US" sz="2000">
                <a:latin typeface="Times New Roman" charset="0"/>
                <a:cs typeface="Times New Roman" charset="0"/>
              </a:rPr>
              <a:t>  Aerosol Absorption and</a:t>
            </a:r>
          </a:p>
          <a:p>
            <a:pPr eaLnBrk="1" hangingPunct="1"/>
            <a:r>
              <a:rPr lang="en-US" sz="2000">
                <a:latin typeface="Times New Roman" charset="0"/>
                <a:cs typeface="Times New Roman" charset="0"/>
              </a:rPr>
              <a:t>    Scattering Coefficients</a:t>
            </a:r>
          </a:p>
          <a:p>
            <a:pPr eaLnBrk="1" hangingPunct="1"/>
            <a:r>
              <a:rPr lang="en-US" sz="2000">
                <a:latin typeface="Times New Roman" charset="0"/>
                <a:cs typeface="Times New Roman" charset="0"/>
              </a:rPr>
              <a:t>     </a:t>
            </a:r>
          </a:p>
        </p:txBody>
      </p:sp>
      <p:sp>
        <p:nvSpPr>
          <p:cNvPr id="176131" name="Rectangle 7"/>
          <p:cNvSpPr>
            <a:spLocks noChangeArrowheads="1"/>
          </p:cNvSpPr>
          <p:nvPr/>
        </p:nvSpPr>
        <p:spPr bwMode="auto">
          <a:xfrm>
            <a:off x="6553200" y="533400"/>
            <a:ext cx="24384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800">
                <a:cs typeface="Arial" charset="0"/>
              </a:rPr>
              <a:t>355 nm</a:t>
            </a:r>
          </a:p>
          <a:p>
            <a:pPr eaLnBrk="1" hangingPunct="1"/>
            <a:r>
              <a:rPr lang="en-US" sz="1800">
                <a:cs typeface="Arial" charset="0"/>
              </a:rPr>
              <a:t>405 nm,870 nm</a:t>
            </a:r>
          </a:p>
          <a:p>
            <a:pPr eaLnBrk="1" hangingPunct="1"/>
            <a:r>
              <a:rPr lang="en-US" sz="1800">
                <a:cs typeface="Arial" charset="0"/>
              </a:rPr>
              <a:t>532 nm</a:t>
            </a:r>
          </a:p>
          <a:p>
            <a:pPr eaLnBrk="1" hangingPunct="1"/>
            <a:r>
              <a:rPr lang="en-US" sz="1800">
                <a:cs typeface="Arial" charset="0"/>
              </a:rPr>
              <a:t>671 nm, 676 nm</a:t>
            </a:r>
          </a:p>
          <a:p>
            <a:pPr eaLnBrk="1" hangingPunct="1"/>
            <a:r>
              <a:rPr lang="en-US" sz="1800">
                <a:cs typeface="Arial" charset="0"/>
              </a:rPr>
              <a:t>1047 nm</a:t>
            </a:r>
          </a:p>
          <a:p>
            <a:pPr eaLnBrk="1" hangingPunct="1"/>
            <a:endParaRPr lang="en-US" sz="1800">
              <a:cs typeface="Arial" charset="0"/>
            </a:endParaRPr>
          </a:p>
        </p:txBody>
      </p:sp>
      <p:sp>
        <p:nvSpPr>
          <p:cNvPr id="176132" name="Rectangle 1"/>
          <p:cNvSpPr>
            <a:spLocks noChangeArrowheads="1"/>
          </p:cNvSpPr>
          <p:nvPr/>
        </p:nvSpPr>
        <p:spPr bwMode="auto">
          <a:xfrm>
            <a:off x="2362200" y="0"/>
            <a:ext cx="48117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3200" b="1">
                <a:latin typeface="Times New Roman" charset="0"/>
                <a:cs typeface="Times New Roman" charset="0"/>
              </a:rPr>
              <a:t>Aerosol Optics Instrument</a:t>
            </a:r>
          </a:p>
        </p:txBody>
      </p:sp>
      <p:pic>
        <p:nvPicPr>
          <p:cNvPr id="176133" name="Picture 5" descr="Dual_WavelengthPA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2057400"/>
            <a:ext cx="8683625"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4" name="Text Box 10"/>
          <p:cNvSpPr txBox="1">
            <a:spLocks noChangeArrowheads="1"/>
          </p:cNvSpPr>
          <p:nvPr/>
        </p:nvSpPr>
        <p:spPr bwMode="auto">
          <a:xfrm>
            <a:off x="990600" y="2590800"/>
            <a:ext cx="506413"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i="1">
                <a:solidFill>
                  <a:schemeClr val="hlink"/>
                </a:solidFill>
              </a:rPr>
              <a:t>f</a:t>
            </a:r>
            <a:r>
              <a:rPr lang="en-US" sz="3600" b="1" i="1" baseline="-25000">
                <a:solidFill>
                  <a:schemeClr val="hlink"/>
                </a:solidFill>
              </a:rPr>
              <a:t>0</a:t>
            </a:r>
            <a:endParaRPr lang="en-US" sz="2000"/>
          </a:p>
        </p:txBody>
      </p:sp>
      <p:sp>
        <p:nvSpPr>
          <p:cNvPr id="176135" name="Text Box 11"/>
          <p:cNvSpPr txBox="1">
            <a:spLocks noChangeArrowheads="1"/>
          </p:cNvSpPr>
          <p:nvPr/>
        </p:nvSpPr>
        <p:spPr bwMode="auto">
          <a:xfrm>
            <a:off x="304800" y="4267200"/>
            <a:ext cx="1458913"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i="1">
                <a:solidFill>
                  <a:srgbClr val="FF0C0C"/>
                </a:solidFill>
              </a:rPr>
              <a:t>f</a:t>
            </a:r>
            <a:r>
              <a:rPr lang="en-US" sz="3600" b="1" i="1" baseline="-25000">
                <a:solidFill>
                  <a:srgbClr val="FF0C0C"/>
                </a:solidFill>
              </a:rPr>
              <a:t>0</a:t>
            </a:r>
            <a:r>
              <a:rPr lang="en-US" sz="3600" b="1" i="1">
                <a:solidFill>
                  <a:srgbClr val="FF0C0C"/>
                </a:solidFill>
              </a:rPr>
              <a:t> + df</a:t>
            </a:r>
            <a:endParaRPr lang="en-US" sz="2000">
              <a:solidFill>
                <a:srgbClr val="FF0C0C"/>
              </a:solidFill>
            </a:endParaRP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2" descr="chamberBu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7851775"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Rectangle 3"/>
          <p:cNvSpPr>
            <a:spLocks noGrp="1" noChangeArrowheads="1"/>
          </p:cNvSpPr>
          <p:nvPr>
            <p:ph type="title"/>
          </p:nvPr>
        </p:nvSpPr>
        <p:spPr>
          <a:xfrm>
            <a:off x="0" y="0"/>
            <a:ext cx="9144000" cy="1600200"/>
          </a:xfrm>
        </p:spPr>
        <p:txBody>
          <a:bodyPr/>
          <a:lstStyle/>
          <a:p>
            <a:pPr eaLnBrk="1" hangingPunct="1"/>
            <a:r>
              <a:rPr lang="en-US" sz="2800" dirty="0">
                <a:latin typeface="Arial" charset="0"/>
                <a:ea typeface="ＭＳ Ｐゴシック" charset="0"/>
              </a:rPr>
              <a:t>Biomass Smoke Example of Dual Wavelength </a:t>
            </a:r>
            <a:r>
              <a:rPr lang="en-US" sz="2800" dirty="0" err="1">
                <a:latin typeface="Arial" charset="0"/>
                <a:ea typeface="ＭＳ Ｐゴシック" charset="0"/>
              </a:rPr>
              <a:t>Photoacoustic</a:t>
            </a:r>
            <a:r>
              <a:rPr lang="en-US" sz="2800" dirty="0">
                <a:latin typeface="Arial" charset="0"/>
                <a:ea typeface="ＭＳ Ｐゴシック" charset="0"/>
              </a:rPr>
              <a:t> Measurements (Fire Science Lab, FLAME experiment, Missoula Montana, 2006, 2007).</a:t>
            </a:r>
          </a:p>
        </p:txBody>
      </p:sp>
      <p:sp>
        <p:nvSpPr>
          <p:cNvPr id="2" name="TextBox 1"/>
          <p:cNvSpPr txBox="1"/>
          <p:nvPr/>
        </p:nvSpPr>
        <p:spPr>
          <a:xfrm>
            <a:off x="990600" y="3886200"/>
            <a:ext cx="1062711" cy="307777"/>
          </a:xfrm>
          <a:prstGeom prst="rect">
            <a:avLst/>
          </a:prstGeom>
          <a:noFill/>
        </p:spPr>
        <p:txBody>
          <a:bodyPr wrap="none" rtlCol="0">
            <a:spAutoFit/>
          </a:bodyPr>
          <a:lstStyle/>
          <a:p>
            <a:r>
              <a:rPr lang="en-US" sz="1400" b="1" dirty="0"/>
              <a:t>C</a:t>
            </a:r>
            <a:r>
              <a:rPr lang="en-US" sz="1400" b="1" dirty="0" smtClean="0"/>
              <a:t>hemistry</a:t>
            </a:r>
            <a:endParaRPr lang="en-US" sz="1400" b="1" dirty="0"/>
          </a:p>
        </p:txBody>
      </p:sp>
    </p:spTree>
    <p:extLst>
      <p:ext uri="{BB962C8B-B14F-4D97-AF65-F5344CB8AC3E}">
        <p14:creationId xmlns:p14="http://schemas.microsoft.com/office/powerpoint/2010/main" val="164367910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0" name="Picture 2" descr="FLA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304800"/>
            <a:ext cx="5715000" cy="4287838"/>
          </a:xfrm>
          <a:prstGeom prst="rect">
            <a:avLst/>
          </a:prstGeom>
          <a:noFill/>
          <a:extLst>
            <a:ext uri="{909E8E84-426E-40dd-AFC4-6F175D3DCCD1}">
              <a14:hiddenFill xmlns:a14="http://schemas.microsoft.com/office/drawing/2010/main">
                <a:solidFill>
                  <a:srgbClr val="FFFFFF"/>
                </a:solidFill>
              </a14:hiddenFill>
            </a:ext>
          </a:extLst>
        </p:spPr>
      </p:pic>
      <p:pic>
        <p:nvPicPr>
          <p:cNvPr id="181251" name="Picture 3" descr="IMG_109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29200" y="3733800"/>
            <a:ext cx="3903663" cy="2928938"/>
          </a:xfrm>
          <a:prstGeom prst="rect">
            <a:avLst/>
          </a:prstGeom>
          <a:noFill/>
          <a:extLst>
            <a:ext uri="{909E8E84-426E-40dd-AFC4-6F175D3DCCD1}">
              <a14:hiddenFill xmlns:a14="http://schemas.microsoft.com/office/drawing/2010/main">
                <a:solidFill>
                  <a:srgbClr val="FFFFFF"/>
                </a:solidFill>
              </a14:hiddenFill>
            </a:ext>
          </a:extLst>
        </p:spPr>
      </p:pic>
      <p:sp>
        <p:nvSpPr>
          <p:cNvPr id="181252" name="Rectangle 4"/>
          <p:cNvSpPr>
            <a:spLocks noGrp="1" noChangeArrowheads="1"/>
          </p:cNvSpPr>
          <p:nvPr>
            <p:ph type="body" idx="1"/>
          </p:nvPr>
        </p:nvSpPr>
        <p:spPr>
          <a:xfrm>
            <a:off x="304800" y="4724400"/>
            <a:ext cx="4648200" cy="16764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80000"/>
              </a:lnSpc>
            </a:pPr>
            <a:r>
              <a:rPr lang="en-US" b="1">
                <a:solidFill>
                  <a:srgbClr val="FFFF00"/>
                </a:solidFill>
              </a:rPr>
              <a:t>Instrumentation sampling wood smoke during FLAME Chamber burns </a:t>
            </a:r>
          </a:p>
        </p:txBody>
      </p:sp>
      <p:sp>
        <p:nvSpPr>
          <p:cNvPr id="181253" name="Rectangle 5"/>
          <p:cNvSpPr>
            <a:spLocks noChangeArrowheads="1"/>
          </p:cNvSpPr>
          <p:nvPr/>
        </p:nvSpPr>
        <p:spPr bwMode="auto">
          <a:xfrm>
            <a:off x="6019800" y="2971800"/>
            <a:ext cx="3124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nSpc>
                <a:spcPct val="80000"/>
              </a:lnSpc>
              <a:spcBef>
                <a:spcPct val="20000"/>
              </a:spcBef>
              <a:buFont typeface="Arial" charset="0"/>
              <a:buChar char="•"/>
            </a:pPr>
            <a:r>
              <a:rPr lang="en-US" b="1" smtClean="0">
                <a:solidFill>
                  <a:srgbClr val="FFFF00"/>
                </a:solidFill>
                <a:latin typeface="Verdana" charset="0"/>
              </a:rPr>
              <a:t>Photoacoustic instruments</a:t>
            </a:r>
          </a:p>
        </p:txBody>
      </p:sp>
      <p:sp>
        <p:nvSpPr>
          <p:cNvPr id="181254" name="Rectangle 6"/>
          <p:cNvSpPr>
            <a:spLocks noGrp="1"/>
          </p:cNvSpPr>
          <p:nvPr>
            <p:ph type="title"/>
          </p:nvPr>
        </p:nvSpPr>
        <p:spPr>
          <a:xfrm>
            <a:off x="685800" y="0"/>
            <a:ext cx="8229600" cy="457200"/>
          </a:xfrm>
          <a:solidFill>
            <a:schemeClr val="tx1"/>
          </a:solidFill>
        </p:spPr>
        <p:txBody>
          <a:bodyPr/>
          <a:lstStyle/>
          <a:p>
            <a:r>
              <a:rPr lang="en-US" sz="3200" dirty="0">
                <a:solidFill>
                  <a:srgbClr val="FFFF00"/>
                </a:solidFill>
              </a:rPr>
              <a:t>Fire Science </a:t>
            </a:r>
            <a:r>
              <a:rPr lang="en-US" sz="3200" dirty="0" smtClean="0">
                <a:solidFill>
                  <a:srgbClr val="FFFF00"/>
                </a:solidFill>
              </a:rPr>
              <a:t>Laboratory: Biomass  Burning Study</a:t>
            </a:r>
            <a:endParaRPr lang="en-US" sz="3200" dirty="0">
              <a:solidFill>
                <a:srgbClr val="FFFF00"/>
              </a:solidFill>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Number Placeholder 4"/>
          <p:cNvSpPr txBox="1">
            <a:spLocks noGrp="1"/>
          </p:cNvSpPr>
          <p:nvPr/>
        </p:nvSpPr>
        <p:spPr bwMode="auto">
          <a:xfrm>
            <a:off x="8196263" y="6477000"/>
            <a:ext cx="94773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F0AF64BC-934A-7641-AB2C-A650C11CA974}" type="slidenum">
              <a:rPr lang="en-US" sz="1400">
                <a:solidFill>
                  <a:srgbClr val="000000"/>
                </a:solidFill>
              </a:rPr>
              <a:pPr algn="r"/>
              <a:t>66</a:t>
            </a:fld>
            <a:endParaRPr lang="en-US" sz="1400">
              <a:solidFill>
                <a:srgbClr val="000000"/>
              </a:solidFill>
            </a:endParaRPr>
          </a:p>
        </p:txBody>
      </p:sp>
      <p:pic>
        <p:nvPicPr>
          <p:cNvPr id="209922" name="Picture 2" descr="adfa_007_shp_chami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088" y="152400"/>
            <a:ext cx="3363912"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57200"/>
            <a:ext cx="571341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09924" name="Picture 4" descr="Guilin-rice-stra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2175" y="2514600"/>
            <a:ext cx="2979738"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5" name="Picture 5" descr="pipo_026_lh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2325" y="4648200"/>
            <a:ext cx="3089275"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6" name="Rectangle 6"/>
          <p:cNvSpPr>
            <a:spLocks noGrp="1" noChangeArrowheads="1"/>
          </p:cNvSpPr>
          <p:nvPr>
            <p:ph type="title" idx="4294967295"/>
          </p:nvPr>
        </p:nvSpPr>
        <p:spPr>
          <a:xfrm>
            <a:off x="0" y="-152400"/>
            <a:ext cx="6477000" cy="838200"/>
          </a:xfrm>
        </p:spPr>
        <p:txBody>
          <a:bodyPr/>
          <a:lstStyle/>
          <a:p>
            <a:pPr eaLnBrk="1" hangingPunct="1"/>
            <a:r>
              <a:rPr lang="en-US" sz="2000" b="1">
                <a:latin typeface="Verdana" charset="0"/>
              </a:rPr>
              <a:t>Fuels Tested at the Fire Science Laboratory</a:t>
            </a:r>
          </a:p>
        </p:txBody>
      </p:sp>
      <p:sp>
        <p:nvSpPr>
          <p:cNvPr id="209927" name="Rectangle 7"/>
          <p:cNvSpPr>
            <a:spLocks noChangeArrowheads="1"/>
          </p:cNvSpPr>
          <p:nvPr/>
        </p:nvSpPr>
        <p:spPr bwMode="auto">
          <a:xfrm>
            <a:off x="5943600" y="2133600"/>
            <a:ext cx="2895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2800" b="1">
                <a:solidFill>
                  <a:srgbClr val="000000"/>
                </a:solidFill>
                <a:latin typeface="Verdana" charset="0"/>
              </a:rPr>
              <a:t>Rice Straw</a:t>
            </a:r>
          </a:p>
        </p:txBody>
      </p:sp>
      <p:sp>
        <p:nvSpPr>
          <p:cNvPr id="209928" name="Rectangle 8"/>
          <p:cNvSpPr>
            <a:spLocks noChangeArrowheads="1"/>
          </p:cNvSpPr>
          <p:nvPr/>
        </p:nvSpPr>
        <p:spPr bwMode="auto">
          <a:xfrm>
            <a:off x="5867400" y="4495800"/>
            <a:ext cx="327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2800" b="1">
                <a:solidFill>
                  <a:srgbClr val="000000"/>
                </a:solidFill>
                <a:latin typeface="Verdana" charset="0"/>
              </a:rPr>
              <a:t>Ponderosa Pine</a:t>
            </a:r>
          </a:p>
        </p:txBody>
      </p:sp>
      <p:sp>
        <p:nvSpPr>
          <p:cNvPr id="209929" name="Rectangle 7"/>
          <p:cNvSpPr>
            <a:spLocks noChangeArrowheads="1"/>
          </p:cNvSpPr>
          <p:nvPr/>
        </p:nvSpPr>
        <p:spPr bwMode="auto">
          <a:xfrm>
            <a:off x="6248400" y="1524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2800" b="1">
                <a:solidFill>
                  <a:srgbClr val="000000"/>
                </a:solidFill>
                <a:latin typeface="Verdana" charset="0"/>
              </a:rPr>
              <a:t>Chamise</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8" descr="crefl1_A2008192183811-2008192185022_250m_ca-north-000_1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4" name="Rectangle 3"/>
          <p:cNvSpPr>
            <a:spLocks noGrp="1" noChangeArrowheads="1"/>
          </p:cNvSpPr>
          <p:nvPr>
            <p:ph type="title" idx="4294967295"/>
          </p:nvPr>
        </p:nvSpPr>
        <p:spPr>
          <a:xfrm>
            <a:off x="381000" y="0"/>
            <a:ext cx="8610600" cy="1524000"/>
          </a:xfrm>
        </p:spPr>
        <p:txBody>
          <a:bodyPr/>
          <a:lstStyle/>
          <a:p>
            <a:r>
              <a:rPr lang="en-US" sz="3200">
                <a:solidFill>
                  <a:srgbClr val="FDFA0D"/>
                </a:solidFill>
                <a:latin typeface="Calibri" charset="0"/>
                <a:ea typeface="ＭＳ Ｐゴシック" charset="0"/>
              </a:rPr>
              <a:t>1,000 Fires, Northern CA, Summer 2008:  Peak Smoke in Reno around local noon, July 10th.</a:t>
            </a:r>
          </a:p>
        </p:txBody>
      </p:sp>
      <p:sp>
        <p:nvSpPr>
          <p:cNvPr id="212995" name="Rectangle 6"/>
          <p:cNvSpPr>
            <a:spLocks noChangeArrowheads="1"/>
          </p:cNvSpPr>
          <p:nvPr/>
        </p:nvSpPr>
        <p:spPr bwMode="auto">
          <a:xfrm>
            <a:off x="4724400" y="4495800"/>
            <a:ext cx="44196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1" hangingPunct="1"/>
            <a:r>
              <a:rPr lang="en-US" sz="2000" b="1">
                <a:solidFill>
                  <a:srgbClr val="F4F92B"/>
                </a:solidFill>
                <a:cs typeface="Arial" charset="0"/>
              </a:rPr>
              <a:t>Summer wild Fires</a:t>
            </a:r>
          </a:p>
          <a:p>
            <a:pPr algn="r" eaLnBrk="1" hangingPunct="1"/>
            <a:r>
              <a:rPr lang="en-US" sz="2000" b="1">
                <a:solidFill>
                  <a:srgbClr val="F4F92B"/>
                </a:solidFill>
                <a:cs typeface="Arial" charset="0"/>
              </a:rPr>
              <a:t>-Over 1,000</a:t>
            </a:r>
          </a:p>
          <a:p>
            <a:pPr algn="r" eaLnBrk="1" hangingPunct="1"/>
            <a:r>
              <a:rPr lang="en-US" sz="2000" b="1">
                <a:solidFill>
                  <a:srgbClr val="F4F92B"/>
                </a:solidFill>
                <a:cs typeface="Arial" charset="0"/>
              </a:rPr>
              <a:t>-Most sparked by lightning</a:t>
            </a:r>
          </a:p>
          <a:p>
            <a:pPr algn="r" eaLnBrk="1" hangingPunct="1"/>
            <a:r>
              <a:rPr lang="en-US" sz="2000" b="1">
                <a:solidFill>
                  <a:srgbClr val="F4F92B"/>
                </a:solidFill>
                <a:cs typeface="Arial" charset="0"/>
              </a:rPr>
              <a:t>-Dry and windy </a:t>
            </a:r>
          </a:p>
          <a:p>
            <a:pPr algn="r" eaLnBrk="1" hangingPunct="1"/>
            <a:r>
              <a:rPr lang="en-US" sz="2000" b="1">
                <a:solidFill>
                  <a:srgbClr val="F4F92B"/>
                </a:solidFill>
                <a:cs typeface="Arial" charset="0"/>
              </a:rPr>
              <a:t>-Covering 680 Sq miles of central and northern California</a:t>
            </a:r>
          </a:p>
        </p:txBody>
      </p:sp>
      <p:sp>
        <p:nvSpPr>
          <p:cNvPr id="212996" name="Slide Number Placeholder 4"/>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27674129-EB91-8549-95C1-026D5D5EC9CC}" type="slidenum">
              <a:rPr lang="en-US" sz="1200">
                <a:solidFill>
                  <a:srgbClr val="898989"/>
                </a:solidFill>
                <a:cs typeface="Arial" charset="0"/>
              </a:rPr>
              <a:pPr algn="r" eaLnBrk="1" hangingPunct="1"/>
              <a:t>67</a:t>
            </a:fld>
            <a:endParaRPr lang="en-US" sz="1200">
              <a:solidFill>
                <a:srgbClr val="898989"/>
              </a:solidFill>
              <a:cs typeface="Arial" charset="0"/>
            </a:endParaRPr>
          </a:p>
        </p:txBody>
      </p:sp>
      <p:sp>
        <p:nvSpPr>
          <p:cNvPr id="212997" name="Rectangle 7"/>
          <p:cNvSpPr>
            <a:spLocks noChangeArrowheads="1"/>
          </p:cNvSpPr>
          <p:nvPr/>
        </p:nvSpPr>
        <p:spPr bwMode="auto">
          <a:xfrm>
            <a:off x="1901825" y="6415088"/>
            <a:ext cx="4575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800" i="1">
                <a:solidFill>
                  <a:schemeClr val="bg1"/>
                </a:solidFill>
                <a:cs typeface="Arial" charset="0"/>
              </a:rPr>
              <a:t>Source: NASA California Wild  Fires 2008</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42" name="Rectangle 1026"/>
          <p:cNvSpPr>
            <a:spLocks noGrp="1"/>
          </p:cNvSpPr>
          <p:nvPr>
            <p:ph type="title" idx="4294967295"/>
          </p:nvPr>
        </p:nvSpPr>
        <p:spPr>
          <a:xfrm>
            <a:off x="457200" y="274638"/>
            <a:ext cx="7848600" cy="944562"/>
          </a:xfrm>
          <a:solidFill>
            <a:schemeClr val="tx1"/>
          </a:solidFill>
        </p:spPr>
        <p:txBody>
          <a:bodyPr/>
          <a:lstStyle/>
          <a:p>
            <a:r>
              <a:rPr lang="en-US" sz="3200">
                <a:solidFill>
                  <a:srgbClr val="FFFF00"/>
                </a:solidFill>
                <a:latin typeface="Times New Roman" charset="0"/>
                <a:ea typeface="ＭＳ Ｐゴシック" charset="0"/>
              </a:rPr>
              <a:t>Reno Days in Photographs: </a:t>
            </a:r>
            <a:br>
              <a:rPr lang="en-US" sz="3200">
                <a:solidFill>
                  <a:srgbClr val="FFFF00"/>
                </a:solidFill>
                <a:latin typeface="Times New Roman" charset="0"/>
                <a:ea typeface="ＭＳ Ｐゴシック" charset="0"/>
              </a:rPr>
            </a:br>
            <a:r>
              <a:rPr lang="en-US" sz="3200">
                <a:solidFill>
                  <a:srgbClr val="FFFF00"/>
                </a:solidFill>
                <a:latin typeface="Times New Roman" charset="0"/>
                <a:ea typeface="ＭＳ Ｐゴシック" charset="0"/>
              </a:rPr>
              <a:t>Similar Location and Sun Angle</a:t>
            </a:r>
          </a:p>
        </p:txBody>
      </p:sp>
      <p:pic>
        <p:nvPicPr>
          <p:cNvPr id="215043" name="Picture 1027"/>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152400" y="1828800"/>
            <a:ext cx="4495800" cy="4419600"/>
          </a:xfrm>
        </p:spPr>
      </p:pic>
      <p:pic>
        <p:nvPicPr>
          <p:cNvPr id="215044" name="Picture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828800"/>
            <a:ext cx="4191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5" name="Rectangle 1030"/>
          <p:cNvSpPr>
            <a:spLocks noChangeArrowheads="1"/>
          </p:cNvSpPr>
          <p:nvPr/>
        </p:nvSpPr>
        <p:spPr bwMode="auto">
          <a:xfrm>
            <a:off x="5791200" y="5638800"/>
            <a:ext cx="2097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solidFill>
                  <a:srgbClr val="FFFF00"/>
                </a:solidFill>
                <a:latin typeface="Times New Roman" charset="0"/>
                <a:cs typeface="Times New Roman" charset="0"/>
              </a:rPr>
              <a:t>JULY-10, 2008</a:t>
            </a:r>
          </a:p>
        </p:txBody>
      </p:sp>
      <p:sp>
        <p:nvSpPr>
          <p:cNvPr id="215046" name="Rectangle 1031"/>
          <p:cNvSpPr>
            <a:spLocks noChangeArrowheads="1"/>
          </p:cNvSpPr>
          <p:nvPr/>
        </p:nvSpPr>
        <p:spPr bwMode="auto">
          <a:xfrm>
            <a:off x="1905000" y="5638800"/>
            <a:ext cx="206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solidFill>
                  <a:srgbClr val="FFFF00"/>
                </a:solidFill>
                <a:latin typeface="Times New Roman" charset="0"/>
                <a:cs typeface="Times New Roman" charset="0"/>
              </a:rPr>
              <a:t>SEPT-22, 2008</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pic>
        <p:nvPicPr>
          <p:cNvPr id="217090" name="Picture 2" descr="10July08SmokeReno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22642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1" name="Rectangle 3"/>
          <p:cNvSpPr>
            <a:spLocks noGrp="1"/>
          </p:cNvSpPr>
          <p:nvPr>
            <p:ph type="title" idx="4294967295"/>
          </p:nvPr>
        </p:nvSpPr>
        <p:spPr>
          <a:xfrm>
            <a:off x="457200" y="0"/>
            <a:ext cx="8229600" cy="1143000"/>
          </a:xfrm>
        </p:spPr>
        <p:txBody>
          <a:bodyPr/>
          <a:lstStyle/>
          <a:p>
            <a:r>
              <a:rPr lang="en-US">
                <a:latin typeface="Calibri" charset="0"/>
                <a:ea typeface="ＭＳ Ｐゴシック" charset="0"/>
              </a:rPr>
              <a:t>One Not So Fine Day in Reno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2400" y="685800"/>
            <a:ext cx="3657600" cy="762000"/>
          </a:xfrm>
        </p:spPr>
        <p:txBody>
          <a:bodyPr/>
          <a:lstStyle/>
          <a:p>
            <a:r>
              <a:rPr lang="en-US" sz="4000" i="1" u="sng" dirty="0" smtClean="0">
                <a:solidFill>
                  <a:srgbClr val="FFFFFF"/>
                </a:solidFill>
              </a:rPr>
              <a:t>Connections</a:t>
            </a:r>
            <a:endParaRPr lang="en-US" sz="4000" i="1" u="sng" dirty="0">
              <a:solidFill>
                <a:srgbClr val="FFFFFF"/>
              </a:solidFill>
            </a:endParaRPr>
          </a:p>
        </p:txBody>
      </p:sp>
      <p:pic>
        <p:nvPicPr>
          <p:cNvPr id="5" name="Picture 4"/>
          <p:cNvPicPr>
            <a:picLocks noChangeAspect="1"/>
          </p:cNvPicPr>
          <p:nvPr/>
        </p:nvPicPr>
        <p:blipFill>
          <a:blip r:embed="rId3"/>
          <a:stretch>
            <a:fillRect/>
          </a:stretch>
        </p:blipFill>
        <p:spPr>
          <a:xfrm>
            <a:off x="0" y="0"/>
            <a:ext cx="9188115" cy="6858000"/>
          </a:xfrm>
          <a:prstGeom prst="rect">
            <a:avLst/>
          </a:prstGeom>
        </p:spPr>
      </p:pic>
    </p:spTree>
    <p:extLst>
      <p:ext uri="{BB962C8B-B14F-4D97-AF65-F5344CB8AC3E}">
        <p14:creationId xmlns:p14="http://schemas.microsoft.com/office/powerpoint/2010/main" val="282921876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9FFA8"/>
        </a:solidFill>
        <a:effectLst/>
      </p:bgPr>
    </p:bg>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155575" y="688975"/>
          <a:ext cx="8763000" cy="5943600"/>
        </p:xfrm>
        <a:graphic>
          <a:graphicData uri="http://schemas.openxmlformats.org/drawingml/2006/chart">
            <c:chart xmlns:c="http://schemas.openxmlformats.org/drawingml/2006/chart" xmlns:r="http://schemas.openxmlformats.org/officeDocument/2006/relationships" r:id="rId3"/>
          </a:graphicData>
        </a:graphic>
      </p:graphicFrame>
      <p:sp>
        <p:nvSpPr>
          <p:cNvPr id="219139" name="TextBox 2"/>
          <p:cNvSpPr txBox="1">
            <a:spLocks noChangeArrowheads="1"/>
          </p:cNvSpPr>
          <p:nvPr/>
        </p:nvSpPr>
        <p:spPr bwMode="auto">
          <a:xfrm>
            <a:off x="1524000" y="0"/>
            <a:ext cx="615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dirty="0">
                <a:solidFill>
                  <a:srgbClr val="000000"/>
                </a:solidFill>
                <a:latin typeface="Arial Bold" charset="0"/>
                <a:cs typeface="Times New Roman" charset="0"/>
              </a:rPr>
              <a:t>Comparison With Lab Data </a:t>
            </a:r>
          </a:p>
        </p:txBody>
      </p:sp>
      <p:sp>
        <p:nvSpPr>
          <p:cNvPr id="219140"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AB4CD4E-6ADF-EB4C-8293-AFE13DBC7053}" type="slidenum">
              <a:rPr lang="en-US" sz="1200">
                <a:solidFill>
                  <a:srgbClr val="898989"/>
                </a:solidFill>
              </a:rPr>
              <a:pPr algn="r" eaLnBrk="1" hangingPunct="1"/>
              <a:t>70</a:t>
            </a:fld>
            <a:endParaRPr lang="en-US" sz="1200" dirty="0">
              <a:solidFill>
                <a:srgbClr val="898989"/>
              </a:solidFill>
            </a:endParaRPr>
          </a:p>
        </p:txBody>
      </p:sp>
      <p:sp>
        <p:nvSpPr>
          <p:cNvPr id="219141" name="Rectangle 5"/>
          <p:cNvSpPr>
            <a:spLocks noChangeArrowheads="1"/>
          </p:cNvSpPr>
          <p:nvPr/>
        </p:nvSpPr>
        <p:spPr bwMode="auto">
          <a:xfrm>
            <a:off x="228600" y="762000"/>
            <a:ext cx="457200" cy="381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400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Trends, Needs, and Conclusions</a:t>
            </a:r>
            <a:endParaRPr lang="en-US" dirty="0"/>
          </a:p>
        </p:txBody>
      </p:sp>
      <p:sp>
        <p:nvSpPr>
          <p:cNvPr id="4" name="TextBox 3"/>
          <p:cNvSpPr txBox="1"/>
          <p:nvPr/>
        </p:nvSpPr>
        <p:spPr>
          <a:xfrm>
            <a:off x="0" y="809978"/>
            <a:ext cx="9144000" cy="5632310"/>
          </a:xfrm>
          <a:prstGeom prst="rect">
            <a:avLst/>
          </a:prstGeom>
          <a:noFill/>
        </p:spPr>
        <p:txBody>
          <a:bodyPr wrap="square" rtlCol="0">
            <a:spAutoFit/>
          </a:bodyPr>
          <a:lstStyle/>
          <a:p>
            <a:r>
              <a:rPr lang="en-US" dirty="0" smtClean="0"/>
              <a:t>Filter based measurements (</a:t>
            </a:r>
            <a:r>
              <a:rPr lang="en-US" dirty="0" err="1" smtClean="0"/>
              <a:t>Aethalometer</a:t>
            </a:r>
            <a:r>
              <a:rPr lang="en-US" dirty="0" smtClean="0"/>
              <a:t>, PSAP) need to be processed with algorithms to reduce aerosol scattering and filter loading affects</a:t>
            </a:r>
          </a:p>
          <a:p>
            <a:endParaRPr lang="en-US" dirty="0"/>
          </a:p>
          <a:p>
            <a:r>
              <a:rPr lang="en-US" dirty="0" smtClean="0"/>
              <a:t>Much current work is on the chemical and optical properties of brown carbon aerosol, and the impacts of coatings and aerosol aggregation on aerosol light absorption and scattering</a:t>
            </a:r>
            <a:br>
              <a:rPr lang="en-US" dirty="0" smtClean="0"/>
            </a:br>
            <a:endParaRPr lang="en-US" dirty="0" smtClean="0"/>
          </a:p>
          <a:p>
            <a:r>
              <a:rPr lang="en-US" dirty="0" smtClean="0"/>
              <a:t>We have a continued need to evaluate satellite remote sensing of surface PM2.5, especially with vertical </a:t>
            </a:r>
            <a:r>
              <a:rPr lang="en-US" dirty="0"/>
              <a:t>distribution of aerosol physical </a:t>
            </a:r>
            <a:r>
              <a:rPr lang="en-US" dirty="0" smtClean="0"/>
              <a:t>and chemical properties measurements</a:t>
            </a:r>
          </a:p>
          <a:p>
            <a:r>
              <a:rPr lang="en-US" dirty="0" smtClean="0"/>
              <a:t>  </a:t>
            </a:r>
          </a:p>
          <a:p>
            <a:r>
              <a:rPr lang="en-US" dirty="0" smtClean="0"/>
              <a:t>Get the most out of aerosol optics measurements, e.g. black carbon mass concentration from </a:t>
            </a:r>
            <a:r>
              <a:rPr lang="en-US" i="1" dirty="0" err="1" smtClean="0"/>
              <a:t>B</a:t>
            </a:r>
            <a:r>
              <a:rPr lang="en-US" i="1" baseline="-25000" dirty="0" err="1" smtClean="0"/>
              <a:t>abs</a:t>
            </a:r>
            <a:r>
              <a:rPr lang="en-US" dirty="0" smtClean="0"/>
              <a:t>, PM2.5 mass concentration from </a:t>
            </a:r>
            <a:r>
              <a:rPr lang="en-US" i="1" dirty="0" err="1" smtClean="0"/>
              <a:t>B</a:t>
            </a:r>
            <a:r>
              <a:rPr lang="en-US" i="1" baseline="-25000" dirty="0" err="1" smtClean="0"/>
              <a:t>sca</a:t>
            </a:r>
            <a:r>
              <a:rPr lang="en-US" dirty="0" smtClean="0"/>
              <a:t>, especially in networks with limited measurements</a:t>
            </a:r>
          </a:p>
        </p:txBody>
      </p:sp>
    </p:spTree>
    <p:extLst>
      <p:ext uri="{BB962C8B-B14F-4D97-AF65-F5344CB8AC3E}">
        <p14:creationId xmlns:p14="http://schemas.microsoft.com/office/powerpoint/2010/main" val="239837930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2590800" y="0"/>
            <a:ext cx="4495800" cy="381000"/>
          </a:xfrm>
        </p:spPr>
        <p:txBody>
          <a:bodyPr/>
          <a:lstStyle/>
          <a:p>
            <a:r>
              <a:rPr lang="en-US" b="1" i="1" dirty="0" smtClean="0">
                <a:solidFill>
                  <a:srgbClr val="000000"/>
                </a:solidFill>
              </a:rPr>
              <a:t>Thanks to …</a:t>
            </a:r>
            <a:endParaRPr lang="en-US" b="1" i="1" dirty="0">
              <a:solidFill>
                <a:srgbClr val="000000"/>
              </a:solidFill>
            </a:endParaRPr>
          </a:p>
        </p:txBody>
      </p:sp>
      <p:sp>
        <p:nvSpPr>
          <p:cNvPr id="134147" name="Text Box 3"/>
          <p:cNvSpPr txBox="1">
            <a:spLocks noChangeArrowheads="1"/>
          </p:cNvSpPr>
          <p:nvPr/>
        </p:nvSpPr>
        <p:spPr bwMode="auto">
          <a:xfrm>
            <a:off x="0" y="336227"/>
            <a:ext cx="9144000" cy="6555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b="1" dirty="0" smtClean="0">
                <a:solidFill>
                  <a:srgbClr val="000000"/>
                </a:solidFill>
                <a:latin typeface="Times" charset="0"/>
                <a:cs typeface="+mn-cs"/>
              </a:rPr>
              <a:t>Collaborators</a:t>
            </a:r>
            <a:r>
              <a:rPr lang="en-US" dirty="0" smtClean="0">
                <a:solidFill>
                  <a:srgbClr val="000000"/>
                </a:solidFill>
                <a:latin typeface="Times" charset="0"/>
                <a:cs typeface="+mn-cs"/>
              </a:rPr>
              <a:t>:  Hans </a:t>
            </a:r>
            <a:r>
              <a:rPr lang="en-US" dirty="0" err="1" smtClean="0">
                <a:solidFill>
                  <a:srgbClr val="000000"/>
                </a:solidFill>
                <a:latin typeface="Times" charset="0"/>
                <a:cs typeface="+mn-cs"/>
              </a:rPr>
              <a:t>Moosmüller</a:t>
            </a:r>
            <a:r>
              <a:rPr lang="en-US" dirty="0" smtClean="0">
                <a:solidFill>
                  <a:srgbClr val="000000"/>
                </a:solidFill>
                <a:latin typeface="Times" charset="0"/>
                <a:cs typeface="+mn-cs"/>
              </a:rPr>
              <a:t>, Fred Rogers, John Walker, Barbara </a:t>
            </a:r>
            <a:r>
              <a:rPr lang="en-US" dirty="0" err="1" smtClean="0">
                <a:solidFill>
                  <a:srgbClr val="000000"/>
                </a:solidFill>
                <a:latin typeface="Times" charset="0"/>
                <a:cs typeface="+mn-cs"/>
              </a:rPr>
              <a:t>Zielinska</a:t>
            </a:r>
            <a:r>
              <a:rPr lang="en-US" dirty="0" smtClean="0">
                <a:solidFill>
                  <a:srgbClr val="000000"/>
                </a:solidFill>
                <a:latin typeface="Times" charset="0"/>
                <a:cs typeface="+mn-cs"/>
              </a:rPr>
              <a:t>, John </a:t>
            </a:r>
            <a:r>
              <a:rPr lang="en-US" dirty="0" err="1" smtClean="0">
                <a:solidFill>
                  <a:srgbClr val="000000"/>
                </a:solidFill>
                <a:latin typeface="Times" charset="0"/>
                <a:cs typeface="+mn-cs"/>
              </a:rPr>
              <a:t>Sagebiel</a:t>
            </a:r>
            <a:r>
              <a:rPr lang="en-US" dirty="0" smtClean="0">
                <a:solidFill>
                  <a:srgbClr val="000000"/>
                </a:solidFill>
                <a:latin typeface="Times" charset="0"/>
                <a:cs typeface="+mn-cs"/>
              </a:rPr>
              <a:t>, Eric Fujita, Dave Campbell, Rick Purcell, Dan </a:t>
            </a:r>
            <a:r>
              <a:rPr lang="en-US" dirty="0" err="1" smtClean="0">
                <a:solidFill>
                  <a:srgbClr val="000000"/>
                </a:solidFill>
                <a:latin typeface="Times" charset="0"/>
                <a:cs typeface="+mn-cs"/>
              </a:rPr>
              <a:t>Wermers</a:t>
            </a:r>
            <a:r>
              <a:rPr lang="en-US" dirty="0" smtClean="0">
                <a:solidFill>
                  <a:srgbClr val="000000"/>
                </a:solidFill>
                <a:latin typeface="Times" charset="0"/>
                <a:cs typeface="+mn-cs"/>
              </a:rPr>
              <a:t>, Sebastian </a:t>
            </a:r>
            <a:r>
              <a:rPr lang="en-US" dirty="0" err="1" smtClean="0">
                <a:solidFill>
                  <a:srgbClr val="000000"/>
                </a:solidFill>
                <a:latin typeface="Times" charset="0"/>
                <a:cs typeface="+mn-cs"/>
              </a:rPr>
              <a:t>Upallalli</a:t>
            </a:r>
            <a:r>
              <a:rPr lang="en-US" dirty="0" smtClean="0">
                <a:solidFill>
                  <a:srgbClr val="000000"/>
                </a:solidFill>
                <a:latin typeface="Times" charset="0"/>
                <a:cs typeface="+mn-cs"/>
              </a:rPr>
              <a:t> (DRI), </a:t>
            </a:r>
            <a:r>
              <a:rPr lang="en-US" dirty="0" smtClean="0">
                <a:solidFill>
                  <a:srgbClr val="B90819"/>
                </a:solidFill>
                <a:latin typeface="Times" charset="0"/>
                <a:cs typeface="+mn-cs"/>
              </a:rPr>
              <a:t>Rich </a:t>
            </a:r>
            <a:r>
              <a:rPr lang="en-US" dirty="0" err="1" smtClean="0">
                <a:solidFill>
                  <a:srgbClr val="B90819"/>
                </a:solidFill>
                <a:latin typeface="Times" charset="0"/>
                <a:cs typeface="+mn-cs"/>
              </a:rPr>
              <a:t>Raspet</a:t>
            </a:r>
            <a:r>
              <a:rPr lang="en-US" dirty="0" smtClean="0">
                <a:solidFill>
                  <a:srgbClr val="B90819"/>
                </a:solidFill>
                <a:latin typeface="Times" charset="0"/>
                <a:cs typeface="+mn-cs"/>
              </a:rPr>
              <a:t>, Willie Slaton </a:t>
            </a:r>
            <a:r>
              <a:rPr lang="en-US" b="1" dirty="0" smtClean="0">
                <a:solidFill>
                  <a:srgbClr val="B90819"/>
                </a:solidFill>
                <a:latin typeface="Times" charset="0"/>
                <a:cs typeface="+mn-cs"/>
              </a:rPr>
              <a:t>(Univ. Miss.),</a:t>
            </a:r>
            <a:r>
              <a:rPr lang="en-US" dirty="0" smtClean="0">
                <a:solidFill>
                  <a:srgbClr val="000000"/>
                </a:solidFill>
                <a:latin typeface="Times" charset="0"/>
                <a:cs typeface="+mn-cs"/>
              </a:rPr>
              <a:t> </a:t>
            </a:r>
            <a:r>
              <a:rPr lang="en-US" dirty="0" smtClean="0">
                <a:solidFill>
                  <a:srgbClr val="191EF7"/>
                </a:solidFill>
                <a:latin typeface="Times" charset="0"/>
                <a:cs typeface="+mn-cs"/>
              </a:rPr>
              <a:t>James </a:t>
            </a:r>
            <a:r>
              <a:rPr lang="en-US" dirty="0" err="1" smtClean="0">
                <a:solidFill>
                  <a:srgbClr val="191EF7"/>
                </a:solidFill>
                <a:latin typeface="Times" charset="0"/>
                <a:cs typeface="+mn-cs"/>
              </a:rPr>
              <a:t>Mehl</a:t>
            </a:r>
            <a:r>
              <a:rPr lang="en-US" dirty="0" smtClean="0">
                <a:solidFill>
                  <a:srgbClr val="000000"/>
                </a:solidFill>
                <a:latin typeface="Times" charset="0"/>
                <a:cs typeface="+mn-cs"/>
              </a:rPr>
              <a:t>, Rob Abbott, Mike </a:t>
            </a:r>
            <a:r>
              <a:rPr lang="en-US" dirty="0" err="1" smtClean="0">
                <a:solidFill>
                  <a:srgbClr val="000000"/>
                </a:solidFill>
                <a:latin typeface="Times" charset="0"/>
                <a:cs typeface="+mn-cs"/>
              </a:rPr>
              <a:t>Ossosfsky</a:t>
            </a:r>
            <a:r>
              <a:rPr lang="en-US" dirty="0" smtClean="0">
                <a:solidFill>
                  <a:srgbClr val="000000"/>
                </a:solidFill>
                <a:latin typeface="Times" charset="0"/>
                <a:cs typeface="+mn-cs"/>
              </a:rPr>
              <a:t>, </a:t>
            </a:r>
            <a:r>
              <a:rPr lang="en-US" dirty="0" err="1" smtClean="0">
                <a:solidFill>
                  <a:srgbClr val="000000"/>
                </a:solidFill>
                <a:latin typeface="Times" charset="0"/>
                <a:cs typeface="+mn-cs"/>
              </a:rPr>
              <a:t>Khadeejeh</a:t>
            </a:r>
            <a:r>
              <a:rPr lang="en-US" dirty="0" smtClean="0">
                <a:solidFill>
                  <a:srgbClr val="000000"/>
                </a:solidFill>
                <a:latin typeface="Times" charset="0"/>
                <a:cs typeface="+mn-cs"/>
              </a:rPr>
              <a:t> </a:t>
            </a:r>
            <a:r>
              <a:rPr lang="en-US" dirty="0" err="1" smtClean="0">
                <a:solidFill>
                  <a:srgbClr val="000000"/>
                </a:solidFill>
                <a:latin typeface="Times" charset="0"/>
                <a:cs typeface="+mn-cs"/>
              </a:rPr>
              <a:t>Hamasha</a:t>
            </a:r>
            <a:r>
              <a:rPr lang="en-US" dirty="0" smtClean="0">
                <a:solidFill>
                  <a:srgbClr val="000000"/>
                </a:solidFill>
                <a:latin typeface="Times" charset="0"/>
                <a:cs typeface="+mn-cs"/>
              </a:rPr>
              <a:t>, Ali </a:t>
            </a:r>
            <a:r>
              <a:rPr lang="en-US" dirty="0" err="1" smtClean="0">
                <a:solidFill>
                  <a:srgbClr val="000000"/>
                </a:solidFill>
                <a:latin typeface="Times" charset="0"/>
                <a:cs typeface="+mn-cs"/>
              </a:rPr>
              <a:t>Rahmah</a:t>
            </a:r>
            <a:r>
              <a:rPr lang="en-US" dirty="0" smtClean="0">
                <a:solidFill>
                  <a:srgbClr val="000000"/>
                </a:solidFill>
                <a:latin typeface="Times" charset="0"/>
                <a:cs typeface="+mn-cs"/>
              </a:rPr>
              <a:t>, Kristin Lewis, </a:t>
            </a:r>
            <a:r>
              <a:rPr lang="en-US" dirty="0" err="1" smtClean="0">
                <a:solidFill>
                  <a:srgbClr val="000000"/>
                </a:solidFill>
                <a:latin typeface="Times" charset="0"/>
                <a:cs typeface="+mn-cs"/>
              </a:rPr>
              <a:t>Lupita</a:t>
            </a:r>
            <a:r>
              <a:rPr lang="en-US" dirty="0" smtClean="0">
                <a:solidFill>
                  <a:srgbClr val="000000"/>
                </a:solidFill>
                <a:latin typeface="Times" charset="0"/>
                <a:cs typeface="+mn-cs"/>
              </a:rPr>
              <a:t> </a:t>
            </a:r>
            <a:r>
              <a:rPr lang="en-US" dirty="0" err="1" smtClean="0">
                <a:solidFill>
                  <a:srgbClr val="000000"/>
                </a:solidFill>
                <a:latin typeface="Times" charset="0"/>
                <a:cs typeface="+mn-cs"/>
              </a:rPr>
              <a:t>Paredes</a:t>
            </a:r>
            <a:r>
              <a:rPr lang="en-US" dirty="0" smtClean="0">
                <a:solidFill>
                  <a:srgbClr val="C7C309"/>
                </a:solidFill>
                <a:latin typeface="Times" charset="0"/>
                <a:cs typeface="+mn-cs"/>
              </a:rPr>
              <a:t>,</a:t>
            </a:r>
            <a:r>
              <a:rPr lang="en-US" dirty="0" smtClean="0">
                <a:solidFill>
                  <a:srgbClr val="000000"/>
                </a:solidFill>
                <a:latin typeface="Times" charset="0"/>
                <a:cs typeface="+mn-cs"/>
              </a:rPr>
              <a:t> </a:t>
            </a:r>
            <a:r>
              <a:rPr lang="en-US" dirty="0" err="1" smtClean="0">
                <a:solidFill>
                  <a:srgbClr val="000000"/>
                </a:solidFill>
                <a:latin typeface="Times" charset="0"/>
                <a:cs typeface="+mn-cs"/>
              </a:rPr>
              <a:t>Madhu</a:t>
            </a:r>
            <a:r>
              <a:rPr lang="en-US" dirty="0" smtClean="0">
                <a:solidFill>
                  <a:srgbClr val="000000"/>
                </a:solidFill>
                <a:latin typeface="Times" charset="0"/>
                <a:cs typeface="+mn-cs"/>
              </a:rPr>
              <a:t> </a:t>
            </a:r>
            <a:r>
              <a:rPr lang="en-US" dirty="0" err="1" smtClean="0">
                <a:solidFill>
                  <a:srgbClr val="000000"/>
                </a:solidFill>
                <a:latin typeface="Times" charset="0"/>
                <a:cs typeface="+mn-cs"/>
              </a:rPr>
              <a:t>Gyawali</a:t>
            </a:r>
            <a:r>
              <a:rPr lang="en-US" dirty="0" smtClean="0">
                <a:solidFill>
                  <a:srgbClr val="000000"/>
                </a:solidFill>
                <a:latin typeface="Times" charset="0"/>
                <a:cs typeface="+mn-cs"/>
              </a:rPr>
              <a:t>, </a:t>
            </a:r>
            <a:r>
              <a:rPr lang="en-US" dirty="0" err="1" smtClean="0">
                <a:solidFill>
                  <a:srgbClr val="000000"/>
                </a:solidFill>
                <a:latin typeface="Times" charset="0"/>
                <a:cs typeface="+mn-cs"/>
              </a:rPr>
              <a:t>Dambar</a:t>
            </a:r>
            <a:r>
              <a:rPr lang="en-US" dirty="0" smtClean="0">
                <a:solidFill>
                  <a:srgbClr val="000000"/>
                </a:solidFill>
                <a:latin typeface="Times" charset="0"/>
                <a:cs typeface="+mn-cs"/>
              </a:rPr>
              <a:t> Air, Narayan </a:t>
            </a:r>
            <a:r>
              <a:rPr lang="en-US" dirty="0" err="1" smtClean="0">
                <a:solidFill>
                  <a:srgbClr val="000000"/>
                </a:solidFill>
                <a:latin typeface="Times" charset="0"/>
                <a:cs typeface="+mn-cs"/>
              </a:rPr>
              <a:t>Adhikari</a:t>
            </a:r>
            <a:r>
              <a:rPr lang="en-US" dirty="0" smtClean="0">
                <a:solidFill>
                  <a:srgbClr val="000000"/>
                </a:solidFill>
                <a:latin typeface="Times" charset="0"/>
                <a:cs typeface="+mn-cs"/>
              </a:rPr>
              <a:t>, Jim Barnard, Heather Holmes, Marcela </a:t>
            </a:r>
            <a:r>
              <a:rPr lang="en-US" dirty="0" err="1" smtClean="0">
                <a:solidFill>
                  <a:srgbClr val="000000"/>
                </a:solidFill>
                <a:latin typeface="Times" charset="0"/>
                <a:cs typeface="+mn-cs"/>
              </a:rPr>
              <a:t>Loria</a:t>
            </a:r>
            <a:r>
              <a:rPr lang="en-US" dirty="0" smtClean="0">
                <a:solidFill>
                  <a:srgbClr val="000000"/>
                </a:solidFill>
                <a:latin typeface="Times" charset="0"/>
                <a:cs typeface="+mn-cs"/>
              </a:rPr>
              <a:t>, </a:t>
            </a:r>
            <a:r>
              <a:rPr lang="en-US" dirty="0" smtClean="0">
                <a:solidFill>
                  <a:srgbClr val="191EF7"/>
                </a:solidFill>
                <a:latin typeface="Times" charset="0"/>
                <a:cs typeface="+mn-cs"/>
              </a:rPr>
              <a:t>Adel </a:t>
            </a:r>
            <a:r>
              <a:rPr lang="en-US" dirty="0" err="1" smtClean="0">
                <a:solidFill>
                  <a:srgbClr val="191EF7"/>
                </a:solidFill>
                <a:latin typeface="Times" charset="0"/>
                <a:cs typeface="+mn-cs"/>
              </a:rPr>
              <a:t>Sarofim</a:t>
            </a:r>
            <a:r>
              <a:rPr lang="en-US" dirty="0" smtClean="0">
                <a:solidFill>
                  <a:srgbClr val="191EF7"/>
                </a:solidFill>
                <a:latin typeface="Times" charset="0"/>
                <a:cs typeface="+mn-cs"/>
              </a:rPr>
              <a:t>, Kerry Kelly, Dave Wagner, Joanne </a:t>
            </a:r>
            <a:r>
              <a:rPr lang="en-US" dirty="0" err="1" smtClean="0">
                <a:solidFill>
                  <a:srgbClr val="191EF7"/>
                </a:solidFill>
                <a:latin typeface="Times" charset="0"/>
                <a:cs typeface="+mn-cs"/>
              </a:rPr>
              <a:t>Lighty</a:t>
            </a:r>
            <a:r>
              <a:rPr lang="en-US" dirty="0" smtClean="0">
                <a:solidFill>
                  <a:srgbClr val="191EF7"/>
                </a:solidFill>
                <a:latin typeface="Times" charset="0"/>
                <a:cs typeface="+mn-cs"/>
              </a:rPr>
              <a:t> (</a:t>
            </a:r>
            <a:r>
              <a:rPr lang="en-US" b="1" dirty="0" smtClean="0">
                <a:solidFill>
                  <a:srgbClr val="191EF7"/>
                </a:solidFill>
                <a:latin typeface="Times" charset="0"/>
                <a:cs typeface="+mn-cs"/>
              </a:rPr>
              <a:t>Univ. Utah CFE),</a:t>
            </a:r>
            <a:r>
              <a:rPr lang="en-US" dirty="0" smtClean="0">
                <a:solidFill>
                  <a:srgbClr val="000000"/>
                </a:solidFill>
                <a:latin typeface="Times" charset="0"/>
                <a:cs typeface="+mn-cs"/>
              </a:rPr>
              <a:t> </a:t>
            </a:r>
            <a:r>
              <a:rPr lang="en-US" dirty="0" err="1" smtClean="0">
                <a:solidFill>
                  <a:srgbClr val="06B10D"/>
                </a:solidFill>
                <a:latin typeface="Times" charset="0"/>
                <a:cs typeface="+mn-cs"/>
              </a:rPr>
              <a:t>Otmar</a:t>
            </a:r>
            <a:r>
              <a:rPr lang="en-US" dirty="0" smtClean="0">
                <a:solidFill>
                  <a:srgbClr val="06B10D"/>
                </a:solidFill>
                <a:latin typeface="Times" charset="0"/>
                <a:cs typeface="+mn-cs"/>
              </a:rPr>
              <a:t> </a:t>
            </a:r>
            <a:r>
              <a:rPr lang="en-US" dirty="0" err="1" smtClean="0">
                <a:solidFill>
                  <a:srgbClr val="06B10D"/>
                </a:solidFill>
                <a:latin typeface="Times" charset="0"/>
                <a:cs typeface="+mn-cs"/>
              </a:rPr>
              <a:t>Schmid</a:t>
            </a:r>
            <a:r>
              <a:rPr lang="en-US" dirty="0" smtClean="0">
                <a:solidFill>
                  <a:srgbClr val="06B10D"/>
                </a:solidFill>
                <a:latin typeface="Times" charset="0"/>
                <a:cs typeface="+mn-cs"/>
              </a:rPr>
              <a:t>, </a:t>
            </a:r>
            <a:r>
              <a:rPr lang="en-US" dirty="0" err="1" smtClean="0">
                <a:solidFill>
                  <a:srgbClr val="06B10D"/>
                </a:solidFill>
                <a:latin typeface="Times" charset="0"/>
                <a:cs typeface="+mn-cs"/>
              </a:rPr>
              <a:t>Meinrat</a:t>
            </a:r>
            <a:r>
              <a:rPr lang="en-US" dirty="0" smtClean="0">
                <a:solidFill>
                  <a:srgbClr val="06B10D"/>
                </a:solidFill>
                <a:latin typeface="Times" charset="0"/>
                <a:cs typeface="+mn-cs"/>
              </a:rPr>
              <a:t> </a:t>
            </a:r>
            <a:r>
              <a:rPr lang="en-US" dirty="0" err="1" smtClean="0">
                <a:solidFill>
                  <a:srgbClr val="06B10D"/>
                </a:solidFill>
                <a:latin typeface="Times" charset="0"/>
                <a:cs typeface="+mn-cs"/>
              </a:rPr>
              <a:t>Andreae</a:t>
            </a:r>
            <a:r>
              <a:rPr lang="en-US" dirty="0" smtClean="0">
                <a:solidFill>
                  <a:srgbClr val="06B10D"/>
                </a:solidFill>
                <a:latin typeface="Times" charset="0"/>
                <a:cs typeface="+mn-cs"/>
              </a:rPr>
              <a:t> (</a:t>
            </a:r>
            <a:r>
              <a:rPr lang="en-US" b="1" dirty="0" smtClean="0">
                <a:solidFill>
                  <a:srgbClr val="06B10D"/>
                </a:solidFill>
                <a:latin typeface="Times" charset="0"/>
                <a:cs typeface="+mn-cs"/>
              </a:rPr>
              <a:t>Max Planck Institute for Chemistry</a:t>
            </a:r>
            <a:r>
              <a:rPr lang="en-US" dirty="0" smtClean="0">
                <a:solidFill>
                  <a:srgbClr val="06B10D"/>
                </a:solidFill>
                <a:latin typeface="Times" charset="0"/>
                <a:cs typeface="+mn-cs"/>
              </a:rPr>
              <a:t>), </a:t>
            </a:r>
            <a:r>
              <a:rPr lang="en-US" dirty="0" smtClean="0">
                <a:solidFill>
                  <a:srgbClr val="B90819"/>
                </a:solidFill>
                <a:latin typeface="Times" charset="0"/>
                <a:cs typeface="+mn-cs"/>
              </a:rPr>
              <a:t>John </a:t>
            </a:r>
            <a:r>
              <a:rPr lang="en-US" dirty="0" err="1" smtClean="0">
                <a:solidFill>
                  <a:srgbClr val="B90819"/>
                </a:solidFill>
                <a:latin typeface="Times" charset="0"/>
                <a:cs typeface="+mn-cs"/>
              </a:rPr>
              <a:t>Ogren</a:t>
            </a:r>
            <a:r>
              <a:rPr lang="en-US" dirty="0" smtClean="0">
                <a:solidFill>
                  <a:srgbClr val="B90819"/>
                </a:solidFill>
                <a:latin typeface="Times" charset="0"/>
                <a:cs typeface="+mn-cs"/>
              </a:rPr>
              <a:t> and Pat Sheridan (</a:t>
            </a:r>
            <a:r>
              <a:rPr lang="en-US" b="1" dirty="0" smtClean="0">
                <a:solidFill>
                  <a:srgbClr val="B90819"/>
                </a:solidFill>
                <a:latin typeface="Times" charset="0"/>
                <a:cs typeface="+mn-cs"/>
              </a:rPr>
              <a:t>NOAA CMDL</a:t>
            </a:r>
            <a:r>
              <a:rPr lang="en-US" dirty="0" smtClean="0">
                <a:solidFill>
                  <a:srgbClr val="B90819"/>
                </a:solidFill>
                <a:latin typeface="Times" charset="0"/>
                <a:cs typeface="+mn-cs"/>
              </a:rPr>
              <a:t>), </a:t>
            </a:r>
            <a:r>
              <a:rPr lang="en-US" dirty="0" smtClean="0">
                <a:solidFill>
                  <a:srgbClr val="333399"/>
                </a:solidFill>
                <a:latin typeface="Times" charset="0"/>
                <a:cs typeface="+mn-cs"/>
              </a:rPr>
              <a:t>John Seinfeld, Rick </a:t>
            </a:r>
            <a:r>
              <a:rPr lang="en-US" dirty="0" err="1" smtClean="0">
                <a:solidFill>
                  <a:srgbClr val="333399"/>
                </a:solidFill>
                <a:latin typeface="Times" charset="0"/>
                <a:cs typeface="+mn-cs"/>
              </a:rPr>
              <a:t>Flagan</a:t>
            </a:r>
            <a:r>
              <a:rPr lang="en-US" dirty="0" smtClean="0">
                <a:solidFill>
                  <a:srgbClr val="333399"/>
                </a:solidFill>
                <a:latin typeface="Times" charset="0"/>
                <a:cs typeface="+mn-cs"/>
              </a:rPr>
              <a:t>, </a:t>
            </a:r>
            <a:r>
              <a:rPr lang="en-US" dirty="0" err="1" smtClean="0">
                <a:solidFill>
                  <a:srgbClr val="333399"/>
                </a:solidFill>
                <a:latin typeface="Times" charset="0"/>
                <a:cs typeface="+mn-cs"/>
              </a:rPr>
              <a:t>Haf</a:t>
            </a:r>
            <a:r>
              <a:rPr lang="en-US" dirty="0" smtClean="0">
                <a:solidFill>
                  <a:srgbClr val="333399"/>
                </a:solidFill>
                <a:latin typeface="Times" charset="0"/>
                <a:cs typeface="+mn-cs"/>
              </a:rPr>
              <a:t> </a:t>
            </a:r>
            <a:r>
              <a:rPr lang="en-US" dirty="0" err="1" smtClean="0">
                <a:solidFill>
                  <a:srgbClr val="333399"/>
                </a:solidFill>
                <a:latin typeface="Times" charset="0"/>
                <a:cs typeface="+mn-cs"/>
              </a:rPr>
              <a:t>Jonsson</a:t>
            </a:r>
            <a:r>
              <a:rPr lang="en-US" dirty="0" smtClean="0">
                <a:solidFill>
                  <a:srgbClr val="333399"/>
                </a:solidFill>
                <a:latin typeface="Times" charset="0"/>
                <a:cs typeface="+mn-cs"/>
              </a:rPr>
              <a:t> (</a:t>
            </a:r>
            <a:r>
              <a:rPr lang="en-US" b="1" dirty="0" smtClean="0">
                <a:solidFill>
                  <a:srgbClr val="333399"/>
                </a:solidFill>
                <a:latin typeface="Times" charset="0"/>
                <a:cs typeface="+mn-cs"/>
              </a:rPr>
              <a:t>CAL TECH</a:t>
            </a:r>
            <a:r>
              <a:rPr lang="en-US" dirty="0" smtClean="0">
                <a:solidFill>
                  <a:srgbClr val="333399"/>
                </a:solidFill>
                <a:latin typeface="Times" charset="0"/>
                <a:cs typeface="+mn-cs"/>
              </a:rPr>
              <a:t>)</a:t>
            </a:r>
            <a:r>
              <a:rPr lang="en-US" dirty="0" smtClean="0">
                <a:solidFill>
                  <a:srgbClr val="99CC00"/>
                </a:solidFill>
                <a:latin typeface="Times" charset="0"/>
                <a:cs typeface="+mn-cs"/>
              </a:rPr>
              <a:t>, Anthony </a:t>
            </a:r>
            <a:r>
              <a:rPr lang="en-US" dirty="0" err="1" smtClean="0">
                <a:solidFill>
                  <a:srgbClr val="99CC00"/>
                </a:solidFill>
                <a:latin typeface="Times" charset="0"/>
                <a:cs typeface="+mn-cs"/>
              </a:rPr>
              <a:t>Strawa</a:t>
            </a:r>
            <a:r>
              <a:rPr lang="en-US" dirty="0" smtClean="0">
                <a:solidFill>
                  <a:srgbClr val="99CC00"/>
                </a:solidFill>
                <a:latin typeface="Times" charset="0"/>
                <a:cs typeface="+mn-cs"/>
              </a:rPr>
              <a:t>, Beat </a:t>
            </a:r>
            <a:r>
              <a:rPr lang="en-US" dirty="0" err="1" smtClean="0">
                <a:solidFill>
                  <a:srgbClr val="99CC00"/>
                </a:solidFill>
                <a:latin typeface="Times" charset="0"/>
                <a:cs typeface="+mn-cs"/>
              </a:rPr>
              <a:t>Schmid</a:t>
            </a:r>
            <a:r>
              <a:rPr lang="en-US" dirty="0" smtClean="0">
                <a:solidFill>
                  <a:srgbClr val="99CC00"/>
                </a:solidFill>
                <a:latin typeface="Times" charset="0"/>
                <a:cs typeface="+mn-cs"/>
              </a:rPr>
              <a:t>, Rich </a:t>
            </a:r>
            <a:r>
              <a:rPr lang="en-US" dirty="0" err="1" smtClean="0">
                <a:solidFill>
                  <a:srgbClr val="99CC00"/>
                </a:solidFill>
                <a:latin typeface="Times" charset="0"/>
                <a:cs typeface="+mn-cs"/>
              </a:rPr>
              <a:t>Ferrare</a:t>
            </a:r>
            <a:r>
              <a:rPr lang="en-US" dirty="0" smtClean="0">
                <a:solidFill>
                  <a:srgbClr val="99CC00"/>
                </a:solidFill>
                <a:latin typeface="Times" charset="0"/>
                <a:cs typeface="+mn-cs"/>
              </a:rPr>
              <a:t> (</a:t>
            </a:r>
            <a:r>
              <a:rPr lang="en-US" b="1" dirty="0" smtClean="0">
                <a:solidFill>
                  <a:srgbClr val="99CC00"/>
                </a:solidFill>
                <a:latin typeface="Times" charset="0"/>
                <a:cs typeface="+mn-cs"/>
              </a:rPr>
              <a:t>NASA</a:t>
            </a:r>
            <a:r>
              <a:rPr lang="en-US" dirty="0" smtClean="0">
                <a:solidFill>
                  <a:srgbClr val="99CC00"/>
                </a:solidFill>
                <a:latin typeface="Times" charset="0"/>
                <a:cs typeface="+mn-cs"/>
              </a:rPr>
              <a:t>) </a:t>
            </a:r>
            <a:r>
              <a:rPr lang="en-US" dirty="0" err="1" smtClean="0">
                <a:solidFill>
                  <a:srgbClr val="000090"/>
                </a:solidFill>
                <a:latin typeface="Times" charset="0"/>
                <a:cs typeface="+mn-cs"/>
              </a:rPr>
              <a:t>Manvendra</a:t>
            </a:r>
            <a:r>
              <a:rPr lang="en-US" dirty="0" smtClean="0">
                <a:solidFill>
                  <a:srgbClr val="000090"/>
                </a:solidFill>
                <a:latin typeface="Times" charset="0"/>
                <a:cs typeface="+mn-cs"/>
              </a:rPr>
              <a:t> </a:t>
            </a:r>
            <a:r>
              <a:rPr lang="en-US" dirty="0" err="1" smtClean="0">
                <a:solidFill>
                  <a:srgbClr val="000090"/>
                </a:solidFill>
                <a:latin typeface="Times" charset="0"/>
                <a:cs typeface="+mn-cs"/>
              </a:rPr>
              <a:t>Dubey</a:t>
            </a:r>
            <a:r>
              <a:rPr lang="en-US" dirty="0" smtClean="0">
                <a:solidFill>
                  <a:srgbClr val="000090"/>
                </a:solidFill>
                <a:latin typeface="Times" charset="0"/>
                <a:cs typeface="+mn-cs"/>
              </a:rPr>
              <a:t>, Rahul </a:t>
            </a:r>
            <a:r>
              <a:rPr lang="en-US" dirty="0" err="1" smtClean="0">
                <a:solidFill>
                  <a:srgbClr val="000090"/>
                </a:solidFill>
                <a:latin typeface="Times" charset="0"/>
                <a:cs typeface="+mn-cs"/>
              </a:rPr>
              <a:t>Zaveri</a:t>
            </a:r>
            <a:r>
              <a:rPr lang="en-US" dirty="0" smtClean="0">
                <a:solidFill>
                  <a:srgbClr val="000090"/>
                </a:solidFill>
                <a:latin typeface="Times" charset="0"/>
                <a:cs typeface="+mn-cs"/>
              </a:rPr>
              <a:t> (LANL and PNNL) </a:t>
            </a:r>
            <a:r>
              <a:rPr lang="en-US" dirty="0" smtClean="0">
                <a:solidFill>
                  <a:srgbClr val="99CC00"/>
                </a:solidFill>
                <a:latin typeface="Times" charset="0"/>
                <a:cs typeface="+mn-cs"/>
              </a:rPr>
              <a:t>Claudio </a:t>
            </a:r>
            <a:r>
              <a:rPr lang="en-US" dirty="0" err="1" smtClean="0">
                <a:solidFill>
                  <a:srgbClr val="99CC00"/>
                </a:solidFill>
                <a:latin typeface="Times" charset="0"/>
                <a:cs typeface="+mn-cs"/>
              </a:rPr>
              <a:t>Mazzoleni</a:t>
            </a:r>
            <a:r>
              <a:rPr lang="en-US" dirty="0" smtClean="0">
                <a:solidFill>
                  <a:srgbClr val="99CC00"/>
                </a:solidFill>
                <a:latin typeface="Times" charset="0"/>
                <a:cs typeface="+mn-cs"/>
              </a:rPr>
              <a:t> (MTU) and </a:t>
            </a:r>
            <a:r>
              <a:rPr lang="en-US" dirty="0" err="1" smtClean="0">
                <a:solidFill>
                  <a:srgbClr val="99CC00"/>
                </a:solidFill>
                <a:latin typeface="Times" charset="0"/>
                <a:cs typeface="+mn-cs"/>
              </a:rPr>
              <a:t>Rajan</a:t>
            </a:r>
            <a:r>
              <a:rPr lang="en-US" dirty="0" smtClean="0">
                <a:solidFill>
                  <a:srgbClr val="99CC00"/>
                </a:solidFill>
                <a:latin typeface="Times" charset="0"/>
                <a:cs typeface="+mn-cs"/>
              </a:rPr>
              <a:t> </a:t>
            </a:r>
            <a:r>
              <a:rPr lang="en-US" dirty="0" err="1" smtClean="0">
                <a:solidFill>
                  <a:srgbClr val="99CC00"/>
                </a:solidFill>
                <a:latin typeface="Times" charset="0"/>
                <a:cs typeface="+mn-cs"/>
              </a:rPr>
              <a:t>Chakrabarty</a:t>
            </a:r>
            <a:r>
              <a:rPr lang="en-US" dirty="0" smtClean="0">
                <a:solidFill>
                  <a:srgbClr val="99CC00"/>
                </a:solidFill>
                <a:latin typeface="Times" charset="0"/>
                <a:cs typeface="+mn-cs"/>
              </a:rPr>
              <a:t> (WUSL) </a:t>
            </a:r>
            <a:r>
              <a:rPr lang="en-US" dirty="0" smtClean="0">
                <a:solidFill>
                  <a:srgbClr val="000000"/>
                </a:solidFill>
                <a:latin typeface="Times" charset="0"/>
                <a:cs typeface="+mn-cs"/>
              </a:rPr>
              <a:t>Ian Arnold </a:t>
            </a:r>
            <a:r>
              <a:rPr lang="en-US" dirty="0" smtClean="0">
                <a:solidFill>
                  <a:srgbClr val="000000"/>
                </a:solidFill>
                <a:latin typeface="Times" charset="0"/>
                <a:cs typeface="+mn-cs"/>
              </a:rPr>
              <a:t>(UA) </a:t>
            </a:r>
            <a:r>
              <a:rPr lang="en-US" dirty="0" smtClean="0">
                <a:solidFill>
                  <a:srgbClr val="000000"/>
                </a:solidFill>
                <a:latin typeface="Times" charset="0"/>
                <a:cs typeface="+mn-cs"/>
              </a:rPr>
              <a:t>Darrel </a:t>
            </a:r>
            <a:r>
              <a:rPr lang="en-US" dirty="0" err="1" smtClean="0">
                <a:solidFill>
                  <a:srgbClr val="000000"/>
                </a:solidFill>
                <a:latin typeface="Times" charset="0"/>
                <a:cs typeface="+mn-cs"/>
              </a:rPr>
              <a:t>Baumgardner</a:t>
            </a:r>
            <a:r>
              <a:rPr lang="en-US" dirty="0" smtClean="0">
                <a:solidFill>
                  <a:srgbClr val="000000"/>
                </a:solidFill>
                <a:latin typeface="Times" charset="0"/>
                <a:cs typeface="+mn-cs"/>
              </a:rPr>
              <a:t>, Greg </a:t>
            </a:r>
            <a:r>
              <a:rPr lang="en-US" dirty="0" err="1" smtClean="0">
                <a:solidFill>
                  <a:srgbClr val="000000"/>
                </a:solidFill>
                <a:latin typeface="Times" charset="0"/>
                <a:cs typeface="+mn-cs"/>
              </a:rPr>
              <a:t>Kok</a:t>
            </a:r>
            <a:r>
              <a:rPr lang="en-US" dirty="0" smtClean="0">
                <a:solidFill>
                  <a:srgbClr val="000000"/>
                </a:solidFill>
                <a:latin typeface="Times" charset="0"/>
                <a:cs typeface="+mn-cs"/>
              </a:rPr>
              <a:t>, John Walker, and Gavin </a:t>
            </a:r>
            <a:r>
              <a:rPr lang="en-US" dirty="0" err="1" smtClean="0">
                <a:solidFill>
                  <a:srgbClr val="000000"/>
                </a:solidFill>
                <a:latin typeface="Times" charset="0"/>
                <a:cs typeface="+mn-cs"/>
              </a:rPr>
              <a:t>McMeeking</a:t>
            </a:r>
            <a:r>
              <a:rPr lang="en-US" dirty="0" smtClean="0">
                <a:solidFill>
                  <a:srgbClr val="000000"/>
                </a:solidFill>
                <a:latin typeface="Times" charset="0"/>
                <a:cs typeface="+mn-cs"/>
              </a:rPr>
              <a:t> (DMT) and others … It’s been a wonderful adventure … hopefully continues …</a:t>
            </a:r>
          </a:p>
          <a:p>
            <a:pPr>
              <a:spcBef>
                <a:spcPct val="50000"/>
              </a:spcBef>
            </a:pPr>
            <a:r>
              <a:rPr lang="en-US" dirty="0" smtClean="0">
                <a:solidFill>
                  <a:srgbClr val="000000"/>
                </a:solidFill>
                <a:latin typeface="Times" charset="0"/>
                <a:cs typeface="+mn-cs"/>
              </a:rPr>
              <a:t>Funding over the Years:  EPA, NPS, ONR, NSF, DOE, DOD-SERDP, DRI, UNR</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Information:</a:t>
            </a:r>
            <a:endParaRPr lang="en-US" dirty="0"/>
          </a:p>
        </p:txBody>
      </p:sp>
      <p:sp>
        <p:nvSpPr>
          <p:cNvPr id="3" name="TextBox 2"/>
          <p:cNvSpPr txBox="1"/>
          <p:nvPr/>
        </p:nvSpPr>
        <p:spPr>
          <a:xfrm>
            <a:off x="381000" y="1371600"/>
            <a:ext cx="8305800" cy="2862322"/>
          </a:xfrm>
          <a:prstGeom prst="rect">
            <a:avLst/>
          </a:prstGeom>
          <a:noFill/>
        </p:spPr>
        <p:txBody>
          <a:bodyPr wrap="square" rtlCol="0">
            <a:spAutoFit/>
          </a:bodyPr>
          <a:lstStyle/>
          <a:p>
            <a:r>
              <a:rPr lang="en-US" sz="2000" dirty="0" smtClean="0"/>
              <a:t>My publications:</a:t>
            </a:r>
          </a:p>
          <a:p>
            <a:r>
              <a:rPr lang="en-US" sz="2000" dirty="0" smtClean="0">
                <a:hlinkClick r:id="rId2"/>
              </a:rPr>
              <a:t>http</a:t>
            </a:r>
            <a:r>
              <a:rPr lang="en-US" sz="2000" dirty="0">
                <a:hlinkClick r:id="rId2"/>
              </a:rPr>
              <a:t>://www.patarnott.com/pubsDescription/</a:t>
            </a:r>
            <a:r>
              <a:rPr lang="en-US" sz="2000" dirty="0" smtClean="0">
                <a:hlinkClick r:id="rId2"/>
              </a:rPr>
              <a:t>dri.htm</a:t>
            </a:r>
            <a:endParaRPr lang="en-US" sz="2000" dirty="0" smtClean="0"/>
          </a:p>
          <a:p>
            <a:endParaRPr lang="en-US" sz="2000" dirty="0"/>
          </a:p>
          <a:p>
            <a:r>
              <a:rPr lang="en-US" sz="2000" dirty="0" smtClean="0"/>
              <a:t>Selected presentations, including this one:</a:t>
            </a:r>
          </a:p>
          <a:p>
            <a:r>
              <a:rPr lang="en-US" sz="2000" dirty="0">
                <a:hlinkClick r:id="rId3"/>
              </a:rPr>
              <a:t>http://www.patarnott.com/pubsDescription/</a:t>
            </a:r>
            <a:r>
              <a:rPr lang="en-US" sz="2000" dirty="0" smtClean="0">
                <a:hlinkClick r:id="rId3"/>
              </a:rPr>
              <a:t>invitedPresentations.htm</a:t>
            </a:r>
            <a:endParaRPr lang="en-US" sz="2000" dirty="0" smtClean="0"/>
          </a:p>
          <a:p>
            <a:endParaRPr lang="en-US" sz="2000" dirty="0"/>
          </a:p>
          <a:p>
            <a:r>
              <a:rPr lang="en-US" sz="2000" dirty="0" smtClean="0"/>
              <a:t>Real time air quality measurements in Reno from PAS:</a:t>
            </a:r>
          </a:p>
          <a:p>
            <a:r>
              <a:rPr lang="en-US" sz="2000" dirty="0">
                <a:hlinkClick r:id="rId4"/>
              </a:rPr>
              <a:t>http://</a:t>
            </a:r>
            <a:r>
              <a:rPr lang="en-US" sz="2000" dirty="0" err="1">
                <a:hlinkClick r:id="rId4"/>
              </a:rPr>
              <a:t>www.patarnott.com</a:t>
            </a:r>
            <a:r>
              <a:rPr lang="en-US" sz="2000" dirty="0">
                <a:hlinkClick r:id="rId4"/>
              </a:rPr>
              <a:t>/pas532/</a:t>
            </a:r>
            <a:endParaRPr lang="en-US" sz="2000" dirty="0" smtClean="0"/>
          </a:p>
          <a:p>
            <a:endParaRPr lang="en-US" sz="2000" dirty="0"/>
          </a:p>
        </p:txBody>
      </p:sp>
    </p:spTree>
    <p:extLst>
      <p:ext uri="{BB962C8B-B14F-4D97-AF65-F5344CB8AC3E}">
        <p14:creationId xmlns:p14="http://schemas.microsoft.com/office/powerpoint/2010/main" val="190926239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Footer Placeholder 2"/>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000000"/>
                </a:solidFill>
              </a:rPr>
              <a:t>W. P. Arnott, AAAR tutorial, Sept. 2007</a:t>
            </a:r>
          </a:p>
        </p:txBody>
      </p:sp>
      <p:sp>
        <p:nvSpPr>
          <p:cNvPr id="123907"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1FCC5B-C9D5-D345-B190-DBDA31262783}" type="slidenum">
              <a:rPr lang="en-US" sz="1400">
                <a:solidFill>
                  <a:srgbClr val="000000"/>
                </a:solidFill>
              </a:rPr>
              <a:pPr/>
              <a:t>74</a:t>
            </a:fld>
            <a:endParaRPr lang="en-US" sz="1400">
              <a:solidFill>
                <a:srgbClr val="000000"/>
              </a:solidFill>
            </a:endParaRPr>
          </a:p>
        </p:txBody>
      </p:sp>
      <p:pic>
        <p:nvPicPr>
          <p:cNvPr id="2" name="Picture 1" descr="(n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289" y="16933"/>
            <a:ext cx="4572000" cy="3429000"/>
          </a:xfrm>
          <a:prstGeom prst="rect">
            <a:avLst/>
          </a:prstGeom>
        </p:spPr>
      </p:pic>
      <p:pic>
        <p:nvPicPr>
          <p:cNvPr id="3" name="Picture 2" descr="IMG_410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19124" y="3724276"/>
            <a:ext cx="3581401" cy="2686051"/>
          </a:xfrm>
          <a:prstGeom prst="rect">
            <a:avLst/>
          </a:prstGeom>
        </p:spPr>
      </p:pic>
      <p:pic>
        <p:nvPicPr>
          <p:cNvPr id="4" name="Picture 3" descr="IMG_411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572000" cy="3429000"/>
          </a:xfrm>
          <a:prstGeom prst="rect">
            <a:avLst/>
          </a:prstGeom>
        </p:spPr>
      </p:pic>
      <p:sp>
        <p:nvSpPr>
          <p:cNvPr id="123908" name="Rectangle 2"/>
          <p:cNvSpPr>
            <a:spLocks noGrp="1" noChangeArrowheads="1"/>
          </p:cNvSpPr>
          <p:nvPr>
            <p:ph type="title"/>
          </p:nvPr>
        </p:nvSpPr>
        <p:spPr>
          <a:xfrm>
            <a:off x="381000" y="-228600"/>
            <a:ext cx="4800600" cy="914400"/>
          </a:xfrm>
        </p:spPr>
        <p:txBody>
          <a:bodyPr/>
          <a:lstStyle/>
          <a:p>
            <a:pPr eaLnBrk="1" hangingPunct="1"/>
            <a:r>
              <a:rPr lang="en-US" sz="2800" dirty="0">
                <a:solidFill>
                  <a:schemeClr val="tx1"/>
                </a:solidFill>
                <a:latin typeface="Arial" charset="0"/>
                <a:ea typeface="ＭＳ Ｐゴシック" charset="0"/>
              </a:rPr>
              <a:t>Thanks for your attention…</a:t>
            </a:r>
          </a:p>
        </p:txBody>
      </p:sp>
      <p:pic>
        <p:nvPicPr>
          <p:cNvPr id="6" name="Picture 5" descr="IMG_411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288374" y="3871618"/>
            <a:ext cx="3413008" cy="255975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a:xfrm>
            <a:off x="685800" y="2286000"/>
            <a:ext cx="7772400" cy="1143000"/>
          </a:xfrm>
        </p:spPr>
        <p:txBody>
          <a:bodyPr/>
          <a:lstStyle/>
          <a:p>
            <a:r>
              <a:rPr lang="en-US" sz="4400">
                <a:latin typeface="Arial" charset="0"/>
              </a:rPr>
              <a:t>Calibration</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a:xfrm>
            <a:off x="809625" y="123825"/>
            <a:ext cx="7772400" cy="609600"/>
          </a:xfrm>
        </p:spPr>
        <p:txBody>
          <a:bodyPr/>
          <a:lstStyle/>
          <a:p>
            <a:r>
              <a:rPr lang="en-US" b="1" dirty="0">
                <a:latin typeface="Arial" charset="0"/>
              </a:rPr>
              <a:t>Instrument Calibration</a:t>
            </a:r>
          </a:p>
        </p:txBody>
      </p:sp>
      <p:sp>
        <p:nvSpPr>
          <p:cNvPr id="81924" name="Rectangle 3"/>
          <p:cNvSpPr>
            <a:spLocks noGrp="1" noChangeArrowheads="1"/>
          </p:cNvSpPr>
          <p:nvPr>
            <p:ph type="body" idx="1"/>
          </p:nvPr>
        </p:nvSpPr>
        <p:spPr>
          <a:xfrm>
            <a:off x="658813" y="908050"/>
            <a:ext cx="7708900" cy="3881438"/>
          </a:xfrm>
        </p:spPr>
        <p:txBody>
          <a:bodyPr/>
          <a:lstStyle/>
          <a:p>
            <a:r>
              <a:rPr lang="en-US" sz="2000">
                <a:latin typeface="Arial" charset="0"/>
              </a:rPr>
              <a:t>CO</a:t>
            </a:r>
            <a:r>
              <a:rPr lang="en-US" sz="2000" baseline="-25000">
                <a:latin typeface="Arial" charset="0"/>
              </a:rPr>
              <a:t>2</a:t>
            </a:r>
            <a:r>
              <a:rPr lang="en-US" sz="2000">
                <a:latin typeface="Arial" charset="0"/>
              </a:rPr>
              <a:t> and Refrigerants for gaseous light (Rayleigh) scattering.</a:t>
            </a:r>
          </a:p>
          <a:p>
            <a:r>
              <a:rPr lang="en-US" sz="2000">
                <a:latin typeface="Arial" charset="0"/>
              </a:rPr>
              <a:t>NO</a:t>
            </a:r>
            <a:r>
              <a:rPr lang="en-US" sz="2000" baseline="-25000">
                <a:latin typeface="Arial" charset="0"/>
              </a:rPr>
              <a:t>2</a:t>
            </a:r>
            <a:r>
              <a:rPr lang="en-US" sz="2000">
                <a:latin typeface="Arial" charset="0"/>
              </a:rPr>
              <a:t> gas for gaseous light absorption. (Photoacoustic).</a:t>
            </a:r>
          </a:p>
          <a:p>
            <a:r>
              <a:rPr lang="en-US" sz="2000">
                <a:latin typeface="Arial" charset="0"/>
              </a:rPr>
              <a:t>NaCl or ammonium sulfate aerosol for aerosol light scattering.</a:t>
            </a:r>
          </a:p>
          <a:p>
            <a:r>
              <a:rPr lang="en-US" sz="2000">
                <a:latin typeface="Arial" charset="0"/>
              </a:rPr>
              <a:t>Kerosene-flame soot primarily for light absorption, but also a check for closure.</a:t>
            </a:r>
          </a:p>
          <a:p>
            <a:r>
              <a:rPr lang="en-US" sz="2000">
                <a:latin typeface="Arial" charset="0"/>
              </a:rPr>
              <a:t>Calculate scattering and absorption for monodispersions of spherical particles (measure particle number, compare with measured aerosol optics).</a:t>
            </a:r>
          </a:p>
          <a:p>
            <a:r>
              <a:rPr lang="en-US" sz="2000" b="1">
                <a:latin typeface="Arial" charset="0"/>
              </a:rPr>
              <a:t>Extinction</a:t>
            </a:r>
            <a:r>
              <a:rPr lang="en-US" sz="2000">
                <a:latin typeface="Arial" charset="0"/>
              </a:rPr>
              <a:t>, </a:t>
            </a:r>
            <a:r>
              <a:rPr lang="el-GR" sz="2000" i="1">
                <a:latin typeface="Arial" charset="0"/>
              </a:rPr>
              <a:t>β</a:t>
            </a:r>
            <a:r>
              <a:rPr lang="en-US" sz="2000" i="1" baseline="-25000">
                <a:latin typeface="Arial" charset="0"/>
              </a:rPr>
              <a:t>ext</a:t>
            </a:r>
            <a:r>
              <a:rPr lang="en-US" sz="2000" b="1" i="1" baseline="-25000">
                <a:latin typeface="Arial" charset="0"/>
              </a:rPr>
              <a:t>,</a:t>
            </a:r>
            <a:r>
              <a:rPr lang="en-US" sz="2000">
                <a:latin typeface="Arial" charset="0"/>
              </a:rPr>
              <a:t> is compared to measured </a:t>
            </a:r>
            <a:r>
              <a:rPr lang="en-US" sz="2000" b="1">
                <a:latin typeface="Arial" charset="0"/>
              </a:rPr>
              <a:t>absorption</a:t>
            </a:r>
            <a:r>
              <a:rPr lang="en-US" sz="2000">
                <a:latin typeface="Arial" charset="0"/>
              </a:rPr>
              <a:t>, </a:t>
            </a:r>
            <a:r>
              <a:rPr lang="el-GR" sz="2000" i="1">
                <a:latin typeface="Arial" charset="0"/>
              </a:rPr>
              <a:t>β</a:t>
            </a:r>
            <a:r>
              <a:rPr lang="en-US" sz="2000" i="1" baseline="-25000">
                <a:latin typeface="Arial" charset="0"/>
              </a:rPr>
              <a:t>abs,</a:t>
            </a:r>
            <a:r>
              <a:rPr lang="en-US" sz="2000">
                <a:latin typeface="Arial" charset="0"/>
              </a:rPr>
              <a:t> and </a:t>
            </a:r>
            <a:r>
              <a:rPr lang="en-US" sz="2000" b="1">
                <a:latin typeface="Arial" charset="0"/>
              </a:rPr>
              <a:t>scattering</a:t>
            </a:r>
            <a:r>
              <a:rPr lang="en-US" sz="2000">
                <a:latin typeface="Arial" charset="0"/>
              </a:rPr>
              <a:t>, </a:t>
            </a:r>
            <a:r>
              <a:rPr lang="el-GR" sz="2000" i="1">
                <a:latin typeface="Arial" charset="0"/>
              </a:rPr>
              <a:t>β</a:t>
            </a:r>
            <a:r>
              <a:rPr lang="en-US" sz="2000" i="1" baseline="-25000">
                <a:latin typeface="Arial" charset="0"/>
              </a:rPr>
              <a:t>sca,</a:t>
            </a:r>
          </a:p>
          <a:p>
            <a:pPr lvl="1"/>
            <a:r>
              <a:rPr lang="en-US" sz="2000">
                <a:latin typeface="Arial" charset="0"/>
              </a:rPr>
              <a:t>Beers Law: </a:t>
            </a:r>
            <a:r>
              <a:rPr lang="en-US" sz="2000" i="1">
                <a:latin typeface="Arial" charset="0"/>
              </a:rPr>
              <a:t>T </a:t>
            </a:r>
            <a:r>
              <a:rPr lang="en-US" sz="2000">
                <a:latin typeface="Arial" charset="0"/>
              </a:rPr>
              <a:t>= </a:t>
            </a:r>
            <a:r>
              <a:rPr lang="en-US" sz="2000" i="1">
                <a:latin typeface="Arial" charset="0"/>
              </a:rPr>
              <a:t>I/I</a:t>
            </a:r>
            <a:r>
              <a:rPr lang="en-US" sz="2000" i="1" baseline="-25000">
                <a:latin typeface="Arial" charset="0"/>
              </a:rPr>
              <a:t>o</a:t>
            </a:r>
            <a:r>
              <a:rPr lang="en-US" sz="2000" i="1">
                <a:latin typeface="Arial" charset="0"/>
              </a:rPr>
              <a:t> </a:t>
            </a:r>
            <a:r>
              <a:rPr lang="en-US" sz="2000">
                <a:latin typeface="Arial" charset="0"/>
              </a:rPr>
              <a:t>= exp(-</a:t>
            </a:r>
            <a:r>
              <a:rPr lang="en-US" sz="2000" i="1">
                <a:latin typeface="Arial" charset="0"/>
              </a:rPr>
              <a:t>L</a:t>
            </a:r>
            <a:r>
              <a:rPr lang="el-GR" sz="2000" i="1">
                <a:latin typeface="Arial" charset="0"/>
              </a:rPr>
              <a:t>β</a:t>
            </a:r>
            <a:r>
              <a:rPr lang="en-US" sz="2000" i="1" baseline="-25000">
                <a:latin typeface="Arial" charset="0"/>
              </a:rPr>
              <a:t>ext</a:t>
            </a:r>
            <a:r>
              <a:rPr lang="en-US" sz="2000">
                <a:latin typeface="Arial" charset="0"/>
              </a:rPr>
              <a:t>)</a:t>
            </a:r>
            <a:endParaRPr lang="el-GR" sz="2000" i="1" baseline="-25000">
              <a:latin typeface="Arial" charset="0"/>
            </a:endParaRPr>
          </a:p>
        </p:txBody>
      </p:sp>
      <p:grpSp>
        <p:nvGrpSpPr>
          <p:cNvPr id="2" name="Group 4"/>
          <p:cNvGrpSpPr>
            <a:grpSpLocks/>
          </p:cNvGrpSpPr>
          <p:nvPr/>
        </p:nvGrpSpPr>
        <p:grpSpPr bwMode="auto">
          <a:xfrm>
            <a:off x="-381000" y="5143500"/>
            <a:ext cx="2133600" cy="1066800"/>
            <a:chOff x="48" y="3408"/>
            <a:chExt cx="1344" cy="672"/>
          </a:xfrm>
        </p:grpSpPr>
        <p:sp>
          <p:nvSpPr>
            <p:cNvPr id="81934" name="AutoShape 5"/>
            <p:cNvSpPr>
              <a:spLocks noChangeArrowheads="1"/>
            </p:cNvSpPr>
            <p:nvPr/>
          </p:nvSpPr>
          <p:spPr bwMode="auto">
            <a:xfrm>
              <a:off x="48" y="3408"/>
              <a:ext cx="1344" cy="672"/>
            </a:xfrm>
            <a:prstGeom prst="rightArrow">
              <a:avLst>
                <a:gd name="adj1" fmla="val 50000"/>
                <a:gd name="adj2" fmla="val 50000"/>
              </a:avLst>
            </a:prstGeom>
            <a:solidFill>
              <a:srgbClr val="CC99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solidFill>
                  <a:srgbClr val="000000"/>
                </a:solidFill>
              </a:endParaRPr>
            </a:p>
          </p:txBody>
        </p:sp>
        <p:sp>
          <p:nvSpPr>
            <p:cNvPr id="81935" name="Text Box 6"/>
            <p:cNvSpPr txBox="1">
              <a:spLocks noChangeArrowheads="1"/>
            </p:cNvSpPr>
            <p:nvPr/>
          </p:nvSpPr>
          <p:spPr bwMode="auto">
            <a:xfrm>
              <a:off x="144" y="3552"/>
              <a:ext cx="72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i="1">
                  <a:solidFill>
                    <a:srgbClr val="000000"/>
                  </a:solidFill>
                  <a:latin typeface="Verdana" charset="0"/>
                </a:rPr>
                <a:t>I</a:t>
              </a:r>
              <a:r>
                <a:rPr lang="en-US" sz="2800" b="1" i="1" baseline="-25000">
                  <a:solidFill>
                    <a:srgbClr val="000000"/>
                  </a:solidFill>
                  <a:latin typeface="Verdana" charset="0"/>
                </a:rPr>
                <a:t>o</a:t>
              </a:r>
              <a:endParaRPr lang="en-US" sz="2800" b="1" i="1">
                <a:solidFill>
                  <a:srgbClr val="000000"/>
                </a:solidFill>
                <a:latin typeface="Verdana" charset="0"/>
              </a:endParaRPr>
            </a:p>
          </p:txBody>
        </p:sp>
      </p:grpSp>
      <p:grpSp>
        <p:nvGrpSpPr>
          <p:cNvPr id="3" name="Group 7"/>
          <p:cNvGrpSpPr>
            <a:grpSpLocks/>
          </p:cNvGrpSpPr>
          <p:nvPr/>
        </p:nvGrpSpPr>
        <p:grpSpPr bwMode="auto">
          <a:xfrm>
            <a:off x="2362200" y="5372100"/>
            <a:ext cx="2057400" cy="609600"/>
            <a:chOff x="4176" y="3408"/>
            <a:chExt cx="1296" cy="384"/>
          </a:xfrm>
        </p:grpSpPr>
        <p:sp>
          <p:nvSpPr>
            <p:cNvPr id="81932" name="AutoShape 8"/>
            <p:cNvSpPr>
              <a:spLocks noChangeArrowheads="1"/>
            </p:cNvSpPr>
            <p:nvPr/>
          </p:nvSpPr>
          <p:spPr bwMode="auto">
            <a:xfrm>
              <a:off x="4176" y="3408"/>
              <a:ext cx="1296" cy="384"/>
            </a:xfrm>
            <a:prstGeom prst="rightArrow">
              <a:avLst>
                <a:gd name="adj1" fmla="val 50000"/>
                <a:gd name="adj2" fmla="val 84375"/>
              </a:avLst>
            </a:prstGeom>
            <a:solidFill>
              <a:srgbClr val="CC99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solidFill>
                  <a:srgbClr val="000000"/>
                </a:solidFill>
              </a:endParaRPr>
            </a:p>
          </p:txBody>
        </p:sp>
        <p:sp>
          <p:nvSpPr>
            <p:cNvPr id="81933" name="Text Box 9"/>
            <p:cNvSpPr txBox="1">
              <a:spLocks noChangeArrowheads="1"/>
            </p:cNvSpPr>
            <p:nvPr/>
          </p:nvSpPr>
          <p:spPr bwMode="auto">
            <a:xfrm flipV="1">
              <a:off x="4608" y="3456"/>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i="1">
                  <a:solidFill>
                    <a:srgbClr val="000000"/>
                  </a:solidFill>
                  <a:latin typeface="Verdana" charset="0"/>
                </a:rPr>
                <a:t>I</a:t>
              </a:r>
            </a:p>
          </p:txBody>
        </p:sp>
      </p:grpSp>
      <p:grpSp>
        <p:nvGrpSpPr>
          <p:cNvPr id="81927" name="Group 10"/>
          <p:cNvGrpSpPr>
            <a:grpSpLocks/>
          </p:cNvGrpSpPr>
          <p:nvPr/>
        </p:nvGrpSpPr>
        <p:grpSpPr bwMode="auto">
          <a:xfrm>
            <a:off x="2362200" y="5067300"/>
            <a:ext cx="4038600" cy="1600200"/>
            <a:chOff x="2064" y="3312"/>
            <a:chExt cx="1392" cy="1008"/>
          </a:xfrm>
        </p:grpSpPr>
        <p:sp>
          <p:nvSpPr>
            <p:cNvPr id="81928" name="Rectangle 11" descr="Small confetti"/>
            <p:cNvSpPr>
              <a:spLocks noChangeArrowheads="1"/>
            </p:cNvSpPr>
            <p:nvPr/>
          </p:nvSpPr>
          <p:spPr bwMode="auto">
            <a:xfrm>
              <a:off x="2064" y="3312"/>
              <a:ext cx="1392" cy="768"/>
            </a:xfrm>
            <a:prstGeom prst="rect">
              <a:avLst/>
            </a:prstGeom>
            <a:pattFill prst="smConfetti">
              <a:fgClr>
                <a:srgbClr val="000000"/>
              </a:fgClr>
              <a:bgClr>
                <a:srgbClr val="FFFFFF"/>
              </a:bgClr>
            </a:pattFill>
            <a:ln w="31750">
              <a:solidFill>
                <a:srgbClr val="000000"/>
              </a:solidFill>
              <a:miter lim="800000"/>
              <a:headEnd/>
              <a:tailEnd/>
            </a:ln>
          </p:spPr>
          <p:txBody>
            <a:bodyPr wrap="none" anchor="ctr"/>
            <a:lstStyle/>
            <a:p>
              <a:endParaRPr lang="en-US">
                <a:solidFill>
                  <a:srgbClr val="000000"/>
                </a:solidFill>
              </a:endParaRPr>
            </a:p>
          </p:txBody>
        </p:sp>
        <p:sp>
          <p:nvSpPr>
            <p:cNvPr id="81929" name="Line 12"/>
            <p:cNvSpPr>
              <a:spLocks noChangeShapeType="1"/>
            </p:cNvSpPr>
            <p:nvPr/>
          </p:nvSpPr>
          <p:spPr bwMode="auto">
            <a:xfrm>
              <a:off x="2880" y="4176"/>
              <a:ext cx="576" cy="0"/>
            </a:xfrm>
            <a:prstGeom prst="line">
              <a:avLst/>
            </a:prstGeom>
            <a:noFill/>
            <a:ln w="31750">
              <a:solidFill>
                <a:srgbClr val="000000"/>
              </a:solidFill>
              <a:round/>
              <a:headEnd/>
              <a:tailEnd type="arrow"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81930" name="Line 13"/>
            <p:cNvSpPr>
              <a:spLocks noChangeShapeType="1"/>
            </p:cNvSpPr>
            <p:nvPr/>
          </p:nvSpPr>
          <p:spPr bwMode="auto">
            <a:xfrm flipH="1">
              <a:off x="2064" y="4176"/>
              <a:ext cx="576" cy="0"/>
            </a:xfrm>
            <a:prstGeom prst="line">
              <a:avLst/>
            </a:prstGeom>
            <a:noFill/>
            <a:ln w="31750">
              <a:solidFill>
                <a:srgbClr val="000000"/>
              </a:solidFill>
              <a:round/>
              <a:headEnd/>
              <a:tailEnd type="arrow"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81931" name="Text Box 14"/>
            <p:cNvSpPr txBox="1">
              <a:spLocks noChangeArrowheads="1"/>
            </p:cNvSpPr>
            <p:nvPr/>
          </p:nvSpPr>
          <p:spPr bwMode="auto">
            <a:xfrm>
              <a:off x="2544" y="4032"/>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i="1">
                  <a:solidFill>
                    <a:srgbClr val="000000"/>
                  </a:solidFill>
                  <a:latin typeface="Verdana" charset="0"/>
                </a:rPr>
                <a:t>L</a:t>
              </a:r>
            </a:p>
          </p:txBody>
        </p:sp>
      </p:gr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repeatCount="indefinite" decel="50000" fill="hold" nodeType="clickEffect">
                                  <p:stCondLst>
                                    <p:cond delay="0"/>
                                  </p:stCondLst>
                                  <p:endCondLst>
                                    <p:cond evt="onNext" delay="0">
                                      <p:tgtEl>
                                        <p:sldTgt/>
                                      </p:tgtEl>
                                    </p:cond>
                                  </p:endCondLst>
                                  <p:childTnLst>
                                    <p:animMotion origin="layout" path="M 1.38778E-17 3.52601E-6 L 0.5 3.52601E-6 " pathEditMode="relative" rAng="0" ptsTypes="AA">
                                      <p:cBhvr>
                                        <p:cTn id="6" dur="1700" fill="hold"/>
                                        <p:tgtEl>
                                          <p:spTgt spid="2"/>
                                        </p:tgtEl>
                                        <p:attrNameLst>
                                          <p:attrName>ppt_x</p:attrName>
                                          <p:attrName>ppt_y</p:attrName>
                                        </p:attrNameLst>
                                      </p:cBhvr>
                                      <p:rCtr x="25000" y="0"/>
                                    </p:animMotion>
                                  </p:childTnLst>
                                </p:cTn>
                              </p:par>
                              <p:par>
                                <p:cTn id="7" presetID="63" presetClass="path" presetSubtype="0" repeatCount="indefinite" accel="50000" fill="hold" nodeType="withEffect">
                                  <p:stCondLst>
                                    <p:cond delay="0"/>
                                  </p:stCondLst>
                                  <p:endCondLst>
                                    <p:cond evt="onNext" delay="0">
                                      <p:tgtEl>
                                        <p:sldTgt/>
                                      </p:tgtEl>
                                    </p:cond>
                                  </p:endCondLst>
                                  <p:childTnLst>
                                    <p:animMotion origin="layout" path="M 5.55112E-17 3.52601E-6 L 0.94167 3.52601E-6 " pathEditMode="relative" rAng="0" ptsTypes="AA">
                                      <p:cBhvr>
                                        <p:cTn id="8" dur="1700" fill="hold"/>
                                        <p:tgtEl>
                                          <p:spTgt spid="3"/>
                                        </p:tgtEl>
                                        <p:attrNameLst>
                                          <p:attrName>ppt_x</p:attrName>
                                          <p:attrName>ppt_y</p:attrName>
                                        </p:attrNameLst>
                                      </p:cBhvr>
                                      <p:rCtr x="470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p:cNvSpPr>
            <a:spLocks noGrp="1" noChangeArrowheads="1"/>
          </p:cNvSpPr>
          <p:nvPr>
            <p:ph type="title"/>
          </p:nvPr>
        </p:nvSpPr>
        <p:spPr/>
        <p:txBody>
          <a:bodyPr/>
          <a:lstStyle/>
          <a:p>
            <a:r>
              <a:rPr lang="en-US">
                <a:latin typeface="Arial" charset="0"/>
              </a:rPr>
              <a:t>Example of Calibration Methods</a:t>
            </a:r>
          </a:p>
        </p:txBody>
      </p:sp>
      <p:sp>
        <p:nvSpPr>
          <p:cNvPr id="82948" name="Rectangle 3"/>
          <p:cNvSpPr>
            <a:spLocks noGrp="1" noChangeArrowheads="1"/>
          </p:cNvSpPr>
          <p:nvPr>
            <p:ph type="body" idx="1"/>
          </p:nvPr>
        </p:nvSpPr>
        <p:spPr/>
        <p:txBody>
          <a:bodyPr/>
          <a:lstStyle/>
          <a:p>
            <a:r>
              <a:rPr lang="en-US">
                <a:latin typeface="Arial" charset="0"/>
              </a:rPr>
              <a:t>NO</a:t>
            </a:r>
            <a:r>
              <a:rPr lang="en-US" baseline="-25000">
                <a:latin typeface="Arial" charset="0"/>
              </a:rPr>
              <a:t>2 </a:t>
            </a:r>
            <a:r>
              <a:rPr lang="en-US">
                <a:latin typeface="Arial" charset="0"/>
              </a:rPr>
              <a:t>gas</a:t>
            </a:r>
          </a:p>
          <a:p>
            <a:pPr lvl="1"/>
            <a:r>
              <a:rPr lang="en-US">
                <a:latin typeface="Arial" charset="0"/>
              </a:rPr>
              <a:t>Extinction = Absorption + </a:t>
            </a:r>
            <a:r>
              <a:rPr lang="en-US" sz="800">
                <a:latin typeface="Arial" charset="0"/>
              </a:rPr>
              <a:t>Scattering</a:t>
            </a:r>
            <a:endParaRPr lang="en-US">
              <a:latin typeface="Arial" charset="0"/>
            </a:endParaRPr>
          </a:p>
          <a:p>
            <a:endParaRPr lang="en-US">
              <a:latin typeface="Arial" charset="0"/>
            </a:endParaRPr>
          </a:p>
          <a:p>
            <a:r>
              <a:rPr lang="en-US">
                <a:latin typeface="Arial" charset="0"/>
              </a:rPr>
              <a:t>Scattering Aerosol</a:t>
            </a:r>
          </a:p>
          <a:p>
            <a:pPr lvl="1"/>
            <a:r>
              <a:rPr lang="en-US">
                <a:latin typeface="Arial" charset="0"/>
              </a:rPr>
              <a:t>Extinction = Scattering + </a:t>
            </a:r>
            <a:r>
              <a:rPr lang="en-US" sz="800">
                <a:latin typeface="Arial" charset="0"/>
              </a:rPr>
              <a:t>Absorption</a:t>
            </a:r>
          </a:p>
          <a:p>
            <a:pPr lvl="1">
              <a:buFontTx/>
              <a:buNone/>
            </a:pPr>
            <a:endParaRPr lang="en-US">
              <a:latin typeface="Arial" charset="0"/>
            </a:endParaRPr>
          </a:p>
          <a:p>
            <a:r>
              <a:rPr lang="en-US">
                <a:latin typeface="Arial" charset="0"/>
              </a:rPr>
              <a:t>Kerosene Soot</a:t>
            </a:r>
          </a:p>
          <a:p>
            <a:pPr lvl="1"/>
            <a:r>
              <a:rPr lang="en-US">
                <a:latin typeface="Arial" charset="0"/>
              </a:rPr>
              <a:t>Extinction = Absorption + </a:t>
            </a:r>
            <a:r>
              <a:rPr lang="en-US" sz="1700">
                <a:latin typeface="Arial" charset="0"/>
              </a:rPr>
              <a:t>Scattering</a:t>
            </a:r>
          </a:p>
          <a:p>
            <a:pPr lvl="1">
              <a:buFontTx/>
              <a:buNone/>
            </a:pPr>
            <a:endParaRPr lang="en-US">
              <a:latin typeface="Arial" charset="0"/>
            </a:endParaRPr>
          </a:p>
        </p:txBody>
      </p:sp>
      <p:sp>
        <p:nvSpPr>
          <p:cNvPr id="82949" name="Text Box 4"/>
          <p:cNvSpPr txBox="1">
            <a:spLocks noChangeArrowheads="1"/>
          </p:cNvSpPr>
          <p:nvPr/>
        </p:nvSpPr>
        <p:spPr bwMode="auto">
          <a:xfrm rot="-1557202">
            <a:off x="6700838" y="40132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u="sng">
                <a:solidFill>
                  <a:srgbClr val="000000"/>
                </a:solidFill>
                <a:latin typeface="CourierPS" charset="0"/>
              </a:rPr>
              <a:t>check</a:t>
            </a:r>
          </a:p>
        </p:txBody>
      </p:sp>
      <p:pic>
        <p:nvPicPr>
          <p:cNvPr id="82950" name="Picture 5" descr="BD21301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175" y="4297363"/>
            <a:ext cx="4016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2"/>
          <p:cNvSpPr>
            <a:spLocks noGrp="1" noChangeArrowheads="1"/>
          </p:cNvSpPr>
          <p:nvPr>
            <p:ph type="title"/>
          </p:nvPr>
        </p:nvSpPr>
        <p:spPr/>
        <p:txBody>
          <a:bodyPr/>
          <a:lstStyle/>
          <a:p>
            <a:r>
              <a:rPr lang="en-US" dirty="0">
                <a:latin typeface="Arial" charset="0"/>
              </a:rPr>
              <a:t>Scattering Calibration Experimental Set-up</a:t>
            </a:r>
          </a:p>
        </p:txBody>
      </p:sp>
      <p:pic>
        <p:nvPicPr>
          <p:cNvPr id="83972" name="Picture 3" descr="scat calibration sche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397000"/>
            <a:ext cx="6170613" cy="532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 Box 4"/>
          <p:cNvSpPr txBox="1">
            <a:spLocks noChangeArrowheads="1"/>
          </p:cNvSpPr>
          <p:nvPr/>
        </p:nvSpPr>
        <p:spPr bwMode="auto">
          <a:xfrm>
            <a:off x="152400" y="3276600"/>
            <a:ext cx="2819400" cy="17795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200" b="1">
                <a:solidFill>
                  <a:srgbClr val="000000"/>
                </a:solidFill>
                <a:latin typeface="Verdana" charset="0"/>
              </a:rPr>
              <a:t>Production and delivery of salt aerosol for scattering calibration</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a:xfrm>
            <a:off x="457200" y="152400"/>
            <a:ext cx="8229600" cy="487363"/>
          </a:xfrm>
        </p:spPr>
        <p:txBody>
          <a:bodyPr/>
          <a:lstStyle/>
          <a:p>
            <a:pPr eaLnBrk="1" hangingPunct="1"/>
            <a:r>
              <a:rPr lang="en-US" sz="2800" b="1" dirty="0">
                <a:latin typeface="Bookman Old Style" charset="0"/>
              </a:rPr>
              <a:t>Optical Aerosol Properties</a:t>
            </a:r>
          </a:p>
        </p:txBody>
      </p:sp>
      <p:sp>
        <p:nvSpPr>
          <p:cNvPr id="147458" name="Text Placeholder 5"/>
          <p:cNvSpPr>
            <a:spLocks noGrp="1"/>
          </p:cNvSpPr>
          <p:nvPr>
            <p:ph type="body" idx="1"/>
          </p:nvPr>
        </p:nvSpPr>
        <p:spPr>
          <a:xfrm>
            <a:off x="152400" y="2743200"/>
            <a:ext cx="4040188" cy="1066800"/>
          </a:xfrm>
          <a:solidFill>
            <a:schemeClr val="bg1"/>
          </a:solidFill>
        </p:spPr>
        <p:txBody>
          <a:bodyPr/>
          <a:lstStyle/>
          <a:p>
            <a:pPr eaLnBrk="1" hangingPunct="1">
              <a:lnSpc>
                <a:spcPct val="80000"/>
              </a:lnSpc>
            </a:pPr>
            <a:endParaRPr lang="en-US" sz="500" dirty="0">
              <a:latin typeface="Calibri" charset="0"/>
            </a:endParaRPr>
          </a:p>
          <a:p>
            <a:pPr algn="ctr" eaLnBrk="1" hangingPunct="1">
              <a:lnSpc>
                <a:spcPct val="80000"/>
              </a:lnSpc>
            </a:pPr>
            <a:r>
              <a:rPr lang="en-US" dirty="0">
                <a:latin typeface="Bookman Old Style" charset="0"/>
              </a:rPr>
              <a:t>Direct Beam of Light:</a:t>
            </a:r>
          </a:p>
          <a:p>
            <a:pPr algn="ctr" eaLnBrk="1" hangingPunct="1">
              <a:lnSpc>
                <a:spcPct val="80000"/>
              </a:lnSpc>
            </a:pPr>
            <a:r>
              <a:rPr lang="en-US" dirty="0" smtClean="0">
                <a:latin typeface="Bookman Old Style" charset="0"/>
              </a:rPr>
              <a:t>Beer’</a:t>
            </a:r>
            <a:r>
              <a:rPr lang="en-US" altLang="ja-JP" dirty="0" smtClean="0">
                <a:latin typeface="Bookman Old Style" charset="0"/>
              </a:rPr>
              <a:t>s </a:t>
            </a:r>
            <a:r>
              <a:rPr lang="en-US" altLang="ja-JP" dirty="0">
                <a:latin typeface="Bookman Old Style" charset="0"/>
              </a:rPr>
              <a:t>Law </a:t>
            </a:r>
          </a:p>
          <a:p>
            <a:pPr eaLnBrk="1" hangingPunct="1">
              <a:lnSpc>
                <a:spcPct val="80000"/>
              </a:lnSpc>
            </a:pPr>
            <a:endParaRPr lang="en-US" sz="500" dirty="0">
              <a:latin typeface="Calibri" charset="0"/>
            </a:endParaRPr>
          </a:p>
        </p:txBody>
      </p:sp>
      <p:graphicFrame>
        <p:nvGraphicFramePr>
          <p:cNvPr id="147459" name="Object 5"/>
          <p:cNvGraphicFramePr>
            <a:graphicFrameLocks noChangeAspect="1"/>
          </p:cNvGraphicFramePr>
          <p:nvPr>
            <p:extLst>
              <p:ext uri="{D42A27DB-BD31-4B8C-83A1-F6EECF244321}">
                <p14:modId xmlns:p14="http://schemas.microsoft.com/office/powerpoint/2010/main" val="1966780558"/>
              </p:ext>
            </p:extLst>
          </p:nvPr>
        </p:nvGraphicFramePr>
        <p:xfrm>
          <a:off x="81844" y="3962400"/>
          <a:ext cx="4231276" cy="1885244"/>
        </p:xfrm>
        <a:graphic>
          <a:graphicData uri="http://schemas.openxmlformats.org/presentationml/2006/ole">
            <mc:AlternateContent xmlns:mc="http://schemas.openxmlformats.org/markup-compatibility/2006">
              <mc:Choice xmlns:v="urn:schemas-microsoft-com:vml" Requires="v">
                <p:oleObj spid="_x0000_s147516" name="Equation" r:id="rId3" imgW="3644900" imgH="1473200" progId="Equation.DSMT4">
                  <p:embed/>
                </p:oleObj>
              </mc:Choice>
              <mc:Fallback>
                <p:oleObj name="Equation" r:id="rId3" imgW="3644900" imgH="1473200" progId="Equation.DSMT4">
                  <p:embed/>
                  <p:pic>
                    <p:nvPicPr>
                      <p:cNvPr id="0" name="Object 5"/>
                      <p:cNvPicPr>
                        <a:picLocks noChangeAspect="1" noChangeArrowheads="1"/>
                      </p:cNvPicPr>
                      <p:nvPr/>
                    </p:nvPicPr>
                    <p:blipFill>
                      <a:blip r:embed="rId4"/>
                      <a:srcRect/>
                      <a:stretch>
                        <a:fillRect/>
                      </a:stretch>
                    </p:blipFill>
                    <p:spPr bwMode="auto">
                      <a:xfrm>
                        <a:off x="81844" y="3962400"/>
                        <a:ext cx="4231276" cy="1885244"/>
                      </a:xfrm>
                      <a:prstGeom prst="rect">
                        <a:avLst/>
                      </a:prstGeom>
                      <a:solidFill>
                        <a:schemeClr val="bg1"/>
                      </a:solidFill>
                      <a:ln>
                        <a:noFill/>
                      </a:ln>
                      <a:effectLst/>
                    </p:spPr>
                  </p:pic>
                </p:oleObj>
              </mc:Fallback>
            </mc:AlternateContent>
          </a:graphicData>
        </a:graphic>
      </p:graphicFrame>
      <p:grpSp>
        <p:nvGrpSpPr>
          <p:cNvPr id="3" name="Group 2"/>
          <p:cNvGrpSpPr/>
          <p:nvPr/>
        </p:nvGrpSpPr>
        <p:grpSpPr>
          <a:xfrm>
            <a:off x="4419600" y="2734734"/>
            <a:ext cx="4630737" cy="3505200"/>
            <a:chOff x="4506913" y="1828800"/>
            <a:chExt cx="4630737" cy="3505200"/>
          </a:xfrm>
        </p:grpSpPr>
        <p:pic>
          <p:nvPicPr>
            <p:cNvPr id="14746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6913" y="1828800"/>
              <a:ext cx="46307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56488" y="4439356"/>
              <a:ext cx="764426" cy="461665"/>
            </a:xfrm>
            <a:prstGeom prst="rect">
              <a:avLst/>
            </a:prstGeom>
            <a:noFill/>
          </p:spPr>
          <p:txBody>
            <a:bodyPr wrap="none" rtlCol="0">
              <a:spAutoFit/>
            </a:bodyPr>
            <a:lstStyle/>
            <a:p>
              <a:r>
                <a:rPr lang="en-US" i="1" dirty="0" smtClean="0">
                  <a:latin typeface="Symbol" charset="2"/>
                  <a:cs typeface="Symbol" charset="2"/>
                </a:rPr>
                <a:t>s</a:t>
              </a:r>
              <a:r>
                <a:rPr lang="en-US" i="1" baseline="-25000" dirty="0" smtClean="0"/>
                <a:t>abs</a:t>
              </a:r>
              <a:endParaRPr lang="en-US" i="1" baseline="-25000" dirty="0"/>
            </a:p>
          </p:txBody>
        </p:sp>
        <p:sp>
          <p:nvSpPr>
            <p:cNvPr id="8" name="TextBox 7"/>
            <p:cNvSpPr txBox="1"/>
            <p:nvPr/>
          </p:nvSpPr>
          <p:spPr>
            <a:xfrm>
              <a:off x="6858000" y="1828800"/>
              <a:ext cx="752904" cy="461665"/>
            </a:xfrm>
            <a:prstGeom prst="rect">
              <a:avLst/>
            </a:prstGeom>
            <a:noFill/>
          </p:spPr>
          <p:txBody>
            <a:bodyPr wrap="none" rtlCol="0">
              <a:spAutoFit/>
            </a:bodyPr>
            <a:lstStyle/>
            <a:p>
              <a:r>
                <a:rPr lang="en-US" i="1" dirty="0" err="1" smtClean="0">
                  <a:latin typeface="Symbol" charset="2"/>
                  <a:cs typeface="Symbol" charset="2"/>
                </a:rPr>
                <a:t>s</a:t>
              </a:r>
              <a:r>
                <a:rPr lang="en-US" i="1" baseline="-25000" dirty="0" err="1" smtClean="0"/>
                <a:t>sca</a:t>
              </a:r>
              <a:endParaRPr lang="en-US" i="1" baseline="-25000" dirty="0"/>
            </a:p>
          </p:txBody>
        </p:sp>
      </p:grpSp>
      <p:grpSp>
        <p:nvGrpSpPr>
          <p:cNvPr id="11" name="Group 4"/>
          <p:cNvGrpSpPr>
            <a:grpSpLocks/>
          </p:cNvGrpSpPr>
          <p:nvPr/>
        </p:nvGrpSpPr>
        <p:grpSpPr bwMode="auto">
          <a:xfrm>
            <a:off x="76200" y="1066800"/>
            <a:ext cx="2133600" cy="1066800"/>
            <a:chOff x="48" y="3408"/>
            <a:chExt cx="1344" cy="672"/>
          </a:xfrm>
        </p:grpSpPr>
        <p:sp>
          <p:nvSpPr>
            <p:cNvPr id="12" name="AutoShape 5"/>
            <p:cNvSpPr>
              <a:spLocks noChangeArrowheads="1"/>
            </p:cNvSpPr>
            <p:nvPr/>
          </p:nvSpPr>
          <p:spPr bwMode="auto">
            <a:xfrm>
              <a:off x="48" y="3408"/>
              <a:ext cx="1344" cy="672"/>
            </a:xfrm>
            <a:prstGeom prst="rightArrow">
              <a:avLst>
                <a:gd name="adj1" fmla="val 50000"/>
                <a:gd name="adj2" fmla="val 50000"/>
              </a:avLst>
            </a:prstGeom>
            <a:solidFill>
              <a:srgbClr val="CC99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sp>
          <p:nvSpPr>
            <p:cNvPr id="13" name="Text Box 6"/>
            <p:cNvSpPr txBox="1">
              <a:spLocks noChangeArrowheads="1"/>
            </p:cNvSpPr>
            <p:nvPr/>
          </p:nvSpPr>
          <p:spPr bwMode="auto">
            <a:xfrm>
              <a:off x="144" y="3552"/>
              <a:ext cx="72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i="1">
                  <a:latin typeface="Verdana" charset="0"/>
                </a:rPr>
                <a:t>I</a:t>
              </a:r>
              <a:r>
                <a:rPr lang="en-US" sz="2800" b="1" i="1" baseline="-25000">
                  <a:latin typeface="Verdana" charset="0"/>
                </a:rPr>
                <a:t>o</a:t>
              </a:r>
              <a:endParaRPr lang="en-US" sz="2800" b="1" i="1">
                <a:latin typeface="Verdana" charset="0"/>
              </a:endParaRPr>
            </a:p>
          </p:txBody>
        </p:sp>
      </p:grpSp>
      <p:grpSp>
        <p:nvGrpSpPr>
          <p:cNvPr id="19" name="Group 7"/>
          <p:cNvGrpSpPr>
            <a:grpSpLocks/>
          </p:cNvGrpSpPr>
          <p:nvPr/>
        </p:nvGrpSpPr>
        <p:grpSpPr bwMode="auto">
          <a:xfrm>
            <a:off x="3657600" y="1219200"/>
            <a:ext cx="2057400" cy="609600"/>
            <a:chOff x="4176" y="3408"/>
            <a:chExt cx="1296" cy="384"/>
          </a:xfrm>
        </p:grpSpPr>
        <p:sp>
          <p:nvSpPr>
            <p:cNvPr id="20" name="AutoShape 8"/>
            <p:cNvSpPr>
              <a:spLocks noChangeArrowheads="1"/>
            </p:cNvSpPr>
            <p:nvPr/>
          </p:nvSpPr>
          <p:spPr bwMode="auto">
            <a:xfrm>
              <a:off x="4176" y="3408"/>
              <a:ext cx="1296" cy="384"/>
            </a:xfrm>
            <a:prstGeom prst="rightArrow">
              <a:avLst>
                <a:gd name="adj1" fmla="val 50000"/>
                <a:gd name="adj2" fmla="val 84375"/>
              </a:avLst>
            </a:prstGeom>
            <a:solidFill>
              <a:srgbClr val="CC99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p>
              <a:endParaRPr lang="en-US"/>
            </a:p>
          </p:txBody>
        </p:sp>
        <p:sp>
          <p:nvSpPr>
            <p:cNvPr id="21" name="Text Box 9"/>
            <p:cNvSpPr txBox="1">
              <a:spLocks noChangeArrowheads="1"/>
            </p:cNvSpPr>
            <p:nvPr/>
          </p:nvSpPr>
          <p:spPr bwMode="auto">
            <a:xfrm flipV="1">
              <a:off x="4608" y="3456"/>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i="1" dirty="0">
                  <a:latin typeface="Verdana" charset="0"/>
                </a:rPr>
                <a:t>I</a:t>
              </a:r>
            </a:p>
          </p:txBody>
        </p:sp>
      </p:grpSp>
      <p:grpSp>
        <p:nvGrpSpPr>
          <p:cNvPr id="14" name="Group 10"/>
          <p:cNvGrpSpPr>
            <a:grpSpLocks/>
          </p:cNvGrpSpPr>
          <p:nvPr/>
        </p:nvGrpSpPr>
        <p:grpSpPr bwMode="auto">
          <a:xfrm>
            <a:off x="2819400" y="1066800"/>
            <a:ext cx="4038600" cy="1600200"/>
            <a:chOff x="2064" y="3312"/>
            <a:chExt cx="1392" cy="1008"/>
          </a:xfrm>
        </p:grpSpPr>
        <p:sp>
          <p:nvSpPr>
            <p:cNvPr id="15" name="Rectangle 11" descr="Small confetti"/>
            <p:cNvSpPr>
              <a:spLocks noChangeArrowheads="1"/>
            </p:cNvSpPr>
            <p:nvPr/>
          </p:nvSpPr>
          <p:spPr bwMode="auto">
            <a:xfrm>
              <a:off x="2064" y="3312"/>
              <a:ext cx="1392" cy="768"/>
            </a:xfrm>
            <a:prstGeom prst="rect">
              <a:avLst/>
            </a:prstGeom>
            <a:pattFill prst="smConfetti">
              <a:fgClr>
                <a:srgbClr val="000000"/>
              </a:fgClr>
              <a:bgClr>
                <a:srgbClr val="FFFFFF"/>
              </a:bgClr>
            </a:pattFill>
            <a:ln w="31750">
              <a:solidFill>
                <a:srgbClr val="000000"/>
              </a:solidFill>
              <a:miter lim="800000"/>
              <a:headEnd/>
              <a:tailEnd/>
            </a:ln>
          </p:spPr>
          <p:txBody>
            <a:bodyPr wrap="none" anchor="ctr"/>
            <a:lstStyle/>
            <a:p>
              <a:endParaRPr lang="en-US"/>
            </a:p>
          </p:txBody>
        </p:sp>
        <p:sp>
          <p:nvSpPr>
            <p:cNvPr id="16" name="Line 12"/>
            <p:cNvSpPr>
              <a:spLocks noChangeShapeType="1"/>
            </p:cNvSpPr>
            <p:nvPr/>
          </p:nvSpPr>
          <p:spPr bwMode="auto">
            <a:xfrm>
              <a:off x="2880" y="4176"/>
              <a:ext cx="576" cy="0"/>
            </a:xfrm>
            <a:prstGeom prst="line">
              <a:avLst/>
            </a:prstGeom>
            <a:noFill/>
            <a:ln w="31750">
              <a:solidFill>
                <a:srgbClr val="00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7" name="Line 13"/>
            <p:cNvSpPr>
              <a:spLocks noChangeShapeType="1"/>
            </p:cNvSpPr>
            <p:nvPr/>
          </p:nvSpPr>
          <p:spPr bwMode="auto">
            <a:xfrm flipH="1">
              <a:off x="2064" y="4176"/>
              <a:ext cx="576" cy="0"/>
            </a:xfrm>
            <a:prstGeom prst="line">
              <a:avLst/>
            </a:prstGeom>
            <a:noFill/>
            <a:ln w="31750">
              <a:solidFill>
                <a:srgbClr val="00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8" name="Text Box 14"/>
            <p:cNvSpPr txBox="1">
              <a:spLocks noChangeArrowheads="1"/>
            </p:cNvSpPr>
            <p:nvPr/>
          </p:nvSpPr>
          <p:spPr bwMode="auto">
            <a:xfrm>
              <a:off x="2544" y="4032"/>
              <a:ext cx="4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i="1">
                  <a:latin typeface="Verdana" charset="0"/>
                </a:rPr>
                <a:t>L</a:t>
              </a:r>
            </a:p>
          </p:txBody>
        </p:sp>
      </p:grpSp>
      <p:sp>
        <p:nvSpPr>
          <p:cNvPr id="5" name="TextBox 4"/>
          <p:cNvSpPr txBox="1"/>
          <p:nvPr/>
        </p:nvSpPr>
        <p:spPr>
          <a:xfrm>
            <a:off x="547239" y="6279444"/>
            <a:ext cx="8215761" cy="461665"/>
          </a:xfrm>
          <a:prstGeom prst="rect">
            <a:avLst/>
          </a:prstGeom>
          <a:solidFill>
            <a:schemeClr val="bg1"/>
          </a:solidFill>
        </p:spPr>
        <p:txBody>
          <a:bodyPr wrap="none" rtlCol="0">
            <a:spAutoFit/>
          </a:bodyPr>
          <a:lstStyle/>
          <a:p>
            <a:r>
              <a:rPr lang="en-US" i="1" dirty="0" err="1" smtClean="0">
                <a:latin typeface="Symbol" charset="2"/>
                <a:cs typeface="Symbol" charset="2"/>
              </a:rPr>
              <a:t>s</a:t>
            </a:r>
            <a:r>
              <a:rPr lang="en-US" i="1" baseline="-25000" dirty="0" err="1" smtClean="0"/>
              <a:t>abs,sca,ext</a:t>
            </a:r>
            <a:r>
              <a:rPr lang="en-US" dirty="0" smtClean="0"/>
              <a:t> depend on aerosol size, shape, and composition.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repeatCount="indefinite" decel="50000" fill="hold" nodeType="clickEffect">
                                  <p:stCondLst>
                                    <p:cond delay="0"/>
                                  </p:stCondLst>
                                  <p:endCondLst>
                                    <p:cond evt="onNext" delay="0">
                                      <p:tgtEl>
                                        <p:sldTgt/>
                                      </p:tgtEl>
                                    </p:cond>
                                  </p:endCondLst>
                                  <p:childTnLst>
                                    <p:animMotion origin="layout" path="M 1.38778E-17 3.52601E-6 L 0.5 3.52601E-6 " pathEditMode="relative" rAng="0" ptsTypes="AA">
                                      <p:cBhvr>
                                        <p:cTn id="6" dur="1700" fill="hold"/>
                                        <p:tgtEl>
                                          <p:spTgt spid="11"/>
                                        </p:tgtEl>
                                        <p:attrNameLst>
                                          <p:attrName>ppt_x</p:attrName>
                                          <p:attrName>ppt_y</p:attrName>
                                        </p:attrNameLst>
                                      </p:cBhvr>
                                      <p:rCtr x="25000" y="0"/>
                                    </p:animMotion>
                                  </p:childTnLst>
                                </p:cTn>
                              </p:par>
                              <p:par>
                                <p:cTn id="7" presetID="63" presetClass="path" presetSubtype="0" repeatCount="indefinite" accel="50000" fill="hold" nodeType="withEffect">
                                  <p:stCondLst>
                                    <p:cond delay="0"/>
                                  </p:stCondLst>
                                  <p:endCondLst>
                                    <p:cond evt="onNext" delay="0">
                                      <p:tgtEl>
                                        <p:sldTgt/>
                                      </p:tgtEl>
                                    </p:cond>
                                  </p:endCondLst>
                                  <p:childTnLst>
                                    <p:animMotion origin="layout" path="M -4.61645E-6 -2.0259E-6 L 0.94169 -2.0259E-6 " pathEditMode="relative" rAng="0" ptsTypes="AA">
                                      <p:cBhvr>
                                        <p:cTn id="8" dur="1700" fill="hold"/>
                                        <p:tgtEl>
                                          <p:spTgt spid="19"/>
                                        </p:tgtEl>
                                        <p:attrNameLst>
                                          <p:attrName>ppt_x</p:attrName>
                                          <p:attrName>ppt_y</p:attrName>
                                        </p:attrNameLst>
                                      </p:cBhvr>
                                      <p:rCtr x="4708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a:xfrm>
            <a:off x="457200" y="0"/>
            <a:ext cx="7924800" cy="533400"/>
          </a:xfrm>
        </p:spPr>
        <p:txBody>
          <a:bodyPr/>
          <a:lstStyle/>
          <a:p>
            <a:pPr eaLnBrk="1" hangingPunct="1"/>
            <a:r>
              <a:rPr lang="en-US" b="1" dirty="0">
                <a:latin typeface="Arial" charset="0"/>
                <a:ea typeface="ＭＳ Ｐゴシック" charset="0"/>
                <a:cs typeface="ＭＳ Ｐゴシック" charset="0"/>
              </a:rPr>
              <a:t>Aerosol Optical Properties:  Absorbing </a:t>
            </a:r>
            <a:r>
              <a:rPr lang="en-US" b="1" dirty="0" smtClean="0">
                <a:latin typeface="Arial" charset="0"/>
                <a:ea typeface="ＭＳ Ｐゴシック" charset="0"/>
                <a:cs typeface="ＭＳ Ｐゴシック" charset="0"/>
              </a:rPr>
              <a:t>particles</a:t>
            </a:r>
            <a:endParaRPr lang="en-US" b="1" dirty="0">
              <a:latin typeface="Arial" charset="0"/>
              <a:ea typeface="ＭＳ Ｐゴシック" charset="0"/>
              <a:cs typeface="ＭＳ Ｐゴシック" charset="0"/>
            </a:endParaRPr>
          </a:p>
        </p:txBody>
      </p:sp>
      <p:sp>
        <p:nvSpPr>
          <p:cNvPr id="16389" name="Text Box 5"/>
          <p:cNvSpPr txBox="1">
            <a:spLocks noChangeArrowheads="1"/>
          </p:cNvSpPr>
          <p:nvPr/>
        </p:nvSpPr>
        <p:spPr bwMode="auto">
          <a:xfrm>
            <a:off x="6172200" y="2415837"/>
            <a:ext cx="2819400" cy="403187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spcBef>
                <a:spcPct val="50000"/>
              </a:spcBef>
              <a:buFontTx/>
              <a:buChar char="•"/>
              <a:defRPr/>
            </a:pPr>
            <a:r>
              <a:rPr lang="en-US" sz="1600" b="1" dirty="0" smtClean="0">
                <a:solidFill>
                  <a:srgbClr val="000000"/>
                </a:solidFill>
              </a:rPr>
              <a:t> Absorption </a:t>
            </a:r>
            <a:r>
              <a:rPr lang="en-US" sz="1600" b="1" dirty="0">
                <a:solidFill>
                  <a:srgbClr val="000000"/>
                </a:solidFill>
              </a:rPr>
              <a:t>dominates for D &lt; 0.1 µm (Rayleigh scattering).</a:t>
            </a:r>
          </a:p>
          <a:p>
            <a:pPr>
              <a:spcBef>
                <a:spcPct val="50000"/>
              </a:spcBef>
              <a:buFontTx/>
              <a:buChar char="•"/>
              <a:defRPr/>
            </a:pPr>
            <a:r>
              <a:rPr lang="en-US" sz="1600" b="1" dirty="0" smtClean="0">
                <a:solidFill>
                  <a:srgbClr val="000000"/>
                </a:solidFill>
              </a:rPr>
              <a:t>Note </a:t>
            </a:r>
            <a:r>
              <a:rPr lang="en-US" sz="1600" b="1" dirty="0">
                <a:solidFill>
                  <a:srgbClr val="000000"/>
                </a:solidFill>
              </a:rPr>
              <a:t>the strong dependence of the scattering coefficient on </a:t>
            </a:r>
            <a:r>
              <a:rPr lang="en-US" sz="1600" b="1" dirty="0" smtClean="0">
                <a:solidFill>
                  <a:srgbClr val="000000"/>
                </a:solidFill>
              </a:rPr>
              <a:t>diameter</a:t>
            </a:r>
            <a:r>
              <a:rPr lang="en-US" sz="1600" b="1" dirty="0">
                <a:solidFill>
                  <a:srgbClr val="000000"/>
                </a:solidFill>
              </a:rPr>
              <a:t>.</a:t>
            </a:r>
            <a:endParaRPr lang="en-US" sz="1600" b="1" dirty="0" smtClean="0">
              <a:solidFill>
                <a:srgbClr val="000000"/>
              </a:solidFill>
            </a:endParaRPr>
          </a:p>
          <a:p>
            <a:pPr>
              <a:spcBef>
                <a:spcPct val="50000"/>
              </a:spcBef>
              <a:buFontTx/>
              <a:buChar char="•"/>
              <a:defRPr/>
            </a:pPr>
            <a:r>
              <a:rPr lang="en-US" sz="1600" b="1" dirty="0" smtClean="0">
                <a:solidFill>
                  <a:srgbClr val="000000"/>
                </a:solidFill>
              </a:rPr>
              <a:t> Mie scattering is not a great model to use for fresh soot with small fractal dimension.</a:t>
            </a:r>
          </a:p>
          <a:p>
            <a:pPr>
              <a:spcBef>
                <a:spcPct val="50000"/>
              </a:spcBef>
              <a:buFontTx/>
              <a:buChar char="•"/>
              <a:defRPr/>
            </a:pPr>
            <a:r>
              <a:rPr lang="en-US" sz="1600" b="1" dirty="0">
                <a:solidFill>
                  <a:srgbClr val="000000"/>
                </a:solidFill>
              </a:rPr>
              <a:t> For non-</a:t>
            </a:r>
            <a:r>
              <a:rPr lang="en-US" sz="1600" b="1" dirty="0" smtClean="0">
                <a:solidFill>
                  <a:srgbClr val="000000"/>
                </a:solidFill>
              </a:rPr>
              <a:t>absorbers, </a:t>
            </a:r>
            <a:r>
              <a:rPr lang="en-US" sz="1600" b="1" dirty="0">
                <a:solidFill>
                  <a:srgbClr val="000000"/>
                </a:solidFill>
              </a:rPr>
              <a:t>Extinction=Scattering. </a:t>
            </a:r>
          </a:p>
          <a:p>
            <a:pPr>
              <a:spcBef>
                <a:spcPct val="50000"/>
              </a:spcBef>
              <a:buFontTx/>
              <a:buChar char="•"/>
              <a:defRPr/>
            </a:pPr>
            <a:endParaRPr lang="en-US" sz="1600" b="1" dirty="0" smtClean="0">
              <a:solidFill>
                <a:srgbClr val="000000"/>
              </a:solidFill>
            </a:endParaRPr>
          </a:p>
        </p:txBody>
      </p:sp>
      <p:grpSp>
        <p:nvGrpSpPr>
          <p:cNvPr id="10244" name="Group 18"/>
          <p:cNvGrpSpPr>
            <a:grpSpLocks/>
          </p:cNvGrpSpPr>
          <p:nvPr/>
        </p:nvGrpSpPr>
        <p:grpSpPr bwMode="auto">
          <a:xfrm>
            <a:off x="66675" y="2133600"/>
            <a:ext cx="5954713" cy="4565650"/>
            <a:chOff x="48" y="384"/>
            <a:chExt cx="3751" cy="2876"/>
          </a:xfrm>
        </p:grpSpPr>
        <p:pic>
          <p:nvPicPr>
            <p:cNvPr id="102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384"/>
              <a:ext cx="3127" cy="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1" name="Rectangle 13"/>
            <p:cNvSpPr>
              <a:spLocks noChangeArrowheads="1"/>
            </p:cNvSpPr>
            <p:nvPr/>
          </p:nvSpPr>
          <p:spPr bwMode="auto">
            <a:xfrm>
              <a:off x="246" y="1008"/>
              <a:ext cx="232"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dirty="0" smtClean="0">
                  <a:solidFill>
                    <a:srgbClr val="000000"/>
                  </a:solidFill>
                  <a:latin typeface="Symbol" charset="0"/>
                  <a:sym typeface="Symbol" charset="0"/>
                </a:rPr>
                <a:t></a:t>
              </a:r>
            </a:p>
          </p:txBody>
        </p:sp>
        <p:sp>
          <p:nvSpPr>
            <p:cNvPr id="10262" name="Line 14"/>
            <p:cNvSpPr>
              <a:spLocks noChangeShapeType="1"/>
            </p:cNvSpPr>
            <p:nvPr/>
          </p:nvSpPr>
          <p:spPr bwMode="auto">
            <a:xfrm>
              <a:off x="144" y="1266"/>
              <a:ext cx="432"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endParaRPr>
            </a:p>
          </p:txBody>
        </p:sp>
        <p:sp>
          <p:nvSpPr>
            <p:cNvPr id="10263" name="Rectangle 15"/>
            <p:cNvSpPr>
              <a:spLocks noChangeArrowheads="1"/>
            </p:cNvSpPr>
            <p:nvPr/>
          </p:nvSpPr>
          <p:spPr bwMode="auto">
            <a:xfrm>
              <a:off x="48" y="1230"/>
              <a:ext cx="628"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800" b="1" dirty="0" smtClean="0">
                  <a:solidFill>
                    <a:srgbClr val="000000"/>
                  </a:solidFill>
                </a:rPr>
                <a:t>particle</a:t>
              </a:r>
            </a:p>
            <a:p>
              <a:pPr algn="ctr"/>
              <a:r>
                <a:rPr lang="en-US" sz="1800" b="1" dirty="0" smtClean="0">
                  <a:solidFill>
                    <a:srgbClr val="000000"/>
                  </a:solidFill>
                </a:rPr>
                <a:t>mass</a:t>
              </a:r>
            </a:p>
          </p:txBody>
        </p:sp>
      </p:grpSp>
      <p:grpSp>
        <p:nvGrpSpPr>
          <p:cNvPr id="10245" name="Group 19"/>
          <p:cNvGrpSpPr>
            <a:grpSpLocks/>
          </p:cNvGrpSpPr>
          <p:nvPr/>
        </p:nvGrpSpPr>
        <p:grpSpPr bwMode="auto">
          <a:xfrm>
            <a:off x="1524000" y="533400"/>
            <a:ext cx="5943600" cy="1449388"/>
            <a:chOff x="96" y="3072"/>
            <a:chExt cx="3744" cy="913"/>
          </a:xfrm>
        </p:grpSpPr>
        <p:sp>
          <p:nvSpPr>
            <p:cNvPr id="10253" name="Oval 6"/>
            <p:cNvSpPr>
              <a:spLocks noChangeArrowheads="1"/>
            </p:cNvSpPr>
            <p:nvPr/>
          </p:nvSpPr>
          <p:spPr bwMode="auto">
            <a:xfrm>
              <a:off x="1104" y="3408"/>
              <a:ext cx="336" cy="336"/>
            </a:xfrm>
            <a:prstGeom prst="ellipse">
              <a:avLst/>
            </a:prstGeom>
            <a:solidFill>
              <a:schemeClr val="accent1"/>
            </a:solidFill>
            <a:ln w="9525">
              <a:solidFill>
                <a:schemeClr val="tx1"/>
              </a:solidFill>
              <a:round/>
              <a:headEnd/>
              <a:tailEnd/>
            </a:ln>
          </p:spPr>
          <p:txBody>
            <a:bodyPr wrap="none" anchor="ctr"/>
            <a:lstStyle/>
            <a:p>
              <a:endParaRPr lang="en-US" smtClean="0">
                <a:solidFill>
                  <a:srgbClr val="000000"/>
                </a:solidFill>
              </a:endParaRPr>
            </a:p>
          </p:txBody>
        </p:sp>
        <p:sp>
          <p:nvSpPr>
            <p:cNvPr id="10254" name="Line 7"/>
            <p:cNvSpPr>
              <a:spLocks noChangeShapeType="1"/>
            </p:cNvSpPr>
            <p:nvPr/>
          </p:nvSpPr>
          <p:spPr bwMode="auto">
            <a:xfrm>
              <a:off x="240" y="3552"/>
              <a:ext cx="624"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endParaRPr>
            </a:p>
          </p:txBody>
        </p:sp>
        <p:sp>
          <p:nvSpPr>
            <p:cNvPr id="10255" name="Rectangle 8"/>
            <p:cNvSpPr>
              <a:spLocks noChangeArrowheads="1"/>
            </p:cNvSpPr>
            <p:nvPr/>
          </p:nvSpPr>
          <p:spPr bwMode="auto">
            <a:xfrm>
              <a:off x="96" y="3216"/>
              <a:ext cx="794" cy="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smtClean="0">
                  <a:solidFill>
                    <a:srgbClr val="000000"/>
                  </a:solidFill>
                </a:rPr>
                <a:t>F</a:t>
              </a:r>
              <a:r>
                <a:rPr lang="en-US" sz="2000" baseline="-25000" smtClean="0">
                  <a:solidFill>
                    <a:srgbClr val="000000"/>
                  </a:solidFill>
                </a:rPr>
                <a:t>0 </a:t>
              </a:r>
              <a:r>
                <a:rPr lang="en-US" sz="2000" smtClean="0">
                  <a:solidFill>
                    <a:srgbClr val="000000"/>
                  </a:solidFill>
                </a:rPr>
                <a:t>(W/m</a:t>
              </a:r>
              <a:r>
                <a:rPr lang="en-US" sz="2000" baseline="30000" smtClean="0">
                  <a:solidFill>
                    <a:srgbClr val="000000"/>
                  </a:solidFill>
                </a:rPr>
                <a:t>2</a:t>
              </a:r>
              <a:r>
                <a:rPr lang="en-US" sz="2000" smtClean="0">
                  <a:solidFill>
                    <a:srgbClr val="000000"/>
                  </a:solidFill>
                </a:rPr>
                <a:t>)</a:t>
              </a:r>
            </a:p>
          </p:txBody>
        </p:sp>
        <p:sp>
          <p:nvSpPr>
            <p:cNvPr id="10256" name="Line 9"/>
            <p:cNvSpPr>
              <a:spLocks noChangeShapeType="1"/>
            </p:cNvSpPr>
            <p:nvPr/>
          </p:nvSpPr>
          <p:spPr bwMode="auto">
            <a:xfrm>
              <a:off x="1728" y="3552"/>
              <a:ext cx="384"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endParaRPr>
            </a:p>
          </p:txBody>
        </p:sp>
        <p:sp>
          <p:nvSpPr>
            <p:cNvPr id="10257" name="Line 10"/>
            <p:cNvSpPr>
              <a:spLocks noChangeShapeType="1"/>
            </p:cNvSpPr>
            <p:nvPr/>
          </p:nvSpPr>
          <p:spPr bwMode="auto">
            <a:xfrm>
              <a:off x="1392" y="3792"/>
              <a:ext cx="240" cy="96"/>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smtClean="0">
                <a:solidFill>
                  <a:srgbClr val="000000"/>
                </a:solidFill>
              </a:endParaRPr>
            </a:p>
          </p:txBody>
        </p:sp>
        <p:sp>
          <p:nvSpPr>
            <p:cNvPr id="10258" name="Rectangle 11"/>
            <p:cNvSpPr>
              <a:spLocks noChangeArrowheads="1"/>
            </p:cNvSpPr>
            <p:nvPr/>
          </p:nvSpPr>
          <p:spPr bwMode="auto">
            <a:xfrm>
              <a:off x="2352" y="3408"/>
              <a:ext cx="1488" cy="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800" b="1" smtClean="0">
                  <a:solidFill>
                    <a:srgbClr val="000000"/>
                  </a:solidFill>
                </a:rPr>
                <a:t>P</a:t>
              </a:r>
              <a:r>
                <a:rPr lang="en-US" sz="1800" b="1" baseline="-25000" smtClean="0">
                  <a:solidFill>
                    <a:srgbClr val="000000"/>
                  </a:solidFill>
                </a:rPr>
                <a:t>ext</a:t>
              </a:r>
              <a:r>
                <a:rPr lang="en-US" sz="1800" b="1" smtClean="0">
                  <a:solidFill>
                    <a:srgbClr val="000000"/>
                  </a:solidFill>
                </a:rPr>
                <a:t> (W) = F</a:t>
              </a:r>
              <a:r>
                <a:rPr lang="en-US" sz="1800" b="1" baseline="-25000" smtClean="0">
                  <a:solidFill>
                    <a:srgbClr val="000000"/>
                  </a:solidFill>
                </a:rPr>
                <a:t>0</a:t>
              </a:r>
              <a:r>
                <a:rPr lang="en-US" sz="1800" b="1" smtClean="0">
                  <a:solidFill>
                    <a:srgbClr val="000000"/>
                  </a:solidFill>
                </a:rPr>
                <a:t> </a:t>
              </a:r>
              <a:r>
                <a:rPr lang="en-US" sz="1800" b="1" smtClean="0">
                  <a:solidFill>
                    <a:srgbClr val="000000"/>
                  </a:solidFill>
                  <a:latin typeface="Symbol" charset="0"/>
                  <a:sym typeface="Symbol" charset="0"/>
                </a:rPr>
                <a:t></a:t>
              </a:r>
              <a:r>
                <a:rPr lang="en-US" sz="1800" b="1" baseline="-25000" smtClean="0">
                  <a:solidFill>
                    <a:srgbClr val="000000"/>
                  </a:solidFill>
                </a:rPr>
                <a:t>ext</a:t>
              </a:r>
            </a:p>
            <a:p>
              <a:r>
                <a:rPr lang="en-US" sz="1800" b="1" smtClean="0">
                  <a:solidFill>
                    <a:srgbClr val="000000"/>
                  </a:solidFill>
                </a:rPr>
                <a:t>P</a:t>
              </a:r>
              <a:r>
                <a:rPr lang="en-US" sz="1800" b="1" baseline="-25000" smtClean="0">
                  <a:solidFill>
                    <a:srgbClr val="000000"/>
                  </a:solidFill>
                </a:rPr>
                <a:t>abs</a:t>
              </a:r>
              <a:r>
                <a:rPr lang="en-US" sz="1800" b="1" smtClean="0">
                  <a:solidFill>
                    <a:srgbClr val="000000"/>
                  </a:solidFill>
                </a:rPr>
                <a:t> (W) = F</a:t>
              </a:r>
              <a:r>
                <a:rPr lang="en-US" sz="1800" b="1" baseline="-25000" smtClean="0">
                  <a:solidFill>
                    <a:srgbClr val="000000"/>
                  </a:solidFill>
                </a:rPr>
                <a:t>0</a:t>
              </a:r>
              <a:r>
                <a:rPr lang="en-US" sz="1800" b="1" smtClean="0">
                  <a:solidFill>
                    <a:srgbClr val="000000"/>
                  </a:solidFill>
                </a:rPr>
                <a:t> </a:t>
              </a:r>
              <a:r>
                <a:rPr lang="en-US" sz="1800" b="1" smtClean="0">
                  <a:solidFill>
                    <a:srgbClr val="000000"/>
                  </a:solidFill>
                  <a:latin typeface="Symbol" charset="0"/>
                  <a:sym typeface="Symbol" charset="0"/>
                </a:rPr>
                <a:t></a:t>
              </a:r>
              <a:r>
                <a:rPr lang="en-US" sz="1800" b="1" baseline="-25000" smtClean="0">
                  <a:solidFill>
                    <a:srgbClr val="000000"/>
                  </a:solidFill>
                </a:rPr>
                <a:t>abs</a:t>
              </a:r>
            </a:p>
            <a:p>
              <a:r>
                <a:rPr lang="en-US" sz="1800" b="1" smtClean="0">
                  <a:solidFill>
                    <a:srgbClr val="000000"/>
                  </a:solidFill>
                </a:rPr>
                <a:t>P</a:t>
              </a:r>
              <a:r>
                <a:rPr lang="en-US" sz="1800" b="1" baseline="-25000" smtClean="0">
                  <a:solidFill>
                    <a:srgbClr val="000000"/>
                  </a:solidFill>
                </a:rPr>
                <a:t>sca</a:t>
              </a:r>
              <a:r>
                <a:rPr lang="en-US" sz="1800" b="1" smtClean="0">
                  <a:solidFill>
                    <a:srgbClr val="000000"/>
                  </a:solidFill>
                </a:rPr>
                <a:t> (W) = F</a:t>
              </a:r>
              <a:r>
                <a:rPr lang="en-US" sz="1800" b="1" baseline="-25000" smtClean="0">
                  <a:solidFill>
                    <a:srgbClr val="000000"/>
                  </a:solidFill>
                </a:rPr>
                <a:t>0</a:t>
              </a:r>
              <a:r>
                <a:rPr lang="en-US" sz="1800" b="1" smtClean="0">
                  <a:solidFill>
                    <a:srgbClr val="000000"/>
                  </a:solidFill>
                </a:rPr>
                <a:t> </a:t>
              </a:r>
              <a:r>
                <a:rPr lang="en-US" sz="1800" b="1" smtClean="0">
                  <a:solidFill>
                    <a:srgbClr val="000000"/>
                  </a:solidFill>
                  <a:latin typeface="Symbol" charset="0"/>
                  <a:sym typeface="Symbol" charset="0"/>
                </a:rPr>
                <a:t></a:t>
              </a:r>
              <a:r>
                <a:rPr lang="en-US" sz="1800" b="1" baseline="-25000" smtClean="0">
                  <a:solidFill>
                    <a:srgbClr val="000000"/>
                  </a:solidFill>
                </a:rPr>
                <a:t>sca</a:t>
              </a:r>
            </a:p>
          </p:txBody>
        </p:sp>
        <p:sp>
          <p:nvSpPr>
            <p:cNvPr id="10259" name="Rectangle 17"/>
            <p:cNvSpPr>
              <a:spLocks noChangeArrowheads="1"/>
            </p:cNvSpPr>
            <p:nvPr/>
          </p:nvSpPr>
          <p:spPr bwMode="auto">
            <a:xfrm>
              <a:off x="480" y="3072"/>
              <a:ext cx="2901"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b="1" smtClean="0">
                  <a:solidFill>
                    <a:srgbClr val="000000"/>
                  </a:solidFill>
                </a:rPr>
                <a:t>Optical power removed by ext=abs+sca. </a:t>
              </a:r>
            </a:p>
          </p:txBody>
        </p:sp>
      </p:grpSp>
      <p:sp>
        <p:nvSpPr>
          <p:cNvPr id="10246" name="Rectangle 20"/>
          <p:cNvSpPr>
            <a:spLocks noChangeArrowheads="1"/>
          </p:cNvSpPr>
          <p:nvPr/>
        </p:nvSpPr>
        <p:spPr bwMode="auto">
          <a:xfrm>
            <a:off x="1524000" y="533400"/>
            <a:ext cx="5638800" cy="14478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smtClean="0">
              <a:solidFill>
                <a:srgbClr val="000000"/>
              </a:solidFill>
            </a:endParaRPr>
          </a:p>
        </p:txBody>
      </p:sp>
      <p:sp>
        <p:nvSpPr>
          <p:cNvPr id="10249" name="TextBox 3"/>
          <p:cNvSpPr txBox="1">
            <a:spLocks noChangeArrowheads="1"/>
          </p:cNvSpPr>
          <p:nvPr/>
        </p:nvSpPr>
        <p:spPr bwMode="auto">
          <a:xfrm>
            <a:off x="1828800" y="5257800"/>
            <a:ext cx="1254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b="1" smtClean="0">
                <a:solidFill>
                  <a:srgbClr val="000000"/>
                </a:solidFill>
              </a:rPr>
              <a:t>Rayleigh</a:t>
            </a:r>
          </a:p>
        </p:txBody>
      </p:sp>
      <p:cxnSp>
        <p:nvCxnSpPr>
          <p:cNvPr id="6" name="Straight Arrow Connector 5"/>
          <p:cNvCxnSpPr>
            <a:stCxn id="10249" idx="2"/>
          </p:cNvCxnSpPr>
          <p:nvPr/>
        </p:nvCxnSpPr>
        <p:spPr bwMode="auto">
          <a:xfrm>
            <a:off x="2455863" y="5657850"/>
            <a:ext cx="363537" cy="20955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251" name="TextBox 6"/>
          <p:cNvSpPr txBox="1">
            <a:spLocks noChangeArrowheads="1"/>
          </p:cNvSpPr>
          <p:nvPr/>
        </p:nvSpPr>
        <p:spPr bwMode="auto">
          <a:xfrm>
            <a:off x="5486400" y="5105400"/>
            <a:ext cx="560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sz="2400" b="1" smtClean="0">
                <a:solidFill>
                  <a:srgbClr val="000000"/>
                </a:solidFill>
              </a:rPr>
              <a:t>1/r</a:t>
            </a:r>
          </a:p>
        </p:txBody>
      </p:sp>
      <p:cxnSp>
        <p:nvCxnSpPr>
          <p:cNvPr id="9" name="Straight Arrow Connector 8"/>
          <p:cNvCxnSpPr/>
          <p:nvPr/>
        </p:nvCxnSpPr>
        <p:spPr bwMode="auto">
          <a:xfrm flipH="1">
            <a:off x="4724400" y="5486400"/>
            <a:ext cx="838200" cy="304800"/>
          </a:xfrm>
          <a:prstGeom prst="straightConnector1">
            <a:avLst/>
          </a:prstGeom>
          <a:solidFill>
            <a:schemeClr val="accent1"/>
          </a:solidFill>
          <a:ln w="2857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ueGradient">
  <a:themeElements>
    <a:clrScheme name="BlueGradie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ueGradi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ueGradien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Gradien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Gradien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Gradien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Gradien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Gradien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Gradien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1"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1"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300" b="0" i="1" u="none" strike="noStrike" cap="none" normalizeH="0" baseline="0">
            <a:ln>
              <a:noFill/>
            </a:ln>
            <a:solidFill>
              <a:srgbClr val="000000"/>
            </a:solidFill>
            <a:effectLst/>
            <a:latin typeface="Symbol" charset="0"/>
            <a:ea typeface="ＭＳ Ｐゴシック" charset="0"/>
            <a:cs typeface="ＭＳ Ｐゴシック" charset="0"/>
            <a:sym typeface="Symbo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300" b="0" i="1" u="none" strike="noStrike" cap="none" normalizeH="0" baseline="0">
            <a:ln>
              <a:noFill/>
            </a:ln>
            <a:solidFill>
              <a:srgbClr val="000000"/>
            </a:solidFill>
            <a:effectLst/>
            <a:latin typeface="Symbol" charset="0"/>
            <a:ea typeface="ＭＳ Ｐゴシック" charset="0"/>
            <a:cs typeface="ＭＳ Ｐゴシック" charset="0"/>
            <a:sym typeface="Symbo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echnical Report (Standard)">
  <a:themeElements>
    <a:clrScheme name="Technical Report (Standard) 2">
      <a:dk1>
        <a:srgbClr val="010000"/>
      </a:dk1>
      <a:lt1>
        <a:srgbClr val="C0C0C0"/>
      </a:lt1>
      <a:dk2>
        <a:srgbClr val="010000"/>
      </a:dk2>
      <a:lt2>
        <a:srgbClr val="C0C0C0"/>
      </a:lt2>
      <a:accent1>
        <a:srgbClr val="969696"/>
      </a:accent1>
      <a:accent2>
        <a:srgbClr val="000000"/>
      </a:accent2>
      <a:accent3>
        <a:srgbClr val="DCDCDC"/>
      </a:accent3>
      <a:accent4>
        <a:srgbClr val="010000"/>
      </a:accent4>
      <a:accent5>
        <a:srgbClr val="C9C9C9"/>
      </a:accent5>
      <a:accent6>
        <a:srgbClr val="000000"/>
      </a:accent6>
      <a:hlink>
        <a:srgbClr val="FFFFFF"/>
      </a:hlink>
      <a:folHlink>
        <a:srgbClr val="EAEAEA"/>
      </a:folHlink>
    </a:clrScheme>
    <a:fontScheme name="Technical Report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1"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1"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chnical Report (Standard) 1">
        <a:dk1>
          <a:srgbClr val="4D4D4D"/>
        </a:dk1>
        <a:lt1>
          <a:srgbClr val="FFFFFF"/>
        </a:lt1>
        <a:dk2>
          <a:srgbClr val="006666"/>
        </a:dk2>
        <a:lt2>
          <a:srgbClr val="CC9900"/>
        </a:lt2>
        <a:accent1>
          <a:srgbClr val="CC9900"/>
        </a:accent1>
        <a:accent2>
          <a:srgbClr val="800000"/>
        </a:accent2>
        <a:accent3>
          <a:srgbClr val="AAB8B8"/>
        </a:accent3>
        <a:accent4>
          <a:srgbClr val="DADADA"/>
        </a:accent4>
        <a:accent5>
          <a:srgbClr val="E2CAAA"/>
        </a:accent5>
        <a:accent6>
          <a:srgbClr val="730000"/>
        </a:accent6>
        <a:hlink>
          <a:srgbClr val="C0C0C0"/>
        </a:hlink>
        <a:folHlink>
          <a:srgbClr val="969696"/>
        </a:folHlink>
      </a:clrScheme>
      <a:clrMap bg1="dk2" tx1="lt1" bg2="dk1" tx2="lt2" accent1="accent1" accent2="accent2" accent3="accent3" accent4="accent4" accent5="accent5" accent6="accent6" hlink="hlink" folHlink="folHlink"/>
    </a:extraClrScheme>
    <a:extraClrScheme>
      <a:clrScheme name="Technical Report (Standard) 2">
        <a:dk1>
          <a:srgbClr val="010000"/>
        </a:dk1>
        <a:lt1>
          <a:srgbClr val="C0C0C0"/>
        </a:lt1>
        <a:dk2>
          <a:srgbClr val="010000"/>
        </a:dk2>
        <a:lt2>
          <a:srgbClr val="C0C0C0"/>
        </a:lt2>
        <a:accent1>
          <a:srgbClr val="969696"/>
        </a:accent1>
        <a:accent2>
          <a:srgbClr val="000000"/>
        </a:accent2>
        <a:accent3>
          <a:srgbClr val="DCDCDC"/>
        </a:accent3>
        <a:accent4>
          <a:srgbClr val="010000"/>
        </a:accent4>
        <a:accent5>
          <a:srgbClr val="C9C9C9"/>
        </a:accent5>
        <a:accent6>
          <a:srgbClr val="0000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Technical Report (Standard) 3">
        <a:dk1>
          <a:srgbClr val="4D4D4D"/>
        </a:dk1>
        <a:lt1>
          <a:srgbClr val="99CCFF"/>
        </a:lt1>
        <a:dk2>
          <a:srgbClr val="4D4D4D"/>
        </a:dk2>
        <a:lt2>
          <a:srgbClr val="000000"/>
        </a:lt2>
        <a:accent1>
          <a:srgbClr val="990099"/>
        </a:accent1>
        <a:accent2>
          <a:srgbClr val="FFCC00"/>
        </a:accent2>
        <a:accent3>
          <a:srgbClr val="CAE2FF"/>
        </a:accent3>
        <a:accent4>
          <a:srgbClr val="404040"/>
        </a:accent4>
        <a:accent5>
          <a:srgbClr val="CAAACA"/>
        </a:accent5>
        <a:accent6>
          <a:srgbClr val="E7B900"/>
        </a:accent6>
        <a:hlink>
          <a:srgbClr val="FFFFFF"/>
        </a:hlink>
        <a:folHlink>
          <a:srgbClr val="EAEAEA"/>
        </a:folHlink>
      </a:clrScheme>
      <a:clrMap bg1="lt1" tx1="dk1" bg2="lt2" tx2="dk2" accent1="accent1" accent2="accent2" accent3="accent3" accent4="accent4" accent5="accent5" accent6="accent6" hlink="hlink" folHlink="folHlink"/>
    </a:extraClrScheme>
    <a:extraClrScheme>
      <a:clrScheme name="Technical Report (Standard) 4">
        <a:dk1>
          <a:srgbClr val="000000"/>
        </a:dk1>
        <a:lt1>
          <a:srgbClr val="FFFF00"/>
        </a:lt1>
        <a:dk2>
          <a:srgbClr val="000066"/>
        </a:dk2>
        <a:lt2>
          <a:srgbClr val="99CC00"/>
        </a:lt2>
        <a:accent1>
          <a:srgbClr val="99CC00"/>
        </a:accent1>
        <a:accent2>
          <a:srgbClr val="FFFF00"/>
        </a:accent2>
        <a:accent3>
          <a:srgbClr val="AAAAB8"/>
        </a:accent3>
        <a:accent4>
          <a:srgbClr val="DADA00"/>
        </a:accent4>
        <a:accent5>
          <a:srgbClr val="CAE2AA"/>
        </a:accent5>
        <a:accent6>
          <a:srgbClr val="E7E700"/>
        </a:accent6>
        <a:hlink>
          <a:srgbClr val="9999FF"/>
        </a:hlink>
        <a:folHlink>
          <a:srgbClr val="9933FF"/>
        </a:folHlink>
      </a:clrScheme>
      <a:clrMap bg1="dk2" tx1="lt1" bg2="dk1" tx2="lt2" accent1="accent1" accent2="accent2" accent3="accent3" accent4="accent4" accent5="accent5" accent6="accent6" hlink="hlink" folHlink="folHlink"/>
    </a:extraClrScheme>
    <a:extraClrScheme>
      <a:clrScheme name="Technical Report (Standard) 5">
        <a:dk1>
          <a:srgbClr val="969696"/>
        </a:dk1>
        <a:lt1>
          <a:srgbClr val="FFCC00"/>
        </a:lt1>
        <a:dk2>
          <a:srgbClr val="FF6600"/>
        </a:dk2>
        <a:lt2>
          <a:srgbClr val="009900"/>
        </a:lt2>
        <a:accent1>
          <a:srgbClr val="FFCC00"/>
        </a:accent1>
        <a:accent2>
          <a:srgbClr val="009900"/>
        </a:accent2>
        <a:accent3>
          <a:srgbClr val="FFB8AA"/>
        </a:accent3>
        <a:accent4>
          <a:srgbClr val="DAAE00"/>
        </a:accent4>
        <a:accent5>
          <a:srgbClr val="FFE2AA"/>
        </a:accent5>
        <a:accent6>
          <a:srgbClr val="008A00"/>
        </a:accent6>
        <a:hlink>
          <a:srgbClr val="FFFFFF"/>
        </a:hlink>
        <a:folHlink>
          <a:srgbClr val="FF9966"/>
        </a:folHlink>
      </a:clrScheme>
      <a:clrMap bg1="dk2" tx1="lt1" bg2="dk1" tx2="lt2" accent1="accent1" accent2="accent2" accent3="accent3" accent4="accent4" accent5="accent5" accent6="accent6" hlink="hlink" folHlink="folHlink"/>
    </a:extraClrScheme>
    <a:extraClrScheme>
      <a:clrScheme name="Technical Report (Standard) 6">
        <a:dk1>
          <a:srgbClr val="000000"/>
        </a:dk1>
        <a:lt1>
          <a:srgbClr val="FFCC00"/>
        </a:lt1>
        <a:dk2>
          <a:srgbClr val="336600"/>
        </a:dk2>
        <a:lt2>
          <a:srgbClr val="969696"/>
        </a:lt2>
        <a:accent1>
          <a:srgbClr val="336600"/>
        </a:accent1>
        <a:accent2>
          <a:srgbClr val="CCCC00"/>
        </a:accent2>
        <a:accent3>
          <a:srgbClr val="FFE2AA"/>
        </a:accent3>
        <a:accent4>
          <a:srgbClr val="000000"/>
        </a:accent4>
        <a:accent5>
          <a:srgbClr val="ADB8AA"/>
        </a:accent5>
        <a:accent6>
          <a:srgbClr val="B9B900"/>
        </a:accent6>
        <a:hlink>
          <a:srgbClr val="FFFFFF"/>
        </a:hlink>
        <a:folHlink>
          <a:srgbClr val="FFFFAF"/>
        </a:folHlink>
      </a:clrScheme>
      <a:clrMap bg1="lt1" tx1="dk1" bg2="lt2" tx2="dk2" accent1="accent1" accent2="accent2" accent3="accent3" accent4="accent4" accent5="accent5" accent6="accent6" hlink="hlink" folHlink="folHlink"/>
    </a:extraClrScheme>
    <a:extraClrScheme>
      <a:clrScheme name="Technical Report (Standard) 7">
        <a:dk1>
          <a:srgbClr val="010000"/>
        </a:dk1>
        <a:lt1>
          <a:srgbClr val="99CCFF"/>
        </a:lt1>
        <a:dk2>
          <a:srgbClr val="666633"/>
        </a:dk2>
        <a:lt2>
          <a:srgbClr val="969696"/>
        </a:lt2>
        <a:accent1>
          <a:srgbClr val="666633"/>
        </a:accent1>
        <a:accent2>
          <a:srgbClr val="FFCC00"/>
        </a:accent2>
        <a:accent3>
          <a:srgbClr val="CAE2FF"/>
        </a:accent3>
        <a:accent4>
          <a:srgbClr val="010000"/>
        </a:accent4>
        <a:accent5>
          <a:srgbClr val="B8B8AD"/>
        </a:accent5>
        <a:accent6>
          <a:srgbClr val="E7B900"/>
        </a:accent6>
        <a:hlink>
          <a:srgbClr val="FFFFFF"/>
        </a:hlink>
        <a:folHlink>
          <a:srgbClr val="CCECFF"/>
        </a:folHlink>
      </a:clrScheme>
      <a:clrMap bg1="lt1" tx1="dk1" bg2="lt2" tx2="dk2" accent1="accent1" accent2="accent2" accent3="accent3" accent4="accent4" accent5="accent5" accent6="accent6" hlink="hlink" folHlink="folHlink"/>
    </a:extraClrScheme>
    <a:extraClrScheme>
      <a:clrScheme name="Technical Report (Standard) 8">
        <a:dk1>
          <a:srgbClr val="9900CC"/>
        </a:dk1>
        <a:lt1>
          <a:srgbClr val="FFCC00"/>
        </a:lt1>
        <a:dk2>
          <a:srgbClr val="FF3300"/>
        </a:dk2>
        <a:lt2>
          <a:srgbClr val="969696"/>
        </a:lt2>
        <a:accent1>
          <a:srgbClr val="FF3300"/>
        </a:accent1>
        <a:accent2>
          <a:srgbClr val="FFCC00"/>
        </a:accent2>
        <a:accent3>
          <a:srgbClr val="FFE2AA"/>
        </a:accent3>
        <a:accent4>
          <a:srgbClr val="8200AE"/>
        </a:accent4>
        <a:accent5>
          <a:srgbClr val="FFADAA"/>
        </a:accent5>
        <a:accent6>
          <a:srgbClr val="E7B900"/>
        </a:accent6>
        <a:hlink>
          <a:srgbClr val="FFFF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96" charset="-128"/>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Echo">
  <a:themeElements>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Ech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cho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Echo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Echo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Echo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cho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ho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Echo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Echo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PNNL_PowerPoint_Templat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6_PNNL_PowerPoint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PNNL_PowerPoint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PNNL_PowerPoint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PNNL_PowerPoint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PNNL_PowerPoint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PNNL_PowerPoint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PNNL_PowerPoint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PNNL_PowerPoint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6_PNNL_PowerPoint_Template 8">
        <a:dk1>
          <a:srgbClr val="000000"/>
        </a:dk1>
        <a:lt1>
          <a:srgbClr val="FFFFFF"/>
        </a:lt1>
        <a:dk2>
          <a:srgbClr val="000000"/>
        </a:dk2>
        <a:lt2>
          <a:srgbClr val="000000"/>
        </a:lt2>
        <a:accent1>
          <a:srgbClr val="000099"/>
        </a:accent1>
        <a:accent2>
          <a:srgbClr val="FFCC00"/>
        </a:accent2>
        <a:accent3>
          <a:srgbClr val="FFFFFF"/>
        </a:accent3>
        <a:accent4>
          <a:srgbClr val="000000"/>
        </a:accent4>
        <a:accent5>
          <a:srgbClr val="AAAACA"/>
        </a:accent5>
        <a:accent6>
          <a:srgbClr val="E7B900"/>
        </a:accent6>
        <a:hlink>
          <a:srgbClr val="CC3300"/>
        </a:hlink>
        <a:folHlink>
          <a:srgbClr val="800000"/>
        </a:folHlink>
      </a:clrScheme>
      <a:clrMap bg1="lt1" tx1="dk1" bg2="lt2" tx2="dk2" accent1="accent1" accent2="accent2" accent3="accent3" accent4="accent4" accent5="accent5" accent6="accent6" hlink="hlink" folHlink="folHlink"/>
    </a:extraClrScheme>
    <a:extraClrScheme>
      <a:clrScheme name="6_PNNL_PowerPoint_Template 9">
        <a:dk1>
          <a:srgbClr val="000000"/>
        </a:dk1>
        <a:lt1>
          <a:srgbClr val="FFFFFF"/>
        </a:lt1>
        <a:dk2>
          <a:srgbClr val="000000"/>
        </a:dk2>
        <a:lt2>
          <a:srgbClr val="4D4D4D"/>
        </a:lt2>
        <a:accent1>
          <a:srgbClr val="000099"/>
        </a:accent1>
        <a:accent2>
          <a:srgbClr val="FFCC00"/>
        </a:accent2>
        <a:accent3>
          <a:srgbClr val="FFFFFF"/>
        </a:accent3>
        <a:accent4>
          <a:srgbClr val="000000"/>
        </a:accent4>
        <a:accent5>
          <a:srgbClr val="AAAACA"/>
        </a:accent5>
        <a:accent6>
          <a:srgbClr val="E7B900"/>
        </a:accent6>
        <a:hlink>
          <a:srgbClr val="006600"/>
        </a:hlink>
        <a:folHlink>
          <a:srgbClr val="CC3300"/>
        </a:folHlink>
      </a:clrScheme>
      <a:clrMap bg1="lt1" tx1="dk1" bg2="lt2" tx2="dk2" accent1="accent1" accent2="accent2" accent3="accent3" accent4="accent4" accent5="accent5" accent6="accent6" hlink="hlink" folHlink="folHlink"/>
    </a:extraClrScheme>
    <a:extraClrScheme>
      <a:clrScheme name="6_PNNL_PowerPoint_Template 10">
        <a:dk1>
          <a:srgbClr val="000000"/>
        </a:dk1>
        <a:lt1>
          <a:srgbClr val="FFFFFF"/>
        </a:lt1>
        <a:dk2>
          <a:srgbClr val="000000"/>
        </a:dk2>
        <a:lt2>
          <a:srgbClr val="4D4D4D"/>
        </a:lt2>
        <a:accent1>
          <a:srgbClr val="336699"/>
        </a:accent1>
        <a:accent2>
          <a:srgbClr val="FFCC00"/>
        </a:accent2>
        <a:accent3>
          <a:srgbClr val="FFFFFF"/>
        </a:accent3>
        <a:accent4>
          <a:srgbClr val="000000"/>
        </a:accent4>
        <a:accent5>
          <a:srgbClr val="ADB8CA"/>
        </a:accent5>
        <a:accent6>
          <a:srgbClr val="E7B900"/>
        </a:accent6>
        <a:hlink>
          <a:srgbClr val="008080"/>
        </a:hlink>
        <a:folHlink>
          <a:srgbClr val="990033"/>
        </a:folHlink>
      </a:clrScheme>
      <a:clrMap bg1="lt1" tx1="dk1" bg2="lt2" tx2="dk2" accent1="accent1" accent2="accent2" accent3="accent3" accent4="accent4" accent5="accent5" accent6="accent6" hlink="hlink" folHlink="folHlink"/>
    </a:extraClrScheme>
    <a:extraClrScheme>
      <a:clrScheme name="6_PNNL_PowerPoint_Template 11">
        <a:dk1>
          <a:srgbClr val="000000"/>
        </a:dk1>
        <a:lt1>
          <a:srgbClr val="FFFFFF"/>
        </a:lt1>
        <a:dk2>
          <a:srgbClr val="CB7023"/>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PNNL_PowerPoint_Templat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PNNL_PowerPoint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PNNL_PowerPoint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PNNL_PowerPoint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PNNL_PowerPoint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PNNL_PowerPoint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PNNL_PowerPoint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PNNL_PowerPoint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PNNL_PowerPoint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4_PNNL_PowerPoint_Template 8">
        <a:dk1>
          <a:srgbClr val="000000"/>
        </a:dk1>
        <a:lt1>
          <a:srgbClr val="FFFFFF"/>
        </a:lt1>
        <a:dk2>
          <a:srgbClr val="000000"/>
        </a:dk2>
        <a:lt2>
          <a:srgbClr val="000000"/>
        </a:lt2>
        <a:accent1>
          <a:srgbClr val="000099"/>
        </a:accent1>
        <a:accent2>
          <a:srgbClr val="FFCC00"/>
        </a:accent2>
        <a:accent3>
          <a:srgbClr val="FFFFFF"/>
        </a:accent3>
        <a:accent4>
          <a:srgbClr val="000000"/>
        </a:accent4>
        <a:accent5>
          <a:srgbClr val="AAAACA"/>
        </a:accent5>
        <a:accent6>
          <a:srgbClr val="E7B900"/>
        </a:accent6>
        <a:hlink>
          <a:srgbClr val="CC3300"/>
        </a:hlink>
        <a:folHlink>
          <a:srgbClr val="800000"/>
        </a:folHlink>
      </a:clrScheme>
      <a:clrMap bg1="lt1" tx1="dk1" bg2="lt2" tx2="dk2" accent1="accent1" accent2="accent2" accent3="accent3" accent4="accent4" accent5="accent5" accent6="accent6" hlink="hlink" folHlink="folHlink"/>
    </a:extraClrScheme>
    <a:extraClrScheme>
      <a:clrScheme name="4_PNNL_PowerPoint_Template 9">
        <a:dk1>
          <a:srgbClr val="000000"/>
        </a:dk1>
        <a:lt1>
          <a:srgbClr val="FFFFFF"/>
        </a:lt1>
        <a:dk2>
          <a:srgbClr val="000000"/>
        </a:dk2>
        <a:lt2>
          <a:srgbClr val="4D4D4D"/>
        </a:lt2>
        <a:accent1>
          <a:srgbClr val="000099"/>
        </a:accent1>
        <a:accent2>
          <a:srgbClr val="FFCC00"/>
        </a:accent2>
        <a:accent3>
          <a:srgbClr val="FFFFFF"/>
        </a:accent3>
        <a:accent4>
          <a:srgbClr val="000000"/>
        </a:accent4>
        <a:accent5>
          <a:srgbClr val="AAAACA"/>
        </a:accent5>
        <a:accent6>
          <a:srgbClr val="E7B900"/>
        </a:accent6>
        <a:hlink>
          <a:srgbClr val="006600"/>
        </a:hlink>
        <a:folHlink>
          <a:srgbClr val="CC3300"/>
        </a:folHlink>
      </a:clrScheme>
      <a:clrMap bg1="lt1" tx1="dk1" bg2="lt2" tx2="dk2" accent1="accent1" accent2="accent2" accent3="accent3" accent4="accent4" accent5="accent5" accent6="accent6" hlink="hlink" folHlink="folHlink"/>
    </a:extraClrScheme>
    <a:extraClrScheme>
      <a:clrScheme name="4_PNNL_PowerPoint_Template 10">
        <a:dk1>
          <a:srgbClr val="000000"/>
        </a:dk1>
        <a:lt1>
          <a:srgbClr val="FFFFFF"/>
        </a:lt1>
        <a:dk2>
          <a:srgbClr val="000000"/>
        </a:dk2>
        <a:lt2>
          <a:srgbClr val="4D4D4D"/>
        </a:lt2>
        <a:accent1>
          <a:srgbClr val="336699"/>
        </a:accent1>
        <a:accent2>
          <a:srgbClr val="FFCC00"/>
        </a:accent2>
        <a:accent3>
          <a:srgbClr val="FFFFFF"/>
        </a:accent3>
        <a:accent4>
          <a:srgbClr val="000000"/>
        </a:accent4>
        <a:accent5>
          <a:srgbClr val="ADB8CA"/>
        </a:accent5>
        <a:accent6>
          <a:srgbClr val="E7B900"/>
        </a:accent6>
        <a:hlink>
          <a:srgbClr val="008080"/>
        </a:hlink>
        <a:folHlink>
          <a:srgbClr val="990033"/>
        </a:folHlink>
      </a:clrScheme>
      <a:clrMap bg1="lt1" tx1="dk1" bg2="lt2" tx2="dk2" accent1="accent1" accent2="accent2" accent3="accent3" accent4="accent4" accent5="accent5" accent6="accent6" hlink="hlink" folHlink="folHlink"/>
    </a:extraClrScheme>
    <a:extraClrScheme>
      <a:clrScheme name="4_PNNL_PowerPoint_Template 11">
        <a:dk1>
          <a:srgbClr val="000000"/>
        </a:dk1>
        <a:lt1>
          <a:srgbClr val="FFFFFF"/>
        </a:lt1>
        <a:dk2>
          <a:srgbClr val="CB7023"/>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10614</TotalTime>
  <Words>4581</Words>
  <Application>Microsoft Macintosh PowerPoint</Application>
  <PresentationFormat>On-screen Show (4:3)</PresentationFormat>
  <Paragraphs>502</Paragraphs>
  <Slides>78</Slides>
  <Notes>55</Notes>
  <HiddenSlides>0</HiddenSlides>
  <MMClips>0</MMClips>
  <ScaleCrop>false</ScaleCrop>
  <HeadingPairs>
    <vt:vector size="6" baseType="variant">
      <vt:variant>
        <vt:lpstr>Theme</vt:lpstr>
      </vt:variant>
      <vt:variant>
        <vt:i4>22</vt:i4>
      </vt:variant>
      <vt:variant>
        <vt:lpstr>Embedded OLE Servers</vt:lpstr>
      </vt:variant>
      <vt:variant>
        <vt:i4>3</vt:i4>
      </vt:variant>
      <vt:variant>
        <vt:lpstr>Slide Titles</vt:lpstr>
      </vt:variant>
      <vt:variant>
        <vt:i4>78</vt:i4>
      </vt:variant>
    </vt:vector>
  </HeadingPairs>
  <TitlesOfParts>
    <vt:vector size="103" baseType="lpstr">
      <vt:lpstr>Blank Presentation</vt:lpstr>
      <vt:lpstr>Office Theme</vt:lpstr>
      <vt:lpstr>1_Office Theme</vt:lpstr>
      <vt:lpstr>2_Office Theme</vt:lpstr>
      <vt:lpstr>3_Office Theme</vt:lpstr>
      <vt:lpstr>4_Office Theme</vt:lpstr>
      <vt:lpstr>Echo</vt:lpstr>
      <vt:lpstr>7_PNNL_PowerPoint_Template</vt:lpstr>
      <vt:lpstr>8_PNNL_PowerPoint_Template</vt:lpstr>
      <vt:lpstr>6_Office Theme</vt:lpstr>
      <vt:lpstr>8_Office Theme</vt:lpstr>
      <vt:lpstr>2_Blank Presentation</vt:lpstr>
      <vt:lpstr>3_Blank Presentation</vt:lpstr>
      <vt:lpstr>Blank</vt:lpstr>
      <vt:lpstr>4_Blank Presentation</vt:lpstr>
      <vt:lpstr>BlueGradient</vt:lpstr>
      <vt:lpstr>12_Office Theme</vt:lpstr>
      <vt:lpstr>5_Blank Presentation</vt:lpstr>
      <vt:lpstr>6_Blank Presentation</vt:lpstr>
      <vt:lpstr>7_Blank Presentation</vt:lpstr>
      <vt:lpstr>8_Blank Presentation</vt:lpstr>
      <vt:lpstr>Technical Report (Standard)</vt:lpstr>
      <vt:lpstr>Equation</vt:lpstr>
      <vt:lpstr>Document</vt:lpstr>
      <vt:lpstr>Microsoft Word 97 - 2004 Document</vt:lpstr>
      <vt:lpstr>Aerosol Light Absorption and Scattering </vt:lpstr>
      <vt:lpstr>UNR Is Also A Land Grant University: Morrill Act of 1862.</vt:lpstr>
      <vt:lpstr>Earth</vt:lpstr>
      <vt:lpstr>UNR Student Chapter of the American Meteorological Society</vt:lpstr>
      <vt:lpstr>OUTLINE</vt:lpstr>
      <vt:lpstr>Connections</vt:lpstr>
      <vt:lpstr>Connections</vt:lpstr>
      <vt:lpstr>Optical Aerosol Properties</vt:lpstr>
      <vt:lpstr>Aerosol Optical Properties:  Absorbing particles</vt:lpstr>
      <vt:lpstr>Aerosol Radiative Forcing: Top of Atmosphere</vt:lpstr>
      <vt:lpstr>Black Carbon ≈ Soot:   10 - 50 nm monomers chained together to form larger aggregates.  ‘Onion Shell’ structure of the monomers.</vt:lpstr>
      <vt:lpstr>Example of Dry Chamise Particle SEM Image</vt:lpstr>
      <vt:lpstr>Example of Chamise Particle SEM Image After H20 Vapor Applied at RH=85%</vt:lpstr>
      <vt:lpstr>Lead Experiments on People!</vt:lpstr>
      <vt:lpstr>Particle Collapse Upon Humidification in the Lungs!</vt:lpstr>
      <vt:lpstr>Aerosol Single Scattering Albedo</vt:lpstr>
      <vt:lpstr>Wavelength Dependence of Absorption</vt:lpstr>
      <vt:lpstr>Wavelength Dependence of Scattering</vt:lpstr>
      <vt:lpstr>How Can We Obtain Aerosol Absorption?</vt:lpstr>
      <vt:lpstr>Filter Based Measurement of Babs</vt:lpstr>
      <vt:lpstr>Simplified description of filter methods for light absorption.  PSAP and AETHALOMETER</vt:lpstr>
      <vt:lpstr>Particle Soot Absorption Photometer</vt:lpstr>
      <vt:lpstr>PSAP:  Particle Soot Absorption Photometer A filter-based measure of light absorption. Person needed to change filter.</vt:lpstr>
      <vt:lpstr>Aethalometer: Automatic filter changes</vt:lpstr>
      <vt:lpstr>Aethalometer Glass Fiber Filter Details:  Side view.</vt:lpstr>
      <vt:lpstr>PowerPoint Presentation</vt:lpstr>
      <vt:lpstr>PowerPoint Presentation</vt:lpstr>
      <vt:lpstr>Photoacoustic Instrument </vt:lpstr>
      <vt:lpstr>Photoacoustic Instruments For Light Absorption Measurements</vt:lpstr>
      <vt:lpstr>Measurement of Light Absorption, Scattering, and Extinction</vt:lpstr>
      <vt:lpstr>PAS version 1 serial # 1, to the University of Utah: 1047 nm for Black Carbon Mass Concentration Measurement</vt:lpstr>
      <vt:lpstr>Photoacoustic Instrument Details:  Equation to Obtain Light Absorption Coefficient.</vt:lpstr>
      <vt:lpstr>Very Weakly Absorbing Aerosol:  Scattering offset of filter measurement methods</vt:lpstr>
      <vt:lpstr>PSAP Response to Scattering: </vt:lpstr>
      <vt:lpstr>Strongly Absorbing Aerosol Response:  Filter loading effect anomalously reduces response as light absorbing aerosol accumulates</vt:lpstr>
      <vt:lpstr>Photoacoustic Measurements of Black Carbon Mass Concentration for Source Measurements for Emission Inventory Development And Urban Air Quality</vt:lpstr>
      <vt:lpstr>Some Images of the Photoacoustic Instrument in Operation</vt:lpstr>
      <vt:lpstr>Jet Exhaust:  SERDP 2002, North Island CA</vt:lpstr>
      <vt:lpstr>The Crew In Action…</vt:lpstr>
      <vt:lpstr>Vehicle Used  for the Tests</vt:lpstr>
      <vt:lpstr>Dynamometer Test Facility at UC CE-CERT</vt:lpstr>
      <vt:lpstr>Dynamometer Vehicle Tests</vt:lpstr>
      <vt:lpstr>BC [mg/m3] = Babs(1047 nm) / 4.4 m2/g  During the Modified UC Test of Vehicles on Electrodynamic Rollers</vt:lpstr>
      <vt:lpstr>Aerosol Light Scattering Measurement Methods in General</vt:lpstr>
      <vt:lpstr>Scattering Coefficient, Bsca </vt:lpstr>
      <vt:lpstr>Real Nephelometer =&gt; Real Problems</vt:lpstr>
      <vt:lpstr>PowerPoint Presentation</vt:lpstr>
      <vt:lpstr>Sampling Locations In Mexico City (March 2006)</vt:lpstr>
      <vt:lpstr>Primary and Secondary Aerosol </vt:lpstr>
      <vt:lpstr>PowerPoint Presentation</vt:lpstr>
      <vt:lpstr>PowerPoint Presentation</vt:lpstr>
      <vt:lpstr>PowerPoint Presentation</vt:lpstr>
      <vt:lpstr>PowerPoint Presentation</vt:lpstr>
      <vt:lpstr>PowerPoint Presentation</vt:lpstr>
      <vt:lpstr>CCA 2015 UNAM</vt:lpstr>
      <vt:lpstr>CCA 2015 UNAM</vt:lpstr>
      <vt:lpstr>PowerPoint Presentation</vt:lpstr>
      <vt:lpstr>Assumption of Satellite PM2.5 Determination </vt:lpstr>
      <vt:lpstr>Results of AOH Comparison with H</vt:lpstr>
      <vt:lpstr>Profile 27 May 2003:  Pancaked Layers of Russian Forest Fire Smoke Observed over North Central Oklahoma, USA, costly aircraft sampling of vertical distribution.</vt:lpstr>
      <vt:lpstr>PowerPoint Presentation</vt:lpstr>
      <vt:lpstr>Biomass Burning Case Study</vt:lpstr>
      <vt:lpstr>PowerPoint Presentation</vt:lpstr>
      <vt:lpstr>Biomass Smoke Example of Dual Wavelength Photoacoustic Measurements (Fire Science Lab, FLAME experiment, Missoula Montana, 2006, 2007).</vt:lpstr>
      <vt:lpstr>Fire Science Laboratory: Biomass  Burning Study</vt:lpstr>
      <vt:lpstr>Fuels Tested at the Fire Science Laboratory</vt:lpstr>
      <vt:lpstr>1,000 Fires, Northern CA, Summer 2008:  Peak Smoke in Reno around local noon, July 10th.</vt:lpstr>
      <vt:lpstr>Reno Days in Photographs:  Similar Location and Sun Angle</vt:lpstr>
      <vt:lpstr>One Not So Fine Day in Reno </vt:lpstr>
      <vt:lpstr>PowerPoint Presentation</vt:lpstr>
      <vt:lpstr>Trends, Needs, and Conclusions</vt:lpstr>
      <vt:lpstr>Thanks to …</vt:lpstr>
      <vt:lpstr>Additional Information:</vt:lpstr>
      <vt:lpstr>Thanks for your attention…</vt:lpstr>
      <vt:lpstr>Calibration</vt:lpstr>
      <vt:lpstr>Instrument Calibration</vt:lpstr>
      <vt:lpstr>Example of Calibration Methods</vt:lpstr>
      <vt:lpstr>Scattering Calibration Experimental Set-up</vt:lpstr>
    </vt:vector>
  </TitlesOfParts>
  <Company>William Arnott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Arnott</dc:creator>
  <cp:lastModifiedBy>William Arnott</cp:lastModifiedBy>
  <cp:revision>175</cp:revision>
  <dcterms:created xsi:type="dcterms:W3CDTF">2010-10-11T03:28:43Z</dcterms:created>
  <dcterms:modified xsi:type="dcterms:W3CDTF">2015-08-26T03:51:15Z</dcterms:modified>
</cp:coreProperties>
</file>