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2.bin" ContentType="application/vnd.openxmlformats-officedocument.oleObject"/>
  <Override PartName="/ppt/notesSlides/notesSlide8.xml" ContentType="application/vnd.openxmlformats-officedocument.presentationml.notesSlide+xml"/>
  <Override PartName="/ppt/embeddings/oleObject3.bin" ContentType="application/vnd.openxmlformats-officedocument.oleObject"/>
  <Override PartName="/ppt/notesSlides/notesSlide9.xml" ContentType="application/vnd.openxmlformats-officedocument.presentationml.notesSlide+xml"/>
  <Override PartName="/ppt/embeddings/oleObject4.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5.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8" r:id="rId2"/>
    <p:sldMasterId id="2147483720" r:id="rId3"/>
    <p:sldMasterId id="2147483732" r:id="rId4"/>
    <p:sldMasterId id="2147483744" r:id="rId5"/>
  </p:sldMasterIdLst>
  <p:notesMasterIdLst>
    <p:notesMasterId r:id="rId52"/>
  </p:notesMasterIdLst>
  <p:sldIdLst>
    <p:sldId id="303" r:id="rId6"/>
    <p:sldId id="386" r:id="rId7"/>
    <p:sldId id="308" r:id="rId8"/>
    <p:sldId id="266" r:id="rId9"/>
    <p:sldId id="350" r:id="rId10"/>
    <p:sldId id="355" r:id="rId11"/>
    <p:sldId id="351" r:id="rId12"/>
    <p:sldId id="352" r:id="rId13"/>
    <p:sldId id="304" r:id="rId14"/>
    <p:sldId id="305" r:id="rId15"/>
    <p:sldId id="306" r:id="rId16"/>
    <p:sldId id="307" r:id="rId17"/>
    <p:sldId id="311" r:id="rId18"/>
    <p:sldId id="312" r:id="rId19"/>
    <p:sldId id="356" r:id="rId20"/>
    <p:sldId id="358" r:id="rId21"/>
    <p:sldId id="360" r:id="rId22"/>
    <p:sldId id="361" r:id="rId23"/>
    <p:sldId id="362" r:id="rId24"/>
    <p:sldId id="371" r:id="rId25"/>
    <p:sldId id="363" r:id="rId26"/>
    <p:sldId id="364" r:id="rId27"/>
    <p:sldId id="366" r:id="rId28"/>
    <p:sldId id="367" r:id="rId29"/>
    <p:sldId id="368" r:id="rId30"/>
    <p:sldId id="310" r:id="rId31"/>
    <p:sldId id="370" r:id="rId32"/>
    <p:sldId id="387" r:id="rId33"/>
    <p:sldId id="321" r:id="rId34"/>
    <p:sldId id="315" r:id="rId35"/>
    <p:sldId id="372" r:id="rId36"/>
    <p:sldId id="373" r:id="rId37"/>
    <p:sldId id="374" r:id="rId38"/>
    <p:sldId id="384" r:id="rId39"/>
    <p:sldId id="385" r:id="rId40"/>
    <p:sldId id="377" r:id="rId41"/>
    <p:sldId id="380" r:id="rId42"/>
    <p:sldId id="309" r:id="rId43"/>
    <p:sldId id="389" r:id="rId44"/>
    <p:sldId id="388" r:id="rId45"/>
    <p:sldId id="381" r:id="rId46"/>
    <p:sldId id="392" r:id="rId47"/>
    <p:sldId id="390" r:id="rId48"/>
    <p:sldId id="391" r:id="rId49"/>
    <p:sldId id="393" r:id="rId50"/>
    <p:sldId id="394"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AE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16" autoAdjust="0"/>
    <p:restoredTop sz="94660"/>
  </p:normalViewPr>
  <p:slideViewPr>
    <p:cSldViewPr snapToGrid="0" snapToObjects="1">
      <p:cViewPr>
        <p:scale>
          <a:sx n="95" d="100"/>
          <a:sy n="95" d="100"/>
        </p:scale>
        <p:origin x="-3632" y="-13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Documents%20and%20Settings\Madhu\Desktop\Fig5Lewis_July_Aug08.xls" TargetMode="External"/><Relationship Id="rId3"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4403209628887"/>
          <c:y val="0.0541611624834874"/>
          <c:w val="0.678034102306921"/>
          <c:h val="0.796565389696166"/>
        </c:manualLayout>
      </c:layout>
      <c:scatterChart>
        <c:scatterStyle val="lineMarker"/>
        <c:varyColors val="0"/>
        <c:ser>
          <c:idx val="0"/>
          <c:order val="0"/>
          <c:tx>
            <c:strRef>
              <c:f>AveData!$L$2</c:f>
              <c:strCache>
                <c:ptCount val="1"/>
                <c:pt idx="0">
                  <c:v>Ponderosa Pine, mixed fuels</c:v>
                </c:pt>
              </c:strCache>
            </c:strRef>
          </c:tx>
          <c:spPr>
            <a:ln w="28575">
              <a:noFill/>
            </a:ln>
          </c:spPr>
          <c:marker>
            <c:symbol val="star"/>
            <c:size val="10"/>
            <c:spPr>
              <a:noFill/>
              <a:ln>
                <a:solidFill>
                  <a:srgbClr val="000000"/>
                </a:solidFill>
                <a:prstDash val="solid"/>
              </a:ln>
            </c:spPr>
          </c:marker>
          <c:errBars>
            <c:errDir val="x"/>
            <c:errBarType val="both"/>
            <c:errValType val="percentage"/>
            <c:noEndCap val="0"/>
            <c:val val="0.660000000000004"/>
            <c:spPr>
              <a:ln w="12700">
                <a:solidFill>
                  <a:srgbClr val="000000"/>
                </a:solidFill>
                <a:prstDash val="solid"/>
              </a:ln>
            </c:spPr>
          </c:errBars>
          <c:errBars>
            <c:errDir val="y"/>
            <c:errBarType val="both"/>
            <c:errValType val="percentage"/>
            <c:noEndCap val="0"/>
            <c:val val="5.0"/>
            <c:spPr>
              <a:ln w="12700">
                <a:solidFill>
                  <a:srgbClr val="000000"/>
                </a:solidFill>
                <a:prstDash val="solid"/>
              </a:ln>
            </c:spPr>
          </c:errBars>
          <c:xVal>
            <c:numRef>
              <c:f>(AveData!$C$2,AveData!$C$4)</c:f>
              <c:numCache>
                <c:formatCode>General</c:formatCode>
                <c:ptCount val="2"/>
                <c:pt idx="0">
                  <c:v>0.866710891413841</c:v>
                </c:pt>
                <c:pt idx="1">
                  <c:v>0.869793966707346</c:v>
                </c:pt>
              </c:numCache>
            </c:numRef>
          </c:xVal>
          <c:yVal>
            <c:numRef>
              <c:f>(AveData!$A$2,AveData!$A$4)</c:f>
              <c:numCache>
                <c:formatCode>General</c:formatCode>
                <c:ptCount val="2"/>
                <c:pt idx="0">
                  <c:v>1.711586746309944</c:v>
                </c:pt>
                <c:pt idx="1">
                  <c:v>1.65130217040139</c:v>
                </c:pt>
              </c:numCache>
            </c:numRef>
          </c:yVal>
          <c:smooth val="0"/>
        </c:ser>
        <c:ser>
          <c:idx val="1"/>
          <c:order val="1"/>
          <c:tx>
            <c:strRef>
              <c:f>AveData!$L$3</c:f>
              <c:strCache>
                <c:ptCount val="1"/>
                <c:pt idx="0">
                  <c:v>Chamise</c:v>
                </c:pt>
              </c:strCache>
            </c:strRef>
          </c:tx>
          <c:spPr>
            <a:ln w="28575">
              <a:noFill/>
            </a:ln>
          </c:spPr>
          <c:marker>
            <c:symbol val="square"/>
            <c:size val="10"/>
            <c:spPr>
              <a:solidFill>
                <a:srgbClr val="808080"/>
              </a:solidFill>
              <a:ln>
                <a:solidFill>
                  <a:srgbClr val="808080"/>
                </a:solidFill>
                <a:prstDash val="solid"/>
              </a:ln>
            </c:spPr>
          </c:marker>
          <c:errBars>
            <c:errDir val="y"/>
            <c:errBarType val="both"/>
            <c:errValType val="percentage"/>
            <c:noEndCap val="0"/>
            <c:val val="7.0"/>
            <c:spPr>
              <a:ln w="12700">
                <a:solidFill>
                  <a:srgbClr val="000000"/>
                </a:solidFill>
                <a:prstDash val="solid"/>
              </a:ln>
            </c:spPr>
          </c:errBars>
          <c:xVal>
            <c:numRef>
              <c:f>(AveData!$C$3,AveData!$C$5,AveData!$C$15)</c:f>
              <c:numCache>
                <c:formatCode>General</c:formatCode>
                <c:ptCount val="3"/>
                <c:pt idx="0">
                  <c:v>0.39678249694804</c:v>
                </c:pt>
                <c:pt idx="1">
                  <c:v>0.506473151932549</c:v>
                </c:pt>
                <c:pt idx="2">
                  <c:v>0.452407997025643</c:v>
                </c:pt>
              </c:numCache>
            </c:numRef>
          </c:xVal>
          <c:yVal>
            <c:numRef>
              <c:f>(AveData!$A$3,AveData!$A$5,AveData!$A$15)</c:f>
              <c:numCache>
                <c:formatCode>General</c:formatCode>
                <c:ptCount val="3"/>
                <c:pt idx="0">
                  <c:v>1.187463987343224</c:v>
                </c:pt>
                <c:pt idx="1">
                  <c:v>1.323720863019084</c:v>
                </c:pt>
                <c:pt idx="2">
                  <c:v>1.197415199162404</c:v>
                </c:pt>
              </c:numCache>
            </c:numRef>
          </c:yVal>
          <c:smooth val="0"/>
        </c:ser>
        <c:ser>
          <c:idx val="4"/>
          <c:order val="2"/>
          <c:tx>
            <c:strRef>
              <c:f>AveData!$L$6</c:f>
              <c:strCache>
                <c:ptCount val="1"/>
                <c:pt idx="0">
                  <c:v>Rice Straw</c:v>
                </c:pt>
              </c:strCache>
            </c:strRef>
          </c:tx>
          <c:spPr>
            <a:ln w="28575">
              <a:noFill/>
            </a:ln>
          </c:spPr>
          <c:marker>
            <c:symbol val="triangle"/>
            <c:size val="10"/>
            <c:spPr>
              <a:solidFill>
                <a:srgbClr val="808080"/>
              </a:solidFill>
              <a:ln>
                <a:solidFill>
                  <a:srgbClr val="808080"/>
                </a:solidFill>
                <a:prstDash val="solid"/>
              </a:ln>
            </c:spPr>
          </c:marker>
          <c:errBars>
            <c:errDir val="x"/>
            <c:errBarType val="both"/>
            <c:errValType val="percentage"/>
            <c:noEndCap val="0"/>
            <c:val val="0.600000000000001"/>
            <c:spPr>
              <a:ln w="12700">
                <a:solidFill>
                  <a:srgbClr val="000000"/>
                </a:solidFill>
                <a:prstDash val="solid"/>
              </a:ln>
            </c:spPr>
          </c:errBars>
          <c:errBars>
            <c:errDir val="y"/>
            <c:errBarType val="both"/>
            <c:errValType val="percentage"/>
            <c:noEndCap val="0"/>
            <c:val val="3.0"/>
            <c:spPr>
              <a:ln w="12700">
                <a:solidFill>
                  <a:srgbClr val="000000"/>
                </a:solidFill>
                <a:prstDash val="solid"/>
              </a:ln>
            </c:spPr>
          </c:errBars>
          <c:xVal>
            <c:numRef>
              <c:f>AveData!$C$6</c:f>
              <c:numCache>
                <c:formatCode>General</c:formatCode>
                <c:ptCount val="1"/>
                <c:pt idx="0">
                  <c:v>0.875602285199024</c:v>
                </c:pt>
              </c:numCache>
            </c:numRef>
          </c:xVal>
          <c:yVal>
            <c:numRef>
              <c:f>AveData!$A$6</c:f>
              <c:numCache>
                <c:formatCode>General</c:formatCode>
                <c:ptCount val="1"/>
                <c:pt idx="0">
                  <c:v>2.809075802479015</c:v>
                </c:pt>
              </c:numCache>
            </c:numRef>
          </c:yVal>
          <c:smooth val="0"/>
        </c:ser>
        <c:ser>
          <c:idx val="5"/>
          <c:order val="3"/>
          <c:tx>
            <c:strRef>
              <c:f>AveData!$L$7</c:f>
              <c:strCache>
                <c:ptCount val="1"/>
                <c:pt idx="0">
                  <c:v>Ponderosa Pine Duff</c:v>
                </c:pt>
              </c:strCache>
            </c:strRef>
          </c:tx>
          <c:spPr>
            <a:ln w="28575">
              <a:noFill/>
            </a:ln>
          </c:spPr>
          <c:marker>
            <c:symbol val="circle"/>
            <c:size val="10"/>
            <c:spPr>
              <a:solidFill>
                <a:srgbClr val="000000"/>
              </a:solidFill>
              <a:ln>
                <a:solidFill>
                  <a:srgbClr val="000000"/>
                </a:solidFill>
                <a:prstDash val="solid"/>
              </a:ln>
            </c:spPr>
          </c:marker>
          <c:errBars>
            <c:errDir val="x"/>
            <c:errBarType val="both"/>
            <c:errValType val="percentage"/>
            <c:noEndCap val="0"/>
            <c:val val="0.3"/>
            <c:spPr>
              <a:ln w="12700">
                <a:solidFill>
                  <a:srgbClr val="000000"/>
                </a:solidFill>
                <a:prstDash val="solid"/>
              </a:ln>
            </c:spPr>
          </c:errBars>
          <c:errBars>
            <c:errDir val="y"/>
            <c:errBarType val="both"/>
            <c:errValType val="percentage"/>
            <c:noEndCap val="0"/>
            <c:val val="3.0"/>
            <c:spPr>
              <a:ln w="12700">
                <a:solidFill>
                  <a:srgbClr val="000000"/>
                </a:solidFill>
                <a:prstDash val="solid"/>
              </a:ln>
            </c:spPr>
          </c:errBars>
          <c:xVal>
            <c:numRef>
              <c:f>AveData!$C$7</c:f>
              <c:numCache>
                <c:formatCode>General</c:formatCode>
                <c:ptCount val="1"/>
                <c:pt idx="0">
                  <c:v>0.931213884963539</c:v>
                </c:pt>
              </c:numCache>
            </c:numRef>
          </c:xVal>
          <c:yVal>
            <c:numRef>
              <c:f>AveData!$A$7</c:f>
              <c:numCache>
                <c:formatCode>General</c:formatCode>
                <c:ptCount val="1"/>
                <c:pt idx="0">
                  <c:v>2.792910292192621</c:v>
                </c:pt>
              </c:numCache>
            </c:numRef>
          </c:yVal>
          <c:smooth val="0"/>
        </c:ser>
        <c:ser>
          <c:idx val="6"/>
          <c:order val="4"/>
          <c:tx>
            <c:strRef>
              <c:f>AveData!$L$8</c:f>
              <c:strCache>
                <c:ptCount val="1"/>
                <c:pt idx="0">
                  <c:v>Alaskan Duff</c:v>
                </c:pt>
              </c:strCache>
            </c:strRef>
          </c:tx>
          <c:spPr>
            <a:ln w="28575">
              <a:noFill/>
            </a:ln>
          </c:spPr>
          <c:marker>
            <c:symbol val="circle"/>
            <c:size val="10"/>
            <c:spPr>
              <a:solidFill>
                <a:srgbClr val="969696"/>
              </a:solidFill>
              <a:ln>
                <a:solidFill>
                  <a:srgbClr val="969696"/>
                </a:solidFill>
                <a:prstDash val="solid"/>
              </a:ln>
            </c:spPr>
          </c:marker>
          <c:errBars>
            <c:errDir val="x"/>
            <c:errBarType val="both"/>
            <c:errValType val="percentage"/>
            <c:noEndCap val="0"/>
            <c:val val="0.2"/>
            <c:spPr>
              <a:ln w="12700">
                <a:solidFill>
                  <a:srgbClr val="000000"/>
                </a:solidFill>
                <a:prstDash val="solid"/>
              </a:ln>
            </c:spPr>
          </c:errBars>
          <c:errBars>
            <c:errDir val="y"/>
            <c:errBarType val="both"/>
            <c:errValType val="percentage"/>
            <c:noEndCap val="0"/>
            <c:val val="2.7"/>
            <c:spPr>
              <a:ln w="12700">
                <a:solidFill>
                  <a:srgbClr val="000000"/>
                </a:solidFill>
                <a:prstDash val="solid"/>
              </a:ln>
            </c:spPr>
          </c:errBars>
          <c:xVal>
            <c:numRef>
              <c:f>AveData!$C$8</c:f>
              <c:numCache>
                <c:formatCode>General</c:formatCode>
                <c:ptCount val="1"/>
                <c:pt idx="0">
                  <c:v>0.954165953464838</c:v>
                </c:pt>
              </c:numCache>
            </c:numRef>
          </c:xVal>
          <c:yVal>
            <c:numRef>
              <c:f>AveData!$A$8</c:f>
              <c:numCache>
                <c:formatCode>General</c:formatCode>
                <c:ptCount val="1"/>
                <c:pt idx="0">
                  <c:v>3.376339789807219</c:v>
                </c:pt>
              </c:numCache>
            </c:numRef>
          </c:yVal>
          <c:smooth val="0"/>
        </c:ser>
        <c:ser>
          <c:idx val="7"/>
          <c:order val="5"/>
          <c:tx>
            <c:strRef>
              <c:f>AveData!$L$9</c:f>
              <c:strCache>
                <c:ptCount val="1"/>
                <c:pt idx="0">
                  <c:v>So. Californian Manzanita</c:v>
                </c:pt>
              </c:strCache>
            </c:strRef>
          </c:tx>
          <c:spPr>
            <a:ln w="28575">
              <a:noFill/>
            </a:ln>
          </c:spPr>
          <c:marker>
            <c:symbol val="square"/>
            <c:size val="10"/>
            <c:spPr>
              <a:noFill/>
              <a:ln>
                <a:solidFill>
                  <a:srgbClr val="000000"/>
                </a:solidFill>
                <a:prstDash val="solid"/>
              </a:ln>
            </c:spPr>
          </c:marker>
          <c:errBars>
            <c:errDir val="x"/>
            <c:errBarType val="both"/>
            <c:errValType val="percentage"/>
            <c:noEndCap val="0"/>
            <c:val val="2.0"/>
            <c:spPr>
              <a:ln w="12700">
                <a:solidFill>
                  <a:srgbClr val="000000"/>
                </a:solidFill>
                <a:prstDash val="solid"/>
              </a:ln>
            </c:spPr>
          </c:errBars>
          <c:errBars>
            <c:errDir val="y"/>
            <c:errBarType val="both"/>
            <c:errValType val="percentage"/>
            <c:noEndCap val="0"/>
            <c:val val="8.0"/>
            <c:spPr>
              <a:ln w="12700">
                <a:solidFill>
                  <a:srgbClr val="000000"/>
                </a:solidFill>
                <a:prstDash val="solid"/>
              </a:ln>
            </c:spPr>
          </c:errBars>
          <c:xVal>
            <c:numRef>
              <c:f>AveData!$C$9</c:f>
              <c:numCache>
                <c:formatCode>General</c:formatCode>
                <c:ptCount val="1"/>
                <c:pt idx="0">
                  <c:v>0.50893845976531</c:v>
                </c:pt>
              </c:numCache>
            </c:numRef>
          </c:xVal>
          <c:yVal>
            <c:numRef>
              <c:f>AveData!$A$9</c:f>
              <c:numCache>
                <c:formatCode>General</c:formatCode>
                <c:ptCount val="1"/>
                <c:pt idx="0">
                  <c:v>1.182782324329004</c:v>
                </c:pt>
              </c:numCache>
            </c:numRef>
          </c:yVal>
          <c:smooth val="0"/>
        </c:ser>
        <c:ser>
          <c:idx val="8"/>
          <c:order val="6"/>
          <c:tx>
            <c:strRef>
              <c:f>AveData!$L$10</c:f>
              <c:strCache>
                <c:ptCount val="1"/>
                <c:pt idx="0">
                  <c:v>Sage &amp; Rabbitbrush</c:v>
                </c:pt>
              </c:strCache>
            </c:strRef>
          </c:tx>
          <c:spPr>
            <a:ln w="28575">
              <a:noFill/>
            </a:ln>
          </c:spPr>
          <c:marker>
            <c:symbol val="diamond"/>
            <c:size val="10"/>
            <c:spPr>
              <a:solidFill>
                <a:srgbClr val="000000"/>
              </a:solidFill>
              <a:ln>
                <a:solidFill>
                  <a:srgbClr val="000000"/>
                </a:solidFill>
                <a:prstDash val="solid"/>
              </a:ln>
            </c:spPr>
          </c:marker>
          <c:errBars>
            <c:errDir val="x"/>
            <c:errBarType val="both"/>
            <c:errValType val="percentage"/>
            <c:noEndCap val="0"/>
            <c:val val="3.0"/>
            <c:spPr>
              <a:ln w="12700">
                <a:solidFill>
                  <a:srgbClr val="000000"/>
                </a:solidFill>
                <a:prstDash val="solid"/>
              </a:ln>
            </c:spPr>
          </c:errBars>
          <c:errBars>
            <c:errDir val="y"/>
            <c:errBarType val="both"/>
            <c:errValType val="percentage"/>
            <c:noEndCap val="0"/>
            <c:val val="8.0"/>
            <c:spPr>
              <a:ln w="12700">
                <a:solidFill>
                  <a:srgbClr val="000000"/>
                </a:solidFill>
                <a:prstDash val="solid"/>
              </a:ln>
            </c:spPr>
          </c:errBars>
          <c:xVal>
            <c:numRef>
              <c:f>AveData!$C$10</c:f>
              <c:numCache>
                <c:formatCode>General</c:formatCode>
                <c:ptCount val="1"/>
                <c:pt idx="0">
                  <c:v>0.453944824971751</c:v>
                </c:pt>
              </c:numCache>
            </c:numRef>
          </c:xVal>
          <c:yVal>
            <c:numRef>
              <c:f>AveData!$A$10</c:f>
              <c:numCache>
                <c:formatCode>General</c:formatCode>
                <c:ptCount val="1"/>
                <c:pt idx="0">
                  <c:v>1.160789020501862</c:v>
                </c:pt>
              </c:numCache>
            </c:numRef>
          </c:yVal>
          <c:smooth val="0"/>
        </c:ser>
        <c:ser>
          <c:idx val="10"/>
          <c:order val="7"/>
          <c:tx>
            <c:strRef>
              <c:f>AveData!$L$12</c:f>
              <c:strCache>
                <c:ptCount val="1"/>
                <c:pt idx="0">
                  <c:v>Lodgepole Pine, mixed fuels</c:v>
                </c:pt>
              </c:strCache>
            </c:strRef>
          </c:tx>
          <c:spPr>
            <a:ln w="28575">
              <a:noFill/>
            </a:ln>
          </c:spPr>
          <c:marker>
            <c:symbol val="x"/>
            <c:size val="10"/>
            <c:spPr>
              <a:noFill/>
              <a:ln>
                <a:solidFill>
                  <a:srgbClr val="000000"/>
                </a:solidFill>
                <a:prstDash val="solid"/>
              </a:ln>
            </c:spPr>
          </c:marker>
          <c:errBars>
            <c:errDir val="x"/>
            <c:errBarType val="both"/>
            <c:errValType val="percentage"/>
            <c:noEndCap val="0"/>
            <c:val val="0.600000000000001"/>
            <c:spPr>
              <a:ln w="12700">
                <a:solidFill>
                  <a:srgbClr val="000000"/>
                </a:solidFill>
                <a:prstDash val="solid"/>
              </a:ln>
            </c:spPr>
          </c:errBars>
          <c:errBars>
            <c:errDir val="y"/>
            <c:errBarType val="both"/>
            <c:errValType val="percentage"/>
            <c:noEndCap val="0"/>
            <c:val val="5.0"/>
            <c:spPr>
              <a:ln w="12700">
                <a:solidFill>
                  <a:srgbClr val="000000"/>
                </a:solidFill>
                <a:prstDash val="solid"/>
              </a:ln>
            </c:spPr>
          </c:errBars>
          <c:xVal>
            <c:numRef>
              <c:f>AveData!$C$12</c:f>
              <c:numCache>
                <c:formatCode>General</c:formatCode>
                <c:ptCount val="1"/>
                <c:pt idx="0">
                  <c:v>0.887844873184959</c:v>
                </c:pt>
              </c:numCache>
            </c:numRef>
          </c:xVal>
          <c:yVal>
            <c:numRef>
              <c:f>AveData!$A$12</c:f>
              <c:numCache>
                <c:formatCode>General</c:formatCode>
                <c:ptCount val="1"/>
                <c:pt idx="0">
                  <c:v>1.816221572898806</c:v>
                </c:pt>
              </c:numCache>
            </c:numRef>
          </c:yVal>
          <c:smooth val="0"/>
        </c:ser>
        <c:ser>
          <c:idx val="11"/>
          <c:order val="8"/>
          <c:tx>
            <c:strRef>
              <c:f>AveData!$L$13</c:f>
              <c:strCache>
                <c:ptCount val="1"/>
                <c:pt idx="0">
                  <c:v>Utah Juniper, foilage/twigs</c:v>
                </c:pt>
              </c:strCache>
            </c:strRef>
          </c:tx>
          <c:spPr>
            <a:ln w="28575">
              <a:noFill/>
            </a:ln>
          </c:spPr>
          <c:marker>
            <c:symbol val="square"/>
            <c:size val="10"/>
            <c:spPr>
              <a:solidFill>
                <a:srgbClr val="000000"/>
              </a:solidFill>
              <a:ln>
                <a:solidFill>
                  <a:srgbClr val="000000"/>
                </a:solidFill>
                <a:prstDash val="solid"/>
              </a:ln>
            </c:spPr>
          </c:marker>
          <c:errBars>
            <c:errDir val="x"/>
            <c:errBarType val="both"/>
            <c:errValType val="percentage"/>
            <c:noEndCap val="0"/>
            <c:val val="3.0"/>
            <c:spPr>
              <a:ln w="12700">
                <a:solidFill>
                  <a:srgbClr val="000000"/>
                </a:solidFill>
                <a:prstDash val="solid"/>
              </a:ln>
            </c:spPr>
          </c:errBars>
          <c:errBars>
            <c:errDir val="y"/>
            <c:errBarType val="both"/>
            <c:errValType val="percentage"/>
            <c:noEndCap val="0"/>
            <c:val val="9.0"/>
            <c:spPr>
              <a:ln w="12700">
                <a:solidFill>
                  <a:srgbClr val="000000"/>
                </a:solidFill>
                <a:prstDash val="solid"/>
              </a:ln>
            </c:spPr>
          </c:errBars>
          <c:xVal>
            <c:numRef>
              <c:f>AveData!$C$13</c:f>
              <c:numCache>
                <c:formatCode>General</c:formatCode>
                <c:ptCount val="1"/>
                <c:pt idx="0">
                  <c:v>0.377426306680277</c:v>
                </c:pt>
              </c:numCache>
            </c:numRef>
          </c:xVal>
          <c:yVal>
            <c:numRef>
              <c:f>AveData!$A$13</c:f>
              <c:numCache>
                <c:formatCode>General</c:formatCode>
                <c:ptCount val="1"/>
                <c:pt idx="0">
                  <c:v>0.987629182648132</c:v>
                </c:pt>
              </c:numCache>
            </c:numRef>
          </c:yVal>
          <c:smooth val="0"/>
        </c:ser>
        <c:ser>
          <c:idx val="12"/>
          <c:order val="9"/>
          <c:tx>
            <c:strRef>
              <c:f>AveData!$L$14</c:f>
              <c:strCache>
                <c:ptCount val="1"/>
                <c:pt idx="0">
                  <c:v>Puerto Rico Fern</c:v>
                </c:pt>
              </c:strCache>
            </c:strRef>
          </c:tx>
          <c:spPr>
            <a:ln w="28575">
              <a:noFill/>
            </a:ln>
          </c:spPr>
          <c:marker>
            <c:symbol val="triangle"/>
            <c:size val="10"/>
            <c:spPr>
              <a:solidFill>
                <a:srgbClr val="000000"/>
              </a:solidFill>
              <a:ln>
                <a:solidFill>
                  <a:srgbClr val="000000"/>
                </a:solidFill>
                <a:prstDash val="solid"/>
              </a:ln>
            </c:spPr>
          </c:marker>
          <c:errBars>
            <c:errDir val="x"/>
            <c:errBarType val="both"/>
            <c:errValType val="percentage"/>
            <c:noEndCap val="0"/>
            <c:val val="0.700000000000001"/>
            <c:spPr>
              <a:ln w="12700">
                <a:solidFill>
                  <a:srgbClr val="000000"/>
                </a:solidFill>
                <a:prstDash val="solid"/>
              </a:ln>
            </c:spPr>
          </c:errBars>
          <c:errBars>
            <c:errDir val="y"/>
            <c:errBarType val="both"/>
            <c:errValType val="percentage"/>
            <c:noEndCap val="0"/>
            <c:val val="3.0"/>
            <c:spPr>
              <a:ln w="12700">
                <a:solidFill>
                  <a:srgbClr val="000000"/>
                </a:solidFill>
                <a:prstDash val="solid"/>
              </a:ln>
            </c:spPr>
          </c:errBars>
          <c:xVal>
            <c:numRef>
              <c:f>AveData!$C$14</c:f>
              <c:numCache>
                <c:formatCode>General</c:formatCode>
                <c:ptCount val="1"/>
                <c:pt idx="0">
                  <c:v>0.854188920482226</c:v>
                </c:pt>
              </c:numCache>
            </c:numRef>
          </c:xVal>
          <c:yVal>
            <c:numRef>
              <c:f>AveData!$A$14</c:f>
              <c:numCache>
                <c:formatCode>General</c:formatCode>
                <c:ptCount val="1"/>
                <c:pt idx="0">
                  <c:v>2.689228707399381</c:v>
                </c:pt>
              </c:numCache>
            </c:numRef>
          </c:yVal>
          <c:smooth val="0"/>
        </c:ser>
        <c:ser>
          <c:idx val="14"/>
          <c:order val="10"/>
          <c:tx>
            <c:strRef>
              <c:f>AveData!$L$16</c:f>
              <c:strCache>
                <c:ptCount val="1"/>
                <c:pt idx="0">
                  <c:v>Wax Myrtle, branches/foilage</c:v>
                </c:pt>
              </c:strCache>
            </c:strRef>
          </c:tx>
          <c:spPr>
            <a:ln w="28575">
              <a:noFill/>
            </a:ln>
          </c:spPr>
          <c:marker>
            <c:symbol val="diamond"/>
            <c:size val="10"/>
            <c:spPr>
              <a:noFill/>
              <a:ln>
                <a:solidFill>
                  <a:srgbClr val="000000"/>
                </a:solidFill>
                <a:prstDash val="solid"/>
              </a:ln>
            </c:spPr>
          </c:marker>
          <c:errBars>
            <c:errDir val="x"/>
            <c:errBarType val="both"/>
            <c:errValType val="percentage"/>
            <c:noEndCap val="0"/>
            <c:val val="1.0"/>
            <c:spPr>
              <a:ln w="12700">
                <a:solidFill>
                  <a:srgbClr val="000000"/>
                </a:solidFill>
                <a:prstDash val="solid"/>
              </a:ln>
            </c:spPr>
          </c:errBars>
          <c:errBars>
            <c:errDir val="y"/>
            <c:errBarType val="both"/>
            <c:errValType val="percentage"/>
            <c:noEndCap val="0"/>
            <c:val val="4.0"/>
            <c:spPr>
              <a:ln w="12700">
                <a:solidFill>
                  <a:srgbClr val="000000"/>
                </a:solidFill>
                <a:prstDash val="solid"/>
              </a:ln>
            </c:spPr>
          </c:errBars>
          <c:xVal>
            <c:numRef>
              <c:f>AveData!$C$16</c:f>
              <c:numCache>
                <c:formatCode>General</c:formatCode>
                <c:ptCount val="1"/>
                <c:pt idx="0">
                  <c:v>0.813010571048958</c:v>
                </c:pt>
              </c:numCache>
            </c:numRef>
          </c:xVal>
          <c:yVal>
            <c:numRef>
              <c:f>AveData!$A$16</c:f>
              <c:numCache>
                <c:formatCode>General</c:formatCode>
                <c:ptCount val="1"/>
                <c:pt idx="0">
                  <c:v>2.162760162334203</c:v>
                </c:pt>
              </c:numCache>
            </c:numRef>
          </c:yVal>
          <c:smooth val="0"/>
        </c:ser>
        <c:ser>
          <c:idx val="15"/>
          <c:order val="11"/>
          <c:tx>
            <c:strRef>
              <c:f>AveData!$L$17</c:f>
              <c:strCache>
                <c:ptCount val="1"/>
                <c:pt idx="0">
                  <c:v>Southern Pine, needles</c:v>
                </c:pt>
              </c:strCache>
            </c:strRef>
          </c:tx>
          <c:spPr>
            <a:ln w="28575">
              <a:noFill/>
            </a:ln>
          </c:spPr>
          <c:marker>
            <c:symbol val="plus"/>
            <c:size val="10"/>
            <c:spPr>
              <a:noFill/>
              <a:ln>
                <a:solidFill>
                  <a:srgbClr val="000000"/>
                </a:solidFill>
                <a:prstDash val="solid"/>
              </a:ln>
            </c:spPr>
          </c:marker>
          <c:errBars>
            <c:errDir val="x"/>
            <c:errBarType val="both"/>
            <c:errValType val="percentage"/>
            <c:noEndCap val="0"/>
            <c:val val="1.0"/>
            <c:spPr>
              <a:ln w="12700">
                <a:solidFill>
                  <a:srgbClr val="000000"/>
                </a:solidFill>
                <a:prstDash val="solid"/>
              </a:ln>
            </c:spPr>
          </c:errBars>
          <c:errBars>
            <c:errDir val="y"/>
            <c:errBarType val="both"/>
            <c:errValType val="percentage"/>
            <c:noEndCap val="0"/>
            <c:val val="5.0"/>
            <c:spPr>
              <a:ln w="12700">
                <a:solidFill>
                  <a:srgbClr val="000000"/>
                </a:solidFill>
                <a:prstDash val="solid"/>
              </a:ln>
            </c:spPr>
          </c:errBars>
          <c:xVal>
            <c:numRef>
              <c:f>AveData!$C$17</c:f>
              <c:numCache>
                <c:formatCode>General</c:formatCode>
                <c:ptCount val="1"/>
                <c:pt idx="0">
                  <c:v>0.837069591375988</c:v>
                </c:pt>
              </c:numCache>
            </c:numRef>
          </c:xVal>
          <c:yVal>
            <c:numRef>
              <c:f>AveData!$A$17</c:f>
              <c:numCache>
                <c:formatCode>General</c:formatCode>
                <c:ptCount val="1"/>
                <c:pt idx="0">
                  <c:v>1.720506792903963</c:v>
                </c:pt>
              </c:numCache>
            </c:numRef>
          </c:yVal>
          <c:smooth val="0"/>
        </c:ser>
        <c:ser>
          <c:idx val="17"/>
          <c:order val="12"/>
          <c:tx>
            <c:strRef>
              <c:f>AveData!$L$19</c:f>
              <c:strCache>
                <c:ptCount val="1"/>
                <c:pt idx="0">
                  <c:v>Palmetto</c:v>
                </c:pt>
              </c:strCache>
            </c:strRef>
          </c:tx>
          <c:spPr>
            <a:ln w="28575">
              <a:noFill/>
            </a:ln>
          </c:spPr>
          <c:marker>
            <c:symbol val="dash"/>
            <c:size val="10"/>
            <c:spPr>
              <a:solidFill>
                <a:srgbClr val="000000"/>
              </a:solidFill>
              <a:ln>
                <a:solidFill>
                  <a:srgbClr val="000000"/>
                </a:solidFill>
                <a:prstDash val="solid"/>
              </a:ln>
            </c:spPr>
          </c:marker>
          <c:errBars>
            <c:errDir val="x"/>
            <c:errBarType val="both"/>
            <c:errValType val="percentage"/>
            <c:noEndCap val="0"/>
            <c:val val="1.0"/>
            <c:spPr>
              <a:ln w="12700">
                <a:solidFill>
                  <a:srgbClr val="000000"/>
                </a:solidFill>
                <a:prstDash val="solid"/>
              </a:ln>
            </c:spPr>
          </c:errBars>
          <c:errBars>
            <c:errDir val="y"/>
            <c:errBarType val="both"/>
            <c:errValType val="percentage"/>
            <c:noEndCap val="0"/>
            <c:val val="6.0"/>
            <c:spPr>
              <a:ln w="12700">
                <a:solidFill>
                  <a:srgbClr val="000000"/>
                </a:solidFill>
                <a:prstDash val="solid"/>
              </a:ln>
            </c:spPr>
          </c:errBars>
          <c:xVal>
            <c:numRef>
              <c:f>AveData!$C$19</c:f>
              <c:numCache>
                <c:formatCode>General</c:formatCode>
                <c:ptCount val="1"/>
                <c:pt idx="0">
                  <c:v>0.790123637634125</c:v>
                </c:pt>
              </c:numCache>
            </c:numRef>
          </c:xVal>
          <c:yVal>
            <c:numRef>
              <c:f>AveData!$A$19</c:f>
              <c:numCache>
                <c:formatCode>General</c:formatCode>
                <c:ptCount val="1"/>
                <c:pt idx="0">
                  <c:v>1.543789665118737</c:v>
                </c:pt>
              </c:numCache>
            </c:numRef>
          </c:yVal>
          <c:smooth val="0"/>
        </c:ser>
        <c:ser>
          <c:idx val="18"/>
          <c:order val="13"/>
          <c:tx>
            <c:strRef>
              <c:f>AveData!$L$20</c:f>
              <c:strCache>
                <c:ptCount val="1"/>
                <c:pt idx="0">
                  <c:v>Ceanothus</c:v>
                </c:pt>
              </c:strCache>
            </c:strRef>
          </c:tx>
          <c:spPr>
            <a:ln w="28575">
              <a:noFill/>
            </a:ln>
          </c:spPr>
          <c:marker>
            <c:symbol val="triangle"/>
            <c:size val="10"/>
            <c:spPr>
              <a:noFill/>
              <a:ln>
                <a:solidFill>
                  <a:srgbClr val="000000"/>
                </a:solidFill>
                <a:prstDash val="solid"/>
              </a:ln>
            </c:spPr>
          </c:marker>
          <c:errBars>
            <c:errDir val="x"/>
            <c:errBarType val="both"/>
            <c:errValType val="percentage"/>
            <c:noEndCap val="0"/>
            <c:val val="0.600000000000001"/>
            <c:spPr>
              <a:ln w="12700">
                <a:solidFill>
                  <a:srgbClr val="000000"/>
                </a:solidFill>
                <a:prstDash val="solid"/>
              </a:ln>
            </c:spPr>
          </c:errBars>
          <c:errBars>
            <c:errDir val="y"/>
            <c:errBarType val="both"/>
            <c:errValType val="percentage"/>
            <c:noEndCap val="0"/>
            <c:val val="3.0"/>
            <c:spPr>
              <a:ln w="12700">
                <a:solidFill>
                  <a:srgbClr val="000000"/>
                </a:solidFill>
                <a:prstDash val="solid"/>
              </a:ln>
            </c:spPr>
          </c:errBars>
          <c:xVal>
            <c:numRef>
              <c:f>AveData!$C$20</c:f>
              <c:numCache>
                <c:formatCode>General</c:formatCode>
                <c:ptCount val="1"/>
                <c:pt idx="0">
                  <c:v>0.881189273025422</c:v>
                </c:pt>
              </c:numCache>
            </c:numRef>
          </c:xVal>
          <c:yVal>
            <c:numRef>
              <c:f>AveData!$A$20</c:f>
              <c:numCache>
                <c:formatCode>General</c:formatCode>
                <c:ptCount val="1"/>
                <c:pt idx="0">
                  <c:v>2.776743864389218</c:v>
                </c:pt>
              </c:numCache>
            </c:numRef>
          </c:yVal>
          <c:smooth val="0"/>
        </c:ser>
        <c:ser>
          <c:idx val="2"/>
          <c:order val="14"/>
          <c:tx>
            <c:v>Jul-08</c:v>
          </c:tx>
          <c:spPr>
            <a:ln w="12700">
              <a:solidFill>
                <a:srgbClr val="0000CC"/>
              </a:solidFill>
              <a:prstDash val="solid"/>
            </a:ln>
          </c:spPr>
          <c:marker>
            <c:symbol val="x"/>
            <c:size val="8"/>
            <c:spPr>
              <a:solidFill>
                <a:srgbClr val="0000CC"/>
              </a:solidFill>
              <a:ln>
                <a:solidFill>
                  <a:srgbClr val="0000CC"/>
                </a:solidFill>
                <a:prstDash val="solid"/>
              </a:ln>
            </c:spPr>
          </c:marker>
          <c:xVal>
            <c:numRef>
              <c:f>JulyAugData!$A$2:$A$49</c:f>
              <c:numCache>
                <c:formatCode>General</c:formatCode>
                <c:ptCount val="48"/>
                <c:pt idx="0">
                  <c:v>0.934569825716604</c:v>
                </c:pt>
                <c:pt idx="1">
                  <c:v>0.931723239326423</c:v>
                </c:pt>
                <c:pt idx="2">
                  <c:v>0.931129495498983</c:v>
                </c:pt>
                <c:pt idx="3">
                  <c:v>0.928548520473195</c:v>
                </c:pt>
                <c:pt idx="4">
                  <c:v>0.930734912091083</c:v>
                </c:pt>
                <c:pt idx="5">
                  <c:v>0.932336439251716</c:v>
                </c:pt>
                <c:pt idx="6">
                  <c:v>0.932161798090539</c:v>
                </c:pt>
                <c:pt idx="7">
                  <c:v>0.93474504590088</c:v>
                </c:pt>
                <c:pt idx="8">
                  <c:v>0.930447684244326</c:v>
                </c:pt>
                <c:pt idx="9">
                  <c:v>0.930740744914212</c:v>
                </c:pt>
                <c:pt idx="10">
                  <c:v>0.927975416902197</c:v>
                </c:pt>
                <c:pt idx="11">
                  <c:v>0.926593184835395</c:v>
                </c:pt>
                <c:pt idx="12">
                  <c:v>0.923250341488522</c:v>
                </c:pt>
                <c:pt idx="13">
                  <c:v>0.914413561511338</c:v>
                </c:pt>
                <c:pt idx="14">
                  <c:v>0.902711261009562</c:v>
                </c:pt>
                <c:pt idx="15">
                  <c:v>0.896372746058563</c:v>
                </c:pt>
                <c:pt idx="16">
                  <c:v>0.891003326137822</c:v>
                </c:pt>
                <c:pt idx="17">
                  <c:v>0.879771733827209</c:v>
                </c:pt>
                <c:pt idx="18">
                  <c:v>0.886556193454336</c:v>
                </c:pt>
                <c:pt idx="19">
                  <c:v>0.900966451079173</c:v>
                </c:pt>
                <c:pt idx="20">
                  <c:v>0.907620611109184</c:v>
                </c:pt>
                <c:pt idx="21">
                  <c:v>0.914773258189158</c:v>
                </c:pt>
                <c:pt idx="22">
                  <c:v>0.920506018366266</c:v>
                </c:pt>
                <c:pt idx="23">
                  <c:v>0.922774695021105</c:v>
                </c:pt>
                <c:pt idx="24">
                  <c:v>0.932019439831596</c:v>
                </c:pt>
                <c:pt idx="25">
                  <c:v>0.934093158992561</c:v>
                </c:pt>
                <c:pt idx="26">
                  <c:v>0.936720786067886</c:v>
                </c:pt>
                <c:pt idx="27">
                  <c:v>0.936262791308438</c:v>
                </c:pt>
                <c:pt idx="28">
                  <c:v>0.937809433940463</c:v>
                </c:pt>
                <c:pt idx="29">
                  <c:v>0.939947138121096</c:v>
                </c:pt>
                <c:pt idx="30">
                  <c:v>0.942560081706439</c:v>
                </c:pt>
                <c:pt idx="31">
                  <c:v>0.944764273631631</c:v>
                </c:pt>
                <c:pt idx="32">
                  <c:v>0.941590786138962</c:v>
                </c:pt>
                <c:pt idx="33">
                  <c:v>0.94291149494312</c:v>
                </c:pt>
                <c:pt idx="34">
                  <c:v>0.943113510802541</c:v>
                </c:pt>
                <c:pt idx="35">
                  <c:v>0.94370118024987</c:v>
                </c:pt>
                <c:pt idx="36">
                  <c:v>0.945495416438056</c:v>
                </c:pt>
                <c:pt idx="37">
                  <c:v>0.945559903558817</c:v>
                </c:pt>
                <c:pt idx="38">
                  <c:v>0.944364447073782</c:v>
                </c:pt>
                <c:pt idx="39">
                  <c:v>0.944688595406091</c:v>
                </c:pt>
                <c:pt idx="40">
                  <c:v>0.943187141646733</c:v>
                </c:pt>
                <c:pt idx="41">
                  <c:v>0.942353014077958</c:v>
                </c:pt>
                <c:pt idx="42">
                  <c:v>0.940663973854153</c:v>
                </c:pt>
                <c:pt idx="43">
                  <c:v>0.93907806576882</c:v>
                </c:pt>
                <c:pt idx="44">
                  <c:v>0.937443369339433</c:v>
                </c:pt>
                <c:pt idx="45">
                  <c:v>0.9370643957901</c:v>
                </c:pt>
                <c:pt idx="46">
                  <c:v>0.934867553603387</c:v>
                </c:pt>
                <c:pt idx="47">
                  <c:v>0.932721639329562</c:v>
                </c:pt>
              </c:numCache>
            </c:numRef>
          </c:xVal>
          <c:yVal>
            <c:numRef>
              <c:f>JulyAugData!$C$2:$C$49</c:f>
              <c:numCache>
                <c:formatCode>General</c:formatCode>
                <c:ptCount val="48"/>
                <c:pt idx="0">
                  <c:v>1.972060541100295</c:v>
                </c:pt>
                <c:pt idx="1">
                  <c:v>1.991477009960171</c:v>
                </c:pt>
                <c:pt idx="2">
                  <c:v>1.985652566934513</c:v>
                </c:pt>
                <c:pt idx="3">
                  <c:v>1.932075003973024</c:v>
                </c:pt>
                <c:pt idx="4">
                  <c:v>1.97974400012856</c:v>
                </c:pt>
                <c:pt idx="5">
                  <c:v>1.986072782654042</c:v>
                </c:pt>
                <c:pt idx="6">
                  <c:v>1.961593444913928</c:v>
                </c:pt>
                <c:pt idx="7">
                  <c:v>1.970400621265721</c:v>
                </c:pt>
                <c:pt idx="8">
                  <c:v>1.954625541615845</c:v>
                </c:pt>
                <c:pt idx="9">
                  <c:v>1.923245944543373</c:v>
                </c:pt>
                <c:pt idx="10">
                  <c:v>1.890977685475406</c:v>
                </c:pt>
                <c:pt idx="11">
                  <c:v>1.883353684788164</c:v>
                </c:pt>
                <c:pt idx="12">
                  <c:v>1.825494418389014</c:v>
                </c:pt>
                <c:pt idx="13">
                  <c:v>1.703665489038302</c:v>
                </c:pt>
                <c:pt idx="14">
                  <c:v>1.576009058359744</c:v>
                </c:pt>
                <c:pt idx="15">
                  <c:v>1.541330714962621</c:v>
                </c:pt>
                <c:pt idx="16">
                  <c:v>1.50896224918385</c:v>
                </c:pt>
                <c:pt idx="17">
                  <c:v>1.422297462394513</c:v>
                </c:pt>
                <c:pt idx="18">
                  <c:v>1.42594694972154</c:v>
                </c:pt>
                <c:pt idx="19">
                  <c:v>1.488220814070541</c:v>
                </c:pt>
                <c:pt idx="20">
                  <c:v>1.537040637367934</c:v>
                </c:pt>
                <c:pt idx="21">
                  <c:v>1.524020703761778</c:v>
                </c:pt>
                <c:pt idx="22">
                  <c:v>1.496842266759307</c:v>
                </c:pt>
                <c:pt idx="23">
                  <c:v>1.57227027518312</c:v>
                </c:pt>
                <c:pt idx="24">
                  <c:v>1.538009227478066</c:v>
                </c:pt>
                <c:pt idx="25">
                  <c:v>1.651498370787581</c:v>
                </c:pt>
                <c:pt idx="26">
                  <c:v>1.612062649400562</c:v>
                </c:pt>
                <c:pt idx="27">
                  <c:v>1.682767609144609</c:v>
                </c:pt>
                <c:pt idx="28">
                  <c:v>1.701775240036694</c:v>
                </c:pt>
                <c:pt idx="29">
                  <c:v>1.723343288088161</c:v>
                </c:pt>
                <c:pt idx="30">
                  <c:v>1.806694105232218</c:v>
                </c:pt>
                <c:pt idx="31">
                  <c:v>1.926293849862722</c:v>
                </c:pt>
                <c:pt idx="32">
                  <c:v>1.952226381429714</c:v>
                </c:pt>
                <c:pt idx="33">
                  <c:v>1.947595656730642</c:v>
                </c:pt>
                <c:pt idx="34">
                  <c:v>1.964367163675897</c:v>
                </c:pt>
                <c:pt idx="35">
                  <c:v>1.943662464046755</c:v>
                </c:pt>
                <c:pt idx="36">
                  <c:v>1.891184382865664</c:v>
                </c:pt>
                <c:pt idx="37">
                  <c:v>1.970231511585826</c:v>
                </c:pt>
                <c:pt idx="38">
                  <c:v>2.003950722385481</c:v>
                </c:pt>
                <c:pt idx="39">
                  <c:v>1.970511977330392</c:v>
                </c:pt>
                <c:pt idx="40">
                  <c:v>2.010865250258551</c:v>
                </c:pt>
                <c:pt idx="41">
                  <c:v>2.033895584948638</c:v>
                </c:pt>
                <c:pt idx="42">
                  <c:v>2.071543581762734</c:v>
                </c:pt>
                <c:pt idx="43">
                  <c:v>2.064524333340605</c:v>
                </c:pt>
                <c:pt idx="44">
                  <c:v>2.027159499664663</c:v>
                </c:pt>
                <c:pt idx="45">
                  <c:v>2.011676881487085</c:v>
                </c:pt>
                <c:pt idx="46">
                  <c:v>2.013046260886304</c:v>
                </c:pt>
                <c:pt idx="47">
                  <c:v>2.035737327636688</c:v>
                </c:pt>
              </c:numCache>
            </c:numRef>
          </c:yVal>
          <c:smooth val="0"/>
        </c:ser>
        <c:ser>
          <c:idx val="3"/>
          <c:order val="15"/>
          <c:tx>
            <c:v>Aug-08</c:v>
          </c:tx>
          <c:spPr>
            <a:ln w="28575">
              <a:noFill/>
            </a:ln>
          </c:spPr>
          <c:marker>
            <c:symbol val="diamond"/>
            <c:size val="7"/>
            <c:spPr>
              <a:solidFill>
                <a:srgbClr val="C00000"/>
              </a:solidFill>
              <a:ln>
                <a:solidFill>
                  <a:srgbClr val="C00000"/>
                </a:solidFill>
                <a:prstDash val="solid"/>
              </a:ln>
            </c:spPr>
          </c:marker>
          <c:xVal>
            <c:numRef>
              <c:f>JulyAugData!$B$2:$B$49</c:f>
              <c:numCache>
                <c:formatCode>General</c:formatCode>
                <c:ptCount val="48"/>
                <c:pt idx="0">
                  <c:v>0.887758193649449</c:v>
                </c:pt>
                <c:pt idx="1">
                  <c:v>0.889830191781487</c:v>
                </c:pt>
                <c:pt idx="2">
                  <c:v>0.919224522712982</c:v>
                </c:pt>
                <c:pt idx="3">
                  <c:v>0.912241630594601</c:v>
                </c:pt>
                <c:pt idx="4">
                  <c:v>0.893084974911737</c:v>
                </c:pt>
                <c:pt idx="5">
                  <c:v>0.888356269083918</c:v>
                </c:pt>
                <c:pt idx="6">
                  <c:v>0.895270894975253</c:v>
                </c:pt>
                <c:pt idx="7">
                  <c:v>0.892117240992689</c:v>
                </c:pt>
                <c:pt idx="8">
                  <c:v>0.897316238667991</c:v>
                </c:pt>
                <c:pt idx="9">
                  <c:v>0.869560488174508</c:v>
                </c:pt>
                <c:pt idx="10">
                  <c:v>0.848215286395549</c:v>
                </c:pt>
                <c:pt idx="11">
                  <c:v>0.831955586941787</c:v>
                </c:pt>
                <c:pt idx="12">
                  <c:v>0.821496194160676</c:v>
                </c:pt>
                <c:pt idx="13">
                  <c:v>0.775784929050917</c:v>
                </c:pt>
                <c:pt idx="14">
                  <c:v>0.722397140428946</c:v>
                </c:pt>
                <c:pt idx="15">
                  <c:v>0.728758320753552</c:v>
                </c:pt>
                <c:pt idx="16">
                  <c:v>0.716133698309221</c:v>
                </c:pt>
                <c:pt idx="17">
                  <c:v>0.715725777599857</c:v>
                </c:pt>
                <c:pt idx="18">
                  <c:v>0.766807045353221</c:v>
                </c:pt>
                <c:pt idx="19">
                  <c:v>0.792771256029152</c:v>
                </c:pt>
                <c:pt idx="20">
                  <c:v>0.821963197155889</c:v>
                </c:pt>
                <c:pt idx="21">
                  <c:v>0.850304073879891</c:v>
                </c:pt>
                <c:pt idx="22">
                  <c:v>0.87383114408416</c:v>
                </c:pt>
                <c:pt idx="23">
                  <c:v>0.873693473105525</c:v>
                </c:pt>
                <c:pt idx="24">
                  <c:v>0.896721334187482</c:v>
                </c:pt>
                <c:pt idx="25">
                  <c:v>0.888524478083718</c:v>
                </c:pt>
                <c:pt idx="26">
                  <c:v>0.907622146611438</c:v>
                </c:pt>
                <c:pt idx="27">
                  <c:v>0.89770860240522</c:v>
                </c:pt>
                <c:pt idx="28">
                  <c:v>0.935817054524754</c:v>
                </c:pt>
                <c:pt idx="29">
                  <c:v>0.924820963817662</c:v>
                </c:pt>
                <c:pt idx="30">
                  <c:v>0.920762777565821</c:v>
                </c:pt>
                <c:pt idx="31">
                  <c:v>0.930688161309341</c:v>
                </c:pt>
                <c:pt idx="32">
                  <c:v>0.940264285787163</c:v>
                </c:pt>
                <c:pt idx="33">
                  <c:v>0.973358902306803</c:v>
                </c:pt>
                <c:pt idx="34">
                  <c:v>0.97210969579804</c:v>
                </c:pt>
                <c:pt idx="35">
                  <c:v>0.970117439921559</c:v>
                </c:pt>
                <c:pt idx="36">
                  <c:v>0.962027059713653</c:v>
                </c:pt>
                <c:pt idx="37">
                  <c:v>0.960228467042315</c:v>
                </c:pt>
                <c:pt idx="38">
                  <c:v>0.94569520259574</c:v>
                </c:pt>
                <c:pt idx="39">
                  <c:v>0.97574435111506</c:v>
                </c:pt>
                <c:pt idx="40">
                  <c:v>0.936184985538183</c:v>
                </c:pt>
                <c:pt idx="41">
                  <c:v>0.946782928559343</c:v>
                </c:pt>
                <c:pt idx="42">
                  <c:v>0.929247725797647</c:v>
                </c:pt>
                <c:pt idx="43">
                  <c:v>0.951827084208281</c:v>
                </c:pt>
                <c:pt idx="44">
                  <c:v>0.933468540894697</c:v>
                </c:pt>
                <c:pt idx="45">
                  <c:v>0.933001831755667</c:v>
                </c:pt>
                <c:pt idx="46">
                  <c:v>0.903845364900734</c:v>
                </c:pt>
                <c:pt idx="47">
                  <c:v>0.890963371743279</c:v>
                </c:pt>
              </c:numCache>
            </c:numRef>
          </c:xVal>
          <c:yVal>
            <c:numRef>
              <c:f>JulyAugData!$D$2:$D$49</c:f>
              <c:numCache>
                <c:formatCode>General</c:formatCode>
                <c:ptCount val="48"/>
                <c:pt idx="0">
                  <c:v>1.17868316603663</c:v>
                </c:pt>
                <c:pt idx="1">
                  <c:v>1.11037546897492</c:v>
                </c:pt>
                <c:pt idx="2">
                  <c:v>1.009516117799669</c:v>
                </c:pt>
                <c:pt idx="3">
                  <c:v>0.935918614097784</c:v>
                </c:pt>
                <c:pt idx="4">
                  <c:v>1.179233761377296</c:v>
                </c:pt>
                <c:pt idx="5">
                  <c:v>1.258045924301896</c:v>
                </c:pt>
                <c:pt idx="6">
                  <c:v>1.433855605915562</c:v>
                </c:pt>
                <c:pt idx="7">
                  <c:v>1.047837852823635</c:v>
                </c:pt>
                <c:pt idx="8">
                  <c:v>1.10190710175832</c:v>
                </c:pt>
                <c:pt idx="9">
                  <c:v>1.209868584330567</c:v>
                </c:pt>
                <c:pt idx="10">
                  <c:v>1.335321932725894</c:v>
                </c:pt>
                <c:pt idx="11">
                  <c:v>1.321035664228928</c:v>
                </c:pt>
                <c:pt idx="12">
                  <c:v>1.187631766482351</c:v>
                </c:pt>
                <c:pt idx="13">
                  <c:v>1.239747762167174</c:v>
                </c:pt>
                <c:pt idx="14">
                  <c:v>1.220416640110086</c:v>
                </c:pt>
                <c:pt idx="15">
                  <c:v>1.134238184197916</c:v>
                </c:pt>
                <c:pt idx="16">
                  <c:v>1.086764847915243</c:v>
                </c:pt>
                <c:pt idx="17">
                  <c:v>1.126191713967367</c:v>
                </c:pt>
                <c:pt idx="18">
                  <c:v>1.143325273417716</c:v>
                </c:pt>
                <c:pt idx="19">
                  <c:v>1.193456240678514</c:v>
                </c:pt>
                <c:pt idx="20">
                  <c:v>1.158480907970777</c:v>
                </c:pt>
                <c:pt idx="21">
                  <c:v>1.102349278922156</c:v>
                </c:pt>
                <c:pt idx="22">
                  <c:v>1.117402411300832</c:v>
                </c:pt>
                <c:pt idx="23">
                  <c:v>1.203886801513215</c:v>
                </c:pt>
                <c:pt idx="24">
                  <c:v>1.126369404144102</c:v>
                </c:pt>
                <c:pt idx="25">
                  <c:v>1.086832845417665</c:v>
                </c:pt>
                <c:pt idx="26">
                  <c:v>1.012718815801966</c:v>
                </c:pt>
                <c:pt idx="27">
                  <c:v>1.207272743547253</c:v>
                </c:pt>
                <c:pt idx="28">
                  <c:v>0.573384276256069</c:v>
                </c:pt>
                <c:pt idx="29">
                  <c:v>0.93014979989978</c:v>
                </c:pt>
                <c:pt idx="30">
                  <c:v>1.233477428196898</c:v>
                </c:pt>
                <c:pt idx="31">
                  <c:v>1.080588296091744</c:v>
                </c:pt>
                <c:pt idx="32">
                  <c:v>0.913139838356111</c:v>
                </c:pt>
                <c:pt idx="33">
                  <c:v>-0.235345345490882</c:v>
                </c:pt>
                <c:pt idx="34">
                  <c:v>0.17198417476263</c:v>
                </c:pt>
                <c:pt idx="35">
                  <c:v>0.50950854540847</c:v>
                </c:pt>
                <c:pt idx="36">
                  <c:v>0.828618652382251</c:v>
                </c:pt>
                <c:pt idx="37">
                  <c:v>0.718564845125102</c:v>
                </c:pt>
                <c:pt idx="38">
                  <c:v>1.0401977048559</c:v>
                </c:pt>
                <c:pt idx="39">
                  <c:v>-0.0772969071201314</c:v>
                </c:pt>
                <c:pt idx="40">
                  <c:v>1.025927086257234</c:v>
                </c:pt>
                <c:pt idx="41">
                  <c:v>0.895079418996559</c:v>
                </c:pt>
                <c:pt idx="42">
                  <c:v>1.153340374003974</c:v>
                </c:pt>
                <c:pt idx="43">
                  <c:v>0.755363618617666</c:v>
                </c:pt>
                <c:pt idx="44">
                  <c:v>1.101921666986162</c:v>
                </c:pt>
                <c:pt idx="45">
                  <c:v>1.087548971179958</c:v>
                </c:pt>
                <c:pt idx="46">
                  <c:v>1.345646752127475</c:v>
                </c:pt>
                <c:pt idx="47">
                  <c:v>1.358427172017861</c:v>
                </c:pt>
              </c:numCache>
            </c:numRef>
          </c:yVal>
          <c:smooth val="0"/>
        </c:ser>
        <c:dLbls>
          <c:showLegendKey val="0"/>
          <c:showVal val="0"/>
          <c:showCatName val="0"/>
          <c:showSerName val="0"/>
          <c:showPercent val="0"/>
          <c:showBubbleSize val="0"/>
        </c:dLbls>
        <c:axId val="-2107877624"/>
        <c:axId val="-2110031016"/>
      </c:scatterChart>
      <c:valAx>
        <c:axId val="-2107877624"/>
        <c:scaling>
          <c:orientation val="minMax"/>
          <c:max val="1.0"/>
          <c:min val="0.3"/>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1825" b="1" i="0" u="none" strike="noStrike" baseline="0">
                <a:solidFill>
                  <a:srgbClr val="000000"/>
                </a:solidFill>
                <a:latin typeface="Arial"/>
                <a:ea typeface="Arial"/>
                <a:cs typeface="Arial"/>
              </a:defRPr>
            </a:pPr>
            <a:endParaRPr lang="en-US"/>
          </a:p>
        </c:txPr>
        <c:crossAx val="-2110031016"/>
        <c:crosses val="autoZero"/>
        <c:crossBetween val="midCat"/>
      </c:valAx>
      <c:valAx>
        <c:axId val="-2110031016"/>
        <c:scaling>
          <c:orientation val="minMax"/>
          <c:max val="3.5"/>
          <c:min val="0.0"/>
        </c:scaling>
        <c:delete val="0"/>
        <c:axPos val="l"/>
        <c:majorGridlines>
          <c:spPr>
            <a:ln w="3175">
              <a:solidFill>
                <a:srgbClr val="FFFFFF"/>
              </a:solidFill>
              <a:prstDash val="solid"/>
            </a:ln>
          </c:spPr>
        </c:majorGridlines>
        <c:numFmt formatCode="General" sourceLinked="1"/>
        <c:majorTickMark val="in"/>
        <c:minorTickMark val="none"/>
        <c:tickLblPos val="nextTo"/>
        <c:spPr>
          <a:ln w="3175">
            <a:solidFill>
              <a:srgbClr val="000000"/>
            </a:solidFill>
            <a:prstDash val="solid"/>
          </a:ln>
        </c:spPr>
        <c:txPr>
          <a:bodyPr rot="0" vert="horz"/>
          <a:lstStyle/>
          <a:p>
            <a:pPr>
              <a:defRPr sz="1800" b="1" i="0" u="none" strike="noStrike" baseline="0">
                <a:solidFill>
                  <a:srgbClr val="000000"/>
                </a:solidFill>
                <a:latin typeface="Arial"/>
                <a:ea typeface="Arial"/>
                <a:cs typeface="Arial"/>
              </a:defRPr>
            </a:pPr>
            <a:endParaRPr lang="en-US"/>
          </a:p>
        </c:txPr>
        <c:crossAx val="-2107877624"/>
        <c:crosses val="autoZero"/>
        <c:crossBetween val="midCat"/>
      </c:valAx>
      <c:spPr>
        <a:noFill/>
        <a:ln w="12700">
          <a:solidFill>
            <a:srgbClr val="808080"/>
          </a:solidFill>
          <a:prstDash val="solid"/>
        </a:ln>
      </c:spPr>
    </c:plotArea>
    <c:legend>
      <c:legendPos val="r"/>
      <c:layout>
        <c:manualLayout>
          <c:xMode val="edge"/>
          <c:yMode val="edge"/>
          <c:x val="0.825476429287864"/>
          <c:y val="0.0369881109643329"/>
          <c:w val="0.15245737211635"/>
          <c:h val="0.935270805812417"/>
        </c:manualLayout>
      </c:layout>
      <c:overlay val="0"/>
      <c:spPr>
        <a:solidFill>
          <a:srgbClr val="FFFFFF"/>
        </a:solidFill>
        <a:ln w="3175">
          <a:solidFill>
            <a:srgbClr val="000000"/>
          </a:solidFill>
          <a:prstDash val="solid"/>
        </a:ln>
      </c:spPr>
      <c:txPr>
        <a:bodyPr/>
        <a:lstStyle/>
        <a:p>
          <a:pPr>
            <a:defRPr sz="101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1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emf"/></Relationships>
</file>

<file path=ppt/drawings/drawing1.xml><?xml version="1.0" encoding="utf-8"?>
<c:userShapes xmlns:c="http://schemas.openxmlformats.org/drawingml/2006/chart">
  <cdr:relSizeAnchor xmlns:cdr="http://schemas.openxmlformats.org/drawingml/2006/chartDrawing">
    <cdr:from>
      <cdr:x>0.071</cdr:x>
      <cdr:y>0.677</cdr:y>
    </cdr:from>
    <cdr:to>
      <cdr:x>0.083</cdr:x>
      <cdr:y>0.7075</cdr:y>
    </cdr:to>
    <cdr:sp macro="" textlink="">
      <cdr:nvSpPr>
        <cdr:cNvPr id="517121" name="Text Box 1"/>
        <cdr:cNvSpPr txBox="1">
          <a:spLocks xmlns:a="http://schemas.openxmlformats.org/drawingml/2006/main" noChangeArrowheads="1"/>
        </cdr:cNvSpPr>
      </cdr:nvSpPr>
      <cdr:spPr bwMode="auto">
        <a:xfrm xmlns:a="http://schemas.openxmlformats.org/drawingml/2006/main">
          <a:off x="674246" y="4881458"/>
          <a:ext cx="113957" cy="219918"/>
        </a:xfrm>
        <a:prstGeom xmlns:a="http://schemas.openxmlformats.org/drawingml/2006/main" prst="rect">
          <a:avLst/>
        </a:prstGeom>
        <a:noFill xmlns:a="http://schemas.openxmlformats.org/drawingml/2006/main"/>
        <a:ln xmlns:a="http://schemas.openxmlformats.org/drawingml/2006/main" w="9525">
          <a:noFill/>
          <a:miter lim="800000"/>
          <a:headEnd/>
          <a:tailEnd/>
        </a:ln>
      </cdr:spPr>
    </cdr:sp>
  </cdr:relSizeAnchor>
  <cdr:relSizeAnchor xmlns:cdr="http://schemas.openxmlformats.org/drawingml/2006/chartDrawing">
    <cdr:from>
      <cdr:x>0.07725</cdr:x>
      <cdr:y>0.6955</cdr:y>
    </cdr:from>
    <cdr:to>
      <cdr:x>0.08825</cdr:x>
      <cdr:y>0.713</cdr:y>
    </cdr:to>
    <cdr:sp macro="" textlink="">
      <cdr:nvSpPr>
        <cdr:cNvPr id="517122" name="Text Box 2"/>
        <cdr:cNvSpPr txBox="1">
          <a:spLocks xmlns:a="http://schemas.openxmlformats.org/drawingml/2006/main" noChangeArrowheads="1"/>
        </cdr:cNvSpPr>
      </cdr:nvSpPr>
      <cdr:spPr bwMode="auto">
        <a:xfrm xmlns:a="http://schemas.openxmlformats.org/drawingml/2006/main">
          <a:off x="733599" y="5014851"/>
          <a:ext cx="104461" cy="126182"/>
        </a:xfrm>
        <a:prstGeom xmlns:a="http://schemas.openxmlformats.org/drawingml/2006/main" prst="rect">
          <a:avLst/>
        </a:prstGeom>
        <a:noFill xmlns:a="http://schemas.openxmlformats.org/drawingml/2006/main"/>
        <a:ln xmlns:a="http://schemas.openxmlformats.org/drawingml/2006/main" w="9525">
          <a:noFill/>
          <a:miter lim="800000"/>
          <a:headEnd/>
          <a:tailEnd/>
        </a:ln>
      </cdr:spPr>
    </cdr:sp>
  </cdr:relSizeAnchor>
  <cdr:relSizeAnchor xmlns:cdr="http://schemas.openxmlformats.org/drawingml/2006/chartDrawing">
    <cdr:from>
      <cdr:x>0.06</cdr:x>
      <cdr:y>0.80375</cdr:y>
    </cdr:from>
    <cdr:to>
      <cdr:x>0.072</cdr:x>
      <cdr:y>0.83425</cdr:y>
    </cdr:to>
    <cdr:sp macro="" textlink="">
      <cdr:nvSpPr>
        <cdr:cNvPr id="517123" name="Text Box 3"/>
        <cdr:cNvSpPr txBox="1">
          <a:spLocks xmlns:a="http://schemas.openxmlformats.org/drawingml/2006/main" noChangeArrowheads="1"/>
        </cdr:cNvSpPr>
      </cdr:nvSpPr>
      <cdr:spPr bwMode="auto">
        <a:xfrm xmlns:a="http://schemas.openxmlformats.org/drawingml/2006/main">
          <a:off x="569786" y="5795379"/>
          <a:ext cx="113957" cy="219918"/>
        </a:xfrm>
        <a:prstGeom xmlns:a="http://schemas.openxmlformats.org/drawingml/2006/main" prst="rect">
          <a:avLst/>
        </a:prstGeom>
        <a:noFill xmlns:a="http://schemas.openxmlformats.org/drawingml/2006/main"/>
        <a:ln xmlns:a="http://schemas.openxmlformats.org/drawingml/2006/main" w="9525">
          <a:noFill/>
          <a:miter lim="800000"/>
          <a:headEnd/>
          <a:tailEnd/>
        </a:ln>
      </cdr:spPr>
    </cdr:sp>
  </cdr:relSizeAnchor>
  <cdr:relSizeAnchor xmlns:cdr="http://schemas.openxmlformats.org/drawingml/2006/chartDrawing">
    <cdr:from>
      <cdr:x>0.077</cdr:x>
      <cdr:y>0.713</cdr:y>
    </cdr:from>
    <cdr:to>
      <cdr:x>0.089</cdr:x>
      <cdr:y>0.7435</cdr:y>
    </cdr:to>
    <cdr:sp macro="" textlink="">
      <cdr:nvSpPr>
        <cdr:cNvPr id="517125" name="Text Box 5"/>
        <cdr:cNvSpPr txBox="1">
          <a:spLocks xmlns:a="http://schemas.openxmlformats.org/drawingml/2006/main" noChangeArrowheads="1"/>
        </cdr:cNvSpPr>
      </cdr:nvSpPr>
      <cdr:spPr bwMode="auto">
        <a:xfrm xmlns:a="http://schemas.openxmlformats.org/drawingml/2006/main">
          <a:off x="731225" y="5141033"/>
          <a:ext cx="113957" cy="219918"/>
        </a:xfrm>
        <a:prstGeom xmlns:a="http://schemas.openxmlformats.org/drawingml/2006/main" prst="rect">
          <a:avLst/>
        </a:prstGeom>
        <a:noFill xmlns:a="http://schemas.openxmlformats.org/drawingml/2006/main"/>
        <a:ln xmlns:a="http://schemas.openxmlformats.org/drawingml/2006/main" w="9525">
          <a:noFill/>
          <a:miter lim="800000"/>
          <a:headEnd/>
          <a:tailEnd/>
        </a:ln>
      </cdr:spPr>
    </cdr:sp>
  </cdr:relSizeAnchor>
  <cdr:relSizeAnchor xmlns:cdr="http://schemas.openxmlformats.org/drawingml/2006/chartDrawing">
    <cdr:from>
      <cdr:x>0.18875</cdr:x>
      <cdr:y>0.52025</cdr:y>
    </cdr:from>
    <cdr:to>
      <cdr:x>0.3785</cdr:x>
      <cdr:y>0.677</cdr:y>
    </cdr:to>
    <cdr:sp macro="" textlink="">
      <cdr:nvSpPr>
        <cdr:cNvPr id="517126" name="Oval 6"/>
        <cdr:cNvSpPr>
          <a:spLocks xmlns:a="http://schemas.openxmlformats.org/drawingml/2006/main" noChangeArrowheads="1"/>
        </cdr:cNvSpPr>
      </cdr:nvSpPr>
      <cdr:spPr bwMode="auto">
        <a:xfrm xmlns:a="http://schemas.openxmlformats.org/drawingml/2006/main">
          <a:off x="1792450" y="3751224"/>
          <a:ext cx="1801947" cy="1130234"/>
        </a:xfrm>
        <a:prstGeom xmlns:a="http://schemas.openxmlformats.org/drawingml/2006/main" prst="ellipse">
          <a:avLst/>
        </a:prstGeom>
        <a:noFill xmlns:a="http://schemas.openxmlformats.org/drawingml/2006/main"/>
        <a:ln xmlns:a="http://schemas.openxmlformats.org/drawingml/2006/main" w="9525">
          <a:solidFill>
            <a:srgbClr val="000000"/>
          </a:solidFill>
          <a:round/>
          <a:headEnd/>
          <a:tailEnd/>
        </a:ln>
      </cdr:spPr>
    </cdr:sp>
  </cdr:relSizeAnchor>
  <cdr:relSizeAnchor xmlns:cdr="http://schemas.openxmlformats.org/drawingml/2006/chartDrawing">
    <cdr:from>
      <cdr:x>0.643</cdr:x>
      <cdr:y>0.42375</cdr:y>
    </cdr:from>
    <cdr:to>
      <cdr:x>0.7285</cdr:x>
      <cdr:y>0.497</cdr:y>
    </cdr:to>
    <cdr:sp macro="" textlink="">
      <cdr:nvSpPr>
        <cdr:cNvPr id="517127" name="Oval 7"/>
        <cdr:cNvSpPr>
          <a:spLocks xmlns:a="http://schemas.openxmlformats.org/drawingml/2006/main" noChangeArrowheads="1"/>
        </cdr:cNvSpPr>
      </cdr:nvSpPr>
      <cdr:spPr bwMode="auto">
        <a:xfrm xmlns:a="http://schemas.openxmlformats.org/drawingml/2006/main">
          <a:off x="6106201" y="3055418"/>
          <a:ext cx="811945" cy="528163"/>
        </a:xfrm>
        <a:prstGeom xmlns:a="http://schemas.openxmlformats.org/drawingml/2006/main" prst="ellipse">
          <a:avLst/>
        </a:prstGeom>
        <a:noFill xmlns:a="http://schemas.openxmlformats.org/drawingml/2006/main"/>
        <a:ln xmlns:a="http://schemas.openxmlformats.org/drawingml/2006/main" w="9525">
          <a:solidFill>
            <a:srgbClr val="000000"/>
          </a:solidFill>
          <a:round/>
          <a:headEnd/>
          <a:tailEnd/>
        </a:ln>
      </cdr:spPr>
    </cdr:sp>
  </cdr:relSizeAnchor>
  <cdr:relSizeAnchor xmlns:cdr="http://schemas.openxmlformats.org/drawingml/2006/chartDrawing">
    <cdr:from>
      <cdr:x>0.736</cdr:x>
      <cdr:y>0.05675</cdr:y>
    </cdr:from>
    <cdr:to>
      <cdr:x>0.78325</cdr:x>
      <cdr:y>0.23425</cdr:y>
    </cdr:to>
    <cdr:sp macro="" textlink="">
      <cdr:nvSpPr>
        <cdr:cNvPr id="517128" name="Oval 8"/>
        <cdr:cNvSpPr>
          <a:spLocks xmlns:a="http://schemas.openxmlformats.org/drawingml/2006/main" noChangeArrowheads="1"/>
        </cdr:cNvSpPr>
      </cdr:nvSpPr>
      <cdr:spPr bwMode="auto">
        <a:xfrm xmlns:a="http://schemas.openxmlformats.org/drawingml/2006/main" rot="17051651">
          <a:off x="6573797" y="824764"/>
          <a:ext cx="1279850" cy="448706"/>
        </a:xfrm>
        <a:prstGeom xmlns:a="http://schemas.openxmlformats.org/drawingml/2006/main" prst="ellipse">
          <a:avLst/>
        </a:prstGeom>
        <a:noFill xmlns:a="http://schemas.openxmlformats.org/drawingml/2006/main"/>
        <a:ln xmlns:a="http://schemas.openxmlformats.org/drawingml/2006/main" w="9525">
          <a:solidFill>
            <a:srgbClr val="000000"/>
          </a:solidFill>
          <a:round/>
          <a:headEnd/>
          <a:tailEnd/>
        </a:ln>
      </cdr:spPr>
    </cdr:sp>
  </cdr:relSizeAnchor>
  <cdr:relSizeAnchor xmlns:cdr="http://schemas.openxmlformats.org/drawingml/2006/chartDrawing">
    <cdr:from>
      <cdr:x>0.6585</cdr:x>
      <cdr:y>0.1975</cdr:y>
    </cdr:from>
    <cdr:to>
      <cdr:x>0.7115</cdr:x>
      <cdr:y>0.2645</cdr:y>
    </cdr:to>
    <cdr:sp macro="" textlink="">
      <cdr:nvSpPr>
        <cdr:cNvPr id="517129" name="Oval 9"/>
        <cdr:cNvSpPr>
          <a:spLocks xmlns:a="http://schemas.openxmlformats.org/drawingml/2006/main" noChangeArrowheads="1"/>
        </cdr:cNvSpPr>
      </cdr:nvSpPr>
      <cdr:spPr bwMode="auto">
        <a:xfrm xmlns:a="http://schemas.openxmlformats.org/drawingml/2006/main">
          <a:off x="6253396" y="1424059"/>
          <a:ext cx="503310" cy="483098"/>
        </a:xfrm>
        <a:prstGeom xmlns:a="http://schemas.openxmlformats.org/drawingml/2006/main" prst="ellipse">
          <a:avLst/>
        </a:prstGeom>
        <a:noFill xmlns:a="http://schemas.openxmlformats.org/drawingml/2006/main"/>
        <a:ln xmlns:a="http://schemas.openxmlformats.org/drawingml/2006/main" w="9525">
          <a:solidFill>
            <a:srgbClr val="000000"/>
          </a:solidFill>
          <a:round/>
          <a:headEnd/>
          <a:tailEnd/>
        </a:ln>
      </cdr:spPr>
    </cdr:sp>
  </cdr:relSizeAnchor>
  <cdr:relSizeAnchor xmlns:cdr="http://schemas.openxmlformats.org/drawingml/2006/chartDrawing">
    <cdr:from>
      <cdr:x>0.14325</cdr:x>
      <cdr:y>0.37375</cdr:y>
    </cdr:from>
    <cdr:to>
      <cdr:x>0.3785</cdr:x>
      <cdr:y>0.47</cdr:y>
    </cdr:to>
    <cdr:sp macro="" textlink="">
      <cdr:nvSpPr>
        <cdr:cNvPr id="517130" name="AutoShape 10"/>
        <cdr:cNvSpPr>
          <a:spLocks xmlns:a="http://schemas.openxmlformats.org/drawingml/2006/main" noChangeArrowheads="1"/>
        </cdr:cNvSpPr>
      </cdr:nvSpPr>
      <cdr:spPr bwMode="auto">
        <a:xfrm xmlns:a="http://schemas.openxmlformats.org/drawingml/2006/main">
          <a:off x="1360363" y="2694896"/>
          <a:ext cx="2234034" cy="694004"/>
        </a:xfrm>
        <a:prstGeom xmlns:a="http://schemas.openxmlformats.org/drawingml/2006/main" prst="foldedCorner">
          <a:avLst>
            <a:gd name="adj" fmla="val 12500"/>
          </a:avLst>
        </a:prstGeom>
        <a:solidFill xmlns:a="http://schemas.openxmlformats.org/drawingml/2006/main">
          <a:srgbClr val="FFFFFF"/>
        </a:solidFill>
        <a:ln xmlns:a="http://schemas.openxmlformats.org/drawingml/2006/main" w="9525">
          <a:solidFill>
            <a:srgbClr val="000000"/>
          </a:solidFill>
          <a:round/>
          <a:headEnd/>
          <a:tailEnd/>
        </a:l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en-US" sz="1200" b="0" i="0" strike="noStrike">
              <a:solidFill>
                <a:srgbClr val="000000"/>
              </a:solidFill>
              <a:latin typeface="Arial"/>
              <a:cs typeface="Arial"/>
            </a:rPr>
            <a:t>Utah Juniper &amp; Flowering shrubs: Chamise, Manzanita, Sage &amp; Rabbitbrush </a:t>
          </a:r>
        </a:p>
      </cdr:txBody>
    </cdr:sp>
  </cdr:relSizeAnchor>
  <cdr:relSizeAnchor xmlns:cdr="http://schemas.openxmlformats.org/drawingml/2006/chartDrawing">
    <cdr:from>
      <cdr:x>0.40975</cdr:x>
      <cdr:y>0.4325</cdr:y>
    </cdr:from>
    <cdr:to>
      <cdr:x>0.57375</cdr:x>
      <cdr:y>0.52025</cdr:y>
    </cdr:to>
    <cdr:sp macro="" textlink="">
      <cdr:nvSpPr>
        <cdr:cNvPr id="517131" name="AutoShape 11"/>
        <cdr:cNvSpPr>
          <a:spLocks xmlns:a="http://schemas.openxmlformats.org/drawingml/2006/main" noChangeArrowheads="1"/>
        </cdr:cNvSpPr>
      </cdr:nvSpPr>
      <cdr:spPr bwMode="auto">
        <a:xfrm xmlns:a="http://schemas.openxmlformats.org/drawingml/2006/main">
          <a:off x="3891160" y="3118509"/>
          <a:ext cx="1557414" cy="632715"/>
        </a:xfrm>
        <a:prstGeom xmlns:a="http://schemas.openxmlformats.org/drawingml/2006/main" prst="foldedCorner">
          <a:avLst>
            <a:gd name="adj" fmla="val 12500"/>
          </a:avLst>
        </a:prstGeom>
        <a:solidFill xmlns:a="http://schemas.openxmlformats.org/drawingml/2006/main">
          <a:srgbClr val="FFFFFF"/>
        </a:solidFill>
        <a:ln xmlns:a="http://schemas.openxmlformats.org/drawingml/2006/main" w="9525">
          <a:solidFill>
            <a:srgbClr val="000000"/>
          </a:solidFill>
          <a:round/>
          <a:headEnd/>
          <a:tailEnd/>
        </a:l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en-US" sz="1200" b="0" i="0" strike="noStrike" dirty="0">
              <a:solidFill>
                <a:srgbClr val="000000"/>
              </a:solidFill>
              <a:latin typeface="Arial"/>
              <a:cs typeface="Arial"/>
            </a:rPr>
            <a:t>Pines: Southern Pine, </a:t>
          </a:r>
          <a:r>
            <a:rPr lang="en-US" sz="1200" b="0" i="0" strike="noStrike" dirty="0" err="1">
              <a:solidFill>
                <a:srgbClr val="000000"/>
              </a:solidFill>
              <a:latin typeface="Arial"/>
              <a:cs typeface="Arial"/>
            </a:rPr>
            <a:t>Lodgepole</a:t>
          </a:r>
          <a:r>
            <a:rPr lang="en-US" sz="1200" b="0" i="0" strike="noStrike" dirty="0">
              <a:solidFill>
                <a:srgbClr val="000000"/>
              </a:solidFill>
              <a:latin typeface="Arial"/>
              <a:cs typeface="Arial"/>
            </a:rPr>
            <a:t> Pine, and Ponderosa Pine</a:t>
          </a:r>
        </a:p>
      </cdr:txBody>
    </cdr:sp>
  </cdr:relSizeAnchor>
  <cdr:relSizeAnchor xmlns:cdr="http://schemas.openxmlformats.org/drawingml/2006/chartDrawing">
    <cdr:from>
      <cdr:x>0.401</cdr:x>
      <cdr:y>0.24625</cdr:y>
    </cdr:from>
    <cdr:to>
      <cdr:x>0.561</cdr:x>
      <cdr:y>0.364</cdr:y>
    </cdr:to>
    <cdr:sp macro="" textlink="">
      <cdr:nvSpPr>
        <cdr:cNvPr id="517132" name="AutoShape 12"/>
        <cdr:cNvSpPr>
          <a:spLocks xmlns:a="http://schemas.openxmlformats.org/drawingml/2006/main" noChangeArrowheads="1"/>
        </cdr:cNvSpPr>
      </cdr:nvSpPr>
      <cdr:spPr bwMode="auto">
        <a:xfrm xmlns:a="http://schemas.openxmlformats.org/drawingml/2006/main">
          <a:off x="3808066" y="1775567"/>
          <a:ext cx="1519428" cy="849028"/>
        </a:xfrm>
        <a:prstGeom xmlns:a="http://schemas.openxmlformats.org/drawingml/2006/main" prst="foldedCorner">
          <a:avLst>
            <a:gd name="adj" fmla="val 12500"/>
          </a:avLst>
        </a:prstGeom>
        <a:solidFill xmlns:a="http://schemas.openxmlformats.org/drawingml/2006/main">
          <a:srgbClr val="FFFFFF"/>
        </a:solidFill>
        <a:ln xmlns:a="http://schemas.openxmlformats.org/drawingml/2006/main" w="9525">
          <a:solidFill>
            <a:srgbClr val="000000"/>
          </a:solidFill>
          <a:round/>
          <a:headEnd/>
          <a:tailEnd/>
        </a:l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en-US" sz="1200" b="0" i="0" strike="noStrike">
              <a:solidFill>
                <a:srgbClr val="000000"/>
              </a:solidFill>
              <a:latin typeface="Arial"/>
              <a:cs typeface="Arial"/>
            </a:rPr>
            <a:t>Fern (Puerto Rico), Rice Straw &amp; Ceanothus (a flowering shrub)</a:t>
          </a:r>
        </a:p>
      </cdr:txBody>
    </cdr:sp>
  </cdr:relSizeAnchor>
  <cdr:relSizeAnchor xmlns:cdr="http://schemas.openxmlformats.org/drawingml/2006/chartDrawing">
    <cdr:from>
      <cdr:x>0.46525</cdr:x>
      <cdr:y>0.11475</cdr:y>
    </cdr:from>
    <cdr:to>
      <cdr:x>0.5955</cdr:x>
      <cdr:y>0.1975</cdr:y>
    </cdr:to>
    <cdr:sp macro="" textlink="">
      <cdr:nvSpPr>
        <cdr:cNvPr id="517133" name="AutoShape 13"/>
        <cdr:cNvSpPr>
          <a:spLocks xmlns:a="http://schemas.openxmlformats.org/drawingml/2006/main" noChangeArrowheads="1"/>
        </cdr:cNvSpPr>
      </cdr:nvSpPr>
      <cdr:spPr bwMode="auto">
        <a:xfrm xmlns:a="http://schemas.openxmlformats.org/drawingml/2006/main">
          <a:off x="4418212" y="827396"/>
          <a:ext cx="1236909" cy="596663"/>
        </a:xfrm>
        <a:prstGeom xmlns:a="http://schemas.openxmlformats.org/drawingml/2006/main" prst="foldedCorner">
          <a:avLst>
            <a:gd name="adj" fmla="val 12500"/>
          </a:avLst>
        </a:prstGeom>
        <a:solidFill xmlns:a="http://schemas.openxmlformats.org/drawingml/2006/main">
          <a:srgbClr val="FFFFFF"/>
        </a:solidFill>
        <a:ln xmlns:a="http://schemas.openxmlformats.org/drawingml/2006/main" w="9525">
          <a:solidFill>
            <a:srgbClr val="000000"/>
          </a:solidFill>
          <a:round/>
          <a:headEnd/>
          <a:tailEnd/>
        </a:l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en-US" sz="1200" b="0" i="0" strike="noStrike">
              <a:solidFill>
                <a:srgbClr val="000000"/>
              </a:solidFill>
              <a:latin typeface="Arial"/>
              <a:cs typeface="Arial"/>
            </a:rPr>
            <a:t>Duff: Alaskan &amp; Ponderosa Pine  Duff</a:t>
          </a:r>
        </a:p>
      </cdr:txBody>
    </cdr:sp>
  </cdr:relSizeAnchor>
  <cdr:relSizeAnchor xmlns:cdr="http://schemas.openxmlformats.org/drawingml/2006/chartDrawing">
    <cdr:from>
      <cdr:x>0.1615</cdr:x>
      <cdr:y>0.47</cdr:y>
    </cdr:from>
    <cdr:to>
      <cdr:x>0.22275</cdr:x>
      <cdr:y>0.54</cdr:y>
    </cdr:to>
    <cdr:sp macro="" textlink="">
      <cdr:nvSpPr>
        <cdr:cNvPr id="517134" name="Line 14"/>
        <cdr:cNvSpPr>
          <a:spLocks xmlns:a="http://schemas.openxmlformats.org/drawingml/2006/main" noChangeShapeType="1"/>
        </cdr:cNvSpPr>
      </cdr:nvSpPr>
      <cdr:spPr bwMode="auto">
        <a:xfrm xmlns:a="http://schemas.openxmlformats.org/drawingml/2006/main">
          <a:off x="1533673" y="3388900"/>
          <a:ext cx="581656" cy="50473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sp>
  </cdr:relSizeAnchor>
  <cdr:relSizeAnchor xmlns:cdr="http://schemas.openxmlformats.org/drawingml/2006/chartDrawing">
    <cdr:from>
      <cdr:x>0.5745</cdr:x>
      <cdr:y>0.46125</cdr:y>
    </cdr:from>
    <cdr:to>
      <cdr:x>0.643</cdr:x>
      <cdr:y>0.4835</cdr:y>
    </cdr:to>
    <cdr:sp macro="" textlink="">
      <cdr:nvSpPr>
        <cdr:cNvPr id="517135" name="Line 15"/>
        <cdr:cNvSpPr>
          <a:spLocks xmlns:a="http://schemas.openxmlformats.org/drawingml/2006/main" noChangeShapeType="1"/>
        </cdr:cNvSpPr>
      </cdr:nvSpPr>
      <cdr:spPr bwMode="auto">
        <a:xfrm xmlns:a="http://schemas.openxmlformats.org/drawingml/2006/main" flipV="1">
          <a:off x="5455696" y="3325809"/>
          <a:ext cx="650505" cy="160431"/>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sp>
  </cdr:relSizeAnchor>
  <cdr:relSizeAnchor xmlns:cdr="http://schemas.openxmlformats.org/drawingml/2006/chartDrawing">
    <cdr:from>
      <cdr:x>0.55075</cdr:x>
      <cdr:y>0.1975</cdr:y>
    </cdr:from>
    <cdr:to>
      <cdr:x>0.67475</cdr:x>
      <cdr:y>0.259</cdr:y>
    </cdr:to>
    <cdr:sp macro="" textlink="">
      <cdr:nvSpPr>
        <cdr:cNvPr id="517136" name="Line 16"/>
        <cdr:cNvSpPr>
          <a:spLocks xmlns:a="http://schemas.openxmlformats.org/drawingml/2006/main" noChangeShapeType="1"/>
        </cdr:cNvSpPr>
      </cdr:nvSpPr>
      <cdr:spPr bwMode="auto">
        <a:xfrm xmlns:a="http://schemas.openxmlformats.org/drawingml/2006/main" flipV="1">
          <a:off x="5230156" y="1424059"/>
          <a:ext cx="1177557" cy="443441"/>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sp>
  </cdr:relSizeAnchor>
  <cdr:relSizeAnchor xmlns:cdr="http://schemas.openxmlformats.org/drawingml/2006/chartDrawing">
    <cdr:from>
      <cdr:x>0.5745</cdr:x>
      <cdr:y>0.083</cdr:y>
    </cdr:from>
    <cdr:to>
      <cdr:x>0.75475</cdr:x>
      <cdr:y>0.13225</cdr:y>
    </cdr:to>
    <cdr:sp macro="" textlink="">
      <cdr:nvSpPr>
        <cdr:cNvPr id="517137" name="Line 17"/>
        <cdr:cNvSpPr>
          <a:spLocks xmlns:a="http://schemas.openxmlformats.org/drawingml/2006/main" noChangeShapeType="1"/>
        </cdr:cNvSpPr>
      </cdr:nvSpPr>
      <cdr:spPr bwMode="auto">
        <a:xfrm xmlns:a="http://schemas.openxmlformats.org/drawingml/2006/main" flipV="1">
          <a:off x="5455696" y="598465"/>
          <a:ext cx="1711731" cy="355114"/>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sp>
  </cdr:relSizeAnchor>
  <cdr:relSizeAnchor xmlns:cdr="http://schemas.openxmlformats.org/drawingml/2006/chartDrawing">
    <cdr:from>
      <cdr:x>0.01975</cdr:x>
      <cdr:y>0.10525</cdr:y>
    </cdr:from>
    <cdr:to>
      <cdr:x>0.05775</cdr:x>
      <cdr:y>0.95325</cdr:y>
    </cdr:to>
    <cdr:sp macro="" textlink="">
      <cdr:nvSpPr>
        <cdr:cNvPr id="517139" name="Text Box 19"/>
        <cdr:cNvSpPr txBox="1">
          <a:spLocks xmlns:a="http://schemas.openxmlformats.org/drawingml/2006/main" noChangeArrowheads="1"/>
        </cdr:cNvSpPr>
      </cdr:nvSpPr>
      <cdr:spPr bwMode="auto">
        <a:xfrm xmlns:a="http://schemas.openxmlformats.org/drawingml/2006/main">
          <a:off x="187554" y="758897"/>
          <a:ext cx="360865" cy="611444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vert="vert270" wrap="square" lIns="45720" tIns="41148" rIns="0" bIns="0" anchor="t" upright="1"/>
        <a:lstStyle xmlns:a="http://schemas.openxmlformats.org/drawingml/2006/main"/>
        <a:p xmlns:a="http://schemas.openxmlformats.org/drawingml/2006/main">
          <a:pPr algn="r" rtl="0">
            <a:defRPr sz="1000"/>
          </a:pPr>
          <a:r>
            <a:rPr lang="en-US" sz="2000" b="1" i="0" strike="noStrike">
              <a:solidFill>
                <a:srgbClr val="000000"/>
              </a:solidFill>
              <a:latin typeface="Arial"/>
              <a:cs typeface="Arial"/>
            </a:rPr>
            <a:t>Ångström exponent of absorbtion, </a:t>
          </a:r>
          <a:r>
            <a:rPr lang="en-US" sz="2000" b="1" i="1" strike="noStrike">
              <a:solidFill>
                <a:srgbClr val="000000"/>
              </a:solidFill>
              <a:latin typeface="Arial"/>
              <a:cs typeface="Arial"/>
            </a:rPr>
            <a:t>b</a:t>
          </a:r>
          <a:r>
            <a:rPr lang="en-US" sz="2000" b="1" i="0" strike="noStrike">
              <a:solidFill>
                <a:srgbClr val="000000"/>
              </a:solidFill>
              <a:latin typeface="Arial"/>
              <a:cs typeface="Arial"/>
            </a:rPr>
            <a:t>(405/870)  </a:t>
          </a:r>
        </a:p>
      </cdr:txBody>
    </cdr:sp>
  </cdr:relSizeAnchor>
  <cdr:relSizeAnchor xmlns:cdr="http://schemas.openxmlformats.org/drawingml/2006/chartDrawing">
    <cdr:from>
      <cdr:x>0.197</cdr:x>
      <cdr:y>0.9435</cdr:y>
    </cdr:from>
    <cdr:to>
      <cdr:x>0.7385</cdr:x>
      <cdr:y>1</cdr:y>
    </cdr:to>
    <cdr:sp macro="" textlink="">
      <cdr:nvSpPr>
        <cdr:cNvPr id="517140" name="Text Box 20"/>
        <cdr:cNvSpPr txBox="1">
          <a:spLocks xmlns:a="http://schemas.openxmlformats.org/drawingml/2006/main" noChangeArrowheads="1"/>
        </cdr:cNvSpPr>
      </cdr:nvSpPr>
      <cdr:spPr bwMode="auto">
        <a:xfrm xmlns:a="http://schemas.openxmlformats.org/drawingml/2006/main">
          <a:off x="1696288" y="5320208"/>
          <a:ext cx="4662640" cy="31859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45720" tIns="41148" rIns="0" bIns="0" anchor="t" upright="1"/>
        <a:lstStyle xmlns:a="http://schemas.openxmlformats.org/drawingml/2006/main"/>
        <a:p xmlns:a="http://schemas.openxmlformats.org/drawingml/2006/main">
          <a:pPr algn="l" rtl="0">
            <a:defRPr sz="1000"/>
          </a:pPr>
          <a:r>
            <a:rPr lang="en-US" sz="2000" b="1" i="0" strike="noStrike" dirty="0">
              <a:solidFill>
                <a:srgbClr val="000000"/>
              </a:solidFill>
              <a:latin typeface="Arial"/>
              <a:cs typeface="Arial"/>
            </a:rPr>
            <a:t>single scattering </a:t>
          </a:r>
          <a:r>
            <a:rPr lang="en-US" sz="2000" b="1" i="0" strike="noStrike" dirty="0" err="1">
              <a:solidFill>
                <a:srgbClr val="000000"/>
              </a:solidFill>
              <a:latin typeface="Arial"/>
              <a:cs typeface="Arial"/>
            </a:rPr>
            <a:t>albedo</a:t>
          </a:r>
          <a:r>
            <a:rPr lang="en-US" sz="2000" b="1" i="0" strike="noStrike" dirty="0">
              <a:solidFill>
                <a:srgbClr val="000000"/>
              </a:solidFill>
              <a:latin typeface="Arial"/>
              <a:cs typeface="Arial"/>
            </a:rPr>
            <a:t>, </a:t>
          </a:r>
          <a:r>
            <a:rPr lang="el-GR" sz="2000" b="1" i="1" strike="noStrike" dirty="0">
              <a:solidFill>
                <a:srgbClr val="000000"/>
              </a:solidFill>
              <a:latin typeface="Arial"/>
              <a:cs typeface="Arial"/>
            </a:rPr>
            <a:t>ω</a:t>
          </a:r>
          <a:r>
            <a:rPr lang="el-GR" sz="2000" b="1" i="0" strike="noStrike" dirty="0">
              <a:solidFill>
                <a:srgbClr val="000000"/>
              </a:solidFill>
              <a:latin typeface="Arial"/>
              <a:cs typeface="Arial"/>
            </a:rPr>
            <a:t>(405 </a:t>
          </a:r>
          <a:r>
            <a:rPr lang="en-US" sz="2000" b="1" i="0" strike="noStrike" dirty="0">
              <a:solidFill>
                <a:srgbClr val="000000"/>
              </a:solidFill>
              <a:latin typeface="Arial"/>
              <a:cs typeface="Arial"/>
            </a:rPr>
            <a:t>nm)                              </a:t>
          </a:r>
        </a:p>
      </cdr:txBody>
    </cdr:sp>
  </cdr:relSizeAnchor>
  <cdr:relSizeAnchor xmlns:cdr="http://schemas.openxmlformats.org/drawingml/2006/chartDrawing">
    <cdr:from>
      <cdr:x>0</cdr:x>
      <cdr:y>0</cdr:y>
    </cdr:from>
    <cdr:to>
      <cdr:x>0.0775</cdr:x>
      <cdr:y>0.0725</cdr:y>
    </cdr:to>
    <cdr:sp macro="" textlink="">
      <cdr:nvSpPr>
        <cdr:cNvPr id="517141" name="Text Box 21"/>
        <cdr:cNvSpPr txBox="1">
          <a:spLocks xmlns:a="http://schemas.openxmlformats.org/drawingml/2006/main" noChangeArrowheads="1"/>
        </cdr:cNvSpPr>
      </cdr:nvSpPr>
      <cdr:spPr bwMode="auto">
        <a:xfrm xmlns:a="http://schemas.openxmlformats.org/drawingml/2006/main">
          <a:off x="0" y="0"/>
          <a:ext cx="735973" cy="522756"/>
        </a:xfrm>
        <a:prstGeom xmlns:a="http://schemas.openxmlformats.org/drawingml/2006/main" prst="rect">
          <a:avLst/>
        </a:prstGeom>
        <a:solidFill xmlns:a="http://schemas.openxmlformats.org/drawingml/2006/main">
          <a:srgbClr val="FFFFFF"/>
        </a:solidFill>
        <a:ln xmlns:a="http://schemas.openxmlformats.org/drawingml/2006/main" w="9525">
          <a:noFill/>
          <a:miter lim="800000"/>
          <a:headEnd/>
          <a:tailEnd/>
        </a:ln>
        <a:effectLst xmlns:a="http://schemas.openxmlformats.org/drawingml/2006/main"/>
      </cdr:spPr>
      <cdr:txBody>
        <a:bodyPr xmlns:a="http://schemas.openxmlformats.org/drawingml/2006/main" vertOverflow="clip" wrap="square" lIns="64008" tIns="50292" rIns="0" bIns="0" anchor="t" upright="1"/>
        <a:lstStyle xmlns:a="http://schemas.openxmlformats.org/drawingml/2006/main"/>
        <a:p xmlns:a="http://schemas.openxmlformats.org/drawingml/2006/main">
          <a:pPr algn="l" rtl="0">
            <a:defRPr sz="1000"/>
          </a:pPr>
          <a:r>
            <a:rPr lang="en-US" sz="2800" b="1" i="0" strike="noStrike">
              <a:solidFill>
                <a:srgbClr val="000000"/>
              </a:solidFill>
              <a:latin typeface="Arial"/>
              <a:cs typeface="Arial"/>
            </a:rPr>
            <a:t>(a)</a:t>
          </a:r>
        </a:p>
      </cdr:txBody>
    </cdr:sp>
  </cdr:relSizeAnchor>
  <cdr:relSizeAnchor xmlns:cdr="http://schemas.openxmlformats.org/drawingml/2006/chartDrawing">
    <cdr:from>
      <cdr:x>0.67475</cdr:x>
      <cdr:y>0.317</cdr:y>
    </cdr:from>
    <cdr:to>
      <cdr:x>0.81868</cdr:x>
      <cdr:y>0.38613</cdr:y>
    </cdr:to>
    <cdr:sp macro="" textlink="">
      <cdr:nvSpPr>
        <cdr:cNvPr id="517142" name="Text Box 22"/>
        <cdr:cNvSpPr txBox="1">
          <a:spLocks xmlns:a="http://schemas.openxmlformats.org/drawingml/2006/main" noChangeArrowheads="1"/>
        </cdr:cNvSpPr>
      </cdr:nvSpPr>
      <cdr:spPr bwMode="auto">
        <a:xfrm xmlns:a="http://schemas.openxmlformats.org/drawingml/2006/main">
          <a:off x="5912834" y="1884121"/>
          <a:ext cx="1261243" cy="410882"/>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wrap="none" lIns="45720" tIns="41148" rIns="0" bIns="0" anchor="t" upright="1">
          <a:spAutoFit/>
        </a:bodyPr>
        <a:lstStyle xmlns:a="http://schemas.openxmlformats.org/drawingml/2006/main"/>
        <a:p xmlns:a="http://schemas.openxmlformats.org/drawingml/2006/main">
          <a:pPr algn="l" rtl="0">
            <a:defRPr sz="1000"/>
          </a:pPr>
          <a:r>
            <a:rPr lang="en-US" sz="2400" b="1" i="0" strike="noStrike" dirty="0">
              <a:solidFill>
                <a:srgbClr val="0000CC"/>
              </a:solidFill>
              <a:latin typeface="Arial"/>
              <a:cs typeface="Arial"/>
            </a:rPr>
            <a:t>JULY 08</a:t>
          </a:r>
        </a:p>
      </cdr:txBody>
    </cdr:sp>
  </cdr:relSizeAnchor>
  <cdr:relSizeAnchor xmlns:cdr="http://schemas.openxmlformats.org/drawingml/2006/chartDrawing">
    <cdr:from>
      <cdr:x>0.4985</cdr:x>
      <cdr:y>0.63975</cdr:y>
    </cdr:from>
    <cdr:to>
      <cdr:x>0.70097</cdr:x>
      <cdr:y>0.70888</cdr:y>
    </cdr:to>
    <cdr:sp macro="" textlink="">
      <cdr:nvSpPr>
        <cdr:cNvPr id="517143" name="Text Box 23"/>
        <cdr:cNvSpPr txBox="1">
          <a:spLocks xmlns:a="http://schemas.openxmlformats.org/drawingml/2006/main" noChangeArrowheads="1"/>
        </cdr:cNvSpPr>
      </cdr:nvSpPr>
      <cdr:spPr bwMode="auto">
        <a:xfrm xmlns:a="http://schemas.openxmlformats.org/drawingml/2006/main">
          <a:off x="4368356" y="3802418"/>
          <a:ext cx="1774204" cy="410882"/>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wrap="none" lIns="45720" tIns="41148" rIns="0" bIns="0" anchor="t" upright="1">
          <a:spAutoFit/>
        </a:bodyPr>
        <a:lstStyle xmlns:a="http://schemas.openxmlformats.org/drawingml/2006/main"/>
        <a:p xmlns:a="http://schemas.openxmlformats.org/drawingml/2006/main">
          <a:pPr algn="l" rtl="0">
            <a:defRPr sz="1000"/>
          </a:pPr>
          <a:r>
            <a:rPr lang="en-US" sz="2400" b="1" i="0" strike="noStrike" dirty="0">
              <a:solidFill>
                <a:srgbClr val="C00000"/>
              </a:solidFill>
              <a:latin typeface="Arial"/>
              <a:cs typeface="Arial"/>
            </a:rPr>
            <a:t>AUGUST 08</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D309A6-9B82-F84F-8D7B-C01DC22F9285}" type="datetimeFigureOut">
              <a:rPr lang="en-US" smtClean="0"/>
              <a:t>12/10/14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FBFABD-BA71-D34E-AA67-0A482D70565A}" type="slidenum">
              <a:rPr lang="en-US" smtClean="0"/>
              <a:t>‹#›</a:t>
            </a:fld>
            <a:endParaRPr lang="en-US"/>
          </a:p>
        </p:txBody>
      </p:sp>
    </p:spTree>
    <p:extLst>
      <p:ext uri="{BB962C8B-B14F-4D97-AF65-F5344CB8AC3E}">
        <p14:creationId xmlns:p14="http://schemas.microsoft.com/office/powerpoint/2010/main" val="1163841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F3F388-2220-2949-A97A-6DD60B232BAB}" type="slidenum">
              <a:rPr lang="en-US">
                <a:solidFill>
                  <a:srgbClr val="000000"/>
                </a:solidFill>
              </a:rPr>
              <a:pPr/>
              <a:t>1</a:t>
            </a:fld>
            <a:endParaRPr lang="en-US">
              <a:solidFill>
                <a:srgbClr val="000000"/>
              </a:solidFill>
            </a:endParaRPr>
          </a:p>
        </p:txBody>
      </p:sp>
      <p:sp>
        <p:nvSpPr>
          <p:cNvPr id="239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eaLnBrk="0" fontAlgn="base" hangingPunct="0">
              <a:spcBef>
                <a:spcPct val="20000"/>
              </a:spcBef>
              <a:spcAft>
                <a:spcPct val="0"/>
              </a:spcAft>
              <a:defRPr kumimoji="1" sz="2400">
                <a:solidFill>
                  <a:schemeClr val="tx1"/>
                </a:solidFill>
                <a:latin typeface="Arial" charset="0"/>
                <a:ea typeface="ＭＳ Ｐゴシック" charset="0"/>
              </a:defRPr>
            </a:lvl6pPr>
            <a:lvl7pPr marL="914400" eaLnBrk="0" fontAlgn="base" hangingPunct="0">
              <a:spcBef>
                <a:spcPct val="20000"/>
              </a:spcBef>
              <a:spcAft>
                <a:spcPct val="0"/>
              </a:spcAft>
              <a:defRPr kumimoji="1" sz="2400">
                <a:solidFill>
                  <a:schemeClr val="tx1"/>
                </a:solidFill>
                <a:latin typeface="Arial" charset="0"/>
                <a:ea typeface="ＭＳ Ｐゴシック" charset="0"/>
              </a:defRPr>
            </a:lvl7pPr>
            <a:lvl8pPr marL="1371600" eaLnBrk="0" fontAlgn="base" hangingPunct="0">
              <a:spcBef>
                <a:spcPct val="20000"/>
              </a:spcBef>
              <a:spcAft>
                <a:spcPct val="0"/>
              </a:spcAft>
              <a:defRPr kumimoji="1" sz="2400">
                <a:solidFill>
                  <a:schemeClr val="tx1"/>
                </a:solidFill>
                <a:latin typeface="Arial" charset="0"/>
                <a:ea typeface="ＭＳ Ｐゴシック" charset="0"/>
              </a:defRPr>
            </a:lvl8pPr>
            <a:lvl9pPr marL="1828800" eaLnBrk="0" fontAlgn="base" hangingPunct="0">
              <a:spcBef>
                <a:spcPct val="20000"/>
              </a:spcBef>
              <a:spcAft>
                <a:spcPct val="0"/>
              </a:spcAft>
              <a:defRPr kumimoji="1" sz="2400">
                <a:solidFill>
                  <a:schemeClr val="tx1"/>
                </a:solidFill>
                <a:latin typeface="Arial" charset="0"/>
                <a:ea typeface="ＭＳ Ｐゴシック" charset="0"/>
              </a:defRPr>
            </a:lvl9pPr>
          </a:lstStyle>
          <a:p>
            <a:fld id="{7E0716B4-B141-B94A-BCD2-8CD4543F7847}" type="slidenum">
              <a:rPr kumimoji="0" lang="en-US" sz="1200">
                <a:solidFill>
                  <a:srgbClr val="000000"/>
                </a:solidFill>
              </a:rPr>
              <a:pPr/>
              <a:t>21</a:t>
            </a:fld>
            <a:endParaRPr kumimoji="0" lang="en-US" sz="1200">
              <a:solidFill>
                <a:srgbClr val="000000"/>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0" lang="en-US" sz="1800" b="1">
                <a:solidFill>
                  <a:srgbClr val="330060"/>
                </a:solidFill>
                <a:latin typeface="Times" charset="0"/>
              </a:rPr>
              <a:t>Diesel Engines</a:t>
            </a:r>
          </a:p>
          <a:p>
            <a:r>
              <a:rPr kumimoji="0" lang="en-US" b="1">
                <a:solidFill>
                  <a:srgbClr val="330060"/>
                </a:solidFill>
                <a:latin typeface="Times" charset="0"/>
              </a:rPr>
              <a:t>Simple Particulate Emissions Measuring System</a:t>
            </a:r>
            <a:r>
              <a:rPr kumimoji="0" lang="en-US">
                <a:solidFill>
                  <a:srgbClr val="000000"/>
                </a:solidFill>
                <a:latin typeface="Times" charset="0"/>
              </a:rPr>
              <a:t> </a:t>
            </a:r>
          </a:p>
          <a:p>
            <a:r>
              <a:rPr kumimoji="0" lang="en-US">
                <a:solidFill>
                  <a:srgbClr val="000000"/>
                </a:solidFill>
                <a:latin typeface="Times" charset="0"/>
              </a:rPr>
              <a:t>Current methods for measuring particulate matter emissions in diesel and other internal combustion engines require expensive, complex equipment and are difficult to use. Funded organizations are working to develop a simple, accurate, and user-friendly sensor to directly or indirectly measure particulate matter emissions from internal combustion engines. The goal is to develop a measuring system that is just as accurate but significantly simpler, less expensive, and easier to use than current dilution-tunnel, filtration-based systems. The improved system should be able to measure the most common types of particulates (carbon particles, liquid droplets, sulfate particles) as small as 1 micrometer. A system capable of making continuous (transient) measurements (with updates every 5 seconds, minimum) would be particularly attractive to industry.</a:t>
            </a:r>
          </a:p>
          <a:p>
            <a:r>
              <a:rPr kumimoji="0" lang="en-US">
                <a:solidFill>
                  <a:srgbClr val="000000"/>
                </a:solidFill>
                <a:latin typeface="Times" charset="0"/>
              </a:rPr>
              <a:t>CARAT is sponsored by the U.S. Department of Energy through its </a:t>
            </a:r>
            <a:r>
              <a:rPr kumimoji="0" lang="en-US">
                <a:solidFill>
                  <a:srgbClr val="330066"/>
                </a:solidFill>
                <a:latin typeface="Times" charset="0"/>
              </a:rPr>
              <a:t>Office of Advanced Automotive Technologies</a:t>
            </a:r>
            <a:r>
              <a:rPr kumimoji="0" lang="en-US">
                <a:solidFill>
                  <a:srgbClr val="000000"/>
                </a:solidFill>
                <a:latin typeface="Times" charset="0"/>
              </a:rPr>
              <a:t> (OAAT). Unlike other federally funded programs, the </a:t>
            </a:r>
            <a:r>
              <a:rPr kumimoji="0" lang="en-US">
                <a:solidFill>
                  <a:srgbClr val="330066"/>
                </a:solidFill>
                <a:latin typeface="Times" charset="0"/>
              </a:rPr>
              <a:t>three phases</a:t>
            </a:r>
            <a:r>
              <a:rPr kumimoji="0" lang="en-US">
                <a:solidFill>
                  <a:srgbClr val="000000"/>
                </a:solidFill>
                <a:latin typeface="Times" charset="0"/>
              </a:rPr>
              <a:t> of the CARAT Program have been designed to foster and support the development of a technology from proving its feasibility, through prototype development, and on to partnering with a manufacturer for validation of the technology and demonstration of production feasilibity. The program has been established to research, develop, and validate </a:t>
            </a:r>
            <a:r>
              <a:rPr kumimoji="0" lang="en-US">
                <a:solidFill>
                  <a:srgbClr val="993300"/>
                </a:solidFill>
                <a:latin typeface="Times" charset="0"/>
              </a:rPr>
              <a:t>advanced automotive technologies</a:t>
            </a:r>
            <a:r>
              <a:rPr kumimoji="0" lang="en-US">
                <a:solidFill>
                  <a:srgbClr val="000000"/>
                </a:solidFill>
                <a:latin typeface="Times" charset="0"/>
              </a:rPr>
              <a:t> that will enable the production of highly fuel-efficient, low-emission, and fuel-flexible cars and trucks.</a:t>
            </a:r>
          </a:p>
          <a:p>
            <a:r>
              <a:rPr kumimoji="0" lang="en-US">
                <a:solidFill>
                  <a:srgbClr val="000000"/>
                </a:solidFill>
                <a:latin typeface="Times" charset="0"/>
              </a:rPr>
              <a:t>For more information on the role of the CARAT Program within OAAT's R&amp;D Plan, click here.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429BF6-6B5B-BE47-9B93-E9AF0034A0C2}" type="slidenum">
              <a:rPr lang="en-US">
                <a:solidFill>
                  <a:srgbClr val="000000"/>
                </a:solidFill>
              </a:rPr>
              <a:pPr/>
              <a:t>26</a:t>
            </a:fld>
            <a:endParaRPr lang="en-US">
              <a:solidFill>
                <a:srgbClr val="000000"/>
              </a:solidFill>
            </a:endParaRPr>
          </a:p>
        </p:txBody>
      </p:sp>
      <p:sp>
        <p:nvSpPr>
          <p:cNvPr id="250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0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D3C1B8-29E8-3543-AC76-5BDF73412C58}" type="slidenum">
              <a:rPr lang="en-US">
                <a:solidFill>
                  <a:srgbClr val="000000"/>
                </a:solidFill>
              </a:rPr>
              <a:pPr/>
              <a:t>29</a:t>
            </a:fld>
            <a:endParaRPr lang="en-US">
              <a:solidFill>
                <a:srgbClr val="000000"/>
              </a:solidFill>
            </a:endParaRPr>
          </a:p>
        </p:txBody>
      </p:sp>
      <p:sp>
        <p:nvSpPr>
          <p:cNvPr id="264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4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F6EA6-8455-C948-AA52-A31C96C5F67F}" type="slidenum">
              <a:rPr lang="en-US">
                <a:solidFill>
                  <a:srgbClr val="000000"/>
                </a:solidFill>
              </a:rPr>
              <a:pPr/>
              <a:t>30</a:t>
            </a:fld>
            <a:endParaRPr lang="en-US">
              <a:solidFill>
                <a:srgbClr val="000000"/>
              </a:solidFill>
            </a:endParaRPr>
          </a:p>
        </p:txBody>
      </p:sp>
      <p:sp>
        <p:nvSpPr>
          <p:cNvPr id="849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49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solidFill>
                  <a:srgbClr val="000000"/>
                </a:solidFill>
                <a:latin typeface="Verdana" charset="0"/>
              </a:rPr>
              <a:t>S M O C C</a:t>
            </a:r>
            <a:r>
              <a:rPr lang="en-US">
                <a:solidFill>
                  <a:srgbClr val="000000"/>
                </a:solidFill>
                <a:latin typeface="Times New Roman" charset="0"/>
              </a:rPr>
              <a:t> </a:t>
            </a:r>
          </a:p>
          <a:p>
            <a:r>
              <a:rPr lang="en-US">
                <a:solidFill>
                  <a:srgbClr val="000000"/>
                </a:solidFill>
                <a:latin typeface="Times New Roman" charset="0"/>
              </a:rPr>
              <a:t> </a:t>
            </a:r>
            <a:r>
              <a:rPr lang="en-US">
                <a:solidFill>
                  <a:srgbClr val="000000"/>
                </a:solidFill>
                <a:latin typeface="Verdana" charset="0"/>
              </a:rPr>
              <a:t>   </a:t>
            </a:r>
            <a:r>
              <a:rPr lang="en-US" b="1">
                <a:solidFill>
                  <a:srgbClr val="000000"/>
                </a:solidFill>
                <a:latin typeface="Verdana" charset="0"/>
              </a:rPr>
              <a:t>Objectives</a:t>
            </a:r>
            <a:endParaRPr lang="en-US">
              <a:solidFill>
                <a:srgbClr val="000000"/>
              </a:solidFill>
              <a:latin typeface="Times New Roman" charset="0"/>
            </a:endParaRPr>
          </a:p>
          <a:p>
            <a:r>
              <a:rPr lang="en-US">
                <a:solidFill>
                  <a:srgbClr val="000000"/>
                </a:solidFill>
                <a:latin typeface="Verdana" charset="0"/>
              </a:rPr>
              <a:t>The overall goal of </a:t>
            </a:r>
            <a:r>
              <a:rPr lang="en-US" b="1">
                <a:solidFill>
                  <a:srgbClr val="000000"/>
                </a:solidFill>
                <a:latin typeface="Verdana" charset="0"/>
              </a:rPr>
              <a:t>SMOCC</a:t>
            </a:r>
            <a:r>
              <a:rPr lang="en-US">
                <a:solidFill>
                  <a:srgbClr val="000000"/>
                </a:solidFill>
                <a:latin typeface="Verdana" charset="0"/>
              </a:rPr>
              <a:t> is to investigate the connection between the composition and abundance of biomass burning aerosol, the lowering of the size of cloud droplets formed on this aerosol, and the climatic consequences of the resulting perturbation of cloud physics. To achieve this goal, we will:</a:t>
            </a:r>
          </a:p>
          <a:p>
            <a:r>
              <a:rPr lang="en-US" b="1">
                <a:solidFill>
                  <a:srgbClr val="000080"/>
                </a:solidFill>
                <a:latin typeface="Verdana" charset="0"/>
              </a:rPr>
              <a:t>(1)</a:t>
            </a:r>
            <a:r>
              <a:rPr lang="en-US">
                <a:solidFill>
                  <a:srgbClr val="000000"/>
                </a:solidFill>
                <a:latin typeface="Verdana" charset="0"/>
              </a:rPr>
              <a:t> Make field measurements of aerosol and supporting parameters in the Amazon Basin; </a:t>
            </a:r>
          </a:p>
          <a:p>
            <a:r>
              <a:rPr lang="en-US" b="1">
                <a:solidFill>
                  <a:srgbClr val="000080"/>
                </a:solidFill>
                <a:latin typeface="Verdana" charset="0"/>
              </a:rPr>
              <a:t>(2)</a:t>
            </a:r>
            <a:r>
              <a:rPr lang="en-US">
                <a:solidFill>
                  <a:srgbClr val="000000"/>
                </a:solidFill>
                <a:latin typeface="Verdana" charset="0"/>
              </a:rPr>
              <a:t> chemically characterise the aerosols produced by biomass burning, with particular attention to the organic fraction; </a:t>
            </a:r>
          </a:p>
          <a:p>
            <a:r>
              <a:rPr lang="en-US" b="1">
                <a:solidFill>
                  <a:srgbClr val="000080"/>
                </a:solidFill>
                <a:latin typeface="Verdana" charset="0"/>
              </a:rPr>
              <a:t>(3)</a:t>
            </a:r>
            <a:r>
              <a:rPr lang="en-US">
                <a:solidFill>
                  <a:srgbClr val="000000"/>
                </a:solidFill>
                <a:latin typeface="Verdana" charset="0"/>
              </a:rPr>
              <a:t> determine the link between the aerosol chemical/physical properties and the aerosol hygroscopic and cloud-nucleating properties; </a:t>
            </a:r>
          </a:p>
          <a:p>
            <a:r>
              <a:rPr lang="en-US" b="1">
                <a:solidFill>
                  <a:srgbClr val="000080"/>
                </a:solidFill>
                <a:latin typeface="Verdana" charset="0"/>
              </a:rPr>
              <a:t>(4)</a:t>
            </a:r>
            <a:r>
              <a:rPr lang="en-US">
                <a:solidFill>
                  <a:srgbClr val="000000"/>
                </a:solidFill>
                <a:latin typeface="Verdana" charset="0"/>
              </a:rPr>
              <a:t> model the effect of biomass burning aerosol on cloud microphysics at the cloud and regional level; </a:t>
            </a:r>
            <a:r>
              <a:rPr lang="en-US" b="1">
                <a:solidFill>
                  <a:srgbClr val="000080"/>
                </a:solidFill>
                <a:latin typeface="Verdana" charset="0"/>
              </a:rPr>
              <a:t>(5)</a:t>
            </a:r>
            <a:r>
              <a:rPr lang="en-US">
                <a:solidFill>
                  <a:srgbClr val="000000"/>
                </a:solidFill>
                <a:latin typeface="Verdana" charset="0"/>
              </a:rPr>
              <a:t> investigate the effect of smoke aerosols on climate dynamics and the resulting large-scale climate effects; </a:t>
            </a:r>
          </a:p>
          <a:p>
            <a:r>
              <a:rPr lang="en-US" b="1">
                <a:solidFill>
                  <a:srgbClr val="000080"/>
                </a:solidFill>
                <a:latin typeface="Verdana" charset="0"/>
              </a:rPr>
              <a:t>(6)</a:t>
            </a:r>
            <a:r>
              <a:rPr lang="en-US">
                <a:solidFill>
                  <a:srgbClr val="000000"/>
                </a:solidFill>
                <a:latin typeface="Verdana" charset="0"/>
              </a:rPr>
              <a:t> use satellite data to detect, validate and quantify the effect of smoke aerosol on cloud properties and precipitation processes.</a:t>
            </a:r>
            <a:r>
              <a:rPr lang="en-US">
                <a:solidFill>
                  <a:srgbClr val="000000"/>
                </a:solidFill>
                <a:latin typeface="Times New Roman" charset="0"/>
              </a:rPr>
              <a:t> </a:t>
            </a:r>
            <a:endParaRPr lang="en-US" sz="1600">
              <a:solidFill>
                <a:srgbClr val="000000"/>
              </a:solidFill>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3E08A3E-8263-C048-B251-2564A5539E96}" type="slidenum">
              <a:rPr lang="en-US">
                <a:solidFill>
                  <a:srgbClr val="000000"/>
                </a:solidFill>
              </a:rPr>
              <a:pPr/>
              <a:t>32</a:t>
            </a:fld>
            <a:endParaRPr lang="en-US">
              <a:solidFill>
                <a:srgbClr val="000000"/>
              </a:solidFill>
            </a:endParaRPr>
          </a:p>
        </p:txBody>
      </p:sp>
      <p:sp>
        <p:nvSpPr>
          <p:cNvPr id="16386"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p>
        </p:txBody>
      </p:sp>
      <p:sp>
        <p:nvSpPr>
          <p:cNvPr id="44036"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EEFDD428-51F1-FD47-B925-A6F308646D9D}" type="slidenum">
              <a:rPr lang="en-US" sz="1200" smtClean="0">
                <a:solidFill>
                  <a:srgbClr val="000000"/>
                </a:solidFill>
                <a:cs typeface="Arial" charset="0"/>
              </a:rPr>
              <a:pPr algn="r" defTabSz="914400" fontAlgn="base">
                <a:spcBef>
                  <a:spcPct val="0"/>
                </a:spcBef>
                <a:spcAft>
                  <a:spcPct val="0"/>
                </a:spcAft>
              </a:pPr>
              <a:t>32</a:t>
            </a:fld>
            <a:endParaRPr lang="en-US" sz="1200" smtClean="0">
              <a:solidFill>
                <a:srgbClr val="000000"/>
              </a:solidFill>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AD5580-DA74-B64F-B271-82E94B518E36}" type="slidenum">
              <a:rPr lang="en-US">
                <a:solidFill>
                  <a:srgbClr val="000000"/>
                </a:solidFill>
              </a:rPr>
              <a:pPr/>
              <a:t>33</a:t>
            </a:fld>
            <a:endParaRPr lang="en-US">
              <a:solidFill>
                <a:srgbClr val="000000"/>
              </a:solidFill>
            </a:endParaRPr>
          </a:p>
        </p:txBody>
      </p:sp>
      <p:sp>
        <p:nvSpPr>
          <p:cNvPr id="203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3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0C7FE0-6FDD-614D-81CD-05C2D6763514}" type="slidenum">
              <a:rPr lang="en-US">
                <a:solidFill>
                  <a:srgbClr val="000000"/>
                </a:solidFill>
              </a:rPr>
              <a:pPr/>
              <a:t>34</a:t>
            </a:fld>
            <a:endParaRPr lang="en-US">
              <a:solidFill>
                <a:srgbClr val="000000"/>
              </a:solidFill>
            </a:endParaRPr>
          </a:p>
        </p:txBody>
      </p:sp>
      <p:sp>
        <p:nvSpPr>
          <p:cNvPr id="1822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22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AF5F29-8692-3D4A-BF1F-43946431F722}" type="slidenum">
              <a:rPr lang="en-US">
                <a:solidFill>
                  <a:srgbClr val="000000"/>
                </a:solidFill>
              </a:rPr>
              <a:pPr/>
              <a:t>35</a:t>
            </a:fld>
            <a:endParaRPr lang="en-US">
              <a:solidFill>
                <a:srgbClr val="000000"/>
              </a:solidFill>
            </a:endParaRPr>
          </a:p>
        </p:txBody>
      </p:sp>
      <p:sp>
        <p:nvSpPr>
          <p:cNvPr id="36866" name="Rectangle 2"/>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7" name="Rectangle 3"/>
          <p:cNvSpPr>
            <a:spLocks noGrp="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2CC9C8-7B25-C74C-817F-C970291CB6AE}" type="slidenum">
              <a:rPr lang="en-US">
                <a:solidFill>
                  <a:srgbClr val="000000"/>
                </a:solidFill>
              </a:rPr>
              <a:pPr/>
              <a:t>36</a:t>
            </a:fld>
            <a:endParaRPr lang="en-US">
              <a:solidFill>
                <a:srgbClr val="000000"/>
              </a:solidFill>
            </a:endParaRPr>
          </a:p>
        </p:txBody>
      </p:sp>
      <p:sp>
        <p:nvSpPr>
          <p:cNvPr id="166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6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B4CB8D-5D7A-4149-B141-1F5A2E67A551}" type="slidenum">
              <a:rPr lang="en-US">
                <a:solidFill>
                  <a:srgbClr val="000000"/>
                </a:solidFill>
              </a:rPr>
              <a:pPr/>
              <a:t>37</a:t>
            </a:fld>
            <a:endParaRPr lang="en-US">
              <a:solidFill>
                <a:srgbClr val="000000"/>
              </a:solidFill>
            </a:endParaRPr>
          </a:p>
        </p:txBody>
      </p:sp>
      <p:sp>
        <p:nvSpPr>
          <p:cNvPr id="167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7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5FFA58-DDB5-064B-B39A-23E97284CD7A}" type="slidenum">
              <a:rPr lang="en-US">
                <a:solidFill>
                  <a:srgbClr val="000000"/>
                </a:solidFill>
              </a:rPr>
              <a:pPr/>
              <a:t>3</a:t>
            </a:fld>
            <a:endParaRPr lang="en-US">
              <a:solidFill>
                <a:srgbClr val="000000"/>
              </a:solidFill>
            </a:endParaRPr>
          </a:p>
        </p:txBody>
      </p:sp>
      <p:sp>
        <p:nvSpPr>
          <p:cNvPr id="249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9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B844E2-F7A3-A244-91D6-8DD48712D8FF}" type="slidenum">
              <a:rPr lang="en-US">
                <a:solidFill>
                  <a:srgbClr val="000000"/>
                </a:solidFill>
              </a:rPr>
              <a:pPr/>
              <a:t>38</a:t>
            </a:fld>
            <a:endParaRPr lang="en-US">
              <a:solidFill>
                <a:srgbClr val="000000"/>
              </a:solidFill>
            </a:endParaRPr>
          </a:p>
        </p:txBody>
      </p:sp>
      <p:sp>
        <p:nvSpPr>
          <p:cNvPr id="251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1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54810C-B0C1-F646-BA1C-EFBB04708EED}" type="slidenum">
              <a:rPr lang="en-US">
                <a:solidFill>
                  <a:srgbClr val="000000"/>
                </a:solidFill>
              </a:rPr>
              <a:pPr/>
              <a:t>41</a:t>
            </a:fld>
            <a:endParaRPr lang="en-US">
              <a:solidFill>
                <a:srgbClr val="000000"/>
              </a:solidFill>
            </a:endParaRPr>
          </a:p>
        </p:txBody>
      </p:sp>
      <p:sp>
        <p:nvSpPr>
          <p:cNvPr id="1945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5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8AA3C4-75FE-DA4E-88D1-DB7E1713FEA5}" type="slidenum">
              <a:rPr lang="en-US">
                <a:solidFill>
                  <a:srgbClr val="000000"/>
                </a:solidFill>
              </a:rPr>
              <a:pPr/>
              <a:t>43</a:t>
            </a:fld>
            <a:endParaRPr lang="en-US">
              <a:solidFill>
                <a:srgbClr val="000000"/>
              </a:solidFill>
            </a:endParaRPr>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03950C-D103-DC42-9BA3-3ACE472FA5EC}" type="slidenum">
              <a:rPr lang="en-US">
                <a:solidFill>
                  <a:srgbClr val="000000"/>
                </a:solidFill>
              </a:rPr>
              <a:pPr/>
              <a:t>44</a:t>
            </a:fld>
            <a:endParaRPr lang="en-US">
              <a:solidFill>
                <a:srgbClr val="000000"/>
              </a:solidFill>
            </a:endParaRPr>
          </a:p>
        </p:txBody>
      </p:sp>
      <p:sp>
        <p:nvSpPr>
          <p:cNvPr id="15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A008F1-5E9E-2245-A484-45BE7E836916}" type="slidenum">
              <a:rPr lang="en-US">
                <a:solidFill>
                  <a:srgbClr val="000000"/>
                </a:solidFill>
              </a:rPr>
              <a:pPr/>
              <a:t>9</a:t>
            </a:fld>
            <a:endParaRPr lang="en-US">
              <a:solidFill>
                <a:srgbClr val="000000"/>
              </a:solidFill>
            </a:endParaRPr>
          </a:p>
        </p:txBody>
      </p:sp>
      <p:sp>
        <p:nvSpPr>
          <p:cNvPr id="583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8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D96347-6418-C940-B396-C3D1A616401E}" type="slidenum">
              <a:rPr lang="en-US">
                <a:solidFill>
                  <a:srgbClr val="000000"/>
                </a:solidFill>
              </a:rPr>
              <a:pPr/>
              <a:t>10</a:t>
            </a:fld>
            <a:endParaRPr lang="en-US">
              <a:solidFill>
                <a:srgbClr val="000000"/>
              </a:solidFill>
            </a:endParaRPr>
          </a:p>
        </p:txBody>
      </p:sp>
      <p:sp>
        <p:nvSpPr>
          <p:cNvPr id="247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5BC0DD-F55E-154F-9D6D-8E2F0E55350C}" type="slidenum">
              <a:rPr lang="en-US">
                <a:solidFill>
                  <a:srgbClr val="000000"/>
                </a:solidFill>
              </a:rPr>
              <a:pPr/>
              <a:t>11</a:t>
            </a:fld>
            <a:endParaRPr lang="en-US">
              <a:solidFill>
                <a:srgbClr val="000000"/>
              </a:solidFill>
            </a:endParaRPr>
          </a:p>
        </p:txBody>
      </p:sp>
      <p:sp>
        <p:nvSpPr>
          <p:cNvPr id="248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8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91A84C-FBFC-9845-B723-D3360917AE58}" type="slidenum">
              <a:rPr lang="en-US">
                <a:solidFill>
                  <a:srgbClr val="000000"/>
                </a:solidFill>
              </a:rPr>
              <a:pPr/>
              <a:t>12</a:t>
            </a:fld>
            <a:endParaRPr lang="en-US">
              <a:solidFill>
                <a:srgbClr val="000000"/>
              </a:solidFill>
            </a:endParaRPr>
          </a:p>
        </p:txBody>
      </p:sp>
      <p:sp>
        <p:nvSpPr>
          <p:cNvPr id="245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BA478C-2B64-DE44-A326-3DD56D4FF95D}" type="slidenum">
              <a:rPr lang="en-US">
                <a:solidFill>
                  <a:srgbClr val="000000"/>
                </a:solidFill>
              </a:rPr>
              <a:pPr/>
              <a:t>13</a:t>
            </a:fld>
            <a:endParaRPr lang="en-US">
              <a:solidFill>
                <a:srgbClr val="000000"/>
              </a:solidFill>
            </a:endParaRPr>
          </a:p>
        </p:txBody>
      </p:sp>
      <p:sp>
        <p:nvSpPr>
          <p:cNvPr id="481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E0EF30-2B11-994D-B428-3FD74B5AA954}" type="slidenum">
              <a:rPr lang="en-US">
                <a:solidFill>
                  <a:srgbClr val="000000"/>
                </a:solidFill>
              </a:rPr>
              <a:pPr/>
              <a:t>14</a:t>
            </a:fld>
            <a:endParaRPr lang="en-US">
              <a:solidFill>
                <a:srgbClr val="000000"/>
              </a:solidFill>
            </a:endParaRPr>
          </a:p>
        </p:txBody>
      </p:sp>
      <p:sp>
        <p:nvSpPr>
          <p:cNvPr id="252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2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eaLnBrk="0" fontAlgn="base" hangingPunct="0">
              <a:spcBef>
                <a:spcPct val="20000"/>
              </a:spcBef>
              <a:spcAft>
                <a:spcPct val="0"/>
              </a:spcAft>
              <a:defRPr kumimoji="1" sz="2400">
                <a:solidFill>
                  <a:schemeClr val="tx1"/>
                </a:solidFill>
                <a:latin typeface="Arial" charset="0"/>
                <a:ea typeface="ＭＳ Ｐゴシック" charset="0"/>
              </a:defRPr>
            </a:lvl6pPr>
            <a:lvl7pPr marL="914400" eaLnBrk="0" fontAlgn="base" hangingPunct="0">
              <a:spcBef>
                <a:spcPct val="20000"/>
              </a:spcBef>
              <a:spcAft>
                <a:spcPct val="0"/>
              </a:spcAft>
              <a:defRPr kumimoji="1" sz="2400">
                <a:solidFill>
                  <a:schemeClr val="tx1"/>
                </a:solidFill>
                <a:latin typeface="Arial" charset="0"/>
                <a:ea typeface="ＭＳ Ｐゴシック" charset="0"/>
              </a:defRPr>
            </a:lvl7pPr>
            <a:lvl8pPr marL="1371600" eaLnBrk="0" fontAlgn="base" hangingPunct="0">
              <a:spcBef>
                <a:spcPct val="20000"/>
              </a:spcBef>
              <a:spcAft>
                <a:spcPct val="0"/>
              </a:spcAft>
              <a:defRPr kumimoji="1" sz="2400">
                <a:solidFill>
                  <a:schemeClr val="tx1"/>
                </a:solidFill>
                <a:latin typeface="Arial" charset="0"/>
                <a:ea typeface="ＭＳ Ｐゴシック" charset="0"/>
              </a:defRPr>
            </a:lvl8pPr>
            <a:lvl9pPr marL="1828800" eaLnBrk="0" fontAlgn="base" hangingPunct="0">
              <a:spcBef>
                <a:spcPct val="20000"/>
              </a:spcBef>
              <a:spcAft>
                <a:spcPct val="0"/>
              </a:spcAft>
              <a:defRPr kumimoji="1" sz="2400">
                <a:solidFill>
                  <a:schemeClr val="tx1"/>
                </a:solidFill>
                <a:latin typeface="Arial" charset="0"/>
                <a:ea typeface="ＭＳ Ｐゴシック" charset="0"/>
              </a:defRPr>
            </a:lvl9pPr>
          </a:lstStyle>
          <a:p>
            <a:fld id="{69C25056-1B35-FA49-8E5F-9362AE7FFCA5}" type="slidenum">
              <a:rPr kumimoji="0" lang="en-US" sz="1200"/>
              <a:pPr/>
              <a:t>15</a:t>
            </a:fld>
            <a:endParaRPr kumimoji="0" 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FF36718-168A-3646-94A0-A5BBDDAA10E1}" type="datetimeFigureOut">
              <a:rPr lang="en-US" smtClean="0"/>
              <a:t>12/10/14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4108207-3597-014D-B7F6-6F66D93A9657}" type="slidenum">
              <a:rPr lang="en-US" smtClean="0"/>
              <a:t>‹#›</a:t>
            </a:fld>
            <a:endParaRPr lang="en-US"/>
          </a:p>
        </p:txBody>
      </p:sp>
    </p:spTree>
    <p:extLst>
      <p:ext uri="{BB962C8B-B14F-4D97-AF65-F5344CB8AC3E}">
        <p14:creationId xmlns:p14="http://schemas.microsoft.com/office/powerpoint/2010/main" val="2790398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FF36718-168A-3646-94A0-A5BBDDAA10E1}" type="datetimeFigureOut">
              <a:rPr lang="en-US" smtClean="0"/>
              <a:t>12/10/14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4108207-3597-014D-B7F6-6F66D93A9657}" type="slidenum">
              <a:rPr lang="en-US" smtClean="0"/>
              <a:t>‹#›</a:t>
            </a:fld>
            <a:endParaRPr lang="en-US"/>
          </a:p>
        </p:txBody>
      </p:sp>
    </p:spTree>
    <p:extLst>
      <p:ext uri="{BB962C8B-B14F-4D97-AF65-F5344CB8AC3E}">
        <p14:creationId xmlns:p14="http://schemas.microsoft.com/office/powerpoint/2010/main" val="3432822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FF36718-168A-3646-94A0-A5BBDDAA10E1}" type="datetimeFigureOut">
              <a:rPr lang="en-US" smtClean="0"/>
              <a:t>12/10/14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4108207-3597-014D-B7F6-6F66D93A9657}" type="slidenum">
              <a:rPr lang="en-US" smtClean="0"/>
              <a:t>‹#›</a:t>
            </a:fld>
            <a:endParaRPr lang="en-US"/>
          </a:p>
        </p:txBody>
      </p:sp>
    </p:spTree>
    <p:extLst>
      <p:ext uri="{BB962C8B-B14F-4D97-AF65-F5344CB8AC3E}">
        <p14:creationId xmlns:p14="http://schemas.microsoft.com/office/powerpoint/2010/main" val="2243622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34528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2134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98063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6646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1047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42105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698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5142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FF36718-168A-3646-94A0-A5BBDDAA10E1}" type="datetimeFigureOut">
              <a:rPr lang="en-US" smtClean="0"/>
              <a:t>12/10/14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4108207-3597-014D-B7F6-6F66D93A9657}" type="slidenum">
              <a:rPr lang="en-US" smtClean="0"/>
              <a:t>‹#›</a:t>
            </a:fld>
            <a:endParaRPr lang="en-US"/>
          </a:p>
        </p:txBody>
      </p:sp>
    </p:spTree>
    <p:extLst>
      <p:ext uri="{BB962C8B-B14F-4D97-AF65-F5344CB8AC3E}">
        <p14:creationId xmlns:p14="http://schemas.microsoft.com/office/powerpoint/2010/main" val="2817416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36738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4431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2709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hlink"/>
        </a:solidFill>
        <a:effectLst/>
      </p:bgPr>
    </p:bg>
    <p:spTree>
      <p:nvGrpSpPr>
        <p:cNvPr id="1" name=""/>
        <p:cNvGrpSpPr/>
        <p:nvPr/>
      </p:nvGrpSpPr>
      <p:grpSpPr>
        <a:xfrm>
          <a:off x="0" y="0"/>
          <a:ext cx="0" cy="0"/>
          <a:chOff x="0" y="0"/>
          <a:chExt cx="0" cy="0"/>
        </a:xfrm>
      </p:grpSpPr>
      <p:sp>
        <p:nvSpPr>
          <p:cNvPr id="371731" name="Rectangle 19"/>
          <p:cNvSpPr>
            <a:spLocks noGrp="1" noChangeArrowheads="1"/>
          </p:cNvSpPr>
          <p:nvPr>
            <p:ph type="ctrTitle" sz="quarter"/>
          </p:nvPr>
        </p:nvSpPr>
        <p:spPr>
          <a:xfrm>
            <a:off x="914400" y="1524000"/>
            <a:ext cx="7772400" cy="1143000"/>
          </a:xfrm>
        </p:spPr>
        <p:txBody>
          <a:bodyPr/>
          <a:lstStyle>
            <a:lvl1pPr>
              <a:defRPr/>
            </a:lvl1pPr>
          </a:lstStyle>
          <a:p>
            <a:r>
              <a:rPr lang="en-US" altLang="en-US"/>
              <a:t>Click to edit Master title style</a:t>
            </a:r>
          </a:p>
        </p:txBody>
      </p:sp>
      <p:sp>
        <p:nvSpPr>
          <p:cNvPr id="371732" name="Rectangle 20"/>
          <p:cNvSpPr>
            <a:spLocks noGrp="1" noChangeArrowheads="1"/>
          </p:cNvSpPr>
          <p:nvPr>
            <p:ph type="subTitle" sz="quarter" idx="1"/>
          </p:nvPr>
        </p:nvSpPr>
        <p:spPr>
          <a:xfrm>
            <a:off x="914400" y="3276600"/>
            <a:ext cx="6400800" cy="1752600"/>
          </a:xfrm>
        </p:spPr>
        <p:txBody>
          <a:bodyPr/>
          <a:lstStyle>
            <a:lvl1pPr marL="0" indent="0">
              <a:buFontTx/>
              <a:buNone/>
              <a:defRPr/>
            </a:lvl1pPr>
          </a:lstStyle>
          <a:p>
            <a:r>
              <a:rPr lang="en-US" altLang="en-US"/>
              <a:t>Click to edit Master subtitle style</a:t>
            </a:r>
          </a:p>
        </p:txBody>
      </p:sp>
      <p:sp>
        <p:nvSpPr>
          <p:cNvPr id="4" name="Rectangle 12"/>
          <p:cNvSpPr>
            <a:spLocks noGrp="1" noChangeArrowheads="1"/>
          </p:cNvSpPr>
          <p:nvPr>
            <p:ph type="sldNum" sz="quarter" idx="10"/>
          </p:nvPr>
        </p:nvSpPr>
        <p:spPr/>
        <p:txBody>
          <a:bodyPr/>
          <a:lstStyle>
            <a:lvl1pPr>
              <a:defRPr>
                <a:solidFill>
                  <a:schemeClr val="tx1"/>
                </a:solidFill>
              </a:defRPr>
            </a:lvl1pPr>
          </a:lstStyle>
          <a:p>
            <a:fld id="{A66A942B-FE9A-7E42-9612-BCD2B9F4C18A}" type="slidenum">
              <a:rPr lang="en-US">
                <a:solidFill>
                  <a:srgbClr val="010000"/>
                </a:solidFill>
              </a:rPr>
              <a:pPr/>
              <a:t>‹#›</a:t>
            </a:fld>
            <a:endParaRPr lang="en-US">
              <a:solidFill>
                <a:srgbClr val="010000"/>
              </a:solidFill>
            </a:endParaRPr>
          </a:p>
        </p:txBody>
      </p:sp>
    </p:spTree>
    <p:extLst>
      <p:ext uri="{BB962C8B-B14F-4D97-AF65-F5344CB8AC3E}">
        <p14:creationId xmlns:p14="http://schemas.microsoft.com/office/powerpoint/2010/main" val="4115154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sldNum" sz="quarter" idx="10"/>
          </p:nvPr>
        </p:nvSpPr>
        <p:spPr>
          <a:ln/>
        </p:spPr>
        <p:txBody>
          <a:bodyPr/>
          <a:lstStyle>
            <a:lvl1pPr>
              <a:defRPr/>
            </a:lvl1pPr>
          </a:lstStyle>
          <a:p>
            <a:fld id="{2AC7A73D-25C5-1B40-A86F-1408D75B4352}" type="slidenum">
              <a:rPr lang="en-US"/>
              <a:pPr/>
              <a:t>‹#›</a:t>
            </a:fld>
            <a:endParaRPr lang="en-US"/>
          </a:p>
        </p:txBody>
      </p:sp>
    </p:spTree>
    <p:extLst>
      <p:ext uri="{BB962C8B-B14F-4D97-AF65-F5344CB8AC3E}">
        <p14:creationId xmlns:p14="http://schemas.microsoft.com/office/powerpoint/2010/main" val="25059990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sldNum" sz="quarter" idx="10"/>
          </p:nvPr>
        </p:nvSpPr>
        <p:spPr>
          <a:ln/>
        </p:spPr>
        <p:txBody>
          <a:bodyPr/>
          <a:lstStyle>
            <a:lvl1pPr>
              <a:defRPr/>
            </a:lvl1pPr>
          </a:lstStyle>
          <a:p>
            <a:fld id="{D0B59E98-4A17-2F42-B4DD-1A90922FE829}" type="slidenum">
              <a:rPr lang="en-US"/>
              <a:pPr/>
              <a:t>‹#›</a:t>
            </a:fld>
            <a:endParaRPr lang="en-US"/>
          </a:p>
        </p:txBody>
      </p:sp>
    </p:spTree>
    <p:extLst>
      <p:ext uri="{BB962C8B-B14F-4D97-AF65-F5344CB8AC3E}">
        <p14:creationId xmlns:p14="http://schemas.microsoft.com/office/powerpoint/2010/main" val="1205335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3000" y="10668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0" y="10668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sldNum" sz="quarter" idx="10"/>
          </p:nvPr>
        </p:nvSpPr>
        <p:spPr>
          <a:ln/>
        </p:spPr>
        <p:txBody>
          <a:bodyPr/>
          <a:lstStyle>
            <a:lvl1pPr>
              <a:defRPr/>
            </a:lvl1pPr>
          </a:lstStyle>
          <a:p>
            <a:fld id="{905ED25A-7024-8942-9D40-02158A31F936}" type="slidenum">
              <a:rPr lang="en-US"/>
              <a:pPr/>
              <a:t>‹#›</a:t>
            </a:fld>
            <a:endParaRPr lang="en-US"/>
          </a:p>
        </p:txBody>
      </p:sp>
    </p:spTree>
    <p:extLst>
      <p:ext uri="{BB962C8B-B14F-4D97-AF65-F5344CB8AC3E}">
        <p14:creationId xmlns:p14="http://schemas.microsoft.com/office/powerpoint/2010/main" val="2368570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sldNum" sz="quarter" idx="10"/>
          </p:nvPr>
        </p:nvSpPr>
        <p:spPr>
          <a:ln/>
        </p:spPr>
        <p:txBody>
          <a:bodyPr/>
          <a:lstStyle>
            <a:lvl1pPr>
              <a:defRPr/>
            </a:lvl1pPr>
          </a:lstStyle>
          <a:p>
            <a:fld id="{2833B6F6-87C0-8543-8C77-4DF0787D46D7}" type="slidenum">
              <a:rPr lang="en-US"/>
              <a:pPr/>
              <a:t>‹#›</a:t>
            </a:fld>
            <a:endParaRPr lang="en-US"/>
          </a:p>
        </p:txBody>
      </p:sp>
    </p:spTree>
    <p:extLst>
      <p:ext uri="{BB962C8B-B14F-4D97-AF65-F5344CB8AC3E}">
        <p14:creationId xmlns:p14="http://schemas.microsoft.com/office/powerpoint/2010/main" val="2046876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sldNum" sz="quarter" idx="10"/>
          </p:nvPr>
        </p:nvSpPr>
        <p:spPr>
          <a:ln/>
        </p:spPr>
        <p:txBody>
          <a:bodyPr/>
          <a:lstStyle>
            <a:lvl1pPr>
              <a:defRPr/>
            </a:lvl1pPr>
          </a:lstStyle>
          <a:p>
            <a:fld id="{7C4C5CA9-7A1A-F548-A474-284CF81E3644}" type="slidenum">
              <a:rPr lang="en-US"/>
              <a:pPr/>
              <a:t>‹#›</a:t>
            </a:fld>
            <a:endParaRPr lang="en-US"/>
          </a:p>
        </p:txBody>
      </p:sp>
    </p:spTree>
    <p:extLst>
      <p:ext uri="{BB962C8B-B14F-4D97-AF65-F5344CB8AC3E}">
        <p14:creationId xmlns:p14="http://schemas.microsoft.com/office/powerpoint/2010/main" val="1833617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ln/>
        </p:spPr>
        <p:txBody>
          <a:bodyPr/>
          <a:lstStyle>
            <a:lvl1pPr>
              <a:defRPr/>
            </a:lvl1pPr>
          </a:lstStyle>
          <a:p>
            <a:fld id="{D6397A8D-DF1C-1C43-A4BC-D11ECEDC39B6}" type="slidenum">
              <a:rPr lang="en-US"/>
              <a:pPr/>
              <a:t>‹#›</a:t>
            </a:fld>
            <a:endParaRPr lang="en-US"/>
          </a:p>
        </p:txBody>
      </p:sp>
    </p:spTree>
    <p:extLst>
      <p:ext uri="{BB962C8B-B14F-4D97-AF65-F5344CB8AC3E}">
        <p14:creationId xmlns:p14="http://schemas.microsoft.com/office/powerpoint/2010/main" val="3978655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FF36718-168A-3646-94A0-A5BBDDAA10E1}" type="datetimeFigureOut">
              <a:rPr lang="en-US" smtClean="0"/>
              <a:t>12/10/14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4108207-3597-014D-B7F6-6F66D93A9657}" type="slidenum">
              <a:rPr lang="en-US" smtClean="0"/>
              <a:t>‹#›</a:t>
            </a:fld>
            <a:endParaRPr lang="en-US"/>
          </a:p>
        </p:txBody>
      </p:sp>
    </p:spTree>
    <p:extLst>
      <p:ext uri="{BB962C8B-B14F-4D97-AF65-F5344CB8AC3E}">
        <p14:creationId xmlns:p14="http://schemas.microsoft.com/office/powerpoint/2010/main" val="40150311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fld id="{8012F58E-78A1-2342-A8C3-FCF9E0F77E76}" type="slidenum">
              <a:rPr lang="en-US"/>
              <a:pPr/>
              <a:t>‹#›</a:t>
            </a:fld>
            <a:endParaRPr lang="en-US"/>
          </a:p>
        </p:txBody>
      </p:sp>
    </p:spTree>
    <p:extLst>
      <p:ext uri="{BB962C8B-B14F-4D97-AF65-F5344CB8AC3E}">
        <p14:creationId xmlns:p14="http://schemas.microsoft.com/office/powerpoint/2010/main" val="378149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fld id="{8F708509-DB73-F444-834A-B369C5BC4CD4}" type="slidenum">
              <a:rPr lang="en-US"/>
              <a:pPr/>
              <a:t>‹#›</a:t>
            </a:fld>
            <a:endParaRPr lang="en-US"/>
          </a:p>
        </p:txBody>
      </p:sp>
    </p:spTree>
    <p:extLst>
      <p:ext uri="{BB962C8B-B14F-4D97-AF65-F5344CB8AC3E}">
        <p14:creationId xmlns:p14="http://schemas.microsoft.com/office/powerpoint/2010/main" val="4118847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sldNum" sz="quarter" idx="10"/>
          </p:nvPr>
        </p:nvSpPr>
        <p:spPr>
          <a:ln/>
        </p:spPr>
        <p:txBody>
          <a:bodyPr/>
          <a:lstStyle>
            <a:lvl1pPr>
              <a:defRPr/>
            </a:lvl1pPr>
          </a:lstStyle>
          <a:p>
            <a:fld id="{BED5A7A2-FD16-E14A-9418-51E0C0F57A81}" type="slidenum">
              <a:rPr lang="en-US"/>
              <a:pPr/>
              <a:t>‹#›</a:t>
            </a:fld>
            <a:endParaRPr lang="en-US"/>
          </a:p>
        </p:txBody>
      </p:sp>
    </p:spTree>
    <p:extLst>
      <p:ext uri="{BB962C8B-B14F-4D97-AF65-F5344CB8AC3E}">
        <p14:creationId xmlns:p14="http://schemas.microsoft.com/office/powerpoint/2010/main" val="1970495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457200"/>
            <a:ext cx="1962150" cy="4267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457200"/>
            <a:ext cx="5734050" cy="4267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sldNum" sz="quarter" idx="10"/>
          </p:nvPr>
        </p:nvSpPr>
        <p:spPr>
          <a:ln/>
        </p:spPr>
        <p:txBody>
          <a:bodyPr/>
          <a:lstStyle>
            <a:lvl1pPr>
              <a:defRPr/>
            </a:lvl1pPr>
          </a:lstStyle>
          <a:p>
            <a:fld id="{4C5EB4B8-993B-8F48-BC6E-17D6B32D6204}" type="slidenum">
              <a:rPr lang="en-US"/>
              <a:pPr/>
              <a:t>‹#›</a:t>
            </a:fld>
            <a:endParaRPr lang="en-US"/>
          </a:p>
        </p:txBody>
      </p:sp>
    </p:spTree>
    <p:extLst>
      <p:ext uri="{BB962C8B-B14F-4D97-AF65-F5344CB8AC3E}">
        <p14:creationId xmlns:p14="http://schemas.microsoft.com/office/powerpoint/2010/main" val="561844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5D327AE-F78E-C149-A552-4CF37660C52F}" type="slidenum">
              <a:rPr lang="en-US"/>
              <a:pPr/>
              <a:t>‹#›</a:t>
            </a:fld>
            <a:endParaRPr lang="en-US"/>
          </a:p>
        </p:txBody>
      </p:sp>
    </p:spTree>
    <p:extLst>
      <p:ext uri="{BB962C8B-B14F-4D97-AF65-F5344CB8AC3E}">
        <p14:creationId xmlns:p14="http://schemas.microsoft.com/office/powerpoint/2010/main" val="31928242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4A8598EC-6457-3E43-B1F3-59C2D239C4B7}" type="slidenum">
              <a:rPr lang="en-US"/>
              <a:pPr/>
              <a:t>‹#›</a:t>
            </a:fld>
            <a:endParaRPr lang="en-US"/>
          </a:p>
        </p:txBody>
      </p:sp>
    </p:spTree>
    <p:extLst>
      <p:ext uri="{BB962C8B-B14F-4D97-AF65-F5344CB8AC3E}">
        <p14:creationId xmlns:p14="http://schemas.microsoft.com/office/powerpoint/2010/main" val="3082098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B011B1B-9609-FB40-91C1-40073670E78F}" type="slidenum">
              <a:rPr lang="en-US"/>
              <a:pPr/>
              <a:t>‹#›</a:t>
            </a:fld>
            <a:endParaRPr lang="en-US"/>
          </a:p>
        </p:txBody>
      </p:sp>
    </p:spTree>
    <p:extLst>
      <p:ext uri="{BB962C8B-B14F-4D97-AF65-F5344CB8AC3E}">
        <p14:creationId xmlns:p14="http://schemas.microsoft.com/office/powerpoint/2010/main" val="37992358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0594F5D4-1417-E342-B7B3-E8FD21220D41}" type="slidenum">
              <a:rPr lang="en-US"/>
              <a:pPr/>
              <a:t>‹#›</a:t>
            </a:fld>
            <a:endParaRPr lang="en-US"/>
          </a:p>
        </p:txBody>
      </p:sp>
    </p:spTree>
    <p:extLst>
      <p:ext uri="{BB962C8B-B14F-4D97-AF65-F5344CB8AC3E}">
        <p14:creationId xmlns:p14="http://schemas.microsoft.com/office/powerpoint/2010/main" val="29762336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30DD8111-825E-CC47-A49C-CB957AE7B3CB}" type="slidenum">
              <a:rPr lang="en-US"/>
              <a:pPr/>
              <a:t>‹#›</a:t>
            </a:fld>
            <a:endParaRPr lang="en-US"/>
          </a:p>
        </p:txBody>
      </p:sp>
    </p:spTree>
    <p:extLst>
      <p:ext uri="{BB962C8B-B14F-4D97-AF65-F5344CB8AC3E}">
        <p14:creationId xmlns:p14="http://schemas.microsoft.com/office/powerpoint/2010/main" val="2505988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00F044A9-8F38-F84E-9E9A-8CEDCE215524}" type="slidenum">
              <a:rPr lang="en-US"/>
              <a:pPr/>
              <a:t>‹#›</a:t>
            </a:fld>
            <a:endParaRPr lang="en-US"/>
          </a:p>
        </p:txBody>
      </p:sp>
    </p:spTree>
    <p:extLst>
      <p:ext uri="{BB962C8B-B14F-4D97-AF65-F5344CB8AC3E}">
        <p14:creationId xmlns:p14="http://schemas.microsoft.com/office/powerpoint/2010/main" val="373333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FF36718-168A-3646-94A0-A5BBDDAA10E1}" type="datetimeFigureOut">
              <a:rPr lang="en-US" smtClean="0"/>
              <a:t>12/10/14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4108207-3597-014D-B7F6-6F66D93A9657}" type="slidenum">
              <a:rPr lang="en-US" smtClean="0"/>
              <a:t>‹#›</a:t>
            </a:fld>
            <a:endParaRPr lang="en-US"/>
          </a:p>
        </p:txBody>
      </p:sp>
    </p:spTree>
    <p:extLst>
      <p:ext uri="{BB962C8B-B14F-4D97-AF65-F5344CB8AC3E}">
        <p14:creationId xmlns:p14="http://schemas.microsoft.com/office/powerpoint/2010/main" val="672418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9D351C89-645D-5744-9143-B9AB5E33AF0B}" type="slidenum">
              <a:rPr lang="en-US"/>
              <a:pPr/>
              <a:t>‹#›</a:t>
            </a:fld>
            <a:endParaRPr lang="en-US"/>
          </a:p>
        </p:txBody>
      </p:sp>
    </p:spTree>
    <p:extLst>
      <p:ext uri="{BB962C8B-B14F-4D97-AF65-F5344CB8AC3E}">
        <p14:creationId xmlns:p14="http://schemas.microsoft.com/office/powerpoint/2010/main" val="1865893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93E6EB0-D82E-FD41-B540-2C0995CA7C48}" type="slidenum">
              <a:rPr lang="en-US"/>
              <a:pPr/>
              <a:t>‹#›</a:t>
            </a:fld>
            <a:endParaRPr lang="en-US"/>
          </a:p>
        </p:txBody>
      </p:sp>
    </p:spTree>
    <p:extLst>
      <p:ext uri="{BB962C8B-B14F-4D97-AF65-F5344CB8AC3E}">
        <p14:creationId xmlns:p14="http://schemas.microsoft.com/office/powerpoint/2010/main" val="26209341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EEB9D48A-46D9-9645-A25E-D8EA4ED6108C}" type="slidenum">
              <a:rPr lang="en-US"/>
              <a:pPr/>
              <a:t>‹#›</a:t>
            </a:fld>
            <a:endParaRPr lang="en-US"/>
          </a:p>
        </p:txBody>
      </p:sp>
    </p:spTree>
    <p:extLst>
      <p:ext uri="{BB962C8B-B14F-4D97-AF65-F5344CB8AC3E}">
        <p14:creationId xmlns:p14="http://schemas.microsoft.com/office/powerpoint/2010/main" val="27410919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5CB2D8C-170D-5245-88F6-7BC21278A5B1}" type="slidenum">
              <a:rPr lang="en-US"/>
              <a:pPr/>
              <a:t>‹#›</a:t>
            </a:fld>
            <a:endParaRPr lang="en-US"/>
          </a:p>
        </p:txBody>
      </p:sp>
    </p:spTree>
    <p:extLst>
      <p:ext uri="{BB962C8B-B14F-4D97-AF65-F5344CB8AC3E}">
        <p14:creationId xmlns:p14="http://schemas.microsoft.com/office/powerpoint/2010/main" val="3211414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68F5879-E6E8-7246-9855-1D3101DC1B7D}" type="slidenum">
              <a:rPr lang="en-US"/>
              <a:pPr/>
              <a:t>‹#›</a:t>
            </a:fld>
            <a:endParaRPr lang="en-US"/>
          </a:p>
        </p:txBody>
      </p:sp>
    </p:spTree>
    <p:extLst>
      <p:ext uri="{BB962C8B-B14F-4D97-AF65-F5344CB8AC3E}">
        <p14:creationId xmlns:p14="http://schemas.microsoft.com/office/powerpoint/2010/main" val="11527930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r>
              <a:rPr lang="en-US">
                <a:solidFill>
                  <a:srgbClr val="000000"/>
                </a:solidFill>
              </a:rPr>
              <a:t>Pat Arnott, UNR</a:t>
            </a:r>
          </a:p>
        </p:txBody>
      </p:sp>
    </p:spTree>
    <p:extLst>
      <p:ext uri="{BB962C8B-B14F-4D97-AF65-F5344CB8AC3E}">
        <p14:creationId xmlns:p14="http://schemas.microsoft.com/office/powerpoint/2010/main" val="19610735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solidFill>
                  <a:srgbClr val="000000"/>
                </a:solidFill>
              </a:rPr>
              <a:t>Pat Arnott, UNR</a:t>
            </a:r>
          </a:p>
        </p:txBody>
      </p:sp>
    </p:spTree>
    <p:extLst>
      <p:ext uri="{BB962C8B-B14F-4D97-AF65-F5344CB8AC3E}">
        <p14:creationId xmlns:p14="http://schemas.microsoft.com/office/powerpoint/2010/main" val="29318830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a:solidFill>
                  <a:srgbClr val="000000"/>
                </a:solidFill>
              </a:rPr>
              <a:t>Pat Arnott, UNR</a:t>
            </a:r>
          </a:p>
        </p:txBody>
      </p:sp>
    </p:spTree>
    <p:extLst>
      <p:ext uri="{BB962C8B-B14F-4D97-AF65-F5344CB8AC3E}">
        <p14:creationId xmlns:p14="http://schemas.microsoft.com/office/powerpoint/2010/main" val="32841672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solidFill>
                  <a:srgbClr val="000000"/>
                </a:solidFill>
              </a:rPr>
              <a:t>Pat Arnott, UNR</a:t>
            </a:r>
          </a:p>
        </p:txBody>
      </p:sp>
    </p:spTree>
    <p:extLst>
      <p:ext uri="{BB962C8B-B14F-4D97-AF65-F5344CB8AC3E}">
        <p14:creationId xmlns:p14="http://schemas.microsoft.com/office/powerpoint/2010/main" val="30995630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a:solidFill>
                  <a:srgbClr val="000000"/>
                </a:solidFill>
              </a:rPr>
              <a:t>Pat Arnott, UNR</a:t>
            </a:r>
          </a:p>
        </p:txBody>
      </p:sp>
    </p:spTree>
    <p:extLst>
      <p:ext uri="{BB962C8B-B14F-4D97-AF65-F5344CB8AC3E}">
        <p14:creationId xmlns:p14="http://schemas.microsoft.com/office/powerpoint/2010/main" val="446285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FF36718-168A-3646-94A0-A5BBDDAA10E1}" type="datetimeFigureOut">
              <a:rPr lang="en-US" smtClean="0"/>
              <a:t>12/10/14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4108207-3597-014D-B7F6-6F66D93A9657}" type="slidenum">
              <a:rPr lang="en-US" smtClean="0"/>
              <a:t>‹#›</a:t>
            </a:fld>
            <a:endParaRPr lang="en-US"/>
          </a:p>
        </p:txBody>
      </p:sp>
    </p:spTree>
    <p:extLst>
      <p:ext uri="{BB962C8B-B14F-4D97-AF65-F5344CB8AC3E}">
        <p14:creationId xmlns:p14="http://schemas.microsoft.com/office/powerpoint/2010/main" val="25972417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a:solidFill>
                  <a:srgbClr val="000000"/>
                </a:solidFill>
              </a:rPr>
              <a:t>Pat Arnott, UNR</a:t>
            </a:r>
          </a:p>
        </p:txBody>
      </p:sp>
    </p:spTree>
    <p:extLst>
      <p:ext uri="{BB962C8B-B14F-4D97-AF65-F5344CB8AC3E}">
        <p14:creationId xmlns:p14="http://schemas.microsoft.com/office/powerpoint/2010/main" val="22956930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solidFill>
                  <a:srgbClr val="000000"/>
                </a:solidFill>
              </a:rPr>
              <a:t>Pat Arnott, UNR</a:t>
            </a:r>
          </a:p>
        </p:txBody>
      </p:sp>
    </p:spTree>
    <p:extLst>
      <p:ext uri="{BB962C8B-B14F-4D97-AF65-F5344CB8AC3E}">
        <p14:creationId xmlns:p14="http://schemas.microsoft.com/office/powerpoint/2010/main" val="22122787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solidFill>
                  <a:srgbClr val="000000"/>
                </a:solidFill>
              </a:rPr>
              <a:t>Pat Arnott, UNR</a:t>
            </a:r>
          </a:p>
        </p:txBody>
      </p:sp>
    </p:spTree>
    <p:extLst>
      <p:ext uri="{BB962C8B-B14F-4D97-AF65-F5344CB8AC3E}">
        <p14:creationId xmlns:p14="http://schemas.microsoft.com/office/powerpoint/2010/main" val="689612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solidFill>
                  <a:srgbClr val="000000"/>
                </a:solidFill>
              </a:rPr>
              <a:t>Pat Arnott, UNR</a:t>
            </a:r>
          </a:p>
        </p:txBody>
      </p:sp>
    </p:spTree>
    <p:extLst>
      <p:ext uri="{BB962C8B-B14F-4D97-AF65-F5344CB8AC3E}">
        <p14:creationId xmlns:p14="http://schemas.microsoft.com/office/powerpoint/2010/main" val="2622578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solidFill>
                  <a:srgbClr val="000000"/>
                </a:solidFill>
              </a:rPr>
              <a:t>Pat Arnott, UNR</a:t>
            </a:r>
          </a:p>
        </p:txBody>
      </p:sp>
    </p:spTree>
    <p:extLst>
      <p:ext uri="{BB962C8B-B14F-4D97-AF65-F5344CB8AC3E}">
        <p14:creationId xmlns:p14="http://schemas.microsoft.com/office/powerpoint/2010/main" val="30905269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45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45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solidFill>
                  <a:srgbClr val="000000"/>
                </a:solidFill>
              </a:rPr>
              <a:t>Pat Arnott, UNR</a:t>
            </a:r>
          </a:p>
        </p:txBody>
      </p:sp>
    </p:spTree>
    <p:extLst>
      <p:ext uri="{BB962C8B-B14F-4D97-AF65-F5344CB8AC3E}">
        <p14:creationId xmlns:p14="http://schemas.microsoft.com/office/powerpoint/2010/main" val="2484780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FF36718-168A-3646-94A0-A5BBDDAA10E1}" type="datetimeFigureOut">
              <a:rPr lang="en-US" smtClean="0"/>
              <a:t>12/10/14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4108207-3597-014D-B7F6-6F66D93A9657}" type="slidenum">
              <a:rPr lang="en-US" smtClean="0"/>
              <a:t>‹#›</a:t>
            </a:fld>
            <a:endParaRPr lang="en-US"/>
          </a:p>
        </p:txBody>
      </p:sp>
    </p:spTree>
    <p:extLst>
      <p:ext uri="{BB962C8B-B14F-4D97-AF65-F5344CB8AC3E}">
        <p14:creationId xmlns:p14="http://schemas.microsoft.com/office/powerpoint/2010/main" val="3167171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FF36718-168A-3646-94A0-A5BBDDAA10E1}" type="datetimeFigureOut">
              <a:rPr lang="en-US" smtClean="0"/>
              <a:t>12/10/14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4108207-3597-014D-B7F6-6F66D93A9657}" type="slidenum">
              <a:rPr lang="en-US" smtClean="0"/>
              <a:t>‹#›</a:t>
            </a:fld>
            <a:endParaRPr lang="en-US"/>
          </a:p>
        </p:txBody>
      </p:sp>
    </p:spTree>
    <p:extLst>
      <p:ext uri="{BB962C8B-B14F-4D97-AF65-F5344CB8AC3E}">
        <p14:creationId xmlns:p14="http://schemas.microsoft.com/office/powerpoint/2010/main" val="135906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FF36718-168A-3646-94A0-A5BBDDAA10E1}" type="datetimeFigureOut">
              <a:rPr lang="en-US" smtClean="0"/>
              <a:t>12/10/14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4108207-3597-014D-B7F6-6F66D93A9657}" type="slidenum">
              <a:rPr lang="en-US" smtClean="0"/>
              <a:t>‹#›</a:t>
            </a:fld>
            <a:endParaRPr lang="en-US"/>
          </a:p>
        </p:txBody>
      </p:sp>
    </p:spTree>
    <p:extLst>
      <p:ext uri="{BB962C8B-B14F-4D97-AF65-F5344CB8AC3E}">
        <p14:creationId xmlns:p14="http://schemas.microsoft.com/office/powerpoint/2010/main" val="2232959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FF36718-168A-3646-94A0-A5BBDDAA10E1}" type="datetimeFigureOut">
              <a:rPr lang="en-US" smtClean="0"/>
              <a:t>12/10/14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4108207-3597-014D-B7F6-6F66D93A9657}" type="slidenum">
              <a:rPr lang="en-US" smtClean="0"/>
              <a:t>‹#›</a:t>
            </a:fld>
            <a:endParaRPr lang="en-US"/>
          </a:p>
        </p:txBody>
      </p:sp>
    </p:spTree>
    <p:extLst>
      <p:ext uri="{BB962C8B-B14F-4D97-AF65-F5344CB8AC3E}">
        <p14:creationId xmlns:p14="http://schemas.microsoft.com/office/powerpoint/2010/main" val="29774001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298321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fontAlgn="base">
        <a:spcBef>
          <a:spcPct val="0"/>
        </a:spcBef>
        <a:spcAft>
          <a:spcPct val="0"/>
        </a:spcAft>
        <a:defRPr sz="2400">
          <a:solidFill>
            <a:schemeClr val="tx2"/>
          </a:solidFill>
          <a:latin typeface="+mj-lt"/>
          <a:ea typeface="+mj-ea"/>
          <a:cs typeface="+mj-cs"/>
        </a:defRPr>
      </a:lvl1pPr>
      <a:lvl2pPr algn="ctr" rtl="0" fontAlgn="base">
        <a:spcBef>
          <a:spcPct val="0"/>
        </a:spcBef>
        <a:spcAft>
          <a:spcPct val="0"/>
        </a:spcAft>
        <a:defRPr sz="2400">
          <a:solidFill>
            <a:schemeClr val="tx2"/>
          </a:solidFill>
          <a:latin typeface="Arial" charset="0"/>
          <a:ea typeface="ＭＳ Ｐゴシック" charset="0"/>
        </a:defRPr>
      </a:lvl2pPr>
      <a:lvl3pPr algn="ctr" rtl="0" fontAlgn="base">
        <a:spcBef>
          <a:spcPct val="0"/>
        </a:spcBef>
        <a:spcAft>
          <a:spcPct val="0"/>
        </a:spcAft>
        <a:defRPr sz="2400">
          <a:solidFill>
            <a:schemeClr val="tx2"/>
          </a:solidFill>
          <a:latin typeface="Arial" charset="0"/>
          <a:ea typeface="ＭＳ Ｐゴシック" charset="0"/>
        </a:defRPr>
      </a:lvl3pPr>
      <a:lvl4pPr algn="ctr" rtl="0" fontAlgn="base">
        <a:spcBef>
          <a:spcPct val="0"/>
        </a:spcBef>
        <a:spcAft>
          <a:spcPct val="0"/>
        </a:spcAft>
        <a:defRPr sz="2400">
          <a:solidFill>
            <a:schemeClr val="tx2"/>
          </a:solidFill>
          <a:latin typeface="Arial" charset="0"/>
          <a:ea typeface="ＭＳ Ｐゴシック" charset="0"/>
        </a:defRPr>
      </a:lvl4pPr>
      <a:lvl5pPr algn="ctr" rtl="0" fontAlgn="base">
        <a:spcBef>
          <a:spcPct val="0"/>
        </a:spcBef>
        <a:spcAft>
          <a:spcPct val="0"/>
        </a:spcAft>
        <a:defRPr sz="2400">
          <a:solidFill>
            <a:schemeClr val="tx2"/>
          </a:solidFill>
          <a:latin typeface="Arial" charset="0"/>
          <a:ea typeface="ＭＳ Ｐゴシック" charset="0"/>
        </a:defRPr>
      </a:lvl5pPr>
      <a:lvl6pPr marL="457200" algn="ctr" rtl="0" fontAlgn="base">
        <a:spcBef>
          <a:spcPct val="0"/>
        </a:spcBef>
        <a:spcAft>
          <a:spcPct val="0"/>
        </a:spcAft>
        <a:defRPr sz="2400">
          <a:solidFill>
            <a:schemeClr val="tx2"/>
          </a:solidFill>
          <a:latin typeface="Arial" charset="0"/>
          <a:ea typeface="ＭＳ Ｐゴシック" charset="0"/>
        </a:defRPr>
      </a:lvl6pPr>
      <a:lvl7pPr marL="914400" algn="ctr" rtl="0" fontAlgn="base">
        <a:spcBef>
          <a:spcPct val="0"/>
        </a:spcBef>
        <a:spcAft>
          <a:spcPct val="0"/>
        </a:spcAft>
        <a:defRPr sz="2400">
          <a:solidFill>
            <a:schemeClr val="tx2"/>
          </a:solidFill>
          <a:latin typeface="Arial" charset="0"/>
          <a:ea typeface="ＭＳ Ｐゴシック" charset="0"/>
        </a:defRPr>
      </a:lvl7pPr>
      <a:lvl8pPr marL="1371600" algn="ctr" rtl="0" fontAlgn="base">
        <a:spcBef>
          <a:spcPct val="0"/>
        </a:spcBef>
        <a:spcAft>
          <a:spcPct val="0"/>
        </a:spcAft>
        <a:defRPr sz="2400">
          <a:solidFill>
            <a:schemeClr val="tx2"/>
          </a:solidFill>
          <a:latin typeface="Arial" charset="0"/>
          <a:ea typeface="ＭＳ Ｐゴシック" charset="0"/>
        </a:defRPr>
      </a:lvl8pPr>
      <a:lvl9pPr marL="1828800" algn="ctr" rtl="0" fontAlgn="base">
        <a:spcBef>
          <a:spcPct val="0"/>
        </a:spcBef>
        <a:spcAft>
          <a:spcPct val="0"/>
        </a:spcAft>
        <a:defRPr sz="2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a:solidFill>
            <a:schemeClr val="tx1"/>
          </a:solidFill>
          <a:latin typeface="+mn-lt"/>
          <a:ea typeface="+mn-ea"/>
        </a:defRPr>
      </a:lvl4pPr>
      <a:lvl5pPr marL="2057400" indent="-228600" algn="l" rtl="0" fontAlgn="base">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0691" name="Rectangle 3"/>
          <p:cNvSpPr>
            <a:spLocks noGrp="1" noChangeArrowheads="1"/>
          </p:cNvSpPr>
          <p:nvPr>
            <p:ph type="title"/>
          </p:nvPr>
        </p:nvSpPr>
        <p:spPr bwMode="auto">
          <a:xfrm>
            <a:off x="838200" y="457200"/>
            <a:ext cx="7315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0693" name="Rectangle 5"/>
          <p:cNvSpPr>
            <a:spLocks noGrp="1" noChangeArrowheads="1"/>
          </p:cNvSpPr>
          <p:nvPr>
            <p:ph type="body" idx="1"/>
          </p:nvPr>
        </p:nvSpPr>
        <p:spPr bwMode="auto">
          <a:xfrm>
            <a:off x="1143000" y="1066800"/>
            <a:ext cx="7543800" cy="3657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a:p>
            <a:pPr lvl="3"/>
            <a:endParaRPr lang="en-US"/>
          </a:p>
        </p:txBody>
      </p:sp>
      <p:sp>
        <p:nvSpPr>
          <p:cNvPr id="370700" name="Rectangle 12"/>
          <p:cNvSpPr>
            <a:spLocks noGrp="1" noChangeArrowheads="1"/>
          </p:cNvSpPr>
          <p:nvPr>
            <p:ph type="sldNum" sz="quarter" idx="4"/>
          </p:nvPr>
        </p:nvSpPr>
        <p:spPr bwMode="auto">
          <a:xfrm>
            <a:off x="7239000" y="6400800"/>
            <a:ext cx="19050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buFontTx/>
              <a:buNone/>
              <a:defRPr kumimoji="0" sz="1400">
                <a:solidFill>
                  <a:srgbClr val="000200"/>
                </a:solidFill>
              </a:defRPr>
            </a:lvl1pPr>
          </a:lstStyle>
          <a:p>
            <a:pPr defTabSz="914400" eaLnBrk="0" fontAlgn="base" hangingPunct="0">
              <a:spcBef>
                <a:spcPct val="20000"/>
              </a:spcBef>
              <a:spcAft>
                <a:spcPct val="0"/>
              </a:spcAft>
            </a:pPr>
            <a:fld id="{D601EBAC-89EC-884E-BF86-CA839CFB6740}" type="slidenum">
              <a:rPr lang="en-US" smtClean="0">
                <a:latin typeface="Arial" charset="0"/>
                <a:ea typeface="ＭＳ Ｐゴシック" charset="0"/>
                <a:cs typeface="ＭＳ Ｐゴシック" charset="0"/>
              </a:rPr>
              <a:pPr defTabSz="914400" eaLnBrk="0" fontAlgn="base" hangingPunct="0">
                <a:spcBef>
                  <a:spcPct val="20000"/>
                </a:spcBef>
                <a:spcAft>
                  <a:spcPct val="0"/>
                </a:spcAft>
              </a:pPr>
              <a:t>‹#›</a:t>
            </a:fld>
            <a:endParaRPr lang="en-US" smtClean="0">
              <a:latin typeface="Arial" charset="0"/>
              <a:ea typeface="ＭＳ Ｐゴシック" charset="0"/>
              <a:cs typeface="ＭＳ Ｐゴシック" charset="0"/>
            </a:endParaRPr>
          </a:p>
        </p:txBody>
      </p:sp>
      <p:sp>
        <p:nvSpPr>
          <p:cNvPr id="370701" name="Text Box 13"/>
          <p:cNvSpPr txBox="1">
            <a:spLocks noChangeArrowheads="1"/>
          </p:cNvSpPr>
          <p:nvPr/>
        </p:nvSpPr>
        <p:spPr bwMode="auto">
          <a:xfrm>
            <a:off x="1219200" y="6613525"/>
            <a:ext cx="2667000" cy="244475"/>
          </a:xfrm>
          <a:prstGeom prst="rect">
            <a:avLst/>
          </a:prstGeom>
          <a:noFill/>
          <a:ln w="9525">
            <a:noFill/>
            <a:miter lim="800000"/>
            <a:headEnd/>
            <a:tailEnd/>
          </a:ln>
          <a:effectLst/>
        </p:spPr>
        <p:txBody>
          <a:bodyPr>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eaLnBrk="0" fontAlgn="base" hangingPunct="0">
              <a:spcBef>
                <a:spcPct val="20000"/>
              </a:spcBef>
              <a:spcAft>
                <a:spcPct val="0"/>
              </a:spcAft>
              <a:defRPr kumimoji="1" sz="2400">
                <a:solidFill>
                  <a:schemeClr val="tx1"/>
                </a:solidFill>
                <a:latin typeface="Arial" charset="0"/>
                <a:ea typeface="ＭＳ Ｐゴシック" charset="0"/>
              </a:defRPr>
            </a:lvl6pPr>
            <a:lvl7pPr marL="914400" eaLnBrk="0" fontAlgn="base" hangingPunct="0">
              <a:spcBef>
                <a:spcPct val="20000"/>
              </a:spcBef>
              <a:spcAft>
                <a:spcPct val="0"/>
              </a:spcAft>
              <a:defRPr kumimoji="1" sz="2400">
                <a:solidFill>
                  <a:schemeClr val="tx1"/>
                </a:solidFill>
                <a:latin typeface="Arial" charset="0"/>
                <a:ea typeface="ＭＳ Ｐゴシック" charset="0"/>
              </a:defRPr>
            </a:lvl7pPr>
            <a:lvl8pPr marL="1371600" eaLnBrk="0" fontAlgn="base" hangingPunct="0">
              <a:spcBef>
                <a:spcPct val="20000"/>
              </a:spcBef>
              <a:spcAft>
                <a:spcPct val="0"/>
              </a:spcAft>
              <a:defRPr kumimoji="1" sz="2400">
                <a:solidFill>
                  <a:schemeClr val="tx1"/>
                </a:solidFill>
                <a:latin typeface="Arial" charset="0"/>
                <a:ea typeface="ＭＳ Ｐゴシック" charset="0"/>
              </a:defRPr>
            </a:lvl8pPr>
            <a:lvl9pPr marL="1828800" eaLnBrk="0" fontAlgn="base" hangingPunct="0">
              <a:spcBef>
                <a:spcPct val="20000"/>
              </a:spcBef>
              <a:spcAft>
                <a:spcPct val="0"/>
              </a:spcAft>
              <a:defRPr kumimoji="1"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kumimoji="0" lang="en-US" sz="1000" smtClean="0">
                <a:solidFill>
                  <a:srgbClr val="000200"/>
                </a:solidFill>
              </a:rPr>
              <a:t>Pat Arnott, DRI, 99</a:t>
            </a:r>
            <a:endParaRPr kumimoji="0" lang="en-US" sz="1800" smtClean="0">
              <a:solidFill>
                <a:srgbClr val="000200"/>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0" fontAlgn="base" hangingPunct="0">
        <a:lnSpc>
          <a:spcPct val="85000"/>
        </a:lnSpc>
        <a:spcBef>
          <a:spcPct val="0"/>
        </a:spcBef>
        <a:spcAft>
          <a:spcPct val="0"/>
        </a:spcAft>
        <a:defRPr kumimoji="1" sz="2800">
          <a:solidFill>
            <a:srgbClr val="000200"/>
          </a:solidFill>
          <a:effectLst>
            <a:outerShdw blurRad="38100" dist="38100" dir="2700000" algn="tl">
              <a:srgbClr val="DDDDDD"/>
            </a:outerShdw>
          </a:effectLst>
          <a:latin typeface="+mj-lt"/>
          <a:ea typeface="ＭＳ Ｐゴシック" charset="0"/>
          <a:cs typeface="ＭＳ Ｐゴシック" charset="0"/>
        </a:defRPr>
      </a:lvl1pPr>
      <a:lvl2pPr algn="l" rtl="0" eaLnBrk="0" fontAlgn="base" hangingPunct="0">
        <a:lnSpc>
          <a:spcPct val="85000"/>
        </a:lnSpc>
        <a:spcBef>
          <a:spcPct val="0"/>
        </a:spcBef>
        <a:spcAft>
          <a:spcPct val="0"/>
        </a:spcAft>
        <a:defRPr kumimoji="1" sz="2800">
          <a:solidFill>
            <a:srgbClr val="000200"/>
          </a:solidFill>
          <a:effectLst>
            <a:outerShdw blurRad="38100" dist="38100" dir="2700000" algn="tl">
              <a:srgbClr val="DDDDDD"/>
            </a:outerShdw>
          </a:effectLst>
          <a:latin typeface="Arial" pitchFamily="112" charset="0"/>
          <a:ea typeface="ＭＳ Ｐゴシック" charset="0"/>
          <a:cs typeface="ＭＳ Ｐゴシック" charset="0"/>
        </a:defRPr>
      </a:lvl2pPr>
      <a:lvl3pPr algn="l" rtl="0" eaLnBrk="0" fontAlgn="base" hangingPunct="0">
        <a:lnSpc>
          <a:spcPct val="85000"/>
        </a:lnSpc>
        <a:spcBef>
          <a:spcPct val="0"/>
        </a:spcBef>
        <a:spcAft>
          <a:spcPct val="0"/>
        </a:spcAft>
        <a:defRPr kumimoji="1" sz="2800">
          <a:solidFill>
            <a:srgbClr val="000200"/>
          </a:solidFill>
          <a:effectLst>
            <a:outerShdw blurRad="38100" dist="38100" dir="2700000" algn="tl">
              <a:srgbClr val="DDDDDD"/>
            </a:outerShdw>
          </a:effectLst>
          <a:latin typeface="Arial" pitchFamily="112" charset="0"/>
          <a:ea typeface="ＭＳ Ｐゴシック" charset="0"/>
          <a:cs typeface="ＭＳ Ｐゴシック" charset="0"/>
        </a:defRPr>
      </a:lvl3pPr>
      <a:lvl4pPr algn="l" rtl="0" eaLnBrk="0" fontAlgn="base" hangingPunct="0">
        <a:lnSpc>
          <a:spcPct val="85000"/>
        </a:lnSpc>
        <a:spcBef>
          <a:spcPct val="0"/>
        </a:spcBef>
        <a:spcAft>
          <a:spcPct val="0"/>
        </a:spcAft>
        <a:defRPr kumimoji="1" sz="2800">
          <a:solidFill>
            <a:srgbClr val="000200"/>
          </a:solidFill>
          <a:effectLst>
            <a:outerShdw blurRad="38100" dist="38100" dir="2700000" algn="tl">
              <a:srgbClr val="DDDDDD"/>
            </a:outerShdw>
          </a:effectLst>
          <a:latin typeface="Arial" pitchFamily="112" charset="0"/>
          <a:ea typeface="ＭＳ Ｐゴシック" charset="0"/>
          <a:cs typeface="ＭＳ Ｐゴシック" charset="0"/>
        </a:defRPr>
      </a:lvl4pPr>
      <a:lvl5pPr algn="l" rtl="0" eaLnBrk="0" fontAlgn="base" hangingPunct="0">
        <a:lnSpc>
          <a:spcPct val="85000"/>
        </a:lnSpc>
        <a:spcBef>
          <a:spcPct val="0"/>
        </a:spcBef>
        <a:spcAft>
          <a:spcPct val="0"/>
        </a:spcAft>
        <a:defRPr kumimoji="1" sz="2800">
          <a:solidFill>
            <a:srgbClr val="000200"/>
          </a:solidFill>
          <a:effectLst>
            <a:outerShdw blurRad="38100" dist="38100" dir="2700000" algn="tl">
              <a:srgbClr val="DDDDDD"/>
            </a:outerShdw>
          </a:effectLst>
          <a:latin typeface="Arial" pitchFamily="112" charset="0"/>
          <a:ea typeface="ＭＳ Ｐゴシック" charset="0"/>
          <a:cs typeface="ＭＳ Ｐゴシック" charset="0"/>
        </a:defRPr>
      </a:lvl5pPr>
      <a:lvl6pPr marL="457200" algn="l" rtl="0" eaLnBrk="0" fontAlgn="base" hangingPunct="0">
        <a:lnSpc>
          <a:spcPct val="85000"/>
        </a:lnSpc>
        <a:spcBef>
          <a:spcPct val="0"/>
        </a:spcBef>
        <a:spcAft>
          <a:spcPct val="0"/>
        </a:spcAft>
        <a:defRPr kumimoji="1" sz="2800">
          <a:solidFill>
            <a:srgbClr val="000200"/>
          </a:solidFill>
          <a:effectLst>
            <a:outerShdw blurRad="38100" dist="38100" dir="2700000" algn="tl">
              <a:srgbClr val="DDDDDD"/>
            </a:outerShdw>
          </a:effectLst>
          <a:latin typeface="Arial" pitchFamily="112" charset="0"/>
        </a:defRPr>
      </a:lvl6pPr>
      <a:lvl7pPr marL="914400" algn="l" rtl="0" eaLnBrk="0" fontAlgn="base" hangingPunct="0">
        <a:lnSpc>
          <a:spcPct val="85000"/>
        </a:lnSpc>
        <a:spcBef>
          <a:spcPct val="0"/>
        </a:spcBef>
        <a:spcAft>
          <a:spcPct val="0"/>
        </a:spcAft>
        <a:defRPr kumimoji="1" sz="2800">
          <a:solidFill>
            <a:srgbClr val="000200"/>
          </a:solidFill>
          <a:effectLst>
            <a:outerShdw blurRad="38100" dist="38100" dir="2700000" algn="tl">
              <a:srgbClr val="DDDDDD"/>
            </a:outerShdw>
          </a:effectLst>
          <a:latin typeface="Arial" pitchFamily="112" charset="0"/>
        </a:defRPr>
      </a:lvl7pPr>
      <a:lvl8pPr marL="1371600" algn="l" rtl="0" eaLnBrk="0" fontAlgn="base" hangingPunct="0">
        <a:lnSpc>
          <a:spcPct val="85000"/>
        </a:lnSpc>
        <a:spcBef>
          <a:spcPct val="0"/>
        </a:spcBef>
        <a:spcAft>
          <a:spcPct val="0"/>
        </a:spcAft>
        <a:defRPr kumimoji="1" sz="2800">
          <a:solidFill>
            <a:srgbClr val="000200"/>
          </a:solidFill>
          <a:effectLst>
            <a:outerShdw blurRad="38100" dist="38100" dir="2700000" algn="tl">
              <a:srgbClr val="DDDDDD"/>
            </a:outerShdw>
          </a:effectLst>
          <a:latin typeface="Arial" pitchFamily="112" charset="0"/>
        </a:defRPr>
      </a:lvl8pPr>
      <a:lvl9pPr marL="1828800" algn="l" rtl="0" eaLnBrk="0" fontAlgn="base" hangingPunct="0">
        <a:lnSpc>
          <a:spcPct val="85000"/>
        </a:lnSpc>
        <a:spcBef>
          <a:spcPct val="0"/>
        </a:spcBef>
        <a:spcAft>
          <a:spcPct val="0"/>
        </a:spcAft>
        <a:defRPr kumimoji="1" sz="2800">
          <a:solidFill>
            <a:srgbClr val="000200"/>
          </a:solidFill>
          <a:effectLst>
            <a:outerShdw blurRad="38100" dist="38100" dir="2700000" algn="tl">
              <a:srgbClr val="DDDDDD"/>
            </a:outerShdw>
          </a:effectLst>
          <a:latin typeface="Arial" pitchFamily="112" charset="0"/>
        </a:defRPr>
      </a:lvl9pPr>
    </p:titleStyle>
    <p:bodyStyle>
      <a:lvl1pPr marL="342900" indent="-342900" algn="l" rtl="0" eaLnBrk="0" fontAlgn="base" hangingPunct="0">
        <a:spcBef>
          <a:spcPct val="60000"/>
        </a:spcBef>
        <a:spcAft>
          <a:spcPct val="0"/>
        </a:spcAft>
        <a:buClr>
          <a:schemeClr val="tx1"/>
        </a:buClr>
        <a:buChar char="•"/>
        <a:defRPr kumimoji="1" sz="2000">
          <a:solidFill>
            <a:srgbClr val="000200"/>
          </a:solidFill>
          <a:effectLst>
            <a:outerShdw blurRad="38100" dist="38100" dir="2700000" algn="tl">
              <a:srgbClr val="DDDDDD"/>
            </a:outerShdw>
          </a:effectLst>
          <a:latin typeface="+mn-lt"/>
          <a:ea typeface="ＭＳ Ｐゴシック" charset="0"/>
          <a:cs typeface="ＭＳ Ｐゴシック" charset="0"/>
        </a:defRPr>
      </a:lvl1pPr>
      <a:lvl2pPr marL="742950" indent="-285750" algn="l" rtl="0" eaLnBrk="0" fontAlgn="base" hangingPunct="0">
        <a:spcBef>
          <a:spcPct val="40000"/>
        </a:spcBef>
        <a:spcAft>
          <a:spcPct val="0"/>
        </a:spcAft>
        <a:buClr>
          <a:schemeClr val="tx1"/>
        </a:buClr>
        <a:buChar char="–"/>
        <a:defRPr kumimoji="1">
          <a:solidFill>
            <a:srgbClr val="000200"/>
          </a:solidFill>
          <a:effectLst>
            <a:outerShdw blurRad="38100" dist="38100" dir="2700000" algn="tl">
              <a:srgbClr val="DDDDDD"/>
            </a:outerShdw>
          </a:effectLst>
          <a:latin typeface="+mn-lt"/>
          <a:ea typeface="ＭＳ Ｐゴシック" pitchFamily="112" charset="-128"/>
        </a:defRPr>
      </a:lvl2pPr>
      <a:lvl3pPr marL="1143000" indent="-228600" algn="l" rtl="0" eaLnBrk="0" fontAlgn="base" hangingPunct="0">
        <a:lnSpc>
          <a:spcPct val="95000"/>
        </a:lnSpc>
        <a:spcBef>
          <a:spcPct val="35000"/>
        </a:spcBef>
        <a:spcAft>
          <a:spcPct val="0"/>
        </a:spcAft>
        <a:buChar char="•"/>
        <a:defRPr kumimoji="1">
          <a:solidFill>
            <a:srgbClr val="000200"/>
          </a:solidFill>
          <a:effectLst>
            <a:outerShdw blurRad="38100" dist="38100" dir="2700000" algn="tl">
              <a:srgbClr val="DDDDDD"/>
            </a:outerShdw>
          </a:effectLst>
          <a:latin typeface="+mn-lt"/>
          <a:ea typeface="ＭＳ Ｐゴシック" pitchFamily="112" charset="-128"/>
        </a:defRPr>
      </a:lvl3pPr>
      <a:lvl4pPr marL="1600200" indent="-228600" algn="l" rtl="0" eaLnBrk="0" fontAlgn="base" hangingPunct="0">
        <a:lnSpc>
          <a:spcPct val="75000"/>
        </a:lnSpc>
        <a:spcBef>
          <a:spcPct val="30000"/>
        </a:spcBef>
        <a:spcAft>
          <a:spcPct val="0"/>
        </a:spcAft>
        <a:buChar char="–"/>
        <a:defRPr kumimoji="1">
          <a:solidFill>
            <a:srgbClr val="000200"/>
          </a:solidFill>
          <a:effectLst>
            <a:outerShdw blurRad="38100" dist="38100" dir="2700000" algn="tl">
              <a:srgbClr val="DDDDDD"/>
            </a:outerShdw>
          </a:effectLst>
          <a:latin typeface="+mn-lt"/>
          <a:ea typeface="ＭＳ Ｐゴシック" pitchFamily="112" charset="-128"/>
        </a:defRPr>
      </a:lvl4pPr>
      <a:lvl5pPr marL="2057400" indent="-228600" algn="l" rtl="0" eaLnBrk="0" fontAlgn="base" hangingPunct="0">
        <a:lnSpc>
          <a:spcPct val="75000"/>
        </a:lnSpc>
        <a:spcBef>
          <a:spcPct val="30000"/>
        </a:spcBef>
        <a:spcAft>
          <a:spcPct val="0"/>
        </a:spcAft>
        <a:buChar char="»"/>
        <a:defRPr kumimoji="1" sz="1600">
          <a:solidFill>
            <a:srgbClr val="000200"/>
          </a:solidFill>
          <a:effectLst>
            <a:outerShdw blurRad="38100" dist="38100" dir="2700000" algn="tl">
              <a:srgbClr val="DDDDDD"/>
            </a:outerShdw>
          </a:effectLst>
          <a:latin typeface="+mn-lt"/>
          <a:ea typeface="ＭＳ Ｐゴシック" pitchFamily="112" charset="-128"/>
        </a:defRPr>
      </a:lvl5pPr>
      <a:lvl6pPr marL="2514600" indent="-228600" algn="l" rtl="0" eaLnBrk="0" fontAlgn="base" hangingPunct="0">
        <a:lnSpc>
          <a:spcPct val="75000"/>
        </a:lnSpc>
        <a:spcBef>
          <a:spcPct val="30000"/>
        </a:spcBef>
        <a:spcAft>
          <a:spcPct val="0"/>
        </a:spcAft>
        <a:buChar char="»"/>
        <a:defRPr kumimoji="1" sz="1600">
          <a:solidFill>
            <a:srgbClr val="000200"/>
          </a:solidFill>
          <a:effectLst>
            <a:outerShdw blurRad="38100" dist="38100" dir="2700000" algn="tl">
              <a:srgbClr val="DDDDDD"/>
            </a:outerShdw>
          </a:effectLst>
          <a:latin typeface="+mn-lt"/>
          <a:ea typeface="ＭＳ Ｐゴシック" pitchFamily="112" charset="-128"/>
        </a:defRPr>
      </a:lvl6pPr>
      <a:lvl7pPr marL="2971800" indent="-228600" algn="l" rtl="0" eaLnBrk="0" fontAlgn="base" hangingPunct="0">
        <a:lnSpc>
          <a:spcPct val="75000"/>
        </a:lnSpc>
        <a:spcBef>
          <a:spcPct val="30000"/>
        </a:spcBef>
        <a:spcAft>
          <a:spcPct val="0"/>
        </a:spcAft>
        <a:buChar char="»"/>
        <a:defRPr kumimoji="1" sz="1600">
          <a:solidFill>
            <a:srgbClr val="000200"/>
          </a:solidFill>
          <a:effectLst>
            <a:outerShdw blurRad="38100" dist="38100" dir="2700000" algn="tl">
              <a:srgbClr val="DDDDDD"/>
            </a:outerShdw>
          </a:effectLst>
          <a:latin typeface="+mn-lt"/>
          <a:ea typeface="ＭＳ Ｐゴシック" pitchFamily="112" charset="-128"/>
        </a:defRPr>
      </a:lvl7pPr>
      <a:lvl8pPr marL="3429000" indent="-228600" algn="l" rtl="0" eaLnBrk="0" fontAlgn="base" hangingPunct="0">
        <a:lnSpc>
          <a:spcPct val="75000"/>
        </a:lnSpc>
        <a:spcBef>
          <a:spcPct val="30000"/>
        </a:spcBef>
        <a:spcAft>
          <a:spcPct val="0"/>
        </a:spcAft>
        <a:buChar char="»"/>
        <a:defRPr kumimoji="1" sz="1600">
          <a:solidFill>
            <a:srgbClr val="000200"/>
          </a:solidFill>
          <a:effectLst>
            <a:outerShdw blurRad="38100" dist="38100" dir="2700000" algn="tl">
              <a:srgbClr val="DDDDDD"/>
            </a:outerShdw>
          </a:effectLst>
          <a:latin typeface="+mn-lt"/>
          <a:ea typeface="ＭＳ Ｐゴシック" pitchFamily="112" charset="-128"/>
        </a:defRPr>
      </a:lvl8pPr>
      <a:lvl9pPr marL="3886200" indent="-228600" algn="l" rtl="0" eaLnBrk="0" fontAlgn="base" hangingPunct="0">
        <a:lnSpc>
          <a:spcPct val="75000"/>
        </a:lnSpc>
        <a:spcBef>
          <a:spcPct val="30000"/>
        </a:spcBef>
        <a:spcAft>
          <a:spcPct val="0"/>
        </a:spcAft>
        <a:buChar char="»"/>
        <a:defRPr kumimoji="1" sz="1600">
          <a:solidFill>
            <a:srgbClr val="000200"/>
          </a:solidFill>
          <a:effectLst>
            <a:outerShdw blurRad="38100" dist="38100" dir="2700000" algn="tl">
              <a:srgbClr val="DDDDDD"/>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cs typeface="Arial" charset="0"/>
              </a:defRPr>
            </a:lvl1pPr>
          </a:lstStyle>
          <a:p>
            <a:pPr defTabSz="914400" fontAlgn="base">
              <a:spcBef>
                <a:spcPct val="0"/>
              </a:spcBef>
              <a:spcAft>
                <a:spcPct val="0"/>
              </a:spcAft>
            </a:pPr>
            <a:endParaRPr lang="en-US" smtClean="0">
              <a:latin typeface="Arial"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defTabSz="914400" fontAlgn="base">
              <a:spcBef>
                <a:spcPct val="0"/>
              </a:spcBef>
              <a:spcAft>
                <a:spcPct val="0"/>
              </a:spcAft>
              <a:defRPr/>
            </a:pPr>
            <a:endParaRPr lang="en-US">
              <a:solidFill>
                <a:srgbClr val="000000">
                  <a:tint val="75000"/>
                </a:srgbClr>
              </a:solidFill>
              <a:ea typeface="ＭＳ Ｐゴシック"/>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charset="0"/>
              </a:defRPr>
            </a:lvl1pPr>
          </a:lstStyle>
          <a:p>
            <a:pPr defTabSz="914400" fontAlgn="base">
              <a:spcBef>
                <a:spcPct val="0"/>
              </a:spcBef>
              <a:spcAft>
                <a:spcPct val="0"/>
              </a:spcAft>
            </a:pPr>
            <a:fld id="{084947FC-5F10-7941-BB74-0ADDA80FE904}" type="slidenum">
              <a:rPr lang="en-US" smtClean="0">
                <a:latin typeface="Arial" charset="0"/>
                <a:ea typeface="ＭＳ Ｐゴシック" charset="0"/>
              </a:rPr>
              <a:pPr defTabSz="914400" fontAlgn="base">
                <a:spcBef>
                  <a:spcPct val="0"/>
                </a:spcBef>
                <a:spcAft>
                  <a:spcPct val="0"/>
                </a:spcAft>
              </a:pPr>
              <a:t>‹#›</a:t>
            </a:fld>
            <a:endParaRPr lang="en-US" smtClean="0">
              <a:latin typeface="Arial" charset="0"/>
              <a:ea typeface="ＭＳ Ｐゴシック" charset="0"/>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ea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defRPr>
      </a:lvl5pPr>
      <a:lvl6pPr marL="457200" algn="ctr" rtl="0" eaLnBrk="0" fontAlgn="base" hangingPunct="0">
        <a:spcBef>
          <a:spcPct val="0"/>
        </a:spcBef>
        <a:spcAft>
          <a:spcPct val="0"/>
        </a:spcAft>
        <a:defRPr sz="4400">
          <a:solidFill>
            <a:schemeClr val="tx1"/>
          </a:solidFill>
          <a:latin typeface="Calibri" charset="0"/>
          <a:ea typeface="ＭＳ Ｐゴシック" charset="0"/>
        </a:defRPr>
      </a:lvl6pPr>
      <a:lvl7pPr marL="914400" algn="ctr" rtl="0" eaLnBrk="0" fontAlgn="base" hangingPunct="0">
        <a:spcBef>
          <a:spcPct val="0"/>
        </a:spcBef>
        <a:spcAft>
          <a:spcPct val="0"/>
        </a:spcAft>
        <a:defRPr sz="4400">
          <a:solidFill>
            <a:schemeClr val="tx1"/>
          </a:solidFill>
          <a:latin typeface="Calibri" charset="0"/>
          <a:ea typeface="ＭＳ Ｐゴシック" charset="0"/>
        </a:defRPr>
      </a:lvl7pPr>
      <a:lvl8pPr marL="1371600" algn="ctr" rtl="0" eaLnBrk="0" fontAlgn="base" hangingPunct="0">
        <a:spcBef>
          <a:spcPct val="0"/>
        </a:spcBef>
        <a:spcAft>
          <a:spcPct val="0"/>
        </a:spcAft>
        <a:defRPr sz="4400">
          <a:solidFill>
            <a:schemeClr val="tx1"/>
          </a:solidFill>
          <a:latin typeface="Calibri" charset="0"/>
          <a:ea typeface="ＭＳ Ｐゴシック" charset="0"/>
        </a:defRPr>
      </a:lvl8pPr>
      <a:lvl9pPr marL="1828800" algn="ctr" rtl="0" eaLnBrk="0" fontAlgn="base" hangingPunct="0">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5"/>
          <p:cNvSpPr>
            <a:spLocks noGrp="1" noChangeArrowheads="1"/>
          </p:cNvSpPr>
          <p:nvPr>
            <p:ph type="ftr" sz="quarter" idx="3"/>
          </p:nvPr>
        </p:nvSpPr>
        <p:spPr bwMode="auto">
          <a:xfrm>
            <a:off x="-381000" y="6629400"/>
            <a:ext cx="22098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000"/>
            </a:lvl1pPr>
          </a:lstStyle>
          <a:p>
            <a:pPr defTabSz="914400" eaLnBrk="0" fontAlgn="base" hangingPunct="0">
              <a:spcBef>
                <a:spcPct val="0"/>
              </a:spcBef>
              <a:spcAft>
                <a:spcPct val="0"/>
              </a:spcAft>
            </a:pPr>
            <a:r>
              <a:rPr lang="en-US" smtClean="0">
                <a:solidFill>
                  <a:srgbClr val="000000"/>
                </a:solidFill>
                <a:latin typeface="Arial" charset="0"/>
                <a:ea typeface="ＭＳ Ｐゴシック" charset="0"/>
                <a:cs typeface="ＭＳ Ｐゴシック" charset="0"/>
              </a:rPr>
              <a:t>Pat Arnott, UNR</a:t>
            </a: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dt="0"/>
  <p:txStyles>
    <p:titleStyle>
      <a:lvl1pPr algn="ctr" rtl="0" fontAlgn="base">
        <a:spcBef>
          <a:spcPct val="0"/>
        </a:spcBef>
        <a:spcAft>
          <a:spcPct val="0"/>
        </a:spcAft>
        <a:defRPr sz="2800">
          <a:solidFill>
            <a:schemeClr val="tx2"/>
          </a:solidFill>
          <a:latin typeface="+mj-lt"/>
          <a:ea typeface="+mj-ea"/>
          <a:cs typeface="+mj-cs"/>
        </a:defRPr>
      </a:lvl1pPr>
      <a:lvl2pPr algn="ctr" rtl="0" fontAlgn="base">
        <a:spcBef>
          <a:spcPct val="0"/>
        </a:spcBef>
        <a:spcAft>
          <a:spcPct val="0"/>
        </a:spcAft>
        <a:defRPr sz="28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28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28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28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8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28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28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28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bin"/><Relationship Id="rId5" Type="http://schemas.openxmlformats.org/officeDocument/2006/relationships/image" Target="../media/image14.png"/><Relationship Id="rId1" Type="http://schemas.openxmlformats.org/officeDocument/2006/relationships/vmlDrawing" Target="../drawings/vmlDrawing1.vml"/><Relationship Id="rId2"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2.bin"/><Relationship Id="rId5" Type="http://schemas.openxmlformats.org/officeDocument/2006/relationships/image" Target="../media/image16.emf"/><Relationship Id="rId1" Type="http://schemas.openxmlformats.org/officeDocument/2006/relationships/vmlDrawing" Target="../drawings/vmlDrawing2.vml"/><Relationship Id="rId2"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3.bin"/><Relationship Id="rId5" Type="http://schemas.openxmlformats.org/officeDocument/2006/relationships/image" Target="../media/image17.emf"/><Relationship Id="rId1" Type="http://schemas.openxmlformats.org/officeDocument/2006/relationships/vmlDrawing" Target="../drawings/vmlDrawing3.vml"/><Relationship Id="rId2"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9.emf"/><Relationship Id="rId1" Type="http://schemas.openxmlformats.org/officeDocument/2006/relationships/vmlDrawing" Target="../drawings/vmlDrawing4.vml"/><Relationship Id="rId2"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5" Type="http://schemas.openxmlformats.org/officeDocument/2006/relationships/image" Target="../media/image9.jpeg"/><Relationship Id="rId1" Type="http://schemas.openxmlformats.org/officeDocument/2006/relationships/slideLayout" Target="../slideLayouts/slideLayout28.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40.xml"/><Relationship Id="rId2"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jpeg"/><Relationship Id="rId1" Type="http://schemas.openxmlformats.org/officeDocument/2006/relationships/slideLayout" Target="../slideLayouts/slideLayout34.xml"/><Relationship Id="rId2"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35.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7.xml"/><Relationship Id="rId3" Type="http://schemas.openxmlformats.org/officeDocument/2006/relationships/chart" Target="../charts/chart1.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36.png"/><Relationship Id="rId1" Type="http://schemas.openxmlformats.org/officeDocument/2006/relationships/slideLayout" Target="../slideLayouts/slideLayout39.xml"/><Relationship Id="rId2"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39.xml"/><Relationship Id="rId2" Type="http://schemas.openxmlformats.org/officeDocument/2006/relationships/notesSlide" Target="../notesSlides/notesSlide1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5.bin"/><Relationship Id="rId5" Type="http://schemas.openxmlformats.org/officeDocument/2006/relationships/image" Target="../media/image46.emf"/><Relationship Id="rId1" Type="http://schemas.openxmlformats.org/officeDocument/2006/relationships/vmlDrawing" Target="../drawings/vmlDrawing5.vml"/><Relationship Id="rId2"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39.xml"/><Relationship Id="rId2"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1" Type="http://schemas.openxmlformats.org/officeDocument/2006/relationships/slideLayout" Target="../slideLayouts/slideLayout35.xml"/><Relationship Id="rId2" Type="http://schemas.openxmlformats.org/officeDocument/2006/relationships/notesSlide" Target="../notesSlides/notesSlide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46.xml"/><Relationship Id="rId2" Type="http://schemas.openxmlformats.org/officeDocument/2006/relationships/notesSlide" Target="../notesSlides/notesSlide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3.xml"/><Relationship Id="rId3" Type="http://schemas.openxmlformats.org/officeDocument/2006/relationships/image" Target="../media/image5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685800" y="0"/>
            <a:ext cx="7772400" cy="738178"/>
          </a:xfrm>
        </p:spPr>
        <p:txBody>
          <a:bodyPr/>
          <a:lstStyle/>
          <a:p>
            <a:r>
              <a:rPr lang="en-US" b="1" i="1" dirty="0" smtClean="0">
                <a:solidFill>
                  <a:srgbClr val="000000"/>
                </a:solidFill>
              </a:rPr>
              <a:t>History of the DMT </a:t>
            </a:r>
            <a:r>
              <a:rPr lang="en-US" b="1" i="1" dirty="0" err="1" smtClean="0">
                <a:solidFill>
                  <a:srgbClr val="000000"/>
                </a:solidFill>
              </a:rPr>
              <a:t>Photoacoustic</a:t>
            </a:r>
            <a:r>
              <a:rPr lang="en-US" b="1" i="1" dirty="0" smtClean="0">
                <a:solidFill>
                  <a:srgbClr val="000000"/>
                </a:solidFill>
              </a:rPr>
              <a:t> Instruments</a:t>
            </a:r>
            <a:endParaRPr lang="en-US" b="1" i="1" dirty="0">
              <a:solidFill>
                <a:srgbClr val="000000"/>
              </a:solidFill>
            </a:endParaRPr>
          </a:p>
        </p:txBody>
      </p:sp>
      <p:sp>
        <p:nvSpPr>
          <p:cNvPr id="134147" name="Text Box 3"/>
          <p:cNvSpPr txBox="1">
            <a:spLocks noChangeArrowheads="1"/>
          </p:cNvSpPr>
          <p:nvPr/>
        </p:nvSpPr>
        <p:spPr bwMode="auto">
          <a:xfrm>
            <a:off x="0" y="540315"/>
            <a:ext cx="9144000" cy="6370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914400" eaLnBrk="0" fontAlgn="base" hangingPunct="0">
              <a:spcBef>
                <a:spcPct val="50000"/>
              </a:spcBef>
              <a:spcAft>
                <a:spcPct val="0"/>
              </a:spcAft>
            </a:pPr>
            <a:r>
              <a:rPr lang="en-US" sz="2400" dirty="0" smtClean="0">
                <a:solidFill>
                  <a:srgbClr val="000000"/>
                </a:solidFill>
                <a:latin typeface="Times" charset="0"/>
                <a:ea typeface="ＭＳ Ｐゴシック" charset="0"/>
              </a:rPr>
              <a:t>By </a:t>
            </a:r>
            <a:r>
              <a:rPr lang="en-US" sz="2400" b="1" dirty="0" smtClean="0">
                <a:latin typeface="Times" charset="0"/>
                <a:ea typeface="ＭＳ Ｐゴシック" charset="0"/>
              </a:rPr>
              <a:t>W. Patrick Arnott, University of Nevada Reno</a:t>
            </a:r>
            <a:endParaRPr lang="en-US" sz="2400" dirty="0" smtClean="0">
              <a:latin typeface="Times" charset="0"/>
              <a:ea typeface="ＭＳ Ｐゴシック" charset="0"/>
            </a:endParaRPr>
          </a:p>
          <a:p>
            <a:pPr defTabSz="914400" eaLnBrk="0" fontAlgn="base" hangingPunct="0">
              <a:spcBef>
                <a:spcPct val="50000"/>
              </a:spcBef>
              <a:spcAft>
                <a:spcPct val="0"/>
              </a:spcAft>
            </a:pPr>
            <a:r>
              <a:rPr lang="en-US" sz="2400" b="1" dirty="0" smtClean="0">
                <a:solidFill>
                  <a:srgbClr val="000000"/>
                </a:solidFill>
                <a:latin typeface="Times" charset="0"/>
                <a:ea typeface="ＭＳ Ｐゴシック" charset="0"/>
              </a:rPr>
              <a:t>Collaborators</a:t>
            </a:r>
            <a:r>
              <a:rPr lang="en-US" sz="2400" dirty="0" smtClean="0">
                <a:solidFill>
                  <a:srgbClr val="000000"/>
                </a:solidFill>
                <a:latin typeface="Times" charset="0"/>
                <a:ea typeface="ＭＳ Ｐゴシック" charset="0"/>
              </a:rPr>
              <a:t>:  Hans </a:t>
            </a:r>
            <a:r>
              <a:rPr lang="en-US" sz="2400" dirty="0" err="1" smtClean="0">
                <a:solidFill>
                  <a:srgbClr val="000000"/>
                </a:solidFill>
                <a:latin typeface="Times" charset="0"/>
                <a:ea typeface="ＭＳ Ｐゴシック" charset="0"/>
              </a:rPr>
              <a:t>Moosmüller</a:t>
            </a:r>
            <a:r>
              <a:rPr lang="en-US" sz="2400" dirty="0" smtClean="0">
                <a:solidFill>
                  <a:srgbClr val="000000"/>
                </a:solidFill>
                <a:latin typeface="Times" charset="0"/>
                <a:ea typeface="ＭＳ Ｐゴシック" charset="0"/>
              </a:rPr>
              <a:t>, Fred Rogers, John Walker, Barbara </a:t>
            </a:r>
            <a:r>
              <a:rPr lang="en-US" sz="2400" dirty="0" err="1" smtClean="0">
                <a:solidFill>
                  <a:srgbClr val="000000"/>
                </a:solidFill>
                <a:latin typeface="Times" charset="0"/>
                <a:ea typeface="ＭＳ Ｐゴシック" charset="0"/>
              </a:rPr>
              <a:t>Zielinska</a:t>
            </a:r>
            <a:r>
              <a:rPr lang="en-US" sz="2400" dirty="0" smtClean="0">
                <a:solidFill>
                  <a:srgbClr val="000000"/>
                </a:solidFill>
                <a:latin typeface="Times" charset="0"/>
                <a:ea typeface="ＭＳ Ｐゴシック" charset="0"/>
              </a:rPr>
              <a:t>, John </a:t>
            </a:r>
            <a:r>
              <a:rPr lang="en-US" sz="2400" dirty="0" err="1" smtClean="0">
                <a:solidFill>
                  <a:srgbClr val="000000"/>
                </a:solidFill>
                <a:latin typeface="Times" charset="0"/>
                <a:ea typeface="ＭＳ Ｐゴシック" charset="0"/>
              </a:rPr>
              <a:t>Sagebiel</a:t>
            </a:r>
            <a:r>
              <a:rPr lang="en-US" sz="2400" dirty="0" smtClean="0">
                <a:solidFill>
                  <a:srgbClr val="000000"/>
                </a:solidFill>
                <a:latin typeface="Times" charset="0"/>
                <a:ea typeface="ＭＳ Ｐゴシック" charset="0"/>
              </a:rPr>
              <a:t>, Eric Fujita, Dave Campbell, Rick Purcell, Dan </a:t>
            </a:r>
            <a:r>
              <a:rPr lang="en-US" sz="2400" dirty="0" err="1" smtClean="0">
                <a:solidFill>
                  <a:srgbClr val="000000"/>
                </a:solidFill>
                <a:latin typeface="Times" charset="0"/>
                <a:ea typeface="ＭＳ Ｐゴシック" charset="0"/>
              </a:rPr>
              <a:t>Wermers</a:t>
            </a:r>
            <a:r>
              <a:rPr lang="en-US" sz="2400" dirty="0" smtClean="0">
                <a:solidFill>
                  <a:srgbClr val="000000"/>
                </a:solidFill>
                <a:latin typeface="Times" charset="0"/>
                <a:ea typeface="ＭＳ Ｐゴシック" charset="0"/>
              </a:rPr>
              <a:t>, Sebastian </a:t>
            </a:r>
            <a:r>
              <a:rPr lang="en-US" sz="2400" dirty="0" err="1" smtClean="0">
                <a:solidFill>
                  <a:srgbClr val="000000"/>
                </a:solidFill>
                <a:latin typeface="Times" charset="0"/>
                <a:ea typeface="ＭＳ Ｐゴシック" charset="0"/>
              </a:rPr>
              <a:t>Upallalli</a:t>
            </a:r>
            <a:r>
              <a:rPr lang="en-US" sz="2400" dirty="0" smtClean="0">
                <a:solidFill>
                  <a:srgbClr val="000000"/>
                </a:solidFill>
                <a:latin typeface="Times" charset="0"/>
                <a:ea typeface="ＭＳ Ｐゴシック" charset="0"/>
              </a:rPr>
              <a:t> (DRI), </a:t>
            </a:r>
            <a:r>
              <a:rPr lang="en-US" sz="2400" dirty="0" smtClean="0">
                <a:solidFill>
                  <a:srgbClr val="B90819"/>
                </a:solidFill>
                <a:latin typeface="Times" charset="0"/>
                <a:ea typeface="ＭＳ Ｐゴシック" charset="0"/>
              </a:rPr>
              <a:t>Rich </a:t>
            </a:r>
            <a:r>
              <a:rPr lang="en-US" sz="2400" dirty="0" err="1" smtClean="0">
                <a:solidFill>
                  <a:srgbClr val="B90819"/>
                </a:solidFill>
                <a:latin typeface="Times" charset="0"/>
                <a:ea typeface="ＭＳ Ｐゴシック" charset="0"/>
              </a:rPr>
              <a:t>Raspet</a:t>
            </a:r>
            <a:r>
              <a:rPr lang="en-US" sz="2400" dirty="0" smtClean="0">
                <a:solidFill>
                  <a:srgbClr val="B90819"/>
                </a:solidFill>
                <a:latin typeface="Times" charset="0"/>
                <a:ea typeface="ＭＳ Ｐゴシック" charset="0"/>
              </a:rPr>
              <a:t>, Willie Slaton </a:t>
            </a:r>
            <a:r>
              <a:rPr lang="en-US" sz="2400" b="1" dirty="0" smtClean="0">
                <a:solidFill>
                  <a:srgbClr val="B90819"/>
                </a:solidFill>
                <a:latin typeface="Times" charset="0"/>
                <a:ea typeface="ＭＳ Ｐゴシック" charset="0"/>
              </a:rPr>
              <a:t>(Univ. Miss.),</a:t>
            </a:r>
            <a:r>
              <a:rPr lang="en-US" sz="2400" dirty="0" smtClean="0">
                <a:solidFill>
                  <a:srgbClr val="000000"/>
                </a:solidFill>
                <a:latin typeface="Times" charset="0"/>
                <a:ea typeface="ＭＳ Ｐゴシック" charset="0"/>
              </a:rPr>
              <a:t> </a:t>
            </a:r>
            <a:r>
              <a:rPr lang="en-US" sz="2400" dirty="0" smtClean="0">
                <a:solidFill>
                  <a:srgbClr val="191EF7"/>
                </a:solidFill>
                <a:latin typeface="Times" charset="0"/>
                <a:ea typeface="ＭＳ Ｐゴシック" charset="0"/>
              </a:rPr>
              <a:t>James </a:t>
            </a:r>
            <a:r>
              <a:rPr lang="en-US" sz="2400" dirty="0" err="1" smtClean="0">
                <a:solidFill>
                  <a:srgbClr val="191EF7"/>
                </a:solidFill>
                <a:latin typeface="Times" charset="0"/>
                <a:ea typeface="ＭＳ Ｐゴシック" charset="0"/>
              </a:rPr>
              <a:t>Mehl</a:t>
            </a:r>
            <a:r>
              <a:rPr lang="en-US" sz="2400" dirty="0" smtClean="0">
                <a:solidFill>
                  <a:srgbClr val="000000"/>
                </a:solidFill>
                <a:latin typeface="Times" charset="0"/>
                <a:ea typeface="ＭＳ Ｐゴシック" charset="0"/>
              </a:rPr>
              <a:t>, Rob Abbott, Mike </a:t>
            </a:r>
            <a:r>
              <a:rPr lang="en-US" sz="2400" dirty="0" err="1" smtClean="0">
                <a:solidFill>
                  <a:srgbClr val="000000"/>
                </a:solidFill>
                <a:latin typeface="Times" charset="0"/>
                <a:ea typeface="ＭＳ Ｐゴシック" charset="0"/>
              </a:rPr>
              <a:t>Ossosfsky</a:t>
            </a:r>
            <a:r>
              <a:rPr lang="en-US" sz="2400" dirty="0" smtClean="0">
                <a:solidFill>
                  <a:srgbClr val="000000"/>
                </a:solidFill>
                <a:latin typeface="Times" charset="0"/>
                <a:ea typeface="ＭＳ Ｐゴシック" charset="0"/>
              </a:rPr>
              <a:t>, </a:t>
            </a:r>
            <a:r>
              <a:rPr lang="en-US" sz="2400" dirty="0" err="1" smtClean="0">
                <a:solidFill>
                  <a:srgbClr val="000000"/>
                </a:solidFill>
                <a:latin typeface="Times" charset="0"/>
                <a:ea typeface="ＭＳ Ｐゴシック" charset="0"/>
              </a:rPr>
              <a:t>Khadeejeh</a:t>
            </a:r>
            <a:r>
              <a:rPr lang="en-US" sz="2400" dirty="0" smtClean="0">
                <a:solidFill>
                  <a:srgbClr val="000000"/>
                </a:solidFill>
                <a:latin typeface="Times" charset="0"/>
                <a:ea typeface="ＭＳ Ｐゴシック" charset="0"/>
              </a:rPr>
              <a:t> </a:t>
            </a:r>
            <a:r>
              <a:rPr lang="en-US" sz="2400" dirty="0" err="1" smtClean="0">
                <a:solidFill>
                  <a:srgbClr val="000000"/>
                </a:solidFill>
                <a:latin typeface="Times" charset="0"/>
                <a:ea typeface="ＭＳ Ｐゴシック" charset="0"/>
              </a:rPr>
              <a:t>Hamasha</a:t>
            </a:r>
            <a:r>
              <a:rPr lang="en-US" sz="2400" dirty="0" smtClean="0">
                <a:solidFill>
                  <a:srgbClr val="000000"/>
                </a:solidFill>
                <a:latin typeface="Times" charset="0"/>
                <a:ea typeface="ＭＳ Ｐゴシック" charset="0"/>
              </a:rPr>
              <a:t>, Ali </a:t>
            </a:r>
            <a:r>
              <a:rPr lang="en-US" sz="2400" dirty="0" err="1" smtClean="0">
                <a:solidFill>
                  <a:srgbClr val="000000"/>
                </a:solidFill>
                <a:latin typeface="Times" charset="0"/>
                <a:ea typeface="ＭＳ Ｐゴシック" charset="0"/>
              </a:rPr>
              <a:t>Rahmah</a:t>
            </a:r>
            <a:r>
              <a:rPr lang="en-US" sz="2400" dirty="0" smtClean="0">
                <a:solidFill>
                  <a:srgbClr val="000000"/>
                </a:solidFill>
                <a:latin typeface="Times" charset="0"/>
                <a:ea typeface="ＭＳ Ｐゴシック" charset="0"/>
              </a:rPr>
              <a:t>, Kristin Lewis, </a:t>
            </a:r>
            <a:r>
              <a:rPr lang="en-US" sz="2400" dirty="0" err="1" smtClean="0">
                <a:solidFill>
                  <a:srgbClr val="000000"/>
                </a:solidFill>
                <a:latin typeface="Times" charset="0"/>
                <a:ea typeface="ＭＳ Ｐゴシック" charset="0"/>
              </a:rPr>
              <a:t>Lupita</a:t>
            </a:r>
            <a:r>
              <a:rPr lang="en-US" sz="2400" dirty="0" smtClean="0">
                <a:solidFill>
                  <a:srgbClr val="000000"/>
                </a:solidFill>
                <a:latin typeface="Times" charset="0"/>
                <a:ea typeface="ＭＳ Ｐゴシック" charset="0"/>
              </a:rPr>
              <a:t> </a:t>
            </a:r>
            <a:r>
              <a:rPr lang="en-US" sz="2400" dirty="0" err="1" smtClean="0">
                <a:solidFill>
                  <a:srgbClr val="000000"/>
                </a:solidFill>
                <a:latin typeface="Times" charset="0"/>
                <a:ea typeface="ＭＳ Ｐゴシック" charset="0"/>
              </a:rPr>
              <a:t>Paredes</a:t>
            </a:r>
            <a:r>
              <a:rPr lang="en-US" sz="2400" dirty="0" smtClean="0">
                <a:solidFill>
                  <a:srgbClr val="C7C309"/>
                </a:solidFill>
                <a:latin typeface="Times" charset="0"/>
                <a:ea typeface="ＭＳ Ｐゴシック" charset="0"/>
              </a:rPr>
              <a:t>,</a:t>
            </a:r>
            <a:r>
              <a:rPr lang="en-US" sz="2400" dirty="0" smtClean="0">
                <a:solidFill>
                  <a:srgbClr val="000000"/>
                </a:solidFill>
                <a:latin typeface="Times" charset="0"/>
                <a:ea typeface="ＭＳ Ｐゴシック" charset="0"/>
              </a:rPr>
              <a:t> </a:t>
            </a:r>
            <a:r>
              <a:rPr lang="en-US" sz="2400" dirty="0" smtClean="0">
                <a:solidFill>
                  <a:srgbClr val="191EF7"/>
                </a:solidFill>
                <a:latin typeface="Times" charset="0"/>
                <a:ea typeface="ＭＳ Ｐゴシック" charset="0"/>
              </a:rPr>
              <a:t>Adel </a:t>
            </a:r>
            <a:r>
              <a:rPr lang="en-US" sz="2400" dirty="0" err="1" smtClean="0">
                <a:solidFill>
                  <a:srgbClr val="191EF7"/>
                </a:solidFill>
                <a:latin typeface="Times" charset="0"/>
                <a:ea typeface="ＭＳ Ｐゴシック" charset="0"/>
              </a:rPr>
              <a:t>Sarofim</a:t>
            </a:r>
            <a:r>
              <a:rPr lang="en-US" sz="2400" dirty="0" smtClean="0">
                <a:solidFill>
                  <a:srgbClr val="191EF7"/>
                </a:solidFill>
                <a:latin typeface="Times" charset="0"/>
                <a:ea typeface="ＭＳ Ｐゴシック" charset="0"/>
              </a:rPr>
              <a:t>, Kerry Kelly, Dave Wagner, Joanne </a:t>
            </a:r>
            <a:r>
              <a:rPr lang="en-US" sz="2400" dirty="0" err="1" smtClean="0">
                <a:solidFill>
                  <a:srgbClr val="191EF7"/>
                </a:solidFill>
                <a:latin typeface="Times" charset="0"/>
                <a:ea typeface="ＭＳ Ｐゴシック" charset="0"/>
              </a:rPr>
              <a:t>Lighty</a:t>
            </a:r>
            <a:r>
              <a:rPr lang="en-US" sz="2400" dirty="0" smtClean="0">
                <a:solidFill>
                  <a:srgbClr val="191EF7"/>
                </a:solidFill>
                <a:latin typeface="Times" charset="0"/>
                <a:ea typeface="ＭＳ Ｐゴシック" charset="0"/>
              </a:rPr>
              <a:t> (</a:t>
            </a:r>
            <a:r>
              <a:rPr lang="en-US" sz="2400" b="1" dirty="0" smtClean="0">
                <a:solidFill>
                  <a:srgbClr val="191EF7"/>
                </a:solidFill>
                <a:latin typeface="Times" charset="0"/>
                <a:ea typeface="ＭＳ Ｐゴシック" charset="0"/>
              </a:rPr>
              <a:t>Univ. Utah CFE),</a:t>
            </a:r>
            <a:r>
              <a:rPr lang="en-US" sz="2400" dirty="0" smtClean="0">
                <a:solidFill>
                  <a:srgbClr val="000000"/>
                </a:solidFill>
                <a:latin typeface="Times" charset="0"/>
                <a:ea typeface="ＭＳ Ｐゴシック" charset="0"/>
              </a:rPr>
              <a:t> </a:t>
            </a:r>
            <a:r>
              <a:rPr lang="en-US" sz="2400" dirty="0" err="1" smtClean="0">
                <a:solidFill>
                  <a:srgbClr val="06B10D"/>
                </a:solidFill>
                <a:latin typeface="Times" charset="0"/>
                <a:ea typeface="ＭＳ Ｐゴシック" charset="0"/>
              </a:rPr>
              <a:t>Otmar</a:t>
            </a:r>
            <a:r>
              <a:rPr lang="en-US" sz="2400" dirty="0" smtClean="0">
                <a:solidFill>
                  <a:srgbClr val="06B10D"/>
                </a:solidFill>
                <a:latin typeface="Times" charset="0"/>
                <a:ea typeface="ＭＳ Ｐゴシック" charset="0"/>
              </a:rPr>
              <a:t> </a:t>
            </a:r>
            <a:r>
              <a:rPr lang="en-US" sz="2400" dirty="0" err="1" smtClean="0">
                <a:solidFill>
                  <a:srgbClr val="06B10D"/>
                </a:solidFill>
                <a:latin typeface="Times" charset="0"/>
                <a:ea typeface="ＭＳ Ｐゴシック" charset="0"/>
              </a:rPr>
              <a:t>Schmid</a:t>
            </a:r>
            <a:r>
              <a:rPr lang="en-US" sz="2400" dirty="0" smtClean="0">
                <a:solidFill>
                  <a:srgbClr val="06B10D"/>
                </a:solidFill>
                <a:latin typeface="Times" charset="0"/>
                <a:ea typeface="ＭＳ Ｐゴシック" charset="0"/>
              </a:rPr>
              <a:t>, </a:t>
            </a:r>
            <a:r>
              <a:rPr lang="en-US" sz="2400" dirty="0" err="1" smtClean="0">
                <a:solidFill>
                  <a:srgbClr val="06B10D"/>
                </a:solidFill>
                <a:latin typeface="Times" charset="0"/>
                <a:ea typeface="ＭＳ Ｐゴシック" charset="0"/>
              </a:rPr>
              <a:t>Meinrat</a:t>
            </a:r>
            <a:r>
              <a:rPr lang="en-US" sz="2400" dirty="0" smtClean="0">
                <a:solidFill>
                  <a:srgbClr val="06B10D"/>
                </a:solidFill>
                <a:latin typeface="Times" charset="0"/>
                <a:ea typeface="ＭＳ Ｐゴシック" charset="0"/>
              </a:rPr>
              <a:t> </a:t>
            </a:r>
            <a:r>
              <a:rPr lang="en-US" sz="2400" dirty="0" err="1" smtClean="0">
                <a:solidFill>
                  <a:srgbClr val="06B10D"/>
                </a:solidFill>
                <a:latin typeface="Times" charset="0"/>
                <a:ea typeface="ＭＳ Ｐゴシック" charset="0"/>
              </a:rPr>
              <a:t>Andreae</a:t>
            </a:r>
            <a:r>
              <a:rPr lang="en-US" sz="2400" dirty="0" smtClean="0">
                <a:solidFill>
                  <a:srgbClr val="06B10D"/>
                </a:solidFill>
                <a:latin typeface="Times" charset="0"/>
                <a:ea typeface="ＭＳ Ｐゴシック" charset="0"/>
              </a:rPr>
              <a:t> (</a:t>
            </a:r>
            <a:r>
              <a:rPr lang="en-US" sz="2400" b="1" dirty="0" smtClean="0">
                <a:solidFill>
                  <a:srgbClr val="06B10D"/>
                </a:solidFill>
                <a:latin typeface="Times" charset="0"/>
                <a:ea typeface="ＭＳ Ｐゴシック" charset="0"/>
              </a:rPr>
              <a:t>Max Planck Institute for Chemistry</a:t>
            </a:r>
            <a:r>
              <a:rPr lang="en-US" sz="2400" dirty="0" smtClean="0">
                <a:solidFill>
                  <a:srgbClr val="06B10D"/>
                </a:solidFill>
                <a:latin typeface="Times" charset="0"/>
                <a:ea typeface="ＭＳ Ｐゴシック" charset="0"/>
              </a:rPr>
              <a:t>), </a:t>
            </a:r>
            <a:r>
              <a:rPr lang="en-US" sz="2400" dirty="0" smtClean="0">
                <a:solidFill>
                  <a:srgbClr val="B90819"/>
                </a:solidFill>
                <a:latin typeface="Times" charset="0"/>
                <a:ea typeface="ＭＳ Ｐゴシック" charset="0"/>
              </a:rPr>
              <a:t>John </a:t>
            </a:r>
            <a:r>
              <a:rPr lang="en-US" sz="2400" dirty="0" err="1" smtClean="0">
                <a:solidFill>
                  <a:srgbClr val="B90819"/>
                </a:solidFill>
                <a:latin typeface="Times" charset="0"/>
                <a:ea typeface="ＭＳ Ｐゴシック" charset="0"/>
              </a:rPr>
              <a:t>Ogren</a:t>
            </a:r>
            <a:r>
              <a:rPr lang="en-US" sz="2400" dirty="0" smtClean="0">
                <a:solidFill>
                  <a:srgbClr val="B90819"/>
                </a:solidFill>
                <a:latin typeface="Times" charset="0"/>
                <a:ea typeface="ＭＳ Ｐゴシック" charset="0"/>
              </a:rPr>
              <a:t> and Pat Sheridan (</a:t>
            </a:r>
            <a:r>
              <a:rPr lang="en-US" sz="2400" b="1" dirty="0" smtClean="0">
                <a:solidFill>
                  <a:srgbClr val="B90819"/>
                </a:solidFill>
                <a:latin typeface="Times" charset="0"/>
                <a:ea typeface="ＭＳ Ｐゴシック" charset="0"/>
              </a:rPr>
              <a:t>NOAA CMDL</a:t>
            </a:r>
            <a:r>
              <a:rPr lang="en-US" sz="2400" dirty="0" smtClean="0">
                <a:solidFill>
                  <a:srgbClr val="B90819"/>
                </a:solidFill>
                <a:latin typeface="Times" charset="0"/>
                <a:ea typeface="ＭＳ Ｐゴシック" charset="0"/>
              </a:rPr>
              <a:t>), </a:t>
            </a:r>
            <a:r>
              <a:rPr lang="en-US" sz="2400" dirty="0" smtClean="0">
                <a:solidFill>
                  <a:srgbClr val="333399"/>
                </a:solidFill>
                <a:latin typeface="Times" charset="0"/>
                <a:ea typeface="ＭＳ Ｐゴシック" charset="0"/>
              </a:rPr>
              <a:t>John Seinfeld, Rick </a:t>
            </a:r>
            <a:r>
              <a:rPr lang="en-US" sz="2400" dirty="0" err="1" smtClean="0">
                <a:solidFill>
                  <a:srgbClr val="333399"/>
                </a:solidFill>
                <a:latin typeface="Times" charset="0"/>
                <a:ea typeface="ＭＳ Ｐゴシック" charset="0"/>
              </a:rPr>
              <a:t>Flagan</a:t>
            </a:r>
            <a:r>
              <a:rPr lang="en-US" sz="2400" dirty="0" smtClean="0">
                <a:solidFill>
                  <a:srgbClr val="333399"/>
                </a:solidFill>
                <a:latin typeface="Times" charset="0"/>
                <a:ea typeface="ＭＳ Ｐゴシック" charset="0"/>
              </a:rPr>
              <a:t>, </a:t>
            </a:r>
            <a:r>
              <a:rPr lang="en-US" sz="2400" dirty="0" err="1" smtClean="0">
                <a:solidFill>
                  <a:srgbClr val="333399"/>
                </a:solidFill>
                <a:latin typeface="Times" charset="0"/>
                <a:ea typeface="ＭＳ Ｐゴシック" charset="0"/>
              </a:rPr>
              <a:t>Haf</a:t>
            </a:r>
            <a:r>
              <a:rPr lang="en-US" sz="2400" dirty="0" smtClean="0">
                <a:solidFill>
                  <a:srgbClr val="333399"/>
                </a:solidFill>
                <a:latin typeface="Times" charset="0"/>
                <a:ea typeface="ＭＳ Ｐゴシック" charset="0"/>
              </a:rPr>
              <a:t> </a:t>
            </a:r>
            <a:r>
              <a:rPr lang="en-US" sz="2400" dirty="0" err="1" smtClean="0">
                <a:solidFill>
                  <a:srgbClr val="333399"/>
                </a:solidFill>
                <a:latin typeface="Times" charset="0"/>
                <a:ea typeface="ＭＳ Ｐゴシック" charset="0"/>
              </a:rPr>
              <a:t>Jonsson</a:t>
            </a:r>
            <a:r>
              <a:rPr lang="en-US" sz="2400" dirty="0" smtClean="0">
                <a:solidFill>
                  <a:srgbClr val="333399"/>
                </a:solidFill>
                <a:latin typeface="Times" charset="0"/>
                <a:ea typeface="ＭＳ Ｐゴシック" charset="0"/>
              </a:rPr>
              <a:t> (</a:t>
            </a:r>
            <a:r>
              <a:rPr lang="en-US" sz="2400" b="1" dirty="0" smtClean="0">
                <a:solidFill>
                  <a:srgbClr val="333399"/>
                </a:solidFill>
                <a:latin typeface="Times" charset="0"/>
                <a:ea typeface="ＭＳ Ｐゴシック" charset="0"/>
              </a:rPr>
              <a:t>CAL TECH</a:t>
            </a:r>
            <a:r>
              <a:rPr lang="en-US" sz="2400" dirty="0" smtClean="0">
                <a:solidFill>
                  <a:srgbClr val="333399"/>
                </a:solidFill>
                <a:latin typeface="Times" charset="0"/>
                <a:ea typeface="ＭＳ Ｐゴシック" charset="0"/>
              </a:rPr>
              <a:t>)</a:t>
            </a:r>
            <a:r>
              <a:rPr lang="en-US" sz="2400" dirty="0" smtClean="0">
                <a:solidFill>
                  <a:srgbClr val="99CC00"/>
                </a:solidFill>
                <a:latin typeface="Times" charset="0"/>
                <a:ea typeface="ＭＳ Ｐゴシック" charset="0"/>
              </a:rPr>
              <a:t>, Anthony </a:t>
            </a:r>
            <a:r>
              <a:rPr lang="en-US" sz="2400" dirty="0" err="1" smtClean="0">
                <a:solidFill>
                  <a:srgbClr val="99CC00"/>
                </a:solidFill>
                <a:latin typeface="Times" charset="0"/>
                <a:ea typeface="ＭＳ Ｐゴシック" charset="0"/>
              </a:rPr>
              <a:t>Strawa</a:t>
            </a:r>
            <a:r>
              <a:rPr lang="en-US" sz="2400" dirty="0" smtClean="0">
                <a:solidFill>
                  <a:srgbClr val="99CC00"/>
                </a:solidFill>
                <a:latin typeface="Times" charset="0"/>
                <a:ea typeface="ＭＳ Ｐゴシック" charset="0"/>
              </a:rPr>
              <a:t>, Beat </a:t>
            </a:r>
            <a:r>
              <a:rPr lang="en-US" sz="2400" dirty="0" err="1" smtClean="0">
                <a:solidFill>
                  <a:srgbClr val="99CC00"/>
                </a:solidFill>
                <a:latin typeface="Times" charset="0"/>
                <a:ea typeface="ＭＳ Ｐゴシック" charset="0"/>
              </a:rPr>
              <a:t>Schmid</a:t>
            </a:r>
            <a:r>
              <a:rPr lang="en-US" sz="2400" dirty="0" smtClean="0">
                <a:solidFill>
                  <a:srgbClr val="99CC00"/>
                </a:solidFill>
                <a:latin typeface="Times" charset="0"/>
                <a:ea typeface="ＭＳ Ｐゴシック" charset="0"/>
              </a:rPr>
              <a:t>, Rich </a:t>
            </a:r>
            <a:r>
              <a:rPr lang="en-US" sz="2400" dirty="0" err="1" smtClean="0">
                <a:solidFill>
                  <a:srgbClr val="99CC00"/>
                </a:solidFill>
                <a:latin typeface="Times" charset="0"/>
                <a:ea typeface="ＭＳ Ｐゴシック" charset="0"/>
              </a:rPr>
              <a:t>Ferrare</a:t>
            </a:r>
            <a:r>
              <a:rPr lang="en-US" sz="2400" dirty="0" smtClean="0">
                <a:solidFill>
                  <a:srgbClr val="99CC00"/>
                </a:solidFill>
                <a:latin typeface="Times" charset="0"/>
                <a:ea typeface="ＭＳ Ｐゴシック" charset="0"/>
              </a:rPr>
              <a:t> (</a:t>
            </a:r>
            <a:r>
              <a:rPr lang="en-US" sz="2400" b="1" dirty="0" smtClean="0">
                <a:solidFill>
                  <a:srgbClr val="99CC00"/>
                </a:solidFill>
                <a:latin typeface="Times" charset="0"/>
                <a:ea typeface="ＭＳ Ｐゴシック" charset="0"/>
              </a:rPr>
              <a:t>NASA</a:t>
            </a:r>
            <a:r>
              <a:rPr lang="en-US" sz="2400" dirty="0" smtClean="0">
                <a:solidFill>
                  <a:srgbClr val="99CC00"/>
                </a:solidFill>
                <a:latin typeface="Times" charset="0"/>
                <a:ea typeface="ＭＳ Ｐゴシック" charset="0"/>
              </a:rPr>
              <a:t>) </a:t>
            </a:r>
            <a:r>
              <a:rPr lang="en-US" sz="2400" dirty="0" err="1" smtClean="0">
                <a:solidFill>
                  <a:srgbClr val="000090"/>
                </a:solidFill>
                <a:latin typeface="Times" charset="0"/>
                <a:ea typeface="ＭＳ Ｐゴシック" charset="0"/>
              </a:rPr>
              <a:t>Manvendra</a:t>
            </a:r>
            <a:r>
              <a:rPr lang="en-US" sz="2400" dirty="0" smtClean="0">
                <a:solidFill>
                  <a:srgbClr val="000090"/>
                </a:solidFill>
                <a:latin typeface="Times" charset="0"/>
                <a:ea typeface="ＭＳ Ｐゴシック" charset="0"/>
              </a:rPr>
              <a:t> </a:t>
            </a:r>
            <a:r>
              <a:rPr lang="en-US" sz="2400" dirty="0" err="1" smtClean="0">
                <a:solidFill>
                  <a:srgbClr val="000090"/>
                </a:solidFill>
                <a:latin typeface="Times" charset="0"/>
                <a:ea typeface="ＭＳ Ｐゴシック" charset="0"/>
              </a:rPr>
              <a:t>Dubey</a:t>
            </a:r>
            <a:r>
              <a:rPr lang="en-US" sz="2400" dirty="0" smtClean="0">
                <a:solidFill>
                  <a:srgbClr val="000090"/>
                </a:solidFill>
                <a:latin typeface="Times" charset="0"/>
                <a:ea typeface="ＭＳ Ｐゴシック" charset="0"/>
              </a:rPr>
              <a:t>, Rahul </a:t>
            </a:r>
            <a:r>
              <a:rPr lang="en-US" sz="2400" dirty="0" err="1" smtClean="0">
                <a:solidFill>
                  <a:srgbClr val="000090"/>
                </a:solidFill>
                <a:latin typeface="Times" charset="0"/>
                <a:ea typeface="ＭＳ Ｐゴシック" charset="0"/>
              </a:rPr>
              <a:t>Zaveri</a:t>
            </a:r>
            <a:r>
              <a:rPr lang="en-US" sz="2400" dirty="0" smtClean="0">
                <a:solidFill>
                  <a:srgbClr val="000090"/>
                </a:solidFill>
                <a:latin typeface="Times" charset="0"/>
                <a:ea typeface="ＭＳ Ｐゴシック" charset="0"/>
              </a:rPr>
              <a:t> (LANL and PNNL) </a:t>
            </a:r>
            <a:r>
              <a:rPr lang="en-US" sz="2400" dirty="0" smtClean="0">
                <a:solidFill>
                  <a:srgbClr val="99CC00"/>
                </a:solidFill>
                <a:latin typeface="Times" charset="0"/>
                <a:ea typeface="ＭＳ Ｐゴシック" charset="0"/>
              </a:rPr>
              <a:t>Claudio </a:t>
            </a:r>
            <a:r>
              <a:rPr lang="en-US" sz="2400" dirty="0" err="1" smtClean="0">
                <a:solidFill>
                  <a:srgbClr val="99CC00"/>
                </a:solidFill>
                <a:latin typeface="Times" charset="0"/>
                <a:ea typeface="ＭＳ Ｐゴシック" charset="0"/>
              </a:rPr>
              <a:t>Mazzoleni</a:t>
            </a:r>
            <a:r>
              <a:rPr lang="en-US" sz="2400" dirty="0" smtClean="0">
                <a:solidFill>
                  <a:srgbClr val="99CC00"/>
                </a:solidFill>
                <a:latin typeface="Times" charset="0"/>
                <a:ea typeface="ＭＳ Ｐゴシック" charset="0"/>
              </a:rPr>
              <a:t> (MTU) and </a:t>
            </a:r>
            <a:r>
              <a:rPr lang="en-US" sz="2400" dirty="0" err="1" smtClean="0">
                <a:solidFill>
                  <a:srgbClr val="99CC00"/>
                </a:solidFill>
                <a:latin typeface="Times" charset="0"/>
                <a:ea typeface="ＭＳ Ｐゴシック" charset="0"/>
              </a:rPr>
              <a:t>Rajan</a:t>
            </a:r>
            <a:r>
              <a:rPr lang="en-US" sz="2400" dirty="0" smtClean="0">
                <a:solidFill>
                  <a:srgbClr val="99CC00"/>
                </a:solidFill>
                <a:latin typeface="Times" charset="0"/>
                <a:ea typeface="ＭＳ Ｐゴシック" charset="0"/>
              </a:rPr>
              <a:t> </a:t>
            </a:r>
            <a:r>
              <a:rPr lang="en-US" sz="2400" dirty="0" err="1" smtClean="0">
                <a:solidFill>
                  <a:srgbClr val="99CC00"/>
                </a:solidFill>
                <a:latin typeface="Times" charset="0"/>
                <a:ea typeface="ＭＳ Ｐゴシック" charset="0"/>
              </a:rPr>
              <a:t>Chakrabarty</a:t>
            </a:r>
            <a:r>
              <a:rPr lang="en-US" sz="2400" dirty="0" smtClean="0">
                <a:solidFill>
                  <a:srgbClr val="99CC00"/>
                </a:solidFill>
                <a:latin typeface="Times" charset="0"/>
                <a:ea typeface="ＭＳ Ｐゴシック" charset="0"/>
              </a:rPr>
              <a:t> (WUSL) </a:t>
            </a:r>
            <a:r>
              <a:rPr lang="en-US" sz="2400" dirty="0" smtClean="0">
                <a:solidFill>
                  <a:srgbClr val="000000"/>
                </a:solidFill>
                <a:latin typeface="Times" charset="0"/>
                <a:ea typeface="ＭＳ Ｐゴシック" charset="0"/>
              </a:rPr>
              <a:t>Ian Arnold (UNR) Darrel </a:t>
            </a:r>
            <a:r>
              <a:rPr lang="en-US" sz="2400" dirty="0" err="1" smtClean="0">
                <a:solidFill>
                  <a:srgbClr val="000000"/>
                </a:solidFill>
                <a:latin typeface="Times" charset="0"/>
                <a:ea typeface="ＭＳ Ｐゴシック" charset="0"/>
              </a:rPr>
              <a:t>Baumgardner</a:t>
            </a:r>
            <a:r>
              <a:rPr lang="en-US" sz="2400" dirty="0" smtClean="0">
                <a:solidFill>
                  <a:srgbClr val="000000"/>
                </a:solidFill>
                <a:latin typeface="Times" charset="0"/>
                <a:ea typeface="ＭＳ Ｐゴシック" charset="0"/>
              </a:rPr>
              <a:t>, Greg </a:t>
            </a:r>
            <a:r>
              <a:rPr lang="en-US" sz="2400" dirty="0" err="1" smtClean="0">
                <a:solidFill>
                  <a:srgbClr val="000000"/>
                </a:solidFill>
                <a:latin typeface="Times" charset="0"/>
                <a:ea typeface="ＭＳ Ｐゴシック" charset="0"/>
              </a:rPr>
              <a:t>Kok</a:t>
            </a:r>
            <a:r>
              <a:rPr lang="en-US" sz="2400" dirty="0" smtClean="0">
                <a:solidFill>
                  <a:srgbClr val="000000"/>
                </a:solidFill>
                <a:latin typeface="Times" charset="0"/>
                <a:ea typeface="ＭＳ Ｐゴシック" charset="0"/>
              </a:rPr>
              <a:t>, John Walker, and Gavin </a:t>
            </a:r>
            <a:r>
              <a:rPr lang="en-US" sz="2400" dirty="0" err="1" smtClean="0">
                <a:solidFill>
                  <a:srgbClr val="000000"/>
                </a:solidFill>
                <a:latin typeface="Times" charset="0"/>
                <a:ea typeface="ＭＳ Ｐゴシック" charset="0"/>
              </a:rPr>
              <a:t>McMeeking</a:t>
            </a:r>
            <a:r>
              <a:rPr lang="en-US" sz="2400" dirty="0" smtClean="0">
                <a:solidFill>
                  <a:srgbClr val="000000"/>
                </a:solidFill>
                <a:latin typeface="Times" charset="0"/>
                <a:ea typeface="ＭＳ Ｐゴシック" charset="0"/>
              </a:rPr>
              <a:t> (DMT) and others … It’s been a wonderful adventure … hopefully continues …</a:t>
            </a:r>
          </a:p>
          <a:p>
            <a:pPr defTabSz="914400" eaLnBrk="0" fontAlgn="base" hangingPunct="0">
              <a:spcBef>
                <a:spcPct val="50000"/>
              </a:spcBef>
              <a:spcAft>
                <a:spcPct val="0"/>
              </a:spcAft>
            </a:pPr>
            <a:r>
              <a:rPr lang="en-US" sz="2400" dirty="0" smtClean="0">
                <a:solidFill>
                  <a:srgbClr val="000000"/>
                </a:solidFill>
                <a:latin typeface="Times" charset="0"/>
                <a:ea typeface="ＭＳ Ｐゴシック" charset="0"/>
              </a:rPr>
              <a:t>Funding over the Years:  EPA, NPS, ONR, NSF, DOE, DOD-SERDP, DRI, UNR</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b="1" dirty="0"/>
              <a:t>PSAP:  Particle Soot Absorption Photometer</a:t>
            </a:r>
            <a:br>
              <a:rPr lang="en-US" b="1" dirty="0"/>
            </a:br>
            <a:r>
              <a:rPr lang="en-US" b="1" dirty="0"/>
              <a:t>A filter-based measure of light absorption.</a:t>
            </a:r>
          </a:p>
        </p:txBody>
      </p:sp>
      <p:pic>
        <p:nvPicPr>
          <p:cNvPr id="5939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1295400"/>
            <a:ext cx="6088063" cy="4565650"/>
          </a:xfrm>
          <a:prstGeom prst="rect">
            <a:avLst/>
          </a:prstGeom>
          <a:noFill/>
          <a:extLst>
            <a:ext uri="{909E8E84-426E-40dd-AFC4-6F175D3DCCD1}">
              <a14:hiddenFill xmlns:a14="http://schemas.microsoft.com/office/drawing/2010/main">
                <a:solidFill>
                  <a:srgbClr val="FFFFFF"/>
                </a:solidFill>
              </a14:hiddenFill>
            </a:ext>
          </a:extLst>
        </p:spPr>
      </p:pic>
      <p:sp>
        <p:nvSpPr>
          <p:cNvPr id="59396" name="Text Box 4"/>
          <p:cNvSpPr txBox="1">
            <a:spLocks noChangeArrowheads="1"/>
          </p:cNvSpPr>
          <p:nvPr/>
        </p:nvSpPr>
        <p:spPr bwMode="auto">
          <a:xfrm>
            <a:off x="838200" y="5943600"/>
            <a:ext cx="7696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defTabSz="914400" eaLnBrk="0" fontAlgn="base" hangingPunct="0">
              <a:spcBef>
                <a:spcPct val="50000"/>
              </a:spcBef>
              <a:spcAft>
                <a:spcPct val="0"/>
              </a:spcAft>
              <a:buFontTx/>
              <a:buChar char="•"/>
            </a:pPr>
            <a:r>
              <a:rPr lang="en-US" smtClean="0">
                <a:solidFill>
                  <a:srgbClr val="000000"/>
                </a:solidFill>
                <a:latin typeface="Arial" charset="0"/>
                <a:ea typeface="ＭＳ Ｐゴシック" charset="0"/>
              </a:rPr>
              <a:t>Reference filter on the right.  Aerosol-loaded filter on the left.  Compare light transmission through these filters as a measure of light absorption. </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47053" y="381000"/>
            <a:ext cx="8996947" cy="762000"/>
          </a:xfrm>
        </p:spPr>
        <p:txBody>
          <a:bodyPr/>
          <a:lstStyle/>
          <a:p>
            <a:r>
              <a:rPr lang="en-US" sz="3600" dirty="0" err="1">
                <a:solidFill>
                  <a:srgbClr val="FDFA0D"/>
                </a:solidFill>
              </a:rPr>
              <a:t>Aethalometer</a:t>
            </a:r>
            <a:r>
              <a:rPr lang="en-US" sz="3600" dirty="0">
                <a:solidFill>
                  <a:srgbClr val="FDFA0D"/>
                </a:solidFill>
              </a:rPr>
              <a:t> Filter Details:  Side view.</a:t>
            </a:r>
          </a:p>
        </p:txBody>
      </p:sp>
      <p:graphicFrame>
        <p:nvGraphicFramePr>
          <p:cNvPr id="60419" name="Object 3"/>
          <p:cNvGraphicFramePr>
            <a:graphicFrameLocks noChangeAspect="1"/>
          </p:cNvGraphicFramePr>
          <p:nvPr/>
        </p:nvGraphicFramePr>
        <p:xfrm>
          <a:off x="1295400" y="1435100"/>
          <a:ext cx="5945188" cy="4584700"/>
        </p:xfrm>
        <a:graphic>
          <a:graphicData uri="http://schemas.openxmlformats.org/presentationml/2006/ole">
            <mc:AlternateContent xmlns:mc="http://schemas.openxmlformats.org/markup-compatibility/2006">
              <mc:Choice xmlns:v="urn:schemas-microsoft-com:vml" Requires="v">
                <p:oleObj spid="_x0000_s8234" name="Document" r:id="rId4" imgW="5943600" imgH="4584192" progId="Word.Document.8">
                  <p:embed/>
                </p:oleObj>
              </mc:Choice>
              <mc:Fallback>
                <p:oleObj name="Document" r:id="rId4" imgW="5943600" imgH="458419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435100"/>
                        <a:ext cx="5945188" cy="458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152400"/>
            <a:ext cx="9144000" cy="1143000"/>
          </a:xfrm>
        </p:spPr>
        <p:txBody>
          <a:bodyPr/>
          <a:lstStyle/>
          <a:p>
            <a:r>
              <a:rPr lang="en-US" sz="2800" b="1" dirty="0" err="1"/>
              <a:t>Photoacoustic</a:t>
            </a:r>
            <a:r>
              <a:rPr lang="en-US" sz="2800" b="1" dirty="0"/>
              <a:t> Instruments For Light Absorption Measurements</a:t>
            </a:r>
          </a:p>
        </p:txBody>
      </p:sp>
      <p:sp>
        <p:nvSpPr>
          <p:cNvPr id="22531" name="Rectangle 3"/>
          <p:cNvSpPr>
            <a:spLocks noGrp="1" noChangeArrowheads="1"/>
          </p:cNvSpPr>
          <p:nvPr>
            <p:ph type="body" idx="1"/>
          </p:nvPr>
        </p:nvSpPr>
        <p:spPr bwMode="auto">
          <a:xfrm>
            <a:off x="838200" y="3733800"/>
            <a:ext cx="8001000" cy="28956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spcBef>
                <a:spcPts val="500"/>
              </a:spcBef>
              <a:spcAft>
                <a:spcPts val="500"/>
              </a:spcAft>
            </a:pPr>
            <a:r>
              <a:rPr lang="en-US" sz="2400" dirty="0"/>
              <a:t>Basic principles:</a:t>
            </a:r>
          </a:p>
          <a:p>
            <a:pPr>
              <a:spcBef>
                <a:spcPts val="500"/>
              </a:spcBef>
              <a:spcAft>
                <a:spcPts val="500"/>
              </a:spcAft>
            </a:pPr>
            <a:r>
              <a:rPr lang="en-US" sz="2400" dirty="0"/>
              <a:t>Laser light is power modulated by the chopper. </a:t>
            </a:r>
          </a:p>
          <a:p>
            <a:pPr>
              <a:spcBef>
                <a:spcPts val="500"/>
              </a:spcBef>
              <a:spcAft>
                <a:spcPts val="500"/>
              </a:spcAft>
            </a:pPr>
            <a:r>
              <a:rPr lang="en-US" sz="2400" dirty="0"/>
              <a:t>Light absorbing aerosols convert light to heat - a sound wave is produced. </a:t>
            </a:r>
          </a:p>
          <a:p>
            <a:pPr>
              <a:spcBef>
                <a:spcPts val="500"/>
              </a:spcBef>
              <a:spcAft>
                <a:spcPts val="500"/>
              </a:spcAft>
            </a:pPr>
            <a:r>
              <a:rPr lang="en-US" sz="2400" dirty="0"/>
              <a:t>Microphone signal is a measure of the light absorption.</a:t>
            </a:r>
          </a:p>
          <a:p>
            <a:pPr>
              <a:spcBef>
                <a:spcPts val="500"/>
              </a:spcBef>
              <a:spcAft>
                <a:spcPts val="500"/>
              </a:spcAft>
            </a:pPr>
            <a:r>
              <a:rPr lang="en-US" sz="2400" dirty="0"/>
              <a:t>Light scattering aerosols don't generate heat.</a:t>
            </a:r>
          </a:p>
        </p:txBody>
      </p:sp>
      <p:pic>
        <p:nvPicPr>
          <p:cNvPr id="2253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1447800"/>
            <a:ext cx="5118100"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3581" y="0"/>
            <a:ext cx="8826839" cy="1203158"/>
          </a:xfrm>
        </p:spPr>
        <p:txBody>
          <a:bodyPr/>
          <a:lstStyle/>
          <a:p>
            <a:r>
              <a:rPr lang="en-US" sz="2800" b="1" dirty="0" err="1"/>
              <a:t>Photoacoustic</a:t>
            </a:r>
            <a:r>
              <a:rPr lang="en-US" sz="2800" b="1" dirty="0"/>
              <a:t> Instrument Details:  Equation to Obtain Light Absorption Coefficient.</a:t>
            </a:r>
          </a:p>
        </p:txBody>
      </p:sp>
      <p:graphicFrame>
        <p:nvGraphicFramePr>
          <p:cNvPr id="47107" name="Object 3"/>
          <p:cNvGraphicFramePr>
            <a:graphicFrameLocks noChangeAspect="1"/>
          </p:cNvGraphicFramePr>
          <p:nvPr>
            <p:extLst>
              <p:ext uri="{D42A27DB-BD31-4B8C-83A1-F6EECF244321}">
                <p14:modId xmlns:p14="http://schemas.microsoft.com/office/powerpoint/2010/main" val="3678090698"/>
              </p:ext>
            </p:extLst>
          </p:nvPr>
        </p:nvGraphicFramePr>
        <p:xfrm>
          <a:off x="223581" y="1203158"/>
          <a:ext cx="8551279" cy="4598738"/>
        </p:xfrm>
        <a:graphic>
          <a:graphicData uri="http://schemas.openxmlformats.org/presentationml/2006/ole">
            <mc:AlternateContent xmlns:mc="http://schemas.openxmlformats.org/markup-compatibility/2006">
              <mc:Choice xmlns:v="urn:schemas-microsoft-com:vml" Requires="v">
                <p:oleObj spid="_x0000_s18474" name="Document" r:id="rId4" imgW="5943600" imgH="3197352" progId="Word.Document.8">
                  <p:embed/>
                </p:oleObj>
              </mc:Choice>
              <mc:Fallback>
                <p:oleObj name="Document" r:id="rId4" imgW="5943600" imgH="319735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581" y="1203158"/>
                        <a:ext cx="8551279" cy="4598738"/>
                      </a:xfrm>
                      <a:prstGeom prst="rect">
                        <a:avLst/>
                      </a:prstGeom>
                      <a:noFill/>
                      <a:ln>
                        <a:noFill/>
                      </a:ln>
                      <a:effectLs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9634"/>
            <a:ext cx="9144000" cy="1209566"/>
          </a:xfrm>
        </p:spPr>
        <p:txBody>
          <a:bodyPr/>
          <a:lstStyle/>
          <a:p>
            <a:r>
              <a:rPr lang="en-US" b="1" dirty="0"/>
              <a:t>Strongly Absorbing Aerosol </a:t>
            </a:r>
            <a:r>
              <a:rPr lang="en-US" b="1" dirty="0" smtClean="0"/>
              <a:t>Response: Note the Ski Slope Response of the Filter Sampler as the Filter Darkens</a:t>
            </a:r>
            <a:r>
              <a:rPr lang="en-US" b="1" dirty="0"/>
              <a:t/>
            </a:r>
            <a:br>
              <a:rPr lang="en-US" b="1" dirty="0"/>
            </a:br>
            <a:r>
              <a:rPr lang="en-US" b="1" dirty="0" smtClean="0"/>
              <a:t>From the Reno Aerosol Optics Study </a:t>
            </a:r>
            <a:endParaRPr lang="en-US" b="1" dirty="0"/>
          </a:p>
        </p:txBody>
      </p:sp>
      <p:graphicFrame>
        <p:nvGraphicFramePr>
          <p:cNvPr id="64515" name="Object 3"/>
          <p:cNvGraphicFramePr>
            <a:graphicFrameLocks noChangeAspect="1"/>
          </p:cNvGraphicFramePr>
          <p:nvPr/>
        </p:nvGraphicFramePr>
        <p:xfrm>
          <a:off x="838200" y="1219200"/>
          <a:ext cx="7313613" cy="5395913"/>
        </p:xfrm>
        <a:graphic>
          <a:graphicData uri="http://schemas.openxmlformats.org/presentationml/2006/ole">
            <mc:AlternateContent xmlns:mc="http://schemas.openxmlformats.org/markup-compatibility/2006">
              <mc:Choice xmlns:v="urn:schemas-microsoft-com:vml" Requires="v">
                <p:oleObj spid="_x0000_s20523" name="Document" r:id="rId4" imgW="6451600" imgH="4762500" progId="Word.Document.8">
                  <p:embed/>
                </p:oleObj>
              </mc:Choice>
              <mc:Fallback>
                <p:oleObj name="Document" r:id="rId4" imgW="6451600" imgH="47625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219200"/>
                        <a:ext cx="7313613" cy="539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a:xfrm>
            <a:off x="78828" y="0"/>
            <a:ext cx="9065172" cy="1676400"/>
          </a:xfrm>
        </p:spPr>
        <p:txBody>
          <a:bodyPr/>
          <a:lstStyle/>
          <a:p>
            <a:r>
              <a:rPr lang="en-US" b="1" dirty="0" smtClean="0">
                <a:latin typeface="Arial" charset="0"/>
              </a:rPr>
              <a:t>Our First </a:t>
            </a:r>
            <a:r>
              <a:rPr lang="en-US" b="1" dirty="0" err="1" smtClean="0">
                <a:latin typeface="Arial" charset="0"/>
              </a:rPr>
              <a:t>Fieldable</a:t>
            </a:r>
            <a:r>
              <a:rPr lang="en-US" b="1" dirty="0" smtClean="0">
                <a:latin typeface="Arial" charset="0"/>
              </a:rPr>
              <a:t> </a:t>
            </a:r>
            <a:r>
              <a:rPr lang="en-US" b="1" dirty="0" err="1" smtClean="0">
                <a:latin typeface="Arial" charset="0"/>
              </a:rPr>
              <a:t>Photoacoustic</a:t>
            </a:r>
            <a:r>
              <a:rPr lang="en-US" b="1" dirty="0" smtClean="0">
                <a:latin typeface="Arial" charset="0"/>
              </a:rPr>
              <a:t> </a:t>
            </a:r>
            <a:r>
              <a:rPr lang="en-US" b="1" dirty="0">
                <a:latin typeface="Arial" charset="0"/>
              </a:rPr>
              <a:t>Instrument </a:t>
            </a:r>
            <a:r>
              <a:rPr lang="en-US" b="1" dirty="0" smtClean="0">
                <a:latin typeface="Arial" charset="0"/>
              </a:rPr>
              <a:t>Details:</a:t>
            </a:r>
            <a:br>
              <a:rPr lang="en-US" b="1" dirty="0" smtClean="0">
                <a:latin typeface="Arial" charset="0"/>
              </a:rPr>
            </a:br>
            <a:r>
              <a:rPr lang="en-US" b="1" dirty="0" smtClean="0">
                <a:latin typeface="Arial" charset="0"/>
              </a:rPr>
              <a:t>Combined elements of the </a:t>
            </a:r>
            <a:r>
              <a:rPr lang="en-US" b="1" dirty="0" err="1" smtClean="0">
                <a:latin typeface="Arial" charset="0"/>
              </a:rPr>
              <a:t>Sigrist</a:t>
            </a:r>
            <a:r>
              <a:rPr lang="en-US" b="1" dirty="0" smtClean="0">
                <a:latin typeface="Arial" charset="0"/>
              </a:rPr>
              <a:t> ‘Banana’ Resonator</a:t>
            </a:r>
            <a:br>
              <a:rPr lang="en-US" b="1" dirty="0" smtClean="0">
                <a:latin typeface="Arial" charset="0"/>
              </a:rPr>
            </a:br>
            <a:r>
              <a:rPr lang="en-US" b="1" dirty="0" smtClean="0">
                <a:latin typeface="Arial" charset="0"/>
              </a:rPr>
              <a:t>with use of Acoustic Notch Filters to allow windows</a:t>
            </a:r>
            <a:br>
              <a:rPr lang="en-US" b="1" dirty="0" smtClean="0">
                <a:latin typeface="Arial" charset="0"/>
              </a:rPr>
            </a:br>
            <a:r>
              <a:rPr lang="en-US" b="1" dirty="0" smtClean="0">
                <a:latin typeface="Arial" charset="0"/>
              </a:rPr>
              <a:t>to largely decouple from the resonator</a:t>
            </a:r>
            <a:endParaRPr lang="en-US" b="1" dirty="0">
              <a:latin typeface="Arial" charset="0"/>
            </a:endParaRPr>
          </a:p>
        </p:txBody>
      </p:sp>
      <p:pic>
        <p:nvPicPr>
          <p:cNvPr id="56323"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2277960"/>
            <a:ext cx="77517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8828" y="1908893"/>
            <a:ext cx="3033553" cy="369332"/>
          </a:xfrm>
          <a:prstGeom prst="rect">
            <a:avLst/>
          </a:prstGeom>
          <a:noFill/>
        </p:spPr>
        <p:txBody>
          <a:bodyPr wrap="none" rtlCol="0">
            <a:spAutoFit/>
          </a:bodyPr>
          <a:lstStyle/>
          <a:p>
            <a:r>
              <a:rPr lang="en-US" b="1" dirty="0" smtClean="0"/>
              <a:t>1” very sensitive microphone</a:t>
            </a:r>
            <a:endParaRPr lang="en-US" b="1" dirty="0"/>
          </a:p>
        </p:txBody>
      </p:sp>
      <p:sp>
        <p:nvSpPr>
          <p:cNvPr id="3" name="TextBox 2"/>
          <p:cNvSpPr txBox="1"/>
          <p:nvPr/>
        </p:nvSpPr>
        <p:spPr>
          <a:xfrm>
            <a:off x="6721231" y="2168435"/>
            <a:ext cx="2024788" cy="369332"/>
          </a:xfrm>
          <a:prstGeom prst="rect">
            <a:avLst/>
          </a:prstGeom>
          <a:noFill/>
        </p:spPr>
        <p:txBody>
          <a:bodyPr wrap="none" rtlCol="0">
            <a:spAutoFit/>
          </a:bodyPr>
          <a:lstStyle/>
          <a:p>
            <a:r>
              <a:rPr lang="en-US" b="1" dirty="0" smtClean="0"/>
              <a:t>System calibration</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a:xfrm>
            <a:off x="0" y="225720"/>
            <a:ext cx="9144000" cy="1152770"/>
          </a:xfrm>
        </p:spPr>
        <p:txBody>
          <a:bodyPr/>
          <a:lstStyle/>
          <a:p>
            <a:r>
              <a:rPr lang="en-US" sz="2400" b="1" dirty="0" smtClean="0">
                <a:latin typeface="Arial" charset="0"/>
              </a:rPr>
              <a:t>Our First Field Deployment of the </a:t>
            </a:r>
            <a:r>
              <a:rPr lang="en-US" sz="2400" b="1" dirty="0" err="1" smtClean="0">
                <a:latin typeface="Arial" charset="0"/>
              </a:rPr>
              <a:t>Photoacoustic</a:t>
            </a:r>
            <a:r>
              <a:rPr lang="en-US" sz="2400" b="1" dirty="0" smtClean="0">
                <a:latin typeface="Arial" charset="0"/>
              </a:rPr>
              <a:t> Instrument:</a:t>
            </a:r>
            <a:br>
              <a:rPr lang="en-US" sz="2400" b="1" dirty="0" smtClean="0">
                <a:latin typeface="Arial" charset="0"/>
              </a:rPr>
            </a:br>
            <a:r>
              <a:rPr lang="en-US" sz="2400" b="1" dirty="0" smtClean="0">
                <a:latin typeface="Arial" charset="0"/>
              </a:rPr>
              <a:t>North </a:t>
            </a:r>
            <a:r>
              <a:rPr lang="en-US" sz="2400" b="1" dirty="0">
                <a:latin typeface="Arial" charset="0"/>
              </a:rPr>
              <a:t>Front Range Air Quality Study (NFRAQS</a:t>
            </a:r>
            <a:r>
              <a:rPr lang="en-US" sz="2400" b="1" dirty="0" smtClean="0">
                <a:latin typeface="Arial" charset="0"/>
              </a:rPr>
              <a:t>)</a:t>
            </a:r>
            <a:br>
              <a:rPr lang="en-US" sz="2400" b="1" dirty="0" smtClean="0">
                <a:latin typeface="Arial" charset="0"/>
              </a:rPr>
            </a:br>
            <a:r>
              <a:rPr lang="en-US" b="1" dirty="0" smtClean="0">
                <a:latin typeface="Arial" charset="0"/>
              </a:rPr>
              <a:t>Winter 1997 </a:t>
            </a:r>
            <a:endParaRPr lang="en-US" b="1" dirty="0">
              <a:latin typeface="Arial" charset="0"/>
            </a:endParaRPr>
          </a:p>
        </p:txBody>
      </p:sp>
      <p:graphicFrame>
        <p:nvGraphicFramePr>
          <p:cNvPr id="63490" name="Object 2"/>
          <p:cNvGraphicFramePr>
            <a:graphicFrameLocks noChangeAspect="1"/>
          </p:cNvGraphicFramePr>
          <p:nvPr>
            <p:extLst>
              <p:ext uri="{D42A27DB-BD31-4B8C-83A1-F6EECF244321}">
                <p14:modId xmlns:p14="http://schemas.microsoft.com/office/powerpoint/2010/main" val="2723778567"/>
              </p:ext>
            </p:extLst>
          </p:nvPr>
        </p:nvGraphicFramePr>
        <p:xfrm>
          <a:off x="758973" y="1925053"/>
          <a:ext cx="7814195" cy="4498640"/>
        </p:xfrm>
        <a:graphic>
          <a:graphicData uri="http://schemas.openxmlformats.org/presentationml/2006/ole">
            <mc:AlternateContent xmlns:mc="http://schemas.openxmlformats.org/markup-compatibility/2006">
              <mc:Choice xmlns:v="urn:schemas-microsoft-com:vml" Requires="v">
                <p:oleObj spid="_x0000_s101410" name="Document" r:id="rId3" imgW="5943600" imgH="3422904" progId="Word.Document.8">
                  <p:embed/>
                </p:oleObj>
              </mc:Choice>
              <mc:Fallback>
                <p:oleObj name="Document" r:id="rId3" imgW="5943600" imgH="342290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973" y="1925053"/>
                        <a:ext cx="7814195" cy="4498640"/>
                      </a:xfrm>
                      <a:prstGeom prst="rect">
                        <a:avLst/>
                      </a:prstGeom>
                      <a:noFill/>
                      <a:ln>
                        <a:noFill/>
                      </a:ln>
                      <a:effectLs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p:txBody>
          <a:bodyPr/>
          <a:lstStyle/>
          <a:p>
            <a:r>
              <a:rPr lang="en-US" dirty="0" err="1">
                <a:solidFill>
                  <a:srgbClr val="FFFF00"/>
                </a:solidFill>
                <a:latin typeface="Arial" charset="0"/>
              </a:rPr>
              <a:t>Photoacoustic</a:t>
            </a:r>
            <a:r>
              <a:rPr lang="en-US" dirty="0">
                <a:solidFill>
                  <a:srgbClr val="FFFF00"/>
                </a:solidFill>
                <a:latin typeface="Arial" charset="0"/>
              </a:rPr>
              <a:t> Instrument at NFRAQS (1997)</a:t>
            </a:r>
          </a:p>
        </p:txBody>
      </p:sp>
      <p:pic>
        <p:nvPicPr>
          <p:cNvPr id="65539" name="Picture 3" descr="photoac.jpg                                                    0000004AZIP Arnott Photoac Seminar     AB89E6C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5400" y="1600200"/>
            <a:ext cx="6335713"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a:xfrm>
            <a:off x="990600" y="762000"/>
            <a:ext cx="7315200" cy="838200"/>
          </a:xfrm>
        </p:spPr>
        <p:txBody>
          <a:bodyPr/>
          <a:lstStyle/>
          <a:p>
            <a:pPr algn="ctr"/>
            <a:r>
              <a:rPr lang="en-US" dirty="0" err="1">
                <a:solidFill>
                  <a:srgbClr val="FFFF00"/>
                </a:solidFill>
                <a:latin typeface="Arial" charset="0"/>
              </a:rPr>
              <a:t>Photoacoustic</a:t>
            </a:r>
            <a:r>
              <a:rPr lang="en-US" dirty="0">
                <a:solidFill>
                  <a:srgbClr val="FFFF00"/>
                </a:solidFill>
                <a:latin typeface="Arial" charset="0"/>
              </a:rPr>
              <a:t> Data Acquisition </a:t>
            </a:r>
            <a:br>
              <a:rPr lang="en-US" dirty="0">
                <a:solidFill>
                  <a:srgbClr val="FFFF00"/>
                </a:solidFill>
                <a:latin typeface="Arial" charset="0"/>
              </a:rPr>
            </a:br>
            <a:r>
              <a:rPr lang="en-US" sz="1800" dirty="0">
                <a:solidFill>
                  <a:srgbClr val="FFFF00"/>
                </a:solidFill>
                <a:latin typeface="Arial" charset="0"/>
              </a:rPr>
              <a:t>(National Instruments </a:t>
            </a:r>
            <a:r>
              <a:rPr lang="en-US" sz="1800" dirty="0" err="1">
                <a:solidFill>
                  <a:srgbClr val="FFFF00"/>
                </a:solidFill>
                <a:latin typeface="Arial" charset="0"/>
              </a:rPr>
              <a:t>Labview</a:t>
            </a:r>
            <a:r>
              <a:rPr lang="en-US" sz="1800" dirty="0">
                <a:solidFill>
                  <a:srgbClr val="FFFF00"/>
                </a:solidFill>
                <a:latin typeface="Arial" charset="0"/>
              </a:rPr>
              <a:t>).</a:t>
            </a:r>
            <a:endParaRPr lang="en-US" dirty="0">
              <a:solidFill>
                <a:srgbClr val="FFFF00"/>
              </a:solidFill>
              <a:latin typeface="Arial" charset="0"/>
            </a:endParaRPr>
          </a:p>
        </p:txBody>
      </p:sp>
      <p:pic>
        <p:nvPicPr>
          <p:cNvPr id="66563" name="Picture 3" descr="computer.jpg                                                   0000004AZIP Arnott Photoac Seminar     AB89E6C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76400" y="1524000"/>
            <a:ext cx="6088063"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a:xfrm>
            <a:off x="914400" y="76200"/>
            <a:ext cx="7315200" cy="609600"/>
          </a:xfrm>
        </p:spPr>
        <p:txBody>
          <a:bodyPr/>
          <a:lstStyle/>
          <a:p>
            <a:r>
              <a:rPr lang="en-US" b="1" dirty="0">
                <a:latin typeface="Arial" charset="0"/>
              </a:rPr>
              <a:t>Some Results from NFRAQS:  532 nm Laser</a:t>
            </a:r>
          </a:p>
        </p:txBody>
      </p:sp>
      <p:pic>
        <p:nvPicPr>
          <p:cNvPr id="67587" name="Picture 3" descr="aethPAgreen.eps                                                0000004AZIP Arnott Photoac Seminar     AB89E6CB:"/>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717331"/>
            <a:ext cx="45847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4"/>
          <p:cNvSpPr txBox="1">
            <a:spLocks noChangeArrowheads="1"/>
          </p:cNvSpPr>
          <p:nvPr/>
        </p:nvSpPr>
        <p:spPr bwMode="auto">
          <a:xfrm>
            <a:off x="1298567" y="5072724"/>
            <a:ext cx="65532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eaLnBrk="0" fontAlgn="base" hangingPunct="0">
              <a:spcBef>
                <a:spcPct val="20000"/>
              </a:spcBef>
              <a:spcAft>
                <a:spcPct val="0"/>
              </a:spcAft>
              <a:defRPr kumimoji="1" sz="2400">
                <a:solidFill>
                  <a:schemeClr val="tx1"/>
                </a:solidFill>
                <a:latin typeface="Arial" charset="0"/>
                <a:ea typeface="ＭＳ Ｐゴシック" charset="0"/>
              </a:defRPr>
            </a:lvl6pPr>
            <a:lvl7pPr marL="914400" eaLnBrk="0" fontAlgn="base" hangingPunct="0">
              <a:spcBef>
                <a:spcPct val="20000"/>
              </a:spcBef>
              <a:spcAft>
                <a:spcPct val="0"/>
              </a:spcAft>
              <a:defRPr kumimoji="1" sz="2400">
                <a:solidFill>
                  <a:schemeClr val="tx1"/>
                </a:solidFill>
                <a:latin typeface="Arial" charset="0"/>
                <a:ea typeface="ＭＳ Ｐゴシック" charset="0"/>
              </a:defRPr>
            </a:lvl7pPr>
            <a:lvl8pPr marL="1371600" eaLnBrk="0" fontAlgn="base" hangingPunct="0">
              <a:spcBef>
                <a:spcPct val="20000"/>
              </a:spcBef>
              <a:spcAft>
                <a:spcPct val="0"/>
              </a:spcAft>
              <a:defRPr kumimoji="1" sz="2400">
                <a:solidFill>
                  <a:schemeClr val="tx1"/>
                </a:solidFill>
                <a:latin typeface="Arial" charset="0"/>
                <a:ea typeface="ＭＳ Ｐゴシック" charset="0"/>
              </a:defRPr>
            </a:lvl8pPr>
            <a:lvl9pPr marL="1828800" eaLnBrk="0" fontAlgn="base" hangingPunct="0">
              <a:spcBef>
                <a:spcPct val="20000"/>
              </a:spcBef>
              <a:spcAft>
                <a:spcPct val="0"/>
              </a:spcAft>
              <a:defRPr kumimoji="1" sz="2400">
                <a:solidFill>
                  <a:schemeClr val="tx1"/>
                </a:solidFill>
                <a:latin typeface="Arial" charset="0"/>
                <a:ea typeface="ＭＳ Ｐゴシック" charset="0"/>
              </a:defRPr>
            </a:lvl9pPr>
          </a:lstStyle>
          <a:p>
            <a:pPr>
              <a:spcBef>
                <a:spcPct val="50000"/>
              </a:spcBef>
              <a:buFontTx/>
              <a:buNone/>
            </a:pPr>
            <a:r>
              <a:rPr kumimoji="0" lang="en-US" sz="2000" dirty="0"/>
              <a:t>Measurements agree at times… time offset, 10 m</a:t>
            </a:r>
            <a:r>
              <a:rPr kumimoji="0" lang="en-US" sz="2000" baseline="30000" dirty="0"/>
              <a:t>2</a:t>
            </a:r>
            <a:r>
              <a:rPr kumimoji="0" lang="en-US" sz="2000" dirty="0"/>
              <a:t>/g</a:t>
            </a:r>
            <a:r>
              <a:rPr kumimoji="0" lang="en-US" sz="2000" dirty="0" smtClean="0"/>
              <a:t>? </a:t>
            </a:r>
            <a:endParaRPr kumimoji="0" lang="en-US" sz="2000" dirty="0"/>
          </a:p>
          <a:p>
            <a:pPr>
              <a:spcBef>
                <a:spcPct val="50000"/>
              </a:spcBef>
              <a:buFontTx/>
              <a:buNone/>
            </a:pPr>
            <a:r>
              <a:rPr kumimoji="0" lang="en-US" sz="2000" dirty="0" smtClean="0"/>
              <a:t>Comparison allows evaluation (calibration?) of filter method for aerosol light absorption measurement.</a:t>
            </a:r>
            <a:endParaRPr kumimoji="0" lang="en-US" sz="2000"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Introduction</a:t>
            </a:r>
            <a:endParaRPr lang="en-US" sz="4000" dirty="0"/>
          </a:p>
        </p:txBody>
      </p:sp>
      <p:sp>
        <p:nvSpPr>
          <p:cNvPr id="3" name="TextBox 2"/>
          <p:cNvSpPr txBox="1"/>
          <p:nvPr/>
        </p:nvSpPr>
        <p:spPr>
          <a:xfrm>
            <a:off x="280276" y="1550276"/>
            <a:ext cx="8705040" cy="3416320"/>
          </a:xfrm>
          <a:prstGeom prst="rect">
            <a:avLst/>
          </a:prstGeom>
          <a:noFill/>
        </p:spPr>
        <p:txBody>
          <a:bodyPr wrap="none" rtlCol="0">
            <a:spAutoFit/>
          </a:bodyPr>
          <a:lstStyle/>
          <a:p>
            <a:r>
              <a:rPr lang="en-US" dirty="0" smtClean="0"/>
              <a:t>We are not the first to use </a:t>
            </a:r>
            <a:r>
              <a:rPr lang="en-US" dirty="0" err="1" smtClean="0"/>
              <a:t>photoacoustic</a:t>
            </a:r>
            <a:r>
              <a:rPr lang="en-US" dirty="0" smtClean="0"/>
              <a:t> methods for aerosol light  absorption measurement; </a:t>
            </a:r>
          </a:p>
          <a:p>
            <a:r>
              <a:rPr lang="en-US" dirty="0" smtClean="0"/>
              <a:t>(</a:t>
            </a:r>
            <a:r>
              <a:rPr lang="en-US" dirty="0" err="1" smtClean="0"/>
              <a:t>Petzold</a:t>
            </a:r>
            <a:r>
              <a:rPr lang="en-US" dirty="0" smtClean="0"/>
              <a:t>, </a:t>
            </a:r>
            <a:r>
              <a:rPr lang="en-US" dirty="0" err="1" smtClean="0"/>
              <a:t>Niessner</a:t>
            </a:r>
            <a:r>
              <a:rPr lang="en-US" dirty="0" smtClean="0"/>
              <a:t>, Adams, Pierson, </a:t>
            </a:r>
            <a:r>
              <a:rPr lang="en-US" dirty="0" err="1" smtClean="0"/>
              <a:t>Japar</a:t>
            </a:r>
            <a:r>
              <a:rPr lang="en-US" dirty="0" smtClean="0"/>
              <a:t>, </a:t>
            </a:r>
            <a:r>
              <a:rPr lang="en-US" dirty="0" err="1" smtClean="0"/>
              <a:t>Terhune</a:t>
            </a:r>
            <a:r>
              <a:rPr lang="en-US" dirty="0" smtClean="0"/>
              <a:t>, Anderson, Foot, </a:t>
            </a:r>
            <a:r>
              <a:rPr lang="en-US" dirty="0" err="1" smtClean="0"/>
              <a:t>Truex</a:t>
            </a:r>
            <a:r>
              <a:rPr lang="en-US" dirty="0" smtClean="0"/>
              <a:t>, </a:t>
            </a:r>
            <a:r>
              <a:rPr lang="en-US" dirty="0" err="1" smtClean="0"/>
              <a:t>Pinnick</a:t>
            </a:r>
            <a:r>
              <a:rPr lang="en-US" dirty="0"/>
              <a:t>)</a:t>
            </a:r>
            <a:r>
              <a:rPr lang="en-US" dirty="0" smtClean="0"/>
              <a:t> </a:t>
            </a:r>
          </a:p>
          <a:p>
            <a:r>
              <a:rPr lang="en-US" dirty="0" smtClean="0"/>
              <a:t>going back to Alexander Graham Bell.</a:t>
            </a:r>
          </a:p>
          <a:p>
            <a:endParaRPr lang="en-US" dirty="0"/>
          </a:p>
          <a:p>
            <a:r>
              <a:rPr lang="en-US" dirty="0" smtClean="0"/>
              <a:t>We were at a convergence in history of … </a:t>
            </a:r>
            <a:br>
              <a:rPr lang="en-US" dirty="0" smtClean="0"/>
            </a:br>
            <a:endParaRPr lang="en-US" dirty="0" smtClean="0"/>
          </a:p>
          <a:p>
            <a:r>
              <a:rPr lang="en-US" dirty="0" smtClean="0"/>
              <a:t>A. Strong need for a practical instrument for aerosol light absorption measurement that </a:t>
            </a:r>
            <a:r>
              <a:rPr lang="en-US" dirty="0"/>
              <a:t/>
            </a:r>
            <a:br>
              <a:rPr lang="en-US" dirty="0"/>
            </a:br>
            <a:r>
              <a:rPr lang="en-US" dirty="0" smtClean="0"/>
              <a:t>improves upon filter-based methods.</a:t>
            </a:r>
          </a:p>
          <a:p>
            <a:endParaRPr lang="en-US" dirty="0" smtClean="0"/>
          </a:p>
          <a:p>
            <a:r>
              <a:rPr lang="en-US" dirty="0" smtClean="0"/>
              <a:t>B. Technological breakthroughs in lasers to get high power in small, efficient packages.</a:t>
            </a:r>
            <a:br>
              <a:rPr lang="en-US" dirty="0" smtClean="0"/>
            </a:br>
            <a:endParaRPr lang="en-US" dirty="0" smtClean="0"/>
          </a:p>
          <a:p>
            <a:r>
              <a:rPr lang="en-US" dirty="0" smtClean="0"/>
              <a:t>C.  A great opportunity for people interested in aerosol instrumentation development.</a:t>
            </a:r>
            <a:endParaRPr lang="en-US" dirty="0"/>
          </a:p>
        </p:txBody>
      </p:sp>
    </p:spTree>
    <p:extLst>
      <p:ext uri="{BB962C8B-B14F-4D97-AF65-F5344CB8AC3E}">
        <p14:creationId xmlns:p14="http://schemas.microsoft.com/office/powerpoint/2010/main" val="282928157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67626"/>
            <a:ext cx="9075614" cy="4170451"/>
          </a:xfrm>
        </p:spPr>
        <p:txBody>
          <a:bodyPr/>
          <a:lstStyle/>
          <a:p>
            <a:pPr algn="l"/>
            <a:r>
              <a:rPr lang="en-US" b="1" dirty="0" smtClean="0"/>
              <a:t>1998 – 2002</a:t>
            </a:r>
            <a:br>
              <a:rPr lang="en-US" b="1" dirty="0" smtClean="0"/>
            </a:br>
            <a:r>
              <a:rPr lang="en-US" b="1" dirty="0" smtClean="0"/>
              <a:t>NSF Major Research </a:t>
            </a:r>
            <a:r>
              <a:rPr lang="en-US" b="1" dirty="0" smtClean="0"/>
              <a:t>Instrumentation Project</a:t>
            </a:r>
            <a:r>
              <a:rPr lang="en-US" b="1" dirty="0" smtClean="0"/>
              <a:t/>
            </a:r>
            <a:br>
              <a:rPr lang="en-US" b="1" dirty="0" smtClean="0"/>
            </a:br>
            <a:r>
              <a:rPr lang="en-US" b="1" dirty="0" err="1" smtClean="0"/>
              <a:t>Moosmüller</a:t>
            </a:r>
            <a:r>
              <a:rPr lang="en-US" b="1" dirty="0" smtClean="0"/>
              <a:t> PI, Arnott CO PI</a:t>
            </a:r>
            <a:br>
              <a:rPr lang="en-US" b="1" dirty="0" smtClean="0"/>
            </a:br>
            <a:r>
              <a:rPr lang="en-US" b="1" dirty="0" smtClean="0"/>
              <a:t/>
            </a:r>
            <a:br>
              <a:rPr lang="en-US" b="1" dirty="0" smtClean="0"/>
            </a:br>
            <a:r>
              <a:rPr lang="en-US" b="1" dirty="0" smtClean="0"/>
              <a:t>1.  Further Development of the </a:t>
            </a:r>
            <a:r>
              <a:rPr lang="en-US" b="1" dirty="0" err="1" smtClean="0"/>
              <a:t>Photoacoustic</a:t>
            </a:r>
            <a:r>
              <a:rPr lang="en-US" b="1" dirty="0" smtClean="0"/>
              <a:t> Instrument</a:t>
            </a:r>
            <a:br>
              <a:rPr lang="en-US" b="1" dirty="0" smtClean="0"/>
            </a:br>
            <a:r>
              <a:rPr lang="en-US" b="1" dirty="0" smtClean="0"/>
              <a:t/>
            </a:r>
            <a:br>
              <a:rPr lang="en-US" b="1" dirty="0" smtClean="0"/>
            </a:br>
            <a:r>
              <a:rPr lang="en-US" b="1" dirty="0" smtClean="0"/>
              <a:t>2.  Development of a Low Truncation Angle </a:t>
            </a:r>
            <a:r>
              <a:rPr lang="en-US" b="1" dirty="0" err="1" smtClean="0"/>
              <a:t>Nephelometer</a:t>
            </a:r>
            <a:r>
              <a:rPr lang="en-US" b="1" dirty="0" smtClean="0"/>
              <a:t/>
            </a:r>
            <a:br>
              <a:rPr lang="en-US" b="1" dirty="0" smtClean="0"/>
            </a:br>
            <a:r>
              <a:rPr lang="en-US" b="1" dirty="0" smtClean="0"/>
              <a:t/>
            </a:r>
            <a:br>
              <a:rPr lang="en-US" b="1" dirty="0" smtClean="0"/>
            </a:br>
            <a:r>
              <a:rPr lang="en-US" b="1" dirty="0" smtClean="0"/>
              <a:t>3.  Development of a Cavity Ring Down Instrument for Aerosol Extinction Measurement</a:t>
            </a:r>
            <a:endParaRPr lang="en-US" b="1" dirty="0"/>
          </a:p>
        </p:txBody>
      </p:sp>
    </p:spTree>
    <p:extLst>
      <p:ext uri="{BB962C8B-B14F-4D97-AF65-F5344CB8AC3E}">
        <p14:creationId xmlns:p14="http://schemas.microsoft.com/office/powerpoint/2010/main" val="304543155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a:xfrm>
            <a:off x="838200" y="256674"/>
            <a:ext cx="7315200" cy="838200"/>
          </a:xfrm>
        </p:spPr>
        <p:txBody>
          <a:bodyPr/>
          <a:lstStyle/>
          <a:p>
            <a:pPr algn="ctr"/>
            <a:r>
              <a:rPr lang="en-US" b="1" dirty="0">
                <a:latin typeface="Arial" charset="0"/>
              </a:rPr>
              <a:t>DOE CARAT PROJECT </a:t>
            </a:r>
            <a:br>
              <a:rPr lang="en-US" b="1" dirty="0">
                <a:latin typeface="Arial" charset="0"/>
              </a:rPr>
            </a:br>
            <a:r>
              <a:rPr kumimoji="0" lang="en-US" sz="1800" b="1" dirty="0">
                <a:solidFill>
                  <a:srgbClr val="330060"/>
                </a:solidFill>
                <a:effectLst/>
                <a:latin typeface="Times" charset="0"/>
              </a:rPr>
              <a:t>Simple Particulate Emissions Measuring System</a:t>
            </a:r>
            <a:endParaRPr kumimoji="0" lang="en-US" sz="1200" b="1" dirty="0">
              <a:solidFill>
                <a:srgbClr val="330060"/>
              </a:solidFill>
              <a:effectLst/>
              <a:latin typeface="Times" charset="0"/>
            </a:endParaRPr>
          </a:p>
        </p:txBody>
      </p:sp>
      <p:sp>
        <p:nvSpPr>
          <p:cNvPr id="407555" name="Rectangle 3"/>
          <p:cNvSpPr>
            <a:spLocks noGrp="1" noChangeArrowheads="1"/>
          </p:cNvSpPr>
          <p:nvPr>
            <p:ph type="body" idx="1"/>
          </p:nvPr>
        </p:nvSpPr>
        <p:spPr>
          <a:xfrm>
            <a:off x="685800" y="1219200"/>
            <a:ext cx="7696200" cy="4648200"/>
          </a:xfrm>
        </p:spPr>
        <p:txBody>
          <a:bodyPr/>
          <a:lstStyle/>
          <a:p>
            <a:pPr>
              <a:lnSpc>
                <a:spcPct val="90000"/>
              </a:lnSpc>
            </a:pPr>
            <a:r>
              <a:rPr lang="en-US" sz="1800" b="1">
                <a:latin typeface="Arial" charset="0"/>
              </a:rPr>
              <a:t>CARAT</a:t>
            </a:r>
            <a:r>
              <a:rPr lang="en-US" sz="1800">
                <a:latin typeface="Arial" charset="0"/>
              </a:rPr>
              <a:t> </a:t>
            </a:r>
            <a:r>
              <a:rPr lang="en-US" sz="1800" b="1">
                <a:latin typeface="Arial" charset="0"/>
              </a:rPr>
              <a:t>C</a:t>
            </a:r>
            <a:r>
              <a:rPr lang="en-US" sz="1800">
                <a:latin typeface="Arial" charset="0"/>
              </a:rPr>
              <a:t>ooperative </a:t>
            </a:r>
            <a:r>
              <a:rPr lang="en-US" sz="1800" b="1">
                <a:latin typeface="Arial" charset="0"/>
              </a:rPr>
              <a:t>A</a:t>
            </a:r>
            <a:r>
              <a:rPr lang="en-US" sz="1800">
                <a:latin typeface="Arial" charset="0"/>
              </a:rPr>
              <a:t>utomotive </a:t>
            </a:r>
            <a:r>
              <a:rPr lang="en-US" sz="1800" b="1">
                <a:latin typeface="Arial" charset="0"/>
              </a:rPr>
              <a:t>R</a:t>
            </a:r>
            <a:r>
              <a:rPr lang="en-US" sz="1800">
                <a:latin typeface="Arial" charset="0"/>
              </a:rPr>
              <a:t>esearch for </a:t>
            </a:r>
            <a:r>
              <a:rPr lang="en-US" sz="1800" b="1">
                <a:latin typeface="Arial" charset="0"/>
              </a:rPr>
              <a:t>A</a:t>
            </a:r>
            <a:r>
              <a:rPr lang="en-US" sz="1800">
                <a:latin typeface="Arial" charset="0"/>
              </a:rPr>
              <a:t>dvance </a:t>
            </a:r>
            <a:r>
              <a:rPr lang="en-US" sz="1800" b="1">
                <a:latin typeface="Arial" charset="0"/>
              </a:rPr>
              <a:t>T</a:t>
            </a:r>
            <a:r>
              <a:rPr lang="en-US" sz="1800">
                <a:latin typeface="Arial" charset="0"/>
              </a:rPr>
              <a:t>echnology.  (Highly efficient, low-polluting vehicles of the future - from diesel to fuel cell technologies.)</a:t>
            </a:r>
          </a:p>
          <a:p>
            <a:pPr>
              <a:lnSpc>
                <a:spcPct val="90000"/>
              </a:lnSpc>
            </a:pPr>
            <a:r>
              <a:rPr lang="en-US" sz="1800">
                <a:latin typeface="Arial" charset="0"/>
              </a:rPr>
              <a:t>Purpose:  Evaluate methods for fast time response measurements (&lt; 5 sec) of aerosol mass from diesel engines.</a:t>
            </a:r>
          </a:p>
          <a:p>
            <a:pPr>
              <a:lnSpc>
                <a:spcPct val="90000"/>
              </a:lnSpc>
            </a:pPr>
            <a:r>
              <a:rPr lang="en-US" sz="1800">
                <a:latin typeface="Arial" charset="0"/>
              </a:rPr>
              <a:t>Background: Vehicles are evaluated using dynamometer test facilities.  The EPA standard protocol for aerosol mass measurement use filter samples acquired over many minutes.  Instruments and methods for determining aerosol mass at high time resolution should provide automotive, engine, and exhaust system manufactures with valuable insight.</a:t>
            </a:r>
          </a:p>
          <a:p>
            <a:pPr>
              <a:lnSpc>
                <a:spcPct val="90000"/>
              </a:lnSpc>
            </a:pPr>
            <a:r>
              <a:rPr lang="en-US" sz="1800">
                <a:latin typeface="Arial" charset="0"/>
              </a:rPr>
              <a:t> UC Riverside </a:t>
            </a:r>
            <a:r>
              <a:rPr kumimoji="0" lang="en-US" sz="1800">
                <a:solidFill>
                  <a:srgbClr val="000000"/>
                </a:solidFill>
                <a:effectLst/>
                <a:latin typeface="Arial" charset="0"/>
              </a:rPr>
              <a:t>College of Engineering Center for Environmental Research and Technology (CE-CERT) provided the dynamometer test facility.</a:t>
            </a:r>
          </a:p>
          <a:p>
            <a:pPr>
              <a:lnSpc>
                <a:spcPct val="90000"/>
              </a:lnSpc>
            </a:pPr>
            <a:r>
              <a:rPr kumimoji="0" lang="en-US" sz="1800">
                <a:solidFill>
                  <a:srgbClr val="000000"/>
                </a:solidFill>
                <a:effectLst/>
                <a:latin typeface="Arial" charset="0"/>
              </a:rPr>
              <a:t>DRI provided the instruments for measuring high time resolution mass measurements.</a:t>
            </a:r>
            <a:endParaRPr lang="en-US" sz="18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a:xfrm>
            <a:off x="838200" y="304800"/>
            <a:ext cx="7315200" cy="457200"/>
          </a:xfrm>
        </p:spPr>
        <p:txBody>
          <a:bodyPr/>
          <a:lstStyle/>
          <a:p>
            <a:r>
              <a:rPr lang="en-US">
                <a:latin typeface="Arial" charset="0"/>
              </a:rPr>
              <a:t>Dynamometer Test Facility at UC CE-CERT</a:t>
            </a:r>
          </a:p>
        </p:txBody>
      </p:sp>
      <p:pic>
        <p:nvPicPr>
          <p:cNvPr id="75779" name="Picture 3" descr="DynoDriver.pict                                                00000034ZIP Arnott Photoac Seminar     AB89E6C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762000"/>
            <a:ext cx="390207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descr="DynoBigPixBest.pict                                            00000034ZIP Arnott Photoac Seminar     AB89E6C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762000"/>
            <a:ext cx="390207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5" descr="BigPicRiverside.jpeg                                           00000034ZIP Arnott Photoac Seminar     AB89E6C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3733800"/>
            <a:ext cx="390207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descr="PatatCarat.jpeg                                                00000034ZIP Arnott Photoac Seminar     AB89E6C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05400" y="3703638"/>
            <a:ext cx="2193925"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a:xfrm>
            <a:off x="1066800" y="457200"/>
            <a:ext cx="7543800" cy="381000"/>
          </a:xfrm>
        </p:spPr>
        <p:txBody>
          <a:bodyPr/>
          <a:lstStyle/>
          <a:p>
            <a:r>
              <a:rPr lang="en-US">
                <a:latin typeface="Arial" charset="0"/>
              </a:rPr>
              <a:t>Photoacoustic Instrument, 1999, resonator.</a:t>
            </a:r>
          </a:p>
        </p:txBody>
      </p:sp>
      <p:pic>
        <p:nvPicPr>
          <p:cNvPr id="77827" name="Picture 3" descr="photoacRes.pict                                                00000028ZIP Arnott Photoac Seminar     AB89E6C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7800" y="914400"/>
            <a:ext cx="60975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7"/>
          <p:cNvSpPr txBox="1">
            <a:spLocks noChangeArrowheads="1"/>
          </p:cNvSpPr>
          <p:nvPr/>
        </p:nvSpPr>
        <p:spPr bwMode="auto">
          <a:xfrm>
            <a:off x="914400" y="5715000"/>
            <a:ext cx="701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eaLnBrk="0" fontAlgn="base" hangingPunct="0">
              <a:spcBef>
                <a:spcPct val="20000"/>
              </a:spcBef>
              <a:spcAft>
                <a:spcPct val="0"/>
              </a:spcAft>
              <a:defRPr kumimoji="1" sz="2400">
                <a:solidFill>
                  <a:schemeClr val="tx1"/>
                </a:solidFill>
                <a:latin typeface="Arial" charset="0"/>
                <a:ea typeface="ＭＳ Ｐゴシック" charset="0"/>
              </a:defRPr>
            </a:lvl6pPr>
            <a:lvl7pPr marL="914400" eaLnBrk="0" fontAlgn="base" hangingPunct="0">
              <a:spcBef>
                <a:spcPct val="20000"/>
              </a:spcBef>
              <a:spcAft>
                <a:spcPct val="0"/>
              </a:spcAft>
              <a:defRPr kumimoji="1" sz="2400">
                <a:solidFill>
                  <a:schemeClr val="tx1"/>
                </a:solidFill>
                <a:latin typeface="Arial" charset="0"/>
                <a:ea typeface="ＭＳ Ｐゴシック" charset="0"/>
              </a:defRPr>
            </a:lvl7pPr>
            <a:lvl8pPr marL="1371600" eaLnBrk="0" fontAlgn="base" hangingPunct="0">
              <a:spcBef>
                <a:spcPct val="20000"/>
              </a:spcBef>
              <a:spcAft>
                <a:spcPct val="0"/>
              </a:spcAft>
              <a:defRPr kumimoji="1" sz="2400">
                <a:solidFill>
                  <a:schemeClr val="tx1"/>
                </a:solidFill>
                <a:latin typeface="Arial" charset="0"/>
                <a:ea typeface="ＭＳ Ｐゴシック" charset="0"/>
              </a:defRPr>
            </a:lvl8pPr>
            <a:lvl9pPr marL="1828800" eaLnBrk="0" fontAlgn="base" hangingPunct="0">
              <a:spcBef>
                <a:spcPct val="20000"/>
              </a:spcBef>
              <a:spcAft>
                <a:spcPct val="0"/>
              </a:spcAft>
              <a:defRPr kumimoji="1"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kumimoji="0" lang="en-US" sz="1800" smtClean="0">
                <a:solidFill>
                  <a:srgbClr val="010000"/>
                </a:solidFill>
              </a:rPr>
              <a:t>Stainless steel resonator, small acoustic enclosure, cleaner design.</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a:xfrm>
            <a:off x="1143000" y="609600"/>
            <a:ext cx="6629400" cy="381000"/>
          </a:xfrm>
        </p:spPr>
        <p:txBody>
          <a:bodyPr/>
          <a:lstStyle/>
          <a:p>
            <a:r>
              <a:rPr lang="en-US">
                <a:latin typeface="Arial" charset="0"/>
              </a:rPr>
              <a:t>Photoacoustic Instrument, 1999, Laser.</a:t>
            </a:r>
          </a:p>
        </p:txBody>
      </p:sp>
      <p:pic>
        <p:nvPicPr>
          <p:cNvPr id="78851" name="Picture 4" descr="photoacLaser.pict                                              00000028ZIP Arnott Photoac Seminar     AB89E6C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5400" y="1066800"/>
            <a:ext cx="60975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6"/>
          <p:cNvSpPr txBox="1">
            <a:spLocks noChangeArrowheads="1"/>
          </p:cNvSpPr>
          <p:nvPr/>
        </p:nvSpPr>
        <p:spPr bwMode="auto">
          <a:xfrm>
            <a:off x="685800" y="5791200"/>
            <a:ext cx="721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eaLnBrk="0" fontAlgn="base" hangingPunct="0">
              <a:spcBef>
                <a:spcPct val="20000"/>
              </a:spcBef>
              <a:spcAft>
                <a:spcPct val="0"/>
              </a:spcAft>
              <a:defRPr kumimoji="1" sz="2400">
                <a:solidFill>
                  <a:schemeClr val="tx1"/>
                </a:solidFill>
                <a:latin typeface="Arial" charset="0"/>
                <a:ea typeface="ＭＳ Ｐゴシック" charset="0"/>
              </a:defRPr>
            </a:lvl6pPr>
            <a:lvl7pPr marL="914400" eaLnBrk="0" fontAlgn="base" hangingPunct="0">
              <a:spcBef>
                <a:spcPct val="20000"/>
              </a:spcBef>
              <a:spcAft>
                <a:spcPct val="0"/>
              </a:spcAft>
              <a:defRPr kumimoji="1" sz="2400">
                <a:solidFill>
                  <a:schemeClr val="tx1"/>
                </a:solidFill>
                <a:latin typeface="Arial" charset="0"/>
                <a:ea typeface="ＭＳ Ｐゴシック" charset="0"/>
              </a:defRPr>
            </a:lvl7pPr>
            <a:lvl8pPr marL="1371600" eaLnBrk="0" fontAlgn="base" hangingPunct="0">
              <a:spcBef>
                <a:spcPct val="20000"/>
              </a:spcBef>
              <a:spcAft>
                <a:spcPct val="0"/>
              </a:spcAft>
              <a:defRPr kumimoji="1" sz="2400">
                <a:solidFill>
                  <a:schemeClr val="tx1"/>
                </a:solidFill>
                <a:latin typeface="Arial" charset="0"/>
                <a:ea typeface="ＭＳ Ｐゴシック" charset="0"/>
              </a:defRPr>
            </a:lvl8pPr>
            <a:lvl9pPr marL="1828800" eaLnBrk="0" fontAlgn="base" hangingPunct="0">
              <a:spcBef>
                <a:spcPct val="20000"/>
              </a:spcBef>
              <a:spcAft>
                <a:spcPct val="0"/>
              </a:spcAft>
              <a:defRPr kumimoji="1" sz="2400">
                <a:solidFill>
                  <a:schemeClr val="tx1"/>
                </a:solidFill>
                <a:latin typeface="Arial" charset="0"/>
                <a:ea typeface="ＭＳ Ｐゴシック" charset="0"/>
              </a:defRPr>
            </a:lvl9pPr>
          </a:lstStyle>
          <a:p>
            <a:pPr defTabSz="914400" eaLnBrk="0" fontAlgn="base" hangingPunct="0">
              <a:spcBef>
                <a:spcPct val="20000"/>
              </a:spcBef>
              <a:spcAft>
                <a:spcPct val="0"/>
              </a:spcAft>
            </a:pPr>
            <a:r>
              <a:rPr kumimoji="0" lang="en-US" sz="1800" smtClean="0">
                <a:solidFill>
                  <a:srgbClr val="010000"/>
                </a:solidFill>
              </a:rPr>
              <a:t>Crystalaser (company in Reno) 532 nm Nd-YAG laser diode-pumped </a:t>
            </a:r>
            <a:br>
              <a:rPr kumimoji="0" lang="en-US" sz="1800" smtClean="0">
                <a:solidFill>
                  <a:srgbClr val="010000"/>
                </a:solidFill>
              </a:rPr>
            </a:br>
            <a:r>
              <a:rPr kumimoji="0" lang="en-US" sz="1800" smtClean="0">
                <a:solidFill>
                  <a:srgbClr val="010000"/>
                </a:solidFill>
              </a:rPr>
              <a:t>solid state laser.  Chopper wheel provides laser power modulation. </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0" y="17516"/>
            <a:ext cx="9143999" cy="1296277"/>
          </a:xfrm>
        </p:spPr>
        <p:txBody>
          <a:bodyPr/>
          <a:lstStyle/>
          <a:p>
            <a:r>
              <a:rPr lang="en-US" b="1" dirty="0">
                <a:latin typeface="Arial" charset="0"/>
              </a:rPr>
              <a:t>DOE-CARAT </a:t>
            </a:r>
            <a:r>
              <a:rPr lang="en-US" b="1" dirty="0" err="1">
                <a:latin typeface="Arial" charset="0"/>
              </a:rPr>
              <a:t>Photoacoustic</a:t>
            </a:r>
            <a:r>
              <a:rPr lang="en-US" b="1" dirty="0">
                <a:latin typeface="Arial" charset="0"/>
              </a:rPr>
              <a:t> Results (Dodge</a:t>
            </a:r>
            <a:r>
              <a:rPr lang="en-US" b="1" dirty="0" smtClean="0">
                <a:latin typeface="Arial" charset="0"/>
              </a:rPr>
              <a:t>)</a:t>
            </a:r>
            <a:br>
              <a:rPr lang="en-US" b="1" dirty="0" smtClean="0">
                <a:latin typeface="Arial" charset="0"/>
              </a:rPr>
            </a:br>
            <a:r>
              <a:rPr lang="en-US" b="1" dirty="0" smtClean="0">
                <a:latin typeface="Arial" charset="0"/>
              </a:rPr>
              <a:t>Shows the great utility of </a:t>
            </a:r>
            <a:r>
              <a:rPr lang="en-US" b="1" dirty="0" err="1" smtClean="0">
                <a:latin typeface="Arial" charset="0"/>
              </a:rPr>
              <a:t>photoacoustic</a:t>
            </a:r>
            <a:r>
              <a:rPr lang="en-US" b="1" dirty="0" smtClean="0">
                <a:latin typeface="Arial" charset="0"/>
              </a:rPr>
              <a:t> instruments</a:t>
            </a:r>
            <a:br>
              <a:rPr lang="en-US" b="1" dirty="0" smtClean="0">
                <a:latin typeface="Arial" charset="0"/>
              </a:rPr>
            </a:br>
            <a:r>
              <a:rPr lang="en-US" b="1" dirty="0" smtClean="0">
                <a:latin typeface="Arial" charset="0"/>
              </a:rPr>
              <a:t>for black carbon measurements from vehicles.</a:t>
            </a:r>
            <a:endParaRPr lang="en-US" b="1" dirty="0">
              <a:latin typeface="Arial" charset="0"/>
            </a:endParaRPr>
          </a:p>
        </p:txBody>
      </p:sp>
      <p:pic>
        <p:nvPicPr>
          <p:cNvPr id="79875" name="Picture 3" descr="&#10;DodgeData.eps                                                  00000034ZIP Arnott Photoac Seminar     AB89E6CB:"/>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397000"/>
            <a:ext cx="6059488"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1"/>
            <a:ext cx="9144000" cy="1373188"/>
          </a:xfrm>
        </p:spPr>
        <p:txBody>
          <a:bodyPr/>
          <a:lstStyle/>
          <a:p>
            <a:r>
              <a:rPr lang="en-US" dirty="0">
                <a:solidFill>
                  <a:schemeClr val="bg1"/>
                </a:solidFill>
              </a:rPr>
              <a:t>PA serial # 1..</a:t>
            </a:r>
            <a:r>
              <a:rPr lang="en-US" dirty="0" smtClean="0">
                <a:solidFill>
                  <a:schemeClr val="bg1"/>
                </a:solidFill>
              </a:rPr>
              <a:t>. Built for Adel </a:t>
            </a:r>
            <a:r>
              <a:rPr lang="en-US" dirty="0" err="1" smtClean="0">
                <a:solidFill>
                  <a:schemeClr val="bg1"/>
                </a:solidFill>
              </a:rPr>
              <a:t>Sarofim</a:t>
            </a:r>
            <a:r>
              <a:rPr lang="en-US" dirty="0" smtClean="0">
                <a:solidFill>
                  <a:schemeClr val="bg1"/>
                </a:solidFill>
              </a:rPr>
              <a:t>, University of Utah, for Black Carbon Mass Concentration Measurements  by Vehicles</a:t>
            </a:r>
            <a:br>
              <a:rPr lang="en-US" dirty="0" smtClean="0">
                <a:solidFill>
                  <a:schemeClr val="bg1"/>
                </a:solidFill>
              </a:rPr>
            </a:br>
            <a:r>
              <a:rPr lang="en-US" dirty="0" smtClean="0">
                <a:solidFill>
                  <a:schemeClr val="bg1"/>
                </a:solidFill>
              </a:rPr>
              <a:t>Designed by Pat Arnott, Machined by John Walker</a:t>
            </a:r>
            <a:br>
              <a:rPr lang="en-US" dirty="0" smtClean="0">
                <a:solidFill>
                  <a:schemeClr val="bg1"/>
                </a:solidFill>
              </a:rPr>
            </a:br>
            <a:r>
              <a:rPr lang="en-US" dirty="0" smtClean="0">
                <a:solidFill>
                  <a:schemeClr val="bg1"/>
                </a:solidFill>
              </a:rPr>
              <a:t>After a Demonstration Project at Hill Air Force Base</a:t>
            </a:r>
            <a:endParaRPr lang="en-US" dirty="0">
              <a:solidFill>
                <a:schemeClr val="bg1"/>
              </a:solidFill>
            </a:endParaRPr>
          </a:p>
        </p:txBody>
      </p:sp>
      <p:pic>
        <p:nvPicPr>
          <p:cNvPr id="2969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1373187"/>
            <a:ext cx="7313613" cy="54848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Patent for the PAS 1 Instrument: Single Wavelength </a:t>
            </a:r>
            <a:r>
              <a:rPr lang="en-US" dirty="0" err="1" smtClean="0"/>
              <a:t>Photoacoustic</a:t>
            </a:r>
            <a:r>
              <a:rPr lang="en-US" dirty="0" smtClean="0"/>
              <a:t> Instrument</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80089"/>
            <a:ext cx="9144000" cy="5787798"/>
          </a:xfrm>
          <a:prstGeom prst="rect">
            <a:avLst/>
          </a:prstGeom>
        </p:spPr>
      </p:pic>
    </p:spTree>
    <p:extLst>
      <p:ext uri="{BB962C8B-B14F-4D97-AF65-F5344CB8AC3E}">
        <p14:creationId xmlns:p14="http://schemas.microsoft.com/office/powerpoint/2010/main" val="330827611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0000" y="0"/>
            <a:ext cx="6581981" cy="6858000"/>
          </a:xfrm>
          <a:prstGeom prst="rect">
            <a:avLst/>
          </a:prstGeom>
          <a:scene3d>
            <a:camera prst="orthographicFront">
              <a:rot lat="0" lon="0" rev="16200000"/>
            </a:camera>
            <a:lightRig rig="threePt" dir="t"/>
          </a:scene3d>
        </p:spPr>
      </p:pic>
      <p:sp>
        <p:nvSpPr>
          <p:cNvPr id="2" name="Title 1"/>
          <p:cNvSpPr>
            <a:spLocks noGrp="1"/>
          </p:cNvSpPr>
          <p:nvPr>
            <p:ph type="title"/>
          </p:nvPr>
        </p:nvSpPr>
        <p:spPr/>
        <p:txBody>
          <a:bodyPr/>
          <a:lstStyle/>
          <a:p>
            <a:r>
              <a:rPr lang="en-US" dirty="0" smtClean="0"/>
              <a:t>Instrument Description in the Patent</a:t>
            </a:r>
            <a:endParaRPr lang="en-US" dirty="0"/>
          </a:p>
        </p:txBody>
      </p:sp>
    </p:spTree>
    <p:extLst>
      <p:ext uri="{BB962C8B-B14F-4D97-AF65-F5344CB8AC3E}">
        <p14:creationId xmlns:p14="http://schemas.microsoft.com/office/powerpoint/2010/main" val="63722487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685800" y="-1"/>
            <a:ext cx="7772400" cy="691931"/>
          </a:xfrm>
        </p:spPr>
        <p:txBody>
          <a:bodyPr/>
          <a:lstStyle/>
          <a:p>
            <a:r>
              <a:rPr lang="en-US" dirty="0">
                <a:solidFill>
                  <a:srgbClr val="FDFA0D"/>
                </a:solidFill>
              </a:rPr>
              <a:t>Site </a:t>
            </a:r>
            <a:r>
              <a:rPr lang="en-US" dirty="0" smtClean="0">
                <a:solidFill>
                  <a:srgbClr val="FDFA0D"/>
                </a:solidFill>
              </a:rPr>
              <a:t>Details: Instrument built for the Max Planck Institute for Chemistry</a:t>
            </a:r>
            <a:endParaRPr lang="en-US" dirty="0">
              <a:solidFill>
                <a:srgbClr val="FDFA0D"/>
              </a:solidFill>
            </a:endParaRPr>
          </a:p>
        </p:txBody>
      </p:sp>
      <p:pic>
        <p:nvPicPr>
          <p:cNvPr id="9113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762000"/>
            <a:ext cx="8128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2116" b="13929"/>
          <a:stretch/>
        </p:blipFill>
        <p:spPr bwMode="auto">
          <a:xfrm>
            <a:off x="419100" y="0"/>
            <a:ext cx="8724900" cy="6400800"/>
          </a:xfrm>
          <a:prstGeom prst="rect">
            <a:avLst/>
          </a:prstGeom>
          <a:noFill/>
          <a:extLst>
            <a:ext uri="{909E8E84-426E-40dd-AFC4-6F175D3DCCD1}">
              <a14:hiddenFill xmlns:a14="http://schemas.microsoft.com/office/drawing/2010/main">
                <a:solidFill>
                  <a:srgbClr val="FFFFFF"/>
                </a:solidFill>
              </a14:hiddenFill>
            </a:ext>
          </a:extLst>
        </p:spPr>
      </p:pic>
      <p:sp>
        <p:nvSpPr>
          <p:cNvPr id="135171" name="Rectangle 3"/>
          <p:cNvSpPr>
            <a:spLocks noGrp="1" noChangeArrowheads="1"/>
          </p:cNvSpPr>
          <p:nvPr>
            <p:ph type="title"/>
          </p:nvPr>
        </p:nvSpPr>
        <p:spPr>
          <a:xfrm>
            <a:off x="-1" y="1371600"/>
            <a:ext cx="8995104" cy="1143000"/>
          </a:xfrm>
        </p:spPr>
        <p:txBody>
          <a:bodyPr/>
          <a:lstStyle/>
          <a:p>
            <a:r>
              <a:rPr lang="en-US" dirty="0" err="1"/>
              <a:t>Photoacoustics</a:t>
            </a:r>
            <a:r>
              <a:rPr lang="en-US" dirty="0"/>
              <a:t> and Alexander Graham </a:t>
            </a:r>
            <a:r>
              <a:rPr lang="en-US" dirty="0" smtClean="0"/>
              <a:t>Bell</a:t>
            </a:r>
            <a:br>
              <a:rPr lang="en-US" dirty="0" smtClean="0"/>
            </a:br>
            <a:r>
              <a:rPr lang="en-US" dirty="0" smtClean="0"/>
              <a:t>Observations and usefulness of sound from light, Circa 1880</a:t>
            </a:r>
            <a:endParaRPr lang="en-US" dirty="0"/>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590800"/>
            <a:ext cx="5703888" cy="365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3971" name="Rectangle 3"/>
          <p:cNvSpPr>
            <a:spLocks noGrp="1" noChangeArrowheads="1"/>
          </p:cNvSpPr>
          <p:nvPr>
            <p:ph type="title"/>
          </p:nvPr>
        </p:nvSpPr>
        <p:spPr>
          <a:xfrm>
            <a:off x="685800" y="0"/>
            <a:ext cx="3200400" cy="685800"/>
          </a:xfrm>
        </p:spPr>
        <p:txBody>
          <a:bodyPr/>
          <a:lstStyle/>
          <a:p>
            <a:r>
              <a:rPr lang="en-US">
                <a:solidFill>
                  <a:srgbClr val="FDFA0D"/>
                </a:solidFill>
              </a:rPr>
              <a:t>SMOCC</a:t>
            </a:r>
          </a:p>
        </p:txBody>
      </p:sp>
      <p:sp>
        <p:nvSpPr>
          <p:cNvPr id="83972" name="Text Box 4"/>
          <p:cNvSpPr txBox="1">
            <a:spLocks noChangeArrowheads="1"/>
          </p:cNvSpPr>
          <p:nvPr/>
        </p:nvSpPr>
        <p:spPr bwMode="auto">
          <a:xfrm>
            <a:off x="381000" y="609600"/>
            <a:ext cx="4130675" cy="177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30000"/>
              </a:spcBef>
              <a:spcAft>
                <a:spcPct val="0"/>
              </a:spcAft>
            </a:pPr>
            <a:r>
              <a:rPr lang="en-US" sz="1600" b="1" smtClean="0">
                <a:solidFill>
                  <a:srgbClr val="FDFA0D"/>
                </a:solidFill>
                <a:latin typeface="Verdana" charset="0"/>
                <a:ea typeface="ＭＳ Ｐゴシック" charset="0"/>
              </a:rPr>
              <a:t>Smoke Aerosols, Clouds, Rainfall and Climate:</a:t>
            </a:r>
            <a:r>
              <a:rPr lang="en-US" sz="1600" b="1" smtClean="0">
                <a:solidFill>
                  <a:srgbClr val="FDFA0D"/>
                </a:solidFill>
                <a:latin typeface="Times New Roman" charset="0"/>
                <a:ea typeface="ＭＳ Ｐゴシック" charset="0"/>
              </a:rPr>
              <a:t> </a:t>
            </a:r>
            <a:endParaRPr lang="en-US" sz="1600" smtClean="0">
              <a:solidFill>
                <a:srgbClr val="FDFA0D"/>
              </a:solidFill>
              <a:latin typeface="Times New Roman" charset="0"/>
              <a:ea typeface="ＭＳ Ｐゴシック" charset="0"/>
            </a:endParaRPr>
          </a:p>
          <a:p>
            <a:pPr algn="ctr" defTabSz="914400" fontAlgn="base">
              <a:spcBef>
                <a:spcPct val="30000"/>
              </a:spcBef>
              <a:spcAft>
                <a:spcPct val="0"/>
              </a:spcAft>
            </a:pPr>
            <a:r>
              <a:rPr lang="en-US" sz="1600" b="1" smtClean="0">
                <a:solidFill>
                  <a:srgbClr val="FDFA0D"/>
                </a:solidFill>
                <a:latin typeface="Verdana" charset="0"/>
                <a:ea typeface="ＭＳ Ｐゴシック" charset="0"/>
              </a:rPr>
              <a:t>Aerosols from Biomass Burning Perturb Regional </a:t>
            </a:r>
          </a:p>
          <a:p>
            <a:pPr algn="ctr" defTabSz="914400" fontAlgn="base">
              <a:spcBef>
                <a:spcPct val="30000"/>
              </a:spcBef>
              <a:spcAft>
                <a:spcPct val="0"/>
              </a:spcAft>
            </a:pPr>
            <a:r>
              <a:rPr lang="en-US" sz="1600" b="1" smtClean="0">
                <a:solidFill>
                  <a:srgbClr val="FDFA0D"/>
                </a:solidFill>
                <a:latin typeface="Verdana" charset="0"/>
                <a:ea typeface="ＭＳ Ｐゴシック" charset="0"/>
              </a:rPr>
              <a:t>and Global Climate</a:t>
            </a:r>
            <a:endParaRPr lang="en-US" sz="1600" smtClean="0">
              <a:solidFill>
                <a:srgbClr val="FDFA0D"/>
              </a:solidFill>
              <a:latin typeface="Times New Roman" charset="0"/>
              <a:ea typeface="ＭＳ Ｐゴシック" charset="0"/>
            </a:endParaRPr>
          </a:p>
          <a:p>
            <a:pPr algn="ctr" defTabSz="914400" fontAlgn="base">
              <a:spcBef>
                <a:spcPct val="30000"/>
              </a:spcBef>
              <a:spcAft>
                <a:spcPct val="0"/>
              </a:spcAft>
            </a:pPr>
            <a:r>
              <a:rPr lang="en-US" sz="1600" b="1" smtClean="0">
                <a:solidFill>
                  <a:srgbClr val="FDFA0D"/>
                </a:solidFill>
                <a:latin typeface="Verdana" charset="0"/>
                <a:ea typeface="ＭＳ Ｐゴシック" charset="0"/>
              </a:rPr>
              <a:t>S M O C C</a:t>
            </a:r>
          </a:p>
        </p:txBody>
      </p:sp>
      <p:pic>
        <p:nvPicPr>
          <p:cNvPr id="8397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0" y="381000"/>
            <a:ext cx="3810000"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3974" name="Text Box 6"/>
          <p:cNvSpPr txBox="1">
            <a:spLocks noChangeArrowheads="1"/>
          </p:cNvSpPr>
          <p:nvPr/>
        </p:nvSpPr>
        <p:spPr bwMode="auto">
          <a:xfrm>
            <a:off x="4876800" y="6521450"/>
            <a:ext cx="426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pPr>
            <a:r>
              <a:rPr lang="en-US" sz="1600" smtClean="0">
                <a:solidFill>
                  <a:srgbClr val="000000"/>
                </a:solidFill>
                <a:latin typeface="Times" charset="0"/>
                <a:ea typeface="ＭＳ Ｐゴシック" charset="0"/>
              </a:rPr>
              <a:t>http://dionysos.mpch-mainz.mpg.de/smocc/</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18845"/>
          </a:xfrm>
        </p:spPr>
        <p:txBody>
          <a:bodyPr/>
          <a:lstStyle/>
          <a:p>
            <a:r>
              <a:rPr lang="en-US" sz="4400" dirty="0" smtClean="0"/>
              <a:t>NSF MRI Project, Arnott PI</a:t>
            </a:r>
            <a:br>
              <a:rPr lang="en-US" sz="4400" dirty="0" smtClean="0"/>
            </a:br>
            <a:r>
              <a:rPr lang="en-US" sz="4400" dirty="0" smtClean="0"/>
              <a:t>2002 – 2006 and Navy SBIR</a:t>
            </a:r>
            <a:endParaRPr lang="en-US" sz="4400" dirty="0"/>
          </a:p>
        </p:txBody>
      </p:sp>
      <p:sp>
        <p:nvSpPr>
          <p:cNvPr id="3" name="TextBox 2"/>
          <p:cNvSpPr txBox="1"/>
          <p:nvPr/>
        </p:nvSpPr>
        <p:spPr>
          <a:xfrm>
            <a:off x="0" y="1494692"/>
            <a:ext cx="9366667" cy="2862323"/>
          </a:xfrm>
          <a:prstGeom prst="rect">
            <a:avLst/>
          </a:prstGeom>
          <a:noFill/>
        </p:spPr>
        <p:txBody>
          <a:bodyPr wrap="none" rtlCol="0">
            <a:spAutoFit/>
          </a:bodyPr>
          <a:lstStyle/>
          <a:p>
            <a:r>
              <a:rPr lang="en-US" dirty="0"/>
              <a:t>Develop Multiple Wavelength </a:t>
            </a:r>
            <a:r>
              <a:rPr lang="en-US" dirty="0" err="1"/>
              <a:t>Photoacoustic</a:t>
            </a:r>
            <a:r>
              <a:rPr lang="en-US" dirty="0"/>
              <a:t> </a:t>
            </a:r>
            <a:r>
              <a:rPr lang="en-US" dirty="0" smtClean="0"/>
              <a:t>Instrument and Add </a:t>
            </a:r>
            <a:r>
              <a:rPr lang="en-US" dirty="0"/>
              <a:t>Scattering </a:t>
            </a:r>
            <a:r>
              <a:rPr lang="en-US" dirty="0" smtClean="0"/>
              <a:t>Measurement</a:t>
            </a:r>
            <a:endParaRPr lang="en-US" dirty="0"/>
          </a:p>
          <a:p>
            <a:r>
              <a:rPr lang="en-US" dirty="0"/>
              <a:t/>
            </a:r>
            <a:br>
              <a:rPr lang="en-US" dirty="0"/>
            </a:br>
            <a:r>
              <a:rPr lang="en-US" dirty="0" smtClean="0"/>
              <a:t>Navy </a:t>
            </a:r>
            <a:r>
              <a:rPr lang="en-US" dirty="0"/>
              <a:t>Issues SBIR For Multiple Wavelength </a:t>
            </a:r>
            <a:r>
              <a:rPr lang="en-US" dirty="0" err="1"/>
              <a:t>Photoacoustic</a:t>
            </a:r>
            <a:r>
              <a:rPr lang="en-US" dirty="0"/>
              <a:t> Instrument</a:t>
            </a:r>
            <a:br>
              <a:rPr lang="en-US" dirty="0"/>
            </a:br>
            <a:r>
              <a:rPr lang="en-US" dirty="0"/>
              <a:t/>
            </a:r>
            <a:br>
              <a:rPr lang="en-US" dirty="0"/>
            </a:br>
            <a:r>
              <a:rPr lang="en-US" dirty="0"/>
              <a:t>Arnott Discusses SBIR with Sunset Labs, </a:t>
            </a:r>
            <a:r>
              <a:rPr lang="en-US" dirty="0" err="1"/>
              <a:t>Rupprecht</a:t>
            </a:r>
            <a:r>
              <a:rPr lang="en-US" dirty="0"/>
              <a:t> and </a:t>
            </a:r>
            <a:r>
              <a:rPr lang="en-US" dirty="0" err="1"/>
              <a:t>Patashnik</a:t>
            </a:r>
            <a:r>
              <a:rPr lang="en-US" dirty="0"/>
              <a:t>, Aerodyne, Spec </a:t>
            </a:r>
            <a:r>
              <a:rPr lang="en-US" dirty="0" err="1"/>
              <a:t>Inc</a:t>
            </a:r>
            <a:r>
              <a:rPr lang="en-US" dirty="0"/>
              <a:t>, and </a:t>
            </a:r>
            <a:r>
              <a:rPr lang="en-US" dirty="0" smtClean="0"/>
              <a:t>DMT</a:t>
            </a:r>
            <a:endParaRPr lang="en-US" dirty="0"/>
          </a:p>
          <a:p>
            <a:r>
              <a:rPr lang="en-US" dirty="0"/>
              <a:t/>
            </a:r>
            <a:br>
              <a:rPr lang="en-US" dirty="0"/>
            </a:br>
            <a:r>
              <a:rPr lang="en-US" dirty="0"/>
              <a:t>DMT Agrees to Commercialize Single Wavelength </a:t>
            </a:r>
            <a:r>
              <a:rPr lang="en-US" dirty="0" smtClean="0"/>
              <a:t>Instrument and </a:t>
            </a:r>
            <a:r>
              <a:rPr lang="en-US" dirty="0"/>
              <a:t>Work on SBIR </a:t>
            </a:r>
            <a:r>
              <a:rPr lang="en-US" dirty="0" smtClean="0"/>
              <a:t/>
            </a:r>
            <a:br>
              <a:rPr lang="en-US" dirty="0" smtClean="0"/>
            </a:br>
            <a:r>
              <a:rPr lang="en-US" dirty="0" smtClean="0"/>
              <a:t>for </a:t>
            </a:r>
            <a:r>
              <a:rPr lang="en-US" dirty="0"/>
              <a:t>3 Wavelength Instrument</a:t>
            </a:r>
            <a:br>
              <a:rPr lang="en-US" dirty="0"/>
            </a:br>
            <a:r>
              <a:rPr lang="en-US" dirty="0"/>
              <a:t/>
            </a:r>
            <a:br>
              <a:rPr lang="en-US" dirty="0"/>
            </a:br>
            <a:r>
              <a:rPr lang="en-US" dirty="0"/>
              <a:t> </a:t>
            </a:r>
            <a:r>
              <a:rPr lang="en-US" b="1" i="1" u="sng" dirty="0" err="1"/>
              <a:t>Photoacoustic</a:t>
            </a:r>
            <a:r>
              <a:rPr lang="en-US" b="1" i="1" u="sng" dirty="0"/>
              <a:t> Instruments Complement the DMT SP2 Instrument</a:t>
            </a:r>
          </a:p>
        </p:txBody>
      </p:sp>
    </p:spTree>
    <p:extLst>
      <p:ext uri="{BB962C8B-B14F-4D97-AF65-F5344CB8AC3E}">
        <p14:creationId xmlns:p14="http://schemas.microsoft.com/office/powerpoint/2010/main" val="4862436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9FFA8"/>
        </a:solidFill>
        <a:effectLst/>
      </p:bgPr>
    </p:bg>
    <p:spTree>
      <p:nvGrpSpPr>
        <p:cNvPr id="1" name=""/>
        <p:cNvGrpSpPr/>
        <p:nvPr/>
      </p:nvGrpSpPr>
      <p:grpSpPr>
        <a:xfrm>
          <a:off x="0" y="0"/>
          <a:ext cx="0" cy="0"/>
          <a:chOff x="0" y="0"/>
          <a:chExt cx="0" cy="0"/>
        </a:xfrm>
      </p:grpSpPr>
      <p:sp>
        <p:nvSpPr>
          <p:cNvPr id="15365" name="Rectangle 5"/>
          <p:cNvSpPr>
            <a:spLocks noChangeArrowheads="1"/>
          </p:cNvSpPr>
          <p:nvPr/>
        </p:nvSpPr>
        <p:spPr bwMode="auto">
          <a:xfrm>
            <a:off x="1219200" y="990600"/>
            <a:ext cx="4191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buFont typeface="Wingdings" charset="0"/>
              <a:buChar char="v"/>
            </a:pPr>
            <a:r>
              <a:rPr lang="en-US" sz="2000" smtClean="0">
                <a:solidFill>
                  <a:srgbClr val="000000"/>
                </a:solidFill>
                <a:latin typeface="Times New Roman" charset="0"/>
                <a:ea typeface="ＭＳ Ｐゴシック" charset="0"/>
                <a:cs typeface="Times New Roman" charset="0"/>
              </a:rPr>
              <a:t>  Aerosol Absorption and</a:t>
            </a:r>
          </a:p>
          <a:p>
            <a:pPr defTabSz="914400" fontAlgn="base">
              <a:spcBef>
                <a:spcPct val="0"/>
              </a:spcBef>
              <a:spcAft>
                <a:spcPct val="0"/>
              </a:spcAft>
            </a:pPr>
            <a:r>
              <a:rPr lang="en-US" sz="2000" smtClean="0">
                <a:solidFill>
                  <a:srgbClr val="000000"/>
                </a:solidFill>
                <a:latin typeface="Times New Roman" charset="0"/>
                <a:ea typeface="ＭＳ Ｐゴシック" charset="0"/>
                <a:cs typeface="Times New Roman" charset="0"/>
              </a:rPr>
              <a:t>    Scattering Coefficients</a:t>
            </a:r>
          </a:p>
          <a:p>
            <a:pPr defTabSz="914400" fontAlgn="base">
              <a:spcBef>
                <a:spcPct val="0"/>
              </a:spcBef>
              <a:spcAft>
                <a:spcPct val="0"/>
              </a:spcAft>
            </a:pPr>
            <a:r>
              <a:rPr lang="en-US" sz="2000" smtClean="0">
                <a:solidFill>
                  <a:srgbClr val="000000"/>
                </a:solidFill>
                <a:latin typeface="Times New Roman" charset="0"/>
                <a:ea typeface="ＭＳ Ｐゴシック" charset="0"/>
                <a:cs typeface="Times New Roman" charset="0"/>
              </a:rPr>
              <a:t>     </a:t>
            </a:r>
          </a:p>
        </p:txBody>
      </p:sp>
      <p:sp>
        <p:nvSpPr>
          <p:cNvPr id="15366" name="Rectangle 7"/>
          <p:cNvSpPr>
            <a:spLocks noChangeArrowheads="1"/>
          </p:cNvSpPr>
          <p:nvPr/>
        </p:nvSpPr>
        <p:spPr bwMode="auto">
          <a:xfrm>
            <a:off x="6553200" y="533400"/>
            <a:ext cx="24384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mtClean="0">
                <a:solidFill>
                  <a:srgbClr val="000000"/>
                </a:solidFill>
                <a:latin typeface="Arial" charset="0"/>
                <a:ea typeface="ＭＳ Ｐゴシック" charset="0"/>
                <a:cs typeface="Arial" charset="0"/>
              </a:rPr>
              <a:t>355 nm</a:t>
            </a:r>
          </a:p>
          <a:p>
            <a:pPr defTabSz="914400" fontAlgn="base">
              <a:spcBef>
                <a:spcPct val="0"/>
              </a:spcBef>
              <a:spcAft>
                <a:spcPct val="0"/>
              </a:spcAft>
            </a:pPr>
            <a:r>
              <a:rPr lang="en-US" smtClean="0">
                <a:solidFill>
                  <a:srgbClr val="000000"/>
                </a:solidFill>
                <a:latin typeface="Arial" charset="0"/>
                <a:ea typeface="ＭＳ Ｐゴシック" charset="0"/>
                <a:cs typeface="Arial" charset="0"/>
              </a:rPr>
              <a:t>405 nm,870 nm</a:t>
            </a:r>
          </a:p>
          <a:p>
            <a:pPr defTabSz="914400" fontAlgn="base">
              <a:spcBef>
                <a:spcPct val="0"/>
              </a:spcBef>
              <a:spcAft>
                <a:spcPct val="0"/>
              </a:spcAft>
            </a:pPr>
            <a:r>
              <a:rPr lang="en-US" smtClean="0">
                <a:solidFill>
                  <a:srgbClr val="000000"/>
                </a:solidFill>
                <a:latin typeface="Arial" charset="0"/>
                <a:ea typeface="ＭＳ Ｐゴシック" charset="0"/>
                <a:cs typeface="Arial" charset="0"/>
              </a:rPr>
              <a:t>532 nm</a:t>
            </a:r>
          </a:p>
          <a:p>
            <a:pPr defTabSz="914400" fontAlgn="base">
              <a:spcBef>
                <a:spcPct val="0"/>
              </a:spcBef>
              <a:spcAft>
                <a:spcPct val="0"/>
              </a:spcAft>
            </a:pPr>
            <a:r>
              <a:rPr lang="en-US" smtClean="0">
                <a:solidFill>
                  <a:srgbClr val="000000"/>
                </a:solidFill>
                <a:latin typeface="Arial" charset="0"/>
                <a:ea typeface="ＭＳ Ｐゴシック" charset="0"/>
                <a:cs typeface="Arial" charset="0"/>
              </a:rPr>
              <a:t>671 nm, 676 nm</a:t>
            </a:r>
          </a:p>
          <a:p>
            <a:pPr defTabSz="914400" fontAlgn="base">
              <a:spcBef>
                <a:spcPct val="0"/>
              </a:spcBef>
              <a:spcAft>
                <a:spcPct val="0"/>
              </a:spcAft>
            </a:pPr>
            <a:r>
              <a:rPr lang="en-US" smtClean="0">
                <a:solidFill>
                  <a:srgbClr val="000000"/>
                </a:solidFill>
                <a:latin typeface="Arial" charset="0"/>
                <a:ea typeface="ＭＳ Ｐゴシック" charset="0"/>
                <a:cs typeface="Arial" charset="0"/>
              </a:rPr>
              <a:t>1047 nm</a:t>
            </a:r>
          </a:p>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15367" name="Rectangle 1"/>
          <p:cNvSpPr>
            <a:spLocks noChangeArrowheads="1"/>
          </p:cNvSpPr>
          <p:nvPr/>
        </p:nvSpPr>
        <p:spPr bwMode="auto">
          <a:xfrm>
            <a:off x="2362200" y="0"/>
            <a:ext cx="48117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3200" b="1" dirty="0" smtClean="0">
                <a:solidFill>
                  <a:srgbClr val="000000"/>
                </a:solidFill>
                <a:latin typeface="Times New Roman" charset="0"/>
                <a:ea typeface="ＭＳ Ｐゴシック" charset="0"/>
                <a:cs typeface="Times New Roman" charset="0"/>
              </a:rPr>
              <a:t>Aerosol Optics Instrument</a:t>
            </a:r>
          </a:p>
        </p:txBody>
      </p:sp>
      <p:pic>
        <p:nvPicPr>
          <p:cNvPr id="15369" name="Picture 9" descr="Dual_WavelengthPAS"/>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 y="2057400"/>
            <a:ext cx="8683625" cy="4422775"/>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Nevada_Master_horiz_no_slogan_s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57213" cy="454025"/>
          </a:xfrm>
          <a:prstGeom prst="rect">
            <a:avLst/>
          </a:prstGeom>
          <a:noFill/>
          <a:extLst>
            <a:ext uri="{909E8E84-426E-40dd-AFC4-6F175D3DCCD1}">
              <a14:hiddenFill xmlns:a14="http://schemas.microsoft.com/office/drawing/2010/main">
                <a:solidFill>
                  <a:srgbClr val="FFFFFF"/>
                </a:solidFill>
              </a14:hiddenFill>
            </a:ext>
          </a:extLst>
        </p:spPr>
      </p:pic>
      <p:pic>
        <p:nvPicPr>
          <p:cNvPr id="15371" name="Picture 11" descr="Nevada_Master_horiz_no_slogan_s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86788" y="6403975"/>
            <a:ext cx="557212" cy="454025"/>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Nevada_Master_horiz_no_slogan_s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403975"/>
            <a:ext cx="557213" cy="454025"/>
          </a:xfrm>
          <a:prstGeom prst="rect">
            <a:avLst/>
          </a:prstGeom>
          <a:noFill/>
          <a:extLst>
            <a:ext uri="{909E8E84-426E-40dd-AFC4-6F175D3DCCD1}">
              <a14:hiddenFill xmlns:a14="http://schemas.microsoft.com/office/drawing/2010/main">
                <a:solidFill>
                  <a:srgbClr val="FFFFFF"/>
                </a:solidFill>
              </a14:hiddenFill>
            </a:ext>
          </a:extLst>
        </p:spPr>
      </p:pic>
      <p:pic>
        <p:nvPicPr>
          <p:cNvPr id="15373" name="Picture 13" descr="Nevada_Master_horiz_no_slogan_s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86788" y="0"/>
            <a:ext cx="557212" cy="454025"/>
          </a:xfrm>
          <a:prstGeom prst="rect">
            <a:avLst/>
          </a:prstGeom>
          <a:noFill/>
          <a:extLst>
            <a:ext uri="{909E8E84-426E-40dd-AFC4-6F175D3DCCD1}">
              <a14:hiddenFill xmlns:a14="http://schemas.microsoft.com/office/drawing/2010/main">
                <a:solidFill>
                  <a:srgbClr val="FFFFFF"/>
                </a:solidFill>
              </a14:hiddenFill>
            </a:ext>
          </a:extLst>
        </p:spPr>
      </p:pic>
      <p:sp>
        <p:nvSpPr>
          <p:cNvPr id="15374" name="Text Box 14"/>
          <p:cNvSpPr txBox="1">
            <a:spLocks noChangeArrowheads="1"/>
          </p:cNvSpPr>
          <p:nvPr/>
        </p:nvSpPr>
        <p:spPr bwMode="auto">
          <a:xfrm>
            <a:off x="990600" y="2590800"/>
            <a:ext cx="506413"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pPr>
            <a:r>
              <a:rPr lang="en-US" sz="3600" b="1" i="1" smtClean="0">
                <a:solidFill>
                  <a:srgbClr val="0000FF"/>
                </a:solidFill>
                <a:latin typeface="Arial" charset="0"/>
                <a:ea typeface="ＭＳ Ｐゴシック" charset="0"/>
                <a:cs typeface="ＭＳ Ｐゴシック" charset="0"/>
              </a:rPr>
              <a:t>f</a:t>
            </a:r>
            <a:r>
              <a:rPr lang="en-US" sz="3600" b="1" i="1" baseline="-25000" smtClean="0">
                <a:solidFill>
                  <a:srgbClr val="0000FF"/>
                </a:solidFill>
                <a:latin typeface="Arial" charset="0"/>
                <a:ea typeface="ＭＳ Ｐゴシック" charset="0"/>
                <a:cs typeface="ＭＳ Ｐゴシック" charset="0"/>
              </a:rPr>
              <a:t>0</a:t>
            </a:r>
            <a:endParaRPr lang="en-US" sz="2000" smtClean="0">
              <a:solidFill>
                <a:srgbClr val="000000"/>
              </a:solidFill>
              <a:latin typeface="Arial" charset="0"/>
              <a:ea typeface="ＭＳ Ｐゴシック" charset="0"/>
              <a:cs typeface="ＭＳ Ｐゴシック" charset="0"/>
            </a:endParaRPr>
          </a:p>
        </p:txBody>
      </p:sp>
      <p:sp>
        <p:nvSpPr>
          <p:cNvPr id="15375" name="Text Box 15"/>
          <p:cNvSpPr txBox="1">
            <a:spLocks noChangeArrowheads="1"/>
          </p:cNvSpPr>
          <p:nvPr/>
        </p:nvSpPr>
        <p:spPr bwMode="auto">
          <a:xfrm>
            <a:off x="304800" y="4267200"/>
            <a:ext cx="1458913"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pPr>
            <a:r>
              <a:rPr lang="en-US" sz="3600" b="1" i="1" smtClean="0">
                <a:solidFill>
                  <a:srgbClr val="FF0C0C"/>
                </a:solidFill>
                <a:latin typeface="Arial" charset="0"/>
                <a:ea typeface="ＭＳ Ｐゴシック" charset="0"/>
                <a:cs typeface="ＭＳ Ｐゴシック" charset="0"/>
              </a:rPr>
              <a:t>f</a:t>
            </a:r>
            <a:r>
              <a:rPr lang="en-US" sz="3600" b="1" i="1" baseline="-25000" smtClean="0">
                <a:solidFill>
                  <a:srgbClr val="FF0C0C"/>
                </a:solidFill>
                <a:latin typeface="Arial" charset="0"/>
                <a:ea typeface="ＭＳ Ｐゴシック" charset="0"/>
                <a:cs typeface="ＭＳ Ｐゴシック" charset="0"/>
              </a:rPr>
              <a:t>0</a:t>
            </a:r>
            <a:r>
              <a:rPr lang="en-US" sz="3600" b="1" i="1" smtClean="0">
                <a:solidFill>
                  <a:srgbClr val="FF0C0C"/>
                </a:solidFill>
                <a:latin typeface="Arial" charset="0"/>
                <a:ea typeface="ＭＳ Ｐゴシック" charset="0"/>
                <a:cs typeface="ＭＳ Ｐゴシック" charset="0"/>
              </a:rPr>
              <a:t> + df</a:t>
            </a:r>
            <a:endParaRPr lang="en-US" sz="2000" smtClean="0">
              <a:solidFill>
                <a:srgbClr val="FF0C0C"/>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9684" name="Picture 4" descr="KristinClaudi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570413" cy="3427413"/>
          </a:xfrm>
          <a:prstGeom prst="rect">
            <a:avLst/>
          </a:prstGeom>
          <a:noFill/>
          <a:extLst>
            <a:ext uri="{909E8E84-426E-40dd-AFC4-6F175D3DCCD1}">
              <a14:hiddenFill xmlns:a14="http://schemas.microsoft.com/office/drawing/2010/main">
                <a:solidFill>
                  <a:srgbClr val="FFFFFF"/>
                </a:solidFill>
              </a14:hiddenFill>
            </a:ext>
          </a:extLst>
        </p:spPr>
      </p:pic>
      <p:pic>
        <p:nvPicPr>
          <p:cNvPr id="199685" name="Picture 5" descr="Pat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77788"/>
            <a:ext cx="3427413" cy="4570412"/>
          </a:xfrm>
          <a:prstGeom prst="rect">
            <a:avLst/>
          </a:prstGeom>
          <a:noFill/>
          <a:extLst>
            <a:ext uri="{909E8E84-426E-40dd-AFC4-6F175D3DCCD1}">
              <a14:hiddenFill xmlns:a14="http://schemas.microsoft.com/office/drawing/2010/main">
                <a:solidFill>
                  <a:srgbClr val="FFFFFF"/>
                </a:solidFill>
              </a14:hiddenFill>
            </a:ext>
          </a:extLst>
        </p:spPr>
      </p:pic>
      <p:pic>
        <p:nvPicPr>
          <p:cNvPr id="199686" name="Picture 6" descr="MultiInterio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430588"/>
            <a:ext cx="4570413" cy="3427412"/>
          </a:xfrm>
          <a:prstGeom prst="rect">
            <a:avLst/>
          </a:prstGeom>
          <a:noFill/>
          <a:extLst>
            <a:ext uri="{909E8E84-426E-40dd-AFC4-6F175D3DCCD1}">
              <a14:hiddenFill xmlns:a14="http://schemas.microsoft.com/office/drawing/2010/main">
                <a:solidFill>
                  <a:srgbClr val="FFFFFF"/>
                </a:solidFill>
              </a14:hiddenFill>
            </a:ext>
          </a:extLst>
        </p:spPr>
      </p:pic>
      <p:pic>
        <p:nvPicPr>
          <p:cNvPr id="199689" name="Picture 9" descr="MultiBack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00600" y="4722813"/>
            <a:ext cx="4113213" cy="2135187"/>
          </a:xfrm>
          <a:prstGeom prst="rect">
            <a:avLst/>
          </a:prstGeom>
          <a:noFill/>
          <a:extLst>
            <a:ext uri="{909E8E84-426E-40dd-AFC4-6F175D3DCCD1}">
              <a14:hiddenFill xmlns:a14="http://schemas.microsoft.com/office/drawing/2010/main">
                <a:solidFill>
                  <a:srgbClr val="FFFFFF"/>
                </a:solidFill>
              </a14:hiddenFill>
            </a:ext>
          </a:extLst>
        </p:spPr>
      </p:pic>
      <p:sp>
        <p:nvSpPr>
          <p:cNvPr id="199682" name="Rectangle 2"/>
          <p:cNvSpPr>
            <a:spLocks noGrp="1"/>
          </p:cNvSpPr>
          <p:nvPr>
            <p:ph type="ctrTitle"/>
          </p:nvPr>
        </p:nvSpPr>
        <p:spPr>
          <a:xfrm>
            <a:off x="914400" y="0"/>
            <a:ext cx="7772400" cy="685800"/>
          </a:xfrm>
        </p:spPr>
        <p:txBody>
          <a:bodyPr/>
          <a:lstStyle/>
          <a:p>
            <a:r>
              <a:rPr lang="en-US" sz="2800" b="1">
                <a:solidFill>
                  <a:srgbClr val="FFFF00"/>
                </a:solidFill>
              </a:rPr>
              <a:t>Images of the Dual Wavelength Instrument</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250" name="Picture 2" descr="FLA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304800"/>
            <a:ext cx="5715000" cy="4287838"/>
          </a:xfrm>
          <a:prstGeom prst="rect">
            <a:avLst/>
          </a:prstGeom>
          <a:noFill/>
          <a:extLst>
            <a:ext uri="{909E8E84-426E-40dd-AFC4-6F175D3DCCD1}">
              <a14:hiddenFill xmlns:a14="http://schemas.microsoft.com/office/drawing/2010/main">
                <a:solidFill>
                  <a:srgbClr val="FFFFFF"/>
                </a:solidFill>
              </a14:hiddenFill>
            </a:ext>
          </a:extLst>
        </p:spPr>
      </p:pic>
      <p:pic>
        <p:nvPicPr>
          <p:cNvPr id="181251" name="Picture 3" descr="IMG_109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29200" y="3733800"/>
            <a:ext cx="3903663" cy="2928938"/>
          </a:xfrm>
          <a:prstGeom prst="rect">
            <a:avLst/>
          </a:prstGeom>
          <a:noFill/>
          <a:extLst>
            <a:ext uri="{909E8E84-426E-40dd-AFC4-6F175D3DCCD1}">
              <a14:hiddenFill xmlns:a14="http://schemas.microsoft.com/office/drawing/2010/main">
                <a:solidFill>
                  <a:srgbClr val="FFFFFF"/>
                </a:solidFill>
              </a14:hiddenFill>
            </a:ext>
          </a:extLst>
        </p:spPr>
      </p:pic>
      <p:sp>
        <p:nvSpPr>
          <p:cNvPr id="181252" name="Rectangle 4"/>
          <p:cNvSpPr>
            <a:spLocks noGrp="1" noChangeArrowheads="1"/>
          </p:cNvSpPr>
          <p:nvPr>
            <p:ph type="body" idx="1"/>
          </p:nvPr>
        </p:nvSpPr>
        <p:spPr>
          <a:xfrm>
            <a:off x="304800" y="4724400"/>
            <a:ext cx="4648200" cy="16764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80000"/>
              </a:lnSpc>
            </a:pPr>
            <a:r>
              <a:rPr lang="en-US" b="1">
                <a:solidFill>
                  <a:srgbClr val="FFFF00"/>
                </a:solidFill>
              </a:rPr>
              <a:t>Instrumentation sampling wood smoke during FLAME Chamber burns </a:t>
            </a:r>
          </a:p>
        </p:txBody>
      </p:sp>
      <p:sp>
        <p:nvSpPr>
          <p:cNvPr id="181253" name="Rectangle 5"/>
          <p:cNvSpPr>
            <a:spLocks noChangeArrowheads="1"/>
          </p:cNvSpPr>
          <p:nvPr/>
        </p:nvSpPr>
        <p:spPr bwMode="auto">
          <a:xfrm>
            <a:off x="6019800" y="2971800"/>
            <a:ext cx="3124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defTabSz="914400" eaLnBrk="0" fontAlgn="base" hangingPunct="0">
              <a:lnSpc>
                <a:spcPct val="80000"/>
              </a:lnSpc>
              <a:spcBef>
                <a:spcPct val="20000"/>
              </a:spcBef>
              <a:spcAft>
                <a:spcPct val="0"/>
              </a:spcAft>
              <a:buFont typeface="Arial" charset="0"/>
              <a:buChar char="•"/>
            </a:pPr>
            <a:r>
              <a:rPr lang="en-US" sz="2400" b="1" smtClean="0">
                <a:solidFill>
                  <a:srgbClr val="FFFF00"/>
                </a:solidFill>
                <a:latin typeface="Verdana" charset="0"/>
                <a:ea typeface="ＭＳ Ｐゴシック" charset="0"/>
                <a:cs typeface="ＭＳ Ｐゴシック" charset="0"/>
              </a:rPr>
              <a:t>Photoacoustic instruments</a:t>
            </a:r>
          </a:p>
        </p:txBody>
      </p:sp>
      <p:sp>
        <p:nvSpPr>
          <p:cNvPr id="181254" name="Rectangle 6"/>
          <p:cNvSpPr>
            <a:spLocks noGrp="1"/>
          </p:cNvSpPr>
          <p:nvPr>
            <p:ph type="title"/>
          </p:nvPr>
        </p:nvSpPr>
        <p:spPr>
          <a:xfrm>
            <a:off x="685800" y="0"/>
            <a:ext cx="8229600" cy="457200"/>
          </a:xfrm>
          <a:solidFill>
            <a:schemeClr val="tx1"/>
          </a:solidFill>
        </p:spPr>
        <p:txBody>
          <a:bodyPr/>
          <a:lstStyle/>
          <a:p>
            <a:r>
              <a:rPr lang="en-US" sz="3200" dirty="0">
                <a:solidFill>
                  <a:srgbClr val="FFFF00"/>
                </a:solidFill>
              </a:rPr>
              <a:t>Fire Science </a:t>
            </a:r>
            <a:r>
              <a:rPr lang="en-US" sz="3200" dirty="0" smtClean="0">
                <a:solidFill>
                  <a:srgbClr val="FFFF00"/>
                </a:solidFill>
              </a:rPr>
              <a:t>Laboratory: Biomass  Burning Study</a:t>
            </a:r>
            <a:endParaRPr lang="en-US" sz="3200" dirty="0">
              <a:solidFill>
                <a:srgbClr val="FFFF00"/>
              </a:solidFill>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9FFA8"/>
        </a:solid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155575" y="688975"/>
          <a:ext cx="8763000" cy="5943600"/>
        </p:xfrm>
        <a:graphic>
          <a:graphicData uri="http://schemas.openxmlformats.org/drawingml/2006/chart">
            <c:chart xmlns:c="http://schemas.openxmlformats.org/drawingml/2006/chart" xmlns:r="http://schemas.openxmlformats.org/officeDocument/2006/relationships" r:id="rId3"/>
          </a:graphicData>
        </a:graphic>
      </p:graphicFrame>
      <p:sp>
        <p:nvSpPr>
          <p:cNvPr id="35843" name="TextBox 2"/>
          <p:cNvSpPr txBox="1">
            <a:spLocks noChangeArrowheads="1"/>
          </p:cNvSpPr>
          <p:nvPr/>
        </p:nvSpPr>
        <p:spPr bwMode="auto">
          <a:xfrm>
            <a:off x="9769" y="0"/>
            <a:ext cx="913423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3200" dirty="0" smtClean="0">
                <a:solidFill>
                  <a:srgbClr val="000000"/>
                </a:solidFill>
                <a:latin typeface="Arial Bold" charset="0"/>
                <a:cs typeface="Times New Roman" charset="0"/>
              </a:rPr>
              <a:t>Comparison of Smoky July With Lab Data </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5AC530BF-6A44-494A-9E55-BB0BE25D591B}" type="slidenum">
              <a:rPr lang="en-US" sz="1200" smtClean="0">
                <a:solidFill>
                  <a:srgbClr val="898989"/>
                </a:solidFill>
                <a:cs typeface="Arial" charset="0"/>
              </a:rPr>
              <a:pPr algn="r" defTabSz="914400" fontAlgn="base">
                <a:spcBef>
                  <a:spcPct val="0"/>
                </a:spcBef>
                <a:spcAft>
                  <a:spcPct val="0"/>
                </a:spcAft>
              </a:pPr>
              <a:t>35</a:t>
            </a:fld>
            <a:endParaRPr lang="en-US" sz="1200" smtClean="0">
              <a:solidFill>
                <a:srgbClr val="898989"/>
              </a:solidFill>
              <a:cs typeface="Arial" charset="0"/>
            </a:endParaRPr>
          </a:p>
        </p:txBody>
      </p:sp>
      <p:sp>
        <p:nvSpPr>
          <p:cNvPr id="35845" name="Rectangle 5"/>
          <p:cNvSpPr>
            <a:spLocks noChangeArrowheads="1"/>
          </p:cNvSpPr>
          <p:nvPr/>
        </p:nvSpPr>
        <p:spPr bwMode="auto">
          <a:xfrm>
            <a:off x="228600" y="762000"/>
            <a:ext cx="457200" cy="381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914400" eaLnBrk="0" fontAlgn="base" hangingPunct="0">
              <a:spcBef>
                <a:spcPct val="0"/>
              </a:spcBef>
              <a:spcAft>
                <a:spcPct val="0"/>
              </a:spcAft>
            </a:pPr>
            <a:endParaRPr lang="en-US" sz="4000" smtClean="0">
              <a:solidFill>
                <a:srgbClr val="000000"/>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6" name="Rectangle 2"/>
          <p:cNvSpPr>
            <a:spLocks noGrp="1"/>
          </p:cNvSpPr>
          <p:nvPr>
            <p:ph type="title"/>
          </p:nvPr>
        </p:nvSpPr>
        <p:spPr>
          <a:xfrm>
            <a:off x="533400" y="0"/>
            <a:ext cx="8229600" cy="411163"/>
          </a:xfrm>
        </p:spPr>
        <p:txBody>
          <a:bodyPr/>
          <a:lstStyle/>
          <a:p>
            <a:r>
              <a:rPr lang="en-US" sz="2800">
                <a:solidFill>
                  <a:srgbClr val="FFFF00"/>
                </a:solidFill>
                <a:latin typeface="Arial Bold" charset="0"/>
              </a:rPr>
              <a:t>Multiple Wavelength Instrument</a:t>
            </a:r>
          </a:p>
        </p:txBody>
      </p:sp>
      <p:pic>
        <p:nvPicPr>
          <p:cNvPr id="164867" name="Picture 3" descr="3las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609600"/>
            <a:ext cx="5932488" cy="5481638"/>
          </a:xfrm>
          <a:prstGeom prst="rect">
            <a:avLst/>
          </a:prstGeom>
          <a:noFill/>
          <a:extLst>
            <a:ext uri="{909E8E84-426E-40dd-AFC4-6F175D3DCCD1}">
              <a14:hiddenFill xmlns:a14="http://schemas.microsoft.com/office/drawing/2010/main">
                <a:solidFill>
                  <a:srgbClr val="FFFFFF"/>
                </a:solidFill>
              </a14:hiddenFill>
            </a:ext>
          </a:extLst>
        </p:spPr>
      </p:pic>
      <p:sp>
        <p:nvSpPr>
          <p:cNvPr id="164868" name="Rectangle 4"/>
          <p:cNvSpPr>
            <a:spLocks noChangeArrowheads="1"/>
          </p:cNvSpPr>
          <p:nvPr/>
        </p:nvSpPr>
        <p:spPr bwMode="auto">
          <a:xfrm>
            <a:off x="838200" y="6248400"/>
            <a:ext cx="79248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0" fontAlgn="base" hangingPunct="0">
              <a:spcBef>
                <a:spcPct val="0"/>
              </a:spcBef>
              <a:spcAft>
                <a:spcPct val="0"/>
              </a:spcAft>
            </a:pPr>
            <a:r>
              <a:rPr lang="en-US" sz="2000" smtClean="0">
                <a:solidFill>
                  <a:srgbClr val="FFFF00"/>
                </a:solidFill>
                <a:latin typeface="Arial" charset="0"/>
                <a:ea typeface="ＭＳ Ｐゴシック" charset="0"/>
                <a:cs typeface="ＭＳ Ｐゴシック" charset="0"/>
              </a:rPr>
              <a:t>Need to translate response of red and blue lasers to </a:t>
            </a:r>
            <a:r>
              <a:rPr lang="en-US" sz="2000" i="1" smtClean="0">
                <a:solidFill>
                  <a:srgbClr val="FFFF00"/>
                </a:solidFill>
                <a:latin typeface="Arial" charset="0"/>
                <a:ea typeface="ＭＳ Ｐゴシック" charset="0"/>
                <a:cs typeface="ＭＳ Ｐゴシック" charset="0"/>
              </a:rPr>
              <a:t>f</a:t>
            </a:r>
            <a:r>
              <a:rPr lang="en-US" sz="2000" i="1" baseline="-25000" smtClean="0">
                <a:solidFill>
                  <a:srgbClr val="FFFF00"/>
                </a:solidFill>
                <a:latin typeface="Arial" charset="0"/>
                <a:ea typeface="ＭＳ Ｐゴシック" charset="0"/>
                <a:cs typeface="ＭＳ Ｐゴシック" charset="0"/>
              </a:rPr>
              <a:t>0</a:t>
            </a:r>
            <a:r>
              <a:rPr lang="en-US" sz="2000" smtClean="0">
                <a:solidFill>
                  <a:srgbClr val="FFFF00"/>
                </a:solidFill>
                <a:latin typeface="Arial" charset="0"/>
                <a:ea typeface="ＭＳ Ｐゴシック" charset="0"/>
                <a:cs typeface="ＭＳ Ｐゴシック" charset="0"/>
              </a:rPr>
              <a:t> = 1500 Hz.</a:t>
            </a:r>
          </a:p>
        </p:txBody>
      </p:sp>
      <p:pic>
        <p:nvPicPr>
          <p:cNvPr id="164869" name="Picture 5" descr="Nevada_Master_horiz_no_slogan_s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57213" cy="454025"/>
          </a:xfrm>
          <a:prstGeom prst="rect">
            <a:avLst/>
          </a:prstGeom>
          <a:noFill/>
          <a:extLst>
            <a:ext uri="{909E8E84-426E-40dd-AFC4-6F175D3DCCD1}">
              <a14:hiddenFill xmlns:a14="http://schemas.microsoft.com/office/drawing/2010/main">
                <a:solidFill>
                  <a:srgbClr val="FFFFFF"/>
                </a:solidFill>
              </a14:hiddenFill>
            </a:ext>
          </a:extLst>
        </p:spPr>
      </p:pic>
      <p:pic>
        <p:nvPicPr>
          <p:cNvPr id="164870" name="Picture 6" descr="Nevada_Master_horiz_no_slogan_s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86788" y="6403975"/>
            <a:ext cx="557212" cy="454025"/>
          </a:xfrm>
          <a:prstGeom prst="rect">
            <a:avLst/>
          </a:prstGeom>
          <a:noFill/>
          <a:extLst>
            <a:ext uri="{909E8E84-426E-40dd-AFC4-6F175D3DCCD1}">
              <a14:hiddenFill xmlns:a14="http://schemas.microsoft.com/office/drawing/2010/main">
                <a:solidFill>
                  <a:srgbClr val="FFFFFF"/>
                </a:solidFill>
              </a14:hiddenFill>
            </a:ext>
          </a:extLst>
        </p:spPr>
      </p:pic>
      <p:pic>
        <p:nvPicPr>
          <p:cNvPr id="164871" name="Picture 7" descr="Nevada_Master_horiz_no_slogan_s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86788" y="0"/>
            <a:ext cx="557212" cy="454025"/>
          </a:xfrm>
          <a:prstGeom prst="rect">
            <a:avLst/>
          </a:prstGeom>
          <a:noFill/>
          <a:extLst>
            <a:ext uri="{909E8E84-426E-40dd-AFC4-6F175D3DCCD1}">
              <a14:hiddenFill xmlns:a14="http://schemas.microsoft.com/office/drawing/2010/main">
                <a:solidFill>
                  <a:srgbClr val="FFFFFF"/>
                </a:solidFill>
              </a14:hiddenFill>
            </a:ext>
          </a:extLst>
        </p:spPr>
      </p:pic>
      <p:pic>
        <p:nvPicPr>
          <p:cNvPr id="164872" name="Picture 8" descr="Nevada_Master_horiz_no_slogan_s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403975"/>
            <a:ext cx="557213" cy="454025"/>
          </a:xfrm>
          <a:prstGeom prst="rect">
            <a:avLst/>
          </a:prstGeom>
          <a:noFill/>
          <a:extLst>
            <a:ext uri="{909E8E84-426E-40dd-AFC4-6F175D3DCCD1}">
              <a14:hiddenFill xmlns:a14="http://schemas.microsoft.com/office/drawing/2010/main">
                <a:solidFill>
                  <a:srgbClr val="FFFFFF"/>
                </a:solidFill>
              </a14:hiddenFill>
            </a:ext>
          </a:extLst>
        </p:spPr>
      </p:pic>
      <p:sp>
        <p:nvSpPr>
          <p:cNvPr id="164873" name="WordArt 9"/>
          <p:cNvSpPr>
            <a:spLocks noChangeArrowheads="1" noChangeShapeType="1" noTextEdit="1"/>
          </p:cNvSpPr>
          <p:nvPr/>
        </p:nvSpPr>
        <p:spPr bwMode="auto">
          <a:xfrm>
            <a:off x="6248400" y="609600"/>
            <a:ext cx="2438400" cy="12954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Idealized</a:t>
            </a:r>
          </a:p>
          <a:p>
            <a:pPr algn="ctr" defTabSz="914400" eaLnBrk="0" fontAlgn="base" hangingPunct="0">
              <a:spcBef>
                <a:spcPct val="0"/>
              </a:spcBef>
              <a:spcAft>
                <a:spcPct val="0"/>
              </a:spcAft>
            </a:pPr>
            <a:r>
              <a:rPr lang="en-US" sz="3600" kern="1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Response</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5890" name="Rectangle 2"/>
          <p:cNvSpPr>
            <a:spLocks noGrp="1"/>
          </p:cNvSpPr>
          <p:nvPr>
            <p:ph type="title"/>
          </p:nvPr>
        </p:nvSpPr>
        <p:spPr>
          <a:xfrm>
            <a:off x="0" y="0"/>
            <a:ext cx="9144000" cy="533400"/>
          </a:xfrm>
        </p:spPr>
        <p:txBody>
          <a:bodyPr/>
          <a:lstStyle/>
          <a:p>
            <a:r>
              <a:rPr lang="en-US" sz="2800">
                <a:solidFill>
                  <a:srgbClr val="FFFF00"/>
                </a:solidFill>
                <a:latin typeface="Arial Bold" charset="0"/>
              </a:rPr>
              <a:t>Multi Wavelength Analysis Like Single Wavelength </a:t>
            </a:r>
          </a:p>
        </p:txBody>
      </p:sp>
      <p:pic>
        <p:nvPicPr>
          <p:cNvPr id="165891" name="Picture 3" descr="3To1Las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1200" y="533400"/>
            <a:ext cx="498157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65892" name="Picture 4" descr="MultiEqu"/>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1775" y="5334000"/>
            <a:ext cx="8683625" cy="1012825"/>
          </a:xfrm>
          <a:prstGeom prst="rect">
            <a:avLst/>
          </a:prstGeom>
          <a:solidFill>
            <a:schemeClr val="bg1"/>
          </a:solidFill>
          <a:ln w="12700">
            <a:solidFill>
              <a:schemeClr val="tx1"/>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152400" y="0"/>
            <a:ext cx="8534400" cy="1143000"/>
          </a:xfrm>
        </p:spPr>
        <p:txBody>
          <a:bodyPr/>
          <a:lstStyle/>
          <a:p>
            <a:r>
              <a:rPr lang="en-US" b="1"/>
              <a:t>Schematic of 3 wavelength Photoacoustic instrument with scattering sensor</a:t>
            </a:r>
          </a:p>
        </p:txBody>
      </p:sp>
      <p:graphicFrame>
        <p:nvGraphicFramePr>
          <p:cNvPr id="145411" name="Object 3"/>
          <p:cNvGraphicFramePr>
            <a:graphicFrameLocks noChangeAspect="1"/>
          </p:cNvGraphicFramePr>
          <p:nvPr/>
        </p:nvGraphicFramePr>
        <p:xfrm>
          <a:off x="304800" y="990600"/>
          <a:ext cx="8683625" cy="5673725"/>
        </p:xfrm>
        <a:graphic>
          <a:graphicData uri="http://schemas.openxmlformats.org/presentationml/2006/ole">
            <mc:AlternateContent xmlns:mc="http://schemas.openxmlformats.org/markup-compatibility/2006">
              <mc:Choice xmlns:v="urn:schemas-microsoft-com:vml" Requires="v">
                <p:oleObj spid="_x0000_s14378" name="Document" r:id="rId4" imgW="5934456" imgH="3877056" progId="Word.Document.8">
                  <p:embed/>
                </p:oleObj>
              </mc:Choice>
              <mc:Fallback>
                <p:oleObj name="Document" r:id="rId4" imgW="5934456" imgH="3877056"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990600"/>
                        <a:ext cx="8683625" cy="567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34155"/>
            <a:ext cx="9144000" cy="6123845"/>
          </a:xfrm>
          <a:prstGeom prst="rect">
            <a:avLst/>
          </a:prstGeom>
        </p:spPr>
      </p:pic>
      <p:sp>
        <p:nvSpPr>
          <p:cNvPr id="2" name="Title 1"/>
          <p:cNvSpPr>
            <a:spLocks noGrp="1"/>
          </p:cNvSpPr>
          <p:nvPr>
            <p:ph type="title"/>
          </p:nvPr>
        </p:nvSpPr>
        <p:spPr>
          <a:xfrm>
            <a:off x="457200" y="0"/>
            <a:ext cx="8229600" cy="499241"/>
          </a:xfrm>
        </p:spPr>
        <p:txBody>
          <a:bodyPr/>
          <a:lstStyle/>
          <a:p>
            <a:r>
              <a:rPr lang="en-US" dirty="0" smtClean="0"/>
              <a:t>3 Wavelength Instrument Patent</a:t>
            </a:r>
            <a:endParaRPr lang="en-US" dirty="0"/>
          </a:p>
        </p:txBody>
      </p:sp>
      <p:sp>
        <p:nvSpPr>
          <p:cNvPr id="3" name="Slide Number Placeholder 2"/>
          <p:cNvSpPr>
            <a:spLocks noGrp="1"/>
          </p:cNvSpPr>
          <p:nvPr>
            <p:ph type="sldNum" sz="quarter" idx="12"/>
          </p:nvPr>
        </p:nvSpPr>
        <p:spPr/>
        <p:txBody>
          <a:bodyPr/>
          <a:lstStyle/>
          <a:p>
            <a:fld id="{00F044A9-8F38-F84E-9E9A-8CEDCE215524}" type="slidenum">
              <a:rPr lang="en-US" smtClean="0"/>
              <a:pPr/>
              <a:t>39</a:t>
            </a:fld>
            <a:endParaRPr lang="en-US"/>
          </a:p>
        </p:txBody>
      </p:sp>
    </p:spTree>
    <p:extLst>
      <p:ext uri="{BB962C8B-B14F-4D97-AF65-F5344CB8AC3E}">
        <p14:creationId xmlns:p14="http://schemas.microsoft.com/office/powerpoint/2010/main" val="392319842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4" y="-7607"/>
            <a:ext cx="9055126" cy="962896"/>
          </a:xfrm>
        </p:spPr>
        <p:txBody>
          <a:bodyPr>
            <a:normAutofit fontScale="90000"/>
          </a:bodyPr>
          <a:lstStyle/>
          <a:p>
            <a:r>
              <a:rPr lang="en-US" dirty="0" err="1" smtClean="0"/>
              <a:t>Arnott’s</a:t>
            </a:r>
            <a:r>
              <a:rPr lang="en-US" dirty="0" smtClean="0"/>
              <a:t> Postdoc National Center for Physical Acoustics, University of Mississippi: 1988-2001: Study of </a:t>
            </a:r>
            <a:r>
              <a:rPr lang="en-US" dirty="0" err="1" smtClean="0"/>
              <a:t>ThermoAcoustic</a:t>
            </a:r>
            <a:r>
              <a:rPr lang="en-US" dirty="0" smtClean="0"/>
              <a:t> Heat Engines</a:t>
            </a:r>
            <a:endParaRPr lang="en-US" dirty="0"/>
          </a:p>
        </p:txBody>
      </p:sp>
      <p:sp>
        <p:nvSpPr>
          <p:cNvPr id="4" name="Rectangle 3"/>
          <p:cNvSpPr/>
          <p:nvPr/>
        </p:nvSpPr>
        <p:spPr>
          <a:xfrm>
            <a:off x="0" y="5903893"/>
            <a:ext cx="9061570" cy="954107"/>
          </a:xfrm>
          <a:prstGeom prst="rect">
            <a:avLst/>
          </a:prstGeom>
        </p:spPr>
        <p:txBody>
          <a:bodyPr wrap="square">
            <a:spAutoFit/>
          </a:bodyPr>
          <a:lstStyle/>
          <a:p>
            <a:r>
              <a:rPr lang="en-US" sz="1400" dirty="0"/>
              <a:t>Arnott, W.P. H.E. Bass and R. </a:t>
            </a:r>
            <a:r>
              <a:rPr lang="en-US" sz="1400" dirty="0" err="1"/>
              <a:t>Raspet</a:t>
            </a:r>
            <a:r>
              <a:rPr lang="en-US" sz="1400" dirty="0"/>
              <a:t>, 1991:   General formulation of </a:t>
            </a:r>
            <a:r>
              <a:rPr lang="en-US" sz="1400" dirty="0" err="1"/>
              <a:t>thermoacoustics</a:t>
            </a:r>
            <a:r>
              <a:rPr lang="en-US" sz="1400" dirty="0"/>
              <a:t> for stacks having arbitrarily-shaped pore cross-sections. J. </a:t>
            </a:r>
            <a:r>
              <a:rPr lang="en-US" sz="1400" dirty="0" err="1"/>
              <a:t>Acoust</a:t>
            </a:r>
            <a:r>
              <a:rPr lang="en-US" sz="1400" dirty="0"/>
              <a:t>. Soc. Am., 90 , 3228-3237. (A key paper for me, and one that was particularly useful to others). Some of the ideas coming out of this time have been realized in a well-used software package for design of acoustic refrigerators and prime movers (sounds sources). </a:t>
            </a:r>
          </a:p>
        </p:txBody>
      </p:sp>
      <p:pic>
        <p:nvPicPr>
          <p:cNvPr id="5" name="Picture 4"/>
          <p:cNvPicPr>
            <a:picLocks noChangeAspect="1"/>
          </p:cNvPicPr>
          <p:nvPr/>
        </p:nvPicPr>
        <p:blipFill>
          <a:blip r:embed="rId2"/>
          <a:stretch>
            <a:fillRect/>
          </a:stretch>
        </p:blipFill>
        <p:spPr>
          <a:xfrm>
            <a:off x="6444" y="977002"/>
            <a:ext cx="4009979" cy="4022204"/>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1984" y="977002"/>
            <a:ext cx="2563078" cy="2351253"/>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9058" y="3425954"/>
            <a:ext cx="2766599" cy="2496780"/>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2879" y="5037038"/>
            <a:ext cx="3421527" cy="866855"/>
          </a:xfrm>
          <a:prstGeom prst="rect">
            <a:avLst/>
          </a:prstGeom>
          <a:ln>
            <a:solidFill>
              <a:schemeClr val="tx1"/>
            </a:solidFill>
          </a:ln>
        </p:spPr>
      </p:pic>
    </p:spTree>
    <p:extLst>
      <p:ext uri="{BB962C8B-B14F-4D97-AF65-F5344CB8AC3E}">
        <p14:creationId xmlns:p14="http://schemas.microsoft.com/office/powerpoint/2010/main" val="220377498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0F044A9-8F38-F84E-9E9A-8CEDCE215524}" type="slidenum">
              <a:rPr lang="en-US" smtClean="0"/>
              <a:pPr/>
              <a:t>40</a:t>
            </a:fld>
            <a:endParaRPr lang="en-US"/>
          </a:p>
        </p:txBody>
      </p:sp>
      <p:pic>
        <p:nvPicPr>
          <p:cNvPr id="5" name="Picture 4"/>
          <p:cNvPicPr>
            <a:picLocks noChangeAspect="1"/>
          </p:cNvPicPr>
          <p:nvPr/>
        </p:nvPicPr>
        <p:blipFill>
          <a:blip r:embed="rId2"/>
          <a:stretch>
            <a:fillRect/>
          </a:stretch>
        </p:blipFill>
        <p:spPr>
          <a:xfrm>
            <a:off x="4559300" y="3416300"/>
            <a:ext cx="12700" cy="12700"/>
          </a:xfrm>
          <a:prstGeom prst="rect">
            <a:avLst/>
          </a:prstGeom>
        </p:spPr>
      </p:pic>
      <p:pic>
        <p:nvPicPr>
          <p:cNvPr id="6" name="Picture 5"/>
          <p:cNvPicPr>
            <a:picLocks noChangeAspect="1"/>
          </p:cNvPicPr>
          <p:nvPr/>
        </p:nvPicPr>
        <p:blipFill>
          <a:blip r:embed="rId3"/>
          <a:stretch>
            <a:fillRect/>
          </a:stretch>
        </p:blipFill>
        <p:spPr>
          <a:xfrm>
            <a:off x="4559300" y="3416300"/>
            <a:ext cx="12700" cy="12700"/>
          </a:xfrm>
          <a:prstGeom prst="rect">
            <a:avLst/>
          </a:prstGeom>
        </p:spPr>
      </p:pic>
      <p:pic>
        <p:nvPicPr>
          <p:cNvPr id="8" name="Picture 7"/>
          <p:cNvPicPr>
            <a:picLocks noChangeAspect="1"/>
          </p:cNvPicPr>
          <p:nvPr/>
        </p:nvPicPr>
        <p:blipFill>
          <a:blip r:embed="rId4"/>
          <a:stretch>
            <a:fillRect/>
          </a:stretch>
        </p:blipFill>
        <p:spPr>
          <a:xfrm>
            <a:off x="-12700" y="768390"/>
            <a:ext cx="9144000" cy="6089610"/>
          </a:xfrm>
          <a:prstGeom prst="rect">
            <a:avLst/>
          </a:prstGeom>
        </p:spPr>
      </p:pic>
      <p:sp>
        <p:nvSpPr>
          <p:cNvPr id="2" name="Title 1"/>
          <p:cNvSpPr>
            <a:spLocks noGrp="1"/>
          </p:cNvSpPr>
          <p:nvPr>
            <p:ph type="title"/>
          </p:nvPr>
        </p:nvSpPr>
        <p:spPr>
          <a:xfrm>
            <a:off x="457200" y="20638"/>
            <a:ext cx="8229600" cy="1143000"/>
          </a:xfrm>
        </p:spPr>
        <p:txBody>
          <a:bodyPr/>
          <a:lstStyle/>
          <a:p>
            <a:r>
              <a:rPr lang="en-US" dirty="0" smtClean="0"/>
              <a:t>3 Wavelength Instrument Patent</a:t>
            </a:r>
            <a:endParaRPr lang="en-US" dirty="0"/>
          </a:p>
        </p:txBody>
      </p:sp>
      <p:sp>
        <p:nvSpPr>
          <p:cNvPr id="9" name="Rectangle 8"/>
          <p:cNvSpPr/>
          <p:nvPr/>
        </p:nvSpPr>
        <p:spPr bwMode="auto">
          <a:xfrm>
            <a:off x="6139793" y="954690"/>
            <a:ext cx="875862" cy="9634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383757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p:cNvSpPr>
          <p:nvPr>
            <p:ph type="title"/>
          </p:nvPr>
        </p:nvSpPr>
        <p:spPr>
          <a:xfrm>
            <a:off x="152400" y="0"/>
            <a:ext cx="8839200" cy="1371600"/>
          </a:xfrm>
        </p:spPr>
        <p:txBody>
          <a:bodyPr/>
          <a:lstStyle/>
          <a:p>
            <a:r>
              <a:rPr lang="en-US" sz="2800" b="1" dirty="0">
                <a:solidFill>
                  <a:srgbClr val="FFFF00"/>
                </a:solidFill>
              </a:rPr>
              <a:t>Single and 3 Wavelength Instruments </a:t>
            </a:r>
            <a:r>
              <a:rPr lang="en-US" sz="2800" b="1" dirty="0" smtClean="0">
                <a:solidFill>
                  <a:srgbClr val="FFFF00"/>
                </a:solidFill>
              </a:rPr>
              <a:t>made by Droplet </a:t>
            </a:r>
            <a:r>
              <a:rPr lang="en-US" sz="2800" b="1" dirty="0">
                <a:solidFill>
                  <a:srgbClr val="FFFF00"/>
                </a:solidFill>
              </a:rPr>
              <a:t>Measurement Technology of Boulder Colorado.</a:t>
            </a:r>
            <a:endParaRPr lang="en-US" sz="2800" dirty="0">
              <a:solidFill>
                <a:srgbClr val="FFFF00"/>
              </a:solidFill>
            </a:endParaRPr>
          </a:p>
        </p:txBody>
      </p:sp>
      <p:pic>
        <p:nvPicPr>
          <p:cNvPr id="19353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425" y="1256862"/>
            <a:ext cx="4622800" cy="346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3540" name="Rectangle 4"/>
          <p:cNvSpPr>
            <a:spLocks noChangeArrowheads="1"/>
          </p:cNvSpPr>
          <p:nvPr/>
        </p:nvSpPr>
        <p:spPr bwMode="auto">
          <a:xfrm>
            <a:off x="815975" y="5371662"/>
            <a:ext cx="62632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pPr>
            <a:r>
              <a:rPr lang="en-US" sz="2400" dirty="0" smtClean="0">
                <a:solidFill>
                  <a:srgbClr val="FFFF00"/>
                </a:solidFill>
                <a:latin typeface="Times" charset="0"/>
                <a:ea typeface="ＭＳ Ｐゴシック" charset="0"/>
                <a:cs typeface="ＭＳ Ｐゴシック" charset="0"/>
              </a:rPr>
              <a:t>PAS 1 Phased out in favor of the PAX instrument</a:t>
            </a:r>
          </a:p>
        </p:txBody>
      </p:sp>
      <p:pic>
        <p:nvPicPr>
          <p:cNvPr id="193544" name="Picture 8" descr="Pass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4975" y="1180662"/>
            <a:ext cx="4899025" cy="3654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378"/>
            <a:ext cx="8229600" cy="1143000"/>
          </a:xfrm>
        </p:spPr>
        <p:txBody>
          <a:bodyPr/>
          <a:lstStyle/>
          <a:p>
            <a:r>
              <a:rPr lang="en-US" dirty="0" smtClean="0"/>
              <a:t>PAX is Born: Circa 2007 </a:t>
            </a:r>
            <a:endParaRPr lang="en-US" dirty="0"/>
          </a:p>
        </p:txBody>
      </p:sp>
      <p:sp>
        <p:nvSpPr>
          <p:cNvPr id="4" name="Slide Number Placeholder 3"/>
          <p:cNvSpPr>
            <a:spLocks noGrp="1"/>
          </p:cNvSpPr>
          <p:nvPr>
            <p:ph type="sldNum" sz="quarter" idx="12"/>
          </p:nvPr>
        </p:nvSpPr>
        <p:spPr/>
        <p:txBody>
          <a:bodyPr/>
          <a:lstStyle/>
          <a:p>
            <a:fld id="{4A8598EC-6457-3E43-B1F3-59C2D239C4B7}" type="slidenum">
              <a:rPr lang="en-US" smtClean="0"/>
              <a:pPr/>
              <a:t>42</a:t>
            </a:fld>
            <a:endParaRPr lang="en-US"/>
          </a:p>
        </p:txBody>
      </p:sp>
      <p:sp>
        <p:nvSpPr>
          <p:cNvPr id="5" name="TextBox 4"/>
          <p:cNvSpPr txBox="1"/>
          <p:nvPr/>
        </p:nvSpPr>
        <p:spPr>
          <a:xfrm>
            <a:off x="157655" y="1407455"/>
            <a:ext cx="8732345" cy="4031873"/>
          </a:xfrm>
          <a:prstGeom prst="rect">
            <a:avLst/>
          </a:prstGeom>
          <a:noFill/>
        </p:spPr>
        <p:txBody>
          <a:bodyPr wrap="square" rtlCol="0">
            <a:spAutoFit/>
          </a:bodyPr>
          <a:lstStyle/>
          <a:p>
            <a:pPr marL="285750" indent="-285750">
              <a:buFont typeface="Arial"/>
              <a:buChar char="•"/>
            </a:pPr>
            <a:r>
              <a:rPr lang="en-US" sz="3200" dirty="0" smtClean="0"/>
              <a:t>Developed to reduce component costs and expand capabilities of scattering measurements.</a:t>
            </a:r>
          </a:p>
          <a:p>
            <a:pPr marL="285750" indent="-285750">
              <a:buFont typeface="Arial"/>
              <a:buChar char="•"/>
            </a:pPr>
            <a:endParaRPr lang="en-US" sz="3200" dirty="0"/>
          </a:p>
          <a:p>
            <a:pPr marL="285750" indent="-285750">
              <a:buFont typeface="Arial"/>
              <a:buChar char="•"/>
            </a:pPr>
            <a:r>
              <a:rPr lang="en-US" sz="3200" dirty="0"/>
              <a:t>DMT and UNR have a joint NSF SBIR Phase 1 in 2009 to further develop the PAX</a:t>
            </a:r>
            <a:r>
              <a:rPr lang="en-US" sz="3200" dirty="0" smtClean="0"/>
              <a:t>.</a:t>
            </a:r>
            <a:br>
              <a:rPr lang="en-US" sz="3200" dirty="0" smtClean="0"/>
            </a:br>
            <a:endParaRPr lang="en-US" sz="3200" dirty="0" smtClean="0"/>
          </a:p>
          <a:p>
            <a:pPr marL="285750" indent="-285750">
              <a:buFont typeface="Arial"/>
              <a:buChar char="•"/>
            </a:pPr>
            <a:r>
              <a:rPr lang="en-US" sz="3200" dirty="0" smtClean="0"/>
              <a:t>Created 3 mobile lab versions, 2 for DRI and 1 for</a:t>
            </a:r>
            <a:br>
              <a:rPr lang="en-US" sz="3200" dirty="0" smtClean="0"/>
            </a:br>
            <a:r>
              <a:rPr lang="en-US" sz="3200" dirty="0" smtClean="0"/>
              <a:t>the Bay Area Air Quality Management District.</a:t>
            </a:r>
            <a:endParaRPr lang="en-US" sz="3200" dirty="0"/>
          </a:p>
        </p:txBody>
      </p:sp>
    </p:spTree>
    <p:extLst>
      <p:ext uri="{BB962C8B-B14F-4D97-AF65-F5344CB8AC3E}">
        <p14:creationId xmlns:p14="http://schemas.microsoft.com/office/powerpoint/2010/main" val="329047725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solidFill>
                  <a:srgbClr val="000000"/>
                </a:solidFill>
              </a:rPr>
              <a:t>Pat Arnott, UNR</a:t>
            </a:r>
          </a:p>
        </p:txBody>
      </p:sp>
      <p:sp>
        <p:nvSpPr>
          <p:cNvPr id="3074" name="Rectangle 2"/>
          <p:cNvSpPr>
            <a:spLocks noGrp="1" noChangeArrowheads="1"/>
          </p:cNvSpPr>
          <p:nvPr>
            <p:ph type="title"/>
          </p:nvPr>
        </p:nvSpPr>
        <p:spPr>
          <a:xfrm>
            <a:off x="0" y="0"/>
            <a:ext cx="9144000" cy="1143000"/>
          </a:xfrm>
        </p:spPr>
        <p:txBody>
          <a:bodyPr/>
          <a:lstStyle/>
          <a:p>
            <a:r>
              <a:rPr lang="en-US" b="1" dirty="0"/>
              <a:t>Schematics of the </a:t>
            </a:r>
            <a:r>
              <a:rPr lang="en-US" b="1" dirty="0" smtClean="0"/>
              <a:t>then new </a:t>
            </a:r>
            <a:r>
              <a:rPr lang="en-US" b="1" dirty="0"/>
              <a:t>SUPER MINI PAS</a:t>
            </a:r>
          </a:p>
        </p:txBody>
      </p:sp>
      <p:pic>
        <p:nvPicPr>
          <p:cNvPr id="3076" name="Picture 4" descr="SuperMiniSketc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600200"/>
            <a:ext cx="8226425" cy="142716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SuperMiniSketchTruncAng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124200"/>
            <a:ext cx="8226425" cy="3092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solidFill>
                  <a:srgbClr val="000000"/>
                </a:solidFill>
              </a:rPr>
              <a:t>Pat Arnott, UNR</a:t>
            </a:r>
          </a:p>
        </p:txBody>
      </p:sp>
      <p:sp>
        <p:nvSpPr>
          <p:cNvPr id="4098" name="Rectangle 2"/>
          <p:cNvSpPr>
            <a:spLocks noGrp="1" noChangeArrowheads="1"/>
          </p:cNvSpPr>
          <p:nvPr>
            <p:ph type="title"/>
          </p:nvPr>
        </p:nvSpPr>
        <p:spPr>
          <a:xfrm>
            <a:off x="685800" y="0"/>
            <a:ext cx="7772400" cy="914400"/>
          </a:xfrm>
        </p:spPr>
        <p:txBody>
          <a:bodyPr/>
          <a:lstStyle/>
          <a:p>
            <a:r>
              <a:rPr lang="en-US" dirty="0">
                <a:solidFill>
                  <a:srgbClr val="FFFF00"/>
                </a:solidFill>
              </a:rPr>
              <a:t>Photograph of the </a:t>
            </a:r>
            <a:r>
              <a:rPr lang="en-US" dirty="0" smtClean="0">
                <a:solidFill>
                  <a:srgbClr val="FFFF00"/>
                </a:solidFill>
              </a:rPr>
              <a:t>then new </a:t>
            </a:r>
            <a:r>
              <a:rPr lang="en-US" dirty="0">
                <a:solidFill>
                  <a:srgbClr val="FFFF00"/>
                </a:solidFill>
              </a:rPr>
              <a:t>SUPER MINI PAS</a:t>
            </a:r>
          </a:p>
        </p:txBody>
      </p:sp>
      <p:pic>
        <p:nvPicPr>
          <p:cNvPr id="4100" name="Picture 4" descr="miniPA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066800"/>
            <a:ext cx="8683625" cy="44116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12965" y="6016437"/>
            <a:ext cx="3600715" cy="461665"/>
          </a:xfrm>
          <a:prstGeom prst="rect">
            <a:avLst/>
          </a:prstGeom>
          <a:noFill/>
        </p:spPr>
        <p:txBody>
          <a:bodyPr wrap="none" rtlCol="0">
            <a:spAutoFit/>
          </a:bodyPr>
          <a:lstStyle/>
          <a:p>
            <a:r>
              <a:rPr lang="en-US" sz="2400" dirty="0" smtClean="0">
                <a:solidFill>
                  <a:srgbClr val="FFFF00"/>
                </a:solidFill>
              </a:rPr>
              <a:t>Later to become the PAX</a:t>
            </a:r>
            <a:endParaRPr lang="en-US" sz="2400"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524" y="381000"/>
            <a:ext cx="3194269" cy="5259552"/>
          </a:xfrm>
        </p:spPr>
        <p:txBody>
          <a:bodyPr/>
          <a:lstStyle/>
          <a:p>
            <a:pPr algn="l"/>
            <a:r>
              <a:rPr lang="en-US" dirty="0" smtClean="0"/>
              <a:t>Mini PAS,</a:t>
            </a:r>
            <a:br>
              <a:rPr lang="en-US" dirty="0" smtClean="0"/>
            </a:br>
            <a:r>
              <a:rPr lang="en-US" dirty="0" smtClean="0"/>
              <a:t>now known as the </a:t>
            </a:r>
            <a:br>
              <a:rPr lang="en-US" dirty="0" smtClean="0"/>
            </a:br>
            <a:r>
              <a:rPr lang="en-US" dirty="0" smtClean="0"/>
              <a:t>PAX,</a:t>
            </a:r>
            <a:br>
              <a:rPr lang="en-US" dirty="0" smtClean="0"/>
            </a:br>
            <a:r>
              <a:rPr lang="en-US" dirty="0" smtClean="0"/>
              <a:t/>
            </a:r>
            <a:br>
              <a:rPr lang="en-US" dirty="0" smtClean="0"/>
            </a:br>
            <a:r>
              <a:rPr lang="en-US" dirty="0" smtClean="0"/>
              <a:t>Prepared for the </a:t>
            </a:r>
            <a:r>
              <a:rPr lang="en-US" dirty="0" err="1" smtClean="0"/>
              <a:t>Kirchstetter</a:t>
            </a:r>
            <a:r>
              <a:rPr lang="en-US" dirty="0" smtClean="0"/>
              <a:t> lab at LBL</a:t>
            </a:r>
            <a:endParaRPr lang="en-US" dirty="0"/>
          </a:p>
        </p:txBody>
      </p:sp>
      <p:sp>
        <p:nvSpPr>
          <p:cNvPr id="4" name="Footer Placeholder 3"/>
          <p:cNvSpPr>
            <a:spLocks noGrp="1"/>
          </p:cNvSpPr>
          <p:nvPr>
            <p:ph type="ftr" sz="quarter" idx="10"/>
          </p:nvPr>
        </p:nvSpPr>
        <p:spPr/>
        <p:txBody>
          <a:bodyPr/>
          <a:lstStyle/>
          <a:p>
            <a:r>
              <a:rPr lang="en-US" smtClean="0">
                <a:solidFill>
                  <a:srgbClr val="000000"/>
                </a:solidFill>
              </a:rPr>
              <a:t>Pat Arnott, UNR</a:t>
            </a:r>
            <a:endParaRPr lang="en-US">
              <a:solidFill>
                <a:srgbClr val="000000"/>
              </a:solidFil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11448" y="0"/>
            <a:ext cx="5069179" cy="6858000"/>
          </a:xfrm>
          <a:prstGeom prst="rect">
            <a:avLst/>
          </a:prstGeom>
        </p:spPr>
      </p:pic>
    </p:spTree>
    <p:extLst>
      <p:ext uri="{BB962C8B-B14F-4D97-AF65-F5344CB8AC3E}">
        <p14:creationId xmlns:p14="http://schemas.microsoft.com/office/powerpoint/2010/main" val="168526806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143000"/>
          </a:xfrm>
        </p:spPr>
        <p:txBody>
          <a:bodyPr/>
          <a:lstStyle/>
          <a:p>
            <a:r>
              <a:rPr lang="en-US" b="1" dirty="0" smtClean="0"/>
              <a:t>Licensing Agreements with DMT and UNR/DRI</a:t>
            </a:r>
            <a:endParaRPr lang="en-US" b="1" dirty="0"/>
          </a:p>
        </p:txBody>
      </p:sp>
      <p:sp>
        <p:nvSpPr>
          <p:cNvPr id="4" name="Footer Placeholder 3"/>
          <p:cNvSpPr>
            <a:spLocks noGrp="1"/>
          </p:cNvSpPr>
          <p:nvPr>
            <p:ph type="ftr" sz="quarter" idx="10"/>
          </p:nvPr>
        </p:nvSpPr>
        <p:spPr/>
        <p:txBody>
          <a:bodyPr/>
          <a:lstStyle/>
          <a:p>
            <a:r>
              <a:rPr lang="en-US" smtClean="0">
                <a:solidFill>
                  <a:srgbClr val="000000"/>
                </a:solidFill>
              </a:rPr>
              <a:t>Pat Arnott, UNR</a:t>
            </a:r>
            <a:endParaRPr lang="en-US">
              <a:solidFill>
                <a:srgbClr val="000000"/>
              </a:solidFill>
            </a:endParaRPr>
          </a:p>
        </p:txBody>
      </p:sp>
      <p:sp>
        <p:nvSpPr>
          <p:cNvPr id="3" name="TextBox 2"/>
          <p:cNvSpPr txBox="1"/>
          <p:nvPr/>
        </p:nvSpPr>
        <p:spPr>
          <a:xfrm>
            <a:off x="273538" y="1836615"/>
            <a:ext cx="8221897" cy="3108544"/>
          </a:xfrm>
          <a:prstGeom prst="rect">
            <a:avLst/>
          </a:prstGeom>
          <a:noFill/>
        </p:spPr>
        <p:txBody>
          <a:bodyPr wrap="none" rtlCol="0">
            <a:spAutoFit/>
          </a:bodyPr>
          <a:lstStyle/>
          <a:p>
            <a:r>
              <a:rPr lang="en-US" sz="2800" dirty="0" smtClean="0"/>
              <a:t>PAS 1 single wavelength </a:t>
            </a:r>
            <a:r>
              <a:rPr lang="en-US" sz="2800" dirty="0" err="1" smtClean="0"/>
              <a:t>photoacoustic</a:t>
            </a:r>
            <a:r>
              <a:rPr lang="en-US" sz="2800" dirty="0" smtClean="0"/>
              <a:t> instrument</a:t>
            </a:r>
          </a:p>
          <a:p>
            <a:r>
              <a:rPr lang="en-US" sz="2800" dirty="0" smtClean="0"/>
              <a:t>June 3, 2005 (DMT and DRI agreement)</a:t>
            </a:r>
          </a:p>
          <a:p>
            <a:endParaRPr lang="en-US" sz="2800" dirty="0"/>
          </a:p>
          <a:p>
            <a:endParaRPr lang="en-US" sz="2800" dirty="0" smtClean="0"/>
          </a:p>
          <a:p>
            <a:r>
              <a:rPr lang="en-US" sz="2800" dirty="0" smtClean="0"/>
              <a:t>PAX single wavelength instrument</a:t>
            </a:r>
          </a:p>
          <a:p>
            <a:r>
              <a:rPr lang="en-US" sz="2800" dirty="0" smtClean="0"/>
              <a:t>PAS 3 triple wavelength instrument</a:t>
            </a:r>
          </a:p>
          <a:p>
            <a:r>
              <a:rPr lang="en-US" sz="2800" dirty="0" smtClean="0"/>
              <a:t>January 7, 2011</a:t>
            </a:r>
            <a:endParaRPr lang="en-US" sz="2800" dirty="0"/>
          </a:p>
        </p:txBody>
      </p:sp>
      <p:sp>
        <p:nvSpPr>
          <p:cNvPr id="6" name="TextBox 5"/>
          <p:cNvSpPr txBox="1"/>
          <p:nvPr/>
        </p:nvSpPr>
        <p:spPr>
          <a:xfrm>
            <a:off x="234462" y="5470769"/>
            <a:ext cx="8353293" cy="1200329"/>
          </a:xfrm>
          <a:prstGeom prst="rect">
            <a:avLst/>
          </a:prstGeom>
          <a:noFill/>
        </p:spPr>
        <p:txBody>
          <a:bodyPr wrap="none" rtlCol="0">
            <a:spAutoFit/>
          </a:bodyPr>
          <a:lstStyle/>
          <a:p>
            <a:r>
              <a:rPr lang="en-US" dirty="0" smtClean="0"/>
              <a:t>Many field deployments and associated publications:</a:t>
            </a:r>
          </a:p>
          <a:p>
            <a:r>
              <a:rPr lang="en-US" dirty="0" smtClean="0"/>
              <a:t>Mexico City, Sacramento, Vancouver, Reno, Las Vegas, Oklahoma, Washington </a:t>
            </a:r>
          </a:p>
          <a:p>
            <a:r>
              <a:rPr lang="en-US" dirty="0" smtClean="0"/>
              <a:t>Monterey, Riverside, Los Angeles, San Francisco, Oakland, Nevada Gold Mines</a:t>
            </a:r>
          </a:p>
          <a:p>
            <a:r>
              <a:rPr lang="en-US" dirty="0" smtClean="0"/>
              <a:t>…</a:t>
            </a:r>
            <a:endParaRPr lang="en-US" dirty="0"/>
          </a:p>
        </p:txBody>
      </p:sp>
    </p:spTree>
    <p:extLst>
      <p:ext uri="{BB962C8B-B14F-4D97-AF65-F5344CB8AC3E}">
        <p14:creationId xmlns:p14="http://schemas.microsoft.com/office/powerpoint/2010/main" val="21299950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105"/>
            <a:ext cx="8229600" cy="739428"/>
          </a:xfrm>
        </p:spPr>
        <p:txBody>
          <a:bodyPr>
            <a:normAutofit fontScale="90000"/>
          </a:bodyPr>
          <a:lstStyle/>
          <a:p>
            <a:r>
              <a:rPr lang="en-US" dirty="0" smtClean="0">
                <a:solidFill>
                  <a:srgbClr val="FFFF00"/>
                </a:solidFill>
              </a:rPr>
              <a:t>1992: Bill Pierson, Director of the Energy and Environmental Engineering Center at the Desert Research Institute</a:t>
            </a:r>
            <a:endParaRPr lang="en-US" dirty="0">
              <a:solidFill>
                <a:srgbClr val="FFFF00"/>
              </a:solidFill>
            </a:endParaRPr>
          </a:p>
        </p:txBody>
      </p:sp>
      <p:pic>
        <p:nvPicPr>
          <p:cNvPr id="4" name="Picture 3" descr="MeAndBillPierson02_small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0967" y="753533"/>
            <a:ext cx="7329536" cy="4893144"/>
          </a:xfrm>
          <a:prstGeom prst="rect">
            <a:avLst/>
          </a:prstGeom>
        </p:spPr>
      </p:pic>
      <p:sp>
        <p:nvSpPr>
          <p:cNvPr id="5" name="TextBox 4"/>
          <p:cNvSpPr txBox="1"/>
          <p:nvPr/>
        </p:nvSpPr>
        <p:spPr>
          <a:xfrm>
            <a:off x="0" y="5671882"/>
            <a:ext cx="9302754" cy="1200329"/>
          </a:xfrm>
          <a:prstGeom prst="rect">
            <a:avLst/>
          </a:prstGeom>
          <a:noFill/>
        </p:spPr>
        <p:txBody>
          <a:bodyPr wrap="square" rtlCol="0">
            <a:spAutoFit/>
          </a:bodyPr>
          <a:lstStyle/>
          <a:p>
            <a:r>
              <a:rPr lang="en-US" dirty="0" smtClean="0">
                <a:solidFill>
                  <a:srgbClr val="FFFF00"/>
                </a:solidFill>
              </a:rPr>
              <a:t>Former Ford Motor Company researcher: Had worked with trailer size </a:t>
            </a:r>
            <a:r>
              <a:rPr lang="en-US" dirty="0" err="1" smtClean="0">
                <a:solidFill>
                  <a:srgbClr val="FFFF00"/>
                </a:solidFill>
              </a:rPr>
              <a:t>photoacoustic</a:t>
            </a:r>
            <a:r>
              <a:rPr lang="en-US" dirty="0" smtClean="0">
                <a:solidFill>
                  <a:srgbClr val="FFFF00"/>
                </a:solidFill>
              </a:rPr>
              <a:t> instruments. </a:t>
            </a:r>
          </a:p>
          <a:p>
            <a:r>
              <a:rPr lang="en-US" dirty="0" smtClean="0">
                <a:solidFill>
                  <a:srgbClr val="FFFF00"/>
                </a:solidFill>
              </a:rPr>
              <a:t>Strongly advocated for development of practical </a:t>
            </a:r>
            <a:r>
              <a:rPr lang="en-US" dirty="0" err="1" smtClean="0">
                <a:solidFill>
                  <a:srgbClr val="FFFF00"/>
                </a:solidFill>
              </a:rPr>
              <a:t>photoacoustic</a:t>
            </a:r>
            <a:r>
              <a:rPr lang="en-US" dirty="0" smtClean="0">
                <a:solidFill>
                  <a:srgbClr val="FFFF00"/>
                </a:solidFill>
              </a:rPr>
              <a:t> instruments.</a:t>
            </a:r>
          </a:p>
          <a:p>
            <a:r>
              <a:rPr lang="en-US" dirty="0" smtClean="0">
                <a:solidFill>
                  <a:srgbClr val="FFFF00"/>
                </a:solidFill>
              </a:rPr>
              <a:t>Mentored our EPA Exploratory Proposal submitted (and funded) by Arnott (PI), </a:t>
            </a:r>
            <a:r>
              <a:rPr lang="en-US" dirty="0" err="1" smtClean="0">
                <a:solidFill>
                  <a:srgbClr val="FFFF00"/>
                </a:solidFill>
              </a:rPr>
              <a:t>Moosmüller</a:t>
            </a:r>
            <a:r>
              <a:rPr lang="en-US" dirty="0" smtClean="0">
                <a:solidFill>
                  <a:srgbClr val="FFFF00"/>
                </a:solidFill>
              </a:rPr>
              <a:t>, </a:t>
            </a:r>
            <a:br>
              <a:rPr lang="en-US" dirty="0" smtClean="0">
                <a:solidFill>
                  <a:srgbClr val="FFFF00"/>
                </a:solidFill>
              </a:rPr>
            </a:br>
            <a:r>
              <a:rPr lang="en-US" dirty="0" smtClean="0">
                <a:solidFill>
                  <a:srgbClr val="FFFF00"/>
                </a:solidFill>
              </a:rPr>
              <a:t>and Rogers, 1993-1997.</a:t>
            </a:r>
            <a:endParaRPr lang="en-US" dirty="0">
              <a:solidFill>
                <a:srgbClr val="FFFF00"/>
              </a:solidFill>
            </a:endParaRPr>
          </a:p>
        </p:txBody>
      </p:sp>
      <p:sp>
        <p:nvSpPr>
          <p:cNvPr id="3" name="TextBox 2"/>
          <p:cNvSpPr txBox="1"/>
          <p:nvPr/>
        </p:nvSpPr>
        <p:spPr>
          <a:xfrm>
            <a:off x="6052207" y="1296276"/>
            <a:ext cx="788121" cy="369332"/>
          </a:xfrm>
          <a:prstGeom prst="rect">
            <a:avLst/>
          </a:prstGeom>
          <a:noFill/>
        </p:spPr>
        <p:txBody>
          <a:bodyPr wrap="none" rtlCol="0">
            <a:spAutoFit/>
          </a:bodyPr>
          <a:lstStyle/>
          <a:p>
            <a:r>
              <a:rPr lang="en-US" dirty="0" smtClean="0">
                <a:solidFill>
                  <a:srgbClr val="FFFF00"/>
                </a:solidFill>
              </a:rPr>
              <a:t>Arnott</a:t>
            </a:r>
            <a:endParaRPr lang="en-US" dirty="0">
              <a:solidFill>
                <a:srgbClr val="FFFF00"/>
              </a:solidFill>
            </a:endParaRPr>
          </a:p>
        </p:txBody>
      </p:sp>
      <p:sp>
        <p:nvSpPr>
          <p:cNvPr id="6" name="TextBox 5"/>
          <p:cNvSpPr txBox="1"/>
          <p:nvPr/>
        </p:nvSpPr>
        <p:spPr>
          <a:xfrm>
            <a:off x="2794000" y="1400644"/>
            <a:ext cx="881559" cy="369332"/>
          </a:xfrm>
          <a:prstGeom prst="rect">
            <a:avLst/>
          </a:prstGeom>
          <a:noFill/>
        </p:spPr>
        <p:txBody>
          <a:bodyPr wrap="none" rtlCol="0">
            <a:spAutoFit/>
          </a:bodyPr>
          <a:lstStyle/>
          <a:p>
            <a:r>
              <a:rPr lang="en-US" dirty="0" smtClean="0">
                <a:solidFill>
                  <a:srgbClr val="FFFF00"/>
                </a:solidFill>
              </a:rPr>
              <a:t>Pierson</a:t>
            </a:r>
            <a:endParaRPr lang="en-US" dirty="0">
              <a:solidFill>
                <a:srgbClr val="FFFF00"/>
              </a:solidFill>
            </a:endParaRPr>
          </a:p>
        </p:txBody>
      </p:sp>
    </p:spTree>
    <p:extLst>
      <p:ext uri="{BB962C8B-B14F-4D97-AF65-F5344CB8AC3E}">
        <p14:creationId xmlns:p14="http://schemas.microsoft.com/office/powerpoint/2010/main" val="131859918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1338"/>
          </a:xfrm>
        </p:spPr>
        <p:txBody>
          <a:bodyPr>
            <a:normAutofit fontScale="90000"/>
          </a:bodyPr>
          <a:lstStyle/>
          <a:p>
            <a:r>
              <a:rPr lang="en-US" dirty="0" smtClean="0"/>
              <a:t>Assembled a team at DRI to pursue Aerosol Light Absorption, Scattering, and Extinction Instrumentation Development</a:t>
            </a:r>
            <a:endParaRPr lang="en-US" dirty="0"/>
          </a:p>
        </p:txBody>
      </p:sp>
      <p:pic>
        <p:nvPicPr>
          <p:cNvPr id="5" name="Picture 4" descr="JohnWithInstrument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08402" y="1995918"/>
            <a:ext cx="3646562" cy="4862082"/>
          </a:xfrm>
          <a:prstGeom prst="rect">
            <a:avLst/>
          </a:prstGeom>
        </p:spPr>
      </p:pic>
      <p:pic>
        <p:nvPicPr>
          <p:cNvPr id="6" name="Picture 5" descr="FredHans.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3758" y="3434517"/>
            <a:ext cx="4564644" cy="3423483"/>
          </a:xfrm>
          <a:prstGeom prst="rect">
            <a:avLst/>
          </a:prstGeom>
        </p:spPr>
      </p:pic>
      <p:pic>
        <p:nvPicPr>
          <p:cNvPr id="7" name="Picture 6" descr="PatatCarat.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851338"/>
            <a:ext cx="2926080" cy="3901440"/>
          </a:xfrm>
          <a:prstGeom prst="rect">
            <a:avLst/>
          </a:prstGeom>
        </p:spPr>
      </p:pic>
      <p:sp>
        <p:nvSpPr>
          <p:cNvPr id="8" name="TextBox 7"/>
          <p:cNvSpPr txBox="1"/>
          <p:nvPr/>
        </p:nvSpPr>
        <p:spPr>
          <a:xfrm>
            <a:off x="0" y="858513"/>
            <a:ext cx="3037272" cy="646331"/>
          </a:xfrm>
          <a:prstGeom prst="rect">
            <a:avLst/>
          </a:prstGeom>
          <a:noFill/>
        </p:spPr>
        <p:txBody>
          <a:bodyPr wrap="none" rtlCol="0">
            <a:spAutoFit/>
          </a:bodyPr>
          <a:lstStyle/>
          <a:p>
            <a:r>
              <a:rPr lang="en-US" dirty="0" smtClean="0"/>
              <a:t>Pat Arnott,</a:t>
            </a:r>
          </a:p>
          <a:p>
            <a:r>
              <a:rPr lang="en-US" dirty="0" smtClean="0"/>
              <a:t>Acoustics and instrumentation</a:t>
            </a:r>
            <a:endParaRPr lang="en-US" dirty="0"/>
          </a:p>
        </p:txBody>
      </p:sp>
      <p:sp>
        <p:nvSpPr>
          <p:cNvPr id="9" name="TextBox 8"/>
          <p:cNvSpPr txBox="1"/>
          <p:nvPr/>
        </p:nvSpPr>
        <p:spPr>
          <a:xfrm>
            <a:off x="1270000" y="4770295"/>
            <a:ext cx="1556836" cy="646331"/>
          </a:xfrm>
          <a:prstGeom prst="rect">
            <a:avLst/>
          </a:prstGeom>
          <a:noFill/>
        </p:spPr>
        <p:txBody>
          <a:bodyPr wrap="none" rtlCol="0">
            <a:spAutoFit/>
          </a:bodyPr>
          <a:lstStyle/>
          <a:p>
            <a:r>
              <a:rPr lang="en-US" dirty="0" smtClean="0"/>
              <a:t>Fred Rogers</a:t>
            </a:r>
          </a:p>
          <a:p>
            <a:r>
              <a:rPr lang="en-US" dirty="0" smtClean="0"/>
              <a:t>Aerosol expert</a:t>
            </a:r>
            <a:endParaRPr lang="en-US" dirty="0"/>
          </a:p>
        </p:txBody>
      </p:sp>
      <p:sp>
        <p:nvSpPr>
          <p:cNvPr id="10" name="TextBox 9"/>
          <p:cNvSpPr txBox="1"/>
          <p:nvPr/>
        </p:nvSpPr>
        <p:spPr>
          <a:xfrm>
            <a:off x="2459557" y="3626069"/>
            <a:ext cx="2748845" cy="646331"/>
          </a:xfrm>
          <a:prstGeom prst="rect">
            <a:avLst/>
          </a:prstGeom>
          <a:noFill/>
        </p:spPr>
        <p:txBody>
          <a:bodyPr wrap="none" rtlCol="0">
            <a:spAutoFit/>
          </a:bodyPr>
          <a:lstStyle/>
          <a:p>
            <a:r>
              <a:rPr lang="en-US" dirty="0" smtClean="0"/>
              <a:t>Hans </a:t>
            </a:r>
            <a:r>
              <a:rPr lang="en-US" dirty="0" err="1" smtClean="0"/>
              <a:t>Moosmüller</a:t>
            </a:r>
            <a:endParaRPr lang="en-US" dirty="0" smtClean="0"/>
          </a:p>
          <a:p>
            <a:r>
              <a:rPr lang="en-US" dirty="0" smtClean="0"/>
              <a:t>Optics and instrumentation</a:t>
            </a:r>
            <a:endParaRPr lang="en-US" dirty="0"/>
          </a:p>
        </p:txBody>
      </p:sp>
      <p:sp>
        <p:nvSpPr>
          <p:cNvPr id="11" name="TextBox 10"/>
          <p:cNvSpPr txBox="1"/>
          <p:nvPr/>
        </p:nvSpPr>
        <p:spPr>
          <a:xfrm>
            <a:off x="6907228" y="2858129"/>
            <a:ext cx="1700744" cy="923330"/>
          </a:xfrm>
          <a:prstGeom prst="rect">
            <a:avLst/>
          </a:prstGeom>
          <a:noFill/>
        </p:spPr>
        <p:txBody>
          <a:bodyPr wrap="none" rtlCol="0">
            <a:spAutoFit/>
          </a:bodyPr>
          <a:lstStyle/>
          <a:p>
            <a:r>
              <a:rPr lang="en-US" dirty="0" smtClean="0"/>
              <a:t>John Walker</a:t>
            </a:r>
          </a:p>
          <a:p>
            <a:r>
              <a:rPr lang="en-US" dirty="0" smtClean="0"/>
              <a:t>Machinist and </a:t>
            </a:r>
          </a:p>
          <a:p>
            <a:r>
              <a:rPr lang="en-US" dirty="0" smtClean="0"/>
              <a:t>instrumentation</a:t>
            </a:r>
            <a:endParaRPr lang="en-US" dirty="0"/>
          </a:p>
        </p:txBody>
      </p:sp>
      <p:sp>
        <p:nvSpPr>
          <p:cNvPr id="12" name="TextBox 11"/>
          <p:cNvSpPr txBox="1"/>
          <p:nvPr/>
        </p:nvSpPr>
        <p:spPr>
          <a:xfrm>
            <a:off x="3652344" y="1024758"/>
            <a:ext cx="3698448" cy="923330"/>
          </a:xfrm>
          <a:prstGeom prst="rect">
            <a:avLst/>
          </a:prstGeom>
          <a:noFill/>
        </p:spPr>
        <p:txBody>
          <a:bodyPr wrap="none" rtlCol="0">
            <a:spAutoFit/>
          </a:bodyPr>
          <a:lstStyle/>
          <a:p>
            <a:r>
              <a:rPr lang="en-US" dirty="0" smtClean="0"/>
              <a:t>Also …</a:t>
            </a:r>
          </a:p>
          <a:p>
            <a:r>
              <a:rPr lang="en-US" dirty="0" smtClean="0"/>
              <a:t>Rick Purcell, DRI Mechanical Engineer</a:t>
            </a:r>
          </a:p>
          <a:p>
            <a:r>
              <a:rPr lang="en-US" dirty="0" smtClean="0"/>
              <a:t>Dan </a:t>
            </a:r>
            <a:r>
              <a:rPr lang="en-US" dirty="0" err="1" smtClean="0"/>
              <a:t>Wermers</a:t>
            </a:r>
            <a:r>
              <a:rPr lang="en-US" dirty="0" smtClean="0"/>
              <a:t>, DRI Electrical Engineer</a:t>
            </a:r>
            <a:endParaRPr lang="en-US" dirty="0"/>
          </a:p>
        </p:txBody>
      </p:sp>
    </p:spTree>
    <p:extLst>
      <p:ext uri="{BB962C8B-B14F-4D97-AF65-F5344CB8AC3E}">
        <p14:creationId xmlns:p14="http://schemas.microsoft.com/office/powerpoint/2010/main" val="14777172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795" y="274637"/>
            <a:ext cx="3124958" cy="5066297"/>
          </a:xfrm>
        </p:spPr>
        <p:txBody>
          <a:bodyPr/>
          <a:lstStyle/>
          <a:p>
            <a:r>
              <a:rPr lang="en-US" dirty="0" smtClean="0"/>
              <a:t>Circa 1992-1993:</a:t>
            </a:r>
            <a:br>
              <a:rPr lang="en-US" dirty="0" smtClean="0"/>
            </a:br>
            <a:r>
              <a:rPr lang="en-US" dirty="0"/>
              <a:t/>
            </a:r>
            <a:br>
              <a:rPr lang="en-US" dirty="0"/>
            </a:br>
            <a:r>
              <a:rPr lang="en-US" dirty="0" smtClean="0"/>
              <a:t>Learned how to amplify thermally generated sounds with </a:t>
            </a:r>
            <a:r>
              <a:rPr lang="en-US" dirty="0" err="1" smtClean="0"/>
              <a:t>thermoacoustic</a:t>
            </a:r>
            <a:r>
              <a:rPr lang="en-US" dirty="0" smtClean="0"/>
              <a:t> heat engines</a:t>
            </a:r>
            <a:endParaRPr lang="en-US" dirty="0"/>
          </a:p>
        </p:txBody>
      </p:sp>
      <p:pic>
        <p:nvPicPr>
          <p:cNvPr id="7" name="Picture 6" descr="PAS_Transparencies32_TAE_PAS.g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94766" y="0"/>
            <a:ext cx="4949234" cy="6858000"/>
          </a:xfrm>
          <a:prstGeom prst="rect">
            <a:avLst/>
          </a:prstGeom>
        </p:spPr>
      </p:pic>
    </p:spTree>
    <p:extLst>
      <p:ext uri="{BB962C8B-B14F-4D97-AF65-F5344CB8AC3E}">
        <p14:creationId xmlns:p14="http://schemas.microsoft.com/office/powerpoint/2010/main" val="194137480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3331203" cy="6119287"/>
          </a:xfrm>
        </p:spPr>
        <p:txBody>
          <a:bodyPr/>
          <a:lstStyle/>
          <a:p>
            <a:r>
              <a:rPr lang="en-US" dirty="0" smtClean="0"/>
              <a:t>Obtained enormous signal to noise ratios by </a:t>
            </a:r>
            <a:r>
              <a:rPr lang="en-US" dirty="0" err="1" smtClean="0"/>
              <a:t>thermoacoustic</a:t>
            </a:r>
            <a:r>
              <a:rPr lang="en-US" dirty="0" smtClean="0"/>
              <a:t> control (very high quality factor for the resonator)</a:t>
            </a:r>
            <a:br>
              <a:rPr lang="en-US" dirty="0" smtClean="0"/>
            </a:br>
            <a:r>
              <a:rPr lang="en-US" dirty="0"/>
              <a:t/>
            </a:r>
            <a:br>
              <a:rPr lang="en-US" dirty="0"/>
            </a:br>
            <a:r>
              <a:rPr lang="en-US" dirty="0" smtClean="0"/>
              <a:t>Great for pulsed lasers.</a:t>
            </a:r>
            <a:br>
              <a:rPr lang="en-US" dirty="0" smtClean="0"/>
            </a:br>
            <a:r>
              <a:rPr lang="en-US" dirty="0" smtClean="0"/>
              <a:t/>
            </a:r>
            <a:br>
              <a:rPr lang="en-US" dirty="0" smtClean="0"/>
            </a:br>
            <a:r>
              <a:rPr lang="en-US" dirty="0" smtClean="0"/>
              <a:t>Needed also to develop a simple system.</a:t>
            </a:r>
            <a:endParaRPr lang="en-US" dirty="0"/>
          </a:p>
        </p:txBody>
      </p:sp>
      <p:pic>
        <p:nvPicPr>
          <p:cNvPr id="5" name="Picture 4" descr="PAS_Transparencies31_SignalTONoise.g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7213" y="0"/>
            <a:ext cx="3375050" cy="6858000"/>
          </a:xfrm>
          <a:prstGeom prst="rect">
            <a:avLst/>
          </a:prstGeom>
        </p:spPr>
      </p:pic>
    </p:spTree>
    <p:extLst>
      <p:ext uri="{BB962C8B-B14F-4D97-AF65-F5344CB8AC3E}">
        <p14:creationId xmlns:p14="http://schemas.microsoft.com/office/powerpoint/2010/main" val="330070627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38099"/>
            <a:ext cx="9144000" cy="1210289"/>
          </a:xfrm>
        </p:spPr>
        <p:txBody>
          <a:bodyPr/>
          <a:lstStyle/>
          <a:p>
            <a:r>
              <a:rPr lang="en-US" sz="2000" dirty="0" smtClean="0"/>
              <a:t>Why </a:t>
            </a:r>
            <a:r>
              <a:rPr lang="en-US" sz="2000" dirty="0" err="1"/>
              <a:t>p</a:t>
            </a:r>
            <a:r>
              <a:rPr lang="en-US" sz="2000" dirty="0" err="1" smtClean="0"/>
              <a:t>hotoacoustic</a:t>
            </a:r>
            <a:r>
              <a:rPr lang="en-US" sz="2000" dirty="0" smtClean="0"/>
              <a:t> instruments? Filter based measurement systems are simple, but much work is needed to interpret results.</a:t>
            </a:r>
            <a:br>
              <a:rPr lang="en-US" sz="2000" dirty="0" smtClean="0"/>
            </a:br>
            <a:r>
              <a:rPr lang="en-US" sz="2000" dirty="0" smtClean="0"/>
              <a:t>Realization by the community that alternatives to filter methods were needed.</a:t>
            </a:r>
            <a:endParaRPr lang="en-US" dirty="0"/>
          </a:p>
        </p:txBody>
      </p:sp>
      <p:sp>
        <p:nvSpPr>
          <p:cNvPr id="57347" name="Rectangle 3"/>
          <p:cNvSpPr>
            <a:spLocks noGrp="1" noChangeArrowheads="1"/>
          </p:cNvSpPr>
          <p:nvPr>
            <p:ph type="body" idx="1"/>
          </p:nvPr>
        </p:nvSpPr>
        <p:spPr bwMode="auto">
          <a:xfrm>
            <a:off x="990600" y="3733800"/>
            <a:ext cx="7543800" cy="2681836"/>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lnSpc>
                <a:spcPct val="90000"/>
              </a:lnSpc>
            </a:pPr>
            <a:r>
              <a:rPr lang="en-US" dirty="0"/>
              <a:t>Aerosol are deposited on the light-diffusing filter, multiple scattering substrate.</a:t>
            </a:r>
          </a:p>
          <a:p>
            <a:pPr>
              <a:lnSpc>
                <a:spcPct val="90000"/>
              </a:lnSpc>
            </a:pPr>
            <a:r>
              <a:rPr lang="en-US" dirty="0"/>
              <a:t>Light absorbing aerosol reduce the light power at the </a:t>
            </a:r>
            <a:r>
              <a:rPr lang="en-US" dirty="0" err="1"/>
              <a:t>photodetector</a:t>
            </a:r>
            <a:r>
              <a:rPr lang="en-US" dirty="0"/>
              <a:t>.</a:t>
            </a:r>
          </a:p>
          <a:p>
            <a:pPr>
              <a:lnSpc>
                <a:spcPct val="90000"/>
              </a:lnSpc>
            </a:pPr>
            <a:r>
              <a:rPr lang="en-US" dirty="0"/>
              <a:t>Light scattering aerosol don't reduce power in principle.</a:t>
            </a:r>
          </a:p>
          <a:p>
            <a:pPr>
              <a:lnSpc>
                <a:spcPct val="90000"/>
              </a:lnSpc>
            </a:pPr>
            <a:r>
              <a:rPr lang="en-US" dirty="0"/>
              <a:t>Calibration and effects of aerosol loading (blocking)??</a:t>
            </a:r>
          </a:p>
          <a:p>
            <a:pPr>
              <a:lnSpc>
                <a:spcPct val="90000"/>
              </a:lnSpc>
            </a:pPr>
            <a:r>
              <a:rPr lang="en-US" dirty="0"/>
              <a:t>We have noted </a:t>
            </a:r>
            <a:r>
              <a:rPr lang="en-US" dirty="0" smtClean="0"/>
              <a:t>large</a:t>
            </a:r>
            <a:r>
              <a:rPr lang="en-US" b="1" dirty="0" smtClean="0"/>
              <a:t> </a:t>
            </a:r>
            <a:r>
              <a:rPr lang="en-US" dirty="0" smtClean="0"/>
              <a:t>RH </a:t>
            </a:r>
            <a:r>
              <a:rPr lang="en-US" dirty="0"/>
              <a:t>induced artifacts (PSAP)</a:t>
            </a:r>
            <a:r>
              <a:rPr lang="en-US" dirty="0" smtClean="0"/>
              <a:t>.</a:t>
            </a:r>
          </a:p>
          <a:p>
            <a:pPr>
              <a:lnSpc>
                <a:spcPct val="90000"/>
              </a:lnSpc>
            </a:pPr>
            <a:r>
              <a:rPr lang="en-US" dirty="0" smtClean="0"/>
              <a:t>Filter-based systems have low dynamic range because the filters fill up quickly at high concentration.</a:t>
            </a:r>
            <a:endParaRPr lang="en-US" dirty="0"/>
          </a:p>
        </p:txBody>
      </p:sp>
      <p:pic>
        <p:nvPicPr>
          <p:cNvPr id="573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371600"/>
            <a:ext cx="4635500" cy="22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chnical Report (Standard)">
  <a:themeElements>
    <a:clrScheme name="Technical Report (Standard) 2">
      <a:dk1>
        <a:srgbClr val="010000"/>
      </a:dk1>
      <a:lt1>
        <a:srgbClr val="C0C0C0"/>
      </a:lt1>
      <a:dk2>
        <a:srgbClr val="010000"/>
      </a:dk2>
      <a:lt2>
        <a:srgbClr val="C0C0C0"/>
      </a:lt2>
      <a:accent1>
        <a:srgbClr val="969696"/>
      </a:accent1>
      <a:accent2>
        <a:srgbClr val="000000"/>
      </a:accent2>
      <a:accent3>
        <a:srgbClr val="DCDCDC"/>
      </a:accent3>
      <a:accent4>
        <a:srgbClr val="010000"/>
      </a:accent4>
      <a:accent5>
        <a:srgbClr val="C9C9C9"/>
      </a:accent5>
      <a:accent6>
        <a:srgbClr val="000000"/>
      </a:accent6>
      <a:hlink>
        <a:srgbClr val="FFFFFF"/>
      </a:hlink>
      <a:folHlink>
        <a:srgbClr val="EAEAEA"/>
      </a:folHlink>
    </a:clrScheme>
    <a:fontScheme name="Technical Report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1"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1"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chnical Report (Standard) 1">
        <a:dk1>
          <a:srgbClr val="4D4D4D"/>
        </a:dk1>
        <a:lt1>
          <a:srgbClr val="FFFFFF"/>
        </a:lt1>
        <a:dk2>
          <a:srgbClr val="006666"/>
        </a:dk2>
        <a:lt2>
          <a:srgbClr val="CC9900"/>
        </a:lt2>
        <a:accent1>
          <a:srgbClr val="CC9900"/>
        </a:accent1>
        <a:accent2>
          <a:srgbClr val="800000"/>
        </a:accent2>
        <a:accent3>
          <a:srgbClr val="AAB8B8"/>
        </a:accent3>
        <a:accent4>
          <a:srgbClr val="DADADA"/>
        </a:accent4>
        <a:accent5>
          <a:srgbClr val="E2CAAA"/>
        </a:accent5>
        <a:accent6>
          <a:srgbClr val="730000"/>
        </a:accent6>
        <a:hlink>
          <a:srgbClr val="C0C0C0"/>
        </a:hlink>
        <a:folHlink>
          <a:srgbClr val="969696"/>
        </a:folHlink>
      </a:clrScheme>
      <a:clrMap bg1="dk2" tx1="lt1" bg2="dk1" tx2="lt2" accent1="accent1" accent2="accent2" accent3="accent3" accent4="accent4" accent5="accent5" accent6="accent6" hlink="hlink" folHlink="folHlink"/>
    </a:extraClrScheme>
    <a:extraClrScheme>
      <a:clrScheme name="Technical Report (Standard) 2">
        <a:dk1>
          <a:srgbClr val="010000"/>
        </a:dk1>
        <a:lt1>
          <a:srgbClr val="C0C0C0"/>
        </a:lt1>
        <a:dk2>
          <a:srgbClr val="010000"/>
        </a:dk2>
        <a:lt2>
          <a:srgbClr val="C0C0C0"/>
        </a:lt2>
        <a:accent1>
          <a:srgbClr val="969696"/>
        </a:accent1>
        <a:accent2>
          <a:srgbClr val="000000"/>
        </a:accent2>
        <a:accent3>
          <a:srgbClr val="DCDCDC"/>
        </a:accent3>
        <a:accent4>
          <a:srgbClr val="010000"/>
        </a:accent4>
        <a:accent5>
          <a:srgbClr val="C9C9C9"/>
        </a:accent5>
        <a:accent6>
          <a:srgbClr val="0000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Technical Report (Standard) 3">
        <a:dk1>
          <a:srgbClr val="4D4D4D"/>
        </a:dk1>
        <a:lt1>
          <a:srgbClr val="99CCFF"/>
        </a:lt1>
        <a:dk2>
          <a:srgbClr val="4D4D4D"/>
        </a:dk2>
        <a:lt2>
          <a:srgbClr val="000000"/>
        </a:lt2>
        <a:accent1>
          <a:srgbClr val="990099"/>
        </a:accent1>
        <a:accent2>
          <a:srgbClr val="FFCC00"/>
        </a:accent2>
        <a:accent3>
          <a:srgbClr val="CAE2FF"/>
        </a:accent3>
        <a:accent4>
          <a:srgbClr val="404040"/>
        </a:accent4>
        <a:accent5>
          <a:srgbClr val="CAAACA"/>
        </a:accent5>
        <a:accent6>
          <a:srgbClr val="E7B9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Technical Report (Standard) 4">
        <a:dk1>
          <a:srgbClr val="000000"/>
        </a:dk1>
        <a:lt1>
          <a:srgbClr val="FFFF00"/>
        </a:lt1>
        <a:dk2>
          <a:srgbClr val="000066"/>
        </a:dk2>
        <a:lt2>
          <a:srgbClr val="99CC00"/>
        </a:lt2>
        <a:accent1>
          <a:srgbClr val="99CC00"/>
        </a:accent1>
        <a:accent2>
          <a:srgbClr val="FFFF00"/>
        </a:accent2>
        <a:accent3>
          <a:srgbClr val="AAAAB8"/>
        </a:accent3>
        <a:accent4>
          <a:srgbClr val="DADA00"/>
        </a:accent4>
        <a:accent5>
          <a:srgbClr val="CAE2AA"/>
        </a:accent5>
        <a:accent6>
          <a:srgbClr val="E7E700"/>
        </a:accent6>
        <a:hlink>
          <a:srgbClr val="9999FF"/>
        </a:hlink>
        <a:folHlink>
          <a:srgbClr val="9933FF"/>
        </a:folHlink>
      </a:clrScheme>
      <a:clrMap bg1="dk2" tx1="lt1" bg2="dk1" tx2="lt2" accent1="accent1" accent2="accent2" accent3="accent3" accent4="accent4" accent5="accent5" accent6="accent6" hlink="hlink" folHlink="folHlink"/>
    </a:extraClrScheme>
    <a:extraClrScheme>
      <a:clrScheme name="Technical Report (Standard) 5">
        <a:dk1>
          <a:srgbClr val="969696"/>
        </a:dk1>
        <a:lt1>
          <a:srgbClr val="FFCC00"/>
        </a:lt1>
        <a:dk2>
          <a:srgbClr val="FF6600"/>
        </a:dk2>
        <a:lt2>
          <a:srgbClr val="009900"/>
        </a:lt2>
        <a:accent1>
          <a:srgbClr val="FFCC00"/>
        </a:accent1>
        <a:accent2>
          <a:srgbClr val="009900"/>
        </a:accent2>
        <a:accent3>
          <a:srgbClr val="FFB8AA"/>
        </a:accent3>
        <a:accent4>
          <a:srgbClr val="DAAE00"/>
        </a:accent4>
        <a:accent5>
          <a:srgbClr val="FFE2AA"/>
        </a:accent5>
        <a:accent6>
          <a:srgbClr val="008A00"/>
        </a:accent6>
        <a:hlink>
          <a:srgbClr val="FFFFFF"/>
        </a:hlink>
        <a:folHlink>
          <a:srgbClr val="FF9966"/>
        </a:folHlink>
      </a:clrScheme>
      <a:clrMap bg1="dk2" tx1="lt1" bg2="dk1" tx2="lt2" accent1="accent1" accent2="accent2" accent3="accent3" accent4="accent4" accent5="accent5" accent6="accent6" hlink="hlink" folHlink="folHlink"/>
    </a:extraClrScheme>
    <a:extraClrScheme>
      <a:clrScheme name="Technical Report (Standard) 6">
        <a:dk1>
          <a:srgbClr val="000000"/>
        </a:dk1>
        <a:lt1>
          <a:srgbClr val="FFCC00"/>
        </a:lt1>
        <a:dk2>
          <a:srgbClr val="336600"/>
        </a:dk2>
        <a:lt2>
          <a:srgbClr val="969696"/>
        </a:lt2>
        <a:accent1>
          <a:srgbClr val="336600"/>
        </a:accent1>
        <a:accent2>
          <a:srgbClr val="CCCC00"/>
        </a:accent2>
        <a:accent3>
          <a:srgbClr val="FFE2AA"/>
        </a:accent3>
        <a:accent4>
          <a:srgbClr val="000000"/>
        </a:accent4>
        <a:accent5>
          <a:srgbClr val="ADB8AA"/>
        </a:accent5>
        <a:accent6>
          <a:srgbClr val="B9B900"/>
        </a:accent6>
        <a:hlink>
          <a:srgbClr val="FFFFFF"/>
        </a:hlink>
        <a:folHlink>
          <a:srgbClr val="FFFFAF"/>
        </a:folHlink>
      </a:clrScheme>
      <a:clrMap bg1="lt1" tx1="dk1" bg2="lt2" tx2="dk2" accent1="accent1" accent2="accent2" accent3="accent3" accent4="accent4" accent5="accent5" accent6="accent6" hlink="hlink" folHlink="folHlink"/>
    </a:extraClrScheme>
    <a:extraClrScheme>
      <a:clrScheme name="Technical Report (Standard) 7">
        <a:dk1>
          <a:srgbClr val="010000"/>
        </a:dk1>
        <a:lt1>
          <a:srgbClr val="99CCFF"/>
        </a:lt1>
        <a:dk2>
          <a:srgbClr val="666633"/>
        </a:dk2>
        <a:lt2>
          <a:srgbClr val="969696"/>
        </a:lt2>
        <a:accent1>
          <a:srgbClr val="666633"/>
        </a:accent1>
        <a:accent2>
          <a:srgbClr val="FFCC00"/>
        </a:accent2>
        <a:accent3>
          <a:srgbClr val="CAE2FF"/>
        </a:accent3>
        <a:accent4>
          <a:srgbClr val="010000"/>
        </a:accent4>
        <a:accent5>
          <a:srgbClr val="B8B8AD"/>
        </a:accent5>
        <a:accent6>
          <a:srgbClr val="E7B900"/>
        </a:accent6>
        <a:hlink>
          <a:srgbClr val="FFFFFF"/>
        </a:hlink>
        <a:folHlink>
          <a:srgbClr val="CCECFF"/>
        </a:folHlink>
      </a:clrScheme>
      <a:clrMap bg1="lt1" tx1="dk1" bg2="lt2" tx2="dk2" accent1="accent1" accent2="accent2" accent3="accent3" accent4="accent4" accent5="accent5" accent6="accent6" hlink="hlink" folHlink="folHlink"/>
    </a:extraClrScheme>
    <a:extraClrScheme>
      <a:clrScheme name="Technical Report (Standard) 8">
        <a:dk1>
          <a:srgbClr val="9900CC"/>
        </a:dk1>
        <a:lt1>
          <a:srgbClr val="FFCC00"/>
        </a:lt1>
        <a:dk2>
          <a:srgbClr val="FF3300"/>
        </a:dk2>
        <a:lt2>
          <a:srgbClr val="969696"/>
        </a:lt2>
        <a:accent1>
          <a:srgbClr val="FF3300"/>
        </a:accent1>
        <a:accent2>
          <a:srgbClr val="FFCC00"/>
        </a:accent2>
        <a:accent3>
          <a:srgbClr val="FFE2AA"/>
        </a:accent3>
        <a:accent4>
          <a:srgbClr val="8200AE"/>
        </a:accent4>
        <a:accent5>
          <a:srgbClr val="FFADAA"/>
        </a:accent5>
        <a:accent6>
          <a:srgbClr val="E7B900"/>
        </a:accent6>
        <a:hlink>
          <a:srgbClr val="FFFF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694</TotalTime>
  <Words>1779</Words>
  <Application>Microsoft Macintosh PowerPoint</Application>
  <PresentationFormat>On-screen Show (4:3)</PresentationFormat>
  <Paragraphs>193</Paragraphs>
  <Slides>46</Slides>
  <Notes>23</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46</vt:i4>
      </vt:variant>
    </vt:vector>
  </HeadingPairs>
  <TitlesOfParts>
    <vt:vector size="52" baseType="lpstr">
      <vt:lpstr>Office Theme</vt:lpstr>
      <vt:lpstr>1_Blank Presentation</vt:lpstr>
      <vt:lpstr>Technical Report (Standard)</vt:lpstr>
      <vt:lpstr>2_Office Theme</vt:lpstr>
      <vt:lpstr>2_Blank Presentation</vt:lpstr>
      <vt:lpstr>Document</vt:lpstr>
      <vt:lpstr>History of the DMT Photoacoustic Instruments</vt:lpstr>
      <vt:lpstr>Introduction</vt:lpstr>
      <vt:lpstr>Photoacoustics and Alexander Graham Bell Observations and usefulness of sound from light, Circa 1880</vt:lpstr>
      <vt:lpstr>Arnott’s Postdoc National Center for Physical Acoustics, University of Mississippi: 1988-2001: Study of ThermoAcoustic Heat Engines</vt:lpstr>
      <vt:lpstr>1992: Bill Pierson, Director of the Energy and Environmental Engineering Center at the Desert Research Institute</vt:lpstr>
      <vt:lpstr>Assembled a team at DRI to pursue Aerosol Light Absorption, Scattering, and Extinction Instrumentation Development</vt:lpstr>
      <vt:lpstr>Circa 1992-1993:  Learned how to amplify thermally generated sounds with thermoacoustic heat engines</vt:lpstr>
      <vt:lpstr>Obtained enormous signal to noise ratios by thermoacoustic control (very high quality factor for the resonator)  Great for pulsed lasers.  Needed also to develop a simple system.</vt:lpstr>
      <vt:lpstr>Why photoacoustic instruments? Filter based measurement systems are simple, but much work is needed to interpret results. Realization by the community that alternatives to filter methods were needed.</vt:lpstr>
      <vt:lpstr>PSAP:  Particle Soot Absorption Photometer A filter-based measure of light absorption.</vt:lpstr>
      <vt:lpstr>Aethalometer Filter Details:  Side view.</vt:lpstr>
      <vt:lpstr>Photoacoustic Instruments For Light Absorption Measurements</vt:lpstr>
      <vt:lpstr>Photoacoustic Instrument Details:  Equation to Obtain Light Absorption Coefficient.</vt:lpstr>
      <vt:lpstr>Strongly Absorbing Aerosol Response: Note the Ski Slope Response of the Filter Sampler as the Filter Darkens From the Reno Aerosol Optics Study </vt:lpstr>
      <vt:lpstr>Our First Fieldable Photoacoustic Instrument Details: Combined elements of the Sigrist ‘Banana’ Resonator with use of Acoustic Notch Filters to allow windows to largely decouple from the resonator</vt:lpstr>
      <vt:lpstr>Our First Field Deployment of the Photoacoustic Instrument: North Front Range Air Quality Study (NFRAQS) Winter 1997 </vt:lpstr>
      <vt:lpstr>Photoacoustic Instrument at NFRAQS (1997)</vt:lpstr>
      <vt:lpstr>Photoacoustic Data Acquisition  (National Instruments Labview).</vt:lpstr>
      <vt:lpstr>Some Results from NFRAQS:  532 nm Laser</vt:lpstr>
      <vt:lpstr>1998 – 2002 NSF Major Research Instrumentation Project Moosmüller PI, Arnott CO PI  1.  Further Development of the Photoacoustic Instrument  2.  Development of a Low Truncation Angle Nephelometer  3.  Development of a Cavity Ring Down Instrument for Aerosol Extinction Measurement</vt:lpstr>
      <vt:lpstr>DOE CARAT PROJECT  Simple Particulate Emissions Measuring System</vt:lpstr>
      <vt:lpstr>Dynamometer Test Facility at UC CE-CERT</vt:lpstr>
      <vt:lpstr>Photoacoustic Instrument, 1999, resonator.</vt:lpstr>
      <vt:lpstr>Photoacoustic Instrument, 1999, Laser.</vt:lpstr>
      <vt:lpstr>DOE-CARAT Photoacoustic Results (Dodge) Shows the great utility of photoacoustic instruments for black carbon measurements from vehicles.</vt:lpstr>
      <vt:lpstr>PA serial # 1... Built for Adel Sarofim, University of Utah, for Black Carbon Mass Concentration Measurements  by Vehicles Designed by Pat Arnott, Machined by John Walker After a Demonstration Project at Hill Air Force Base</vt:lpstr>
      <vt:lpstr>Patent for the PAS 1 Instrument: Single Wavelength Photoacoustic Instrument</vt:lpstr>
      <vt:lpstr>Instrument Description in the Patent</vt:lpstr>
      <vt:lpstr>Site Details: Instrument built for the Max Planck Institute for Chemistry</vt:lpstr>
      <vt:lpstr>SMOCC</vt:lpstr>
      <vt:lpstr>NSF MRI Project, Arnott PI 2002 – 2006 and Navy SBIR</vt:lpstr>
      <vt:lpstr>PowerPoint Presentation</vt:lpstr>
      <vt:lpstr>Images of the Dual Wavelength Instrument</vt:lpstr>
      <vt:lpstr>Fire Science Laboratory: Biomass  Burning Study</vt:lpstr>
      <vt:lpstr>PowerPoint Presentation</vt:lpstr>
      <vt:lpstr>Multiple Wavelength Instrument</vt:lpstr>
      <vt:lpstr>Multi Wavelength Analysis Like Single Wavelength </vt:lpstr>
      <vt:lpstr>Schematic of 3 wavelength Photoacoustic instrument with scattering sensor</vt:lpstr>
      <vt:lpstr>3 Wavelength Instrument Patent</vt:lpstr>
      <vt:lpstr>3 Wavelength Instrument Patent</vt:lpstr>
      <vt:lpstr>Single and 3 Wavelength Instruments made by Droplet Measurement Technology of Boulder Colorado.</vt:lpstr>
      <vt:lpstr>PAX is Born: Circa 2007 </vt:lpstr>
      <vt:lpstr>Schematics of the then new SUPER MINI PAS</vt:lpstr>
      <vt:lpstr>Photograph of the then new SUPER MINI PAS</vt:lpstr>
      <vt:lpstr>Mini PAS, now known as the  PAX,  Prepared for the Kirchstetter lab at LBL</vt:lpstr>
      <vt:lpstr>Licensing Agreements with DMT and UNR/DRI</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dc:creator>
  <cp:lastModifiedBy>W. Patrick Arnott</cp:lastModifiedBy>
  <cp:revision>76</cp:revision>
  <cp:lastPrinted>2014-12-09T00:18:25Z</cp:lastPrinted>
  <dcterms:created xsi:type="dcterms:W3CDTF">2014-10-25T00:11:31Z</dcterms:created>
  <dcterms:modified xsi:type="dcterms:W3CDTF">2014-12-11T00:27:59Z</dcterms:modified>
</cp:coreProperties>
</file>