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5"/>
  </p:notesMasterIdLst>
  <p:sldIdLst>
    <p:sldId id="256" r:id="rId4"/>
    <p:sldId id="257" r:id="rId5"/>
    <p:sldId id="258" r:id="rId6"/>
    <p:sldId id="259" r:id="rId7"/>
    <p:sldId id="279" r:id="rId8"/>
    <p:sldId id="280" r:id="rId9"/>
    <p:sldId id="260" r:id="rId10"/>
    <p:sldId id="261" r:id="rId11"/>
    <p:sldId id="264" r:id="rId12"/>
    <p:sldId id="266" r:id="rId13"/>
    <p:sldId id="268" r:id="rId14"/>
    <p:sldId id="281" r:id="rId15"/>
    <p:sldId id="282" r:id="rId16"/>
    <p:sldId id="283" r:id="rId17"/>
    <p:sldId id="284" r:id="rId18"/>
    <p:sldId id="286" r:id="rId19"/>
    <p:sldId id="285" r:id="rId20"/>
    <p:sldId id="287" r:id="rId21"/>
    <p:sldId id="276" r:id="rId22"/>
    <p:sldId id="278"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86348" autoAdjust="0"/>
  </p:normalViewPr>
  <p:slideViewPr>
    <p:cSldViewPr snapToGrid="0" snapToObjects="1">
      <p:cViewPr varScale="1">
        <p:scale>
          <a:sx n="68" d="100"/>
          <a:sy n="68" d="100"/>
        </p:scale>
        <p:origin x="-1152" y="-104"/>
      </p:cViewPr>
      <p:guideLst>
        <p:guide orient="horz" pos="2160"/>
        <p:guide pos="2880"/>
      </p:guideLst>
    </p:cSldViewPr>
  </p:slideViewPr>
  <p:outlineViewPr>
    <p:cViewPr>
      <p:scale>
        <a:sx n="33" d="100"/>
        <a:sy n="33" d="100"/>
      </p:scale>
      <p:origin x="0" y="2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498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6C8C0E-A1DF-6C42-AACB-E49AA57D13A0}"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5C2045B7-0B71-3148-874E-C584B77793DB}">
      <dgm:prSet phldrT="[Text]"/>
      <dgm:spPr/>
      <dgm:t>
        <a:bodyPr/>
        <a:lstStyle/>
        <a:p>
          <a:r>
            <a:rPr lang="en-US" dirty="0" smtClean="0"/>
            <a:t>ACSP</a:t>
          </a:r>
          <a:endParaRPr lang="en-US" dirty="0"/>
        </a:p>
      </dgm:t>
    </dgm:pt>
    <dgm:pt modelId="{51356837-4C24-CB4D-BE2B-9AB7D80B67E5}" type="parTrans" cxnId="{7323EEEF-556B-BD4B-9957-B6FED99EC4DB}">
      <dgm:prSet/>
      <dgm:spPr/>
      <dgm:t>
        <a:bodyPr/>
        <a:lstStyle/>
        <a:p>
          <a:endParaRPr lang="en-US"/>
        </a:p>
      </dgm:t>
    </dgm:pt>
    <dgm:pt modelId="{47D4F0A2-08DB-1F49-8626-8FE427832AF5}" type="sibTrans" cxnId="{7323EEEF-556B-BD4B-9957-B6FED99EC4DB}">
      <dgm:prSet/>
      <dgm:spPr/>
      <dgm:t>
        <a:bodyPr/>
        <a:lstStyle/>
        <a:p>
          <a:endParaRPr lang="en-US"/>
        </a:p>
      </dgm:t>
    </dgm:pt>
    <dgm:pt modelId="{1E8B7870-FD79-FC43-80AF-84C820AC6821}">
      <dgm:prSet phldrT="[Text]"/>
      <dgm:spPr/>
      <dgm:t>
        <a:bodyPr/>
        <a:lstStyle/>
        <a:p>
          <a:r>
            <a:rPr lang="en-US" dirty="0" smtClean="0"/>
            <a:t>Serious Science</a:t>
          </a:r>
          <a:endParaRPr lang="en-US" dirty="0"/>
        </a:p>
      </dgm:t>
    </dgm:pt>
    <dgm:pt modelId="{7F9A3BF7-401A-8247-A318-462F11171C0F}" type="parTrans" cxnId="{DA9AAD29-07FD-AE4A-8391-C3F4EFF013EB}">
      <dgm:prSet/>
      <dgm:spPr/>
      <dgm:t>
        <a:bodyPr/>
        <a:lstStyle/>
        <a:p>
          <a:endParaRPr lang="en-US"/>
        </a:p>
      </dgm:t>
    </dgm:pt>
    <dgm:pt modelId="{FDF7AB41-B54A-EF43-A00D-3C4AE2FD0339}" type="sibTrans" cxnId="{DA9AAD29-07FD-AE4A-8391-C3F4EFF013EB}">
      <dgm:prSet/>
      <dgm:spPr/>
      <dgm:t>
        <a:bodyPr/>
        <a:lstStyle/>
        <a:p>
          <a:endParaRPr lang="en-US"/>
        </a:p>
      </dgm:t>
    </dgm:pt>
    <dgm:pt modelId="{C585EA30-5014-E741-871B-96E48002E1DA}">
      <dgm:prSet phldrT="[Text]"/>
      <dgm:spPr/>
      <dgm:t>
        <a:bodyPr/>
        <a:lstStyle/>
        <a:p>
          <a:r>
            <a:rPr lang="en-US" dirty="0" smtClean="0"/>
            <a:t>Serious fun</a:t>
          </a:r>
          <a:endParaRPr lang="en-US" dirty="0"/>
        </a:p>
      </dgm:t>
    </dgm:pt>
    <dgm:pt modelId="{A19B011D-C96D-5242-9148-DD310C8FA32D}" type="parTrans" cxnId="{5DF2F94B-A037-864A-8ED1-805B4CE0FD6A}">
      <dgm:prSet/>
      <dgm:spPr/>
      <dgm:t>
        <a:bodyPr/>
        <a:lstStyle/>
        <a:p>
          <a:endParaRPr lang="en-US"/>
        </a:p>
      </dgm:t>
    </dgm:pt>
    <dgm:pt modelId="{685E0F8B-9585-044B-AB82-4E62C8D345F9}" type="sibTrans" cxnId="{5DF2F94B-A037-864A-8ED1-805B4CE0FD6A}">
      <dgm:prSet/>
      <dgm:spPr/>
      <dgm:t>
        <a:bodyPr/>
        <a:lstStyle/>
        <a:p>
          <a:endParaRPr lang="en-US"/>
        </a:p>
      </dgm:t>
    </dgm:pt>
    <dgm:pt modelId="{FCB99518-9ADD-9646-8258-4E3767ACE5B7}">
      <dgm:prSet phldrT="[Text]"/>
      <dgm:spPr/>
      <dgm:t>
        <a:bodyPr/>
        <a:lstStyle/>
        <a:p>
          <a:r>
            <a:rPr lang="en-US" dirty="0" smtClean="0"/>
            <a:t>Seeking participants and sponsorship</a:t>
          </a:r>
          <a:endParaRPr lang="en-US" dirty="0"/>
        </a:p>
      </dgm:t>
    </dgm:pt>
    <dgm:pt modelId="{DCCC77B6-83BC-F842-BC57-6BA2FA5CE84F}" type="parTrans" cxnId="{65AF27CE-57B6-FF4E-B92B-DC85BDEC1B70}">
      <dgm:prSet/>
      <dgm:spPr/>
      <dgm:t>
        <a:bodyPr/>
        <a:lstStyle/>
        <a:p>
          <a:endParaRPr lang="en-US"/>
        </a:p>
      </dgm:t>
    </dgm:pt>
    <dgm:pt modelId="{0CB50CD1-7230-3D41-9529-EE4EE3BB870D}" type="sibTrans" cxnId="{65AF27CE-57B6-FF4E-B92B-DC85BDEC1B70}">
      <dgm:prSet/>
      <dgm:spPr/>
      <dgm:t>
        <a:bodyPr/>
        <a:lstStyle/>
        <a:p>
          <a:endParaRPr lang="en-US"/>
        </a:p>
      </dgm:t>
    </dgm:pt>
    <dgm:pt modelId="{FEA05C7E-7E1C-DE4E-857E-F87CC172E3B3}">
      <dgm:prSet phldrT="[Text]"/>
      <dgm:spPr/>
      <dgm:t>
        <a:bodyPr/>
        <a:lstStyle/>
        <a:p>
          <a:r>
            <a:rPr lang="en-US" dirty="0" smtClean="0"/>
            <a:t>Outreach to local people</a:t>
          </a:r>
          <a:endParaRPr lang="en-US" dirty="0"/>
        </a:p>
      </dgm:t>
    </dgm:pt>
    <dgm:pt modelId="{06C4F56F-DCB7-7B43-9A65-D4F3A7CEAB2E}" type="parTrans" cxnId="{2C226675-D79B-B94F-B36A-6B8B96DAAA6A}">
      <dgm:prSet/>
      <dgm:spPr/>
      <dgm:t>
        <a:bodyPr/>
        <a:lstStyle/>
        <a:p>
          <a:endParaRPr lang="en-US"/>
        </a:p>
      </dgm:t>
    </dgm:pt>
    <dgm:pt modelId="{3CED79A0-0653-4848-AC31-B70F7DB5F52F}" type="sibTrans" cxnId="{2C226675-D79B-B94F-B36A-6B8B96DAAA6A}">
      <dgm:prSet/>
      <dgm:spPr/>
      <dgm:t>
        <a:bodyPr/>
        <a:lstStyle/>
        <a:p>
          <a:endParaRPr lang="en-US"/>
        </a:p>
      </dgm:t>
    </dgm:pt>
    <dgm:pt modelId="{422DA2C4-A1A3-0E40-90CC-45DFD56F0047}" type="pres">
      <dgm:prSet presAssocID="{756C8C0E-A1DF-6C42-AACB-E49AA57D13A0}" presName="composite" presStyleCnt="0">
        <dgm:presLayoutVars>
          <dgm:chMax val="1"/>
          <dgm:dir/>
          <dgm:resizeHandles val="exact"/>
        </dgm:presLayoutVars>
      </dgm:prSet>
      <dgm:spPr/>
      <dgm:t>
        <a:bodyPr/>
        <a:lstStyle/>
        <a:p>
          <a:endParaRPr lang="en-US"/>
        </a:p>
      </dgm:t>
    </dgm:pt>
    <dgm:pt modelId="{BC734B15-A90F-9349-87BE-FE7115E986C1}" type="pres">
      <dgm:prSet presAssocID="{756C8C0E-A1DF-6C42-AACB-E49AA57D13A0}" presName="radial" presStyleCnt="0">
        <dgm:presLayoutVars>
          <dgm:animLvl val="ctr"/>
        </dgm:presLayoutVars>
      </dgm:prSet>
      <dgm:spPr/>
    </dgm:pt>
    <dgm:pt modelId="{F55F22BD-FDC4-8647-B060-24DDA93DF150}" type="pres">
      <dgm:prSet presAssocID="{5C2045B7-0B71-3148-874E-C584B77793DB}" presName="centerShape" presStyleLbl="vennNode1" presStyleIdx="0" presStyleCnt="5"/>
      <dgm:spPr/>
      <dgm:t>
        <a:bodyPr/>
        <a:lstStyle/>
        <a:p>
          <a:endParaRPr lang="en-US"/>
        </a:p>
      </dgm:t>
    </dgm:pt>
    <dgm:pt modelId="{5655F4F2-D1D6-D848-B2CA-AFD4A0936402}" type="pres">
      <dgm:prSet presAssocID="{1E8B7870-FD79-FC43-80AF-84C820AC6821}" presName="node" presStyleLbl="vennNode1" presStyleIdx="1" presStyleCnt="5">
        <dgm:presLayoutVars>
          <dgm:bulletEnabled val="1"/>
        </dgm:presLayoutVars>
      </dgm:prSet>
      <dgm:spPr/>
      <dgm:t>
        <a:bodyPr/>
        <a:lstStyle/>
        <a:p>
          <a:endParaRPr lang="en-US"/>
        </a:p>
      </dgm:t>
    </dgm:pt>
    <dgm:pt modelId="{5CA704BA-FE45-904B-A9AE-EABE1E60FB2F}" type="pres">
      <dgm:prSet presAssocID="{C585EA30-5014-E741-871B-96E48002E1DA}" presName="node" presStyleLbl="vennNode1" presStyleIdx="2" presStyleCnt="5">
        <dgm:presLayoutVars>
          <dgm:bulletEnabled val="1"/>
        </dgm:presLayoutVars>
      </dgm:prSet>
      <dgm:spPr/>
      <dgm:t>
        <a:bodyPr/>
        <a:lstStyle/>
        <a:p>
          <a:endParaRPr lang="en-US"/>
        </a:p>
      </dgm:t>
    </dgm:pt>
    <dgm:pt modelId="{A8D3E3B5-020F-9F4D-B5A0-F0AC6ACEC8EC}" type="pres">
      <dgm:prSet presAssocID="{FCB99518-9ADD-9646-8258-4E3767ACE5B7}" presName="node" presStyleLbl="vennNode1" presStyleIdx="3" presStyleCnt="5">
        <dgm:presLayoutVars>
          <dgm:bulletEnabled val="1"/>
        </dgm:presLayoutVars>
      </dgm:prSet>
      <dgm:spPr/>
      <dgm:t>
        <a:bodyPr/>
        <a:lstStyle/>
        <a:p>
          <a:endParaRPr lang="en-US"/>
        </a:p>
      </dgm:t>
    </dgm:pt>
    <dgm:pt modelId="{6594CAD9-4820-B94F-81FE-89A732196D73}" type="pres">
      <dgm:prSet presAssocID="{FEA05C7E-7E1C-DE4E-857E-F87CC172E3B3}" presName="node" presStyleLbl="vennNode1" presStyleIdx="4" presStyleCnt="5">
        <dgm:presLayoutVars>
          <dgm:bulletEnabled val="1"/>
        </dgm:presLayoutVars>
      </dgm:prSet>
      <dgm:spPr/>
      <dgm:t>
        <a:bodyPr/>
        <a:lstStyle/>
        <a:p>
          <a:endParaRPr lang="en-US"/>
        </a:p>
      </dgm:t>
    </dgm:pt>
  </dgm:ptLst>
  <dgm:cxnLst>
    <dgm:cxn modelId="{BC9922EE-EE0A-5C4A-BD22-C511D889FAC5}" type="presOf" srcId="{FEA05C7E-7E1C-DE4E-857E-F87CC172E3B3}" destId="{6594CAD9-4820-B94F-81FE-89A732196D73}" srcOrd="0" destOrd="0" presId="urn:microsoft.com/office/officeart/2005/8/layout/radial3"/>
    <dgm:cxn modelId="{DB7023E0-B098-AC4A-B132-EB43F59863A0}" type="presOf" srcId="{FCB99518-9ADD-9646-8258-4E3767ACE5B7}" destId="{A8D3E3B5-020F-9F4D-B5A0-F0AC6ACEC8EC}" srcOrd="0" destOrd="0" presId="urn:microsoft.com/office/officeart/2005/8/layout/radial3"/>
    <dgm:cxn modelId="{7323EEEF-556B-BD4B-9957-B6FED99EC4DB}" srcId="{756C8C0E-A1DF-6C42-AACB-E49AA57D13A0}" destId="{5C2045B7-0B71-3148-874E-C584B77793DB}" srcOrd="0" destOrd="0" parTransId="{51356837-4C24-CB4D-BE2B-9AB7D80B67E5}" sibTransId="{47D4F0A2-08DB-1F49-8626-8FE427832AF5}"/>
    <dgm:cxn modelId="{5DF2F94B-A037-864A-8ED1-805B4CE0FD6A}" srcId="{5C2045B7-0B71-3148-874E-C584B77793DB}" destId="{C585EA30-5014-E741-871B-96E48002E1DA}" srcOrd="1" destOrd="0" parTransId="{A19B011D-C96D-5242-9148-DD310C8FA32D}" sibTransId="{685E0F8B-9585-044B-AB82-4E62C8D345F9}"/>
    <dgm:cxn modelId="{60C8FEC2-258B-824C-93C4-C283D1E415D9}" type="presOf" srcId="{5C2045B7-0B71-3148-874E-C584B77793DB}" destId="{F55F22BD-FDC4-8647-B060-24DDA93DF150}" srcOrd="0" destOrd="0" presId="urn:microsoft.com/office/officeart/2005/8/layout/radial3"/>
    <dgm:cxn modelId="{65AF27CE-57B6-FF4E-B92B-DC85BDEC1B70}" srcId="{5C2045B7-0B71-3148-874E-C584B77793DB}" destId="{FCB99518-9ADD-9646-8258-4E3767ACE5B7}" srcOrd="2" destOrd="0" parTransId="{DCCC77B6-83BC-F842-BC57-6BA2FA5CE84F}" sibTransId="{0CB50CD1-7230-3D41-9529-EE4EE3BB870D}"/>
    <dgm:cxn modelId="{847C612C-0CAF-2843-A79D-EAB6D5398962}" type="presOf" srcId="{756C8C0E-A1DF-6C42-AACB-E49AA57D13A0}" destId="{422DA2C4-A1A3-0E40-90CC-45DFD56F0047}" srcOrd="0" destOrd="0" presId="urn:microsoft.com/office/officeart/2005/8/layout/radial3"/>
    <dgm:cxn modelId="{DA9AAD29-07FD-AE4A-8391-C3F4EFF013EB}" srcId="{5C2045B7-0B71-3148-874E-C584B77793DB}" destId="{1E8B7870-FD79-FC43-80AF-84C820AC6821}" srcOrd="0" destOrd="0" parTransId="{7F9A3BF7-401A-8247-A318-462F11171C0F}" sibTransId="{FDF7AB41-B54A-EF43-A00D-3C4AE2FD0339}"/>
    <dgm:cxn modelId="{A74563D7-2701-4544-9290-65FF08C82B55}" type="presOf" srcId="{C585EA30-5014-E741-871B-96E48002E1DA}" destId="{5CA704BA-FE45-904B-A9AE-EABE1E60FB2F}" srcOrd="0" destOrd="0" presId="urn:microsoft.com/office/officeart/2005/8/layout/radial3"/>
    <dgm:cxn modelId="{2538497E-DA95-0144-B867-22F2EF0FC93E}" type="presOf" srcId="{1E8B7870-FD79-FC43-80AF-84C820AC6821}" destId="{5655F4F2-D1D6-D848-B2CA-AFD4A0936402}" srcOrd="0" destOrd="0" presId="urn:microsoft.com/office/officeart/2005/8/layout/radial3"/>
    <dgm:cxn modelId="{2C226675-D79B-B94F-B36A-6B8B96DAAA6A}" srcId="{5C2045B7-0B71-3148-874E-C584B77793DB}" destId="{FEA05C7E-7E1C-DE4E-857E-F87CC172E3B3}" srcOrd="3" destOrd="0" parTransId="{06C4F56F-DCB7-7B43-9A65-D4F3A7CEAB2E}" sibTransId="{3CED79A0-0653-4848-AC31-B70F7DB5F52F}"/>
    <dgm:cxn modelId="{0C426FE2-87BE-C94A-9DE8-BB546EDABD73}" type="presParOf" srcId="{422DA2C4-A1A3-0E40-90CC-45DFD56F0047}" destId="{BC734B15-A90F-9349-87BE-FE7115E986C1}" srcOrd="0" destOrd="0" presId="urn:microsoft.com/office/officeart/2005/8/layout/radial3"/>
    <dgm:cxn modelId="{2E05ED5C-9B98-D242-8B47-D3C54A6BD180}" type="presParOf" srcId="{BC734B15-A90F-9349-87BE-FE7115E986C1}" destId="{F55F22BD-FDC4-8647-B060-24DDA93DF150}" srcOrd="0" destOrd="0" presId="urn:microsoft.com/office/officeart/2005/8/layout/radial3"/>
    <dgm:cxn modelId="{8E3B20C3-16B8-5D4A-A2B3-C433F1D40576}" type="presParOf" srcId="{BC734B15-A90F-9349-87BE-FE7115E986C1}" destId="{5655F4F2-D1D6-D848-B2CA-AFD4A0936402}" srcOrd="1" destOrd="0" presId="urn:microsoft.com/office/officeart/2005/8/layout/radial3"/>
    <dgm:cxn modelId="{FCB6198D-307C-684C-8EB2-401D432DF607}" type="presParOf" srcId="{BC734B15-A90F-9349-87BE-FE7115E986C1}" destId="{5CA704BA-FE45-904B-A9AE-EABE1E60FB2F}" srcOrd="2" destOrd="0" presId="urn:microsoft.com/office/officeart/2005/8/layout/radial3"/>
    <dgm:cxn modelId="{CBE40961-136E-B748-AD48-BDEB2D641181}" type="presParOf" srcId="{BC734B15-A90F-9349-87BE-FE7115E986C1}" destId="{A8D3E3B5-020F-9F4D-B5A0-F0AC6ACEC8EC}" srcOrd="3" destOrd="0" presId="urn:microsoft.com/office/officeart/2005/8/layout/radial3"/>
    <dgm:cxn modelId="{0F68B482-C2BE-D641-AF1F-8AF2370D91E8}" type="presParOf" srcId="{BC734B15-A90F-9349-87BE-FE7115E986C1}" destId="{6594CAD9-4820-B94F-81FE-89A732196D73}"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81F087-16A5-F647-A838-55DE74E20D1A}" type="datetimeFigureOut">
              <a:rPr lang="en-US" smtClean="0"/>
              <a:t>7/16/14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B153B3-DB02-B74E-BA4A-E4B66C0110CF}" type="slidenum">
              <a:rPr lang="en-US" smtClean="0"/>
              <a:t>‹#›</a:t>
            </a:fld>
            <a:endParaRPr lang="en-US"/>
          </a:p>
        </p:txBody>
      </p:sp>
    </p:spTree>
    <p:extLst>
      <p:ext uri="{BB962C8B-B14F-4D97-AF65-F5344CB8AC3E}">
        <p14:creationId xmlns:p14="http://schemas.microsoft.com/office/powerpoint/2010/main" val="3901260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B153B3-DB02-B74E-BA4A-E4B66C0110CF}" type="slidenum">
              <a:rPr lang="en-US" smtClean="0"/>
              <a:t>2</a:t>
            </a:fld>
            <a:endParaRPr lang="en-US"/>
          </a:p>
        </p:txBody>
      </p:sp>
    </p:spTree>
    <p:extLst>
      <p:ext uri="{BB962C8B-B14F-4D97-AF65-F5344CB8AC3E}">
        <p14:creationId xmlns:p14="http://schemas.microsoft.com/office/powerpoint/2010/main" val="210244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0F7DB5-AEF5-8E4E-9D1D-6CDECEC242BC}" type="datetimeFigureOut">
              <a:rPr lang="en-US" smtClean="0"/>
              <a:t>7/16/14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304607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F7DB5-AEF5-8E4E-9D1D-6CDECEC242BC}" type="datetimeFigureOut">
              <a:rPr lang="en-US" smtClean="0"/>
              <a:t>7/16/14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133869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F7DB5-AEF5-8E4E-9D1D-6CDECEC242BC}" type="datetimeFigureOut">
              <a:rPr lang="en-US" smtClean="0"/>
              <a:t>7/16/14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234688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9803D2-6188-44CA-80E9-A7103488BCEA}"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E1B9949-0E7D-437D-B01D-0744D321A7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0DFD4D-37F8-4829-A3FE-AEF5A18C82EE}"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FD21E3E-51A3-463F-91DA-2DB38A11951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560CC4-A9A7-4FD8-B03F-DD62A28D4A01}"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CCED40F-6DB7-424B-985C-70860086DED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E55B47D-E734-4D35-965C-5DC26CA5FCA9}"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BEC25AF-E3FB-406D-9979-2FD6A72B06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D18CC9-E721-4FA1-8525-88FD52BFF677}"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5AEAA3B-5BE0-427C-A051-D5EF4FD93B5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08E454-FF83-4C49-AE59-BEB9E7E79CCB}"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C83098C-8CDF-4085-9024-E110C03F67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972DF4-DBFD-46AB-A759-39952BD4DA88}"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DC7011-AB17-47BC-9A49-9F85AEF7478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0AC41E-762D-4299-81B4-C1DED17C9B73}"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5ED86D5-9810-4ECB-9057-E143106C9A4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F7DB5-AEF5-8E4E-9D1D-6CDECEC242BC}" type="datetimeFigureOut">
              <a:rPr lang="en-US" smtClean="0"/>
              <a:t>7/16/14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3989503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45297A-43D9-417D-BB21-35237C064D9F}"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3A14598-7C94-40D9-A9BE-4F205E03C6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932C85-4CAE-4BAA-A676-19DA82CFA3B8}"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A4E71F7-3C20-4628-8647-72A7DB98F55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7E955C-0F73-46D5-B60A-AC89CF4C51ED}" type="datetimeFigureOut">
              <a:rPr lang="en-US">
                <a:solidFill>
                  <a:prstClr val="black">
                    <a:tint val="75000"/>
                  </a:prstClr>
                </a:solidFill>
                <a:latin typeface="Calibri"/>
              </a:rPr>
              <a:pPr>
                <a:defRPr/>
              </a:pPr>
              <a:t>7/16/14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64BA95C-8799-4BFB-A678-5CB23FFF266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9943E-5A8C-6946-BCBE-3787C7E4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398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CC24CB-5220-414A-B45A-FAFEBF0302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303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B690B1-3AFF-3245-A6E9-9383FFCA2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053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0D6905-3B41-3540-BD55-47A28B3FB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102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417724-AA9A-994B-9E3E-6B930F126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451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BF515C-B651-5141-ACD2-D60B90C4D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49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92B751-4FF1-0D4B-8423-76119FFB87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3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0F7DB5-AEF5-8E4E-9D1D-6CDECEC242BC}" type="datetimeFigureOut">
              <a:rPr lang="en-US" smtClean="0"/>
              <a:t>7/16/14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2116864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BD3D1A-EA0B-8248-9F0C-C43FA57DE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55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FE8424-7C1F-3F41-A2EA-8BDF89ECB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697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269286-5496-5C4E-B15B-8DC49EDDE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4610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A570A-3BF2-E745-BF28-CFB4741664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69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0F7DB5-AEF5-8E4E-9D1D-6CDECEC242BC}" type="datetimeFigureOut">
              <a:rPr lang="en-US" smtClean="0"/>
              <a:t>7/16/14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63115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0F7DB5-AEF5-8E4E-9D1D-6CDECEC242BC}" type="datetimeFigureOut">
              <a:rPr lang="en-US" smtClean="0"/>
              <a:t>7/16/14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79388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0F7DB5-AEF5-8E4E-9D1D-6CDECEC242BC}" type="datetimeFigureOut">
              <a:rPr lang="en-US" smtClean="0"/>
              <a:t>7/16/14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24919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F7DB5-AEF5-8E4E-9D1D-6CDECEC242BC}" type="datetimeFigureOut">
              <a:rPr lang="en-US" smtClean="0"/>
              <a:t>7/16/14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356999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0F7DB5-AEF5-8E4E-9D1D-6CDECEC242BC}" type="datetimeFigureOut">
              <a:rPr lang="en-US" smtClean="0"/>
              <a:t>7/16/14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286297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0F7DB5-AEF5-8E4E-9D1D-6CDECEC242BC}" type="datetimeFigureOut">
              <a:rPr lang="en-US" smtClean="0"/>
              <a:t>7/16/14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F78B0-B600-AC4E-B640-8AFBAD05EF2C}" type="slidenum">
              <a:rPr lang="en-US" smtClean="0"/>
              <a:t>‹#›</a:t>
            </a:fld>
            <a:endParaRPr lang="en-US"/>
          </a:p>
        </p:txBody>
      </p:sp>
    </p:spTree>
    <p:extLst>
      <p:ext uri="{BB962C8B-B14F-4D97-AF65-F5344CB8AC3E}">
        <p14:creationId xmlns:p14="http://schemas.microsoft.com/office/powerpoint/2010/main" val="29393069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F7DB5-AEF5-8E4E-9D1D-6CDECEC242BC}" type="datetimeFigureOut">
              <a:rPr lang="en-US" smtClean="0"/>
              <a:t>7/16/14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F78B0-B600-AC4E-B640-8AFBAD05EF2C}" type="slidenum">
              <a:rPr lang="en-US" smtClean="0"/>
              <a:t>‹#›</a:t>
            </a:fld>
            <a:endParaRPr lang="en-US"/>
          </a:p>
        </p:txBody>
      </p:sp>
    </p:spTree>
    <p:extLst>
      <p:ext uri="{BB962C8B-B14F-4D97-AF65-F5344CB8AC3E}">
        <p14:creationId xmlns:p14="http://schemas.microsoft.com/office/powerpoint/2010/main" val="2772602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39B4D53D-E76B-4A9E-BB7C-6025ACC7CBC0}" type="datetimeFigureOut">
              <a:rPr lang="en-US">
                <a:solidFill>
                  <a:prstClr val="black">
                    <a:tint val="75000"/>
                  </a:prstClr>
                </a:solidFill>
                <a:latin typeface="Calibri"/>
              </a:rPr>
              <a:pPr defTabSz="914400">
                <a:defRPr/>
              </a:pPr>
              <a:t>7/16/14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543ADAF8-9284-4536-9EAE-642DB35AF0E8}" type="slidenum">
              <a:rPr lang="en-US">
                <a:solidFill>
                  <a:prstClr val="black">
                    <a:tint val="75000"/>
                  </a:prstClr>
                </a:solidFill>
                <a:latin typeface="Calibri"/>
              </a:rPr>
              <a:pPr defTabSz="914400">
                <a:def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5CA3A2F0-1850-0C45-A83C-43F7B4843AEA}"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jpe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4.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4.xml"/><Relationship Id="rId2"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jpe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3601" y="327025"/>
            <a:ext cx="7772400" cy="1470025"/>
          </a:xfrm>
        </p:spPr>
        <p:txBody>
          <a:bodyPr>
            <a:normAutofit fontScale="90000"/>
          </a:bodyPr>
          <a:lstStyle/>
          <a:p>
            <a:r>
              <a:rPr lang="en-US" dirty="0" smtClean="0"/>
              <a:t>Integrative High Alpine Research through Collaborative Partnerships</a:t>
            </a:r>
            <a:endParaRPr lang="en-US" dirty="0"/>
          </a:p>
        </p:txBody>
      </p:sp>
      <p:sp>
        <p:nvSpPr>
          <p:cNvPr id="3" name="Subtitle 2"/>
          <p:cNvSpPr>
            <a:spLocks noGrp="1"/>
          </p:cNvSpPr>
          <p:nvPr>
            <p:ph type="subTitle" idx="1"/>
          </p:nvPr>
        </p:nvSpPr>
        <p:spPr>
          <a:xfrm>
            <a:off x="186268" y="2192867"/>
            <a:ext cx="8813800" cy="1752600"/>
          </a:xfrm>
        </p:spPr>
        <p:txBody>
          <a:bodyPr/>
          <a:lstStyle/>
          <a:p>
            <a:r>
              <a:rPr lang="en-US" dirty="0" smtClean="0">
                <a:solidFill>
                  <a:schemeClr val="tx1"/>
                </a:solidFill>
              </a:rPr>
              <a:t>John All</a:t>
            </a:r>
            <a:r>
              <a:rPr lang="en-US" baseline="30000" dirty="0" smtClean="0">
                <a:solidFill>
                  <a:schemeClr val="tx1"/>
                </a:solidFill>
              </a:rPr>
              <a:t>1</a:t>
            </a:r>
            <a:r>
              <a:rPr lang="en-US" dirty="0" smtClean="0">
                <a:solidFill>
                  <a:schemeClr val="tx1"/>
                </a:solidFill>
              </a:rPr>
              <a:t>, </a:t>
            </a:r>
            <a:r>
              <a:rPr lang="en-US" b="1" u="sng" dirty="0" smtClean="0">
                <a:solidFill>
                  <a:schemeClr val="tx1"/>
                </a:solidFill>
              </a:rPr>
              <a:t>Pat Arnott</a:t>
            </a:r>
            <a:r>
              <a:rPr lang="en-US" b="1" u="sng" baseline="30000" dirty="0" smtClean="0">
                <a:solidFill>
                  <a:schemeClr val="tx1"/>
                </a:solidFill>
              </a:rPr>
              <a:t>2</a:t>
            </a:r>
            <a:r>
              <a:rPr lang="en-US" dirty="0" smtClean="0">
                <a:solidFill>
                  <a:schemeClr val="tx1"/>
                </a:solidFill>
              </a:rPr>
              <a:t>, Carl Schmitt</a:t>
            </a:r>
            <a:r>
              <a:rPr lang="en-US" baseline="30000" dirty="0" smtClean="0">
                <a:solidFill>
                  <a:schemeClr val="tx1"/>
                </a:solidFill>
              </a:rPr>
              <a:t>3</a:t>
            </a:r>
            <a:r>
              <a:rPr lang="en-US" dirty="0" smtClean="0">
                <a:solidFill>
                  <a:schemeClr val="tx1"/>
                </a:solidFill>
              </a:rPr>
              <a:t>, Rebecca Cole</a:t>
            </a:r>
            <a:r>
              <a:rPr lang="en-US" baseline="30000" dirty="0" smtClean="0">
                <a:solidFill>
                  <a:schemeClr val="tx1"/>
                </a:solidFill>
              </a:rPr>
              <a:t>4</a:t>
            </a:r>
            <a:r>
              <a:rPr lang="en-US" dirty="0" smtClean="0">
                <a:solidFill>
                  <a:schemeClr val="tx1"/>
                </a:solidFill>
              </a:rPr>
              <a:t>, Ruth Sofield</a:t>
            </a:r>
            <a:r>
              <a:rPr lang="en-US" baseline="30000" dirty="0" smtClean="0">
                <a:solidFill>
                  <a:schemeClr val="tx1"/>
                </a:solidFill>
              </a:rPr>
              <a:t>5</a:t>
            </a:r>
            <a:r>
              <a:rPr lang="en-US" dirty="0" smtClean="0">
                <a:solidFill>
                  <a:schemeClr val="tx1"/>
                </a:solidFill>
              </a:rPr>
              <a:t>, Ellen </a:t>
            </a:r>
            <a:r>
              <a:rPr lang="en-US" dirty="0" err="1" smtClean="0">
                <a:solidFill>
                  <a:schemeClr val="tx1"/>
                </a:solidFill>
              </a:rPr>
              <a:t>Lapham</a:t>
            </a:r>
            <a:r>
              <a:rPr lang="en-US" dirty="0" smtClean="0">
                <a:solidFill>
                  <a:schemeClr val="tx1"/>
                </a:solidFill>
              </a:rPr>
              <a:t>, Benny Bach</a:t>
            </a:r>
            <a:r>
              <a:rPr lang="en-US" baseline="30000" dirty="0" smtClean="0">
                <a:solidFill>
                  <a:schemeClr val="tx1"/>
                </a:solidFill>
              </a:rPr>
              <a:t>2</a:t>
            </a:r>
            <a:endParaRPr lang="en-US" dirty="0" smtClean="0">
              <a:solidFill>
                <a:schemeClr val="tx1"/>
              </a:solidFill>
            </a:endParaRPr>
          </a:p>
        </p:txBody>
      </p:sp>
      <p:sp>
        <p:nvSpPr>
          <p:cNvPr id="4" name="TextBox 3"/>
          <p:cNvSpPr txBox="1"/>
          <p:nvPr/>
        </p:nvSpPr>
        <p:spPr>
          <a:xfrm>
            <a:off x="1904538" y="3461123"/>
            <a:ext cx="5327099" cy="461665"/>
          </a:xfrm>
          <a:prstGeom prst="rect">
            <a:avLst/>
          </a:prstGeom>
          <a:noFill/>
        </p:spPr>
        <p:txBody>
          <a:bodyPr wrap="none" rtlCol="0">
            <a:spAutoFit/>
          </a:bodyPr>
          <a:lstStyle/>
          <a:p>
            <a:r>
              <a:rPr lang="en-US" sz="2400" b="1" dirty="0" smtClean="0"/>
              <a:t>American Climber Science Program, USA</a:t>
            </a:r>
            <a:endParaRPr lang="en-US" sz="2400" b="1" dirty="0"/>
          </a:p>
        </p:txBody>
      </p:sp>
      <p:sp>
        <p:nvSpPr>
          <p:cNvPr id="5" name="TextBox 4"/>
          <p:cNvSpPr txBox="1"/>
          <p:nvPr/>
        </p:nvSpPr>
        <p:spPr>
          <a:xfrm>
            <a:off x="694267" y="4162597"/>
            <a:ext cx="7945504" cy="1938992"/>
          </a:xfrm>
          <a:prstGeom prst="rect">
            <a:avLst/>
          </a:prstGeom>
          <a:noFill/>
        </p:spPr>
        <p:txBody>
          <a:bodyPr wrap="none" rtlCol="0">
            <a:spAutoFit/>
          </a:bodyPr>
          <a:lstStyle/>
          <a:p>
            <a:r>
              <a:rPr lang="en-US" sz="2400" b="1" baseline="30000" dirty="0" smtClean="0"/>
              <a:t>1</a:t>
            </a:r>
            <a:r>
              <a:rPr lang="en-US" sz="2400" dirty="0" smtClean="0"/>
              <a:t> </a:t>
            </a:r>
            <a:r>
              <a:rPr lang="en-US" sz="2400" dirty="0" err="1" smtClean="0"/>
              <a:t>Dept</a:t>
            </a:r>
            <a:r>
              <a:rPr lang="en-US" sz="2400" dirty="0" smtClean="0"/>
              <a:t> Geography, Western Kentucky University</a:t>
            </a:r>
          </a:p>
          <a:p>
            <a:r>
              <a:rPr lang="en-US" sz="2400" b="1" baseline="30000" dirty="0" smtClean="0"/>
              <a:t>2</a:t>
            </a:r>
            <a:r>
              <a:rPr lang="en-US" sz="2400" b="1" dirty="0" smtClean="0"/>
              <a:t> Atmospheric Science Program, University of Nevada Reno</a:t>
            </a:r>
          </a:p>
          <a:p>
            <a:r>
              <a:rPr lang="en-US" sz="2400" b="1" baseline="30000" dirty="0" smtClean="0"/>
              <a:t>3</a:t>
            </a:r>
            <a:r>
              <a:rPr lang="en-US" sz="2400" dirty="0" smtClean="0"/>
              <a:t> National Center for Atmospheric Research, Boulder Colorado</a:t>
            </a:r>
          </a:p>
          <a:p>
            <a:r>
              <a:rPr lang="en-US" sz="2400" b="1" baseline="30000" dirty="0" smtClean="0"/>
              <a:t>4</a:t>
            </a:r>
            <a:r>
              <a:rPr lang="en-US" sz="2400" dirty="0" smtClean="0"/>
              <a:t> University of Hawaii at </a:t>
            </a:r>
            <a:r>
              <a:rPr lang="en-US" sz="2400" dirty="0" err="1" smtClean="0"/>
              <a:t>Manoa</a:t>
            </a:r>
            <a:endParaRPr lang="en-US" sz="2400" b="1" baseline="30000" dirty="0" smtClean="0"/>
          </a:p>
          <a:p>
            <a:r>
              <a:rPr lang="en-US" sz="2400" b="1" baseline="30000" dirty="0" smtClean="0"/>
              <a:t>5</a:t>
            </a:r>
            <a:r>
              <a:rPr lang="en-US" sz="2400" dirty="0" smtClean="0"/>
              <a:t> </a:t>
            </a:r>
            <a:r>
              <a:rPr lang="en-US" sz="2400" dirty="0" err="1" smtClean="0"/>
              <a:t>Dept</a:t>
            </a:r>
            <a:r>
              <a:rPr lang="en-US" sz="2400" dirty="0" smtClean="0"/>
              <a:t> Environmental Science, Western </a:t>
            </a:r>
            <a:r>
              <a:rPr lang="en-US" sz="2400" smtClean="0"/>
              <a:t>Washington </a:t>
            </a:r>
            <a:r>
              <a:rPr lang="en-US" sz="2400" smtClean="0"/>
              <a:t>University</a:t>
            </a:r>
            <a:endParaRPr lang="en-US" sz="2400" dirty="0" smtClean="0"/>
          </a:p>
        </p:txBody>
      </p:sp>
    </p:spTree>
    <p:extLst>
      <p:ext uri="{BB962C8B-B14F-4D97-AF65-F5344CB8AC3E}">
        <p14:creationId xmlns:p14="http://schemas.microsoft.com/office/powerpoint/2010/main" val="26021611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0"/>
            <a:ext cx="7772400" cy="762000"/>
          </a:xfrm>
        </p:spPr>
        <p:txBody>
          <a:bodyPr/>
          <a:lstStyle/>
          <a:p>
            <a:pPr eaLnBrk="1" hangingPunct="1">
              <a:defRPr/>
            </a:pPr>
            <a:r>
              <a:rPr lang="en-US" dirty="0" err="1" smtClean="0"/>
              <a:t>Pisco</a:t>
            </a:r>
            <a:r>
              <a:rPr lang="en-US" dirty="0" smtClean="0"/>
              <a:t> Glacier Albedo</a:t>
            </a:r>
          </a:p>
        </p:txBody>
      </p:sp>
      <p:sp>
        <p:nvSpPr>
          <p:cNvPr id="2054" name="Text Box 6"/>
          <p:cNvSpPr txBox="1">
            <a:spLocks noChangeArrowheads="1"/>
          </p:cNvSpPr>
          <p:nvPr/>
        </p:nvSpPr>
        <p:spPr bwMode="auto">
          <a:xfrm>
            <a:off x="4690954" y="1481237"/>
            <a:ext cx="4114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b="1" dirty="0">
                <a:solidFill>
                  <a:srgbClr val="000000"/>
                </a:solidFill>
                <a:latin typeface="Arial" charset="0"/>
                <a:ea typeface="ＭＳ Ｐゴシック" charset="0"/>
                <a:cs typeface="Arial" charset="0"/>
              </a:rPr>
              <a:t>John All and Ed measuring late July 2012. </a:t>
            </a:r>
          </a:p>
          <a:p>
            <a:pPr defTabSz="914400" fontAlgn="base">
              <a:spcBef>
                <a:spcPct val="0"/>
              </a:spcBef>
              <a:spcAft>
                <a:spcPct val="0"/>
              </a:spcAft>
              <a:defRPr/>
            </a:pPr>
            <a:r>
              <a:rPr lang="en-US" b="1" dirty="0">
                <a:solidFill>
                  <a:srgbClr val="000000"/>
                </a:solidFill>
                <a:latin typeface="Arial" charset="0"/>
                <a:ea typeface="ＭＳ Ｐゴシック" charset="0"/>
                <a:cs typeface="Arial" charset="0"/>
              </a:rPr>
              <a:t>Sky conditions: clear</a:t>
            </a:r>
            <a:r>
              <a:rPr lang="en-US" b="1" dirty="0" smtClean="0">
                <a:solidFill>
                  <a:srgbClr val="000000"/>
                </a:solidFill>
                <a:latin typeface="Arial" charset="0"/>
                <a:ea typeface="ＭＳ Ｐゴシック" charset="0"/>
                <a:cs typeface="Arial" charset="0"/>
              </a:rPr>
              <a:t>.</a:t>
            </a:r>
            <a:endParaRPr lang="en-US" b="1" dirty="0">
              <a:solidFill>
                <a:srgbClr val="000000"/>
              </a:solidFill>
              <a:latin typeface="Arial" charset="0"/>
              <a:ea typeface="ＭＳ Ｐゴシック" charset="0"/>
              <a:cs typeface="Arial" charset="0"/>
            </a:endParaRPr>
          </a:p>
        </p:txBody>
      </p:sp>
      <p:pic>
        <p:nvPicPr>
          <p:cNvPr id="23555" name="Picture 3" descr="AverageSpect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955925"/>
            <a:ext cx="57150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JohnAllEdPiscoGlaci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46053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563563"/>
          </a:xfrm>
        </p:spPr>
        <p:txBody>
          <a:bodyPr/>
          <a:lstStyle/>
          <a:p>
            <a:pPr eaLnBrk="1" hangingPunct="1">
              <a:defRPr/>
            </a:pPr>
            <a:r>
              <a:rPr lang="en-US" sz="4000" dirty="0" smtClean="0"/>
              <a:t>Grass and Mixed Surface Albedo</a:t>
            </a:r>
          </a:p>
        </p:txBody>
      </p:sp>
      <p:pic>
        <p:nvPicPr>
          <p:cNvPr id="25602" name="Picture 5" descr="IshincaPhotosArnott 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426878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4572000" y="762000"/>
            <a:ext cx="4114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b="1">
                <a:solidFill>
                  <a:srgbClr val="000000"/>
                </a:solidFill>
                <a:latin typeface="Arial" charset="0"/>
                <a:ea typeface="ＭＳ Ｐゴシック" charset="0"/>
                <a:cs typeface="Arial" charset="0"/>
              </a:rPr>
              <a:t>Darby measuring albedo over mixed grass, succulent, and dirt surface, clear sky conditions.</a:t>
            </a:r>
          </a:p>
        </p:txBody>
      </p:sp>
      <p:pic>
        <p:nvPicPr>
          <p:cNvPr id="25604" name="Picture 7" descr="IshincaPhotosArnott 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36560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succulentsAndGrassCebollaPam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763" y="3200400"/>
            <a:ext cx="62436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15900"/>
            <a:ext cx="9144000" cy="6421618"/>
          </a:xfrm>
          <a:prstGeom prst="rect">
            <a:avLst/>
          </a:prstGeom>
        </p:spPr>
      </p:pic>
      <p:sp>
        <p:nvSpPr>
          <p:cNvPr id="2" name="Title 1"/>
          <p:cNvSpPr>
            <a:spLocks noGrp="1"/>
          </p:cNvSpPr>
          <p:nvPr>
            <p:ph type="title"/>
          </p:nvPr>
        </p:nvSpPr>
        <p:spPr>
          <a:xfrm>
            <a:off x="173605" y="-8592"/>
            <a:ext cx="8686800" cy="1534370"/>
          </a:xfrm>
        </p:spPr>
        <p:txBody>
          <a:bodyPr/>
          <a:lstStyle/>
          <a:p>
            <a:r>
              <a:rPr lang="en-US" dirty="0" smtClean="0">
                <a:solidFill>
                  <a:srgbClr val="FFFF00"/>
                </a:solidFill>
              </a:rPr>
              <a:t>Black Carbon Aerosol Concentration on Glaciers in Peru</a:t>
            </a:r>
            <a:endParaRPr lang="en-US" dirty="0">
              <a:solidFill>
                <a:srgbClr val="FFFF00"/>
              </a:solidFill>
            </a:endParaRPr>
          </a:p>
        </p:txBody>
      </p:sp>
    </p:spTree>
    <p:extLst>
      <p:ext uri="{BB962C8B-B14F-4D97-AF65-F5344CB8AC3E}">
        <p14:creationId xmlns:p14="http://schemas.microsoft.com/office/powerpoint/2010/main" val="36063950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0"/>
            <a:ext cx="6225232" cy="6858000"/>
          </a:xfrm>
          <a:prstGeom prst="rect">
            <a:avLst/>
          </a:prstGeom>
        </p:spPr>
      </p:pic>
      <p:sp>
        <p:nvSpPr>
          <p:cNvPr id="2" name="Title 1"/>
          <p:cNvSpPr>
            <a:spLocks noGrp="1"/>
          </p:cNvSpPr>
          <p:nvPr>
            <p:ph type="title"/>
          </p:nvPr>
        </p:nvSpPr>
        <p:spPr>
          <a:xfrm>
            <a:off x="457200" y="10635"/>
            <a:ext cx="8229600" cy="1143000"/>
          </a:xfrm>
        </p:spPr>
        <p:txBody>
          <a:bodyPr/>
          <a:lstStyle/>
          <a:p>
            <a:r>
              <a:rPr lang="en-US" dirty="0" smtClean="0">
                <a:solidFill>
                  <a:srgbClr val="FFFF00"/>
                </a:solidFill>
              </a:rPr>
              <a:t>Glacier Melt and Water Quality</a:t>
            </a:r>
            <a:endParaRPr lang="en-US" dirty="0">
              <a:solidFill>
                <a:srgbClr val="FFFF00"/>
              </a:solidFill>
            </a:endParaRPr>
          </a:p>
        </p:txBody>
      </p:sp>
    </p:spTree>
    <p:extLst>
      <p:ext uri="{BB962C8B-B14F-4D97-AF65-F5344CB8AC3E}">
        <p14:creationId xmlns:p14="http://schemas.microsoft.com/office/powerpoint/2010/main" val="25037256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6238"/>
            <a:ext cx="8229600" cy="898929"/>
          </a:xfrm>
        </p:spPr>
        <p:txBody>
          <a:bodyPr/>
          <a:lstStyle/>
          <a:p>
            <a:r>
              <a:rPr lang="en-US" sz="3600" dirty="0" smtClean="0">
                <a:solidFill>
                  <a:srgbClr val="FFFF00"/>
                </a:solidFill>
              </a:rPr>
              <a:t>Simple, Inexpensive, Quantitative Measure of Black Carbon </a:t>
            </a:r>
            <a:endParaRPr lang="en-US" sz="3600" dirty="0">
              <a:solidFill>
                <a:srgbClr val="FFFF00"/>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19125" y="1065058"/>
            <a:ext cx="5441950" cy="4252595"/>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590606" y="1875566"/>
            <a:ext cx="3475871" cy="2599210"/>
          </a:xfrm>
          <a:prstGeom prst="rect">
            <a:avLst/>
          </a:prstGeom>
        </p:spPr>
      </p:pic>
      <p:sp>
        <p:nvSpPr>
          <p:cNvPr id="7" name="Rectangle 6"/>
          <p:cNvSpPr/>
          <p:nvPr/>
        </p:nvSpPr>
        <p:spPr>
          <a:xfrm>
            <a:off x="119125" y="5532688"/>
            <a:ext cx="9143999" cy="1200329"/>
          </a:xfrm>
          <a:prstGeom prst="rect">
            <a:avLst/>
          </a:prstGeom>
        </p:spPr>
        <p:txBody>
          <a:bodyPr wrap="square">
            <a:spAutoFit/>
          </a:bodyPr>
          <a:lstStyle/>
          <a:p>
            <a:r>
              <a:rPr lang="en-GB" dirty="0">
                <a:solidFill>
                  <a:srgbClr val="FFFF00"/>
                </a:solidFill>
              </a:rPr>
              <a:t>Observations of black carbon and dust on the glaciers of the Cordillera Blanca, </a:t>
            </a:r>
            <a:r>
              <a:rPr lang="en-GB" dirty="0" smtClean="0">
                <a:solidFill>
                  <a:srgbClr val="FFFF00"/>
                </a:solidFill>
              </a:rPr>
              <a:t>Peru</a:t>
            </a:r>
          </a:p>
          <a:p>
            <a:r>
              <a:rPr lang="en-GB" b="1" dirty="0">
                <a:solidFill>
                  <a:srgbClr val="FFFF00"/>
                </a:solidFill>
              </a:rPr>
              <a:t>C. G. Schmitt</a:t>
            </a:r>
            <a:r>
              <a:rPr lang="en-GB" b="1" baseline="30000" dirty="0">
                <a:solidFill>
                  <a:srgbClr val="FFFF00"/>
                </a:solidFill>
              </a:rPr>
              <a:t>1,2</a:t>
            </a:r>
            <a:r>
              <a:rPr lang="en-GB" b="1" dirty="0">
                <a:solidFill>
                  <a:srgbClr val="FFFF00"/>
                </a:solidFill>
              </a:rPr>
              <a:t>, J. All</a:t>
            </a:r>
            <a:r>
              <a:rPr lang="en-GB" b="1" baseline="30000" dirty="0">
                <a:solidFill>
                  <a:srgbClr val="FFFF00"/>
                </a:solidFill>
              </a:rPr>
              <a:t>3,2</a:t>
            </a:r>
            <a:r>
              <a:rPr lang="en-GB" b="1" dirty="0">
                <a:solidFill>
                  <a:srgbClr val="FFFF00"/>
                </a:solidFill>
              </a:rPr>
              <a:t>, J. P. Schwarz</a:t>
            </a:r>
            <a:r>
              <a:rPr lang="en-GB" b="1" baseline="30000" dirty="0">
                <a:solidFill>
                  <a:srgbClr val="FFFF00"/>
                </a:solidFill>
              </a:rPr>
              <a:t>4,5</a:t>
            </a:r>
            <a:r>
              <a:rPr lang="en-GB" b="1" dirty="0">
                <a:solidFill>
                  <a:srgbClr val="FFFF00"/>
                </a:solidFill>
              </a:rPr>
              <a:t>, W. P. Arnott</a:t>
            </a:r>
            <a:r>
              <a:rPr lang="en-GB" b="1" baseline="30000" dirty="0">
                <a:solidFill>
                  <a:srgbClr val="FFFF00"/>
                </a:solidFill>
              </a:rPr>
              <a:t>6</a:t>
            </a:r>
            <a:r>
              <a:rPr lang="en-GB" b="1" dirty="0">
                <a:solidFill>
                  <a:srgbClr val="FFFF00"/>
                </a:solidFill>
              </a:rPr>
              <a:t>, R. J. Cole</a:t>
            </a:r>
            <a:r>
              <a:rPr lang="en-GB" b="1" baseline="30000" dirty="0">
                <a:solidFill>
                  <a:srgbClr val="FFFF00"/>
                </a:solidFill>
              </a:rPr>
              <a:t>7,2,*</a:t>
            </a:r>
            <a:r>
              <a:rPr lang="en-GB" b="1" dirty="0">
                <a:solidFill>
                  <a:srgbClr val="FFFF00"/>
                </a:solidFill>
              </a:rPr>
              <a:t>, E. Lapham</a:t>
            </a:r>
            <a:r>
              <a:rPr lang="en-GB" b="1" baseline="30000" dirty="0">
                <a:solidFill>
                  <a:srgbClr val="FFFF00"/>
                </a:solidFill>
              </a:rPr>
              <a:t>2</a:t>
            </a:r>
            <a:r>
              <a:rPr lang="en-GB" b="1" dirty="0">
                <a:solidFill>
                  <a:srgbClr val="FFFF00"/>
                </a:solidFill>
              </a:rPr>
              <a:t>, K. Froyd</a:t>
            </a:r>
            <a:r>
              <a:rPr lang="en-GB" b="1" baseline="30000" dirty="0">
                <a:solidFill>
                  <a:srgbClr val="FFFF00"/>
                </a:solidFill>
              </a:rPr>
              <a:t>4,5</a:t>
            </a:r>
            <a:r>
              <a:rPr lang="en-GB" b="1" dirty="0">
                <a:solidFill>
                  <a:srgbClr val="FFFF00"/>
                </a:solidFill>
              </a:rPr>
              <a:t>, J. Liao</a:t>
            </a:r>
            <a:r>
              <a:rPr lang="en-GB" b="1" baseline="30000" dirty="0">
                <a:solidFill>
                  <a:srgbClr val="FFFF00"/>
                </a:solidFill>
              </a:rPr>
              <a:t>4,5</a:t>
            </a:r>
            <a:r>
              <a:rPr lang="en-GB" b="1" dirty="0">
                <a:solidFill>
                  <a:srgbClr val="FFFF00"/>
                </a:solidFill>
              </a:rPr>
              <a:t>, A. Celestian</a:t>
            </a:r>
            <a:r>
              <a:rPr lang="en-GB" b="1" baseline="30000" dirty="0">
                <a:solidFill>
                  <a:srgbClr val="FFFF00"/>
                </a:solidFill>
              </a:rPr>
              <a:t>3</a:t>
            </a:r>
            <a:r>
              <a:rPr lang="en-GB" b="1" dirty="0">
                <a:solidFill>
                  <a:srgbClr val="FFFF00"/>
                </a:solidFill>
              </a:rPr>
              <a:t>, J. Gomez</a:t>
            </a:r>
            <a:r>
              <a:rPr lang="en-GB" b="1" baseline="30000" dirty="0">
                <a:solidFill>
                  <a:srgbClr val="FFFF00"/>
                </a:solidFill>
              </a:rPr>
              <a:t>8</a:t>
            </a:r>
            <a:r>
              <a:rPr lang="en-US" dirty="0">
                <a:solidFill>
                  <a:srgbClr val="FFFF00"/>
                </a:solidFill>
              </a:rPr>
              <a:t> </a:t>
            </a:r>
            <a:r>
              <a:rPr lang="en-US" dirty="0" smtClean="0">
                <a:solidFill>
                  <a:srgbClr val="FFFF00"/>
                </a:solidFill>
              </a:rPr>
              <a:t> [to be submitted, The </a:t>
            </a:r>
            <a:r>
              <a:rPr lang="en-US" dirty="0" err="1" smtClean="0">
                <a:solidFill>
                  <a:srgbClr val="FFFF00"/>
                </a:solidFill>
              </a:rPr>
              <a:t>Cryosphere</a:t>
            </a:r>
            <a:r>
              <a:rPr lang="en-US" dirty="0" smtClean="0">
                <a:solidFill>
                  <a:srgbClr val="FFFF00"/>
                </a:solidFill>
              </a:rPr>
              <a:t> journal, this week]</a:t>
            </a:r>
            <a:endParaRPr lang="en-US" dirty="0">
              <a:solidFill>
                <a:srgbClr val="FFFF00"/>
              </a:solidFill>
            </a:endParaRPr>
          </a:p>
        </p:txBody>
      </p:sp>
      <p:sp>
        <p:nvSpPr>
          <p:cNvPr id="3" name="TextBox 2"/>
          <p:cNvSpPr txBox="1"/>
          <p:nvPr/>
        </p:nvSpPr>
        <p:spPr>
          <a:xfrm>
            <a:off x="6600514" y="3566592"/>
            <a:ext cx="992918" cy="369332"/>
          </a:xfrm>
          <a:prstGeom prst="rect">
            <a:avLst/>
          </a:prstGeom>
          <a:noFill/>
        </p:spPr>
        <p:txBody>
          <a:bodyPr wrap="none" rtlCol="0">
            <a:spAutoFit/>
          </a:bodyPr>
          <a:lstStyle/>
          <a:p>
            <a:r>
              <a:rPr lang="en-US" dirty="0" smtClean="0">
                <a:solidFill>
                  <a:srgbClr val="FF0000"/>
                </a:solidFill>
              </a:rPr>
              <a:t>Low BC</a:t>
            </a:r>
            <a:endParaRPr lang="en-US" dirty="0">
              <a:solidFill>
                <a:srgbClr val="FF0000"/>
              </a:solidFill>
            </a:endParaRPr>
          </a:p>
        </p:txBody>
      </p:sp>
      <p:sp>
        <p:nvSpPr>
          <p:cNvPr id="8" name="TextBox 7"/>
          <p:cNvSpPr txBox="1"/>
          <p:nvPr/>
        </p:nvSpPr>
        <p:spPr>
          <a:xfrm>
            <a:off x="6256455" y="2064949"/>
            <a:ext cx="1044201" cy="369332"/>
          </a:xfrm>
          <a:prstGeom prst="rect">
            <a:avLst/>
          </a:prstGeom>
          <a:noFill/>
        </p:spPr>
        <p:txBody>
          <a:bodyPr wrap="none" rtlCol="0">
            <a:spAutoFit/>
          </a:bodyPr>
          <a:lstStyle/>
          <a:p>
            <a:r>
              <a:rPr lang="en-US" dirty="0" smtClean="0">
                <a:solidFill>
                  <a:srgbClr val="FF0000"/>
                </a:solidFill>
              </a:rPr>
              <a:t>High BC</a:t>
            </a:r>
            <a:endParaRPr lang="en-US" dirty="0">
              <a:solidFill>
                <a:srgbClr val="FF0000"/>
              </a:solidFill>
            </a:endParaRPr>
          </a:p>
        </p:txBody>
      </p:sp>
      <p:sp>
        <p:nvSpPr>
          <p:cNvPr id="6" name="TextBox 5"/>
          <p:cNvSpPr txBox="1"/>
          <p:nvPr/>
        </p:nvSpPr>
        <p:spPr>
          <a:xfrm>
            <a:off x="5891105" y="1417751"/>
            <a:ext cx="2819101" cy="461665"/>
          </a:xfrm>
          <a:prstGeom prst="rect">
            <a:avLst/>
          </a:prstGeom>
          <a:noFill/>
        </p:spPr>
        <p:txBody>
          <a:bodyPr wrap="none" rtlCol="0">
            <a:spAutoFit/>
          </a:bodyPr>
          <a:lstStyle/>
          <a:p>
            <a:r>
              <a:rPr lang="en-US" sz="2400" dirty="0" smtClean="0">
                <a:solidFill>
                  <a:srgbClr val="FF0000"/>
                </a:solidFill>
              </a:rPr>
              <a:t>Data for 7 Samples</a:t>
            </a:r>
            <a:endParaRPr lang="en-US" sz="2400" dirty="0">
              <a:solidFill>
                <a:srgbClr val="FF0000"/>
              </a:solidFill>
            </a:endParaRPr>
          </a:p>
        </p:txBody>
      </p:sp>
    </p:spTree>
    <p:extLst>
      <p:ext uri="{BB962C8B-B14F-4D97-AF65-F5344CB8AC3E}">
        <p14:creationId xmlns:p14="http://schemas.microsoft.com/office/powerpoint/2010/main" val="16863532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0548"/>
          </a:xfrm>
        </p:spPr>
        <p:txBody>
          <a:bodyPr/>
          <a:lstStyle/>
          <a:p>
            <a:r>
              <a:rPr lang="en-US" dirty="0" smtClean="0">
                <a:solidFill>
                  <a:srgbClr val="FFFF00"/>
                </a:solidFill>
              </a:rPr>
              <a:t>Summary</a:t>
            </a:r>
            <a:endParaRPr lang="en-US" dirty="0">
              <a:solidFill>
                <a:srgbClr val="FFFF00"/>
              </a:solidFill>
            </a:endParaRPr>
          </a:p>
        </p:txBody>
      </p:sp>
      <p:graphicFrame>
        <p:nvGraphicFramePr>
          <p:cNvPr id="4" name="Diagram 3"/>
          <p:cNvGraphicFramePr/>
          <p:nvPr>
            <p:extLst>
              <p:ext uri="{D42A27DB-BD31-4B8C-83A1-F6EECF244321}">
                <p14:modId xmlns:p14="http://schemas.microsoft.com/office/powerpoint/2010/main" val="877687080"/>
              </p:ext>
            </p:extLst>
          </p:nvPr>
        </p:nvGraphicFramePr>
        <p:xfrm>
          <a:off x="566506" y="840548"/>
          <a:ext cx="8113786" cy="570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4668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solidFill>
                  <a:srgbClr val="FFFF00"/>
                </a:solidFill>
              </a:rPr>
              <a:t>Discussing Albedo Meter with Student after Presentation at the College in </a:t>
            </a:r>
            <a:r>
              <a:rPr lang="en-US" sz="3600" dirty="0" err="1" smtClean="0">
                <a:solidFill>
                  <a:srgbClr val="FFFF00"/>
                </a:solidFill>
              </a:rPr>
              <a:t>Huaraz</a:t>
            </a:r>
            <a:r>
              <a:rPr lang="en-US" sz="3600" dirty="0" smtClean="0">
                <a:solidFill>
                  <a:srgbClr val="FFFF00"/>
                </a:solidFill>
              </a:rPr>
              <a:t>, Peru</a:t>
            </a:r>
            <a:endParaRPr lang="en-US" sz="3600" dirty="0">
              <a:solidFill>
                <a:srgbClr val="FFFF00"/>
              </a:solidFill>
            </a:endParaRPr>
          </a:p>
        </p:txBody>
      </p:sp>
      <p:pic>
        <p:nvPicPr>
          <p:cNvPr id="4" name="Picture 3" descr="albedometerPeruPatBennyRand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24"/>
            <a:ext cx="9144001" cy="5143500"/>
          </a:xfrm>
          <a:prstGeom prst="rect">
            <a:avLst/>
          </a:prstGeom>
        </p:spPr>
      </p:pic>
    </p:spTree>
    <p:extLst>
      <p:ext uri="{BB962C8B-B14F-4D97-AF65-F5344CB8AC3E}">
        <p14:creationId xmlns:p14="http://schemas.microsoft.com/office/powerpoint/2010/main" val="31106941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
            <a:ext cx="8229600" cy="1143000"/>
          </a:xfrm>
        </p:spPr>
        <p:txBody>
          <a:bodyPr/>
          <a:lstStyle/>
          <a:p>
            <a:r>
              <a:rPr lang="en-US" dirty="0" smtClean="0"/>
              <a:t>Further Information</a:t>
            </a:r>
            <a:endParaRPr lang="en-US" dirty="0"/>
          </a:p>
        </p:txBody>
      </p:sp>
      <p:pic>
        <p:nvPicPr>
          <p:cNvPr id="4" name="Picture 3"/>
          <p:cNvPicPr>
            <a:picLocks noChangeAspect="1"/>
          </p:cNvPicPr>
          <p:nvPr/>
        </p:nvPicPr>
        <p:blipFill>
          <a:blip r:embed="rId2"/>
          <a:stretch>
            <a:fillRect/>
          </a:stretch>
        </p:blipFill>
        <p:spPr>
          <a:xfrm>
            <a:off x="0" y="1013088"/>
            <a:ext cx="9144000" cy="4519068"/>
          </a:xfrm>
          <a:prstGeom prst="rect">
            <a:avLst/>
          </a:prstGeom>
        </p:spPr>
      </p:pic>
      <p:pic>
        <p:nvPicPr>
          <p:cNvPr id="5" name="Picture 4"/>
          <p:cNvPicPr>
            <a:picLocks noChangeAspect="1"/>
          </p:cNvPicPr>
          <p:nvPr/>
        </p:nvPicPr>
        <p:blipFill>
          <a:blip r:embed="rId3"/>
          <a:stretch>
            <a:fillRect/>
          </a:stretch>
        </p:blipFill>
        <p:spPr>
          <a:xfrm>
            <a:off x="18275" y="5600761"/>
            <a:ext cx="9144000" cy="1248103"/>
          </a:xfrm>
          <a:prstGeom prst="rect">
            <a:avLst/>
          </a:prstGeom>
        </p:spPr>
      </p:pic>
    </p:spTree>
    <p:extLst>
      <p:ext uri="{BB962C8B-B14F-4D97-AF65-F5344CB8AC3E}">
        <p14:creationId xmlns:p14="http://schemas.microsoft.com/office/powerpoint/2010/main" val="30607442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935"/>
            <a:ext cx="9144000" cy="881145"/>
          </a:xfrm>
        </p:spPr>
        <p:txBody>
          <a:bodyPr/>
          <a:lstStyle/>
          <a:p>
            <a:r>
              <a:rPr lang="en-US" sz="2400" dirty="0" smtClean="0">
                <a:solidFill>
                  <a:schemeClr val="tx1"/>
                </a:solidFill>
              </a:rPr>
              <a:t>UNR Graduates Out in the</a:t>
            </a:r>
            <a:r>
              <a:rPr lang="en-US" sz="2400" baseline="0" dirty="0" smtClean="0">
                <a:solidFill>
                  <a:schemeClr val="tx1"/>
                </a:solidFill>
              </a:rPr>
              <a:t> World Making a Difference</a:t>
            </a:r>
            <a:endParaRPr lang="en-US" sz="2400" dirty="0">
              <a:solidFill>
                <a:schemeClr val="tx1"/>
              </a:solidFill>
            </a:endParaRPr>
          </a:p>
        </p:txBody>
      </p:sp>
      <p:pic>
        <p:nvPicPr>
          <p:cNvPr id="4" name="Picture 3" descr="CarlRebeccaPosterOnVegetati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457200" y="5862079"/>
            <a:ext cx="3340327" cy="1351847"/>
          </a:xfrm>
          <a:prstGeom prst="rect">
            <a:avLst/>
          </a:prstGeom>
          <a:noFill/>
        </p:spPr>
        <p:txBody>
          <a:bodyPr wrap="none" rtlCol="0">
            <a:spAutoFit/>
          </a:bodyPr>
          <a:lstStyle/>
          <a:p>
            <a:r>
              <a:rPr lang="en-US" dirty="0" smtClean="0">
                <a:solidFill>
                  <a:srgbClr val="FFFF00"/>
                </a:solidFill>
              </a:rPr>
              <a:t>Carl Schmitt, Physics BS UNR</a:t>
            </a:r>
            <a:br>
              <a:rPr lang="en-US" dirty="0" smtClean="0">
                <a:solidFill>
                  <a:srgbClr val="FFFF00"/>
                </a:solidFill>
              </a:rPr>
            </a:br>
            <a:r>
              <a:rPr lang="en-US" dirty="0" smtClean="0">
                <a:solidFill>
                  <a:srgbClr val="FFFF00"/>
                </a:solidFill>
              </a:rPr>
              <a:t>Atmospheric Science MS UNR</a:t>
            </a:r>
          </a:p>
          <a:p>
            <a:r>
              <a:rPr lang="en-US" dirty="0" smtClean="0">
                <a:solidFill>
                  <a:srgbClr val="FFFF00"/>
                </a:solidFill>
              </a:rPr>
              <a:t>Atmospheric Science PhD CU</a:t>
            </a:r>
            <a:endParaRPr lang="en-US" dirty="0">
              <a:solidFill>
                <a:srgbClr val="FFFF00"/>
              </a:solidFill>
            </a:endParaRPr>
          </a:p>
        </p:txBody>
      </p:sp>
      <p:sp>
        <p:nvSpPr>
          <p:cNvPr id="6" name="TextBox 5"/>
          <p:cNvSpPr txBox="1"/>
          <p:nvPr/>
        </p:nvSpPr>
        <p:spPr>
          <a:xfrm>
            <a:off x="4081373" y="5859162"/>
            <a:ext cx="3135444" cy="1487032"/>
          </a:xfrm>
          <a:prstGeom prst="rect">
            <a:avLst/>
          </a:prstGeom>
          <a:noFill/>
        </p:spPr>
        <p:txBody>
          <a:bodyPr wrap="none" rtlCol="0">
            <a:spAutoFit/>
          </a:bodyPr>
          <a:lstStyle/>
          <a:p>
            <a:r>
              <a:rPr lang="en-US" dirty="0" smtClean="0">
                <a:solidFill>
                  <a:srgbClr val="FFFF00"/>
                </a:solidFill>
              </a:rPr>
              <a:t>Rebecca Cole</a:t>
            </a:r>
            <a:br>
              <a:rPr lang="en-US" dirty="0" smtClean="0">
                <a:solidFill>
                  <a:srgbClr val="FFFF00"/>
                </a:solidFill>
              </a:rPr>
            </a:br>
            <a:r>
              <a:rPr lang="en-US" dirty="0" smtClean="0">
                <a:solidFill>
                  <a:srgbClr val="FFFF00"/>
                </a:solidFill>
              </a:rPr>
              <a:t>Biology BS UNR</a:t>
            </a:r>
          </a:p>
          <a:p>
            <a:r>
              <a:rPr lang="en-US" dirty="0" smtClean="0">
                <a:solidFill>
                  <a:srgbClr val="FFFF00"/>
                </a:solidFill>
              </a:rPr>
              <a:t>Ecology PhD UC Santa Cruz</a:t>
            </a:r>
            <a:endParaRPr lang="en-US" dirty="0">
              <a:solidFill>
                <a:srgbClr val="FFFF00"/>
              </a:solidFill>
            </a:endParaRPr>
          </a:p>
        </p:txBody>
      </p:sp>
    </p:spTree>
    <p:extLst>
      <p:ext uri="{BB962C8B-B14F-4D97-AF65-F5344CB8AC3E}">
        <p14:creationId xmlns:p14="http://schemas.microsoft.com/office/powerpoint/2010/main" val="38378968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9600" cy="609600"/>
          </a:xfrm>
        </p:spPr>
        <p:txBody>
          <a:bodyPr/>
          <a:lstStyle/>
          <a:p>
            <a:pPr eaLnBrk="1" hangingPunct="1">
              <a:defRPr/>
            </a:pPr>
            <a:r>
              <a:rPr lang="en-US" sz="4000" dirty="0" smtClean="0">
                <a:solidFill>
                  <a:srgbClr val="FFFF00"/>
                </a:solidFill>
              </a:rPr>
              <a:t>Best Part of Peru: The People.</a:t>
            </a:r>
          </a:p>
        </p:txBody>
      </p:sp>
      <p:pic>
        <p:nvPicPr>
          <p:cNvPr id="33794" name="Picture 4" descr="joachimAndBishopsRingsMountainsAndHuaraz 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4456113"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5562600" y="1524000"/>
            <a:ext cx="3352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dirty="0">
                <a:solidFill>
                  <a:srgbClr val="FFFF00"/>
                </a:solidFill>
                <a:latin typeface="Arial" charset="0"/>
                <a:ea typeface="ＭＳ Ｐゴシック" charset="0"/>
                <a:cs typeface="Arial" charset="0"/>
              </a:rPr>
              <a:t>Joachim, cook and friend, at age 62.  </a:t>
            </a:r>
          </a:p>
          <a:p>
            <a:pPr defTabSz="914400" fontAlgn="base">
              <a:spcBef>
                <a:spcPct val="50000"/>
              </a:spcBef>
              <a:spcAft>
                <a:spcPct val="0"/>
              </a:spcAft>
              <a:defRPr/>
            </a:pPr>
            <a:r>
              <a:rPr lang="en-US" dirty="0" smtClean="0">
                <a:solidFill>
                  <a:srgbClr val="FFFF00"/>
                </a:solidFill>
                <a:latin typeface="Arial" charset="0"/>
                <a:ea typeface="ＭＳ Ｐゴシック" charset="0"/>
                <a:cs typeface="Arial" charset="0"/>
              </a:rPr>
              <a:t>Lore: Climbed </a:t>
            </a:r>
            <a:r>
              <a:rPr lang="en-US" dirty="0">
                <a:solidFill>
                  <a:srgbClr val="FFFF00"/>
                </a:solidFill>
                <a:latin typeface="Arial" charset="0"/>
                <a:ea typeface="ＭＳ Ｐゴシック" charset="0"/>
                <a:cs typeface="Arial" charset="0"/>
              </a:rPr>
              <a:t>Huascaran 126 times (21,000</a:t>
            </a:r>
            <a:r>
              <a:rPr lang="ja-JP" altLang="en-US" dirty="0">
                <a:solidFill>
                  <a:srgbClr val="FFFF00"/>
                </a:solidFill>
                <a:latin typeface="Arial"/>
                <a:ea typeface="ＭＳ Ｐゴシック" charset="0"/>
                <a:cs typeface="Arial" charset="0"/>
              </a:rPr>
              <a:t>’</a:t>
            </a:r>
            <a:r>
              <a:rPr lang="en-US" dirty="0">
                <a:solidFill>
                  <a:srgbClr val="FFFF00"/>
                </a:solidFill>
                <a:latin typeface="Arial" charset="0"/>
                <a:ea typeface="ＭＳ Ｐゴシック" charset="0"/>
                <a:cs typeface="Arial" charset="0"/>
              </a:rPr>
              <a:t>) as a guide. Carried a bicycle to the top for the first mountain bike descent by a F</a:t>
            </a:r>
            <a:r>
              <a:rPr lang="en-US" dirty="0" smtClean="0">
                <a:solidFill>
                  <a:srgbClr val="FFFF00"/>
                </a:solidFill>
                <a:latin typeface="Arial" charset="0"/>
                <a:ea typeface="ＭＳ Ｐゴシック" charset="0"/>
                <a:cs typeface="Arial" charset="0"/>
              </a:rPr>
              <a:t>renchman</a:t>
            </a:r>
            <a:r>
              <a:rPr lang="en-US" dirty="0">
                <a:solidFill>
                  <a:srgbClr val="FFFF00"/>
                </a:solidFill>
                <a:latin typeface="Arial" charset="0"/>
                <a:ea typeface="ＭＳ Ｐゴシック"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wkuuser\Desktop\Nepal Working\DSCN2557.JPG"/>
          <p:cNvPicPr>
            <a:picLocks noChangeAspect="1" noChangeArrowheads="1"/>
          </p:cNvPicPr>
          <p:nvPr/>
        </p:nvPicPr>
        <p:blipFill>
          <a:blip r:embed="rId3" cstate="screen">
            <a:alphaModFix am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3" name="Title 2"/>
          <p:cNvSpPr>
            <a:spLocks noGrp="1"/>
          </p:cNvSpPr>
          <p:nvPr>
            <p:ph type="title" idx="4294967295"/>
          </p:nvPr>
        </p:nvSpPr>
        <p:spPr>
          <a:xfrm>
            <a:off x="457200" y="274638"/>
            <a:ext cx="8229600" cy="955452"/>
          </a:xfrm>
        </p:spPr>
        <p:txBody>
          <a:bodyPr/>
          <a:lstStyle/>
          <a:p>
            <a:pPr algn="l"/>
            <a:r>
              <a:rPr lang="en-US" b="1" dirty="0" smtClean="0"/>
              <a:t>OUTLINE</a:t>
            </a:r>
            <a:endParaRPr lang="en-US" b="1" dirty="0"/>
          </a:p>
        </p:txBody>
      </p:sp>
      <p:sp>
        <p:nvSpPr>
          <p:cNvPr id="4" name="TextBox 3"/>
          <p:cNvSpPr txBox="1"/>
          <p:nvPr/>
        </p:nvSpPr>
        <p:spPr>
          <a:xfrm>
            <a:off x="230006" y="1710125"/>
            <a:ext cx="8790241" cy="3785652"/>
          </a:xfrm>
          <a:prstGeom prst="rect">
            <a:avLst/>
          </a:prstGeom>
          <a:noFill/>
        </p:spPr>
        <p:txBody>
          <a:bodyPr wrap="square" rtlCol="0">
            <a:spAutoFit/>
          </a:bodyPr>
          <a:lstStyle/>
          <a:p>
            <a:r>
              <a:rPr lang="en-US" sz="2400" b="1" dirty="0" smtClean="0"/>
              <a:t>American Climber Science Program</a:t>
            </a:r>
          </a:p>
          <a:p>
            <a:endParaRPr lang="en-US" sz="2400" b="1" dirty="0"/>
          </a:p>
          <a:p>
            <a:r>
              <a:rPr lang="en-US" sz="2400" b="1" dirty="0" smtClean="0"/>
              <a:t>Project Example: Black Carbon Aerosol in the Cordillera Blanca of Peru</a:t>
            </a:r>
            <a:br>
              <a:rPr lang="en-US" sz="2400" b="1" dirty="0" smtClean="0"/>
            </a:br>
            <a:endParaRPr lang="en-US" sz="2400" b="1" dirty="0" smtClean="0"/>
          </a:p>
          <a:p>
            <a:r>
              <a:rPr lang="en-US" sz="2400" b="1" dirty="0" smtClean="0"/>
              <a:t>Local Example: Snow Albedo and Chemistry at Tahoe Meadows (poster to be presented by UNR student Kyle Swanson at the exhibition on Wednesday)</a:t>
            </a:r>
            <a:br>
              <a:rPr lang="en-US" sz="2400" b="1" dirty="0" smtClean="0"/>
            </a:br>
            <a:endParaRPr lang="en-US" sz="2400" b="1" dirty="0" smtClean="0"/>
          </a:p>
          <a:p>
            <a:r>
              <a:rPr lang="en-US" sz="2400" b="1" dirty="0" smtClean="0"/>
              <a:t>Summary</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defRPr/>
            </a:pPr>
            <a:r>
              <a:rPr lang="en-US" sz="3200" b="1" dirty="0" smtClean="0">
                <a:solidFill>
                  <a:srgbClr val="FFFF00"/>
                </a:solidFill>
              </a:rPr>
              <a:t>Thanks Everyone for a Great Experience</a:t>
            </a:r>
            <a:endParaRPr lang="en-US" sz="3200" b="1" dirty="0">
              <a:solidFill>
                <a:srgbClr val="FFFF00"/>
              </a:solidFill>
            </a:endParaRPr>
          </a:p>
        </p:txBody>
      </p:sp>
      <p:pic>
        <p:nvPicPr>
          <p:cNvPr id="35843" name="Picture 3" descr="EveryoneAAC2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1050"/>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ClimbingVallenaraj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solidFill>
                  <a:srgbClr val="FFFF00"/>
                </a:solidFill>
              </a:rPr>
              <a:t>Thanks for Your Attention </a:t>
            </a:r>
            <a:r>
              <a:rPr lang="en-US" dirty="0" smtClean="0">
                <a:solidFill>
                  <a:srgbClr val="FFFF00"/>
                </a:solidFill>
                <a:sym typeface="Wingdings"/>
              </a:rPr>
              <a:t></a:t>
            </a:r>
            <a:endParaRPr lang="en-US" dirty="0">
              <a:solidFill>
                <a:srgbClr val="FFFF00"/>
              </a:solidFill>
            </a:endParaRPr>
          </a:p>
        </p:txBody>
      </p:sp>
      <p:sp>
        <p:nvSpPr>
          <p:cNvPr id="3" name="TextBox 2"/>
          <p:cNvSpPr txBox="1"/>
          <p:nvPr/>
        </p:nvSpPr>
        <p:spPr>
          <a:xfrm>
            <a:off x="6322906" y="2740916"/>
            <a:ext cx="1471081" cy="369332"/>
          </a:xfrm>
          <a:prstGeom prst="rect">
            <a:avLst/>
          </a:prstGeom>
          <a:noFill/>
        </p:spPr>
        <p:txBody>
          <a:bodyPr wrap="square" rtlCol="0">
            <a:spAutoFit/>
          </a:bodyPr>
          <a:lstStyle/>
          <a:p>
            <a:r>
              <a:rPr lang="en-US" dirty="0" smtClean="0"/>
              <a:t>Benny Bach</a:t>
            </a:r>
            <a:endParaRPr lang="en-US" dirty="0"/>
          </a:p>
        </p:txBody>
      </p:sp>
      <p:sp>
        <p:nvSpPr>
          <p:cNvPr id="5" name="TextBox 4"/>
          <p:cNvSpPr txBox="1"/>
          <p:nvPr/>
        </p:nvSpPr>
        <p:spPr>
          <a:xfrm>
            <a:off x="4693563" y="5067776"/>
            <a:ext cx="1471081" cy="369332"/>
          </a:xfrm>
          <a:prstGeom prst="rect">
            <a:avLst/>
          </a:prstGeom>
          <a:noFill/>
        </p:spPr>
        <p:txBody>
          <a:bodyPr wrap="square" rtlCol="0">
            <a:spAutoFit/>
          </a:bodyPr>
          <a:lstStyle/>
          <a:p>
            <a:r>
              <a:rPr lang="en-US" dirty="0" smtClean="0"/>
              <a:t>Pat Arnott</a:t>
            </a:r>
            <a:endParaRPr lang="en-US" dirty="0"/>
          </a:p>
        </p:txBody>
      </p:sp>
      <p:sp>
        <p:nvSpPr>
          <p:cNvPr id="6" name="TextBox 5"/>
          <p:cNvSpPr txBox="1"/>
          <p:nvPr/>
        </p:nvSpPr>
        <p:spPr>
          <a:xfrm>
            <a:off x="5534179" y="3597776"/>
            <a:ext cx="1857773" cy="369332"/>
          </a:xfrm>
          <a:prstGeom prst="rect">
            <a:avLst/>
          </a:prstGeom>
          <a:noFill/>
        </p:spPr>
        <p:txBody>
          <a:bodyPr wrap="square" rtlCol="0">
            <a:spAutoFit/>
          </a:bodyPr>
          <a:lstStyle/>
          <a:p>
            <a:r>
              <a:rPr lang="en-US" dirty="0" smtClean="0"/>
              <a:t>Colin Steiner</a:t>
            </a:r>
            <a:endParaRPr lang="en-US" dirty="0"/>
          </a:p>
        </p:txBody>
      </p:sp>
      <p:sp>
        <p:nvSpPr>
          <p:cNvPr id="4" name="TextBox 3"/>
          <p:cNvSpPr txBox="1"/>
          <p:nvPr/>
        </p:nvSpPr>
        <p:spPr>
          <a:xfrm>
            <a:off x="7043501" y="6488668"/>
            <a:ext cx="1968432" cy="369332"/>
          </a:xfrm>
          <a:prstGeom prst="rect">
            <a:avLst/>
          </a:prstGeom>
          <a:noFill/>
        </p:spPr>
        <p:txBody>
          <a:bodyPr wrap="none" rtlCol="0">
            <a:spAutoFit/>
          </a:bodyPr>
          <a:lstStyle/>
          <a:p>
            <a:r>
              <a:rPr lang="en-US" dirty="0" smtClean="0">
                <a:solidFill>
                  <a:srgbClr val="FFFF00"/>
                </a:solidFill>
              </a:rPr>
              <a:t>Photo by John All</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sz="800" dirty="0" smtClean="0">
                <a:solidFill>
                  <a:schemeClr val="bg1"/>
                </a:solidFill>
              </a:rPr>
              <a:t>Program Overview</a:t>
            </a:r>
            <a:endParaRPr lang="en-US" sz="800" dirty="0">
              <a:solidFill>
                <a:schemeClr val="bg1"/>
              </a:solidFill>
            </a:endParaRPr>
          </a:p>
        </p:txBody>
      </p:sp>
      <p:pic>
        <p:nvPicPr>
          <p:cNvPr id="2" name="Picture 1"/>
          <p:cNvPicPr>
            <a:picLocks noChangeAspect="1"/>
          </p:cNvPicPr>
          <p:nvPr/>
        </p:nvPicPr>
        <p:blipFill>
          <a:blip r:embed="rId2"/>
          <a:stretch>
            <a:fillRect/>
          </a:stretch>
        </p:blipFill>
        <p:spPr>
          <a:xfrm>
            <a:off x="533400" y="0"/>
            <a:ext cx="8067513" cy="6858000"/>
          </a:xfrm>
          <a:prstGeom prst="rect">
            <a:avLst/>
          </a:prstGeom>
        </p:spPr>
      </p:pic>
    </p:spTree>
    <p:extLst>
      <p:ext uri="{BB962C8B-B14F-4D97-AF65-F5344CB8AC3E}">
        <p14:creationId xmlns:p14="http://schemas.microsoft.com/office/powerpoint/2010/main" val="21104232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33937"/>
            <a:ext cx="9144000" cy="5407898"/>
          </a:xfrm>
          <a:prstGeom prst="rect">
            <a:avLst/>
          </a:prstGeom>
        </p:spPr>
      </p:pic>
      <p:sp>
        <p:nvSpPr>
          <p:cNvPr id="3" name="Title 2"/>
          <p:cNvSpPr>
            <a:spLocks noGrp="1"/>
          </p:cNvSpPr>
          <p:nvPr>
            <p:ph type="title" idx="4294967295"/>
          </p:nvPr>
        </p:nvSpPr>
        <p:spPr/>
        <p:txBody>
          <a:bodyPr/>
          <a:lstStyle/>
          <a:p>
            <a:r>
              <a:rPr lang="en-US" dirty="0" smtClean="0"/>
              <a:t>Program Focus</a:t>
            </a:r>
            <a:endParaRPr lang="en-US" dirty="0"/>
          </a:p>
        </p:txBody>
      </p:sp>
    </p:spTree>
    <p:extLst>
      <p:ext uri="{BB962C8B-B14F-4D97-AF65-F5344CB8AC3E}">
        <p14:creationId xmlns:p14="http://schemas.microsoft.com/office/powerpoint/2010/main" val="36352365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0"/>
            <a:ext cx="8229600" cy="1143000"/>
          </a:xfrm>
        </p:spPr>
        <p:txBody>
          <a:bodyPr/>
          <a:lstStyle/>
          <a:p>
            <a:r>
              <a:rPr lang="en-US" sz="800" dirty="0" smtClean="0">
                <a:solidFill>
                  <a:schemeClr val="bg1"/>
                </a:solidFill>
              </a:rPr>
              <a:t>2012</a:t>
            </a:r>
            <a:r>
              <a:rPr lang="en-US" sz="800" baseline="0" dirty="0" smtClean="0">
                <a:solidFill>
                  <a:schemeClr val="bg1"/>
                </a:solidFill>
              </a:rPr>
              <a:t> Expedition to Peru</a:t>
            </a:r>
            <a:endParaRPr lang="en-US" sz="800" dirty="0">
              <a:solidFill>
                <a:schemeClr val="bg1"/>
              </a:solidFill>
            </a:endParaRPr>
          </a:p>
        </p:txBody>
      </p:sp>
      <p:pic>
        <p:nvPicPr>
          <p:cNvPr id="2" name="Picture 1"/>
          <p:cNvPicPr>
            <a:picLocks noChangeAspect="1"/>
          </p:cNvPicPr>
          <p:nvPr/>
        </p:nvPicPr>
        <p:blipFill>
          <a:blip r:embed="rId2"/>
          <a:stretch>
            <a:fillRect/>
          </a:stretch>
        </p:blipFill>
        <p:spPr>
          <a:xfrm>
            <a:off x="0" y="1029874"/>
            <a:ext cx="9144001" cy="5626591"/>
          </a:xfrm>
          <a:prstGeom prst="rect">
            <a:avLst/>
          </a:prstGeom>
        </p:spPr>
      </p:pic>
    </p:spTree>
    <p:extLst>
      <p:ext uri="{BB962C8B-B14F-4D97-AF65-F5344CB8AC3E}">
        <p14:creationId xmlns:p14="http://schemas.microsoft.com/office/powerpoint/2010/main" val="10764336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74638"/>
            <a:ext cx="8229600" cy="271462"/>
          </a:xfrm>
        </p:spPr>
        <p:txBody>
          <a:bodyPr/>
          <a:lstStyle/>
          <a:p>
            <a:r>
              <a:rPr lang="en-US" sz="800" dirty="0" smtClean="0">
                <a:solidFill>
                  <a:srgbClr val="FFFFFF"/>
                </a:solidFill>
              </a:rPr>
              <a:t>By the numbers</a:t>
            </a:r>
            <a:endParaRPr lang="en-US" sz="800" dirty="0">
              <a:solidFill>
                <a:srgbClr val="FFFFFF"/>
              </a:solidFill>
            </a:endParaRPr>
          </a:p>
        </p:txBody>
      </p:sp>
      <p:pic>
        <p:nvPicPr>
          <p:cNvPr id="2" name="Picture 1"/>
          <p:cNvPicPr>
            <a:picLocks noChangeAspect="1"/>
          </p:cNvPicPr>
          <p:nvPr/>
        </p:nvPicPr>
        <p:blipFill>
          <a:blip r:embed="rId2"/>
          <a:stretch>
            <a:fillRect/>
          </a:stretch>
        </p:blipFill>
        <p:spPr>
          <a:xfrm>
            <a:off x="0" y="546100"/>
            <a:ext cx="9144000" cy="5750478"/>
          </a:xfrm>
          <a:prstGeom prst="rect">
            <a:avLst/>
          </a:prstGeom>
        </p:spPr>
      </p:pic>
    </p:spTree>
    <p:extLst>
      <p:ext uri="{BB962C8B-B14F-4D97-AF65-F5344CB8AC3E}">
        <p14:creationId xmlns:p14="http://schemas.microsoft.com/office/powerpoint/2010/main" val="479871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Spectrajer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400" y="25400"/>
            <a:ext cx="9144000" cy="1143000"/>
          </a:xfrm>
        </p:spPr>
        <p:txBody>
          <a:bodyPr/>
          <a:lstStyle/>
          <a:p>
            <a:pPr>
              <a:defRPr/>
            </a:pPr>
            <a:r>
              <a:rPr lang="en-US" sz="3200" dirty="0" err="1" smtClean="0"/>
              <a:t>Spectrajeros</a:t>
            </a:r>
            <a:r>
              <a:rPr lang="en-US" sz="3200" dirty="0" smtClean="0"/>
              <a:t>: Workers Committed to Studying the Hydrological and Energy Budget of Glaciers.</a:t>
            </a:r>
            <a:endParaRPr lang="en-US" sz="3200" dirty="0"/>
          </a:p>
        </p:txBody>
      </p:sp>
      <p:sp>
        <p:nvSpPr>
          <p:cNvPr id="3" name="TextBox 2"/>
          <p:cNvSpPr txBox="1"/>
          <p:nvPr/>
        </p:nvSpPr>
        <p:spPr>
          <a:xfrm>
            <a:off x="7058717" y="4438853"/>
            <a:ext cx="2110683" cy="307777"/>
          </a:xfrm>
          <a:prstGeom prst="rect">
            <a:avLst/>
          </a:prstGeom>
          <a:noFill/>
        </p:spPr>
        <p:txBody>
          <a:bodyPr wrap="square" rtlCol="0">
            <a:spAutoFit/>
          </a:bodyPr>
          <a:lstStyle/>
          <a:p>
            <a:r>
              <a:rPr lang="en-US" sz="1400" dirty="0" smtClean="0"/>
              <a:t>Irradiance sensor head</a:t>
            </a:r>
          </a:p>
        </p:txBody>
      </p:sp>
      <p:sp>
        <p:nvSpPr>
          <p:cNvPr id="5" name="TextBox 4"/>
          <p:cNvSpPr txBox="1"/>
          <p:nvPr/>
        </p:nvSpPr>
        <p:spPr>
          <a:xfrm>
            <a:off x="4607030" y="3301592"/>
            <a:ext cx="2110683" cy="307777"/>
          </a:xfrm>
          <a:prstGeom prst="rect">
            <a:avLst/>
          </a:prstGeom>
          <a:noFill/>
        </p:spPr>
        <p:txBody>
          <a:bodyPr wrap="square" rtlCol="0">
            <a:spAutoFit/>
          </a:bodyPr>
          <a:lstStyle/>
          <a:p>
            <a:r>
              <a:rPr lang="en-US" sz="1400" dirty="0" smtClean="0"/>
              <a:t>Pat Arnott</a:t>
            </a:r>
          </a:p>
        </p:txBody>
      </p:sp>
      <p:sp>
        <p:nvSpPr>
          <p:cNvPr id="6" name="TextBox 5"/>
          <p:cNvSpPr txBox="1"/>
          <p:nvPr/>
        </p:nvSpPr>
        <p:spPr>
          <a:xfrm>
            <a:off x="1610047" y="2916434"/>
            <a:ext cx="1185922" cy="307777"/>
          </a:xfrm>
          <a:prstGeom prst="rect">
            <a:avLst/>
          </a:prstGeom>
          <a:noFill/>
        </p:spPr>
        <p:txBody>
          <a:bodyPr wrap="square" rtlCol="0">
            <a:spAutoFit/>
          </a:bodyPr>
          <a:lstStyle/>
          <a:p>
            <a:r>
              <a:rPr lang="en-US" sz="1400" dirty="0" smtClean="0"/>
              <a:t>Benny Bach</a:t>
            </a:r>
          </a:p>
        </p:txBody>
      </p:sp>
      <p:sp>
        <p:nvSpPr>
          <p:cNvPr id="7" name="TextBox 6"/>
          <p:cNvSpPr txBox="1"/>
          <p:nvPr/>
        </p:nvSpPr>
        <p:spPr>
          <a:xfrm>
            <a:off x="1017086" y="4131076"/>
            <a:ext cx="1550452" cy="307777"/>
          </a:xfrm>
          <a:prstGeom prst="rect">
            <a:avLst/>
          </a:prstGeom>
          <a:noFill/>
        </p:spPr>
        <p:txBody>
          <a:bodyPr wrap="square" rtlCol="0">
            <a:spAutoFit/>
          </a:bodyPr>
          <a:lstStyle/>
          <a:p>
            <a:r>
              <a:rPr lang="en-US" sz="1400" dirty="0" smtClean="0"/>
              <a:t>Spectrometer </a:t>
            </a:r>
            <a:r>
              <a:rPr lang="en-US" sz="1400" dirty="0" smtClean="0">
                <a:sym typeface="Wingdings"/>
              </a:rPr>
              <a:t></a:t>
            </a:r>
            <a:endParaRPr lang="en-US" sz="1400" dirty="0" smtClean="0"/>
          </a:p>
        </p:txBody>
      </p:sp>
      <p:sp>
        <p:nvSpPr>
          <p:cNvPr id="8" name="TextBox 7"/>
          <p:cNvSpPr txBox="1"/>
          <p:nvPr/>
        </p:nvSpPr>
        <p:spPr>
          <a:xfrm>
            <a:off x="3704088" y="5028749"/>
            <a:ext cx="2573132" cy="307777"/>
          </a:xfrm>
          <a:prstGeom prst="rect">
            <a:avLst/>
          </a:prstGeom>
          <a:noFill/>
        </p:spPr>
        <p:txBody>
          <a:bodyPr wrap="square" rtlCol="0">
            <a:spAutoFit/>
          </a:bodyPr>
          <a:lstStyle/>
          <a:p>
            <a:r>
              <a:rPr lang="en-US" sz="1400" dirty="0" smtClean="0"/>
              <a:t>Kate operating computer</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3"/>
          </a:xfrm>
        </p:spPr>
        <p:txBody>
          <a:bodyPr/>
          <a:lstStyle/>
          <a:p>
            <a:pPr>
              <a:defRPr/>
            </a:pPr>
            <a:r>
              <a:rPr lang="en-US" dirty="0" smtClean="0">
                <a:solidFill>
                  <a:srgbClr val="FFFF00"/>
                </a:solidFill>
              </a:rPr>
              <a:t>Idea</a:t>
            </a:r>
            <a:endParaRPr lang="en-US" dirty="0">
              <a:solidFill>
                <a:srgbClr val="FFFF00"/>
              </a:solidFill>
            </a:endParaRPr>
          </a:p>
        </p:txBody>
      </p:sp>
      <p:sp>
        <p:nvSpPr>
          <p:cNvPr id="14338" name="TextBox 3"/>
          <p:cNvSpPr txBox="1">
            <a:spLocks noChangeArrowheads="1"/>
          </p:cNvSpPr>
          <p:nvPr/>
        </p:nvSpPr>
        <p:spPr bwMode="auto">
          <a:xfrm>
            <a:off x="0" y="1106056"/>
            <a:ext cx="9144000"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a:solidFill>
                  <a:srgbClr val="FFFF00"/>
                </a:solidFill>
              </a:rPr>
              <a:t>Glaciers as ‘organisms’ grow under favorable meteorological and climate conditions.</a:t>
            </a:r>
          </a:p>
          <a:p>
            <a:pPr defTabSz="914400" eaLnBrk="1" fontAlgn="base" hangingPunct="1">
              <a:spcBef>
                <a:spcPct val="0"/>
              </a:spcBef>
              <a:spcAft>
                <a:spcPct val="0"/>
              </a:spcAft>
            </a:pPr>
            <a:endParaRPr lang="en-US" sz="1800" dirty="0">
              <a:solidFill>
                <a:srgbClr val="FFFF00"/>
              </a:solidFill>
            </a:endParaRPr>
          </a:p>
          <a:p>
            <a:pPr defTabSz="914400" eaLnBrk="1" fontAlgn="base" hangingPunct="1">
              <a:spcBef>
                <a:spcPct val="0"/>
              </a:spcBef>
              <a:spcAft>
                <a:spcPct val="0"/>
              </a:spcAft>
            </a:pPr>
            <a:r>
              <a:rPr lang="en-US" sz="1800" dirty="0">
                <a:solidFill>
                  <a:srgbClr val="FFFF00"/>
                </a:solidFill>
              </a:rPr>
              <a:t>They are an important water source for many of the people in Peru and Nepal, for example.</a:t>
            </a:r>
          </a:p>
          <a:p>
            <a:pPr defTabSz="914400" eaLnBrk="1" fontAlgn="base" hangingPunct="1">
              <a:spcBef>
                <a:spcPct val="0"/>
              </a:spcBef>
              <a:spcAft>
                <a:spcPct val="0"/>
              </a:spcAft>
            </a:pPr>
            <a:endParaRPr lang="en-US" sz="1800" dirty="0">
              <a:solidFill>
                <a:srgbClr val="FFFF00"/>
              </a:solidFill>
            </a:endParaRPr>
          </a:p>
          <a:p>
            <a:pPr defTabSz="914400" eaLnBrk="1" fontAlgn="base" hangingPunct="1">
              <a:spcBef>
                <a:spcPct val="0"/>
              </a:spcBef>
              <a:spcAft>
                <a:spcPct val="0"/>
              </a:spcAft>
            </a:pPr>
            <a:r>
              <a:rPr lang="en-US" sz="1800" dirty="0">
                <a:solidFill>
                  <a:srgbClr val="FFFF00"/>
                </a:solidFill>
              </a:rPr>
              <a:t>Glaciers are a governor for the pace of climate change due to their high reflectivity (albedo), and the great amount of heat needed to melt them from ice, to water, to water vapor in the atmosphere.</a:t>
            </a:r>
          </a:p>
          <a:p>
            <a:pPr defTabSz="914400" eaLnBrk="1" fontAlgn="base" hangingPunct="1">
              <a:spcBef>
                <a:spcPct val="0"/>
              </a:spcBef>
              <a:spcAft>
                <a:spcPct val="0"/>
              </a:spcAft>
            </a:pPr>
            <a:endParaRPr lang="en-US" sz="1800" dirty="0">
              <a:solidFill>
                <a:srgbClr val="FFFF00"/>
              </a:solidFill>
            </a:endParaRPr>
          </a:p>
          <a:p>
            <a:pPr defTabSz="914400" eaLnBrk="1" fontAlgn="base" hangingPunct="1">
              <a:spcBef>
                <a:spcPct val="0"/>
              </a:spcBef>
              <a:spcAft>
                <a:spcPct val="0"/>
              </a:spcAft>
            </a:pPr>
            <a:r>
              <a:rPr lang="en-US" sz="1800" dirty="0">
                <a:solidFill>
                  <a:srgbClr val="FFFF00"/>
                </a:solidFill>
              </a:rPr>
              <a:t>Glaciers may directly sublimate to the atmosphere when their surface albedo is reduced by deposition of light absorbing material like rock, dust, and soot on the surfaces.  This water vapor is likely not directly available to serve the water needs of people and ecosystems downstream.</a:t>
            </a:r>
          </a:p>
          <a:p>
            <a:pPr defTabSz="914400" eaLnBrk="1" fontAlgn="base" hangingPunct="1">
              <a:spcBef>
                <a:spcPct val="0"/>
              </a:spcBef>
              <a:spcAft>
                <a:spcPct val="0"/>
              </a:spcAft>
            </a:pPr>
            <a:endParaRPr lang="en-US" sz="1800" dirty="0">
              <a:solidFill>
                <a:srgbClr val="FFFF00"/>
              </a:solidFill>
            </a:endParaRPr>
          </a:p>
          <a:p>
            <a:pPr defTabSz="914400" eaLnBrk="1" fontAlgn="base" hangingPunct="1">
              <a:spcBef>
                <a:spcPct val="0"/>
              </a:spcBef>
              <a:spcAft>
                <a:spcPct val="0"/>
              </a:spcAft>
            </a:pPr>
            <a:r>
              <a:rPr lang="en-US" sz="1800" dirty="0">
                <a:solidFill>
                  <a:srgbClr val="FFFF00"/>
                </a:solidFill>
              </a:rPr>
              <a:t>In situ, on the ground measurements of the spectra of light reflected by glaciers is needed to provide ground-</a:t>
            </a:r>
            <a:r>
              <a:rPr lang="en-US" sz="1800" dirty="0" err="1">
                <a:solidFill>
                  <a:srgbClr val="FFFF00"/>
                </a:solidFill>
              </a:rPr>
              <a:t>truthing</a:t>
            </a:r>
            <a:r>
              <a:rPr lang="en-US" sz="1800" dirty="0">
                <a:solidFill>
                  <a:srgbClr val="FFFF00"/>
                </a:solidFill>
              </a:rPr>
              <a:t> for satellite remote sensing algorithm development</a:t>
            </a:r>
            <a:r>
              <a:rPr lang="en-US" sz="1800" dirty="0" smtClean="0">
                <a:solidFill>
                  <a:srgbClr val="FFFF00"/>
                </a:solidFill>
              </a:rPr>
              <a:t>.</a:t>
            </a:r>
            <a:endParaRPr lang="en-US" sz="18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0"/>
            <a:ext cx="7772400" cy="990600"/>
          </a:xfrm>
        </p:spPr>
        <p:txBody>
          <a:bodyPr/>
          <a:lstStyle/>
          <a:p>
            <a:pPr eaLnBrk="1" hangingPunct="1">
              <a:defRPr/>
            </a:pPr>
            <a:r>
              <a:rPr lang="en-US" dirty="0" smtClean="0"/>
              <a:t>Yana </a:t>
            </a:r>
            <a:r>
              <a:rPr lang="en-US" dirty="0" err="1" smtClean="0"/>
              <a:t>Pacha</a:t>
            </a:r>
            <a:r>
              <a:rPr lang="en-US" dirty="0" smtClean="0"/>
              <a:t> Glacier Albedo</a:t>
            </a:r>
          </a:p>
        </p:txBody>
      </p:sp>
      <p:pic>
        <p:nvPicPr>
          <p:cNvPr id="21506" name="Picture 4" descr="IshincaPhotosArnott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838200"/>
            <a:ext cx="36560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yanaGlacierAlbe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3" y="3198813"/>
            <a:ext cx="6243637"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6"/>
          <p:cNvSpPr txBox="1">
            <a:spLocks noChangeArrowheads="1"/>
          </p:cNvSpPr>
          <p:nvPr/>
        </p:nvSpPr>
        <p:spPr bwMode="auto">
          <a:xfrm>
            <a:off x="3810000" y="1143000"/>
            <a:ext cx="4953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b="1">
                <a:solidFill>
                  <a:srgbClr val="000000"/>
                </a:solidFill>
                <a:latin typeface="Arial" charset="0"/>
                <a:ea typeface="ＭＳ Ｐゴシック" charset="0"/>
                <a:cs typeface="Arial" charset="0"/>
              </a:rPr>
              <a:t>Carl Schmitt measuring albedo over </a:t>
            </a:r>
          </a:p>
          <a:p>
            <a:pPr defTabSz="914400" fontAlgn="base">
              <a:spcBef>
                <a:spcPct val="0"/>
              </a:spcBef>
              <a:spcAft>
                <a:spcPct val="0"/>
              </a:spcAft>
              <a:defRPr/>
            </a:pPr>
            <a:r>
              <a:rPr lang="en-US" b="1">
                <a:solidFill>
                  <a:srgbClr val="000000"/>
                </a:solidFill>
                <a:latin typeface="Arial" charset="0"/>
                <a:ea typeface="ＭＳ Ｐゴシック" charset="0"/>
                <a:cs typeface="Arial" charset="0"/>
              </a:rPr>
              <a:t>Roughened surface, 2 July 2012. </a:t>
            </a:r>
          </a:p>
          <a:p>
            <a:pPr defTabSz="914400" fontAlgn="base">
              <a:spcBef>
                <a:spcPct val="0"/>
              </a:spcBef>
              <a:spcAft>
                <a:spcPct val="0"/>
              </a:spcAft>
              <a:defRPr/>
            </a:pPr>
            <a:r>
              <a:rPr lang="en-US" b="1">
                <a:solidFill>
                  <a:srgbClr val="000000"/>
                </a:solidFill>
                <a:latin typeface="Arial" charset="0"/>
                <a:ea typeface="ＭＳ Ｐゴシック" charset="0"/>
                <a:cs typeface="Arial" charset="0"/>
              </a:rPr>
              <a:t>Sky conditions: Fairly uniform altocumulus clouds.</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471</TotalTime>
  <Words>565</Words>
  <Application>Microsoft Macintosh PowerPoint</Application>
  <PresentationFormat>On-screen Show (4:3)</PresentationFormat>
  <Paragraphs>74</Paragraphs>
  <Slides>21</Slides>
  <Notes>1</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1_Office Theme</vt:lpstr>
      <vt:lpstr>Default Design</vt:lpstr>
      <vt:lpstr>Integrative High Alpine Research through Collaborative Partnerships</vt:lpstr>
      <vt:lpstr>OUTLINE</vt:lpstr>
      <vt:lpstr>Program Overview</vt:lpstr>
      <vt:lpstr>Program Focus</vt:lpstr>
      <vt:lpstr>2012 Expedition to Peru</vt:lpstr>
      <vt:lpstr>By the numbers</vt:lpstr>
      <vt:lpstr>Spectrajeros: Workers Committed to Studying the Hydrological and Energy Budget of Glaciers.</vt:lpstr>
      <vt:lpstr>Idea</vt:lpstr>
      <vt:lpstr>Yana Pacha Glacier Albedo</vt:lpstr>
      <vt:lpstr>Pisco Glacier Albedo</vt:lpstr>
      <vt:lpstr>Grass and Mixed Surface Albedo</vt:lpstr>
      <vt:lpstr>Black Carbon Aerosol Concentration on Glaciers in Peru</vt:lpstr>
      <vt:lpstr>Glacier Melt and Water Quality</vt:lpstr>
      <vt:lpstr>Simple, Inexpensive, Quantitative Measure of Black Carbon </vt:lpstr>
      <vt:lpstr>Summary</vt:lpstr>
      <vt:lpstr>Discussing Albedo Meter with Student after Presentation at the College in Huaraz, Peru</vt:lpstr>
      <vt:lpstr>Further Information</vt:lpstr>
      <vt:lpstr>UNR Graduates Out in the World Making a Difference</vt:lpstr>
      <vt:lpstr>Best Part of Peru: The People.</vt:lpstr>
      <vt:lpstr>Thanks Everyone for a Great Experience</vt:lpstr>
      <vt:lpstr>Thanks for Your Attention </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Integrative High Alpine Research through Collaborative Partnerships</dc:title>
  <dc:creator>William Arnott</dc:creator>
  <cp:lastModifiedBy>William Arnott</cp:lastModifiedBy>
  <cp:revision>28</cp:revision>
  <cp:lastPrinted>2014-07-16T02:39:50Z</cp:lastPrinted>
  <dcterms:created xsi:type="dcterms:W3CDTF">2014-07-15T14:54:19Z</dcterms:created>
  <dcterms:modified xsi:type="dcterms:W3CDTF">2014-07-16T14:03:38Z</dcterms:modified>
</cp:coreProperties>
</file>