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708" r:id="rId3"/>
    <p:sldMasterId id="2147483720" r:id="rId4"/>
  </p:sldMasterIdLst>
  <p:notesMasterIdLst>
    <p:notesMasterId r:id="rId40"/>
  </p:notesMasterIdLst>
  <p:handoutMasterIdLst>
    <p:handoutMasterId r:id="rId41"/>
  </p:handoutMasterIdLst>
  <p:sldIdLst>
    <p:sldId id="434" r:id="rId5"/>
    <p:sldId id="326" r:id="rId6"/>
    <p:sldId id="344" r:id="rId7"/>
    <p:sldId id="346" r:id="rId8"/>
    <p:sldId id="336" r:id="rId9"/>
    <p:sldId id="410" r:id="rId10"/>
    <p:sldId id="412" r:id="rId11"/>
    <p:sldId id="413" r:id="rId12"/>
    <p:sldId id="424" r:id="rId13"/>
    <p:sldId id="335" r:id="rId14"/>
    <p:sldId id="408" r:id="rId15"/>
    <p:sldId id="414" r:id="rId16"/>
    <p:sldId id="419" r:id="rId17"/>
    <p:sldId id="420" r:id="rId18"/>
    <p:sldId id="421" r:id="rId19"/>
    <p:sldId id="422" r:id="rId20"/>
    <p:sldId id="423" r:id="rId21"/>
    <p:sldId id="425" r:id="rId22"/>
    <p:sldId id="347" r:id="rId23"/>
    <p:sldId id="411" r:id="rId24"/>
    <p:sldId id="430" r:id="rId25"/>
    <p:sldId id="431" r:id="rId26"/>
    <p:sldId id="332" r:id="rId27"/>
    <p:sldId id="333" r:id="rId28"/>
    <p:sldId id="428" r:id="rId29"/>
    <p:sldId id="429" r:id="rId30"/>
    <p:sldId id="426" r:id="rId31"/>
    <p:sldId id="388" r:id="rId32"/>
    <p:sldId id="356" r:id="rId33"/>
    <p:sldId id="359" r:id="rId34"/>
    <p:sldId id="427" r:id="rId35"/>
    <p:sldId id="368" r:id="rId36"/>
    <p:sldId id="369" r:id="rId37"/>
    <p:sldId id="433" r:id="rId38"/>
    <p:sldId id="432" r:id="rId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2071"/>
    <p:restoredTop sz="90954"/>
  </p:normalViewPr>
  <p:slideViewPr>
    <p:cSldViewPr snapToGrid="0">
      <p:cViewPr varScale="1">
        <p:scale>
          <a:sx n="116" d="100"/>
          <a:sy n="116" d="100"/>
        </p:scale>
        <p:origin x="2382" y="108"/>
      </p:cViewPr>
      <p:guideLst>
        <p:guide orient="horz" pos="2160"/>
        <p:guide pos="2880"/>
      </p:guideLst>
    </p:cSldViewPr>
  </p:slideViewPr>
  <p:outlineViewPr>
    <p:cViewPr>
      <p:scale>
        <a:sx n="33" d="100"/>
        <a:sy n="33" d="100"/>
      </p:scale>
      <p:origin x="0" y="-521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20" d="100"/>
          <a:sy n="120" d="100"/>
        </p:scale>
        <p:origin x="-147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FB396F37-EBFF-C94D-AFBB-2E8C51B5FB0B}" type="datetimeFigureOut">
              <a:rPr lang="en-US"/>
              <a:pPr>
                <a:defRPr/>
              </a:pPr>
              <a:t>12/4/2017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A8D1CA44-440B-3F45-A3B6-CCB5A85FFF7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en-US"/>
          </a:p>
        </p:txBody>
      </p:sp>
      <p:sp>
        <p:nvSpPr>
          <p:cNvPr id="1331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C8B715A-5ABE-3D46-B82C-D2F8ED06DDF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EDC4905-D75C-744A-A8B3-2D5A07E44307}" type="slidenum">
              <a:rPr lang="en-US" altLang="en-US" sz="1200"/>
              <a:pPr/>
              <a:t>2</a:t>
            </a:fld>
            <a:endParaRPr lang="en-US" altLang="en-US" sz="1200"/>
          </a:p>
        </p:txBody>
      </p:sp>
      <p:sp>
        <p:nvSpPr>
          <p:cNvPr id="17305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6CF6651-F192-1443-92F5-E0AA3B486FFD}" type="slidenum">
              <a:rPr lang="en-US" altLang="en-US" sz="1200"/>
              <a:pPr/>
              <a:t>23</a:t>
            </a:fld>
            <a:endParaRPr lang="en-US" altLang="en-US" sz="1200"/>
          </a:p>
        </p:txBody>
      </p:sp>
      <p:sp>
        <p:nvSpPr>
          <p:cNvPr id="190466"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B6E2F23-1CE6-0944-89AA-6529B752AF7F}" type="slidenum">
              <a:rPr lang="en-US" altLang="en-US" sz="1200"/>
              <a:pPr/>
              <a:t>24</a:t>
            </a:fld>
            <a:endParaRPr lang="en-US" altLang="en-US" sz="1200"/>
          </a:p>
        </p:txBody>
      </p:sp>
      <p:sp>
        <p:nvSpPr>
          <p:cNvPr id="19149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698CB6-EA4E-EF46-AE08-500C0BE708DF}" type="slidenum">
              <a:rPr lang="en-US">
                <a:solidFill>
                  <a:srgbClr val="000000"/>
                </a:solidFill>
              </a:rPr>
              <a:pPr/>
              <a:t>29</a:t>
            </a:fld>
            <a:endParaRPr lang="en-US">
              <a:solidFill>
                <a:srgbClr val="000000"/>
              </a:solidFill>
            </a:endParaRPr>
          </a:p>
        </p:txBody>
      </p:sp>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BA2AA9B-A0DB-3142-9776-EEBCB2AF6E91}" type="slidenum">
              <a:rPr lang="en-US">
                <a:solidFill>
                  <a:srgbClr val="000000"/>
                </a:solidFill>
              </a:rPr>
              <a:pPr/>
              <a:t>30</a:t>
            </a:fld>
            <a:endParaRPr lang="en-US">
              <a:solidFill>
                <a:srgbClr val="000000"/>
              </a:solidFill>
            </a:endParaRPr>
          </a:p>
        </p:txBody>
      </p:sp>
      <p:sp>
        <p:nvSpPr>
          <p:cNvPr id="52226"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222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a:lstStyle/>
          <a:p>
            <a:endParaRPr lang="en-US"/>
          </a:p>
        </p:txBody>
      </p:sp>
      <p:sp>
        <p:nvSpPr>
          <p:cNvPr id="4403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7EB050F5-3EDA-8D4F-93EB-A44D585505B6}" type="slidenum">
              <a:rPr lang="en-US" sz="1200" smtClean="0">
                <a:solidFill>
                  <a:srgbClr val="000000"/>
                </a:solidFill>
                <a:cs typeface="Arial" charset="0"/>
              </a:rPr>
              <a:pPr algn="r" defTabSz="914400" fontAlgn="base">
                <a:spcBef>
                  <a:spcPct val="0"/>
                </a:spcBef>
                <a:spcAft>
                  <a:spcPct val="0"/>
                </a:spcAft>
              </a:pPr>
              <a:t>30</a:t>
            </a:fld>
            <a:endParaRPr lang="en-US" sz="1200" smtClean="0">
              <a:solidFill>
                <a:srgbClr val="000000"/>
              </a:solidFill>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B86C92-B5E4-E241-9791-D11709387237}" type="slidenum">
              <a:rPr lang="en-US">
                <a:solidFill>
                  <a:srgbClr val="000000"/>
                </a:solidFill>
              </a:rPr>
              <a:pPr/>
              <a:t>31</a:t>
            </a:fld>
            <a:endParaRPr lang="en-US">
              <a:solidFill>
                <a:srgbClr val="000000"/>
              </a:solidFill>
            </a:endParaRPr>
          </a:p>
        </p:txBody>
      </p:sp>
      <p:sp>
        <p:nvSpPr>
          <p:cNvPr id="563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63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4468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3FBC34-0BA5-784C-AFCC-06FEA2D3FF46}" type="slidenum">
              <a:rPr lang="en-US">
                <a:solidFill>
                  <a:srgbClr val="000000"/>
                </a:solidFill>
              </a:rPr>
              <a:pPr/>
              <a:t>32</a:t>
            </a:fld>
            <a:endParaRPr lang="en-US">
              <a:solidFill>
                <a:srgbClr val="000000"/>
              </a:solidFill>
            </a:endParaRPr>
          </a:p>
        </p:txBody>
      </p:sp>
      <p:sp>
        <p:nvSpPr>
          <p:cNvPr id="68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8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63D13-F5ED-D64A-AA4A-B9C4440910E7}" type="slidenum">
              <a:rPr lang="en-US">
                <a:solidFill>
                  <a:srgbClr val="000000"/>
                </a:solidFill>
              </a:rPr>
              <a:pPr/>
              <a:t>33</a:t>
            </a:fld>
            <a:endParaRPr lang="en-US">
              <a:solidFill>
                <a:srgbClr val="000000"/>
              </a:solidFill>
            </a:endParaRPr>
          </a:p>
        </p:txBody>
      </p:sp>
      <p:sp>
        <p:nvSpPr>
          <p:cNvPr id="706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869442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5235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0"/>
            <a:ext cx="1976437" cy="6176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0"/>
            <a:ext cx="5776913" cy="6176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240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FFF36718-168A-3646-94A0-A5BBDDAA10E1}" type="datetimeFigureOut">
              <a:rPr lang="en-US" sz="1800">
                <a:solidFill>
                  <a:prstClr val="black"/>
                </a:solidFill>
                <a:latin typeface="Calibri"/>
                <a:ea typeface=""/>
              </a:rPr>
              <a:pPr defTabSz="457200" eaLnBrk="1" fontAlgn="auto" hangingPunct="1">
                <a:spcBef>
                  <a:spcPts val="0"/>
                </a:spcBef>
                <a:spcAft>
                  <a:spcPts val="0"/>
                </a:spcAft>
              </a:pPr>
              <a:t>12/4/2017</a:t>
            </a:fld>
            <a:endParaRPr lang="en-US" sz="1800">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sz="1800">
              <a:solidFill>
                <a:prstClr val="black"/>
              </a:solidFill>
              <a:latin typeface="Calibri"/>
              <a:ea typeface=""/>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4108207-3597-014D-B7F6-6F66D93A9657}" type="slidenum">
              <a:rPr lang="en-US" sz="1800">
                <a:solidFill>
                  <a:prstClr val="black"/>
                </a:solidFill>
                <a:latin typeface="Calibri"/>
                <a:ea typeface=""/>
              </a:rPr>
              <a:pPr defTabSz="457200" eaLnBrk="1" fontAlgn="auto" hangingPunct="1">
                <a:spcBef>
                  <a:spcPts val="0"/>
                </a:spcBef>
                <a:spcAft>
                  <a:spcPts val="0"/>
                </a:spcAft>
              </a:pPr>
              <a:t>‹#›</a:t>
            </a:fld>
            <a:endParaRPr lang="en-US" sz="1800">
              <a:solidFill>
                <a:prstClr val="black"/>
              </a:solidFill>
              <a:latin typeface="Calibri"/>
              <a:ea typeface=""/>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FFF36718-168A-3646-94A0-A5BBDDAA10E1}" type="datetimeFigureOut">
              <a:rPr lang="en-US" sz="1800">
                <a:solidFill>
                  <a:prstClr val="black"/>
                </a:solidFill>
                <a:latin typeface="Calibri"/>
                <a:ea typeface=""/>
              </a:rPr>
              <a:pPr defTabSz="457200" eaLnBrk="1" fontAlgn="auto" hangingPunct="1">
                <a:spcBef>
                  <a:spcPts val="0"/>
                </a:spcBef>
                <a:spcAft>
                  <a:spcPts val="0"/>
                </a:spcAft>
              </a:pPr>
              <a:t>12/4/2017</a:t>
            </a:fld>
            <a:endParaRPr lang="en-US" sz="1800">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sz="1800">
              <a:solidFill>
                <a:prstClr val="black"/>
              </a:solidFill>
              <a:latin typeface="Calibri"/>
              <a:ea typeface=""/>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4108207-3597-014D-B7F6-6F66D93A9657}" type="slidenum">
              <a:rPr lang="en-US" sz="1800">
                <a:solidFill>
                  <a:prstClr val="black"/>
                </a:solidFill>
                <a:latin typeface="Calibri"/>
                <a:ea typeface=""/>
              </a:rPr>
              <a:pPr defTabSz="457200" eaLnBrk="1" fontAlgn="auto" hangingPunct="1">
                <a:spcBef>
                  <a:spcPts val="0"/>
                </a:spcBef>
                <a:spcAft>
                  <a:spcPts val="0"/>
                </a:spcAft>
              </a:pPr>
              <a:t>‹#›</a:t>
            </a:fld>
            <a:endParaRPr lang="en-US" sz="1800">
              <a:solidFill>
                <a:prstClr val="black"/>
              </a:solidFill>
              <a:latin typeface="Calibri"/>
              <a:ea typeface=""/>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FFF36718-168A-3646-94A0-A5BBDDAA10E1}" type="datetimeFigureOut">
              <a:rPr lang="en-US" sz="1800">
                <a:solidFill>
                  <a:prstClr val="black"/>
                </a:solidFill>
                <a:latin typeface="Calibri"/>
                <a:ea typeface=""/>
              </a:rPr>
              <a:pPr defTabSz="457200" eaLnBrk="1" fontAlgn="auto" hangingPunct="1">
                <a:spcBef>
                  <a:spcPts val="0"/>
                </a:spcBef>
                <a:spcAft>
                  <a:spcPts val="0"/>
                </a:spcAft>
              </a:pPr>
              <a:t>12/4/2017</a:t>
            </a:fld>
            <a:endParaRPr lang="en-US" sz="1800">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sz="1800">
              <a:solidFill>
                <a:prstClr val="black"/>
              </a:solidFill>
              <a:latin typeface="Calibri"/>
              <a:ea typeface=""/>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4108207-3597-014D-B7F6-6F66D93A9657}" type="slidenum">
              <a:rPr lang="en-US" sz="1800">
                <a:solidFill>
                  <a:prstClr val="black"/>
                </a:solidFill>
                <a:latin typeface="Calibri"/>
                <a:ea typeface=""/>
              </a:rPr>
              <a:pPr defTabSz="457200" eaLnBrk="1" fontAlgn="auto" hangingPunct="1">
                <a:spcBef>
                  <a:spcPts val="0"/>
                </a:spcBef>
                <a:spcAft>
                  <a:spcPts val="0"/>
                </a:spcAft>
              </a:pPr>
              <a:t>‹#›</a:t>
            </a:fld>
            <a:endParaRPr lang="en-US" sz="1800">
              <a:solidFill>
                <a:prstClr val="black"/>
              </a:solidFill>
              <a:latin typeface="Calibri"/>
              <a:ea typeface=""/>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FFF36718-168A-3646-94A0-A5BBDDAA10E1}" type="datetimeFigureOut">
              <a:rPr lang="en-US" sz="1800">
                <a:solidFill>
                  <a:prstClr val="black"/>
                </a:solidFill>
                <a:latin typeface="Calibri"/>
                <a:ea typeface=""/>
              </a:rPr>
              <a:pPr defTabSz="457200" eaLnBrk="1" fontAlgn="auto" hangingPunct="1">
                <a:spcBef>
                  <a:spcPts val="0"/>
                </a:spcBef>
                <a:spcAft>
                  <a:spcPts val="0"/>
                </a:spcAft>
              </a:pPr>
              <a:t>12/4/2017</a:t>
            </a:fld>
            <a:endParaRPr lang="en-US" sz="1800">
              <a:solidFill>
                <a:prstClr val="black"/>
              </a:solidFill>
              <a:latin typeface="Calibri"/>
              <a:ea typeface=""/>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sz="1800">
              <a:solidFill>
                <a:prstClr val="black"/>
              </a:solidFill>
              <a:latin typeface="Calibri"/>
              <a:ea typeface=""/>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4108207-3597-014D-B7F6-6F66D93A9657}" type="slidenum">
              <a:rPr lang="en-US" sz="1800">
                <a:solidFill>
                  <a:prstClr val="black"/>
                </a:solidFill>
                <a:latin typeface="Calibri"/>
                <a:ea typeface=""/>
              </a:rPr>
              <a:pPr defTabSz="457200" eaLnBrk="1" fontAlgn="auto" hangingPunct="1">
                <a:spcBef>
                  <a:spcPts val="0"/>
                </a:spcBef>
                <a:spcAft>
                  <a:spcPts val="0"/>
                </a:spcAft>
              </a:pPr>
              <a:t>‹#›</a:t>
            </a:fld>
            <a:endParaRPr lang="en-US" sz="1800">
              <a:solidFill>
                <a:prstClr val="black"/>
              </a:solidFill>
              <a:latin typeface="Calibri"/>
              <a:ea typeface=""/>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FFF36718-168A-3646-94A0-A5BBDDAA10E1}" type="datetimeFigureOut">
              <a:rPr lang="en-US" sz="1800">
                <a:solidFill>
                  <a:prstClr val="black"/>
                </a:solidFill>
                <a:latin typeface="Calibri"/>
                <a:ea typeface=""/>
              </a:rPr>
              <a:pPr defTabSz="457200" eaLnBrk="1" fontAlgn="auto" hangingPunct="1">
                <a:spcBef>
                  <a:spcPts val="0"/>
                </a:spcBef>
                <a:spcAft>
                  <a:spcPts val="0"/>
                </a:spcAft>
              </a:pPr>
              <a:t>12/4/2017</a:t>
            </a:fld>
            <a:endParaRPr lang="en-US" sz="1800">
              <a:solidFill>
                <a:prstClr val="black"/>
              </a:solidFill>
              <a:latin typeface="Calibri"/>
              <a:ea typeface=""/>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sz="1800">
              <a:solidFill>
                <a:prstClr val="black"/>
              </a:solidFill>
              <a:latin typeface="Calibri"/>
              <a:ea typeface=""/>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4108207-3597-014D-B7F6-6F66D93A9657}" type="slidenum">
              <a:rPr lang="en-US" sz="1800">
                <a:solidFill>
                  <a:prstClr val="black"/>
                </a:solidFill>
                <a:latin typeface="Calibri"/>
                <a:ea typeface=""/>
              </a:rPr>
              <a:pPr defTabSz="457200" eaLnBrk="1" fontAlgn="auto" hangingPunct="1">
                <a:spcBef>
                  <a:spcPts val="0"/>
                </a:spcBef>
                <a:spcAft>
                  <a:spcPts val="0"/>
                </a:spcAft>
              </a:pPr>
              <a:t>‹#›</a:t>
            </a:fld>
            <a:endParaRPr lang="en-US" sz="1800">
              <a:solidFill>
                <a:prstClr val="black"/>
              </a:solidFill>
              <a:latin typeface="Calibri"/>
              <a:ea typeface=""/>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FFF36718-168A-3646-94A0-A5BBDDAA10E1}" type="datetimeFigureOut">
              <a:rPr lang="en-US" sz="1800">
                <a:solidFill>
                  <a:prstClr val="black"/>
                </a:solidFill>
                <a:latin typeface="Calibri"/>
                <a:ea typeface=""/>
              </a:rPr>
              <a:pPr defTabSz="457200" eaLnBrk="1" fontAlgn="auto" hangingPunct="1">
                <a:spcBef>
                  <a:spcPts val="0"/>
                </a:spcBef>
                <a:spcAft>
                  <a:spcPts val="0"/>
                </a:spcAft>
              </a:pPr>
              <a:t>12/4/2017</a:t>
            </a:fld>
            <a:endParaRPr lang="en-US" sz="1800">
              <a:solidFill>
                <a:prstClr val="black"/>
              </a:solidFill>
              <a:latin typeface="Calibri"/>
              <a:ea typeface=""/>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sz="1800">
              <a:solidFill>
                <a:prstClr val="black"/>
              </a:solidFill>
              <a:latin typeface="Calibri"/>
              <a:ea typeface=""/>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4108207-3597-014D-B7F6-6F66D93A9657}" type="slidenum">
              <a:rPr lang="en-US" sz="1800">
                <a:solidFill>
                  <a:prstClr val="black"/>
                </a:solidFill>
                <a:latin typeface="Calibri"/>
                <a:ea typeface=""/>
              </a:rPr>
              <a:pPr defTabSz="457200" eaLnBrk="1" fontAlgn="auto" hangingPunct="1">
                <a:spcBef>
                  <a:spcPts val="0"/>
                </a:spcBef>
                <a:spcAft>
                  <a:spcPts val="0"/>
                </a:spcAft>
              </a:pPr>
              <a:t>‹#›</a:t>
            </a:fld>
            <a:endParaRPr lang="en-US" sz="1800">
              <a:solidFill>
                <a:prstClr val="black"/>
              </a:solidFill>
              <a:latin typeface="Calibri"/>
              <a:ea typeface=""/>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FFF36718-168A-3646-94A0-A5BBDDAA10E1}" type="datetimeFigureOut">
              <a:rPr lang="en-US" sz="1800">
                <a:solidFill>
                  <a:prstClr val="black"/>
                </a:solidFill>
                <a:latin typeface="Calibri"/>
                <a:ea typeface=""/>
              </a:rPr>
              <a:pPr defTabSz="457200" eaLnBrk="1" fontAlgn="auto" hangingPunct="1">
                <a:spcBef>
                  <a:spcPts val="0"/>
                </a:spcBef>
                <a:spcAft>
                  <a:spcPts val="0"/>
                </a:spcAft>
              </a:pPr>
              <a:t>12/4/2017</a:t>
            </a:fld>
            <a:endParaRPr lang="en-US" sz="1800">
              <a:solidFill>
                <a:prstClr val="black"/>
              </a:solidFill>
              <a:latin typeface="Calibri"/>
              <a:ea typeface=""/>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sz="1800">
              <a:solidFill>
                <a:prstClr val="black"/>
              </a:solidFill>
              <a:latin typeface="Calibri"/>
              <a:ea typeface=""/>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4108207-3597-014D-B7F6-6F66D93A9657}" type="slidenum">
              <a:rPr lang="en-US" sz="1800">
                <a:solidFill>
                  <a:prstClr val="black"/>
                </a:solidFill>
                <a:latin typeface="Calibri"/>
                <a:ea typeface=""/>
              </a:rPr>
              <a:pPr defTabSz="457200" eaLnBrk="1" fontAlgn="auto" hangingPunct="1">
                <a:spcBef>
                  <a:spcPts val="0"/>
                </a:spcBef>
                <a:spcAft>
                  <a:spcPts val="0"/>
                </a:spcAft>
              </a:pPr>
              <a:t>‹#›</a:t>
            </a:fld>
            <a:endParaRPr lang="en-US" sz="1800">
              <a:solidFill>
                <a:prstClr val="black"/>
              </a:solidFill>
              <a:latin typeface="Calibri"/>
              <a:ea typeface=""/>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FFF36718-168A-3646-94A0-A5BBDDAA10E1}" type="datetimeFigureOut">
              <a:rPr lang="en-US" sz="1800">
                <a:solidFill>
                  <a:prstClr val="black"/>
                </a:solidFill>
                <a:latin typeface="Calibri"/>
                <a:ea typeface=""/>
              </a:rPr>
              <a:pPr defTabSz="457200" eaLnBrk="1" fontAlgn="auto" hangingPunct="1">
                <a:spcBef>
                  <a:spcPts val="0"/>
                </a:spcBef>
                <a:spcAft>
                  <a:spcPts val="0"/>
                </a:spcAft>
              </a:pPr>
              <a:t>12/4/2017</a:t>
            </a:fld>
            <a:endParaRPr lang="en-US" sz="1800">
              <a:solidFill>
                <a:prstClr val="black"/>
              </a:solidFill>
              <a:latin typeface="Calibri"/>
              <a:ea typeface=""/>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sz="1800">
              <a:solidFill>
                <a:prstClr val="black"/>
              </a:solidFill>
              <a:latin typeface="Calibri"/>
              <a:ea typeface=""/>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4108207-3597-014D-B7F6-6F66D93A9657}" type="slidenum">
              <a:rPr lang="en-US" sz="1800">
                <a:solidFill>
                  <a:prstClr val="black"/>
                </a:solidFill>
                <a:latin typeface="Calibri"/>
                <a:ea typeface=""/>
              </a:rPr>
              <a:pPr defTabSz="457200" eaLnBrk="1" fontAlgn="auto" hangingPunct="1">
                <a:spcBef>
                  <a:spcPts val="0"/>
                </a:spcBef>
                <a:spcAft>
                  <a:spcPts val="0"/>
                </a:spcAft>
              </a:pPr>
              <a:t>‹#›</a:t>
            </a:fld>
            <a:endParaRPr lang="en-US" sz="1800">
              <a:solidFill>
                <a:prstClr val="black"/>
              </a:solidFill>
              <a:latin typeface="Calibri"/>
              <a:ea typeface=""/>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7329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FFF36718-168A-3646-94A0-A5BBDDAA10E1}" type="datetimeFigureOut">
              <a:rPr lang="en-US" sz="1800">
                <a:solidFill>
                  <a:prstClr val="black"/>
                </a:solidFill>
                <a:latin typeface="Calibri"/>
                <a:ea typeface=""/>
              </a:rPr>
              <a:pPr defTabSz="457200" eaLnBrk="1" fontAlgn="auto" hangingPunct="1">
                <a:spcBef>
                  <a:spcPts val="0"/>
                </a:spcBef>
                <a:spcAft>
                  <a:spcPts val="0"/>
                </a:spcAft>
              </a:pPr>
              <a:t>12/4/2017</a:t>
            </a:fld>
            <a:endParaRPr lang="en-US" sz="1800">
              <a:solidFill>
                <a:prstClr val="black"/>
              </a:solidFill>
              <a:latin typeface="Calibri"/>
              <a:ea typeface=""/>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sz="1800">
              <a:solidFill>
                <a:prstClr val="black"/>
              </a:solidFill>
              <a:latin typeface="Calibri"/>
              <a:ea typeface=""/>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4108207-3597-014D-B7F6-6F66D93A9657}" type="slidenum">
              <a:rPr lang="en-US" sz="1800">
                <a:solidFill>
                  <a:prstClr val="black"/>
                </a:solidFill>
                <a:latin typeface="Calibri"/>
                <a:ea typeface=""/>
              </a:rPr>
              <a:pPr defTabSz="457200" eaLnBrk="1" fontAlgn="auto" hangingPunct="1">
                <a:spcBef>
                  <a:spcPts val="0"/>
                </a:spcBef>
                <a:spcAft>
                  <a:spcPts val="0"/>
                </a:spcAft>
              </a:pPr>
              <a:t>‹#›</a:t>
            </a:fld>
            <a:endParaRPr lang="en-US" sz="1800">
              <a:solidFill>
                <a:prstClr val="black"/>
              </a:solidFill>
              <a:latin typeface="Calibri"/>
              <a:ea typeface=""/>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FFF36718-168A-3646-94A0-A5BBDDAA10E1}" type="datetimeFigureOut">
              <a:rPr lang="en-US" sz="1800">
                <a:solidFill>
                  <a:prstClr val="black"/>
                </a:solidFill>
                <a:latin typeface="Calibri"/>
                <a:ea typeface=""/>
              </a:rPr>
              <a:pPr defTabSz="457200" eaLnBrk="1" fontAlgn="auto" hangingPunct="1">
                <a:spcBef>
                  <a:spcPts val="0"/>
                </a:spcBef>
                <a:spcAft>
                  <a:spcPts val="0"/>
                </a:spcAft>
              </a:pPr>
              <a:t>12/4/2017</a:t>
            </a:fld>
            <a:endParaRPr lang="en-US" sz="1800">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sz="1800">
              <a:solidFill>
                <a:prstClr val="black"/>
              </a:solidFill>
              <a:latin typeface="Calibri"/>
              <a:ea typeface=""/>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4108207-3597-014D-B7F6-6F66D93A9657}" type="slidenum">
              <a:rPr lang="en-US" sz="1800">
                <a:solidFill>
                  <a:prstClr val="black"/>
                </a:solidFill>
                <a:latin typeface="Calibri"/>
                <a:ea typeface=""/>
              </a:rPr>
              <a:pPr defTabSz="457200" eaLnBrk="1" fontAlgn="auto" hangingPunct="1">
                <a:spcBef>
                  <a:spcPts val="0"/>
                </a:spcBef>
                <a:spcAft>
                  <a:spcPts val="0"/>
                </a:spcAft>
              </a:pPr>
              <a:t>‹#›</a:t>
            </a:fld>
            <a:endParaRPr lang="en-US" sz="1800">
              <a:solidFill>
                <a:prstClr val="black"/>
              </a:solidFill>
              <a:latin typeface="Calibri"/>
              <a:ea typeface=""/>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FFF36718-168A-3646-94A0-A5BBDDAA10E1}" type="datetimeFigureOut">
              <a:rPr lang="en-US" sz="1800">
                <a:solidFill>
                  <a:prstClr val="black"/>
                </a:solidFill>
                <a:latin typeface="Calibri"/>
                <a:ea typeface=""/>
              </a:rPr>
              <a:pPr defTabSz="457200" eaLnBrk="1" fontAlgn="auto" hangingPunct="1">
                <a:spcBef>
                  <a:spcPts val="0"/>
                </a:spcBef>
                <a:spcAft>
                  <a:spcPts val="0"/>
                </a:spcAft>
              </a:pPr>
              <a:t>12/4/2017</a:t>
            </a:fld>
            <a:endParaRPr lang="en-US" sz="1800">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sz="1800">
              <a:solidFill>
                <a:prstClr val="black"/>
              </a:solidFill>
              <a:latin typeface="Calibri"/>
              <a:ea typeface=""/>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4108207-3597-014D-B7F6-6F66D93A9657}" type="slidenum">
              <a:rPr lang="en-US" sz="1800">
                <a:solidFill>
                  <a:prstClr val="black"/>
                </a:solidFill>
                <a:latin typeface="Calibri"/>
                <a:ea typeface=""/>
              </a:rPr>
              <a:pPr defTabSz="457200" eaLnBrk="1" fontAlgn="auto" hangingPunct="1">
                <a:spcBef>
                  <a:spcPts val="0"/>
                </a:spcBef>
                <a:spcAft>
                  <a:spcPts val="0"/>
                </a:spcAft>
              </a:pPr>
              <a:t>‹#›</a:t>
            </a:fld>
            <a:endParaRPr lang="en-US" sz="1800">
              <a:solidFill>
                <a:prstClr val="black"/>
              </a:solidFill>
              <a:latin typeface="Calibri"/>
              <a:ea typeface=""/>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UNR</a:t>
            </a: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UNR</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UNR</a:t>
            </a: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solidFill>
                  <a:srgbClr val="000000"/>
                </a:solidFill>
              </a:rPr>
              <a:t>Pat Arnott, UNR</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solidFill>
                  <a:srgbClr val="000000"/>
                </a:solidFill>
              </a:rPr>
              <a:t>Pat Arnott, UNR</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solidFill>
                  <a:srgbClr val="000000"/>
                </a:solidFill>
              </a:rPr>
              <a:t>Pat Arnott, UNR</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solidFill>
                  <a:srgbClr val="000000"/>
                </a:solidFill>
              </a:rPr>
              <a:t>Pat Arnott, UNR</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7149711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solidFill>
                  <a:srgbClr val="000000"/>
                </a:solidFill>
              </a:rPr>
              <a:t>Pat Arnott, UNR</a:t>
            </a: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solidFill>
                  <a:srgbClr val="000000"/>
                </a:solidFill>
              </a:rPr>
              <a:t>Pat Arnott, UNR</a:t>
            </a: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UNR</a:t>
            </a: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45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UNR</a:t>
            </a: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1637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97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38200" y="228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4340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39235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004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94995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43505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0"/>
            <a:ext cx="77724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2400" kern="12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charset="0"/>
          <a:ea typeface="ＭＳ Ｐゴシック" charset="-128"/>
        </a:defRPr>
      </a:lvl2pPr>
      <a:lvl3pPr algn="ctr" rtl="0" eaLnBrk="0" fontAlgn="base" hangingPunct="0">
        <a:spcBef>
          <a:spcPct val="0"/>
        </a:spcBef>
        <a:spcAft>
          <a:spcPct val="0"/>
        </a:spcAft>
        <a:defRPr sz="2400">
          <a:solidFill>
            <a:schemeClr val="tx2"/>
          </a:solidFill>
          <a:latin typeface="Arial" charset="0"/>
          <a:ea typeface="ＭＳ Ｐゴシック" charset="-128"/>
        </a:defRPr>
      </a:lvl3pPr>
      <a:lvl4pPr algn="ctr" rtl="0" eaLnBrk="0" fontAlgn="base" hangingPunct="0">
        <a:spcBef>
          <a:spcPct val="0"/>
        </a:spcBef>
        <a:spcAft>
          <a:spcPct val="0"/>
        </a:spcAft>
        <a:defRPr sz="2400">
          <a:solidFill>
            <a:schemeClr val="tx2"/>
          </a:solidFill>
          <a:latin typeface="Arial" charset="0"/>
          <a:ea typeface="ＭＳ Ｐゴシック" charset="-128"/>
        </a:defRPr>
      </a:lvl4pPr>
      <a:lvl5pPr algn="ctr" rtl="0" eaLnBrk="0" fontAlgn="base" hangingPunct="0">
        <a:spcBef>
          <a:spcPct val="0"/>
        </a:spcBef>
        <a:spcAft>
          <a:spcPct val="0"/>
        </a:spcAft>
        <a:defRPr sz="2400">
          <a:solidFill>
            <a:schemeClr val="tx2"/>
          </a:solidFill>
          <a:latin typeface="Arial" charset="0"/>
          <a:ea typeface="ＭＳ Ｐゴシック" charset="-128"/>
        </a:defRPr>
      </a:lvl5pPr>
      <a:lvl6pPr marL="457200" algn="ctr" rtl="0" fontAlgn="base">
        <a:spcBef>
          <a:spcPct val="0"/>
        </a:spcBef>
        <a:spcAft>
          <a:spcPct val="0"/>
        </a:spcAft>
        <a:defRPr sz="2400">
          <a:solidFill>
            <a:schemeClr val="tx2"/>
          </a:solidFill>
          <a:latin typeface="Arial" charset="0"/>
          <a:ea typeface="ＭＳ Ｐゴシック" charset="-128"/>
        </a:defRPr>
      </a:lvl6pPr>
      <a:lvl7pPr marL="914400" algn="ctr" rtl="0" fontAlgn="base">
        <a:spcBef>
          <a:spcPct val="0"/>
        </a:spcBef>
        <a:spcAft>
          <a:spcPct val="0"/>
        </a:spcAft>
        <a:defRPr sz="2400">
          <a:solidFill>
            <a:schemeClr val="tx2"/>
          </a:solidFill>
          <a:latin typeface="Arial" charset="0"/>
          <a:ea typeface="ＭＳ Ｐゴシック" charset="-128"/>
        </a:defRPr>
      </a:lvl7pPr>
      <a:lvl8pPr marL="1371600" algn="ctr" rtl="0" fontAlgn="base">
        <a:spcBef>
          <a:spcPct val="0"/>
        </a:spcBef>
        <a:spcAft>
          <a:spcPct val="0"/>
        </a:spcAft>
        <a:defRPr sz="2400">
          <a:solidFill>
            <a:schemeClr val="tx2"/>
          </a:solidFill>
          <a:latin typeface="Arial" charset="0"/>
          <a:ea typeface="ＭＳ Ｐゴシック" charset="-128"/>
        </a:defRPr>
      </a:lvl8pPr>
      <a:lvl9pPr marL="1828800" algn="ctr" rtl="0" fontAlgn="base">
        <a:spcBef>
          <a:spcPct val="0"/>
        </a:spcBef>
        <a:spcAft>
          <a:spcPct val="0"/>
        </a:spcAft>
        <a:defRPr sz="2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14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655885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5"/>
          <p:cNvSpPr>
            <a:spLocks noGrp="1" noChangeArrowheads="1"/>
          </p:cNvSpPr>
          <p:nvPr>
            <p:ph type="ftr" sz="quarter" idx="3"/>
          </p:nvPr>
        </p:nvSpPr>
        <p:spPr bwMode="auto">
          <a:xfrm>
            <a:off x="-381000" y="6629400"/>
            <a:ext cx="2209800" cy="2286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000"/>
            </a:lvl1pPr>
          </a:lstStyle>
          <a:p>
            <a:r>
              <a:rPr lang="en-US" smtClean="0">
                <a:solidFill>
                  <a:srgbClr val="000000"/>
                </a:solidFill>
                <a:ea typeface="ＭＳ Ｐゴシック" charset="0"/>
              </a:rPr>
              <a:t>Pat Arnott, UNR</a:t>
            </a:r>
          </a:p>
        </p:txBody>
      </p:sp>
    </p:spTree>
    <p:extLst>
      <p:ext uri="{BB962C8B-B14F-4D97-AF65-F5344CB8AC3E}">
        <p14:creationId xmlns:p14="http://schemas.microsoft.com/office/powerpoint/2010/main" val="4261875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28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28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28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8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28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28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28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38200" y="228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7057833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ctr" rtl="0" fontAlgn="base">
        <a:spcBef>
          <a:spcPct val="0"/>
        </a:spcBef>
        <a:spcAft>
          <a:spcPct val="0"/>
        </a:spcAft>
        <a:defRPr sz="24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2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2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2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2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2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2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4.xml"/><Relationship Id="rId4" Type="http://schemas.openxmlformats.org/officeDocument/2006/relationships/image" Target="../media/image12.tiff"/></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image" Target="../media/image14.tiff"/><Relationship Id="rId1" Type="http://schemas.openxmlformats.org/officeDocument/2006/relationships/slideLayout" Target="../slideLayouts/slideLayout24.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16.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tiff"/><Relationship Id="rId7" Type="http://schemas.openxmlformats.org/officeDocument/2006/relationships/image" Target="../media/image26.tiff"/><Relationship Id="rId2" Type="http://schemas.openxmlformats.org/officeDocument/2006/relationships/image" Target="../media/image21.tiff"/><Relationship Id="rId1" Type="http://schemas.openxmlformats.org/officeDocument/2006/relationships/slideLayout" Target="../slideLayouts/slideLayout24.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4.tiff"/><Relationship Id="rId2" Type="http://schemas.openxmlformats.org/officeDocument/2006/relationships/image" Target="../media/image29.tiff"/><Relationship Id="rId1" Type="http://schemas.openxmlformats.org/officeDocument/2006/relationships/slideLayout" Target="../slideLayouts/slideLayout24.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hyperlink" Target="mailto:patarnott@gmail.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hyperlink" Target="http://www.patarnott.com/pdf/ArnottStabilityHePrimeMover.pdf" TargetMode="External"/><Relationship Id="rId13" Type="http://schemas.openxmlformats.org/officeDocument/2006/relationships/hyperlink" Target="http://www.patarnott.com/pdf/EstimateSoilGradientImpedance.pdf" TargetMode="External"/><Relationship Id="rId3" Type="http://schemas.openxmlformats.org/officeDocument/2006/relationships/hyperlink" Target="http://www.patarnott.com/pdf/soilSci.pdf" TargetMode="External"/><Relationship Id="rId7" Type="http://schemas.openxmlformats.org/officeDocument/2006/relationships/hyperlink" Target="http://www.patarnott.com/pdf/JAS003432.pdf" TargetMode="External"/><Relationship Id="rId12" Type="http://schemas.openxmlformats.org/officeDocument/2006/relationships/hyperlink" Target="http://www.patarnott.com/pdf/ArnottLightAbsorb2003.pdf" TargetMode="External"/><Relationship Id="rId2" Type="http://schemas.openxmlformats.org/officeDocument/2006/relationships/hyperlink" Target="http://www.patarnott.com/pdf/ArnottLDV_AcousticSeismic.pdf" TargetMode="External"/><Relationship Id="rId1" Type="http://schemas.openxmlformats.org/officeDocument/2006/relationships/slideLayout" Target="../slideLayouts/slideLayout2.xml"/><Relationship Id="rId6" Type="http://schemas.openxmlformats.org/officeDocument/2006/relationships/hyperlink" Target="http://www.patarnott.com/pdf/smallporePorousMedia.djvu" TargetMode="External"/><Relationship Id="rId11" Type="http://schemas.openxmlformats.org/officeDocument/2006/relationships/hyperlink" Target="http://www.patarnott.com/pdf/wetPAraspet2003.pdf" TargetMode="External"/><Relationship Id="rId5" Type="http://schemas.openxmlformats.org/officeDocument/2006/relationships/hyperlink" Target="http://www.patarnott.com/pdf/GeneralFormulation.pdf" TargetMode="External"/><Relationship Id="rId10" Type="http://schemas.openxmlformats.org/officeDocument/2006/relationships/hyperlink" Target="http://www.patarnott.com/pdf/ExperimentalRadialWaveEngine.pdf" TargetMode="External"/><Relationship Id="rId4" Type="http://schemas.openxmlformats.org/officeDocument/2006/relationships/hyperlink" Target="http://www.patarnott.com/pdf/SquarePoresPropagationConstants.pdf" TargetMode="External"/><Relationship Id="rId9" Type="http://schemas.openxmlformats.org/officeDocument/2006/relationships/hyperlink" Target="http://www.patarnott.com/pdf/RadialWaveTheory.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www.patarnott.com/pdf/PAaircraft.pdf" TargetMode="Externa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0818" y="0"/>
            <a:ext cx="6442364" cy="6858000"/>
          </a:xfrm>
          <a:prstGeom prst="rect">
            <a:avLst/>
          </a:prstGeom>
        </p:spPr>
      </p:pic>
    </p:spTree>
    <p:extLst>
      <p:ext uri="{BB962C8B-B14F-4D97-AF65-F5344CB8AC3E}">
        <p14:creationId xmlns:p14="http://schemas.microsoft.com/office/powerpoint/2010/main" val="488347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National Center for Physical Acoustics</a:t>
            </a:r>
            <a:endParaRPr lang="en-US" dirty="0">
              <a:solidFill>
                <a:srgbClr val="FFFF00"/>
              </a:solidFill>
            </a:endParaRPr>
          </a:p>
        </p:txBody>
      </p:sp>
      <p:pic>
        <p:nvPicPr>
          <p:cNvPr id="5" name="Picture 4"/>
          <p:cNvPicPr>
            <a:picLocks noChangeAspect="1"/>
          </p:cNvPicPr>
          <p:nvPr/>
        </p:nvPicPr>
        <p:blipFill>
          <a:blip r:embed="rId2"/>
          <a:stretch>
            <a:fillRect/>
          </a:stretch>
        </p:blipFill>
        <p:spPr>
          <a:xfrm>
            <a:off x="1085850" y="1000078"/>
            <a:ext cx="6972300" cy="5575300"/>
          </a:xfrm>
          <a:prstGeom prst="rect">
            <a:avLst/>
          </a:prstGeom>
        </p:spPr>
      </p:pic>
    </p:spTree>
    <p:extLst>
      <p:ext uri="{BB962C8B-B14F-4D97-AF65-F5344CB8AC3E}">
        <p14:creationId xmlns:p14="http://schemas.microsoft.com/office/powerpoint/2010/main" val="940535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Jaime Whitten</a:t>
            </a:r>
            <a:endParaRPr lang="en-US" dirty="0"/>
          </a:p>
        </p:txBody>
      </p:sp>
      <p:sp>
        <p:nvSpPr>
          <p:cNvPr id="4" name="Footer Placeholder 3"/>
          <p:cNvSpPr>
            <a:spLocks noGrp="1"/>
          </p:cNvSpPr>
          <p:nvPr>
            <p:ph type="ftr" sz="quarter" idx="10"/>
          </p:nvPr>
        </p:nvSpPr>
        <p:spPr/>
        <p:txBody>
          <a:bodyPr/>
          <a:lstStyle/>
          <a:p>
            <a:r>
              <a:rPr lang="en-US" smtClean="0">
                <a:solidFill>
                  <a:srgbClr val="000000"/>
                </a:solidFill>
              </a:rPr>
              <a:t>Pat Arnott, UNR</a:t>
            </a:r>
            <a:endParaRPr lang="en-US">
              <a:solidFill>
                <a:srgbClr val="000000"/>
              </a:solidFill>
            </a:endParaRPr>
          </a:p>
        </p:txBody>
      </p:sp>
      <p:grpSp>
        <p:nvGrpSpPr>
          <p:cNvPr id="9" name="Group 8"/>
          <p:cNvGrpSpPr/>
          <p:nvPr/>
        </p:nvGrpSpPr>
        <p:grpSpPr>
          <a:xfrm>
            <a:off x="162761" y="0"/>
            <a:ext cx="8818478" cy="6858000"/>
            <a:chOff x="162761" y="0"/>
            <a:chExt cx="8818478" cy="685800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761" y="0"/>
              <a:ext cx="8818478" cy="6858000"/>
            </a:xfrm>
            <a:prstGeom prst="rect">
              <a:avLst/>
            </a:prstGeom>
          </p:spPr>
        </p:pic>
        <p:sp>
          <p:nvSpPr>
            <p:cNvPr id="6" name="Rounded Rectangle 5"/>
            <p:cNvSpPr/>
            <p:nvPr/>
          </p:nvSpPr>
          <p:spPr bwMode="auto">
            <a:xfrm>
              <a:off x="5999871" y="5922498"/>
              <a:ext cx="2890911" cy="499404"/>
            </a:xfrm>
            <a:prstGeom prst="round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 name="Rounded Rectangle 6"/>
            <p:cNvSpPr/>
            <p:nvPr/>
          </p:nvSpPr>
          <p:spPr bwMode="auto">
            <a:xfrm>
              <a:off x="162761" y="5899638"/>
              <a:ext cx="5696433" cy="872197"/>
            </a:xfrm>
            <a:prstGeom prst="roundRect">
              <a:avLst/>
            </a:prstGeom>
            <a:noFill/>
            <a:ln w="412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Rounded Rectangle 7"/>
            <p:cNvSpPr/>
            <p:nvPr/>
          </p:nvSpPr>
          <p:spPr bwMode="auto">
            <a:xfrm>
              <a:off x="162761" y="900332"/>
              <a:ext cx="5576857" cy="1111348"/>
            </a:xfrm>
            <a:prstGeom prst="roundRect">
              <a:avLst/>
            </a:prstGeom>
            <a:noFill/>
            <a:ln w="476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743748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733" y="92612"/>
            <a:ext cx="7772400" cy="1143000"/>
          </a:xfrm>
        </p:spPr>
        <p:txBody>
          <a:bodyPr/>
          <a:lstStyle/>
          <a:p>
            <a:r>
              <a:rPr lang="en-US" dirty="0" smtClean="0"/>
              <a:t>As a postdoc I was expected to help solve some of the world’s problems using sound</a:t>
            </a:r>
            <a:endParaRPr lang="en-US" dirty="0"/>
          </a:p>
        </p:txBody>
      </p:sp>
      <p:sp>
        <p:nvSpPr>
          <p:cNvPr id="8" name="TextBox 7"/>
          <p:cNvSpPr txBox="1"/>
          <p:nvPr/>
        </p:nvSpPr>
        <p:spPr>
          <a:xfrm>
            <a:off x="210623" y="1338775"/>
            <a:ext cx="8876713" cy="707886"/>
          </a:xfrm>
          <a:prstGeom prst="rect">
            <a:avLst/>
          </a:prstGeom>
          <a:noFill/>
        </p:spPr>
        <p:txBody>
          <a:bodyPr wrap="square" rtlCol="0">
            <a:spAutoFit/>
          </a:bodyPr>
          <a:lstStyle/>
          <a:p>
            <a:r>
              <a:rPr lang="en-US" sz="2000" b="1" dirty="0" smtClean="0">
                <a:solidFill>
                  <a:srgbClr val="FF0000"/>
                </a:solidFill>
              </a:rPr>
              <a:t>Test land for crop worthiness</a:t>
            </a:r>
            <a:r>
              <a:rPr lang="en-US" sz="2000" dirty="0" smtClean="0">
                <a:solidFill>
                  <a:srgbClr val="FF0000"/>
                </a:solidFill>
              </a:rPr>
              <a:t> by reflecting sound off of it in a Lloyd’s mirror arrangement to measure surface porosity and tortuosity.</a:t>
            </a:r>
          </a:p>
        </p:txBody>
      </p:sp>
      <p:sp>
        <p:nvSpPr>
          <p:cNvPr id="9" name="TextBox 8"/>
          <p:cNvSpPr txBox="1"/>
          <p:nvPr/>
        </p:nvSpPr>
        <p:spPr>
          <a:xfrm>
            <a:off x="210623" y="2308068"/>
            <a:ext cx="8876713" cy="707886"/>
          </a:xfrm>
          <a:prstGeom prst="rect">
            <a:avLst/>
          </a:prstGeom>
          <a:noFill/>
        </p:spPr>
        <p:txBody>
          <a:bodyPr wrap="square" rtlCol="0">
            <a:spAutoFit/>
          </a:bodyPr>
          <a:lstStyle/>
          <a:p>
            <a:r>
              <a:rPr lang="en-US" sz="2000" b="1" dirty="0" smtClean="0">
                <a:solidFill>
                  <a:srgbClr val="FF0000"/>
                </a:solidFill>
              </a:rPr>
              <a:t>Do fundamental studies of model porous materials </a:t>
            </a:r>
            <a:r>
              <a:rPr lang="en-US" sz="2000" dirty="0" smtClean="0">
                <a:solidFill>
                  <a:srgbClr val="FF0000"/>
                </a:solidFill>
              </a:rPr>
              <a:t>for informing ground albedo for sound sources and for testing </a:t>
            </a:r>
            <a:r>
              <a:rPr lang="en-US" sz="2000" dirty="0" err="1" smtClean="0">
                <a:solidFill>
                  <a:srgbClr val="FF0000"/>
                </a:solidFill>
              </a:rPr>
              <a:t>thermoacoustic</a:t>
            </a:r>
            <a:r>
              <a:rPr lang="en-US" sz="2000" dirty="0" smtClean="0">
                <a:solidFill>
                  <a:srgbClr val="FF0000"/>
                </a:solidFill>
              </a:rPr>
              <a:t> heat engines.</a:t>
            </a:r>
          </a:p>
        </p:txBody>
      </p:sp>
      <p:sp>
        <p:nvSpPr>
          <p:cNvPr id="10" name="TextBox 9"/>
          <p:cNvSpPr txBox="1"/>
          <p:nvPr/>
        </p:nvSpPr>
        <p:spPr>
          <a:xfrm>
            <a:off x="210623" y="3277361"/>
            <a:ext cx="8876713" cy="1938992"/>
          </a:xfrm>
          <a:prstGeom prst="rect">
            <a:avLst/>
          </a:prstGeom>
          <a:noFill/>
        </p:spPr>
        <p:txBody>
          <a:bodyPr wrap="square" rtlCol="0">
            <a:spAutoFit/>
          </a:bodyPr>
          <a:lstStyle/>
          <a:p>
            <a:r>
              <a:rPr lang="en-US" sz="2000" dirty="0" smtClean="0">
                <a:solidFill>
                  <a:srgbClr val="FF0000"/>
                </a:solidFill>
              </a:rPr>
              <a:t>Use low frequency sound sources in the atmosphere to shake the ground to measure near-surface layering, sound speed, attenuation, and to detect buried land mines.  Use Doppler shifted laser light to measure ground motion. Sound sources included a propane cannon and an enormous speaker hoisted up through 100’ of scaffolding --- </a:t>
            </a:r>
            <a:r>
              <a:rPr lang="en-US" sz="2000" b="1" dirty="0" smtClean="0">
                <a:solidFill>
                  <a:srgbClr val="FF0000"/>
                </a:solidFill>
              </a:rPr>
              <a:t>Acoustic to seismic coupling.</a:t>
            </a:r>
          </a:p>
        </p:txBody>
      </p:sp>
      <p:sp>
        <p:nvSpPr>
          <p:cNvPr id="11" name="TextBox 10"/>
          <p:cNvSpPr txBox="1"/>
          <p:nvPr/>
        </p:nvSpPr>
        <p:spPr>
          <a:xfrm>
            <a:off x="210623" y="5477759"/>
            <a:ext cx="8876713" cy="1015663"/>
          </a:xfrm>
          <a:prstGeom prst="rect">
            <a:avLst/>
          </a:prstGeom>
          <a:noFill/>
        </p:spPr>
        <p:txBody>
          <a:bodyPr wrap="square" rtlCol="0">
            <a:spAutoFit/>
          </a:bodyPr>
          <a:lstStyle/>
          <a:p>
            <a:r>
              <a:rPr lang="en-US" sz="2000" dirty="0" smtClean="0">
                <a:solidFill>
                  <a:srgbClr val="FF0000"/>
                </a:solidFill>
              </a:rPr>
              <a:t>Use heat to create large amplitude sound, and large amplitude sound to create environmentally friendly refrigeration --- </a:t>
            </a:r>
            <a:r>
              <a:rPr lang="en-US" sz="2000" b="1" dirty="0" err="1" smtClean="0">
                <a:solidFill>
                  <a:srgbClr val="FF0000"/>
                </a:solidFill>
              </a:rPr>
              <a:t>Thermoacoustics</a:t>
            </a:r>
            <a:r>
              <a:rPr lang="en-US" sz="2000" b="1" dirty="0" smtClean="0">
                <a:solidFill>
                  <a:srgbClr val="FF0000"/>
                </a:solidFill>
              </a:rPr>
              <a:t> Heat Engines and Refrigerators.</a:t>
            </a:r>
            <a:endParaRPr lang="en-US" sz="2000" b="1" dirty="0"/>
          </a:p>
        </p:txBody>
      </p:sp>
    </p:spTree>
    <p:extLst>
      <p:ext uri="{BB962C8B-B14F-4D97-AF65-F5344CB8AC3E}">
        <p14:creationId xmlns:p14="http://schemas.microsoft.com/office/powerpoint/2010/main" val="65113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chemeClr va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chemeClr va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26274"/>
            <a:ext cx="7772400" cy="544126"/>
          </a:xfrm>
        </p:spPr>
        <p:txBody>
          <a:bodyPr/>
          <a:lstStyle/>
          <a:p>
            <a:r>
              <a:rPr lang="en-US" dirty="0" smtClean="0">
                <a:solidFill>
                  <a:srgbClr val="FFFF00"/>
                </a:solidFill>
              </a:rPr>
              <a:t>Soils Work</a:t>
            </a:r>
            <a:endParaRPr lang="en-US" dirty="0">
              <a:solidFill>
                <a:srgbClr val="FFFF00"/>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6512" y="670400"/>
            <a:ext cx="5854995" cy="481673"/>
          </a:xfrm>
          <a:prstGeom prst="rect">
            <a:avLst/>
          </a:prstGeom>
        </p:spPr>
      </p:pic>
      <p:pic>
        <p:nvPicPr>
          <p:cNvPr id="6" name="Picture 5"/>
          <p:cNvPicPr>
            <a:picLocks noChangeAspect="1"/>
          </p:cNvPicPr>
          <p:nvPr/>
        </p:nvPicPr>
        <p:blipFill>
          <a:blip r:embed="rId3"/>
          <a:stretch>
            <a:fillRect/>
          </a:stretch>
        </p:blipFill>
        <p:spPr>
          <a:xfrm>
            <a:off x="3137491" y="1214526"/>
            <a:ext cx="3426342" cy="408905"/>
          </a:xfrm>
          <a:prstGeom prst="rect">
            <a:avLst/>
          </a:prstGeom>
        </p:spPr>
      </p:pic>
      <p:pic>
        <p:nvPicPr>
          <p:cNvPr id="7" name="Picture 6"/>
          <p:cNvPicPr>
            <a:picLocks noChangeAspect="1"/>
          </p:cNvPicPr>
          <p:nvPr/>
        </p:nvPicPr>
        <p:blipFill>
          <a:blip r:embed="rId4"/>
          <a:stretch>
            <a:fillRect/>
          </a:stretch>
        </p:blipFill>
        <p:spPr>
          <a:xfrm>
            <a:off x="891198" y="1757916"/>
            <a:ext cx="7890151" cy="5029731"/>
          </a:xfrm>
          <a:prstGeom prst="rect">
            <a:avLst/>
          </a:prstGeom>
        </p:spPr>
      </p:pic>
    </p:spTree>
    <p:extLst>
      <p:ext uri="{BB962C8B-B14F-4D97-AF65-F5344CB8AC3E}">
        <p14:creationId xmlns:p14="http://schemas.microsoft.com/office/powerpoint/2010/main" val="14578997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Level Difference Example</a:t>
            </a:r>
            <a:endParaRPr lang="en-US" dirty="0"/>
          </a:p>
        </p:txBody>
      </p:sp>
      <p:grpSp>
        <p:nvGrpSpPr>
          <p:cNvPr id="10" name="Group 9"/>
          <p:cNvGrpSpPr/>
          <p:nvPr/>
        </p:nvGrpSpPr>
        <p:grpSpPr>
          <a:xfrm>
            <a:off x="0" y="1681704"/>
            <a:ext cx="9144000" cy="4845346"/>
            <a:chOff x="0" y="851710"/>
            <a:chExt cx="9144000" cy="4845346"/>
          </a:xfrm>
        </p:grpSpPr>
        <p:pic>
          <p:nvPicPr>
            <p:cNvPr id="5" name="Picture 4"/>
            <p:cNvPicPr>
              <a:picLocks noChangeAspect="1"/>
            </p:cNvPicPr>
            <p:nvPr/>
          </p:nvPicPr>
          <p:blipFill>
            <a:blip r:embed="rId2"/>
            <a:stretch>
              <a:fillRect/>
            </a:stretch>
          </p:blipFill>
          <p:spPr>
            <a:xfrm>
              <a:off x="0" y="851710"/>
              <a:ext cx="9144000" cy="3835232"/>
            </a:xfrm>
            <a:prstGeom prst="rect">
              <a:avLst/>
            </a:prstGeom>
          </p:spPr>
        </p:pic>
        <p:sp>
          <p:nvSpPr>
            <p:cNvPr id="6" name="TextBox 5"/>
            <p:cNvSpPr txBox="1"/>
            <p:nvPr/>
          </p:nvSpPr>
          <p:spPr>
            <a:xfrm>
              <a:off x="1020588" y="4989170"/>
              <a:ext cx="5465471" cy="707886"/>
            </a:xfrm>
            <a:prstGeom prst="rect">
              <a:avLst/>
            </a:prstGeom>
            <a:noFill/>
          </p:spPr>
          <p:txBody>
            <a:bodyPr wrap="none" rtlCol="0">
              <a:spAutoFit/>
            </a:bodyPr>
            <a:lstStyle/>
            <a:p>
              <a:r>
                <a:rPr lang="en-US" sz="2000" b="1" dirty="0" smtClean="0">
                  <a:solidFill>
                    <a:srgbClr val="FF0000"/>
                  </a:solidFill>
                </a:rPr>
                <a:t>Dip depends on</a:t>
              </a:r>
            </a:p>
            <a:p>
              <a:r>
                <a:rPr lang="en-US" sz="2000" b="1" dirty="0" smtClean="0">
                  <a:solidFill>
                    <a:srgbClr val="FF0000"/>
                  </a:solidFill>
                </a:rPr>
                <a:t>Soil porosity, flow resistivity, and tortuosity</a:t>
              </a:r>
              <a:endParaRPr lang="en-US" sz="2000" b="1" dirty="0">
                <a:solidFill>
                  <a:srgbClr val="FF0000"/>
                </a:solidFill>
              </a:endParaRPr>
            </a:p>
          </p:txBody>
        </p:sp>
        <p:sp>
          <p:nvSpPr>
            <p:cNvPr id="8" name="TextBox 7"/>
            <p:cNvSpPr txBox="1"/>
            <p:nvPr/>
          </p:nvSpPr>
          <p:spPr>
            <a:xfrm>
              <a:off x="685800" y="1794655"/>
              <a:ext cx="1040670" cy="400110"/>
            </a:xfrm>
            <a:prstGeom prst="rect">
              <a:avLst/>
            </a:prstGeom>
            <a:noFill/>
          </p:spPr>
          <p:txBody>
            <a:bodyPr wrap="none" rtlCol="0">
              <a:spAutoFit/>
            </a:bodyPr>
            <a:lstStyle/>
            <a:p>
              <a:r>
                <a:rPr lang="en-US" sz="2000" b="1" smtClean="0">
                  <a:solidFill>
                    <a:srgbClr val="FF0000"/>
                  </a:solidFill>
                </a:rPr>
                <a:t>Theory</a:t>
              </a:r>
              <a:endParaRPr lang="en-US" sz="2000" b="1" dirty="0">
                <a:solidFill>
                  <a:srgbClr val="FF0000"/>
                </a:solidFill>
              </a:endParaRPr>
            </a:p>
          </p:txBody>
        </p:sp>
        <p:sp>
          <p:nvSpPr>
            <p:cNvPr id="9" name="TextBox 8"/>
            <p:cNvSpPr txBox="1"/>
            <p:nvPr/>
          </p:nvSpPr>
          <p:spPr>
            <a:xfrm>
              <a:off x="5403166" y="1689743"/>
              <a:ext cx="1680268" cy="400110"/>
            </a:xfrm>
            <a:prstGeom prst="rect">
              <a:avLst/>
            </a:prstGeom>
            <a:noFill/>
          </p:spPr>
          <p:txBody>
            <a:bodyPr wrap="none" rtlCol="0">
              <a:spAutoFit/>
            </a:bodyPr>
            <a:lstStyle/>
            <a:p>
              <a:r>
                <a:rPr lang="en-US" sz="2000" b="1" smtClean="0">
                  <a:solidFill>
                    <a:srgbClr val="FF0000"/>
                  </a:solidFill>
                </a:rPr>
                <a:t>Observation</a:t>
              </a:r>
              <a:endParaRPr lang="en-US" sz="2000" b="1" dirty="0">
                <a:solidFill>
                  <a:srgbClr val="FF0000"/>
                </a:solidFill>
              </a:endParaRPr>
            </a:p>
          </p:txBody>
        </p:sp>
      </p:grpSp>
      <p:cxnSp>
        <p:nvCxnSpPr>
          <p:cNvPr id="12" name="Straight Arrow Connector 11"/>
          <p:cNvCxnSpPr/>
          <p:nvPr/>
        </p:nvCxnSpPr>
        <p:spPr bwMode="auto">
          <a:xfrm flipH="1" flipV="1">
            <a:off x="2792819" y="4338084"/>
            <a:ext cx="751367" cy="1750828"/>
          </a:xfrm>
          <a:prstGeom prst="straightConnector1">
            <a:avLst/>
          </a:prstGeom>
          <a:solidFill>
            <a:schemeClr val="accent1"/>
          </a:solidFill>
          <a:ln w="349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5951248" y="5437218"/>
            <a:ext cx="2307042" cy="461665"/>
          </a:xfrm>
          <a:prstGeom prst="rect">
            <a:avLst/>
          </a:prstGeom>
          <a:noFill/>
        </p:spPr>
        <p:txBody>
          <a:bodyPr wrap="none" rtlCol="0">
            <a:spAutoFit/>
          </a:bodyPr>
          <a:lstStyle/>
          <a:p>
            <a:r>
              <a:rPr lang="en-US" smtClean="0"/>
              <a:t>Frequency (Hz)</a:t>
            </a:r>
            <a:endParaRPr lang="en-US"/>
          </a:p>
        </p:txBody>
      </p:sp>
      <p:sp>
        <p:nvSpPr>
          <p:cNvPr id="14" name="TextBox 13"/>
          <p:cNvSpPr txBox="1"/>
          <p:nvPr/>
        </p:nvSpPr>
        <p:spPr>
          <a:xfrm rot="16200000">
            <a:off x="2940139" y="3161668"/>
            <a:ext cx="3227000" cy="462026"/>
          </a:xfrm>
          <a:prstGeom prst="rect">
            <a:avLst/>
          </a:prstGeom>
          <a:noFill/>
        </p:spPr>
        <p:txBody>
          <a:bodyPr wrap="square" rtlCol="0">
            <a:spAutoFit/>
          </a:bodyPr>
          <a:lstStyle/>
          <a:p>
            <a:r>
              <a:rPr lang="en-US" smtClean="0"/>
              <a:t>Transfer Function (dB)</a:t>
            </a:r>
            <a:endParaRPr lang="en-US" dirty="0"/>
          </a:p>
        </p:txBody>
      </p:sp>
    </p:spTree>
    <p:extLst>
      <p:ext uri="{BB962C8B-B14F-4D97-AF65-F5344CB8AC3E}">
        <p14:creationId xmlns:p14="http://schemas.microsoft.com/office/powerpoint/2010/main" val="1326160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Sound Propagation In Ideal Porous Material: Ceramic </a:t>
            </a:r>
            <a:r>
              <a:rPr lang="en-US" dirty="0" err="1" smtClean="0"/>
              <a:t>Celcor</a:t>
            </a:r>
            <a:r>
              <a:rPr lang="en-US" dirty="0" smtClean="0"/>
              <a:t> Catalyst Support</a:t>
            </a:r>
            <a:endParaRPr lang="en-US" dirty="0"/>
          </a:p>
        </p:txBody>
      </p:sp>
      <p:pic>
        <p:nvPicPr>
          <p:cNvPr id="5" name="Picture 4"/>
          <p:cNvPicPr>
            <a:picLocks noChangeAspect="1"/>
          </p:cNvPicPr>
          <p:nvPr/>
        </p:nvPicPr>
        <p:blipFill>
          <a:blip r:embed="rId2"/>
          <a:stretch>
            <a:fillRect/>
          </a:stretch>
        </p:blipFill>
        <p:spPr>
          <a:xfrm>
            <a:off x="77372" y="1044526"/>
            <a:ext cx="3357783" cy="4477043"/>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485" y="5988925"/>
            <a:ext cx="2092275" cy="485165"/>
          </a:xfrm>
          <a:prstGeom prst="rect">
            <a:avLst/>
          </a:prstGeom>
        </p:spPr>
      </p:pic>
      <p:pic>
        <p:nvPicPr>
          <p:cNvPr id="7" name="Picture 6"/>
          <p:cNvPicPr>
            <a:picLocks noChangeAspect="1"/>
          </p:cNvPicPr>
          <p:nvPr/>
        </p:nvPicPr>
        <p:blipFill>
          <a:blip r:embed="rId4"/>
          <a:stretch>
            <a:fillRect/>
          </a:stretch>
        </p:blipFill>
        <p:spPr>
          <a:xfrm>
            <a:off x="95224" y="6508090"/>
            <a:ext cx="3446444" cy="263183"/>
          </a:xfrm>
          <a:prstGeom prst="rect">
            <a:avLst/>
          </a:prstGeom>
        </p:spPr>
      </p:pic>
      <p:pic>
        <p:nvPicPr>
          <p:cNvPr id="8" name="Picture 7"/>
          <p:cNvPicPr>
            <a:picLocks noChangeAspect="1"/>
          </p:cNvPicPr>
          <p:nvPr/>
        </p:nvPicPr>
        <p:blipFill>
          <a:blip r:embed="rId5"/>
          <a:stretch>
            <a:fillRect/>
          </a:stretch>
        </p:blipFill>
        <p:spPr>
          <a:xfrm>
            <a:off x="201738" y="5602506"/>
            <a:ext cx="3233417" cy="314472"/>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83174" y="3944704"/>
            <a:ext cx="1997201" cy="2164564"/>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19711" y="1192948"/>
            <a:ext cx="2727128" cy="2398070"/>
          </a:xfrm>
          <a:prstGeom prst="rect">
            <a:avLst/>
          </a:prstGeom>
        </p:spPr>
      </p:pic>
      <p:sp>
        <p:nvSpPr>
          <p:cNvPr id="11" name="TextBox 10"/>
          <p:cNvSpPr txBox="1"/>
          <p:nvPr/>
        </p:nvSpPr>
        <p:spPr>
          <a:xfrm>
            <a:off x="3657600" y="6316161"/>
            <a:ext cx="5133136" cy="461665"/>
          </a:xfrm>
          <a:prstGeom prst="rect">
            <a:avLst/>
          </a:prstGeom>
          <a:noFill/>
        </p:spPr>
        <p:txBody>
          <a:bodyPr wrap="none" rtlCol="0">
            <a:spAutoFit/>
          </a:bodyPr>
          <a:lstStyle/>
          <a:p>
            <a:r>
              <a:rPr lang="en-US" dirty="0" err="1" smtClean="0">
                <a:solidFill>
                  <a:srgbClr val="FF0000"/>
                </a:solidFill>
              </a:rPr>
              <a:t>Thermoviscous</a:t>
            </a:r>
            <a:r>
              <a:rPr lang="en-US" dirty="0" smtClean="0">
                <a:solidFill>
                  <a:srgbClr val="FF0000"/>
                </a:solidFill>
              </a:rPr>
              <a:t> Dissipation Function</a:t>
            </a:r>
            <a:endParaRPr lang="en-US" dirty="0">
              <a:solidFill>
                <a:srgbClr val="FF0000"/>
              </a:solidFill>
            </a:endParaRPr>
          </a:p>
        </p:txBody>
      </p:sp>
      <p:sp>
        <p:nvSpPr>
          <p:cNvPr id="12" name="TextBox 11"/>
          <p:cNvSpPr txBox="1"/>
          <p:nvPr/>
        </p:nvSpPr>
        <p:spPr>
          <a:xfrm>
            <a:off x="3901440" y="3483039"/>
            <a:ext cx="4676088" cy="461665"/>
          </a:xfrm>
          <a:prstGeom prst="rect">
            <a:avLst/>
          </a:prstGeom>
          <a:noFill/>
        </p:spPr>
        <p:txBody>
          <a:bodyPr wrap="none" rtlCol="0">
            <a:spAutoFit/>
          </a:bodyPr>
          <a:lstStyle/>
          <a:p>
            <a:r>
              <a:rPr lang="en-US" dirty="0" smtClean="0">
                <a:solidFill>
                  <a:srgbClr val="FF0000"/>
                </a:solidFill>
              </a:rPr>
              <a:t>Walls are </a:t>
            </a:r>
            <a:r>
              <a:rPr lang="en-US" smtClean="0">
                <a:solidFill>
                  <a:srgbClr val="FF0000"/>
                </a:solidFill>
              </a:rPr>
              <a:t>porous too (wall photo)</a:t>
            </a:r>
            <a:endParaRPr lang="en-US" dirty="0">
              <a:solidFill>
                <a:srgbClr val="FF0000"/>
              </a:solidFill>
            </a:endParaRPr>
          </a:p>
        </p:txBody>
      </p:sp>
      <p:pic>
        <p:nvPicPr>
          <p:cNvPr id="3" name="Picture 2"/>
          <p:cNvPicPr>
            <a:picLocks noChangeAspect="1"/>
          </p:cNvPicPr>
          <p:nvPr/>
        </p:nvPicPr>
        <p:blipFill>
          <a:blip r:embed="rId8"/>
          <a:stretch>
            <a:fillRect/>
          </a:stretch>
        </p:blipFill>
        <p:spPr>
          <a:xfrm>
            <a:off x="3789952" y="3980975"/>
            <a:ext cx="1061448" cy="2335186"/>
          </a:xfrm>
          <a:prstGeom prst="rect">
            <a:avLst/>
          </a:prstGeom>
        </p:spPr>
      </p:pic>
    </p:spTree>
    <p:extLst>
      <p:ext uri="{BB962C8B-B14F-4D97-AF65-F5344CB8AC3E}">
        <p14:creationId xmlns:p14="http://schemas.microsoft.com/office/powerpoint/2010/main" val="1418303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3900" y="50409"/>
            <a:ext cx="7772400" cy="993970"/>
          </a:xfrm>
        </p:spPr>
        <p:txBody>
          <a:bodyPr/>
          <a:lstStyle/>
          <a:p>
            <a:r>
              <a:rPr lang="en-US" dirty="0" smtClean="0">
                <a:solidFill>
                  <a:srgbClr val="FF0000"/>
                </a:solidFill>
              </a:rPr>
              <a:t>Measurements of Specific Acoustic Impedance</a:t>
            </a:r>
            <a:endParaRPr lang="en-US" dirty="0">
              <a:solidFill>
                <a:srgbClr val="FF0000"/>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876" y="1139580"/>
            <a:ext cx="1912327" cy="1197313"/>
          </a:xfrm>
          <a:prstGeom prst="rect">
            <a:avLst/>
          </a:prstGeom>
        </p:spPr>
      </p:pic>
      <p:pic>
        <p:nvPicPr>
          <p:cNvPr id="6" name="Picture 5"/>
          <p:cNvPicPr>
            <a:picLocks noChangeAspect="1"/>
          </p:cNvPicPr>
          <p:nvPr/>
        </p:nvPicPr>
        <p:blipFill>
          <a:blip r:embed="rId3"/>
          <a:stretch>
            <a:fillRect/>
          </a:stretch>
        </p:blipFill>
        <p:spPr>
          <a:xfrm>
            <a:off x="2276720" y="1044379"/>
            <a:ext cx="3554338" cy="1335163"/>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4383" y="811288"/>
            <a:ext cx="1840436" cy="1647832"/>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0551" y="2873844"/>
            <a:ext cx="2325947" cy="3927885"/>
          </a:xfrm>
          <a:prstGeom prst="rect">
            <a:avLst/>
          </a:prstGeom>
        </p:spPr>
      </p:pic>
      <p:sp>
        <p:nvSpPr>
          <p:cNvPr id="11" name="TextBox 10"/>
          <p:cNvSpPr txBox="1"/>
          <p:nvPr/>
        </p:nvSpPr>
        <p:spPr>
          <a:xfrm>
            <a:off x="1272627" y="3106500"/>
            <a:ext cx="657552" cy="461665"/>
          </a:xfrm>
          <a:prstGeom prst="rect">
            <a:avLst/>
          </a:prstGeom>
          <a:noFill/>
        </p:spPr>
        <p:txBody>
          <a:bodyPr wrap="none" rtlCol="0">
            <a:spAutoFit/>
          </a:bodyPr>
          <a:lstStyle/>
          <a:p>
            <a:r>
              <a:rPr lang="en-US" dirty="0" smtClean="0">
                <a:solidFill>
                  <a:srgbClr val="FF0000"/>
                </a:solidFill>
              </a:rPr>
              <a:t>T</a:t>
            </a:r>
            <a:r>
              <a:rPr lang="en-US" baseline="-25000" dirty="0" smtClean="0">
                <a:solidFill>
                  <a:srgbClr val="FF0000"/>
                </a:solidFill>
              </a:rPr>
              <a:t>hot</a:t>
            </a:r>
            <a:endParaRPr lang="en-US" baseline="-25000" dirty="0">
              <a:solidFill>
                <a:srgbClr val="FF0000"/>
              </a:solidFill>
            </a:endParaRPr>
          </a:p>
        </p:txBody>
      </p:sp>
      <p:cxnSp>
        <p:nvCxnSpPr>
          <p:cNvPr id="13" name="Straight Arrow Connector 12"/>
          <p:cNvCxnSpPr/>
          <p:nvPr/>
        </p:nvCxnSpPr>
        <p:spPr bwMode="auto">
          <a:xfrm>
            <a:off x="1700810" y="3579628"/>
            <a:ext cx="390260" cy="248093"/>
          </a:xfrm>
          <a:prstGeom prst="straightConnector1">
            <a:avLst/>
          </a:prstGeom>
          <a:solidFill>
            <a:schemeClr val="accent1"/>
          </a:solidFill>
          <a:ln w="254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5" name="TextBox 14"/>
          <p:cNvSpPr txBox="1"/>
          <p:nvPr/>
        </p:nvSpPr>
        <p:spPr>
          <a:xfrm>
            <a:off x="1222600" y="4252685"/>
            <a:ext cx="1067728" cy="461665"/>
          </a:xfrm>
          <a:prstGeom prst="rect">
            <a:avLst/>
          </a:prstGeom>
          <a:noFill/>
        </p:spPr>
        <p:txBody>
          <a:bodyPr wrap="none" rtlCol="0">
            <a:spAutoFit/>
          </a:bodyPr>
          <a:lstStyle/>
          <a:p>
            <a:r>
              <a:rPr lang="en-US" dirty="0" err="1" smtClean="0">
                <a:solidFill>
                  <a:schemeClr val="accent2"/>
                </a:solidFill>
              </a:rPr>
              <a:t>T</a:t>
            </a:r>
            <a:r>
              <a:rPr lang="en-US" baseline="-25000" dirty="0" err="1" smtClean="0">
                <a:solidFill>
                  <a:schemeClr val="accent2"/>
                </a:solidFill>
              </a:rPr>
              <a:t>ambient</a:t>
            </a:r>
            <a:endParaRPr lang="en-US" baseline="-25000" dirty="0">
              <a:solidFill>
                <a:schemeClr val="accent2"/>
              </a:solidFill>
            </a:endParaRPr>
          </a:p>
        </p:txBody>
      </p:sp>
      <p:cxnSp>
        <p:nvCxnSpPr>
          <p:cNvPr id="16" name="Straight Arrow Connector 15"/>
          <p:cNvCxnSpPr/>
          <p:nvPr/>
        </p:nvCxnSpPr>
        <p:spPr bwMode="auto">
          <a:xfrm flipV="1">
            <a:off x="1842977" y="4167964"/>
            <a:ext cx="248093" cy="255180"/>
          </a:xfrm>
          <a:prstGeom prst="straightConnector1">
            <a:avLst/>
          </a:prstGeom>
          <a:solidFill>
            <a:schemeClr val="accent1"/>
          </a:solidFill>
          <a:ln w="25400" cap="flat" cmpd="sng" algn="ctr">
            <a:solidFill>
              <a:schemeClr val="accent2"/>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1758" y="4366436"/>
            <a:ext cx="2882241" cy="2462497"/>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08143" y="3094892"/>
            <a:ext cx="2829674" cy="2452694"/>
          </a:xfrm>
          <a:prstGeom prst="rect">
            <a:avLst/>
          </a:prstGeom>
        </p:spPr>
      </p:pic>
      <p:pic>
        <p:nvPicPr>
          <p:cNvPr id="2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32969" y="2144273"/>
            <a:ext cx="2005181" cy="1745610"/>
          </a:xfrm>
          <a:prstGeom prst="rect">
            <a:avLst/>
          </a:prstGeom>
        </p:spPr>
      </p:pic>
    </p:spTree>
    <p:extLst>
      <p:ext uri="{BB962C8B-B14F-4D97-AF65-F5344CB8AC3E}">
        <p14:creationId xmlns:p14="http://schemas.microsoft.com/office/powerpoint/2010/main" val="355744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400" b="1" dirty="0" smtClean="0">
                <a:solidFill>
                  <a:srgbClr val="FFFF00"/>
                </a:solidFill>
              </a:rPr>
              <a:t>Audi Acres: Field Site for Outdoor </a:t>
            </a:r>
            <a:r>
              <a:rPr lang="en-US" sz="2400" b="1" smtClean="0">
                <a:solidFill>
                  <a:srgbClr val="FFFF00"/>
                </a:solidFill>
              </a:rPr>
              <a:t>Acoustics Experiments</a:t>
            </a:r>
            <a:endParaRPr lang="en-US" sz="2400" b="1">
              <a:solidFill>
                <a:srgbClr val="FFFF00"/>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6447" y="886046"/>
            <a:ext cx="8612372" cy="5773689"/>
          </a:xfrm>
          <a:prstGeom prst="rect">
            <a:avLst/>
          </a:prstGeom>
        </p:spPr>
      </p:pic>
    </p:spTree>
    <p:extLst>
      <p:ext uri="{BB962C8B-B14F-4D97-AF65-F5344CB8AC3E}">
        <p14:creationId xmlns:p14="http://schemas.microsoft.com/office/powerpoint/2010/main" val="902340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21856"/>
            <a:ext cx="7772400" cy="1143000"/>
          </a:xfrm>
        </p:spPr>
        <p:txBody>
          <a:bodyPr/>
          <a:lstStyle/>
          <a:p>
            <a:r>
              <a:rPr lang="en-US" dirty="0" smtClean="0">
                <a:solidFill>
                  <a:srgbClr val="FF0000"/>
                </a:solidFill>
              </a:rPr>
              <a:t>Laser Doppler </a:t>
            </a:r>
            <a:r>
              <a:rPr lang="en-US" dirty="0" err="1" smtClean="0">
                <a:solidFill>
                  <a:srgbClr val="FF0000"/>
                </a:solidFill>
              </a:rPr>
              <a:t>Vibrometer</a:t>
            </a:r>
            <a:r>
              <a:rPr lang="en-US" dirty="0" smtClean="0">
                <a:solidFill>
                  <a:srgbClr val="FF0000"/>
                </a:solidFill>
              </a:rPr>
              <a:t> Measurements of Acoustic To Seismic Coupling</a:t>
            </a:r>
            <a:endParaRPr lang="en-US" dirty="0">
              <a:solidFill>
                <a:srgbClr val="FF0000"/>
              </a:solidFill>
            </a:endParaRPr>
          </a:p>
        </p:txBody>
      </p:sp>
      <p:grpSp>
        <p:nvGrpSpPr>
          <p:cNvPr id="12" name="Group 11"/>
          <p:cNvGrpSpPr/>
          <p:nvPr/>
        </p:nvGrpSpPr>
        <p:grpSpPr>
          <a:xfrm>
            <a:off x="936551" y="916763"/>
            <a:ext cx="7910532" cy="4287874"/>
            <a:chOff x="976128" y="1524000"/>
            <a:chExt cx="7910532" cy="4287874"/>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23879" y="2226932"/>
              <a:ext cx="4317926" cy="2167996"/>
            </a:xfrm>
            <a:prstGeom prst="rect">
              <a:avLst/>
            </a:prstGeom>
          </p:spPr>
        </p:pic>
        <p:pic>
          <p:nvPicPr>
            <p:cNvPr id="6" name="Picture 5"/>
            <p:cNvPicPr>
              <a:picLocks noChangeAspect="1"/>
            </p:cNvPicPr>
            <p:nvPr/>
          </p:nvPicPr>
          <p:blipFill>
            <a:blip r:embed="rId3"/>
            <a:stretch>
              <a:fillRect/>
            </a:stretch>
          </p:blipFill>
          <p:spPr>
            <a:xfrm>
              <a:off x="976128" y="1524000"/>
              <a:ext cx="980263" cy="980263"/>
            </a:xfrm>
            <a:prstGeom prst="rect">
              <a:avLst/>
            </a:prstGeom>
          </p:spPr>
        </p:pic>
        <p:cxnSp>
          <p:nvCxnSpPr>
            <p:cNvPr id="8" name="Straight Connector 7"/>
            <p:cNvCxnSpPr/>
            <p:nvPr/>
          </p:nvCxnSpPr>
          <p:spPr bwMode="auto">
            <a:xfrm flipV="1">
              <a:off x="5923721" y="3929179"/>
              <a:ext cx="2962939" cy="6777"/>
            </a:xfrm>
            <a:prstGeom prst="line">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6136" y="3994593"/>
              <a:ext cx="2417103" cy="1817281"/>
            </a:xfrm>
            <a:prstGeom prst="rect">
              <a:avLst/>
            </a:prstGeom>
          </p:spPr>
        </p:pic>
      </p:grpSp>
      <p:grpSp>
        <p:nvGrpSpPr>
          <p:cNvPr id="22" name="Group 21"/>
          <p:cNvGrpSpPr/>
          <p:nvPr/>
        </p:nvGrpSpPr>
        <p:grpSpPr>
          <a:xfrm>
            <a:off x="2171700" y="3787691"/>
            <a:ext cx="4255624" cy="2360286"/>
            <a:chOff x="2284302" y="3889129"/>
            <a:chExt cx="3939822" cy="2055648"/>
          </a:xfrm>
        </p:grpSpPr>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4302" y="4272825"/>
              <a:ext cx="1946497" cy="1663784"/>
            </a:xfrm>
            <a:prstGeom prst="rect">
              <a:avLst/>
            </a:prstGeom>
          </p:spPr>
        </p:pic>
        <p:sp>
          <p:nvSpPr>
            <p:cNvPr id="16" name="TextBox 15"/>
            <p:cNvSpPr txBox="1"/>
            <p:nvPr/>
          </p:nvSpPr>
          <p:spPr>
            <a:xfrm>
              <a:off x="2959297" y="3942292"/>
              <a:ext cx="784189" cy="461665"/>
            </a:xfrm>
            <a:prstGeom prst="rect">
              <a:avLst/>
            </a:prstGeom>
            <a:noFill/>
          </p:spPr>
          <p:txBody>
            <a:bodyPr wrap="none" rtlCol="0">
              <a:spAutoFit/>
            </a:bodyPr>
            <a:lstStyle/>
            <a:p>
              <a:r>
                <a:rPr lang="en-US" dirty="0" smtClean="0"/>
                <a:t>LDV</a:t>
              </a:r>
              <a:endParaRPr lang="en-US" dirty="0"/>
            </a:p>
          </p:txBody>
        </p:sp>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30799" y="4272825"/>
              <a:ext cx="1940890" cy="1671952"/>
            </a:xfrm>
            <a:prstGeom prst="rect">
              <a:avLst/>
            </a:prstGeom>
          </p:spPr>
        </p:pic>
        <p:sp>
          <p:nvSpPr>
            <p:cNvPr id="18" name="TextBox 17"/>
            <p:cNvSpPr txBox="1"/>
            <p:nvPr/>
          </p:nvSpPr>
          <p:spPr>
            <a:xfrm>
              <a:off x="4261727" y="3889129"/>
              <a:ext cx="1962397" cy="461665"/>
            </a:xfrm>
            <a:prstGeom prst="rect">
              <a:avLst/>
            </a:prstGeom>
            <a:noFill/>
          </p:spPr>
          <p:txBody>
            <a:bodyPr wrap="none" rtlCol="0">
              <a:spAutoFit/>
            </a:bodyPr>
            <a:lstStyle/>
            <a:p>
              <a:r>
                <a:rPr lang="en-US" smtClean="0"/>
                <a:t>GEOPHONE</a:t>
              </a:r>
              <a:endParaRPr lang="en-US" dirty="0"/>
            </a:p>
          </p:txBody>
        </p:sp>
      </p:grpSp>
      <p:sp>
        <p:nvSpPr>
          <p:cNvPr id="21" name="TextBox 20"/>
          <p:cNvSpPr txBox="1"/>
          <p:nvPr/>
        </p:nvSpPr>
        <p:spPr>
          <a:xfrm>
            <a:off x="6872137" y="5204637"/>
            <a:ext cx="1624163" cy="830997"/>
          </a:xfrm>
          <a:prstGeom prst="rect">
            <a:avLst/>
          </a:prstGeom>
          <a:noFill/>
        </p:spPr>
        <p:txBody>
          <a:bodyPr wrap="none" rtlCol="0">
            <a:spAutoFit/>
          </a:bodyPr>
          <a:lstStyle/>
          <a:p>
            <a:r>
              <a:rPr lang="en-US" smtClean="0"/>
              <a:t>Unburied</a:t>
            </a:r>
            <a:br>
              <a:rPr lang="en-US" smtClean="0"/>
            </a:br>
            <a:r>
              <a:rPr lang="en-US" smtClean="0"/>
              <a:t>Land </a:t>
            </a:r>
            <a:r>
              <a:rPr lang="en-US" dirty="0" smtClean="0"/>
              <a:t>Mine</a:t>
            </a:r>
            <a:endParaRPr lang="en-US" dirty="0"/>
          </a:p>
        </p:txBody>
      </p:sp>
      <p:grpSp>
        <p:nvGrpSpPr>
          <p:cNvPr id="20" name="Group 19"/>
          <p:cNvGrpSpPr/>
          <p:nvPr/>
        </p:nvGrpSpPr>
        <p:grpSpPr>
          <a:xfrm>
            <a:off x="62868" y="1897026"/>
            <a:ext cx="2221434" cy="2700374"/>
            <a:chOff x="62868" y="1897026"/>
            <a:chExt cx="2042283" cy="2494781"/>
          </a:xfrm>
        </p:grpSpPr>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868" y="2628323"/>
              <a:ext cx="2042283" cy="1763484"/>
            </a:xfrm>
            <a:prstGeom prst="rect">
              <a:avLst/>
            </a:prstGeom>
          </p:spPr>
        </p:pic>
        <p:sp>
          <p:nvSpPr>
            <p:cNvPr id="14" name="TextBox 13"/>
            <p:cNvSpPr txBox="1"/>
            <p:nvPr/>
          </p:nvSpPr>
          <p:spPr>
            <a:xfrm>
              <a:off x="513263" y="1897026"/>
              <a:ext cx="1350050" cy="830997"/>
            </a:xfrm>
            <a:prstGeom prst="rect">
              <a:avLst/>
            </a:prstGeom>
            <a:noFill/>
          </p:spPr>
          <p:txBody>
            <a:bodyPr wrap="none" rtlCol="0">
              <a:spAutoFit/>
            </a:bodyPr>
            <a:lstStyle/>
            <a:p>
              <a:r>
                <a:rPr lang="en-US" smtClean="0"/>
                <a:t>Propane</a:t>
              </a:r>
            </a:p>
            <a:p>
              <a:r>
                <a:rPr lang="en-US" dirty="0" smtClean="0"/>
                <a:t>Cannon</a:t>
              </a:r>
              <a:endParaRPr lang="en-US" dirty="0"/>
            </a:p>
          </p:txBody>
        </p:sp>
      </p:grpSp>
    </p:spTree>
    <p:extLst>
      <p:ext uri="{BB962C8B-B14F-4D97-AF65-F5344CB8AC3E}">
        <p14:creationId xmlns:p14="http://schemas.microsoft.com/office/powerpoint/2010/main" val="2240407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4" y="-7607"/>
            <a:ext cx="9137556" cy="962896"/>
          </a:xfrm>
        </p:spPr>
        <p:txBody>
          <a:bodyPr/>
          <a:lstStyle/>
          <a:p>
            <a:r>
              <a:rPr lang="en-US" dirty="0" err="1" smtClean="0"/>
              <a:t>Thermoacoustic</a:t>
            </a:r>
            <a:r>
              <a:rPr lang="en-US" dirty="0" smtClean="0"/>
              <a:t> Heat Engines: Strong Sound from Heat and Acoustically Driven Environmentally Friendly Refrigeration</a:t>
            </a:r>
            <a:endParaRPr lang="en-US" dirty="0"/>
          </a:p>
        </p:txBody>
      </p:sp>
      <p:sp>
        <p:nvSpPr>
          <p:cNvPr id="4" name="Rectangle 3"/>
          <p:cNvSpPr/>
          <p:nvPr/>
        </p:nvSpPr>
        <p:spPr>
          <a:xfrm>
            <a:off x="0" y="5903893"/>
            <a:ext cx="9061570" cy="954107"/>
          </a:xfrm>
          <a:prstGeom prst="rect">
            <a:avLst/>
          </a:prstGeom>
        </p:spPr>
        <p:txBody>
          <a:bodyPr wrap="square">
            <a:spAutoFit/>
          </a:bodyPr>
          <a:lstStyle/>
          <a:p>
            <a:r>
              <a:rPr lang="en-US" sz="1400" dirty="0"/>
              <a:t>Arnott, W.P. H.E. Bass and R. </a:t>
            </a:r>
            <a:r>
              <a:rPr lang="en-US" sz="1400" dirty="0" err="1"/>
              <a:t>Raspet</a:t>
            </a:r>
            <a:r>
              <a:rPr lang="en-US" sz="1400" dirty="0"/>
              <a:t>, 1991:   General formulation of </a:t>
            </a:r>
            <a:r>
              <a:rPr lang="en-US" sz="1400" dirty="0" err="1"/>
              <a:t>thermoacoustics</a:t>
            </a:r>
            <a:r>
              <a:rPr lang="en-US" sz="1400" dirty="0"/>
              <a:t> for stacks having arbitrarily-shaped pore cross-sections. J. </a:t>
            </a:r>
            <a:r>
              <a:rPr lang="en-US" sz="1400" dirty="0" err="1"/>
              <a:t>Acoust</a:t>
            </a:r>
            <a:r>
              <a:rPr lang="en-US" sz="1400" dirty="0"/>
              <a:t>. Soc. Am., 90 , 3228-3237. (A key paper for me, and one that was particularly useful to others). Some of the ideas coming out of this time have been realized in a well-used software package for design of acoustic refrigerators and prime movers (sounds sources). </a:t>
            </a:r>
          </a:p>
        </p:txBody>
      </p:sp>
      <p:pic>
        <p:nvPicPr>
          <p:cNvPr id="5" name="Picture 4"/>
          <p:cNvPicPr>
            <a:picLocks noChangeAspect="1"/>
          </p:cNvPicPr>
          <p:nvPr/>
        </p:nvPicPr>
        <p:blipFill>
          <a:blip r:embed="rId2"/>
          <a:stretch>
            <a:fillRect/>
          </a:stretch>
        </p:blipFill>
        <p:spPr>
          <a:xfrm>
            <a:off x="6444" y="977002"/>
            <a:ext cx="4009979" cy="4022204"/>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1984" y="977002"/>
            <a:ext cx="2563078" cy="2351253"/>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9058" y="3425954"/>
            <a:ext cx="2766599" cy="249678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879" y="5037038"/>
            <a:ext cx="3421527" cy="866855"/>
          </a:xfrm>
          <a:prstGeom prst="rect">
            <a:avLst/>
          </a:prstGeom>
          <a:ln>
            <a:solidFill>
              <a:schemeClr val="tx1"/>
            </a:solidFill>
          </a:ln>
        </p:spPr>
      </p:pic>
      <p:pic>
        <p:nvPicPr>
          <p:cNvPr id="9" name="Picture 8"/>
          <p:cNvPicPr>
            <a:picLocks noChangeAspect="1"/>
          </p:cNvPicPr>
          <p:nvPr/>
        </p:nvPicPr>
        <p:blipFill>
          <a:blip r:embed="rId6"/>
          <a:stretch>
            <a:fillRect/>
          </a:stretch>
        </p:blipFill>
        <p:spPr>
          <a:xfrm>
            <a:off x="4063397" y="1975096"/>
            <a:ext cx="966671" cy="2126676"/>
          </a:xfrm>
          <a:prstGeom prst="rect">
            <a:avLst/>
          </a:prstGeom>
        </p:spPr>
      </p:pic>
    </p:spTree>
    <p:extLst>
      <p:ext uri="{BB962C8B-B14F-4D97-AF65-F5344CB8AC3E}">
        <p14:creationId xmlns:p14="http://schemas.microsoft.com/office/powerpoint/2010/main" val="2203774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3" name="Rectangle 12"/>
          <p:cNvSpPr>
            <a:spLocks noGrp="1" noChangeArrowheads="1"/>
          </p:cNvSpPr>
          <p:nvPr>
            <p:ph type="title"/>
          </p:nvPr>
        </p:nvSpPr>
        <p:spPr>
          <a:xfrm>
            <a:off x="0" y="0"/>
            <a:ext cx="9144000" cy="6858000"/>
          </a:xfrm>
        </p:spPr>
        <p:txBody>
          <a:bodyPr/>
          <a:lstStyle/>
          <a:p>
            <a:pPr eaLnBrk="1" hangingPunct="1"/>
            <a:r>
              <a:rPr lang="en-US" altLang="en-US" b="1" dirty="0" smtClean="0">
                <a:solidFill>
                  <a:srgbClr val="FFFF00"/>
                </a:solidFill>
              </a:rPr>
              <a:t>1pPA4. POSTDOC AT NCPA: Explosive Growth and Entertainment</a:t>
            </a:r>
            <a:r>
              <a:rPr lang="en-US" altLang="en-US" dirty="0">
                <a:solidFill>
                  <a:srgbClr val="FFFF00"/>
                </a:solidFill>
              </a:rPr>
              <a:t> </a:t>
            </a:r>
            <a:r>
              <a:rPr lang="en-US" altLang="en-US" dirty="0" smtClean="0">
                <a:solidFill>
                  <a:srgbClr val="FFFF00"/>
                </a:solidFill>
              </a:rPr>
              <a:t>     </a:t>
            </a:r>
            <a:r>
              <a:rPr lang="en-US" altLang="en-US" b="1" dirty="0" smtClean="0">
                <a:solidFill>
                  <a:srgbClr val="FFFF00"/>
                </a:solidFill>
              </a:rPr>
              <a:t>1988-1991</a:t>
            </a:r>
            <a:r>
              <a:rPr lang="en-US" altLang="en-US" sz="1600" dirty="0" smtClean="0">
                <a:solidFill>
                  <a:srgbClr val="FFFF00"/>
                </a:solidFill>
              </a:rPr>
              <a:t/>
            </a:r>
            <a:br>
              <a:rPr lang="en-US" altLang="en-US" sz="1600" dirty="0" smtClean="0">
                <a:solidFill>
                  <a:srgbClr val="FFFF00"/>
                </a:solidFill>
              </a:rPr>
            </a:br>
            <a:r>
              <a:rPr lang="en-US" altLang="en-US" dirty="0">
                <a:solidFill>
                  <a:srgbClr val="FFFF00"/>
                </a:solidFill>
              </a:rPr>
              <a:t/>
            </a:r>
            <a:br>
              <a:rPr lang="en-US" altLang="en-US" dirty="0">
                <a:solidFill>
                  <a:srgbClr val="FFFF00"/>
                </a:solidFill>
              </a:rPr>
            </a:br>
            <a:r>
              <a:rPr lang="en-US" altLang="en-US" dirty="0">
                <a:solidFill>
                  <a:srgbClr val="FFFF00"/>
                </a:solidFill>
              </a:rPr>
              <a:t>W. Patrick Arnott</a:t>
            </a:r>
            <a:br>
              <a:rPr lang="en-US" altLang="en-US" dirty="0">
                <a:solidFill>
                  <a:srgbClr val="FFFF00"/>
                </a:solidFill>
              </a:rPr>
            </a:br>
            <a:r>
              <a:rPr lang="en-US" altLang="en-US" dirty="0">
                <a:solidFill>
                  <a:srgbClr val="FFFF00"/>
                </a:solidFill>
              </a:rPr>
              <a:t> Department of </a:t>
            </a:r>
            <a:r>
              <a:rPr lang="en-US" altLang="en-US" dirty="0" smtClean="0">
                <a:solidFill>
                  <a:srgbClr val="FFFF00"/>
                </a:solidFill>
              </a:rPr>
              <a:t>Physics</a:t>
            </a:r>
            <a:br>
              <a:rPr lang="en-US" altLang="en-US" dirty="0" smtClean="0">
                <a:solidFill>
                  <a:srgbClr val="FFFF00"/>
                </a:solidFill>
              </a:rPr>
            </a:br>
            <a:r>
              <a:rPr lang="en-US" altLang="en-US" dirty="0" smtClean="0">
                <a:solidFill>
                  <a:srgbClr val="FFFF00"/>
                </a:solidFill>
              </a:rPr>
              <a:t>Atmospheric Science Programs</a:t>
            </a:r>
            <a:r>
              <a:rPr lang="en-US" altLang="en-US" dirty="0">
                <a:solidFill>
                  <a:srgbClr val="FFFF00"/>
                </a:solidFill>
              </a:rPr>
              <a:t/>
            </a:r>
            <a:br>
              <a:rPr lang="en-US" altLang="en-US" dirty="0">
                <a:solidFill>
                  <a:srgbClr val="FFFF00"/>
                </a:solidFill>
              </a:rPr>
            </a:br>
            <a:r>
              <a:rPr lang="en-US" altLang="en-US" dirty="0">
                <a:solidFill>
                  <a:srgbClr val="FFFF00"/>
                </a:solidFill>
              </a:rPr>
              <a:t>University of Nevada Reno, MS 220 </a:t>
            </a:r>
            <a:br>
              <a:rPr lang="en-US" altLang="en-US" dirty="0">
                <a:solidFill>
                  <a:srgbClr val="FFFF00"/>
                </a:solidFill>
              </a:rPr>
            </a:br>
            <a:r>
              <a:rPr lang="en-US" altLang="en-US" dirty="0">
                <a:solidFill>
                  <a:srgbClr val="FFFF00"/>
                </a:solidFill>
              </a:rPr>
              <a:t>Reno, NV 89557</a:t>
            </a:r>
            <a:br>
              <a:rPr lang="en-US" altLang="en-US" dirty="0">
                <a:solidFill>
                  <a:srgbClr val="FFFF00"/>
                </a:solidFill>
              </a:rPr>
            </a:br>
            <a:r>
              <a:rPr lang="en-US" altLang="en-US" dirty="0" smtClean="0">
                <a:solidFill>
                  <a:srgbClr val="FFFF00"/>
                </a:solidFill>
                <a:hlinkClick r:id="rId3"/>
              </a:rPr>
              <a:t>patarnott@gmail.com</a:t>
            </a:r>
            <a:r>
              <a:rPr lang="en-US" altLang="en-US" dirty="0" smtClean="0">
                <a:solidFill>
                  <a:srgbClr val="FFFF00"/>
                </a:solidFill>
              </a:rPr>
              <a:t>   </a:t>
            </a:r>
            <a:r>
              <a:rPr lang="en-US" altLang="en-US" dirty="0" err="1" smtClean="0">
                <a:solidFill>
                  <a:srgbClr val="FFFF00"/>
                </a:solidFill>
              </a:rPr>
              <a:t>arnottw@unr.edu</a:t>
            </a:r>
            <a:r>
              <a:rPr lang="en-US" altLang="en-US" dirty="0" smtClean="0">
                <a:solidFill>
                  <a:srgbClr val="FFFF00"/>
                </a:solidFill>
              </a:rPr>
              <a:t> </a:t>
            </a:r>
            <a:r>
              <a:rPr lang="en-US" altLang="en-US" dirty="0">
                <a:solidFill>
                  <a:srgbClr val="FFFF00"/>
                </a:solidFill>
              </a:rPr>
              <a:t/>
            </a:r>
            <a:br>
              <a:rPr lang="en-US" altLang="en-US" dirty="0">
                <a:solidFill>
                  <a:srgbClr val="FFFF00"/>
                </a:solidFill>
              </a:rPr>
            </a:br>
            <a:r>
              <a:rPr lang="en-US" altLang="en-US" dirty="0">
                <a:solidFill>
                  <a:srgbClr val="FFFF00"/>
                </a:solidFill>
              </a:rPr>
              <a:t/>
            </a:r>
            <a:br>
              <a:rPr lang="en-US" altLang="en-US" dirty="0">
                <a:solidFill>
                  <a:srgbClr val="FFFF00"/>
                </a:solidFill>
              </a:rPr>
            </a:br>
            <a:r>
              <a:rPr lang="en-US" altLang="en-US" b="1" dirty="0">
                <a:solidFill>
                  <a:srgbClr val="00B0F0"/>
                </a:solidFill>
              </a:rPr>
              <a:t>Outline</a:t>
            </a:r>
            <a:r>
              <a:rPr lang="en-US" altLang="en-US" dirty="0">
                <a:solidFill>
                  <a:srgbClr val="00B0F0"/>
                </a:solidFill>
              </a:rPr>
              <a:t/>
            </a:r>
            <a:br>
              <a:rPr lang="en-US" altLang="en-US" dirty="0">
                <a:solidFill>
                  <a:srgbClr val="00B0F0"/>
                </a:solidFill>
              </a:rPr>
            </a:br>
            <a:r>
              <a:rPr lang="en-US" altLang="en-US" dirty="0">
                <a:solidFill>
                  <a:srgbClr val="00B0F0"/>
                </a:solidFill>
              </a:rPr>
              <a:t>1.  Brief </a:t>
            </a:r>
            <a:r>
              <a:rPr lang="en-US" altLang="en-US" dirty="0" smtClean="0">
                <a:solidFill>
                  <a:srgbClr val="00B0F0"/>
                </a:solidFill>
              </a:rPr>
              <a:t>history leading up to my postdoc.</a:t>
            </a:r>
            <a:r>
              <a:rPr lang="en-US" altLang="en-US" dirty="0">
                <a:solidFill>
                  <a:srgbClr val="00B0F0"/>
                </a:solidFill>
              </a:rPr>
              <a:t/>
            </a:r>
            <a:br>
              <a:rPr lang="en-US" altLang="en-US" dirty="0">
                <a:solidFill>
                  <a:srgbClr val="00B0F0"/>
                </a:solidFill>
              </a:rPr>
            </a:br>
            <a:r>
              <a:rPr lang="en-US" altLang="en-US" dirty="0">
                <a:solidFill>
                  <a:srgbClr val="00B0F0"/>
                </a:solidFill>
              </a:rPr>
              <a:t>2.  </a:t>
            </a:r>
            <a:r>
              <a:rPr lang="en-US" altLang="en-US" dirty="0" smtClean="0">
                <a:solidFill>
                  <a:srgbClr val="00B0F0"/>
                </a:solidFill>
              </a:rPr>
              <a:t>Being quite unprepared ...</a:t>
            </a:r>
            <a:r>
              <a:rPr lang="en-US" altLang="en-US" dirty="0">
                <a:solidFill>
                  <a:srgbClr val="00B0F0"/>
                </a:solidFill>
              </a:rPr>
              <a:t/>
            </a:r>
            <a:br>
              <a:rPr lang="en-US" altLang="en-US" dirty="0">
                <a:solidFill>
                  <a:srgbClr val="00B0F0"/>
                </a:solidFill>
              </a:rPr>
            </a:br>
            <a:r>
              <a:rPr lang="en-US" altLang="en-US" dirty="0">
                <a:solidFill>
                  <a:srgbClr val="00B0F0"/>
                </a:solidFill>
              </a:rPr>
              <a:t>3.  </a:t>
            </a:r>
            <a:r>
              <a:rPr lang="en-US" altLang="en-US" dirty="0" smtClean="0">
                <a:solidFill>
                  <a:srgbClr val="00B0F0"/>
                </a:solidFill>
              </a:rPr>
              <a:t>Some of the research projects ...</a:t>
            </a:r>
            <a:r>
              <a:rPr lang="en-US" altLang="en-US" dirty="0">
                <a:solidFill>
                  <a:srgbClr val="00B0F0"/>
                </a:solidFill>
              </a:rPr>
              <a:t/>
            </a:r>
            <a:br>
              <a:rPr lang="en-US" altLang="en-US" dirty="0">
                <a:solidFill>
                  <a:srgbClr val="00B0F0"/>
                </a:solidFill>
              </a:rPr>
            </a:br>
            <a:r>
              <a:rPr lang="en-US" altLang="en-US" dirty="0" smtClean="0">
                <a:solidFill>
                  <a:srgbClr val="00B0F0"/>
                </a:solidFill>
              </a:rPr>
              <a:t>4.  </a:t>
            </a:r>
            <a:r>
              <a:rPr lang="en-US" altLang="en-US" dirty="0">
                <a:solidFill>
                  <a:srgbClr val="00B0F0"/>
                </a:solidFill>
              </a:rPr>
              <a:t>Hank </a:t>
            </a:r>
            <a:r>
              <a:rPr lang="en-US" altLang="en-US" dirty="0" smtClean="0">
                <a:solidFill>
                  <a:srgbClr val="00B0F0"/>
                </a:solidFill>
              </a:rPr>
              <a:t>Bass, Richard </a:t>
            </a:r>
            <a:r>
              <a:rPr lang="en-US" altLang="en-US" dirty="0" err="1" smtClean="0">
                <a:solidFill>
                  <a:srgbClr val="00B0F0"/>
                </a:solidFill>
              </a:rPr>
              <a:t>Raspet</a:t>
            </a:r>
            <a:r>
              <a:rPr lang="en-US" altLang="en-US" dirty="0" smtClean="0">
                <a:solidFill>
                  <a:srgbClr val="00B0F0"/>
                </a:solidFill>
              </a:rPr>
              <a:t>, and James Sabatier as </a:t>
            </a:r>
            <a:r>
              <a:rPr lang="en-US" altLang="en-US" dirty="0">
                <a:solidFill>
                  <a:srgbClr val="00B0F0"/>
                </a:solidFill>
              </a:rPr>
              <a:t>a </a:t>
            </a:r>
            <a:r>
              <a:rPr lang="en-US" altLang="en-US" dirty="0" smtClean="0">
                <a:solidFill>
                  <a:srgbClr val="00B0F0"/>
                </a:solidFill>
              </a:rPr>
              <a:t>mentors, colleagues, statesmen, entrepreneurs, and friends.</a:t>
            </a:r>
            <a:br>
              <a:rPr lang="en-US" altLang="en-US" dirty="0" smtClean="0">
                <a:solidFill>
                  <a:srgbClr val="00B0F0"/>
                </a:solidFill>
              </a:rPr>
            </a:br>
            <a:r>
              <a:rPr lang="en-US" altLang="en-US" dirty="0" smtClean="0">
                <a:solidFill>
                  <a:srgbClr val="00B0F0"/>
                </a:solidFill>
              </a:rPr>
              <a:t>5. What I ended up doing afterwards: Influence of NCPA</a:t>
            </a:r>
            <a:br>
              <a:rPr lang="en-US" altLang="en-US" dirty="0" smtClean="0">
                <a:solidFill>
                  <a:srgbClr val="00B0F0"/>
                </a:solidFill>
              </a:rPr>
            </a:br>
            <a:r>
              <a:rPr lang="en-US" altLang="en-US" dirty="0" smtClean="0">
                <a:solidFill>
                  <a:srgbClr val="00B0F0"/>
                </a:solidFill>
              </a:rPr>
              <a:t>6. Entertainment</a:t>
            </a:r>
            <a:endParaRPr lang="en-US" altLang="en-US" dirty="0">
              <a:solidFill>
                <a:srgbClr val="00B0F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63838" y="3031380"/>
            <a:ext cx="3811173" cy="3811173"/>
          </a:xfrm>
          <a:prstGeom prst="rect">
            <a:avLst/>
          </a:prstGeom>
        </p:spPr>
      </p:pic>
      <p:sp>
        <p:nvSpPr>
          <p:cNvPr id="2" name="Title 1"/>
          <p:cNvSpPr>
            <a:spLocks noGrp="1"/>
          </p:cNvSpPr>
          <p:nvPr>
            <p:ph type="title"/>
          </p:nvPr>
        </p:nvSpPr>
        <p:spPr>
          <a:xfrm>
            <a:off x="0" y="0"/>
            <a:ext cx="9144000" cy="793650"/>
          </a:xfrm>
        </p:spPr>
        <p:txBody>
          <a:bodyPr/>
          <a:lstStyle/>
          <a:p>
            <a:r>
              <a:rPr lang="en-US" b="1" dirty="0" smtClean="0">
                <a:solidFill>
                  <a:srgbClr val="FFFF00"/>
                </a:solidFill>
              </a:rPr>
              <a:t>Economic Incentive for Developing Environmentally Friendly Refrigeration Technology</a:t>
            </a:r>
            <a:endParaRPr lang="en-US" b="1" dirty="0">
              <a:solidFill>
                <a:srgbClr val="FFFF00"/>
              </a:solidFill>
            </a:endParaRPr>
          </a:p>
        </p:txBody>
      </p:sp>
      <p:pic>
        <p:nvPicPr>
          <p:cNvPr id="4" name="Picture 3"/>
          <p:cNvPicPr>
            <a:picLocks noChangeAspect="1"/>
          </p:cNvPicPr>
          <p:nvPr/>
        </p:nvPicPr>
        <p:blipFill>
          <a:blip r:embed="rId3"/>
          <a:stretch>
            <a:fillRect/>
          </a:stretch>
        </p:blipFill>
        <p:spPr>
          <a:xfrm>
            <a:off x="2525153" y="793650"/>
            <a:ext cx="3849858" cy="223773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1453" y="5826962"/>
            <a:ext cx="1918893" cy="642435"/>
          </a:xfrm>
          <a:prstGeom prst="rect">
            <a:avLst/>
          </a:prstGeom>
        </p:spPr>
      </p:pic>
    </p:spTree>
    <p:extLst>
      <p:ext uri="{BB962C8B-B14F-4D97-AF65-F5344CB8AC3E}">
        <p14:creationId xmlns:p14="http://schemas.microsoft.com/office/powerpoint/2010/main" val="5825357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467833"/>
          </a:xfrm>
        </p:spPr>
        <p:txBody>
          <a:bodyPr/>
          <a:lstStyle/>
          <a:p>
            <a:r>
              <a:rPr lang="en-US" smtClean="0"/>
              <a:t>Publications</a:t>
            </a:r>
            <a:endParaRPr lang="en-US"/>
          </a:p>
        </p:txBody>
      </p:sp>
      <p:sp>
        <p:nvSpPr>
          <p:cNvPr id="4" name="TextBox 3"/>
          <p:cNvSpPr txBox="1"/>
          <p:nvPr/>
        </p:nvSpPr>
        <p:spPr>
          <a:xfrm>
            <a:off x="77968" y="467833"/>
            <a:ext cx="8619459" cy="400110"/>
          </a:xfrm>
          <a:prstGeom prst="rect">
            <a:avLst/>
          </a:prstGeom>
          <a:noFill/>
        </p:spPr>
        <p:txBody>
          <a:bodyPr wrap="square" rtlCol="0">
            <a:spAutoFit/>
          </a:bodyPr>
          <a:lstStyle/>
          <a:p>
            <a:r>
              <a:rPr lang="en-US" sz="1000" dirty="0"/>
              <a:t>Arnott, W.P. and J.S. Sabatier, 1990:   </a:t>
            </a:r>
            <a:r>
              <a:rPr lang="en-US" sz="1000" dirty="0">
                <a:hlinkClick r:id="rId2"/>
              </a:rPr>
              <a:t>Laser-Doppler vibrometer measurements of acoustic to seismic coupling</a:t>
            </a:r>
            <a:r>
              <a:rPr lang="en-US" sz="1000" dirty="0"/>
              <a:t>. </a:t>
            </a:r>
            <a:endParaRPr lang="en-US" sz="1000" dirty="0" smtClean="0"/>
          </a:p>
          <a:p>
            <a:r>
              <a:rPr lang="en-US" sz="1000" dirty="0" smtClean="0"/>
              <a:t>Applied </a:t>
            </a:r>
            <a:r>
              <a:rPr lang="en-US" sz="1000" dirty="0"/>
              <a:t>Acoustics, </a:t>
            </a:r>
            <a:r>
              <a:rPr lang="en-US" sz="1000" b="1" dirty="0"/>
              <a:t>30 </a:t>
            </a:r>
            <a:r>
              <a:rPr lang="en-US" sz="1000" dirty="0"/>
              <a:t>, 279-291. </a:t>
            </a:r>
          </a:p>
        </p:txBody>
      </p:sp>
      <p:sp>
        <p:nvSpPr>
          <p:cNvPr id="5" name="TextBox 4"/>
          <p:cNvSpPr txBox="1"/>
          <p:nvPr/>
        </p:nvSpPr>
        <p:spPr>
          <a:xfrm>
            <a:off x="77968" y="916085"/>
            <a:ext cx="6165470" cy="400110"/>
          </a:xfrm>
          <a:prstGeom prst="rect">
            <a:avLst/>
          </a:prstGeom>
          <a:noFill/>
        </p:spPr>
        <p:txBody>
          <a:bodyPr wrap="none" rtlCol="0">
            <a:spAutoFit/>
          </a:bodyPr>
          <a:lstStyle/>
          <a:p>
            <a:r>
              <a:rPr lang="en-US" sz="1000" dirty="0"/>
              <a:t>Sabatier, J.S., H. Hess, W.P. Arnott, K. Attenborough, M. </a:t>
            </a:r>
            <a:r>
              <a:rPr lang="en-US" sz="1000" dirty="0" err="1"/>
              <a:t>Romkens</a:t>
            </a:r>
            <a:r>
              <a:rPr lang="en-US" sz="1000" dirty="0"/>
              <a:t> and E. </a:t>
            </a:r>
            <a:r>
              <a:rPr lang="en-US" sz="1000" dirty="0" err="1"/>
              <a:t>Grissinger</a:t>
            </a:r>
            <a:r>
              <a:rPr lang="en-US" sz="1000" dirty="0"/>
              <a:t>, 1990:  </a:t>
            </a:r>
            <a:r>
              <a:rPr lang="en-US" sz="1000" dirty="0">
                <a:hlinkClick r:id="rId3"/>
              </a:rPr>
              <a:t> </a:t>
            </a:r>
            <a:r>
              <a:rPr lang="en-US" sz="1000" dirty="0" smtClean="0">
                <a:hlinkClick r:id="rId3"/>
              </a:rPr>
              <a:t/>
            </a:r>
            <a:br>
              <a:rPr lang="en-US" sz="1000" dirty="0" smtClean="0">
                <a:hlinkClick r:id="rId3"/>
              </a:rPr>
            </a:br>
            <a:r>
              <a:rPr lang="en-US" sz="1000" dirty="0" smtClean="0">
                <a:hlinkClick r:id="rId3"/>
              </a:rPr>
              <a:t>In </a:t>
            </a:r>
            <a:r>
              <a:rPr lang="en-US" sz="1000" dirty="0">
                <a:hlinkClick r:id="rId3"/>
              </a:rPr>
              <a:t>situ measurements of soil physical properties by acoustical techniques</a:t>
            </a:r>
            <a:r>
              <a:rPr lang="en-US" sz="1000" dirty="0"/>
              <a:t>. Soil Sci. Soc. Am. </a:t>
            </a:r>
            <a:r>
              <a:rPr lang="en-US" sz="1000" b="1" dirty="0"/>
              <a:t>54 </a:t>
            </a:r>
            <a:r>
              <a:rPr lang="en-US" sz="1000" dirty="0"/>
              <a:t>, 658-672.</a:t>
            </a:r>
          </a:p>
        </p:txBody>
      </p:sp>
      <p:sp>
        <p:nvSpPr>
          <p:cNvPr id="6" name="TextBox 5"/>
          <p:cNvSpPr txBox="1"/>
          <p:nvPr/>
        </p:nvSpPr>
        <p:spPr>
          <a:xfrm>
            <a:off x="77968" y="1364337"/>
            <a:ext cx="6357831" cy="553998"/>
          </a:xfrm>
          <a:prstGeom prst="rect">
            <a:avLst/>
          </a:prstGeom>
          <a:noFill/>
        </p:spPr>
        <p:txBody>
          <a:bodyPr wrap="none" rtlCol="0">
            <a:spAutoFit/>
          </a:bodyPr>
          <a:lstStyle/>
          <a:p>
            <a:r>
              <a:rPr lang="en-US" sz="1000" dirty="0" err="1"/>
              <a:t>Roh</a:t>
            </a:r>
            <a:r>
              <a:rPr lang="en-US" sz="1000" dirty="0"/>
              <a:t>, H., W. P. Arnott, J. M. Sabatier and R. </a:t>
            </a:r>
            <a:r>
              <a:rPr lang="en-US" sz="1000" dirty="0" err="1"/>
              <a:t>Raspet</a:t>
            </a:r>
            <a:r>
              <a:rPr lang="en-US" sz="1000" dirty="0"/>
              <a:t>, 1991:  </a:t>
            </a:r>
            <a:r>
              <a:rPr lang="en-US" sz="1000" dirty="0">
                <a:hlinkClick r:id="rId4"/>
              </a:rPr>
              <a:t> </a:t>
            </a:r>
            <a:r>
              <a:rPr lang="en-US" sz="1000" dirty="0" smtClean="0">
                <a:hlinkClick r:id="rId4"/>
              </a:rPr>
              <a:t/>
            </a:r>
            <a:br>
              <a:rPr lang="en-US" sz="1000" dirty="0" smtClean="0">
                <a:hlinkClick r:id="rId4"/>
              </a:rPr>
            </a:br>
            <a:r>
              <a:rPr lang="en-US" sz="1000" dirty="0" smtClean="0">
                <a:hlinkClick r:id="rId4"/>
              </a:rPr>
              <a:t>Measurement </a:t>
            </a:r>
            <a:r>
              <a:rPr lang="en-US" sz="1000" dirty="0">
                <a:hlinkClick r:id="rId4"/>
              </a:rPr>
              <a:t>and calculation of acoustic propagation constants in arrays of small air-filled rectangular tubes, </a:t>
            </a:r>
            <a:r>
              <a:rPr lang="en-US" sz="1000" dirty="0" smtClean="0">
                <a:hlinkClick r:id="rId4"/>
              </a:rPr>
              <a:t/>
            </a:r>
            <a:br>
              <a:rPr lang="en-US" sz="1000" dirty="0" smtClean="0">
                <a:hlinkClick r:id="rId4"/>
              </a:rPr>
            </a:br>
            <a:r>
              <a:rPr lang="en-US" sz="1000" dirty="0" smtClean="0">
                <a:hlinkClick r:id="rId4"/>
              </a:rPr>
              <a:t>J</a:t>
            </a:r>
            <a:r>
              <a:rPr lang="en-US" sz="1000" dirty="0">
                <a:hlinkClick r:id="rId4"/>
              </a:rPr>
              <a:t>. Acoust. Soc. Am., </a:t>
            </a:r>
            <a:r>
              <a:rPr lang="en-US" sz="1000" b="1" dirty="0">
                <a:hlinkClick r:id="rId4"/>
              </a:rPr>
              <a:t>89 </a:t>
            </a:r>
            <a:r>
              <a:rPr lang="en-US" sz="1000" dirty="0">
                <a:hlinkClick r:id="rId4"/>
              </a:rPr>
              <a:t>, 2617-2624</a:t>
            </a:r>
            <a:r>
              <a:rPr lang="en-US" sz="1000" dirty="0"/>
              <a:t>. </a:t>
            </a:r>
          </a:p>
        </p:txBody>
      </p:sp>
      <p:sp>
        <p:nvSpPr>
          <p:cNvPr id="7" name="TextBox 6"/>
          <p:cNvSpPr txBox="1"/>
          <p:nvPr/>
        </p:nvSpPr>
        <p:spPr>
          <a:xfrm>
            <a:off x="77968" y="1966477"/>
            <a:ext cx="6133410" cy="553998"/>
          </a:xfrm>
          <a:prstGeom prst="rect">
            <a:avLst/>
          </a:prstGeom>
          <a:noFill/>
        </p:spPr>
        <p:txBody>
          <a:bodyPr wrap="none" rtlCol="0">
            <a:spAutoFit/>
          </a:bodyPr>
          <a:lstStyle/>
          <a:p>
            <a:r>
              <a:rPr lang="en-US" sz="1000" b="1" dirty="0"/>
              <a:t>Arnott, W.P. H.E. Bass and R. </a:t>
            </a:r>
            <a:r>
              <a:rPr lang="en-US" sz="1000" b="1" dirty="0" err="1"/>
              <a:t>Raspet</a:t>
            </a:r>
            <a:r>
              <a:rPr lang="en-US" sz="1000" b="1" dirty="0"/>
              <a:t>, 1991:   </a:t>
            </a:r>
            <a:r>
              <a:rPr lang="en-US" sz="1000" b="1" dirty="0" smtClean="0"/>
              <a:t/>
            </a:r>
            <a:br>
              <a:rPr lang="en-US" sz="1000" b="1" dirty="0" smtClean="0"/>
            </a:br>
            <a:r>
              <a:rPr lang="en-US" sz="1000" b="1" dirty="0" smtClean="0">
                <a:hlinkClick r:id="rId5"/>
              </a:rPr>
              <a:t>General </a:t>
            </a:r>
            <a:r>
              <a:rPr lang="en-US" sz="1000" b="1" dirty="0">
                <a:hlinkClick r:id="rId5"/>
              </a:rPr>
              <a:t>formulation of thermoacoustics for stacks having arbitrarily-shaped pore cross-sections</a:t>
            </a:r>
            <a:r>
              <a:rPr lang="en-US" sz="1000" b="1" dirty="0"/>
              <a:t>. </a:t>
            </a:r>
            <a:r>
              <a:rPr lang="en-US" sz="1000" b="1" dirty="0" smtClean="0"/>
              <a:t/>
            </a:r>
            <a:br>
              <a:rPr lang="en-US" sz="1000" b="1" dirty="0" smtClean="0"/>
            </a:br>
            <a:r>
              <a:rPr lang="en-US" sz="1000" b="1" dirty="0" smtClean="0"/>
              <a:t>J</a:t>
            </a:r>
            <a:r>
              <a:rPr lang="en-US" sz="1000" b="1" dirty="0"/>
              <a:t>. </a:t>
            </a:r>
            <a:r>
              <a:rPr lang="en-US" sz="1000" b="1" dirty="0" err="1"/>
              <a:t>Acoust</a:t>
            </a:r>
            <a:r>
              <a:rPr lang="en-US" sz="1000" b="1" dirty="0"/>
              <a:t>. Soc. Am., 90 , 3228-3237. </a:t>
            </a:r>
            <a:endParaRPr lang="en-US" sz="1000" dirty="0"/>
          </a:p>
        </p:txBody>
      </p:sp>
      <p:sp>
        <p:nvSpPr>
          <p:cNvPr id="8" name="TextBox 7"/>
          <p:cNvSpPr txBox="1"/>
          <p:nvPr/>
        </p:nvSpPr>
        <p:spPr>
          <a:xfrm>
            <a:off x="77968" y="2568617"/>
            <a:ext cx="5474576" cy="553998"/>
          </a:xfrm>
          <a:prstGeom prst="rect">
            <a:avLst/>
          </a:prstGeom>
          <a:noFill/>
        </p:spPr>
        <p:txBody>
          <a:bodyPr wrap="none" rtlCol="0">
            <a:spAutoFit/>
          </a:bodyPr>
          <a:lstStyle/>
          <a:p>
            <a:r>
              <a:rPr lang="en-US" sz="1000" dirty="0"/>
              <a:t>Arnott, W. P., J.M. Sabatier and R. </a:t>
            </a:r>
            <a:r>
              <a:rPr lang="en-US" sz="1000" dirty="0" err="1"/>
              <a:t>Raspet</a:t>
            </a:r>
            <a:r>
              <a:rPr lang="en-US" sz="1000" dirty="0"/>
              <a:t>, 1991:   </a:t>
            </a:r>
            <a:r>
              <a:rPr lang="en-US" sz="1000" dirty="0" smtClean="0"/>
              <a:t/>
            </a:r>
            <a:br>
              <a:rPr lang="en-US" sz="1000" dirty="0" smtClean="0"/>
            </a:br>
            <a:r>
              <a:rPr lang="en-US" sz="1000" dirty="0" smtClean="0">
                <a:hlinkClick r:id="rId6"/>
              </a:rPr>
              <a:t>Sound </a:t>
            </a:r>
            <a:r>
              <a:rPr lang="en-US" sz="1000" dirty="0">
                <a:hlinkClick r:id="rId6"/>
              </a:rPr>
              <a:t>propagation in capillary-tube-type porous media with small pores in the capillary walls.</a:t>
            </a:r>
            <a:r>
              <a:rPr lang="en-US" sz="1000" dirty="0"/>
              <a:t> </a:t>
            </a:r>
            <a:r>
              <a:rPr lang="en-US" sz="1000" dirty="0" smtClean="0"/>
              <a:t/>
            </a:r>
            <a:br>
              <a:rPr lang="en-US" sz="1000" dirty="0" smtClean="0"/>
            </a:br>
            <a:r>
              <a:rPr lang="en-US" sz="1000" dirty="0" smtClean="0"/>
              <a:t>J</a:t>
            </a:r>
            <a:r>
              <a:rPr lang="en-US" sz="1000" dirty="0"/>
              <a:t>. </a:t>
            </a:r>
            <a:r>
              <a:rPr lang="en-US" sz="1000" dirty="0" err="1"/>
              <a:t>Acoust</a:t>
            </a:r>
            <a:r>
              <a:rPr lang="en-US" sz="1000" dirty="0"/>
              <a:t>. Soc. Am., </a:t>
            </a:r>
            <a:r>
              <a:rPr lang="en-US" sz="1000" b="1" dirty="0"/>
              <a:t>90 </a:t>
            </a:r>
            <a:r>
              <a:rPr lang="en-US" sz="1000" dirty="0"/>
              <a:t>, 3299-3306.</a:t>
            </a:r>
          </a:p>
        </p:txBody>
      </p:sp>
      <p:sp>
        <p:nvSpPr>
          <p:cNvPr id="9" name="TextBox 8"/>
          <p:cNvSpPr txBox="1"/>
          <p:nvPr/>
        </p:nvSpPr>
        <p:spPr>
          <a:xfrm>
            <a:off x="77968" y="3170757"/>
            <a:ext cx="7011856" cy="400110"/>
          </a:xfrm>
          <a:prstGeom prst="rect">
            <a:avLst/>
          </a:prstGeom>
          <a:noFill/>
        </p:spPr>
        <p:txBody>
          <a:bodyPr wrap="none" rtlCol="0">
            <a:spAutoFit/>
          </a:bodyPr>
          <a:lstStyle/>
          <a:p>
            <a:r>
              <a:rPr lang="en-US" sz="1000" dirty="0"/>
              <a:t>Arnott, W.P., H.E. Bass and R. </a:t>
            </a:r>
            <a:r>
              <a:rPr lang="en-US" sz="1000" dirty="0" err="1"/>
              <a:t>Raspet</a:t>
            </a:r>
            <a:r>
              <a:rPr lang="en-US" sz="1000" dirty="0"/>
              <a:t>, 1992:   </a:t>
            </a:r>
            <a:r>
              <a:rPr lang="en-US" sz="1000" dirty="0" smtClean="0"/>
              <a:t/>
            </a:r>
            <a:br>
              <a:rPr lang="en-US" sz="1000" dirty="0" smtClean="0"/>
            </a:br>
            <a:r>
              <a:rPr lang="en-US" sz="1000" dirty="0" smtClean="0">
                <a:hlinkClick r:id="rId7"/>
              </a:rPr>
              <a:t>Specific </a:t>
            </a:r>
            <a:r>
              <a:rPr lang="en-US" sz="1000" dirty="0">
                <a:hlinkClick r:id="rId7"/>
              </a:rPr>
              <a:t>acoustic impedance measurements of an air-filled thermoacoustic prime mover.</a:t>
            </a:r>
            <a:r>
              <a:rPr lang="en-US" sz="1000" dirty="0"/>
              <a:t>   J. </a:t>
            </a:r>
            <a:r>
              <a:rPr lang="en-US" sz="1000" dirty="0" err="1"/>
              <a:t>Acoust</a:t>
            </a:r>
            <a:r>
              <a:rPr lang="en-US" sz="1000" dirty="0"/>
              <a:t>. Soc. Am., </a:t>
            </a:r>
            <a:r>
              <a:rPr lang="en-US" sz="1000" b="1" dirty="0"/>
              <a:t>92 </a:t>
            </a:r>
            <a:r>
              <a:rPr lang="en-US" sz="1000" dirty="0"/>
              <a:t>, 3432.</a:t>
            </a:r>
          </a:p>
        </p:txBody>
      </p:sp>
      <p:sp>
        <p:nvSpPr>
          <p:cNvPr id="11" name="TextBox 10"/>
          <p:cNvSpPr txBox="1"/>
          <p:nvPr/>
        </p:nvSpPr>
        <p:spPr>
          <a:xfrm>
            <a:off x="77968" y="3619009"/>
            <a:ext cx="5440913" cy="400110"/>
          </a:xfrm>
          <a:prstGeom prst="rect">
            <a:avLst/>
          </a:prstGeom>
          <a:noFill/>
        </p:spPr>
        <p:txBody>
          <a:bodyPr wrap="none" rtlCol="0">
            <a:spAutoFit/>
          </a:bodyPr>
          <a:lstStyle/>
          <a:p>
            <a:r>
              <a:rPr lang="en-US" sz="1000" dirty="0"/>
              <a:t>Arnott, W. P., J. R. Belcher, R. </a:t>
            </a:r>
            <a:r>
              <a:rPr lang="en-US" sz="1000" dirty="0" err="1"/>
              <a:t>Raspet</a:t>
            </a:r>
            <a:r>
              <a:rPr lang="en-US" sz="1000" dirty="0"/>
              <a:t> and H. E. Bass, 1994:   </a:t>
            </a:r>
            <a:r>
              <a:rPr lang="en-US" sz="1000" dirty="0" smtClean="0"/>
              <a:t/>
            </a:r>
            <a:br>
              <a:rPr lang="en-US" sz="1000" dirty="0" smtClean="0"/>
            </a:br>
            <a:r>
              <a:rPr lang="en-US" sz="1000" dirty="0" smtClean="0">
                <a:hlinkClick r:id="rId8"/>
              </a:rPr>
              <a:t>Stability </a:t>
            </a:r>
            <a:r>
              <a:rPr lang="en-US" sz="1000" dirty="0">
                <a:hlinkClick r:id="rId8"/>
              </a:rPr>
              <a:t>analysis of a helium filled thermoacoustic engine.</a:t>
            </a:r>
            <a:r>
              <a:rPr lang="en-US" sz="1000" dirty="0"/>
              <a:t>   J. </a:t>
            </a:r>
            <a:r>
              <a:rPr lang="en-US" sz="1000" dirty="0" err="1"/>
              <a:t>Acoust</a:t>
            </a:r>
            <a:r>
              <a:rPr lang="en-US" sz="1000" dirty="0"/>
              <a:t>. Soc. Am. </a:t>
            </a:r>
            <a:r>
              <a:rPr lang="en-US" sz="1000" b="1" dirty="0"/>
              <a:t>96 </a:t>
            </a:r>
            <a:r>
              <a:rPr lang="en-US" sz="1000" dirty="0"/>
              <a:t>, 370-375.</a:t>
            </a:r>
          </a:p>
        </p:txBody>
      </p:sp>
      <p:sp>
        <p:nvSpPr>
          <p:cNvPr id="12" name="TextBox 11"/>
          <p:cNvSpPr txBox="1"/>
          <p:nvPr/>
        </p:nvSpPr>
        <p:spPr>
          <a:xfrm>
            <a:off x="77968" y="4067261"/>
            <a:ext cx="6931706" cy="553998"/>
          </a:xfrm>
          <a:prstGeom prst="rect">
            <a:avLst/>
          </a:prstGeom>
          <a:noFill/>
        </p:spPr>
        <p:txBody>
          <a:bodyPr wrap="none" rtlCol="0">
            <a:spAutoFit/>
          </a:bodyPr>
          <a:lstStyle/>
          <a:p>
            <a:r>
              <a:rPr lang="en-US" sz="1000" b="1" dirty="0"/>
              <a:t>Arnott, W. P., Jay A. Lightfoot, Richard </a:t>
            </a:r>
            <a:r>
              <a:rPr lang="en-US" sz="1000" b="1" dirty="0" err="1"/>
              <a:t>Raspet</a:t>
            </a:r>
            <a:r>
              <a:rPr lang="en-US" sz="1000" b="1" dirty="0"/>
              <a:t>, and Hans </a:t>
            </a:r>
            <a:r>
              <a:rPr lang="en-US" sz="1000" b="1" dirty="0" err="1"/>
              <a:t>Moosmüller</a:t>
            </a:r>
            <a:r>
              <a:rPr lang="en-US" sz="1000" b="1" dirty="0"/>
              <a:t>, 1996: </a:t>
            </a:r>
            <a:r>
              <a:rPr lang="en-US" sz="1000" b="1" dirty="0" smtClean="0"/>
              <a:t/>
            </a:r>
            <a:br>
              <a:rPr lang="en-US" sz="1000" b="1" dirty="0" smtClean="0"/>
            </a:br>
            <a:r>
              <a:rPr lang="en-US" sz="1000" b="1" dirty="0" smtClean="0">
                <a:hlinkClick r:id="rId9"/>
              </a:rPr>
              <a:t>Radial </a:t>
            </a:r>
            <a:r>
              <a:rPr lang="en-US" sz="1000" b="1" dirty="0">
                <a:hlinkClick r:id="rId9"/>
              </a:rPr>
              <a:t>wave thermoacoustic engines:   Theory and examples for refrigerators and high-gain narrow-bandwidth </a:t>
            </a:r>
            <a:r>
              <a:rPr lang="en-US" sz="1000" b="1" dirty="0" smtClean="0">
                <a:hlinkClick r:id="rId9"/>
              </a:rPr>
              <a:t/>
            </a:r>
            <a:br>
              <a:rPr lang="en-US" sz="1000" b="1" dirty="0" smtClean="0">
                <a:hlinkClick r:id="rId9"/>
              </a:rPr>
            </a:br>
            <a:r>
              <a:rPr lang="en-US" sz="1000" b="1" dirty="0" smtClean="0">
                <a:hlinkClick r:id="rId9"/>
              </a:rPr>
              <a:t>photoacoustic </a:t>
            </a:r>
            <a:r>
              <a:rPr lang="en-US" sz="1000" b="1" dirty="0">
                <a:hlinkClick r:id="rId9"/>
              </a:rPr>
              <a:t>spectrometers.</a:t>
            </a:r>
            <a:r>
              <a:rPr lang="en-US" sz="1000" b="1" dirty="0"/>
              <a:t>   J. </a:t>
            </a:r>
            <a:r>
              <a:rPr lang="en-US" sz="1000" b="1" dirty="0" err="1"/>
              <a:t>Acoust</a:t>
            </a:r>
            <a:r>
              <a:rPr lang="en-US" sz="1000" b="1" dirty="0"/>
              <a:t>. Soc. Am. 99 , 734-745.</a:t>
            </a:r>
          </a:p>
        </p:txBody>
      </p:sp>
      <p:sp>
        <p:nvSpPr>
          <p:cNvPr id="13" name="TextBox 12"/>
          <p:cNvSpPr txBox="1"/>
          <p:nvPr/>
        </p:nvSpPr>
        <p:spPr>
          <a:xfrm>
            <a:off x="77968" y="5117653"/>
            <a:ext cx="7489551" cy="400110"/>
          </a:xfrm>
          <a:prstGeom prst="rect">
            <a:avLst/>
          </a:prstGeom>
          <a:noFill/>
        </p:spPr>
        <p:txBody>
          <a:bodyPr wrap="none" rtlCol="0">
            <a:spAutoFit/>
          </a:bodyPr>
          <a:lstStyle/>
          <a:p>
            <a:r>
              <a:rPr lang="en-US" sz="1000" dirty="0"/>
              <a:t>Lightfoot, J. A., W. P. Arnott, H. E. Bass, and R. </a:t>
            </a:r>
            <a:r>
              <a:rPr lang="en-US" sz="1000" dirty="0" err="1"/>
              <a:t>Raspet</a:t>
            </a:r>
            <a:r>
              <a:rPr lang="en-US" sz="1000" dirty="0"/>
              <a:t>, 1998: </a:t>
            </a:r>
            <a:r>
              <a:rPr lang="en-US" sz="1000" dirty="0">
                <a:hlinkClick r:id="rId10"/>
              </a:rPr>
              <a:t>Experimental study of a radial mode thermoacoustic prime mover.</a:t>
            </a:r>
            <a:r>
              <a:rPr lang="en-US" sz="1000" dirty="0"/>
              <a:t> </a:t>
            </a:r>
            <a:r>
              <a:rPr lang="en-US" sz="1000" dirty="0" smtClean="0"/>
              <a:t/>
            </a:r>
            <a:br>
              <a:rPr lang="en-US" sz="1000" dirty="0" smtClean="0"/>
            </a:br>
            <a:r>
              <a:rPr lang="en-US" sz="1000" dirty="0" smtClean="0"/>
              <a:t>J</a:t>
            </a:r>
            <a:r>
              <a:rPr lang="en-US" sz="1000" dirty="0"/>
              <a:t>. </a:t>
            </a:r>
            <a:r>
              <a:rPr lang="en-US" sz="1000" dirty="0" err="1"/>
              <a:t>Acoust</a:t>
            </a:r>
            <a:r>
              <a:rPr lang="en-US" sz="1000" dirty="0"/>
              <a:t>. Soc. Am. </a:t>
            </a:r>
            <a:r>
              <a:rPr lang="en-US" sz="1000" b="1" dirty="0"/>
              <a:t>105 </a:t>
            </a:r>
            <a:r>
              <a:rPr lang="en-US" sz="1000" dirty="0"/>
              <a:t>, 2652-2662.</a:t>
            </a:r>
          </a:p>
        </p:txBody>
      </p:sp>
      <p:sp>
        <p:nvSpPr>
          <p:cNvPr id="15" name="TextBox 14"/>
          <p:cNvSpPr txBox="1"/>
          <p:nvPr/>
        </p:nvSpPr>
        <p:spPr>
          <a:xfrm>
            <a:off x="77968" y="5565905"/>
            <a:ext cx="5501827" cy="553998"/>
          </a:xfrm>
          <a:prstGeom prst="rect">
            <a:avLst/>
          </a:prstGeom>
          <a:noFill/>
        </p:spPr>
        <p:txBody>
          <a:bodyPr wrap="none" rtlCol="0">
            <a:spAutoFit/>
          </a:bodyPr>
          <a:lstStyle/>
          <a:p>
            <a:r>
              <a:rPr lang="en-US" sz="1000" b="1" dirty="0" err="1"/>
              <a:t>Raspet</a:t>
            </a:r>
            <a:r>
              <a:rPr lang="en-US" sz="1000" b="1" dirty="0"/>
              <a:t>, R., W. V. Slaton, W. P. Arnott and H. </a:t>
            </a:r>
            <a:r>
              <a:rPr lang="en-US" sz="1000" b="1" dirty="0" err="1"/>
              <a:t>Moosmüller</a:t>
            </a:r>
            <a:r>
              <a:rPr lang="en-US" sz="1000" b="1" dirty="0"/>
              <a:t> (2003). </a:t>
            </a:r>
            <a:r>
              <a:rPr lang="en-US" sz="1000" b="1" dirty="0" smtClean="0"/>
              <a:t/>
            </a:r>
            <a:br>
              <a:rPr lang="en-US" sz="1000" b="1" dirty="0" smtClean="0"/>
            </a:br>
            <a:r>
              <a:rPr lang="en-US" sz="1000" b="1" dirty="0" smtClean="0"/>
              <a:t>"</a:t>
            </a:r>
            <a:r>
              <a:rPr lang="en-US" sz="1000" b="1" dirty="0">
                <a:hlinkClick r:id="rId11"/>
              </a:rPr>
              <a:t>Evaporation-Condensation Effects on Resonant Photoacoustics of Volatile Aerosols</a:t>
            </a:r>
            <a:r>
              <a:rPr lang="en-US" sz="1000" b="1" dirty="0"/>
              <a:t>." </a:t>
            </a:r>
            <a:r>
              <a:rPr lang="en-US" sz="1000" b="1" dirty="0" smtClean="0"/>
              <a:t/>
            </a:r>
            <a:br>
              <a:rPr lang="en-US" sz="1000" b="1" dirty="0" smtClean="0"/>
            </a:br>
            <a:r>
              <a:rPr lang="en-US" sz="1000" b="1" dirty="0" smtClean="0"/>
              <a:t>Journal </a:t>
            </a:r>
            <a:r>
              <a:rPr lang="en-US" sz="1000" b="1" dirty="0"/>
              <a:t>of Atmospheric and Oceanic Technology 20(5): 685-695.</a:t>
            </a:r>
          </a:p>
        </p:txBody>
      </p:sp>
      <p:sp>
        <p:nvSpPr>
          <p:cNvPr id="16" name="TextBox 15"/>
          <p:cNvSpPr txBox="1"/>
          <p:nvPr/>
        </p:nvSpPr>
        <p:spPr>
          <a:xfrm>
            <a:off x="77968" y="6168045"/>
            <a:ext cx="8090676" cy="553998"/>
          </a:xfrm>
          <a:prstGeom prst="rect">
            <a:avLst/>
          </a:prstGeom>
          <a:noFill/>
        </p:spPr>
        <p:txBody>
          <a:bodyPr wrap="none" rtlCol="0">
            <a:spAutoFit/>
          </a:bodyPr>
          <a:lstStyle/>
          <a:p>
            <a:r>
              <a:rPr lang="en-US" sz="1000" dirty="0"/>
              <a:t>Arnott, W. P., H. </a:t>
            </a:r>
            <a:r>
              <a:rPr lang="en-US" sz="1000" dirty="0" err="1"/>
              <a:t>Moosmüller</a:t>
            </a:r>
            <a:r>
              <a:rPr lang="en-US" sz="1000" dirty="0"/>
              <a:t>, P. J. Sheridan, J. A. </a:t>
            </a:r>
            <a:r>
              <a:rPr lang="en-US" sz="1000" dirty="0" err="1"/>
              <a:t>Ogren</a:t>
            </a:r>
            <a:r>
              <a:rPr lang="en-US" sz="1000" dirty="0"/>
              <a:t>, R. </a:t>
            </a:r>
            <a:r>
              <a:rPr lang="en-US" sz="1000" dirty="0" err="1"/>
              <a:t>Raspet</a:t>
            </a:r>
            <a:r>
              <a:rPr lang="en-US" sz="1000" dirty="0"/>
              <a:t>, W. V. Slaton, J. L. Hand, S. M. </a:t>
            </a:r>
            <a:r>
              <a:rPr lang="en-US" sz="1000" dirty="0" err="1"/>
              <a:t>Kreidenweis</a:t>
            </a:r>
            <a:r>
              <a:rPr lang="en-US" sz="1000" dirty="0"/>
              <a:t> and J. L. </a:t>
            </a:r>
            <a:r>
              <a:rPr lang="en-US" sz="1000" dirty="0" err="1"/>
              <a:t>Collett</a:t>
            </a:r>
            <a:r>
              <a:rPr lang="en-US" sz="1000" dirty="0"/>
              <a:t> (2003). </a:t>
            </a:r>
            <a:r>
              <a:rPr lang="en-US" sz="1000" dirty="0" smtClean="0"/>
              <a:t/>
            </a:r>
            <a:br>
              <a:rPr lang="en-US" sz="1000" dirty="0" smtClean="0"/>
            </a:br>
            <a:r>
              <a:rPr lang="en-US" sz="1000" dirty="0" smtClean="0"/>
              <a:t>"</a:t>
            </a:r>
            <a:r>
              <a:rPr lang="en-US" sz="1000" dirty="0">
                <a:hlinkClick r:id="rId12"/>
              </a:rPr>
              <a:t>Photoacoustic and filter-based ambient aerosol light absorption measurements:   Instrument comparisons and the role of relative humidity.</a:t>
            </a:r>
            <a:r>
              <a:rPr lang="en-US" sz="1000" dirty="0"/>
              <a:t>" </a:t>
            </a:r>
            <a:r>
              <a:rPr lang="en-US" sz="1000" dirty="0" smtClean="0"/>
              <a:t/>
            </a:r>
            <a:br>
              <a:rPr lang="en-US" sz="1000" dirty="0" smtClean="0"/>
            </a:br>
            <a:r>
              <a:rPr lang="en-US" sz="1000" dirty="0" smtClean="0"/>
              <a:t>Journal </a:t>
            </a:r>
            <a:r>
              <a:rPr lang="en-US" sz="1000" dirty="0"/>
              <a:t>of Geophysical Research </a:t>
            </a:r>
            <a:r>
              <a:rPr lang="en-US" sz="1000" b="1" dirty="0"/>
              <a:t>108 </a:t>
            </a:r>
            <a:r>
              <a:rPr lang="en-US" sz="1000" dirty="0"/>
              <a:t>4034.</a:t>
            </a:r>
          </a:p>
        </p:txBody>
      </p:sp>
      <p:sp>
        <p:nvSpPr>
          <p:cNvPr id="17" name="TextBox 16"/>
          <p:cNvSpPr txBox="1"/>
          <p:nvPr/>
        </p:nvSpPr>
        <p:spPr>
          <a:xfrm>
            <a:off x="77968" y="4669401"/>
            <a:ext cx="8244565" cy="400110"/>
          </a:xfrm>
          <a:prstGeom prst="rect">
            <a:avLst/>
          </a:prstGeom>
          <a:noFill/>
        </p:spPr>
        <p:txBody>
          <a:bodyPr wrap="none" rtlCol="0">
            <a:spAutoFit/>
          </a:bodyPr>
          <a:lstStyle/>
          <a:p>
            <a:r>
              <a:rPr lang="en-US" sz="1000" dirty="0" err="1"/>
              <a:t>Raspet</a:t>
            </a:r>
            <a:r>
              <a:rPr lang="en-US" sz="1000" dirty="0"/>
              <a:t>, R., J. M. Sabatier, and W. P. Arnott, 1997:   </a:t>
            </a:r>
            <a:r>
              <a:rPr lang="en-US" sz="1000" dirty="0">
                <a:hlinkClick r:id="rId13"/>
              </a:rPr>
              <a:t>Estimation of temperature gradient effects on the normalized surface impedance of soils</a:t>
            </a:r>
            <a:r>
              <a:rPr lang="en-US" sz="1000" dirty="0"/>
              <a:t>.   </a:t>
            </a:r>
            <a:r>
              <a:rPr lang="en-US" sz="1000" dirty="0" smtClean="0"/>
              <a:t/>
            </a:r>
            <a:br>
              <a:rPr lang="en-US" sz="1000" dirty="0" smtClean="0"/>
            </a:br>
            <a:r>
              <a:rPr lang="en-US" sz="1000" dirty="0" smtClean="0"/>
              <a:t>J</a:t>
            </a:r>
            <a:r>
              <a:rPr lang="en-US" sz="1000" dirty="0"/>
              <a:t>. </a:t>
            </a:r>
            <a:r>
              <a:rPr lang="en-US" sz="1000" dirty="0" err="1"/>
              <a:t>Acoust</a:t>
            </a:r>
            <a:r>
              <a:rPr lang="en-US" sz="1000" dirty="0"/>
              <a:t>. Soc. Am. </a:t>
            </a:r>
            <a:r>
              <a:rPr lang="en-US" sz="1000" b="1" dirty="0"/>
              <a:t>101 </a:t>
            </a:r>
            <a:r>
              <a:rPr lang="en-US" sz="1000" dirty="0"/>
              <a:t>, 602-605.</a:t>
            </a:r>
          </a:p>
        </p:txBody>
      </p:sp>
      <p:cxnSp>
        <p:nvCxnSpPr>
          <p:cNvPr id="19" name="Straight Connector 18"/>
          <p:cNvCxnSpPr/>
          <p:nvPr/>
        </p:nvCxnSpPr>
        <p:spPr bwMode="auto">
          <a:xfrm flipH="1">
            <a:off x="113414" y="3620092"/>
            <a:ext cx="8974505" cy="0"/>
          </a:xfrm>
          <a:prstGeom prst="line">
            <a:avLst/>
          </a:prstGeom>
          <a:solidFill>
            <a:schemeClr val="accent1"/>
          </a:solidFill>
          <a:ln w="349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 name="TextBox 20"/>
          <p:cNvSpPr txBox="1"/>
          <p:nvPr/>
        </p:nvSpPr>
        <p:spPr>
          <a:xfrm>
            <a:off x="6507311" y="1773305"/>
            <a:ext cx="2360583" cy="369332"/>
          </a:xfrm>
          <a:prstGeom prst="rect">
            <a:avLst/>
          </a:prstGeom>
          <a:noFill/>
        </p:spPr>
        <p:txBody>
          <a:bodyPr wrap="none" rtlCol="0">
            <a:spAutoFit/>
          </a:bodyPr>
          <a:lstStyle/>
          <a:p>
            <a:r>
              <a:rPr lang="en-US" sz="1800" smtClean="0">
                <a:solidFill>
                  <a:srgbClr val="FF0000"/>
                </a:solidFill>
              </a:rPr>
              <a:t>DURING POST DOC</a:t>
            </a:r>
            <a:endParaRPr lang="en-US" sz="1800">
              <a:solidFill>
                <a:srgbClr val="FF0000"/>
              </a:solidFill>
            </a:endParaRPr>
          </a:p>
        </p:txBody>
      </p:sp>
      <p:sp>
        <p:nvSpPr>
          <p:cNvPr id="22" name="TextBox 21"/>
          <p:cNvSpPr txBox="1"/>
          <p:nvPr/>
        </p:nvSpPr>
        <p:spPr>
          <a:xfrm>
            <a:off x="6661200" y="3768313"/>
            <a:ext cx="2206694" cy="369332"/>
          </a:xfrm>
          <a:prstGeom prst="rect">
            <a:avLst/>
          </a:prstGeom>
          <a:noFill/>
        </p:spPr>
        <p:txBody>
          <a:bodyPr wrap="none" rtlCol="0">
            <a:spAutoFit/>
          </a:bodyPr>
          <a:lstStyle/>
          <a:p>
            <a:r>
              <a:rPr lang="en-US" sz="1800" smtClean="0">
                <a:solidFill>
                  <a:schemeClr val="accent2"/>
                </a:solidFill>
              </a:rPr>
              <a:t>AFTER POST </a:t>
            </a:r>
            <a:r>
              <a:rPr lang="en-US" sz="1800" dirty="0" smtClean="0">
                <a:solidFill>
                  <a:schemeClr val="accent2"/>
                </a:solidFill>
              </a:rPr>
              <a:t>DOC</a:t>
            </a:r>
            <a:endParaRPr lang="en-US" sz="1800" dirty="0">
              <a:solidFill>
                <a:schemeClr val="accent2"/>
              </a:solidFill>
            </a:endParaRPr>
          </a:p>
        </p:txBody>
      </p:sp>
    </p:spTree>
    <p:extLst>
      <p:ext uri="{BB962C8B-B14F-4D97-AF65-F5344CB8AC3E}">
        <p14:creationId xmlns:p14="http://schemas.microsoft.com/office/powerpoint/2010/main" val="15135319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Courses Taught During Postdoc</a:t>
            </a:r>
            <a:endParaRPr lang="en-US" sz="3600" b="1" dirty="0"/>
          </a:p>
        </p:txBody>
      </p:sp>
      <p:sp>
        <p:nvSpPr>
          <p:cNvPr id="4" name="TextBox 3"/>
          <p:cNvSpPr txBox="1"/>
          <p:nvPr/>
        </p:nvSpPr>
        <p:spPr>
          <a:xfrm>
            <a:off x="1148317" y="1502734"/>
            <a:ext cx="6102248" cy="1938992"/>
          </a:xfrm>
          <a:prstGeom prst="rect">
            <a:avLst/>
          </a:prstGeom>
          <a:noFill/>
        </p:spPr>
        <p:txBody>
          <a:bodyPr wrap="none" rtlCol="0">
            <a:spAutoFit/>
          </a:bodyPr>
          <a:lstStyle/>
          <a:p>
            <a:r>
              <a:rPr lang="en-US" dirty="0" smtClean="0"/>
              <a:t>Statistical Mechanics and Thermodynamics</a:t>
            </a:r>
          </a:p>
          <a:p>
            <a:endParaRPr lang="en-US" dirty="0"/>
          </a:p>
          <a:p>
            <a:r>
              <a:rPr lang="en-US" dirty="0" smtClean="0"/>
              <a:t>Optics and Optics Lab (Dan Warren TA)</a:t>
            </a:r>
          </a:p>
          <a:p>
            <a:endParaRPr lang="en-US" dirty="0"/>
          </a:p>
          <a:p>
            <a:r>
              <a:rPr lang="en-US" dirty="0" smtClean="0"/>
              <a:t>Parts of Advanced Acoustics</a:t>
            </a:r>
            <a:endParaRPr lang="en-US" dirty="0"/>
          </a:p>
        </p:txBody>
      </p:sp>
    </p:spTree>
    <p:extLst>
      <p:ext uri="{BB962C8B-B14F-4D97-AF65-F5344CB8AC3E}">
        <p14:creationId xmlns:p14="http://schemas.microsoft.com/office/powerpoint/2010/main" val="117472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269063" y="2456795"/>
            <a:ext cx="8618537" cy="4401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dirty="0" smtClean="0">
                <a:solidFill>
                  <a:srgbClr val="FFFF00"/>
                </a:solidFill>
              </a:rPr>
              <a:t>“</a:t>
            </a:r>
            <a:r>
              <a:rPr lang="en-US" altLang="en-US" sz="2000" dirty="0">
                <a:solidFill>
                  <a:srgbClr val="FFFF00"/>
                </a:solidFill>
              </a:rPr>
              <a:t>Concentrate on the physics …”</a:t>
            </a:r>
          </a:p>
          <a:p>
            <a:pPr algn="ctr"/>
            <a:endParaRPr lang="en-US" altLang="en-US" sz="2000" dirty="0">
              <a:solidFill>
                <a:srgbClr val="FFFF00"/>
              </a:solidFill>
            </a:endParaRPr>
          </a:p>
          <a:p>
            <a:pPr algn="ctr"/>
            <a:r>
              <a:rPr lang="en-US" altLang="en-US" sz="2000" dirty="0">
                <a:solidFill>
                  <a:srgbClr val="FFFF00"/>
                </a:solidFill>
              </a:rPr>
              <a:t>“Do a good job communicating your ideas …”</a:t>
            </a:r>
          </a:p>
          <a:p>
            <a:pPr algn="ctr"/>
            <a:endParaRPr lang="en-US" altLang="en-US" sz="2000" dirty="0">
              <a:solidFill>
                <a:srgbClr val="FFFF00"/>
              </a:solidFill>
            </a:endParaRPr>
          </a:p>
          <a:p>
            <a:pPr algn="ctr"/>
            <a:r>
              <a:rPr lang="en-US" altLang="en-US" sz="2000" dirty="0">
                <a:solidFill>
                  <a:srgbClr val="FFFF00"/>
                </a:solidFill>
              </a:rPr>
              <a:t>“Listen to others with keen interest …”</a:t>
            </a:r>
          </a:p>
          <a:p>
            <a:pPr algn="ctr"/>
            <a:endParaRPr lang="en-US" altLang="en-US" sz="2000" dirty="0">
              <a:solidFill>
                <a:srgbClr val="FFFF00"/>
              </a:solidFill>
            </a:endParaRPr>
          </a:p>
          <a:p>
            <a:pPr algn="ctr"/>
            <a:r>
              <a:rPr lang="en-US" altLang="en-US" sz="2000" dirty="0">
                <a:solidFill>
                  <a:srgbClr val="FFFF00"/>
                </a:solidFill>
              </a:rPr>
              <a:t>“Build collaborations and connections …”</a:t>
            </a:r>
          </a:p>
          <a:p>
            <a:pPr algn="ctr"/>
            <a:endParaRPr lang="en-US" altLang="en-US" sz="2000" dirty="0">
              <a:solidFill>
                <a:srgbClr val="FFFF00"/>
              </a:solidFill>
            </a:endParaRPr>
          </a:p>
          <a:p>
            <a:pPr algn="ctr"/>
            <a:r>
              <a:rPr lang="en-US" altLang="en-US" sz="2000" dirty="0">
                <a:solidFill>
                  <a:srgbClr val="FFFF00"/>
                </a:solidFill>
              </a:rPr>
              <a:t>“Aggressively go after money to fund research </a:t>
            </a:r>
            <a:r>
              <a:rPr lang="en-US" altLang="en-US" sz="2000" dirty="0" smtClean="0">
                <a:solidFill>
                  <a:srgbClr val="FFFF00"/>
                </a:solidFill>
              </a:rPr>
              <a:t>…”</a:t>
            </a:r>
          </a:p>
          <a:p>
            <a:pPr algn="ctr"/>
            <a:endParaRPr lang="en-US" altLang="en-US" sz="2000" dirty="0">
              <a:solidFill>
                <a:srgbClr val="FFFF00"/>
              </a:solidFill>
            </a:endParaRPr>
          </a:p>
          <a:p>
            <a:pPr algn="ctr"/>
            <a:r>
              <a:rPr lang="en-US" altLang="en-US" sz="2000" dirty="0" smtClean="0">
                <a:solidFill>
                  <a:srgbClr val="FFFF00"/>
                </a:solidFill>
              </a:rPr>
              <a:t>“Pick those things you need to be best at and go for it ...”</a:t>
            </a:r>
            <a:endParaRPr lang="en-US" altLang="en-US" sz="2000" dirty="0">
              <a:solidFill>
                <a:srgbClr val="FFFF00"/>
              </a:solidFill>
            </a:endParaRPr>
          </a:p>
          <a:p>
            <a:pPr algn="ctr"/>
            <a:endParaRPr lang="en-US" altLang="en-US" sz="2000" dirty="0">
              <a:solidFill>
                <a:srgbClr val="FFFF00"/>
              </a:solidFill>
            </a:endParaRPr>
          </a:p>
          <a:p>
            <a:pPr algn="ctr"/>
            <a:r>
              <a:rPr lang="en-US" altLang="en-US" sz="2000" dirty="0">
                <a:solidFill>
                  <a:srgbClr val="FFFF00"/>
                </a:solidFill>
              </a:rPr>
              <a:t>“Smile, laugh, be yourself!! Enjoy life, learn from others!! Be comfortable in your skin, it is contagious, and it draws people to you </a:t>
            </a:r>
            <a:r>
              <a:rPr lang="en-US" altLang="en-US" sz="2000" dirty="0" smtClean="0">
                <a:solidFill>
                  <a:srgbClr val="FFFF00"/>
                </a:solidFill>
              </a:rPr>
              <a:t>…”</a:t>
            </a:r>
            <a:endParaRPr lang="en-US" altLang="en-US" sz="2000" dirty="0">
              <a:solidFill>
                <a:srgbClr val="FFFF00"/>
              </a:solidFill>
            </a:endParaRPr>
          </a:p>
        </p:txBody>
      </p:sp>
      <p:sp>
        <p:nvSpPr>
          <p:cNvPr id="2" name="Title 1"/>
          <p:cNvSpPr>
            <a:spLocks noGrp="1"/>
          </p:cNvSpPr>
          <p:nvPr>
            <p:ph type="title"/>
          </p:nvPr>
        </p:nvSpPr>
        <p:spPr>
          <a:xfrm>
            <a:off x="762000" y="-1"/>
            <a:ext cx="7772400" cy="1006549"/>
          </a:xfrm>
        </p:spPr>
        <p:txBody>
          <a:bodyPr/>
          <a:lstStyle/>
          <a:p>
            <a:r>
              <a:rPr lang="en-US" dirty="0" smtClean="0">
                <a:solidFill>
                  <a:srgbClr val="FFFF00"/>
                </a:solidFill>
              </a:rPr>
              <a:t>Hank Bass, Rich </a:t>
            </a:r>
            <a:r>
              <a:rPr lang="en-US" dirty="0" err="1" smtClean="0">
                <a:solidFill>
                  <a:srgbClr val="FFFF00"/>
                </a:solidFill>
              </a:rPr>
              <a:t>Raspet</a:t>
            </a:r>
            <a:r>
              <a:rPr lang="en-US" dirty="0" smtClean="0">
                <a:solidFill>
                  <a:srgbClr val="FFFF00"/>
                </a:solidFill>
              </a:rPr>
              <a:t>, and James Sabatier as Mentors and Colleagues</a:t>
            </a:r>
            <a:endParaRPr lang="en-US" dirty="0">
              <a:solidFill>
                <a:srgbClr val="FFFF00"/>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123" y="559982"/>
            <a:ext cx="1976133" cy="253054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21795" y="647126"/>
            <a:ext cx="1612605" cy="2153143"/>
          </a:xfrm>
          <a:prstGeom prst="rect">
            <a:avLst/>
          </a:prstGeom>
        </p:spPr>
      </p:pic>
      <p:sp>
        <p:nvSpPr>
          <p:cNvPr id="7" name="TextBox 6"/>
          <p:cNvSpPr txBox="1"/>
          <p:nvPr/>
        </p:nvSpPr>
        <p:spPr>
          <a:xfrm>
            <a:off x="3187700" y="1340136"/>
            <a:ext cx="2553841" cy="523221"/>
          </a:xfrm>
          <a:prstGeom prst="rect">
            <a:avLst/>
          </a:prstGeom>
          <a:noFill/>
        </p:spPr>
        <p:txBody>
          <a:bodyPr wrap="none" rtlCol="0">
            <a:spAutoFit/>
          </a:bodyPr>
          <a:lstStyle/>
          <a:p>
            <a:r>
              <a:rPr lang="en-US" sz="2800" b="1" i="1" smtClean="0">
                <a:solidFill>
                  <a:srgbClr val="FF0000"/>
                </a:solidFill>
              </a:rPr>
              <a:t>THANK YOU!!</a:t>
            </a:r>
            <a:endParaRPr lang="en-US" sz="2800" b="1" i="1">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0663" y="4449763"/>
            <a:ext cx="9364663" cy="2408237"/>
          </a:xfrm>
        </p:spPr>
        <p:txBody>
          <a:bodyPr/>
          <a:lstStyle/>
          <a:p>
            <a:pPr eaLnBrk="1" hangingPunct="1"/>
            <a:r>
              <a:rPr lang="en-US" altLang="en-US" sz="2800" b="1" i="1" dirty="0">
                <a:solidFill>
                  <a:srgbClr val="FFFF00"/>
                </a:solidFill>
              </a:rPr>
              <a:t>Thanks Hank for sharing your skills and life with us!</a:t>
            </a:r>
            <a:br>
              <a:rPr lang="en-US" altLang="en-US" sz="2800" b="1" i="1" dirty="0">
                <a:solidFill>
                  <a:srgbClr val="FFFF00"/>
                </a:solidFill>
              </a:rPr>
            </a:br>
            <a:r>
              <a:rPr lang="en-US" altLang="en-US" sz="2800" b="1" i="1" dirty="0">
                <a:solidFill>
                  <a:srgbClr val="FFFF00"/>
                </a:solidFill>
              </a:rPr>
              <a:t/>
            </a:r>
            <a:br>
              <a:rPr lang="en-US" altLang="en-US" sz="2800" b="1" i="1" dirty="0">
                <a:solidFill>
                  <a:srgbClr val="FFFF00"/>
                </a:solidFill>
              </a:rPr>
            </a:br>
            <a:r>
              <a:rPr lang="en-US" altLang="en-US" sz="2800" b="1" i="1" dirty="0">
                <a:solidFill>
                  <a:srgbClr val="FFFF00"/>
                </a:solidFill>
              </a:rPr>
              <a:t>We </a:t>
            </a:r>
            <a:r>
              <a:rPr lang="en-US" altLang="en-US" sz="2800" b="1" i="1" dirty="0" smtClean="0">
                <a:solidFill>
                  <a:srgbClr val="FFFF00"/>
                </a:solidFill>
              </a:rPr>
              <a:t>miss </a:t>
            </a:r>
            <a:r>
              <a:rPr lang="en-US" altLang="en-US" sz="2800" b="1" i="1" dirty="0">
                <a:solidFill>
                  <a:srgbClr val="FFFF00"/>
                </a:solidFill>
              </a:rPr>
              <a:t>you, remember you, and carry on with your life-lessons in mind.</a:t>
            </a:r>
            <a:br>
              <a:rPr lang="en-US" altLang="en-US" sz="2800" b="1" i="1" dirty="0">
                <a:solidFill>
                  <a:srgbClr val="FFFF00"/>
                </a:solidFill>
              </a:rPr>
            </a:br>
            <a:endParaRPr lang="en-US" altLang="en-US" sz="2800" b="1" i="1" dirty="0">
              <a:solidFill>
                <a:srgbClr val="FFFF00"/>
              </a:solidFill>
            </a:endParaRPr>
          </a:p>
        </p:txBody>
      </p:sp>
      <p:pic>
        <p:nvPicPr>
          <p:cNvPr id="4" name="Picture 4" descr="Bass-2-SK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96418" y="0"/>
            <a:ext cx="305888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762000"/>
          </a:xfrm>
        </p:spPr>
        <p:txBody>
          <a:bodyPr/>
          <a:lstStyle/>
          <a:p>
            <a:r>
              <a:rPr lang="en-US" dirty="0" smtClean="0">
                <a:solidFill>
                  <a:srgbClr val="FFFF00"/>
                </a:solidFill>
              </a:rPr>
              <a:t>Jim Sabatier, Family Man</a:t>
            </a:r>
            <a:endParaRPr lang="en-US"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42950"/>
            <a:ext cx="9144000" cy="6115050"/>
          </a:xfrm>
          <a:prstGeom prst="rect">
            <a:avLst/>
          </a:prstGeom>
        </p:spPr>
      </p:pic>
    </p:spTree>
    <p:extLst>
      <p:ext uri="{BB962C8B-B14F-4D97-AF65-F5344CB8AC3E}">
        <p14:creationId xmlns:p14="http://schemas.microsoft.com/office/powerpoint/2010/main" val="1067125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Rich </a:t>
            </a:r>
            <a:r>
              <a:rPr lang="en-US" dirty="0" err="1" smtClean="0">
                <a:solidFill>
                  <a:srgbClr val="FFFF00"/>
                </a:solidFill>
              </a:rPr>
              <a:t>Raspet</a:t>
            </a:r>
            <a:r>
              <a:rPr lang="en-US" dirty="0" smtClean="0">
                <a:solidFill>
                  <a:srgbClr val="FFFF00"/>
                </a:solidFill>
              </a:rPr>
              <a:t>: </a:t>
            </a:r>
            <a:r>
              <a:rPr lang="en-US" dirty="0" smtClean="0">
                <a:solidFill>
                  <a:srgbClr val="FFFF00"/>
                </a:solidFill>
              </a:rPr>
              <a:t>Intensity in Research, Academics, and Athletics</a:t>
            </a:r>
            <a:r>
              <a:rPr lang="en-US" dirty="0" smtClean="0">
                <a:solidFill>
                  <a:srgbClr val="FFFF00"/>
                </a:solidFill>
              </a:rPr>
              <a:t>!</a:t>
            </a:r>
            <a:endParaRPr lang="en-US" dirty="0">
              <a:solidFill>
                <a:srgbClr val="FFFF00"/>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1507" y="990600"/>
            <a:ext cx="8346299" cy="5553740"/>
          </a:xfrm>
          <a:prstGeom prst="rect">
            <a:avLst/>
          </a:prstGeom>
        </p:spPr>
      </p:pic>
    </p:spTree>
    <p:extLst>
      <p:ext uri="{BB962C8B-B14F-4D97-AF65-F5344CB8AC3E}">
        <p14:creationId xmlns:p14="http://schemas.microsoft.com/office/powerpoint/2010/main" val="1580678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3590" y="2565990"/>
            <a:ext cx="7772400" cy="990600"/>
          </a:xfrm>
        </p:spPr>
        <p:txBody>
          <a:bodyPr/>
          <a:lstStyle/>
          <a:p>
            <a:r>
              <a:rPr lang="en-US" i="1" dirty="0" smtClean="0">
                <a:solidFill>
                  <a:srgbClr val="FFFF00"/>
                </a:solidFill>
              </a:rPr>
              <a:t>Influence of Postdoc on my Later Life</a:t>
            </a:r>
            <a:endParaRPr lang="en-US" i="1" dirty="0">
              <a:solidFill>
                <a:srgbClr val="FFFF00"/>
              </a:solidFill>
            </a:endParaRPr>
          </a:p>
        </p:txBody>
      </p:sp>
    </p:spTree>
    <p:extLst>
      <p:ext uri="{BB962C8B-B14F-4D97-AF65-F5344CB8AC3E}">
        <p14:creationId xmlns:p14="http://schemas.microsoft.com/office/powerpoint/2010/main" val="10078701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105"/>
            <a:ext cx="9144000" cy="739428"/>
          </a:xfrm>
        </p:spPr>
        <p:txBody>
          <a:bodyPr>
            <a:normAutofit fontScale="90000"/>
          </a:bodyPr>
          <a:lstStyle/>
          <a:p>
            <a:r>
              <a:rPr lang="en-US" dirty="0" smtClean="0">
                <a:solidFill>
                  <a:srgbClr val="FFFF00"/>
                </a:solidFill>
              </a:rPr>
              <a:t>1992: Bill Pierson, Director of the Energy and Environmental Engineering Center at the Desert </a:t>
            </a:r>
            <a:r>
              <a:rPr lang="en-US" smtClean="0">
                <a:solidFill>
                  <a:srgbClr val="FFFF00"/>
                </a:solidFill>
              </a:rPr>
              <a:t>Research Institute, Reno NV</a:t>
            </a:r>
            <a:endParaRPr lang="en-US" dirty="0">
              <a:solidFill>
                <a:srgbClr val="FFFF00"/>
              </a:solidFill>
            </a:endParaRPr>
          </a:p>
        </p:txBody>
      </p:sp>
      <p:pic>
        <p:nvPicPr>
          <p:cNvPr id="4" name="Picture 3" descr="MeAndBillPierson02_small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0967" y="753533"/>
            <a:ext cx="7329536" cy="4893144"/>
          </a:xfrm>
          <a:prstGeom prst="rect">
            <a:avLst/>
          </a:prstGeom>
        </p:spPr>
      </p:pic>
      <p:sp>
        <p:nvSpPr>
          <p:cNvPr id="5" name="TextBox 4"/>
          <p:cNvSpPr txBox="1"/>
          <p:nvPr/>
        </p:nvSpPr>
        <p:spPr>
          <a:xfrm>
            <a:off x="0" y="5671882"/>
            <a:ext cx="9302754" cy="1200329"/>
          </a:xfrm>
          <a:prstGeom prst="rect">
            <a:avLst/>
          </a:prstGeom>
          <a:noFill/>
        </p:spPr>
        <p:txBody>
          <a:bodyPr wrap="square" rtlCol="0">
            <a:spAutoFit/>
          </a:bodyPr>
          <a:lstStyle/>
          <a:p>
            <a:pPr defTabSz="457200" eaLnBrk="1" fontAlgn="auto" hangingPunct="1">
              <a:spcBef>
                <a:spcPts val="0"/>
              </a:spcBef>
              <a:spcAft>
                <a:spcPts val="0"/>
              </a:spcAft>
            </a:pPr>
            <a:r>
              <a:rPr lang="en-US" sz="1800" dirty="0">
                <a:solidFill>
                  <a:srgbClr val="FFFF00"/>
                </a:solidFill>
                <a:latin typeface="Calibri"/>
                <a:ea typeface=""/>
              </a:rPr>
              <a:t>Former Ford Motor Company researcher: Had worked with trailer size </a:t>
            </a:r>
            <a:r>
              <a:rPr lang="en-US" sz="1800" dirty="0" err="1">
                <a:solidFill>
                  <a:srgbClr val="FFFF00"/>
                </a:solidFill>
                <a:latin typeface="Calibri"/>
                <a:ea typeface=""/>
              </a:rPr>
              <a:t>photoacoustic</a:t>
            </a:r>
            <a:r>
              <a:rPr lang="en-US" sz="1800" dirty="0">
                <a:solidFill>
                  <a:srgbClr val="FFFF00"/>
                </a:solidFill>
                <a:latin typeface="Calibri"/>
                <a:ea typeface=""/>
              </a:rPr>
              <a:t> instruments. </a:t>
            </a:r>
          </a:p>
          <a:p>
            <a:pPr defTabSz="457200" eaLnBrk="1" fontAlgn="auto" hangingPunct="1">
              <a:spcBef>
                <a:spcPts val="0"/>
              </a:spcBef>
              <a:spcAft>
                <a:spcPts val="0"/>
              </a:spcAft>
            </a:pPr>
            <a:r>
              <a:rPr lang="en-US" sz="1800" dirty="0">
                <a:solidFill>
                  <a:srgbClr val="FFFF00"/>
                </a:solidFill>
                <a:latin typeface="Calibri"/>
                <a:ea typeface=""/>
              </a:rPr>
              <a:t>Strongly advocated for development of practical </a:t>
            </a:r>
            <a:r>
              <a:rPr lang="en-US" sz="1800" dirty="0" err="1">
                <a:solidFill>
                  <a:srgbClr val="FFFF00"/>
                </a:solidFill>
                <a:latin typeface="Calibri"/>
                <a:ea typeface=""/>
              </a:rPr>
              <a:t>photoacoustic</a:t>
            </a:r>
            <a:r>
              <a:rPr lang="en-US" sz="1800" dirty="0">
                <a:solidFill>
                  <a:srgbClr val="FFFF00"/>
                </a:solidFill>
                <a:latin typeface="Calibri"/>
                <a:ea typeface=""/>
              </a:rPr>
              <a:t> instruments.</a:t>
            </a:r>
          </a:p>
          <a:p>
            <a:pPr defTabSz="457200" eaLnBrk="1" fontAlgn="auto" hangingPunct="1">
              <a:spcBef>
                <a:spcPts val="0"/>
              </a:spcBef>
              <a:spcAft>
                <a:spcPts val="0"/>
              </a:spcAft>
            </a:pPr>
            <a:r>
              <a:rPr lang="en-US" sz="1800" dirty="0">
                <a:solidFill>
                  <a:srgbClr val="FFFF00"/>
                </a:solidFill>
                <a:latin typeface="Calibri"/>
                <a:ea typeface=""/>
              </a:rPr>
              <a:t>Mentored our EPA Exploratory Proposal submitted (and funded) by Arnott (PI), </a:t>
            </a:r>
            <a:r>
              <a:rPr lang="en-US" sz="1800" dirty="0" err="1">
                <a:solidFill>
                  <a:srgbClr val="FFFF00"/>
                </a:solidFill>
                <a:latin typeface="Calibri"/>
                <a:ea typeface=""/>
              </a:rPr>
              <a:t>Moosmüller</a:t>
            </a:r>
            <a:r>
              <a:rPr lang="en-US" sz="1800" dirty="0">
                <a:solidFill>
                  <a:srgbClr val="FFFF00"/>
                </a:solidFill>
                <a:latin typeface="Calibri"/>
                <a:ea typeface=""/>
              </a:rPr>
              <a:t>, </a:t>
            </a:r>
            <a:br>
              <a:rPr lang="en-US" sz="1800" dirty="0">
                <a:solidFill>
                  <a:srgbClr val="FFFF00"/>
                </a:solidFill>
                <a:latin typeface="Calibri"/>
                <a:ea typeface=""/>
              </a:rPr>
            </a:br>
            <a:r>
              <a:rPr lang="en-US" sz="1800" dirty="0">
                <a:solidFill>
                  <a:srgbClr val="FFFF00"/>
                </a:solidFill>
                <a:latin typeface="Calibri"/>
                <a:ea typeface=""/>
              </a:rPr>
              <a:t>and Rogers, 1993-1997.</a:t>
            </a:r>
          </a:p>
        </p:txBody>
      </p:sp>
      <p:sp>
        <p:nvSpPr>
          <p:cNvPr id="3" name="TextBox 2"/>
          <p:cNvSpPr txBox="1"/>
          <p:nvPr/>
        </p:nvSpPr>
        <p:spPr>
          <a:xfrm>
            <a:off x="6052207" y="1296276"/>
            <a:ext cx="788121"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srgbClr val="FFFF00"/>
                </a:solidFill>
                <a:latin typeface="Calibri"/>
                <a:ea typeface=""/>
              </a:rPr>
              <a:t>Arnott</a:t>
            </a:r>
          </a:p>
        </p:txBody>
      </p:sp>
      <p:sp>
        <p:nvSpPr>
          <p:cNvPr id="6" name="TextBox 5"/>
          <p:cNvSpPr txBox="1"/>
          <p:nvPr/>
        </p:nvSpPr>
        <p:spPr>
          <a:xfrm>
            <a:off x="2794000" y="1400644"/>
            <a:ext cx="881559"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srgbClr val="FFFF00"/>
                </a:solidFill>
                <a:latin typeface="Calibri"/>
                <a:ea typeface=""/>
              </a:rPr>
              <a:t>Pierson</a:t>
            </a:r>
          </a:p>
        </p:txBody>
      </p:sp>
    </p:spTree>
    <p:extLst>
      <p:ext uri="{BB962C8B-B14F-4D97-AF65-F5344CB8AC3E}">
        <p14:creationId xmlns:p14="http://schemas.microsoft.com/office/powerpoint/2010/main" val="20244900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76200"/>
            <a:ext cx="9144000" cy="1295400"/>
          </a:xfrm>
        </p:spPr>
        <p:txBody>
          <a:bodyPr/>
          <a:lstStyle/>
          <a:p>
            <a:r>
              <a:rPr lang="en-US" sz="4000" b="1">
                <a:effectLst>
                  <a:outerShdw blurRad="38100" dist="38100" dir="2700000" algn="tl">
                    <a:srgbClr val="FFFFFF"/>
                  </a:outerShdw>
                </a:effectLst>
              </a:rPr>
              <a:t>FIRE!! The Primary Source of Soot in General is Incomplete Combustion</a:t>
            </a:r>
          </a:p>
        </p:txBody>
      </p:sp>
      <p:pic>
        <p:nvPicPr>
          <p:cNvPr id="348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8363" y="1408814"/>
            <a:ext cx="3902075" cy="2925763"/>
          </a:xfrm>
          <a:prstGeom prst="rect">
            <a:avLst/>
          </a:prstGeom>
          <a:noFill/>
          <a:extLst>
            <a:ext uri="{909E8E84-426E-40dd-AFC4-6F175D3DCCD1}">
              <a14:hiddenFill xmlns="" xmlns:a14="http://schemas.microsoft.com/office/drawing/2010/main">
                <a:solidFill>
                  <a:srgbClr val="FFFFFF"/>
                </a:solidFill>
              </a14:hiddenFill>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8800" y="1143000"/>
            <a:ext cx="2733675" cy="54752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68596" y="5004391"/>
            <a:ext cx="4649972" cy="1384995"/>
          </a:xfrm>
          <a:prstGeom prst="rect">
            <a:avLst/>
          </a:prstGeom>
          <a:noFill/>
        </p:spPr>
        <p:txBody>
          <a:bodyPr wrap="square" rtlCol="0">
            <a:spAutoFit/>
          </a:bodyPr>
          <a:lstStyle/>
          <a:p>
            <a:r>
              <a:rPr lang="en-US" sz="2800" b="1" i="1" smtClean="0"/>
              <a:t>Need to find </a:t>
            </a:r>
            <a:r>
              <a:rPr lang="en-US" sz="2800" b="1" i="1" dirty="0" smtClean="0"/>
              <a:t>an acoustic solution for measuring air pollution</a:t>
            </a:r>
            <a:endParaRPr lang="en-US" sz="2800" b="1" i="1" dirty="0"/>
          </a:p>
        </p:txBody>
      </p:sp>
    </p:spTree>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at0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5581" y="87803"/>
            <a:ext cx="8532837" cy="6699857"/>
          </a:xfrm>
          <a:prstGeom prst="rect">
            <a:avLst/>
          </a:prstGeom>
        </p:spPr>
      </p:pic>
      <p:sp>
        <p:nvSpPr>
          <p:cNvPr id="2" name="Title 1"/>
          <p:cNvSpPr>
            <a:spLocks noGrp="1"/>
          </p:cNvSpPr>
          <p:nvPr>
            <p:ph type="title"/>
          </p:nvPr>
        </p:nvSpPr>
        <p:spPr>
          <a:xfrm>
            <a:off x="457199" y="151569"/>
            <a:ext cx="8229600" cy="1143000"/>
          </a:xfrm>
        </p:spPr>
        <p:txBody>
          <a:bodyPr/>
          <a:lstStyle/>
          <a:p>
            <a:r>
              <a:rPr lang="en-US" dirty="0" smtClean="0"/>
              <a:t>Born a tree hugger; enjoy practical problems</a:t>
            </a:r>
            <a:endParaRPr lang="en-US" dirty="0"/>
          </a:p>
        </p:txBody>
      </p:sp>
    </p:spTree>
    <p:extLst>
      <p:ext uri="{BB962C8B-B14F-4D97-AF65-F5344CB8AC3E}">
        <p14:creationId xmlns:p14="http://schemas.microsoft.com/office/powerpoint/2010/main" val="18117742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51202" name="Rectangle 5"/>
          <p:cNvSpPr>
            <a:spLocks noChangeArrowheads="1"/>
          </p:cNvSpPr>
          <p:nvPr/>
        </p:nvSpPr>
        <p:spPr bwMode="auto">
          <a:xfrm>
            <a:off x="1219200" y="990600"/>
            <a:ext cx="4191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buFont typeface="Wingdings" charset="0"/>
              <a:buChar char="v"/>
            </a:pPr>
            <a:r>
              <a:rPr lang="en-US" sz="2000" smtClean="0">
                <a:solidFill>
                  <a:srgbClr val="000000"/>
                </a:solidFill>
                <a:latin typeface="Times New Roman" charset="0"/>
                <a:ea typeface="ＭＳ Ｐゴシック" charset="0"/>
                <a:cs typeface="Times New Roman" charset="0"/>
              </a:rPr>
              <a:t>  Aerosol Absorption and</a:t>
            </a:r>
          </a:p>
          <a:p>
            <a:pPr defTabSz="914400" fontAlgn="base">
              <a:spcBef>
                <a:spcPct val="0"/>
              </a:spcBef>
              <a:spcAft>
                <a:spcPct val="0"/>
              </a:spcAft>
            </a:pPr>
            <a:r>
              <a:rPr lang="en-US" sz="2000" smtClean="0">
                <a:solidFill>
                  <a:srgbClr val="000000"/>
                </a:solidFill>
                <a:latin typeface="Times New Roman" charset="0"/>
                <a:ea typeface="ＭＳ Ｐゴシック" charset="0"/>
                <a:cs typeface="Times New Roman" charset="0"/>
              </a:rPr>
              <a:t>    Scattering Coefficients</a:t>
            </a:r>
          </a:p>
          <a:p>
            <a:pPr defTabSz="914400" fontAlgn="base">
              <a:spcBef>
                <a:spcPct val="0"/>
              </a:spcBef>
              <a:spcAft>
                <a:spcPct val="0"/>
              </a:spcAft>
            </a:pPr>
            <a:r>
              <a:rPr lang="en-US" sz="2000" smtClean="0">
                <a:solidFill>
                  <a:srgbClr val="000000"/>
                </a:solidFill>
                <a:latin typeface="Times New Roman" charset="0"/>
                <a:ea typeface="ＭＳ Ｐゴシック" charset="0"/>
                <a:cs typeface="Times New Roman" charset="0"/>
              </a:rPr>
              <a:t>     </a:t>
            </a:r>
          </a:p>
        </p:txBody>
      </p:sp>
      <p:sp>
        <p:nvSpPr>
          <p:cNvPr id="51203" name="Rectangle 7"/>
          <p:cNvSpPr>
            <a:spLocks noChangeArrowheads="1"/>
          </p:cNvSpPr>
          <p:nvPr/>
        </p:nvSpPr>
        <p:spPr bwMode="auto">
          <a:xfrm>
            <a:off x="6553200" y="533400"/>
            <a:ext cx="24384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mtClean="0">
                <a:solidFill>
                  <a:srgbClr val="000000"/>
                </a:solidFill>
                <a:latin typeface="Arial" charset="0"/>
                <a:ea typeface="ＭＳ Ｐゴシック" charset="0"/>
                <a:cs typeface="Arial" charset="0"/>
              </a:rPr>
              <a:t>355 nm</a:t>
            </a:r>
          </a:p>
          <a:p>
            <a:pPr defTabSz="914400" fontAlgn="base">
              <a:spcBef>
                <a:spcPct val="0"/>
              </a:spcBef>
              <a:spcAft>
                <a:spcPct val="0"/>
              </a:spcAft>
            </a:pPr>
            <a:r>
              <a:rPr lang="en-US" smtClean="0">
                <a:solidFill>
                  <a:srgbClr val="000000"/>
                </a:solidFill>
                <a:latin typeface="Arial" charset="0"/>
                <a:ea typeface="ＭＳ Ｐゴシック" charset="0"/>
                <a:cs typeface="Arial" charset="0"/>
              </a:rPr>
              <a:t>405 nm,870 nm</a:t>
            </a:r>
          </a:p>
          <a:p>
            <a:pPr defTabSz="914400" fontAlgn="base">
              <a:spcBef>
                <a:spcPct val="0"/>
              </a:spcBef>
              <a:spcAft>
                <a:spcPct val="0"/>
              </a:spcAft>
            </a:pPr>
            <a:r>
              <a:rPr lang="en-US" smtClean="0">
                <a:solidFill>
                  <a:srgbClr val="000000"/>
                </a:solidFill>
                <a:latin typeface="Arial" charset="0"/>
                <a:ea typeface="ＭＳ Ｐゴシック" charset="0"/>
                <a:cs typeface="Arial" charset="0"/>
              </a:rPr>
              <a:t>532 nm</a:t>
            </a:r>
          </a:p>
          <a:p>
            <a:pPr defTabSz="914400" fontAlgn="base">
              <a:spcBef>
                <a:spcPct val="0"/>
              </a:spcBef>
              <a:spcAft>
                <a:spcPct val="0"/>
              </a:spcAft>
            </a:pPr>
            <a:r>
              <a:rPr lang="en-US" smtClean="0">
                <a:solidFill>
                  <a:srgbClr val="000000"/>
                </a:solidFill>
                <a:latin typeface="Arial" charset="0"/>
                <a:ea typeface="ＭＳ Ｐゴシック" charset="0"/>
                <a:cs typeface="Arial" charset="0"/>
              </a:rPr>
              <a:t>671 nm, 676 nm</a:t>
            </a:r>
          </a:p>
          <a:p>
            <a:pPr defTabSz="914400" fontAlgn="base">
              <a:spcBef>
                <a:spcPct val="0"/>
              </a:spcBef>
              <a:spcAft>
                <a:spcPct val="0"/>
              </a:spcAft>
            </a:pPr>
            <a:r>
              <a:rPr lang="en-US" smtClean="0">
                <a:solidFill>
                  <a:srgbClr val="000000"/>
                </a:solidFill>
                <a:latin typeface="Arial" charset="0"/>
                <a:ea typeface="ＭＳ Ｐゴシック" charset="0"/>
                <a:cs typeface="Arial" charset="0"/>
              </a:rPr>
              <a:t>1047 nm</a:t>
            </a: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51204" name="Rectangle 1"/>
          <p:cNvSpPr>
            <a:spLocks noChangeArrowheads="1"/>
          </p:cNvSpPr>
          <p:nvPr/>
        </p:nvSpPr>
        <p:spPr bwMode="auto">
          <a:xfrm>
            <a:off x="2362200" y="0"/>
            <a:ext cx="481171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3200" b="1" smtClean="0">
                <a:solidFill>
                  <a:srgbClr val="000000"/>
                </a:solidFill>
                <a:latin typeface="Times New Roman" charset="0"/>
                <a:ea typeface="ＭＳ Ｐゴシック" charset="0"/>
                <a:cs typeface="Times New Roman" charset="0"/>
              </a:rPr>
              <a:t>Aerosol Optics Instrument</a:t>
            </a:r>
          </a:p>
        </p:txBody>
      </p:sp>
      <p:pic>
        <p:nvPicPr>
          <p:cNvPr id="51205" name="Picture 5" descr="Dual_WavelengthPAS"/>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2057400"/>
            <a:ext cx="8683625" cy="4422775"/>
          </a:xfrm>
          <a:prstGeom prst="rect">
            <a:avLst/>
          </a:prstGeom>
          <a:noFill/>
          <a:extLst>
            <a:ext uri="{909E8E84-426E-40dd-AFC4-6F175D3DCCD1}">
              <a14:hiddenFill xmlns="" xmlns:a14="http://schemas.microsoft.com/office/drawing/2010/main">
                <a:solidFill>
                  <a:srgbClr val="FFFFFF"/>
                </a:solidFill>
              </a14:hiddenFill>
            </a:ext>
          </a:extLst>
        </p:spPr>
      </p:pic>
      <p:pic>
        <p:nvPicPr>
          <p:cNvPr id="51206" name="Picture 6" descr="Nevada_Master_horiz_no_slogan_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57213" cy="454025"/>
          </a:xfrm>
          <a:prstGeom prst="rect">
            <a:avLst/>
          </a:prstGeom>
          <a:noFill/>
          <a:extLst>
            <a:ext uri="{909E8E84-426E-40dd-AFC4-6F175D3DCCD1}">
              <a14:hiddenFill xmlns="" xmlns:a14="http://schemas.microsoft.com/office/drawing/2010/main">
                <a:solidFill>
                  <a:srgbClr val="FFFFFF"/>
                </a:solidFill>
              </a14:hiddenFill>
            </a:ext>
          </a:extLst>
        </p:spPr>
      </p:pic>
      <p:pic>
        <p:nvPicPr>
          <p:cNvPr id="51207" name="Picture 7" descr="Nevada_Master_horiz_no_slogan_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6788" y="6403975"/>
            <a:ext cx="557212" cy="454025"/>
          </a:xfrm>
          <a:prstGeom prst="rect">
            <a:avLst/>
          </a:prstGeom>
          <a:noFill/>
          <a:extLst>
            <a:ext uri="{909E8E84-426E-40dd-AFC4-6F175D3DCCD1}">
              <a14:hiddenFill xmlns="" xmlns:a14="http://schemas.microsoft.com/office/drawing/2010/main">
                <a:solidFill>
                  <a:srgbClr val="FFFFFF"/>
                </a:solidFill>
              </a14:hiddenFill>
            </a:ext>
          </a:extLst>
        </p:spPr>
      </p:pic>
      <p:pic>
        <p:nvPicPr>
          <p:cNvPr id="51208" name="Picture 8" descr="Nevada_Master_horiz_no_slogan_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403975"/>
            <a:ext cx="557213" cy="454025"/>
          </a:xfrm>
          <a:prstGeom prst="rect">
            <a:avLst/>
          </a:prstGeom>
          <a:noFill/>
          <a:extLst>
            <a:ext uri="{909E8E84-426E-40dd-AFC4-6F175D3DCCD1}">
              <a14:hiddenFill xmlns="" xmlns:a14="http://schemas.microsoft.com/office/drawing/2010/main">
                <a:solidFill>
                  <a:srgbClr val="FFFFFF"/>
                </a:solidFill>
              </a14:hiddenFill>
            </a:ext>
          </a:extLst>
        </p:spPr>
      </p:pic>
      <p:pic>
        <p:nvPicPr>
          <p:cNvPr id="51209" name="Picture 9" descr="Nevada_Master_horiz_no_slogan_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6788" y="0"/>
            <a:ext cx="557212" cy="454025"/>
          </a:xfrm>
          <a:prstGeom prst="rect">
            <a:avLst/>
          </a:prstGeom>
          <a:noFill/>
          <a:extLst>
            <a:ext uri="{909E8E84-426E-40dd-AFC4-6F175D3DCCD1}">
              <a14:hiddenFill xmlns="" xmlns:a14="http://schemas.microsoft.com/office/drawing/2010/main">
                <a:solidFill>
                  <a:srgbClr val="FFFFFF"/>
                </a:solidFill>
              </a14:hiddenFill>
            </a:ext>
          </a:extLst>
        </p:spPr>
      </p:pic>
      <p:sp>
        <p:nvSpPr>
          <p:cNvPr id="51210" name="Text Box 10"/>
          <p:cNvSpPr txBox="1">
            <a:spLocks noChangeArrowheads="1"/>
          </p:cNvSpPr>
          <p:nvPr/>
        </p:nvSpPr>
        <p:spPr bwMode="auto">
          <a:xfrm>
            <a:off x="990600" y="2590800"/>
            <a:ext cx="506413" cy="641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3600" b="1" i="1" smtClean="0">
                <a:solidFill>
                  <a:srgbClr val="0000FF"/>
                </a:solidFill>
                <a:latin typeface="Arial" charset="0"/>
                <a:ea typeface="ＭＳ Ｐゴシック" charset="0"/>
                <a:cs typeface="ＭＳ Ｐゴシック" charset="0"/>
              </a:rPr>
              <a:t>f</a:t>
            </a:r>
            <a:r>
              <a:rPr lang="en-US" sz="3600" b="1" i="1" baseline="-25000" smtClean="0">
                <a:solidFill>
                  <a:srgbClr val="0000FF"/>
                </a:solidFill>
                <a:latin typeface="Arial" charset="0"/>
                <a:ea typeface="ＭＳ Ｐゴシック" charset="0"/>
                <a:cs typeface="ＭＳ Ｐゴシック" charset="0"/>
              </a:rPr>
              <a:t>0</a:t>
            </a:r>
            <a:endParaRPr lang="en-US" sz="2000" smtClean="0">
              <a:solidFill>
                <a:srgbClr val="000000"/>
              </a:solidFill>
              <a:latin typeface="Arial" charset="0"/>
              <a:ea typeface="ＭＳ Ｐゴシック" charset="0"/>
              <a:cs typeface="ＭＳ Ｐゴシック" charset="0"/>
            </a:endParaRPr>
          </a:p>
        </p:txBody>
      </p:sp>
      <p:sp>
        <p:nvSpPr>
          <p:cNvPr id="51211" name="Text Box 11"/>
          <p:cNvSpPr txBox="1">
            <a:spLocks noChangeArrowheads="1"/>
          </p:cNvSpPr>
          <p:nvPr/>
        </p:nvSpPr>
        <p:spPr bwMode="auto">
          <a:xfrm>
            <a:off x="304800" y="4267200"/>
            <a:ext cx="1458913" cy="641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3600" b="1" i="1" smtClean="0">
                <a:solidFill>
                  <a:srgbClr val="FF0C0C"/>
                </a:solidFill>
                <a:latin typeface="Arial" charset="0"/>
                <a:ea typeface="ＭＳ Ｐゴシック" charset="0"/>
                <a:cs typeface="ＭＳ Ｐゴシック" charset="0"/>
              </a:rPr>
              <a:t>f</a:t>
            </a:r>
            <a:r>
              <a:rPr lang="en-US" sz="3600" b="1" i="1" baseline="-25000" smtClean="0">
                <a:solidFill>
                  <a:srgbClr val="FF0C0C"/>
                </a:solidFill>
                <a:latin typeface="Arial" charset="0"/>
                <a:ea typeface="ＭＳ Ｐゴシック" charset="0"/>
                <a:cs typeface="ＭＳ Ｐゴシック" charset="0"/>
              </a:rPr>
              <a:t>0</a:t>
            </a:r>
            <a:r>
              <a:rPr lang="en-US" sz="3600" b="1" i="1" smtClean="0">
                <a:solidFill>
                  <a:srgbClr val="FF0C0C"/>
                </a:solidFill>
                <a:latin typeface="Arial" charset="0"/>
                <a:ea typeface="ＭＳ Ｐゴシック" charset="0"/>
                <a:cs typeface="ＭＳ Ｐゴシック" charset="0"/>
              </a:rPr>
              <a:t> + df</a:t>
            </a:r>
            <a:endParaRPr lang="en-US" sz="2000" smtClean="0">
              <a:solidFill>
                <a:srgbClr val="FF0C0C"/>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0"/>
            <a:ext cx="7772400" cy="685800"/>
          </a:xfrm>
        </p:spPr>
        <p:txBody>
          <a:bodyPr/>
          <a:lstStyle/>
          <a:p>
            <a:r>
              <a:rPr lang="en-US">
                <a:solidFill>
                  <a:srgbClr val="FDFA0D"/>
                </a:solidFill>
              </a:rPr>
              <a:t>Jet Exhaust:  SERDP 2002, North Island CA</a:t>
            </a:r>
            <a:endParaRPr lang="en-US"/>
          </a:p>
        </p:txBody>
      </p:sp>
      <p:pic>
        <p:nvPicPr>
          <p:cNvPr id="552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533400"/>
            <a:ext cx="7916863" cy="5937250"/>
          </a:xfrm>
          <a:prstGeom prst="rect">
            <a:avLst/>
          </a:prstGeom>
          <a:noFill/>
          <a:extLst>
            <a:ext uri="{909E8E84-426E-40dd-AFC4-6F175D3DCCD1}">
              <a14:hiddenFill xmlns="" xmlns:a14="http://schemas.microsoft.com/office/drawing/2010/main">
                <a:solidFill>
                  <a:srgbClr val="FFFFFF"/>
                </a:solidFill>
              </a14:hiddenFill>
            </a:ext>
          </a:extLst>
        </p:spPr>
      </p:pic>
      <p:sp>
        <p:nvSpPr>
          <p:cNvPr id="55300" name="Rectangle 4"/>
          <p:cNvSpPr>
            <a:spLocks noChangeArrowheads="1"/>
          </p:cNvSpPr>
          <p:nvPr/>
        </p:nvSpPr>
        <p:spPr bwMode="auto">
          <a:xfrm>
            <a:off x="119063" y="5413375"/>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solidFill>
                <a:srgbClr val="000000"/>
              </a:solidFill>
              <a:latin typeface="Times" charset="0"/>
              <a:ea typeface="ＭＳ Ｐゴシック" charset="0"/>
              <a:sym typeface="Symbol" charset="0"/>
            </a:endParaRPr>
          </a:p>
        </p:txBody>
      </p:sp>
      <p:sp>
        <p:nvSpPr>
          <p:cNvPr id="2" name="Rectangle 1"/>
          <p:cNvSpPr/>
          <p:nvPr/>
        </p:nvSpPr>
        <p:spPr>
          <a:xfrm>
            <a:off x="39512" y="6396335"/>
            <a:ext cx="9124244" cy="461665"/>
          </a:xfrm>
          <a:prstGeom prst="rect">
            <a:avLst/>
          </a:prstGeom>
        </p:spPr>
        <p:txBody>
          <a:bodyPr wrap="square">
            <a:spAutoFit/>
          </a:bodyPr>
          <a:lstStyle/>
          <a:p>
            <a:r>
              <a:rPr lang="en-US" sz="1200" dirty="0">
                <a:solidFill>
                  <a:srgbClr val="0080FF"/>
                </a:solidFill>
                <a:ea typeface="ＭＳ Ｐゴシック" charset="0"/>
              </a:rPr>
              <a:t>Rogers, F., W. P. Arnott, B. </a:t>
            </a:r>
            <a:r>
              <a:rPr lang="en-US" sz="1200" dirty="0" err="1">
                <a:solidFill>
                  <a:srgbClr val="0080FF"/>
                </a:solidFill>
                <a:ea typeface="ＭＳ Ｐゴシック" charset="0"/>
              </a:rPr>
              <a:t>Zielinska</a:t>
            </a:r>
            <a:r>
              <a:rPr lang="en-US" sz="1200" dirty="0">
                <a:solidFill>
                  <a:srgbClr val="0080FF"/>
                </a:solidFill>
                <a:ea typeface="ＭＳ Ｐゴシック" charset="0"/>
              </a:rPr>
              <a:t>, J. </a:t>
            </a:r>
            <a:r>
              <a:rPr lang="en-US" sz="1200" dirty="0" err="1">
                <a:solidFill>
                  <a:srgbClr val="0080FF"/>
                </a:solidFill>
                <a:ea typeface="ＭＳ Ｐゴシック" charset="0"/>
              </a:rPr>
              <a:t>Sagebiel</a:t>
            </a:r>
            <a:r>
              <a:rPr lang="en-US" sz="1200" dirty="0">
                <a:solidFill>
                  <a:srgbClr val="0080FF"/>
                </a:solidFill>
                <a:ea typeface="ＭＳ Ｐゴシック" charset="0"/>
              </a:rPr>
              <a:t>, K. E. Kelly, D. Wagner, J. S. </a:t>
            </a:r>
            <a:r>
              <a:rPr lang="en-US" sz="1200" dirty="0" err="1">
                <a:solidFill>
                  <a:srgbClr val="0080FF"/>
                </a:solidFill>
                <a:ea typeface="ＭＳ Ｐゴシック" charset="0"/>
              </a:rPr>
              <a:t>Lighty</a:t>
            </a:r>
            <a:r>
              <a:rPr lang="en-US" sz="1200" dirty="0">
                <a:solidFill>
                  <a:srgbClr val="0080FF"/>
                </a:solidFill>
                <a:ea typeface="ＭＳ Ｐゴシック" charset="0"/>
              </a:rPr>
              <a:t>, and A. F. </a:t>
            </a:r>
            <a:r>
              <a:rPr lang="en-US" sz="1200" dirty="0" err="1">
                <a:solidFill>
                  <a:srgbClr val="0080FF"/>
                </a:solidFill>
                <a:ea typeface="ＭＳ Ｐゴシック" charset="0"/>
              </a:rPr>
              <a:t>Sarofim</a:t>
            </a:r>
            <a:r>
              <a:rPr lang="en-US" sz="1200" dirty="0">
                <a:solidFill>
                  <a:srgbClr val="0080FF"/>
                </a:solidFill>
                <a:ea typeface="ＭＳ Ｐゴシック" charset="0"/>
              </a:rPr>
              <a:t>, (2005). Real-time measurements of jet </a:t>
            </a:r>
            <a:r>
              <a:rPr lang="en-US" sz="1200" dirty="0" err="1">
                <a:solidFill>
                  <a:srgbClr val="0080FF"/>
                </a:solidFill>
                <a:ea typeface="ＭＳ Ｐゴシック" charset="0"/>
              </a:rPr>
              <a:t>aircract</a:t>
            </a:r>
            <a:r>
              <a:rPr lang="en-US" sz="1200" dirty="0">
                <a:solidFill>
                  <a:srgbClr val="0080FF"/>
                </a:solidFill>
                <a:ea typeface="ＭＳ Ｐゴシック" charset="0"/>
              </a:rPr>
              <a:t> engine exhaust. Journal of Air and Waste Management 55, 583-593.</a:t>
            </a:r>
          </a:p>
        </p:txBody>
      </p:sp>
    </p:spTree>
    <p:extLst>
      <p:ext uri="{BB962C8B-B14F-4D97-AF65-F5344CB8AC3E}">
        <p14:creationId xmlns:p14="http://schemas.microsoft.com/office/powerpoint/2010/main" val="194428947"/>
      </p:ext>
    </p:extLst>
  </p:cSld>
  <p:clrMapOvr>
    <a:masterClrMapping/>
  </p:clrMapOvr>
  <p:transition>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Rectangle 2"/>
          <p:cNvSpPr>
            <a:spLocks noGrp="1"/>
          </p:cNvSpPr>
          <p:nvPr>
            <p:ph type="title"/>
          </p:nvPr>
        </p:nvSpPr>
        <p:spPr>
          <a:xfrm>
            <a:off x="0" y="76200"/>
            <a:ext cx="9144000" cy="609600"/>
          </a:xfrm>
        </p:spPr>
        <p:txBody>
          <a:bodyPr/>
          <a:lstStyle/>
          <a:p>
            <a:r>
              <a:rPr lang="en-US" sz="2800" b="1">
                <a:solidFill>
                  <a:schemeClr val="bg1"/>
                </a:solidFill>
              </a:rPr>
              <a:t>Photoacoustic Measurements from the Twin Otter</a:t>
            </a:r>
          </a:p>
        </p:txBody>
      </p:sp>
      <p:pic>
        <p:nvPicPr>
          <p:cNvPr id="6758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912813"/>
            <a:ext cx="4572000" cy="3429000"/>
          </a:xfrm>
          <a:prstGeom prst="rect">
            <a:avLst/>
          </a:prstGeom>
          <a:noFill/>
          <a:extLst>
            <a:ext uri="{909E8E84-426E-40dd-AFC4-6F175D3DCCD1}">
              <a14:hiddenFill xmlns="" xmlns:a14="http://schemas.microsoft.com/office/drawing/2010/main">
                <a:solidFill>
                  <a:srgbClr val="FFFFFF"/>
                </a:solidFill>
              </a14:hiddenFill>
            </a:ext>
          </a:extLst>
        </p:spPr>
      </p:pic>
      <p:pic>
        <p:nvPicPr>
          <p:cNvPr id="6758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3200400"/>
            <a:ext cx="4572000" cy="3429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69634" name="Rectangle 2"/>
          <p:cNvSpPr>
            <a:spLocks noGrp="1"/>
          </p:cNvSpPr>
          <p:nvPr>
            <p:ph type="title"/>
          </p:nvPr>
        </p:nvSpPr>
        <p:spPr>
          <a:xfrm>
            <a:off x="0" y="0"/>
            <a:ext cx="9144000" cy="1143000"/>
          </a:xfrm>
        </p:spPr>
        <p:txBody>
          <a:bodyPr/>
          <a:lstStyle/>
          <a:p>
            <a:r>
              <a:rPr lang="en-US" sz="2800" b="1"/>
              <a:t>Vertical Profile 27 May 2003:  Pancaked Layers of Russian Forest Fire Smoke </a:t>
            </a:r>
          </a:p>
        </p:txBody>
      </p:sp>
      <p:sp>
        <p:nvSpPr>
          <p:cNvPr id="69635" name="Text Box 3"/>
          <p:cNvSpPr txBox="1">
            <a:spLocks noChangeArrowheads="1"/>
          </p:cNvSpPr>
          <p:nvPr/>
        </p:nvSpPr>
        <p:spPr bwMode="auto">
          <a:xfrm>
            <a:off x="5867400" y="990600"/>
            <a:ext cx="2971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pPr>
            <a:endParaRPr lang="en-US" sz="1400" smtClean="0">
              <a:solidFill>
                <a:srgbClr val="000000"/>
              </a:solidFill>
              <a:latin typeface="Times" charset="0"/>
              <a:ea typeface="ＭＳ Ｐゴシック" charset="0"/>
              <a:cs typeface="ＭＳ Ｐゴシック" charset="0"/>
            </a:endParaRPr>
          </a:p>
        </p:txBody>
      </p:sp>
      <p:sp>
        <p:nvSpPr>
          <p:cNvPr id="69636" name="Text Box 4"/>
          <p:cNvSpPr txBox="1">
            <a:spLocks noChangeArrowheads="1"/>
          </p:cNvSpPr>
          <p:nvPr/>
        </p:nvSpPr>
        <p:spPr bwMode="auto">
          <a:xfrm>
            <a:off x="5638800" y="993101"/>
            <a:ext cx="3200400"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pPr>
            <a:r>
              <a:rPr lang="en-US" sz="2000" dirty="0" smtClean="0">
                <a:solidFill>
                  <a:srgbClr val="000000"/>
                </a:solidFill>
                <a:latin typeface="Times" charset="0"/>
                <a:ea typeface="ＭＳ Ｐゴシック" charset="0"/>
                <a:cs typeface="ＭＳ Ｐゴシック" charset="0"/>
              </a:rPr>
              <a:t>Significant layers of light absorbing aerosol near 650 </a:t>
            </a:r>
            <a:r>
              <a:rPr lang="en-US" sz="2000" dirty="0" err="1" smtClean="0">
                <a:solidFill>
                  <a:srgbClr val="000000"/>
                </a:solidFill>
                <a:latin typeface="Times" charset="0"/>
                <a:ea typeface="ＭＳ Ｐゴシック" charset="0"/>
                <a:cs typeface="ＭＳ Ｐゴシック" charset="0"/>
              </a:rPr>
              <a:t>mb</a:t>
            </a:r>
            <a:r>
              <a:rPr lang="en-US" sz="2000" dirty="0" smtClean="0">
                <a:solidFill>
                  <a:srgbClr val="000000"/>
                </a:solidFill>
                <a:latin typeface="Times" charset="0"/>
                <a:ea typeface="ＭＳ Ｐゴシック" charset="0"/>
                <a:cs typeface="ＭＳ Ｐゴシック" charset="0"/>
              </a:rPr>
              <a:t> and 550 </a:t>
            </a:r>
            <a:r>
              <a:rPr lang="en-US" sz="2000" dirty="0" err="1" smtClean="0">
                <a:solidFill>
                  <a:srgbClr val="000000"/>
                </a:solidFill>
                <a:latin typeface="Times" charset="0"/>
                <a:ea typeface="ＭＳ Ｐゴシック" charset="0"/>
                <a:cs typeface="ＭＳ Ｐゴシック" charset="0"/>
              </a:rPr>
              <a:t>mb</a:t>
            </a:r>
            <a:r>
              <a:rPr lang="en-US" sz="2000" dirty="0" smtClean="0">
                <a:solidFill>
                  <a:srgbClr val="000000"/>
                </a:solidFill>
                <a:latin typeface="Times" charset="0"/>
                <a:ea typeface="ＭＳ Ｐゴシック" charset="0"/>
                <a:cs typeface="ＭＳ Ｐゴシック" charset="0"/>
              </a:rPr>
              <a:t>, with a clean layer in between at 600 </a:t>
            </a:r>
            <a:r>
              <a:rPr lang="en-US" sz="2000" dirty="0" err="1" smtClean="0">
                <a:solidFill>
                  <a:srgbClr val="000000"/>
                </a:solidFill>
                <a:latin typeface="Times" charset="0"/>
                <a:ea typeface="ＭＳ Ｐゴシック" charset="0"/>
                <a:cs typeface="ＭＳ Ｐゴシック" charset="0"/>
              </a:rPr>
              <a:t>mb</a:t>
            </a:r>
            <a:r>
              <a:rPr lang="en-US" sz="2000" dirty="0" smtClean="0">
                <a:solidFill>
                  <a:srgbClr val="000000"/>
                </a:solidFill>
                <a:latin typeface="Times" charset="0"/>
                <a:ea typeface="ＭＳ Ｐゴシック" charset="0"/>
                <a:cs typeface="ＭＳ Ｐゴシック" charset="0"/>
              </a:rPr>
              <a:t>.</a:t>
            </a:r>
          </a:p>
        </p:txBody>
      </p:sp>
      <p:pic>
        <p:nvPicPr>
          <p:cNvPr id="6963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72050" y="2316540"/>
            <a:ext cx="3962400" cy="2971800"/>
          </a:xfrm>
          <a:prstGeom prst="rect">
            <a:avLst/>
          </a:prstGeom>
          <a:noFill/>
          <a:extLst>
            <a:ext uri="{909E8E84-426E-40dd-AFC4-6F175D3DCCD1}">
              <a14:hiddenFill xmlns="" xmlns:a14="http://schemas.microsoft.com/office/drawing/2010/main">
                <a:solidFill>
                  <a:srgbClr val="FFFFFF"/>
                </a:solidFill>
              </a14:hiddenFill>
            </a:ext>
          </a:extLst>
        </p:spPr>
      </p:pic>
      <p:pic>
        <p:nvPicPr>
          <p:cNvPr id="6963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4938" y="1362075"/>
            <a:ext cx="4589462" cy="5495925"/>
          </a:xfrm>
          <a:prstGeom prst="rect">
            <a:avLst/>
          </a:prstGeom>
          <a:noFill/>
          <a:extLst>
            <a:ext uri="{909E8E84-426E-40dd-AFC4-6F175D3DCCD1}">
              <a14:hiddenFill xmlns="" xmlns:a14="http://schemas.microsoft.com/office/drawing/2010/main">
                <a:solidFill>
                  <a:srgbClr val="FFFFFF"/>
                </a:solidFill>
              </a14:hiddenFill>
            </a:ext>
          </a:extLst>
        </p:spPr>
      </p:pic>
      <p:sp>
        <p:nvSpPr>
          <p:cNvPr id="69639" name="Text Box 7"/>
          <p:cNvSpPr txBox="1">
            <a:spLocks noChangeArrowheads="1"/>
          </p:cNvSpPr>
          <p:nvPr/>
        </p:nvSpPr>
        <p:spPr bwMode="auto">
          <a:xfrm>
            <a:off x="76200" y="990600"/>
            <a:ext cx="4800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pPr>
            <a:r>
              <a:rPr lang="en-US" sz="2400" b="1" smtClean="0">
                <a:solidFill>
                  <a:srgbClr val="000000"/>
                </a:solidFill>
                <a:latin typeface="Arial Bold" charset="0"/>
                <a:ea typeface="ＭＳ Ｐゴシック" charset="0"/>
                <a:cs typeface="ＭＳ Ｐゴシック" charset="0"/>
              </a:rPr>
              <a:t>PHOTOACOUSTIC LIGHT ABS.</a:t>
            </a:r>
          </a:p>
        </p:txBody>
      </p:sp>
      <p:sp>
        <p:nvSpPr>
          <p:cNvPr id="2" name="Rectangle 1"/>
          <p:cNvSpPr/>
          <p:nvPr/>
        </p:nvSpPr>
        <p:spPr>
          <a:xfrm>
            <a:off x="4724400" y="5306180"/>
            <a:ext cx="4572000" cy="1569660"/>
          </a:xfrm>
          <a:prstGeom prst="rect">
            <a:avLst/>
          </a:prstGeom>
        </p:spPr>
        <p:txBody>
          <a:bodyPr>
            <a:spAutoFit/>
          </a:bodyPr>
          <a:lstStyle/>
          <a:p>
            <a:r>
              <a:rPr lang="en-US" sz="1200" dirty="0">
                <a:solidFill>
                  <a:srgbClr val="000000"/>
                </a:solidFill>
                <a:latin typeface="Times" charset="0"/>
              </a:rPr>
              <a:t>Arnott, W. P., J. W. Walker, H. </a:t>
            </a:r>
            <a:r>
              <a:rPr lang="en-US" sz="1200" dirty="0" err="1">
                <a:solidFill>
                  <a:srgbClr val="000000"/>
                </a:solidFill>
                <a:latin typeface="Times" charset="0"/>
              </a:rPr>
              <a:t>Moosmüller</a:t>
            </a:r>
            <a:r>
              <a:rPr lang="en-US" sz="1200" dirty="0">
                <a:solidFill>
                  <a:srgbClr val="000000"/>
                </a:solidFill>
                <a:latin typeface="Times" charset="0"/>
              </a:rPr>
              <a:t>, R. A. </a:t>
            </a:r>
            <a:r>
              <a:rPr lang="en-US" sz="1200" dirty="0" err="1">
                <a:solidFill>
                  <a:srgbClr val="000000"/>
                </a:solidFill>
                <a:latin typeface="Times" charset="0"/>
              </a:rPr>
              <a:t>Elleman</a:t>
            </a:r>
            <a:r>
              <a:rPr lang="en-US" sz="1200" dirty="0">
                <a:solidFill>
                  <a:srgbClr val="000000"/>
                </a:solidFill>
                <a:latin typeface="Times" charset="0"/>
              </a:rPr>
              <a:t>, H. H. </a:t>
            </a:r>
            <a:r>
              <a:rPr lang="en-US" sz="1200" dirty="0" err="1">
                <a:solidFill>
                  <a:srgbClr val="000000"/>
                </a:solidFill>
                <a:latin typeface="Times" charset="0"/>
              </a:rPr>
              <a:t>Jonsson</a:t>
            </a:r>
            <a:r>
              <a:rPr lang="en-US" sz="1200" dirty="0">
                <a:solidFill>
                  <a:srgbClr val="000000"/>
                </a:solidFill>
                <a:latin typeface="Times" charset="0"/>
              </a:rPr>
              <a:t>, G. </a:t>
            </a:r>
            <a:r>
              <a:rPr lang="en-US" sz="1200" dirty="0" err="1">
                <a:solidFill>
                  <a:srgbClr val="000000"/>
                </a:solidFill>
                <a:latin typeface="Times" charset="0"/>
              </a:rPr>
              <a:t>Buzorius</a:t>
            </a:r>
            <a:r>
              <a:rPr lang="en-US" sz="1200" dirty="0">
                <a:solidFill>
                  <a:srgbClr val="000000"/>
                </a:solidFill>
                <a:latin typeface="Times" charset="0"/>
              </a:rPr>
              <a:t>, W. C. Conant, R. C. </a:t>
            </a:r>
            <a:r>
              <a:rPr lang="en-US" sz="1200" dirty="0" err="1">
                <a:solidFill>
                  <a:srgbClr val="000000"/>
                </a:solidFill>
                <a:latin typeface="Times" charset="0"/>
              </a:rPr>
              <a:t>Flagan</a:t>
            </a:r>
            <a:r>
              <a:rPr lang="en-US" sz="1200" dirty="0">
                <a:solidFill>
                  <a:srgbClr val="000000"/>
                </a:solidFill>
                <a:latin typeface="Times" charset="0"/>
              </a:rPr>
              <a:t>, and J. H. Seinfeld, (2006). </a:t>
            </a:r>
            <a:r>
              <a:rPr lang="en-US" sz="1200" dirty="0">
                <a:latin typeface="Times" charset="0"/>
                <a:hlinkClick r:id="rId5"/>
              </a:rPr>
              <a:t>Photoacoustic insight for aerosol light absorption aloft from meteorological aircraft and comparison with particle soot absorption photometer measurements: DOE Southern Great Plains climate research facility and coastal stratocumulus imposed perturbation experiments</a:t>
            </a:r>
            <a:r>
              <a:rPr lang="en-US" sz="1200" dirty="0">
                <a:solidFill>
                  <a:srgbClr val="000000"/>
                </a:solidFill>
                <a:latin typeface="Times" charset="0"/>
              </a:rPr>
              <a:t>. Journal of Geophysical Research 111, D05S02, doi:10.1029/2005JD005964.</a:t>
            </a:r>
            <a:endParaRPr lang="en-US" sz="12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365865" y="1473200"/>
            <a:ext cx="2604431" cy="461665"/>
          </a:xfrm>
          <a:prstGeom prst="rect">
            <a:avLst/>
          </a:prstGeom>
          <a:noFill/>
        </p:spPr>
        <p:txBody>
          <a:bodyPr wrap="none" rtlCol="0">
            <a:spAutoFit/>
          </a:bodyPr>
          <a:lstStyle/>
          <a:p>
            <a:r>
              <a:rPr lang="en-US" dirty="0" smtClean="0">
                <a:solidFill>
                  <a:srgbClr val="FFFF00"/>
                </a:solidFill>
              </a:rPr>
              <a:t>You are acoustics</a:t>
            </a:r>
            <a:endParaRPr lang="en-US" dirty="0">
              <a:solidFill>
                <a:srgbClr val="FFFF00"/>
              </a:solidFill>
            </a:endParaRPr>
          </a:p>
        </p:txBody>
      </p:sp>
      <p:sp>
        <p:nvSpPr>
          <p:cNvPr id="3" name="TextBox 2"/>
          <p:cNvSpPr txBox="1"/>
          <p:nvPr/>
        </p:nvSpPr>
        <p:spPr>
          <a:xfrm>
            <a:off x="1365865" y="2062027"/>
            <a:ext cx="3369833" cy="461665"/>
          </a:xfrm>
          <a:prstGeom prst="rect">
            <a:avLst/>
          </a:prstGeom>
          <a:noFill/>
        </p:spPr>
        <p:txBody>
          <a:bodyPr wrap="none" rtlCol="0">
            <a:spAutoFit/>
          </a:bodyPr>
          <a:lstStyle/>
          <a:p>
            <a:r>
              <a:rPr lang="en-US" dirty="0" smtClean="0">
                <a:solidFill>
                  <a:srgbClr val="FFFF00"/>
                </a:solidFill>
              </a:rPr>
              <a:t>The sound and science</a:t>
            </a:r>
            <a:endParaRPr lang="en-US" dirty="0">
              <a:solidFill>
                <a:srgbClr val="FFFF00"/>
              </a:solidFill>
            </a:endParaRPr>
          </a:p>
        </p:txBody>
      </p:sp>
      <p:sp>
        <p:nvSpPr>
          <p:cNvPr id="4" name="TextBox 3"/>
          <p:cNvSpPr txBox="1"/>
          <p:nvPr/>
        </p:nvSpPr>
        <p:spPr>
          <a:xfrm>
            <a:off x="1365865" y="2650854"/>
            <a:ext cx="2981137" cy="461665"/>
          </a:xfrm>
          <a:prstGeom prst="rect">
            <a:avLst/>
          </a:prstGeom>
          <a:noFill/>
        </p:spPr>
        <p:txBody>
          <a:bodyPr wrap="none" rtlCol="0">
            <a:spAutoFit/>
          </a:bodyPr>
          <a:lstStyle/>
          <a:p>
            <a:r>
              <a:rPr lang="en-US" dirty="0" smtClean="0">
                <a:solidFill>
                  <a:srgbClr val="FFFF00"/>
                </a:solidFill>
              </a:rPr>
              <a:t>You make me happy</a:t>
            </a:r>
          </a:p>
        </p:txBody>
      </p:sp>
      <p:sp>
        <p:nvSpPr>
          <p:cNvPr id="6" name="TextBox 5"/>
          <p:cNvSpPr txBox="1"/>
          <p:nvPr/>
        </p:nvSpPr>
        <p:spPr>
          <a:xfrm>
            <a:off x="1365865" y="3239681"/>
            <a:ext cx="2837636" cy="461665"/>
          </a:xfrm>
          <a:prstGeom prst="rect">
            <a:avLst/>
          </a:prstGeom>
          <a:noFill/>
        </p:spPr>
        <p:txBody>
          <a:bodyPr wrap="none" rtlCol="0">
            <a:spAutoFit/>
          </a:bodyPr>
          <a:lstStyle/>
          <a:p>
            <a:r>
              <a:rPr lang="en-US" dirty="0" smtClean="0">
                <a:solidFill>
                  <a:srgbClr val="FFFF00"/>
                </a:solidFill>
              </a:rPr>
              <a:t>When lights are out</a:t>
            </a:r>
            <a:endParaRPr lang="en-US" dirty="0">
              <a:solidFill>
                <a:srgbClr val="FFFF00"/>
              </a:solidFill>
            </a:endParaRPr>
          </a:p>
        </p:txBody>
      </p:sp>
      <p:sp>
        <p:nvSpPr>
          <p:cNvPr id="8" name="TextBox 7"/>
          <p:cNvSpPr txBox="1"/>
          <p:nvPr/>
        </p:nvSpPr>
        <p:spPr>
          <a:xfrm>
            <a:off x="1365865" y="3828508"/>
            <a:ext cx="3274486" cy="461665"/>
          </a:xfrm>
          <a:prstGeom prst="rect">
            <a:avLst/>
          </a:prstGeom>
          <a:noFill/>
        </p:spPr>
        <p:txBody>
          <a:bodyPr wrap="none" rtlCol="0">
            <a:spAutoFit/>
          </a:bodyPr>
          <a:lstStyle/>
          <a:p>
            <a:r>
              <a:rPr lang="en-US" dirty="0" smtClean="0">
                <a:solidFill>
                  <a:srgbClr val="FFFF00"/>
                </a:solidFill>
              </a:rPr>
              <a:t>You’ll never know dear</a:t>
            </a:r>
            <a:endParaRPr lang="en-US" dirty="0">
              <a:solidFill>
                <a:srgbClr val="FFFF00"/>
              </a:solidFill>
            </a:endParaRPr>
          </a:p>
        </p:txBody>
      </p:sp>
      <p:sp>
        <p:nvSpPr>
          <p:cNvPr id="9" name="TextBox 8"/>
          <p:cNvSpPr txBox="1"/>
          <p:nvPr/>
        </p:nvSpPr>
        <p:spPr>
          <a:xfrm>
            <a:off x="1365865" y="4417335"/>
            <a:ext cx="3042821" cy="461665"/>
          </a:xfrm>
          <a:prstGeom prst="rect">
            <a:avLst/>
          </a:prstGeom>
          <a:noFill/>
        </p:spPr>
        <p:txBody>
          <a:bodyPr wrap="none" rtlCol="0">
            <a:spAutoFit/>
          </a:bodyPr>
          <a:lstStyle/>
          <a:p>
            <a:r>
              <a:rPr lang="en-US" dirty="0" smtClean="0">
                <a:solidFill>
                  <a:srgbClr val="FFFF00"/>
                </a:solidFill>
              </a:rPr>
              <a:t>How much I love you</a:t>
            </a:r>
            <a:endParaRPr lang="en-US" dirty="0">
              <a:solidFill>
                <a:srgbClr val="FFFF00"/>
              </a:solidFill>
            </a:endParaRPr>
          </a:p>
        </p:txBody>
      </p:sp>
      <p:sp>
        <p:nvSpPr>
          <p:cNvPr id="10" name="TextBox 9"/>
          <p:cNvSpPr txBox="1"/>
          <p:nvPr/>
        </p:nvSpPr>
        <p:spPr>
          <a:xfrm>
            <a:off x="1365865" y="5006161"/>
            <a:ext cx="5283819" cy="461665"/>
          </a:xfrm>
          <a:prstGeom prst="rect">
            <a:avLst/>
          </a:prstGeom>
          <a:noFill/>
        </p:spPr>
        <p:txBody>
          <a:bodyPr wrap="none" rtlCol="0">
            <a:spAutoFit/>
          </a:bodyPr>
          <a:lstStyle/>
          <a:p>
            <a:r>
              <a:rPr lang="en-US" dirty="0" smtClean="0">
                <a:solidFill>
                  <a:srgbClr val="FFFF00"/>
                </a:solidFill>
              </a:rPr>
              <a:t>Please don’t take my funding away ...</a:t>
            </a:r>
            <a:endParaRPr lang="en-US" dirty="0">
              <a:solidFill>
                <a:srgbClr val="FFFF00"/>
              </a:solidFill>
            </a:endParaRPr>
          </a:p>
        </p:txBody>
      </p:sp>
      <p:sp>
        <p:nvSpPr>
          <p:cNvPr id="11" name="TextBox 10"/>
          <p:cNvSpPr txBox="1"/>
          <p:nvPr/>
        </p:nvSpPr>
        <p:spPr>
          <a:xfrm>
            <a:off x="0" y="90057"/>
            <a:ext cx="9020432" cy="892552"/>
          </a:xfrm>
          <a:prstGeom prst="rect">
            <a:avLst/>
          </a:prstGeom>
          <a:noFill/>
        </p:spPr>
        <p:txBody>
          <a:bodyPr wrap="square" rtlCol="0">
            <a:spAutoFit/>
          </a:bodyPr>
          <a:lstStyle/>
          <a:p>
            <a:pPr algn="ctr"/>
            <a:r>
              <a:rPr lang="en-US" b="1" i="1" dirty="0" smtClean="0">
                <a:solidFill>
                  <a:srgbClr val="FFFF00"/>
                </a:solidFill>
              </a:rPr>
              <a:t>Lonely Western Desert Serenade for the NCPA Anniversary</a:t>
            </a:r>
          </a:p>
          <a:p>
            <a:pPr algn="ctr"/>
            <a:r>
              <a:rPr lang="en-US" sz="2800" b="1" dirty="0" smtClean="0">
                <a:solidFill>
                  <a:srgbClr val="FFFF00"/>
                </a:solidFill>
              </a:rPr>
              <a:t>Sung to ‘you are my sunshine’</a:t>
            </a:r>
            <a:endParaRPr lang="en-US" sz="2800" b="1" dirty="0">
              <a:solidFill>
                <a:srgbClr val="FFFF00"/>
              </a:solidFill>
            </a:endParaRPr>
          </a:p>
        </p:txBody>
      </p:sp>
      <p:sp>
        <p:nvSpPr>
          <p:cNvPr id="5" name="TextBox 4"/>
          <p:cNvSpPr txBox="1"/>
          <p:nvPr/>
        </p:nvSpPr>
        <p:spPr>
          <a:xfrm>
            <a:off x="7327900" y="3581400"/>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7568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1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grpId="0" nodeType="afterEffect">
                                  <p:stCondLst>
                                    <p:cond delay="15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grpId="0" nodeType="afterEffect">
                                  <p:stCondLst>
                                    <p:cond delay="15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7500"/>
                            </p:stCondLst>
                            <p:childTnLst>
                              <p:par>
                                <p:cTn id="23" presetID="1" presetClass="entr" presetSubtype="0" fill="hold" grpId="0" nodeType="afterEffect">
                                  <p:stCondLst>
                                    <p:cond delay="150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762000" y="0"/>
            <a:ext cx="7772400" cy="482600"/>
          </a:xfrm>
        </p:spPr>
        <p:txBody>
          <a:bodyPr/>
          <a:lstStyle/>
          <a:p>
            <a:r>
              <a:rPr lang="en-US" dirty="0" smtClean="0">
                <a:solidFill>
                  <a:srgbClr val="FFFF00"/>
                </a:solidFill>
              </a:rPr>
              <a:t>Thanks for your attention!</a:t>
            </a:r>
            <a:endParaRPr lang="en-US" dirty="0">
              <a:solidFill>
                <a:srgbClr val="FFFF00"/>
              </a:solidFill>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4161" y="482600"/>
            <a:ext cx="8030239" cy="6316628"/>
          </a:xfrm>
          <a:prstGeom prst="rect">
            <a:avLst/>
          </a:prstGeom>
        </p:spPr>
      </p:pic>
      <p:sp>
        <p:nvSpPr>
          <p:cNvPr id="5" name="TextBox 4"/>
          <p:cNvSpPr txBox="1"/>
          <p:nvPr/>
        </p:nvSpPr>
        <p:spPr>
          <a:xfrm>
            <a:off x="1636568" y="6096000"/>
            <a:ext cx="5765424" cy="461665"/>
          </a:xfrm>
          <a:prstGeom prst="rect">
            <a:avLst/>
          </a:prstGeom>
          <a:solidFill>
            <a:srgbClr val="FFFF00"/>
          </a:solidFill>
        </p:spPr>
        <p:txBody>
          <a:bodyPr wrap="none" rtlCol="0">
            <a:spAutoFit/>
          </a:bodyPr>
          <a:lstStyle/>
          <a:p>
            <a:r>
              <a:rPr lang="en-US" dirty="0" smtClean="0"/>
              <a:t>Physical Acoustics </a:t>
            </a:r>
            <a:r>
              <a:rPr lang="en-US" smtClean="0"/>
              <a:t>Summer School 1994</a:t>
            </a:r>
            <a:endParaRPr lang="en-US"/>
          </a:p>
        </p:txBody>
      </p:sp>
    </p:spTree>
    <p:extLst>
      <p:ext uri="{BB962C8B-B14F-4D97-AF65-F5344CB8AC3E}">
        <p14:creationId xmlns:p14="http://schemas.microsoft.com/office/powerpoint/2010/main" val="787021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337"/>
            <a:ext cx="8229600" cy="1090730"/>
          </a:xfrm>
        </p:spPr>
        <p:txBody>
          <a:bodyPr/>
          <a:lstStyle/>
          <a:p>
            <a:r>
              <a:rPr lang="en-US" dirty="0" smtClean="0">
                <a:solidFill>
                  <a:srgbClr val="FFFF00"/>
                </a:solidFill>
              </a:rPr>
              <a:t>1984-1988 Physics Grad School, Washington State Univ.</a:t>
            </a:r>
            <a:br>
              <a:rPr lang="en-US" dirty="0" smtClean="0">
                <a:solidFill>
                  <a:srgbClr val="FFFF00"/>
                </a:solidFill>
              </a:rPr>
            </a:br>
            <a:r>
              <a:rPr lang="en-US" dirty="0" smtClean="0">
                <a:solidFill>
                  <a:srgbClr val="FFFF00"/>
                </a:solidFill>
              </a:rPr>
              <a:t>Geometrical aspects of backscattered </a:t>
            </a:r>
            <a:r>
              <a:rPr lang="en-US" dirty="0" err="1" smtClean="0">
                <a:solidFill>
                  <a:srgbClr val="FFFF00"/>
                </a:solidFill>
              </a:rPr>
              <a:t>wavefields</a:t>
            </a:r>
            <a:r>
              <a:rPr lang="en-US" dirty="0" smtClean="0">
                <a:solidFill>
                  <a:srgbClr val="FFFF00"/>
                </a:solidFill>
              </a:rPr>
              <a:t> in electromagnetic and acoustic scattering by objects</a:t>
            </a:r>
            <a:endParaRPr lang="en-US" dirty="0">
              <a:solidFill>
                <a:srgbClr val="FFFF00"/>
              </a:solidFill>
            </a:endParaRPr>
          </a:p>
        </p:txBody>
      </p:sp>
      <p:pic>
        <p:nvPicPr>
          <p:cNvPr id="4" name="Picture 3" descr="p12ObjectShape.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391" y="1020393"/>
            <a:ext cx="2937526" cy="2724747"/>
          </a:xfrm>
          <a:prstGeom prst="rect">
            <a:avLst/>
          </a:prstGeom>
        </p:spPr>
      </p:pic>
      <p:pic>
        <p:nvPicPr>
          <p:cNvPr id="5" name="Picture 4" descr="p12xb2000_4096_CenterrealnumsRedHot.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712" y="998712"/>
            <a:ext cx="5859289" cy="5859289"/>
          </a:xfrm>
          <a:prstGeom prst="rect">
            <a:avLst/>
          </a:prstGeom>
        </p:spPr>
      </p:pic>
      <p:sp>
        <p:nvSpPr>
          <p:cNvPr id="6" name="TextBox 5"/>
          <p:cNvSpPr txBox="1"/>
          <p:nvPr/>
        </p:nvSpPr>
        <p:spPr>
          <a:xfrm>
            <a:off x="195391" y="3745140"/>
            <a:ext cx="4292265" cy="830997"/>
          </a:xfrm>
          <a:prstGeom prst="rect">
            <a:avLst/>
          </a:prstGeom>
          <a:noFill/>
        </p:spPr>
        <p:txBody>
          <a:bodyPr wrap="none" rtlCol="0">
            <a:spAutoFit/>
          </a:bodyPr>
          <a:lstStyle/>
          <a:p>
            <a:r>
              <a:rPr lang="en-US" dirty="0" smtClean="0">
                <a:solidFill>
                  <a:srgbClr val="FFFF00"/>
                </a:solidFill>
              </a:rPr>
              <a:t>Thanks Professor and Advisor</a:t>
            </a:r>
          </a:p>
          <a:p>
            <a:r>
              <a:rPr lang="en-US" dirty="0" smtClean="0">
                <a:solidFill>
                  <a:srgbClr val="FFFF00"/>
                </a:solidFill>
              </a:rPr>
              <a:t>Dr. Philip Marston</a:t>
            </a:r>
            <a:endParaRPr lang="en-US" dirty="0">
              <a:solidFill>
                <a:srgbClr val="FFFF00"/>
              </a:solidFill>
            </a:endParaRPr>
          </a:p>
        </p:txBody>
      </p:sp>
      <p:pic>
        <p:nvPicPr>
          <p:cNvPr id="7" name="Picture 6" descr="Marston_Phili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4389" y="4532570"/>
            <a:ext cx="1745129" cy="2229887"/>
          </a:xfrm>
          <a:prstGeom prst="rect">
            <a:avLst/>
          </a:prstGeom>
        </p:spPr>
      </p:pic>
    </p:spTree>
    <p:extLst>
      <p:ext uri="{BB962C8B-B14F-4D97-AF65-F5344CB8AC3E}">
        <p14:creationId xmlns:p14="http://schemas.microsoft.com/office/powerpoint/2010/main" val="1880588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2229" y="675251"/>
            <a:ext cx="6115440" cy="6133515"/>
          </a:xfrm>
          <a:prstGeom prst="rect">
            <a:avLst/>
          </a:prstGeom>
        </p:spPr>
      </p:pic>
      <p:sp>
        <p:nvSpPr>
          <p:cNvPr id="2" name="Title 1"/>
          <p:cNvSpPr>
            <a:spLocks noGrp="1"/>
          </p:cNvSpPr>
          <p:nvPr>
            <p:ph type="title"/>
          </p:nvPr>
        </p:nvSpPr>
        <p:spPr/>
        <p:txBody>
          <a:bodyPr/>
          <a:lstStyle/>
          <a:p>
            <a:r>
              <a:rPr lang="en-US" dirty="0" smtClean="0">
                <a:solidFill>
                  <a:srgbClr val="FFFF00"/>
                </a:solidFill>
              </a:rPr>
              <a:t>Quite Unprepared for NCPA and Oxford MS ...</a:t>
            </a:r>
            <a:endParaRPr lang="en-US" dirty="0">
              <a:solidFill>
                <a:srgbClr val="FFFF00"/>
              </a:solidFill>
            </a:endParaRPr>
          </a:p>
        </p:txBody>
      </p:sp>
    </p:spTree>
    <p:extLst>
      <p:ext uri="{BB962C8B-B14F-4D97-AF65-F5344CB8AC3E}">
        <p14:creationId xmlns:p14="http://schemas.microsoft.com/office/powerpoint/2010/main" val="1950807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t>Why So Unprepared?</a:t>
            </a:r>
            <a:endParaRPr lang="en-US" b="1" i="1" u="sng" dirty="0"/>
          </a:p>
        </p:txBody>
      </p:sp>
      <p:sp>
        <p:nvSpPr>
          <p:cNvPr id="4" name="TextBox 3"/>
          <p:cNvSpPr txBox="1"/>
          <p:nvPr/>
        </p:nvSpPr>
        <p:spPr>
          <a:xfrm>
            <a:off x="239151" y="827819"/>
            <a:ext cx="7915912" cy="830997"/>
          </a:xfrm>
          <a:prstGeom prst="rect">
            <a:avLst/>
          </a:prstGeom>
          <a:noFill/>
        </p:spPr>
        <p:txBody>
          <a:bodyPr wrap="square" rtlCol="0">
            <a:spAutoFit/>
          </a:bodyPr>
          <a:lstStyle/>
          <a:p>
            <a:r>
              <a:rPr lang="en-US" dirty="0" smtClean="0">
                <a:solidFill>
                  <a:srgbClr val="FF0000"/>
                </a:solidFill>
              </a:rPr>
              <a:t>Was it the food?  </a:t>
            </a:r>
            <a:r>
              <a:rPr lang="en-US" dirty="0" smtClean="0">
                <a:solidFill>
                  <a:srgbClr val="0070C0"/>
                </a:solidFill>
              </a:rPr>
              <a:t>No, great food, gained 15 </a:t>
            </a:r>
            <a:r>
              <a:rPr lang="en-US" dirty="0" err="1" smtClean="0">
                <a:solidFill>
                  <a:srgbClr val="0070C0"/>
                </a:solidFill>
              </a:rPr>
              <a:t>lbs</a:t>
            </a:r>
            <a:r>
              <a:rPr lang="en-US" dirty="0" smtClean="0">
                <a:solidFill>
                  <a:srgbClr val="0070C0"/>
                </a:solidFill>
              </a:rPr>
              <a:t> eating catfish and hush puppies at Starnes Restaurant.</a:t>
            </a:r>
            <a:r>
              <a:rPr lang="en-US" dirty="0" smtClean="0"/>
              <a:t>  </a:t>
            </a:r>
            <a:endParaRPr lang="en-US" dirty="0"/>
          </a:p>
        </p:txBody>
      </p:sp>
      <p:sp>
        <p:nvSpPr>
          <p:cNvPr id="5" name="TextBox 4"/>
          <p:cNvSpPr txBox="1"/>
          <p:nvPr/>
        </p:nvSpPr>
        <p:spPr>
          <a:xfrm>
            <a:off x="239151" y="1905193"/>
            <a:ext cx="8496886" cy="830997"/>
          </a:xfrm>
          <a:prstGeom prst="rect">
            <a:avLst/>
          </a:prstGeom>
          <a:noFill/>
        </p:spPr>
        <p:txBody>
          <a:bodyPr wrap="square" rtlCol="0">
            <a:spAutoFit/>
          </a:bodyPr>
          <a:lstStyle/>
          <a:p>
            <a:r>
              <a:rPr lang="en-US" dirty="0" smtClean="0">
                <a:solidFill>
                  <a:srgbClr val="FF0000"/>
                </a:solidFill>
              </a:rPr>
              <a:t>Was it the weather?</a:t>
            </a:r>
            <a:r>
              <a:rPr lang="en-US" dirty="0" smtClean="0"/>
              <a:t>  </a:t>
            </a:r>
            <a:r>
              <a:rPr lang="en-US" dirty="0" smtClean="0">
                <a:solidFill>
                  <a:srgbClr val="0070C0"/>
                </a:solidFill>
              </a:rPr>
              <a:t>No, great cumulonimbus clouds, humidity, rain, colorful seasons, plenty of trees to hug.</a:t>
            </a:r>
            <a:endParaRPr lang="en-US" dirty="0">
              <a:solidFill>
                <a:srgbClr val="0070C0"/>
              </a:solidFill>
            </a:endParaRPr>
          </a:p>
        </p:txBody>
      </p:sp>
      <p:sp>
        <p:nvSpPr>
          <p:cNvPr id="6" name="TextBox 5"/>
          <p:cNvSpPr txBox="1"/>
          <p:nvPr/>
        </p:nvSpPr>
        <p:spPr>
          <a:xfrm>
            <a:off x="239151" y="2982567"/>
            <a:ext cx="7561384" cy="830997"/>
          </a:xfrm>
          <a:prstGeom prst="rect">
            <a:avLst/>
          </a:prstGeom>
          <a:noFill/>
        </p:spPr>
        <p:txBody>
          <a:bodyPr wrap="square" rtlCol="0">
            <a:spAutoFit/>
          </a:bodyPr>
          <a:lstStyle/>
          <a:p>
            <a:r>
              <a:rPr lang="en-US" dirty="0" smtClean="0">
                <a:solidFill>
                  <a:srgbClr val="FF0000"/>
                </a:solidFill>
              </a:rPr>
              <a:t>Was it the language?  </a:t>
            </a:r>
            <a:r>
              <a:rPr lang="en-US" dirty="0" smtClean="0">
                <a:solidFill>
                  <a:srgbClr val="0070C0"/>
                </a:solidFill>
              </a:rPr>
              <a:t>No sir, just learn a credible </a:t>
            </a:r>
            <a:r>
              <a:rPr lang="en-US" dirty="0" err="1" smtClean="0">
                <a:solidFill>
                  <a:srgbClr val="0070C0"/>
                </a:solidFill>
              </a:rPr>
              <a:t>y’all</a:t>
            </a:r>
            <a:r>
              <a:rPr lang="en-US" dirty="0" smtClean="0">
                <a:solidFill>
                  <a:srgbClr val="0070C0"/>
                </a:solidFill>
              </a:rPr>
              <a:t>, and order your tea sweet or unsweet </a:t>
            </a:r>
            <a:endParaRPr lang="en-US" dirty="0">
              <a:solidFill>
                <a:srgbClr val="0070C0"/>
              </a:solidFill>
            </a:endParaRPr>
          </a:p>
        </p:txBody>
      </p:sp>
      <p:sp>
        <p:nvSpPr>
          <p:cNvPr id="8" name="TextBox 7"/>
          <p:cNvSpPr txBox="1"/>
          <p:nvPr/>
        </p:nvSpPr>
        <p:spPr>
          <a:xfrm>
            <a:off x="239151" y="5137315"/>
            <a:ext cx="8048485" cy="461665"/>
          </a:xfrm>
          <a:prstGeom prst="rect">
            <a:avLst/>
          </a:prstGeom>
          <a:noFill/>
        </p:spPr>
        <p:txBody>
          <a:bodyPr wrap="none" rtlCol="0">
            <a:spAutoFit/>
          </a:bodyPr>
          <a:lstStyle/>
          <a:p>
            <a:r>
              <a:rPr lang="en-US" b="1" dirty="0" smtClean="0"/>
              <a:t>It was NCPA, National Center for Physical Acoustics.  </a:t>
            </a:r>
            <a:endParaRPr lang="en-US" b="1" dirty="0"/>
          </a:p>
        </p:txBody>
      </p:sp>
      <p:sp>
        <p:nvSpPr>
          <p:cNvPr id="9" name="TextBox 8"/>
          <p:cNvSpPr txBox="1"/>
          <p:nvPr/>
        </p:nvSpPr>
        <p:spPr>
          <a:xfrm>
            <a:off x="239151" y="4059941"/>
            <a:ext cx="7561384" cy="830997"/>
          </a:xfrm>
          <a:prstGeom prst="rect">
            <a:avLst/>
          </a:prstGeom>
          <a:noFill/>
        </p:spPr>
        <p:txBody>
          <a:bodyPr wrap="square" rtlCol="0">
            <a:spAutoFit/>
          </a:bodyPr>
          <a:lstStyle/>
          <a:p>
            <a:r>
              <a:rPr lang="en-US" dirty="0" smtClean="0">
                <a:solidFill>
                  <a:srgbClr val="FF0000"/>
                </a:solidFill>
              </a:rPr>
              <a:t>Was it the people?  </a:t>
            </a:r>
            <a:r>
              <a:rPr lang="en-US" dirty="0" smtClean="0">
                <a:solidFill>
                  <a:srgbClr val="0070C0"/>
                </a:solidFill>
              </a:rPr>
              <a:t>No met many fine people both at work and as neighbors, fellow citizens </a:t>
            </a:r>
            <a:endParaRPr lang="en-US" dirty="0">
              <a:solidFill>
                <a:srgbClr val="0070C0"/>
              </a:solidFill>
            </a:endParaRPr>
          </a:p>
        </p:txBody>
      </p:sp>
      <p:sp>
        <p:nvSpPr>
          <p:cNvPr id="10" name="Rectangle 9"/>
          <p:cNvSpPr/>
          <p:nvPr/>
        </p:nvSpPr>
        <p:spPr>
          <a:xfrm>
            <a:off x="239151" y="5845359"/>
            <a:ext cx="8700867" cy="830997"/>
          </a:xfrm>
          <a:prstGeom prst="rect">
            <a:avLst/>
          </a:prstGeom>
        </p:spPr>
        <p:txBody>
          <a:bodyPr wrap="square">
            <a:spAutoFit/>
          </a:bodyPr>
          <a:lstStyle/>
          <a:p>
            <a:r>
              <a:rPr lang="en-US" b="1" i="1" dirty="0" smtClean="0"/>
              <a:t>For every problem in the world there is a Physical Acoustics solution ...</a:t>
            </a:r>
            <a:endParaRPr lang="en-US" b="1" i="1" dirty="0"/>
          </a:p>
        </p:txBody>
      </p:sp>
    </p:spTree>
    <p:extLst>
      <p:ext uri="{BB962C8B-B14F-4D97-AF65-F5344CB8AC3E}">
        <p14:creationId xmlns:p14="http://schemas.microsoft.com/office/powerpoint/2010/main" val="56411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chemeClr va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chemeClr va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
            <a:ext cx="7772400" cy="458818"/>
          </a:xfrm>
        </p:spPr>
        <p:txBody>
          <a:bodyPr/>
          <a:lstStyle/>
          <a:p>
            <a:r>
              <a:rPr lang="en-US" dirty="0" smtClean="0"/>
              <a:t>Problems and Physical Acoustics Solutions</a:t>
            </a:r>
            <a:endParaRPr lang="en-US" dirty="0"/>
          </a:p>
        </p:txBody>
      </p:sp>
      <p:sp>
        <p:nvSpPr>
          <p:cNvPr id="4" name="TextBox 3"/>
          <p:cNvSpPr txBox="1"/>
          <p:nvPr/>
        </p:nvSpPr>
        <p:spPr>
          <a:xfrm>
            <a:off x="211016" y="447988"/>
            <a:ext cx="7915912" cy="707886"/>
          </a:xfrm>
          <a:prstGeom prst="rect">
            <a:avLst/>
          </a:prstGeom>
          <a:noFill/>
        </p:spPr>
        <p:txBody>
          <a:bodyPr wrap="square" rtlCol="0">
            <a:spAutoFit/>
          </a:bodyPr>
          <a:lstStyle/>
          <a:p>
            <a:r>
              <a:rPr lang="en-US" sz="2000" dirty="0" smtClean="0">
                <a:solidFill>
                  <a:srgbClr val="FF0000"/>
                </a:solidFill>
              </a:rPr>
              <a:t>Suspect nuclear explosions?  </a:t>
            </a:r>
            <a:r>
              <a:rPr lang="en-US" sz="2000" dirty="0" smtClean="0">
                <a:solidFill>
                  <a:srgbClr val="0070C0"/>
                </a:solidFill>
              </a:rPr>
              <a:t>Listen in on them using long range propagation of infrasound in the atmosphere. </a:t>
            </a:r>
            <a:endParaRPr lang="en-US" sz="2000" dirty="0"/>
          </a:p>
        </p:txBody>
      </p:sp>
      <p:sp>
        <p:nvSpPr>
          <p:cNvPr id="6" name="TextBox 5"/>
          <p:cNvSpPr txBox="1"/>
          <p:nvPr/>
        </p:nvSpPr>
        <p:spPr>
          <a:xfrm>
            <a:off x="211016" y="1193704"/>
            <a:ext cx="7915912" cy="707886"/>
          </a:xfrm>
          <a:prstGeom prst="rect">
            <a:avLst/>
          </a:prstGeom>
          <a:noFill/>
        </p:spPr>
        <p:txBody>
          <a:bodyPr wrap="square" rtlCol="0">
            <a:spAutoFit/>
          </a:bodyPr>
          <a:lstStyle/>
          <a:p>
            <a:r>
              <a:rPr lang="en-US" sz="2000" dirty="0" smtClean="0">
                <a:solidFill>
                  <a:srgbClr val="FF0000"/>
                </a:solidFill>
              </a:rPr>
              <a:t>Suspect your crickets of being amorous?  </a:t>
            </a:r>
            <a:r>
              <a:rPr lang="en-US" sz="2000" dirty="0" smtClean="0">
                <a:solidFill>
                  <a:srgbClr val="0070C0"/>
                </a:solidFill>
              </a:rPr>
              <a:t>Listen for their love songs at night. </a:t>
            </a:r>
            <a:endParaRPr lang="en-US" sz="2000" dirty="0"/>
          </a:p>
        </p:txBody>
      </p:sp>
      <p:sp>
        <p:nvSpPr>
          <p:cNvPr id="7" name="TextBox 6"/>
          <p:cNvSpPr txBox="1"/>
          <p:nvPr/>
        </p:nvSpPr>
        <p:spPr>
          <a:xfrm>
            <a:off x="211016" y="1939420"/>
            <a:ext cx="7915912" cy="707886"/>
          </a:xfrm>
          <a:prstGeom prst="rect">
            <a:avLst/>
          </a:prstGeom>
          <a:noFill/>
        </p:spPr>
        <p:txBody>
          <a:bodyPr wrap="square" rtlCol="0">
            <a:spAutoFit/>
          </a:bodyPr>
          <a:lstStyle/>
          <a:p>
            <a:r>
              <a:rPr lang="en-US" sz="2000" dirty="0" smtClean="0">
                <a:solidFill>
                  <a:srgbClr val="FF0000"/>
                </a:solidFill>
              </a:rPr>
              <a:t>Need to measure global warming?  </a:t>
            </a:r>
            <a:r>
              <a:rPr lang="en-US" sz="2000" dirty="0" smtClean="0">
                <a:solidFill>
                  <a:srgbClr val="0070C0"/>
                </a:solidFill>
              </a:rPr>
              <a:t>Use the speed of sound going between ocean basins. </a:t>
            </a:r>
            <a:endParaRPr lang="en-US" sz="2000" dirty="0"/>
          </a:p>
        </p:txBody>
      </p:sp>
      <p:sp>
        <p:nvSpPr>
          <p:cNvPr id="8" name="TextBox 7"/>
          <p:cNvSpPr txBox="1"/>
          <p:nvPr/>
        </p:nvSpPr>
        <p:spPr>
          <a:xfrm>
            <a:off x="211016" y="2685136"/>
            <a:ext cx="8932984" cy="707886"/>
          </a:xfrm>
          <a:prstGeom prst="rect">
            <a:avLst/>
          </a:prstGeom>
          <a:noFill/>
        </p:spPr>
        <p:txBody>
          <a:bodyPr wrap="square" rtlCol="0">
            <a:spAutoFit/>
          </a:bodyPr>
          <a:lstStyle/>
          <a:p>
            <a:r>
              <a:rPr lang="en-US" sz="2000" dirty="0" smtClean="0">
                <a:solidFill>
                  <a:srgbClr val="FF0000"/>
                </a:solidFill>
              </a:rPr>
              <a:t>Need a very regular, </a:t>
            </a:r>
            <a:r>
              <a:rPr lang="en-US" sz="2000" smtClean="0">
                <a:solidFill>
                  <a:srgbClr val="FF0000"/>
                </a:solidFill>
              </a:rPr>
              <a:t>flashy point source </a:t>
            </a:r>
            <a:r>
              <a:rPr lang="en-US" sz="2000" dirty="0" smtClean="0">
                <a:solidFill>
                  <a:srgbClr val="FF0000"/>
                </a:solidFill>
              </a:rPr>
              <a:t>of light? </a:t>
            </a:r>
            <a:r>
              <a:rPr lang="en-US" sz="2000" dirty="0" smtClean="0">
                <a:solidFill>
                  <a:srgbClr val="0070C0"/>
                </a:solidFill>
              </a:rPr>
              <a:t>Put a bubble in water within an acoustical resonator and vibrate it so that light comes out. </a:t>
            </a:r>
            <a:endParaRPr lang="en-US" sz="2000" dirty="0"/>
          </a:p>
        </p:txBody>
      </p:sp>
      <p:sp>
        <p:nvSpPr>
          <p:cNvPr id="9" name="TextBox 8"/>
          <p:cNvSpPr txBox="1"/>
          <p:nvPr/>
        </p:nvSpPr>
        <p:spPr>
          <a:xfrm>
            <a:off x="211016" y="3430852"/>
            <a:ext cx="7915912" cy="400110"/>
          </a:xfrm>
          <a:prstGeom prst="rect">
            <a:avLst/>
          </a:prstGeom>
          <a:noFill/>
        </p:spPr>
        <p:txBody>
          <a:bodyPr wrap="square" rtlCol="0">
            <a:spAutoFit/>
          </a:bodyPr>
          <a:lstStyle/>
          <a:p>
            <a:r>
              <a:rPr lang="en-US" sz="2000" dirty="0" smtClean="0">
                <a:solidFill>
                  <a:srgbClr val="FF0000"/>
                </a:solidFill>
              </a:rPr>
              <a:t>Got a kidney stone? </a:t>
            </a:r>
            <a:r>
              <a:rPr lang="en-US" sz="2000" dirty="0" smtClean="0">
                <a:solidFill>
                  <a:srgbClr val="0070C0"/>
                </a:solidFill>
              </a:rPr>
              <a:t>Shock wave it away. </a:t>
            </a:r>
            <a:endParaRPr lang="en-US" sz="2000" dirty="0"/>
          </a:p>
        </p:txBody>
      </p:sp>
      <p:sp>
        <p:nvSpPr>
          <p:cNvPr id="10" name="TextBox 9"/>
          <p:cNvSpPr txBox="1"/>
          <p:nvPr/>
        </p:nvSpPr>
        <p:spPr>
          <a:xfrm>
            <a:off x="211016" y="3868792"/>
            <a:ext cx="7915912" cy="707886"/>
          </a:xfrm>
          <a:prstGeom prst="rect">
            <a:avLst/>
          </a:prstGeom>
          <a:noFill/>
        </p:spPr>
        <p:txBody>
          <a:bodyPr wrap="square" rtlCol="0">
            <a:spAutoFit/>
          </a:bodyPr>
          <a:lstStyle/>
          <a:p>
            <a:r>
              <a:rPr lang="en-US" sz="2000" dirty="0" smtClean="0">
                <a:solidFill>
                  <a:srgbClr val="FF0000"/>
                </a:solidFill>
              </a:rPr>
              <a:t>Need to maybe measure global precipitation? </a:t>
            </a:r>
            <a:r>
              <a:rPr lang="en-US" sz="2000" dirty="0" smtClean="0">
                <a:solidFill>
                  <a:srgbClr val="0070C0"/>
                </a:solidFill>
              </a:rPr>
              <a:t>Listen in the oceans for the sound that rain makes. </a:t>
            </a:r>
            <a:endParaRPr lang="en-US" sz="2000" dirty="0"/>
          </a:p>
        </p:txBody>
      </p:sp>
      <p:sp>
        <p:nvSpPr>
          <p:cNvPr id="11" name="TextBox 10"/>
          <p:cNvSpPr txBox="1"/>
          <p:nvPr/>
        </p:nvSpPr>
        <p:spPr>
          <a:xfrm>
            <a:off x="211016" y="4614508"/>
            <a:ext cx="7915912" cy="707886"/>
          </a:xfrm>
          <a:prstGeom prst="rect">
            <a:avLst/>
          </a:prstGeom>
          <a:noFill/>
        </p:spPr>
        <p:txBody>
          <a:bodyPr wrap="square" rtlCol="0">
            <a:spAutoFit/>
          </a:bodyPr>
          <a:lstStyle/>
          <a:p>
            <a:r>
              <a:rPr lang="en-US" sz="2000" dirty="0" smtClean="0">
                <a:solidFill>
                  <a:srgbClr val="FF0000"/>
                </a:solidFill>
              </a:rPr>
              <a:t>Need to test your scotch? </a:t>
            </a:r>
            <a:r>
              <a:rPr lang="en-US" sz="2000" dirty="0" smtClean="0">
                <a:solidFill>
                  <a:srgbClr val="0070C0"/>
                </a:solidFill>
              </a:rPr>
              <a:t>Shine light on it and listen for the sounds of quality. </a:t>
            </a:r>
            <a:endParaRPr lang="en-US" sz="2000" dirty="0"/>
          </a:p>
        </p:txBody>
      </p:sp>
      <p:sp>
        <p:nvSpPr>
          <p:cNvPr id="13" name="TextBox 12"/>
          <p:cNvSpPr txBox="1"/>
          <p:nvPr/>
        </p:nvSpPr>
        <p:spPr>
          <a:xfrm>
            <a:off x="211016" y="5360224"/>
            <a:ext cx="7915912" cy="707886"/>
          </a:xfrm>
          <a:prstGeom prst="rect">
            <a:avLst/>
          </a:prstGeom>
          <a:noFill/>
        </p:spPr>
        <p:txBody>
          <a:bodyPr wrap="square" rtlCol="0">
            <a:spAutoFit/>
          </a:bodyPr>
          <a:lstStyle/>
          <a:p>
            <a:r>
              <a:rPr lang="en-US" sz="2000" dirty="0" smtClean="0">
                <a:solidFill>
                  <a:srgbClr val="FF0000"/>
                </a:solidFill>
              </a:rPr>
              <a:t>Need to find out if fruit fly larvae are in your imported oranges? </a:t>
            </a:r>
            <a:r>
              <a:rPr lang="en-US" sz="2000" dirty="0" smtClean="0">
                <a:solidFill>
                  <a:srgbClr val="0070C0"/>
                </a:solidFill>
              </a:rPr>
              <a:t>Listen for them chewing. </a:t>
            </a:r>
            <a:endParaRPr lang="en-US" sz="2000" dirty="0"/>
          </a:p>
        </p:txBody>
      </p:sp>
      <p:sp>
        <p:nvSpPr>
          <p:cNvPr id="14" name="TextBox 13"/>
          <p:cNvSpPr txBox="1"/>
          <p:nvPr/>
        </p:nvSpPr>
        <p:spPr>
          <a:xfrm>
            <a:off x="211016" y="6105940"/>
            <a:ext cx="7915912" cy="707886"/>
          </a:xfrm>
          <a:prstGeom prst="rect">
            <a:avLst/>
          </a:prstGeom>
          <a:noFill/>
        </p:spPr>
        <p:txBody>
          <a:bodyPr wrap="square" rtlCol="0">
            <a:spAutoFit/>
          </a:bodyPr>
          <a:lstStyle/>
          <a:p>
            <a:r>
              <a:rPr lang="en-US" sz="2000" dirty="0" smtClean="0">
                <a:solidFill>
                  <a:srgbClr val="FF0000"/>
                </a:solidFill>
              </a:rPr>
              <a:t>Suspect your ceramic of being superconducting? </a:t>
            </a:r>
            <a:r>
              <a:rPr lang="en-US" sz="2000" dirty="0" smtClean="0">
                <a:solidFill>
                  <a:srgbClr val="0070C0"/>
                </a:solidFill>
              </a:rPr>
              <a:t>Send in ultrasound to find out. </a:t>
            </a:r>
            <a:endParaRPr lang="en-US" sz="2000" dirty="0"/>
          </a:p>
        </p:txBody>
      </p:sp>
    </p:spTree>
    <p:extLst>
      <p:ext uri="{BB962C8B-B14F-4D97-AF65-F5344CB8AC3E}">
        <p14:creationId xmlns:p14="http://schemas.microsoft.com/office/powerpoint/2010/main" val="48475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chemeClr va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chemeClr va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chemeClr val="hlink"/>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subTnLst>
                                    <p:animClr clrSpc="rgb" dir="cw">
                                      <p:cBhvr override="childStyle">
                                        <p:cTn dur="1" fill="hold" display="0" masterRel="nextClick" afterEffect="1"/>
                                        <p:tgtEl>
                                          <p:spTgt spid="13"/>
                                        </p:tgtEl>
                                        <p:attrNameLst>
                                          <p:attrName>ppt_c</p:attrName>
                                        </p:attrNameLst>
                                      </p:cBhvr>
                                      <p:to>
                                        <a:schemeClr val="hlink"/>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subTnLst>
                                    <p:animClr clrSpc="rgb" dir="cw">
                                      <p:cBhvr override="childStyle">
                                        <p:cTn dur="1" fill="hold" display="0" masterRel="nextClick" afterEffect="1"/>
                                        <p:tgtEl>
                                          <p:spTgt spid="14"/>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3526" y="2637693"/>
            <a:ext cx="7772400" cy="990600"/>
          </a:xfrm>
        </p:spPr>
        <p:txBody>
          <a:bodyPr/>
          <a:lstStyle/>
          <a:p>
            <a:r>
              <a:rPr lang="en-US" i="1" dirty="0" smtClean="0">
                <a:solidFill>
                  <a:srgbClr val="FFFF00"/>
                </a:solidFill>
              </a:rPr>
              <a:t> Actually the science and applications developed by everyone at NCPA, and elsewhere at the time, were profound and very humbling, and I tried to soak it all up.</a:t>
            </a:r>
            <a:endParaRPr lang="en-US" i="1" dirty="0">
              <a:solidFill>
                <a:srgbClr val="FFFF00"/>
              </a:solidFill>
            </a:endParaRPr>
          </a:p>
        </p:txBody>
      </p:sp>
    </p:spTree>
    <p:extLst>
      <p:ext uri="{BB962C8B-B14F-4D97-AF65-F5344CB8AC3E}">
        <p14:creationId xmlns:p14="http://schemas.microsoft.com/office/powerpoint/2010/main" val="1169448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704288"/>
          </a:xfrm>
        </p:spPr>
        <p:txBody>
          <a:bodyPr/>
          <a:lstStyle/>
          <a:p>
            <a:r>
              <a:rPr lang="en-US" smtClean="0">
                <a:solidFill>
                  <a:srgbClr val="FFFF00"/>
                </a:solidFill>
              </a:rPr>
              <a:t>Oxford Mississippi and Ole Miss</a:t>
            </a:r>
            <a:endParaRPr lang="en-US">
              <a:solidFill>
                <a:srgbClr val="FFFF00"/>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949" y="704288"/>
            <a:ext cx="8389799" cy="6153712"/>
          </a:xfrm>
          <a:prstGeom prst="rect">
            <a:avLst/>
          </a:prstGeom>
        </p:spPr>
      </p:pic>
    </p:spTree>
    <p:extLst>
      <p:ext uri="{BB962C8B-B14F-4D97-AF65-F5344CB8AC3E}">
        <p14:creationId xmlns:p14="http://schemas.microsoft.com/office/powerpoint/2010/main" val="197589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300" b="0" i="1" u="none" strike="noStrike" cap="none" normalizeH="0" baseline="0">
            <a:ln>
              <a:noFill/>
            </a:ln>
            <a:solidFill>
              <a:srgbClr val="000000"/>
            </a:solidFill>
            <a:effectLst/>
            <a:latin typeface="Symbol" charset="0"/>
            <a:ea typeface="ＭＳ Ｐゴシック" charset="0"/>
            <a:cs typeface="ＭＳ Ｐゴシック" charset="0"/>
            <a:sym typeface="Symbo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300" b="0" i="1" u="none" strike="noStrike" cap="none" normalizeH="0" baseline="0">
            <a:ln>
              <a:noFill/>
            </a:ln>
            <a:solidFill>
              <a:srgbClr val="000000"/>
            </a:solidFill>
            <a:effectLst/>
            <a:latin typeface="Symbol" charset="0"/>
            <a:ea typeface="ＭＳ Ｐゴシック" charset="0"/>
            <a:cs typeface="ＭＳ Ｐゴシック" charset="0"/>
            <a:sym typeface="Symbo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18885</TotalTime>
  <Words>1478</Words>
  <Application>Microsoft Office PowerPoint</Application>
  <PresentationFormat>On-screen Show (4:3)</PresentationFormat>
  <Paragraphs>145</Paragraphs>
  <Slides>35</Slides>
  <Notes>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35</vt:i4>
      </vt:variant>
    </vt:vector>
  </HeadingPairs>
  <TitlesOfParts>
    <vt:vector size="47" baseType="lpstr">
      <vt:lpstr>ＭＳ Ｐゴシック</vt:lpstr>
      <vt:lpstr>Arial</vt:lpstr>
      <vt:lpstr>Arial Bold</vt:lpstr>
      <vt:lpstr>Calibri</vt:lpstr>
      <vt:lpstr>Symbol</vt:lpstr>
      <vt:lpstr>Times</vt:lpstr>
      <vt:lpstr>Times New Roman</vt:lpstr>
      <vt:lpstr>Wingdings</vt:lpstr>
      <vt:lpstr>Blank Presentation</vt:lpstr>
      <vt:lpstr>Office Theme</vt:lpstr>
      <vt:lpstr>2_Blank Presentation</vt:lpstr>
      <vt:lpstr>8_Blank Presentation</vt:lpstr>
      <vt:lpstr>Session</vt:lpstr>
      <vt:lpstr>1pPA4. POSTDOC AT NCPA: Explosive Growth and Entertainment      1988-1991  W. Patrick Arnott  Department of Physics Atmospheric Science Programs University of Nevada Reno, MS 220  Reno, NV 89557 patarnott@gmail.com   arnottw@unr.edu   Outline 1.  Brief history leading up to my postdoc. 2.  Being quite unprepared ... 3.  Some of the research projects ... 4.  Hank Bass, Richard Raspet, and James Sabatier as a mentors, colleagues, statesmen, entrepreneurs, and friends. 5. What I ended up doing afterwards: Influence of NCPA 6. Entertainment</vt:lpstr>
      <vt:lpstr>Born a tree hugger; enjoy practical problems</vt:lpstr>
      <vt:lpstr>1984-1988 Physics Grad School, Washington State Univ. Geometrical aspects of backscattered wavefields in electromagnetic and acoustic scattering by objects</vt:lpstr>
      <vt:lpstr>Quite Unprepared for NCPA and Oxford MS ...</vt:lpstr>
      <vt:lpstr>Why So Unprepared?</vt:lpstr>
      <vt:lpstr>Problems and Physical Acoustics Solutions</vt:lpstr>
      <vt:lpstr> Actually the science and applications developed by everyone at NCPA, and elsewhere at the time, were profound and very humbling, and I tried to soak it all up.</vt:lpstr>
      <vt:lpstr>Oxford Mississippi and Ole Miss</vt:lpstr>
      <vt:lpstr>National Center for Physical Acoustics</vt:lpstr>
      <vt:lpstr>Jaime Whitten</vt:lpstr>
      <vt:lpstr>As a postdoc I was expected to help solve some of the world’s problems using sound</vt:lpstr>
      <vt:lpstr>Soils Work</vt:lpstr>
      <vt:lpstr>Level Difference Example</vt:lpstr>
      <vt:lpstr>Sound Propagation In Ideal Porous Material: Ceramic Celcor Catalyst Support</vt:lpstr>
      <vt:lpstr>Measurements of Specific Acoustic Impedance</vt:lpstr>
      <vt:lpstr>Audi Acres: Field Site for Outdoor Acoustics Experiments</vt:lpstr>
      <vt:lpstr>Laser Doppler Vibrometer Measurements of Acoustic To Seismic Coupling</vt:lpstr>
      <vt:lpstr>Thermoacoustic Heat Engines: Strong Sound from Heat and Acoustically Driven Environmentally Friendly Refrigeration</vt:lpstr>
      <vt:lpstr>Economic Incentive for Developing Environmentally Friendly Refrigeration Technology</vt:lpstr>
      <vt:lpstr>Publications</vt:lpstr>
      <vt:lpstr>Courses Taught During Postdoc</vt:lpstr>
      <vt:lpstr>Hank Bass, Rich Raspet, and James Sabatier as Mentors and Colleagues</vt:lpstr>
      <vt:lpstr>Thanks Hank for sharing your skills and life with us!  We miss you, remember you, and carry on with your life-lessons in mind. </vt:lpstr>
      <vt:lpstr>Jim Sabatier, Family Man</vt:lpstr>
      <vt:lpstr>Rich Raspet: Intensity in Research, Academics, and Athletics!</vt:lpstr>
      <vt:lpstr>Influence of Postdoc on my Later Life</vt:lpstr>
      <vt:lpstr>1992: Bill Pierson, Director of the Energy and Environmental Engineering Center at the Desert Research Institute, Reno NV</vt:lpstr>
      <vt:lpstr>FIRE!! The Primary Source of Soot in General is Incomplete Combustion</vt:lpstr>
      <vt:lpstr>PowerPoint Presentation</vt:lpstr>
      <vt:lpstr>Jet Exhaust:  SERDP 2002, North Island CA</vt:lpstr>
      <vt:lpstr>Photoacoustic Measurements from the Twin Otter</vt:lpstr>
      <vt:lpstr>Vertical Profile 27 May 2003:  Pancaked Layers of Russian Forest Fire Smoke </vt:lpstr>
      <vt:lpstr>PowerPoint Presentation</vt:lpstr>
      <vt:lpstr>Thanks for your attention!</vt:lpstr>
    </vt:vector>
  </TitlesOfParts>
  <Manager/>
  <Company>Desert Research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William Arnott</dc:creator>
  <cp:keywords/>
  <dc:description/>
  <cp:lastModifiedBy>FedEx Office</cp:lastModifiedBy>
  <cp:revision>214</cp:revision>
  <dcterms:created xsi:type="dcterms:W3CDTF">2007-01-21T18:50:31Z</dcterms:created>
  <dcterms:modified xsi:type="dcterms:W3CDTF">2017-12-04T17:10:52Z</dcterms:modified>
  <cp:category/>
</cp:coreProperties>
</file>