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Lst>
  <p:notesMasterIdLst>
    <p:notesMasterId r:id="rId53"/>
  </p:notesMasterIdLst>
  <p:sldIdLst>
    <p:sldId id="256" r:id="rId6"/>
    <p:sldId id="263" r:id="rId7"/>
    <p:sldId id="260" r:id="rId8"/>
    <p:sldId id="261" r:id="rId9"/>
    <p:sldId id="262" r:id="rId10"/>
    <p:sldId id="264" r:id="rId11"/>
    <p:sldId id="265" r:id="rId12"/>
    <p:sldId id="266" r:id="rId13"/>
    <p:sldId id="267" r:id="rId14"/>
    <p:sldId id="296" r:id="rId15"/>
    <p:sldId id="290" r:id="rId16"/>
    <p:sldId id="291" r:id="rId17"/>
    <p:sldId id="292" r:id="rId18"/>
    <p:sldId id="293" r:id="rId19"/>
    <p:sldId id="294" r:id="rId20"/>
    <p:sldId id="295" r:id="rId21"/>
    <p:sldId id="268" r:id="rId22"/>
    <p:sldId id="269" r:id="rId23"/>
    <p:sldId id="270" r:id="rId24"/>
    <p:sldId id="271" r:id="rId25"/>
    <p:sldId id="298"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59" r:id="rId45"/>
    <p:sldId id="257" r:id="rId46"/>
    <p:sldId id="258" r:id="rId47"/>
    <p:sldId id="301" r:id="rId48"/>
    <p:sldId id="297" r:id="rId49"/>
    <p:sldId id="299" r:id="rId50"/>
    <p:sldId id="300" r:id="rId51"/>
    <p:sldId id="302"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E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17" d="100"/>
          <a:sy n="117" d="100"/>
        </p:scale>
        <p:origin x="-2960" y="-6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D309A6-9B82-F84F-8D7B-C01DC22F9285}" type="datetimeFigureOut">
              <a:rPr lang="en-US" smtClean="0"/>
              <a:t>10/24/14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FBFABD-BA71-D34E-AA67-0A482D70565A}" type="slidenum">
              <a:rPr lang="en-US" smtClean="0"/>
              <a:t>‹#›</a:t>
            </a:fld>
            <a:endParaRPr lang="en-US"/>
          </a:p>
        </p:txBody>
      </p:sp>
    </p:spTree>
    <p:extLst>
      <p:ext uri="{BB962C8B-B14F-4D97-AF65-F5344CB8AC3E}">
        <p14:creationId xmlns:p14="http://schemas.microsoft.com/office/powerpoint/2010/main" val="1163841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AA7EE9-644D-274E-A8B9-FE7847ADA2E4}" type="slidenum">
              <a:rPr lang="en-US">
                <a:solidFill>
                  <a:srgbClr val="000000"/>
                </a:solidFill>
              </a:rPr>
              <a:pPr/>
              <a:t>11</a:t>
            </a:fld>
            <a:endParaRPr lang="en-US">
              <a:solidFill>
                <a:srgbClr val="000000"/>
              </a:solidFill>
            </a:endParaRPr>
          </a:p>
        </p:txBody>
      </p:sp>
      <p:sp>
        <p:nvSpPr>
          <p:cNvPr id="11264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BA2AA9B-A0DB-3142-9776-EEBCB2AF6E91}" type="slidenum">
              <a:rPr lang="en-US">
                <a:solidFill>
                  <a:srgbClr val="000000"/>
                </a:solidFill>
              </a:rPr>
              <a:pPr/>
              <a:t>20</a:t>
            </a:fld>
            <a:endParaRPr lang="en-US">
              <a:solidFill>
                <a:srgbClr val="000000"/>
              </a:solidFill>
            </a:endParaRPr>
          </a:p>
        </p:txBody>
      </p:sp>
      <p:sp>
        <p:nvSpPr>
          <p:cNvPr id="52226"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p>
        </p:txBody>
      </p:sp>
      <p:sp>
        <p:nvSpPr>
          <p:cNvPr id="4403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7EB050F5-3EDA-8D4F-93EB-A44D585505B6}" type="slidenum">
              <a:rPr lang="en-US" sz="1200" smtClean="0">
                <a:solidFill>
                  <a:srgbClr val="000000"/>
                </a:solidFill>
                <a:cs typeface="Arial" charset="0"/>
              </a:rPr>
              <a:pPr algn="r" defTabSz="914400" fontAlgn="base">
                <a:spcBef>
                  <a:spcPct val="0"/>
                </a:spcBef>
                <a:spcAft>
                  <a:spcPct val="0"/>
                </a:spcAft>
              </a:pPr>
              <a:t>20</a:t>
            </a:fld>
            <a:endParaRPr lang="en-US" sz="1200" smtClean="0">
              <a:solidFill>
                <a:srgbClr val="000000"/>
              </a:solidFill>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FCECC-E149-AC42-B400-840039A8A95D}" type="slidenum">
              <a:rPr lang="en-US">
                <a:solidFill>
                  <a:srgbClr val="000000"/>
                </a:solidFill>
              </a:rPr>
              <a:pPr/>
              <a:t>22</a:t>
            </a:fld>
            <a:endParaRPr lang="en-US">
              <a:solidFill>
                <a:srgbClr val="000000"/>
              </a:solidFill>
            </a:endParaRPr>
          </a:p>
        </p:txBody>
      </p:sp>
      <p:sp>
        <p:nvSpPr>
          <p:cNvPr id="5427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427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5E50F7-04E6-6D4F-933F-ADF19C267498}" type="slidenum">
              <a:rPr lang="en-US">
                <a:solidFill>
                  <a:srgbClr val="000000"/>
                </a:solidFill>
              </a:rPr>
              <a:pPr/>
              <a:t>23</a:t>
            </a:fld>
            <a:endParaRPr lang="en-US">
              <a:solidFill>
                <a:srgbClr val="000000"/>
              </a:solidFill>
            </a:endParaRPr>
          </a:p>
        </p:txBody>
      </p:sp>
      <p:sp>
        <p:nvSpPr>
          <p:cNvPr id="5837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837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F1EDC4-6D4C-3349-BD37-BD3189E8FB2D}" type="slidenum">
              <a:rPr lang="en-US">
                <a:solidFill>
                  <a:srgbClr val="000000"/>
                </a:solidFill>
              </a:rPr>
              <a:pPr/>
              <a:t>24</a:t>
            </a:fld>
            <a:endParaRPr lang="en-US">
              <a:solidFill>
                <a:srgbClr val="000000"/>
              </a:solidFill>
            </a:endParaRPr>
          </a:p>
        </p:txBody>
      </p:sp>
      <p:sp>
        <p:nvSpPr>
          <p:cNvPr id="6041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041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E2D856-07CD-B345-9450-33AC4C341F6F}" type="slidenum">
              <a:rPr lang="en-US">
                <a:solidFill>
                  <a:srgbClr val="000000"/>
                </a:solidFill>
              </a:rPr>
              <a:pPr/>
              <a:t>25</a:t>
            </a:fld>
            <a:endParaRPr lang="en-US">
              <a:solidFill>
                <a:srgbClr val="000000"/>
              </a:solidFill>
            </a:endParaRPr>
          </a:p>
        </p:txBody>
      </p:sp>
      <p:sp>
        <p:nvSpPr>
          <p:cNvPr id="6246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246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67D17F-4A56-014A-9DC7-C02ECB22C2C9}" type="slidenum">
              <a:rPr lang="en-US">
                <a:solidFill>
                  <a:srgbClr val="000000"/>
                </a:solidFill>
              </a:rPr>
              <a:pPr/>
              <a:t>26</a:t>
            </a:fld>
            <a:endParaRPr lang="en-US">
              <a:solidFill>
                <a:srgbClr val="000000"/>
              </a:solidFill>
            </a:endParaRPr>
          </a:p>
        </p:txBody>
      </p:sp>
      <p:sp>
        <p:nvSpPr>
          <p:cNvPr id="6451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51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F1EA02-238C-D24C-A42F-891FEA87C237}" type="slidenum">
              <a:rPr lang="en-US">
                <a:solidFill>
                  <a:srgbClr val="000000"/>
                </a:solidFill>
              </a:rPr>
              <a:pPr/>
              <a:t>27</a:t>
            </a:fld>
            <a:endParaRPr lang="en-US">
              <a:solidFill>
                <a:srgbClr val="000000"/>
              </a:solidFill>
            </a:endParaRPr>
          </a:p>
        </p:txBody>
      </p:sp>
      <p:sp>
        <p:nvSpPr>
          <p:cNvPr id="5632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63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746DD-2E2C-124C-A7BB-17CEEA7D5562}" type="slidenum">
              <a:rPr lang="en-US">
                <a:solidFill>
                  <a:srgbClr val="000000"/>
                </a:solidFill>
              </a:rPr>
              <a:pPr/>
              <a:t>28</a:t>
            </a:fld>
            <a:endParaRPr lang="en-US">
              <a:solidFill>
                <a:srgbClr val="000000"/>
              </a:solidFill>
            </a:endParaRPr>
          </a:p>
        </p:txBody>
      </p:sp>
      <p:sp>
        <p:nvSpPr>
          <p:cNvPr id="6656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656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3FBC34-0BA5-784C-AFCC-06FEA2D3FF46}" type="slidenum">
              <a:rPr lang="en-US">
                <a:solidFill>
                  <a:srgbClr val="000000"/>
                </a:solidFill>
              </a:rPr>
              <a:pPr/>
              <a:t>29</a:t>
            </a:fld>
            <a:endParaRPr lang="en-US">
              <a:solidFill>
                <a:srgbClr val="000000"/>
              </a:solidFill>
            </a:endParaRPr>
          </a:p>
        </p:txBody>
      </p:sp>
      <p:sp>
        <p:nvSpPr>
          <p:cNvPr id="6861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861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63D13-F5ED-D64A-AA4A-B9C4440910E7}" type="slidenum">
              <a:rPr lang="en-US">
                <a:solidFill>
                  <a:srgbClr val="000000"/>
                </a:solidFill>
              </a:rPr>
              <a:pPr/>
              <a:t>30</a:t>
            </a:fld>
            <a:endParaRPr lang="en-US">
              <a:solidFill>
                <a:srgbClr val="000000"/>
              </a:solidFill>
            </a:endParaRPr>
          </a:p>
        </p:txBody>
      </p:sp>
      <p:sp>
        <p:nvSpPr>
          <p:cNvPr id="7065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06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461B16-CAB3-5640-9ED3-BE897FA274BF}" type="slidenum">
              <a:rPr lang="en-US">
                <a:solidFill>
                  <a:srgbClr val="000000"/>
                </a:solidFill>
              </a:rPr>
              <a:pPr/>
              <a:t>12</a:t>
            </a:fld>
            <a:endParaRPr lang="en-US">
              <a:solidFill>
                <a:srgbClr val="000000"/>
              </a:solidFill>
            </a:endParaRPr>
          </a:p>
        </p:txBody>
      </p:sp>
      <p:sp>
        <p:nvSpPr>
          <p:cNvPr id="11366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D9D492E-0DF0-F44C-860A-18E652770FDB}" type="slidenum">
              <a:rPr lang="en-US">
                <a:solidFill>
                  <a:srgbClr val="000000"/>
                </a:solidFill>
              </a:rPr>
              <a:pPr/>
              <a:t>31</a:t>
            </a:fld>
            <a:endParaRPr lang="en-US">
              <a:solidFill>
                <a:srgbClr val="000000"/>
              </a:solidFill>
            </a:endParaRPr>
          </a:p>
        </p:txBody>
      </p:sp>
      <p:sp>
        <p:nvSpPr>
          <p:cNvPr id="3789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DDC4D0C3-7723-0E4A-A99A-6DE5BC747C9B}" type="slidenum">
              <a:rPr lang="en-US" sz="1200" smtClean="0">
                <a:solidFill>
                  <a:srgbClr val="000000"/>
                </a:solidFill>
                <a:cs typeface="Arial" charset="0"/>
              </a:rPr>
              <a:pPr algn="r" defTabSz="914400" fontAlgn="base">
                <a:spcBef>
                  <a:spcPct val="0"/>
                </a:spcBef>
                <a:spcAft>
                  <a:spcPct val="0"/>
                </a:spcAft>
              </a:pPr>
              <a:t>31</a:t>
            </a:fld>
            <a:endParaRPr lang="en-US" sz="1200" smtClean="0">
              <a:solidFill>
                <a:srgbClr val="000000"/>
              </a:solidFill>
              <a:cs typeface="Arial" charset="0"/>
            </a:endParaRPr>
          </a:p>
        </p:txBody>
      </p:sp>
      <p:sp>
        <p:nvSpPr>
          <p:cNvPr id="72707"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8"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3CDB742-3858-3846-97E7-DC2DF50C8CA5}" type="slidenum">
              <a:rPr lang="en-US">
                <a:solidFill>
                  <a:srgbClr val="000000"/>
                </a:solidFill>
              </a:rPr>
              <a:pPr/>
              <a:t>32</a:t>
            </a:fld>
            <a:endParaRPr lang="en-US">
              <a:solidFill>
                <a:srgbClr val="000000"/>
              </a:solidFill>
            </a:endParaRPr>
          </a:p>
        </p:txBody>
      </p:sp>
      <p:sp>
        <p:nvSpPr>
          <p:cNvPr id="829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defTabSz="892175">
              <a:defRPr sz="2400">
                <a:solidFill>
                  <a:schemeClr val="tx1"/>
                </a:solidFill>
                <a:latin typeface="Arial" charset="0"/>
                <a:ea typeface="ＭＳ Ｐゴシック" charset="0"/>
                <a:cs typeface="ＭＳ Ｐゴシック" charset="0"/>
              </a:defRPr>
            </a:lvl1pPr>
            <a:lvl2pPr marL="723900" indent="-277813" defTabSz="892175">
              <a:defRPr sz="2400">
                <a:solidFill>
                  <a:schemeClr val="tx1"/>
                </a:solidFill>
                <a:latin typeface="Arial" charset="0"/>
                <a:ea typeface="ＭＳ Ｐゴシック" charset="0"/>
              </a:defRPr>
            </a:lvl2pPr>
            <a:lvl3pPr marL="1114425" indent="-222250" defTabSz="892175">
              <a:defRPr sz="2400">
                <a:solidFill>
                  <a:schemeClr val="tx1"/>
                </a:solidFill>
                <a:latin typeface="Arial" charset="0"/>
                <a:ea typeface="ＭＳ Ｐゴシック" charset="0"/>
              </a:defRPr>
            </a:lvl3pPr>
            <a:lvl4pPr marL="1560513" indent="-223838" defTabSz="892175">
              <a:defRPr sz="2400">
                <a:solidFill>
                  <a:schemeClr val="tx1"/>
                </a:solidFill>
                <a:latin typeface="Arial" charset="0"/>
                <a:ea typeface="ＭＳ Ｐゴシック" charset="0"/>
              </a:defRPr>
            </a:lvl4pPr>
            <a:lvl5pPr marL="2006600" indent="-223838" defTabSz="892175">
              <a:defRPr sz="2400">
                <a:solidFill>
                  <a:schemeClr val="tx1"/>
                </a:solidFill>
                <a:latin typeface="Arial" charset="0"/>
                <a:ea typeface="ＭＳ Ｐゴシック" charset="0"/>
              </a:defRPr>
            </a:lvl5pPr>
            <a:lvl6pPr marL="2463800" indent="-223838" defTabSz="892175" eaLnBrk="0" fontAlgn="base" hangingPunct="0">
              <a:spcBef>
                <a:spcPct val="0"/>
              </a:spcBef>
              <a:spcAft>
                <a:spcPct val="0"/>
              </a:spcAft>
              <a:defRPr sz="2400">
                <a:solidFill>
                  <a:schemeClr val="tx1"/>
                </a:solidFill>
                <a:latin typeface="Arial" charset="0"/>
                <a:ea typeface="ＭＳ Ｐゴシック" charset="0"/>
              </a:defRPr>
            </a:lvl6pPr>
            <a:lvl7pPr marL="2921000" indent="-223838" defTabSz="892175" eaLnBrk="0" fontAlgn="base" hangingPunct="0">
              <a:spcBef>
                <a:spcPct val="0"/>
              </a:spcBef>
              <a:spcAft>
                <a:spcPct val="0"/>
              </a:spcAft>
              <a:defRPr sz="2400">
                <a:solidFill>
                  <a:schemeClr val="tx1"/>
                </a:solidFill>
                <a:latin typeface="Arial" charset="0"/>
                <a:ea typeface="ＭＳ Ｐゴシック" charset="0"/>
              </a:defRPr>
            </a:lvl7pPr>
            <a:lvl8pPr marL="3378200" indent="-223838" defTabSz="892175" eaLnBrk="0" fontAlgn="base" hangingPunct="0">
              <a:spcBef>
                <a:spcPct val="0"/>
              </a:spcBef>
              <a:spcAft>
                <a:spcPct val="0"/>
              </a:spcAft>
              <a:defRPr sz="2400">
                <a:solidFill>
                  <a:schemeClr val="tx1"/>
                </a:solidFill>
                <a:latin typeface="Arial" charset="0"/>
                <a:ea typeface="ＭＳ Ｐゴシック" charset="0"/>
              </a:defRPr>
            </a:lvl8pPr>
            <a:lvl9pPr marL="3835400" indent="-223838" defTabSz="892175"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fld id="{E7033812-1936-B947-8621-5A830ABFBC7A}" type="slidenum">
              <a:rPr lang="en-US" sz="1200" smtClean="0">
                <a:solidFill>
                  <a:srgbClr val="000000"/>
                </a:solidFill>
              </a:rPr>
              <a:pPr algn="r" eaLnBrk="0" fontAlgn="base" hangingPunct="0">
                <a:spcBef>
                  <a:spcPct val="0"/>
                </a:spcBef>
                <a:spcAft>
                  <a:spcPct val="0"/>
                </a:spcAft>
              </a:pPr>
              <a:t>32</a:t>
            </a:fld>
            <a:endParaRPr lang="en-US" sz="1200" smtClean="0">
              <a:solidFill>
                <a:srgbClr val="000000"/>
              </a:solidFill>
            </a:endParaRPr>
          </a:p>
        </p:txBody>
      </p:sp>
      <p:sp>
        <p:nvSpPr>
          <p:cNvPr id="82947" name="Rectangle 2"/>
          <p:cNvSpPr>
            <a:spLocks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2948"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28" tIns="45714" rIns="91428" bIns="45714"/>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6DA9D11-8DFE-894B-BED0-76EBCDCB4DA0}" type="slidenum">
              <a:rPr lang="en-US">
                <a:solidFill>
                  <a:srgbClr val="000000"/>
                </a:solidFill>
              </a:rPr>
              <a:pPr/>
              <a:t>33</a:t>
            </a:fld>
            <a:endParaRPr lang="en-US">
              <a:solidFill>
                <a:srgbClr val="000000"/>
              </a:solidFill>
            </a:endParaRPr>
          </a:p>
        </p:txBody>
      </p:sp>
      <p:sp>
        <p:nvSpPr>
          <p:cNvPr id="880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defTabSz="892175">
              <a:defRPr sz="2400">
                <a:solidFill>
                  <a:schemeClr val="tx1"/>
                </a:solidFill>
                <a:latin typeface="Arial" charset="0"/>
                <a:ea typeface="ＭＳ Ｐゴシック" charset="0"/>
                <a:cs typeface="ＭＳ Ｐゴシック" charset="0"/>
              </a:defRPr>
            </a:lvl1pPr>
            <a:lvl2pPr marL="723900" indent="-277813" defTabSz="892175">
              <a:defRPr sz="2400">
                <a:solidFill>
                  <a:schemeClr val="tx1"/>
                </a:solidFill>
                <a:latin typeface="Arial" charset="0"/>
                <a:ea typeface="ＭＳ Ｐゴシック" charset="0"/>
              </a:defRPr>
            </a:lvl2pPr>
            <a:lvl3pPr marL="1114425" indent="-222250" defTabSz="892175">
              <a:defRPr sz="2400">
                <a:solidFill>
                  <a:schemeClr val="tx1"/>
                </a:solidFill>
                <a:latin typeface="Arial" charset="0"/>
                <a:ea typeface="ＭＳ Ｐゴシック" charset="0"/>
              </a:defRPr>
            </a:lvl3pPr>
            <a:lvl4pPr marL="1560513" indent="-223838" defTabSz="892175">
              <a:defRPr sz="2400">
                <a:solidFill>
                  <a:schemeClr val="tx1"/>
                </a:solidFill>
                <a:latin typeface="Arial" charset="0"/>
                <a:ea typeface="ＭＳ Ｐゴシック" charset="0"/>
              </a:defRPr>
            </a:lvl4pPr>
            <a:lvl5pPr marL="2006600" indent="-223838" defTabSz="892175">
              <a:defRPr sz="2400">
                <a:solidFill>
                  <a:schemeClr val="tx1"/>
                </a:solidFill>
                <a:latin typeface="Arial" charset="0"/>
                <a:ea typeface="ＭＳ Ｐゴシック" charset="0"/>
              </a:defRPr>
            </a:lvl5pPr>
            <a:lvl6pPr marL="2463800" indent="-223838" defTabSz="892175" eaLnBrk="0" fontAlgn="base" hangingPunct="0">
              <a:spcBef>
                <a:spcPct val="0"/>
              </a:spcBef>
              <a:spcAft>
                <a:spcPct val="0"/>
              </a:spcAft>
              <a:defRPr sz="2400">
                <a:solidFill>
                  <a:schemeClr val="tx1"/>
                </a:solidFill>
                <a:latin typeface="Arial" charset="0"/>
                <a:ea typeface="ＭＳ Ｐゴシック" charset="0"/>
              </a:defRPr>
            </a:lvl6pPr>
            <a:lvl7pPr marL="2921000" indent="-223838" defTabSz="892175" eaLnBrk="0" fontAlgn="base" hangingPunct="0">
              <a:spcBef>
                <a:spcPct val="0"/>
              </a:spcBef>
              <a:spcAft>
                <a:spcPct val="0"/>
              </a:spcAft>
              <a:defRPr sz="2400">
                <a:solidFill>
                  <a:schemeClr val="tx1"/>
                </a:solidFill>
                <a:latin typeface="Arial" charset="0"/>
                <a:ea typeface="ＭＳ Ｐゴシック" charset="0"/>
              </a:defRPr>
            </a:lvl7pPr>
            <a:lvl8pPr marL="3378200" indent="-223838" defTabSz="892175" eaLnBrk="0" fontAlgn="base" hangingPunct="0">
              <a:spcBef>
                <a:spcPct val="0"/>
              </a:spcBef>
              <a:spcAft>
                <a:spcPct val="0"/>
              </a:spcAft>
              <a:defRPr sz="2400">
                <a:solidFill>
                  <a:schemeClr val="tx1"/>
                </a:solidFill>
                <a:latin typeface="Arial" charset="0"/>
                <a:ea typeface="ＭＳ Ｐゴシック" charset="0"/>
              </a:defRPr>
            </a:lvl8pPr>
            <a:lvl9pPr marL="3835400" indent="-223838" defTabSz="892175"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fld id="{55EB369A-5781-7E4A-A87B-F32B86650146}" type="slidenum">
              <a:rPr lang="en-US" sz="1200" smtClean="0">
                <a:solidFill>
                  <a:srgbClr val="000000"/>
                </a:solidFill>
              </a:rPr>
              <a:pPr algn="r" eaLnBrk="0" fontAlgn="base" hangingPunct="0">
                <a:spcBef>
                  <a:spcPct val="0"/>
                </a:spcBef>
                <a:spcAft>
                  <a:spcPct val="0"/>
                </a:spcAft>
              </a:pPr>
              <a:t>33</a:t>
            </a:fld>
            <a:endParaRPr lang="en-US" sz="1200" smtClean="0">
              <a:solidFill>
                <a:srgbClr val="000000"/>
              </a:solidFill>
            </a:endParaRPr>
          </a:p>
        </p:txBody>
      </p:sp>
      <p:sp>
        <p:nvSpPr>
          <p:cNvPr id="88067" name="Rectangle 2"/>
          <p:cNvSpPr>
            <a:spLocks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8068"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28" tIns="45714" rIns="91428" bIns="45714"/>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5296BA-3703-DC4E-BCB0-6FC0B5E4CCF7}" type="slidenum">
              <a:rPr lang="en-US">
                <a:solidFill>
                  <a:srgbClr val="000000"/>
                </a:solidFill>
              </a:rPr>
              <a:pPr/>
              <a:t>34</a:t>
            </a:fld>
            <a:endParaRPr lang="en-US">
              <a:solidFill>
                <a:srgbClr val="000000"/>
              </a:solidFill>
            </a:endParaRPr>
          </a:p>
        </p:txBody>
      </p:sp>
      <p:sp>
        <p:nvSpPr>
          <p:cNvPr id="11059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12042-E051-4342-8036-E22957CEB8DF}" type="slidenum">
              <a:rPr lang="en-US">
                <a:solidFill>
                  <a:srgbClr val="000000"/>
                </a:solidFill>
              </a:rPr>
              <a:pPr/>
              <a:t>35</a:t>
            </a:fld>
            <a:endParaRPr lang="en-US">
              <a:solidFill>
                <a:srgbClr val="000000"/>
              </a:solidFill>
            </a:endParaRPr>
          </a:p>
        </p:txBody>
      </p:sp>
      <p:sp>
        <p:nvSpPr>
          <p:cNvPr id="11161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EFF29-11FB-934B-9113-93821DF3129D}" type="slidenum">
              <a:rPr lang="en-US">
                <a:solidFill>
                  <a:srgbClr val="000000"/>
                </a:solidFill>
              </a:rPr>
              <a:pPr/>
              <a:t>36</a:t>
            </a:fld>
            <a:endParaRPr lang="en-US">
              <a:solidFill>
                <a:srgbClr val="000000"/>
              </a:solidFill>
            </a:endParaRPr>
          </a:p>
        </p:txBody>
      </p:sp>
      <p:sp>
        <p:nvSpPr>
          <p:cNvPr id="10137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137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A4C60D-EDA3-5B42-8D84-422262EF0CD1}" type="slidenum">
              <a:rPr lang="en-US">
                <a:solidFill>
                  <a:srgbClr val="000000"/>
                </a:solidFill>
              </a:rPr>
              <a:pPr/>
              <a:t>37</a:t>
            </a:fld>
            <a:endParaRPr lang="en-US">
              <a:solidFill>
                <a:srgbClr val="000000"/>
              </a:solidFill>
            </a:endParaRPr>
          </a:p>
        </p:txBody>
      </p:sp>
      <p:sp>
        <p:nvSpPr>
          <p:cNvPr id="10342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342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221B3-BE30-A34D-B891-D7E5E5E72B3B}" type="slidenum">
              <a:rPr lang="en-US">
                <a:solidFill>
                  <a:srgbClr val="000000"/>
                </a:solidFill>
              </a:rPr>
              <a:pPr/>
              <a:t>38</a:t>
            </a:fld>
            <a:endParaRPr lang="en-US">
              <a:solidFill>
                <a:srgbClr val="000000"/>
              </a:solidFill>
            </a:endParaRPr>
          </a:p>
        </p:txBody>
      </p:sp>
      <p:sp>
        <p:nvSpPr>
          <p:cNvPr id="10547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547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D6C969-5DC1-5C47-8753-FCCBD5DFA445}" type="slidenum">
              <a:rPr lang="en-US">
                <a:solidFill>
                  <a:srgbClr val="000000"/>
                </a:solidFill>
              </a:rPr>
              <a:pPr/>
              <a:t>39</a:t>
            </a:fld>
            <a:endParaRPr lang="en-US">
              <a:solidFill>
                <a:srgbClr val="000000"/>
              </a:solidFill>
            </a:endParaRPr>
          </a:p>
        </p:txBody>
      </p:sp>
      <p:sp>
        <p:nvSpPr>
          <p:cNvPr id="10752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75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580BA2-14D0-F242-95D2-E43DE093B330}" type="slidenum">
              <a:rPr lang="en-US">
                <a:solidFill>
                  <a:srgbClr val="000000"/>
                </a:solidFill>
              </a:rPr>
              <a:pPr/>
              <a:t>13</a:t>
            </a:fld>
            <a:endParaRPr lang="en-US">
              <a:solidFill>
                <a:srgbClr val="000000"/>
              </a:solidFill>
            </a:endParaRPr>
          </a:p>
        </p:txBody>
      </p:sp>
      <p:sp>
        <p:nvSpPr>
          <p:cNvPr id="11469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853815-9E1A-9049-A063-517CDD4FE691}" type="slidenum">
              <a:rPr lang="en-US">
                <a:solidFill>
                  <a:srgbClr val="000000"/>
                </a:solidFill>
              </a:rPr>
              <a:pPr/>
              <a:t>14</a:t>
            </a:fld>
            <a:endParaRPr lang="en-US">
              <a:solidFill>
                <a:srgbClr val="000000"/>
              </a:solidFill>
            </a:endParaRPr>
          </a:p>
        </p:txBody>
      </p:sp>
      <p:sp>
        <p:nvSpPr>
          <p:cNvPr id="11571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58753-CB1A-4C4D-9095-99EB91651B83}" type="slidenum">
              <a:rPr lang="en-US">
                <a:solidFill>
                  <a:srgbClr val="000000"/>
                </a:solidFill>
              </a:rPr>
              <a:pPr/>
              <a:t>15</a:t>
            </a:fld>
            <a:endParaRPr lang="en-US">
              <a:solidFill>
                <a:srgbClr val="000000"/>
              </a:solidFill>
            </a:endParaRPr>
          </a:p>
        </p:txBody>
      </p:sp>
      <p:sp>
        <p:nvSpPr>
          <p:cNvPr id="11981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27CAB7-88AB-D04B-AC62-4AFAB8072C5E}" type="slidenum">
              <a:rPr lang="en-US">
                <a:solidFill>
                  <a:srgbClr val="000000"/>
                </a:solidFill>
              </a:rPr>
              <a:pPr/>
              <a:t>16</a:t>
            </a:fld>
            <a:endParaRPr lang="en-US">
              <a:solidFill>
                <a:srgbClr val="000000"/>
              </a:solidFill>
            </a:endParaRPr>
          </a:p>
        </p:txBody>
      </p:sp>
      <p:sp>
        <p:nvSpPr>
          <p:cNvPr id="11673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698CB6-EA4E-EF46-AE08-500C0BE708DF}" type="slidenum">
              <a:rPr lang="en-US">
                <a:solidFill>
                  <a:srgbClr val="000000"/>
                </a:solidFill>
              </a:rPr>
              <a:pPr/>
              <a:t>17</a:t>
            </a:fld>
            <a:endParaRPr lang="en-US">
              <a:solidFill>
                <a:srgbClr val="000000"/>
              </a:solidFill>
            </a:endParaRPr>
          </a:p>
        </p:txBody>
      </p:sp>
      <p:sp>
        <p:nvSpPr>
          <p:cNvPr id="3584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84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8BA96-9E38-EC42-AA9A-31F77CC8C896}" type="slidenum">
              <a:rPr lang="en-US">
                <a:solidFill>
                  <a:srgbClr val="000000"/>
                </a:solidFill>
              </a:rPr>
              <a:pPr/>
              <a:t>18</a:t>
            </a:fld>
            <a:endParaRPr lang="en-US">
              <a:solidFill>
                <a:srgbClr val="000000"/>
              </a:solidFill>
            </a:endParaRPr>
          </a:p>
        </p:txBody>
      </p:sp>
      <p:sp>
        <p:nvSpPr>
          <p:cNvPr id="3789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789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FEC216-FC04-524C-8203-2D4C1CDA2353}" type="slidenum">
              <a:rPr lang="en-US">
                <a:solidFill>
                  <a:srgbClr val="000000"/>
                </a:solidFill>
              </a:rPr>
              <a:pPr/>
              <a:t>19</a:t>
            </a:fld>
            <a:endParaRPr lang="en-US">
              <a:solidFill>
                <a:srgbClr val="000000"/>
              </a:solidFill>
            </a:endParaRPr>
          </a:p>
        </p:txBody>
      </p:sp>
      <p:sp>
        <p:nvSpPr>
          <p:cNvPr id="4505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10/24/14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2790398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10/24/14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3432822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10/24/14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2243622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University of Nevada Reno Physics and Atmospheric Science</a:t>
            </a:r>
          </a:p>
        </p:txBody>
      </p:sp>
    </p:spTree>
    <p:extLst>
      <p:ext uri="{BB962C8B-B14F-4D97-AF65-F5344CB8AC3E}">
        <p14:creationId xmlns:p14="http://schemas.microsoft.com/office/powerpoint/2010/main" val="1379133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University of Nevada Reno Physics and Atmospheric Science</a:t>
            </a:r>
          </a:p>
        </p:txBody>
      </p:sp>
    </p:spTree>
    <p:extLst>
      <p:ext uri="{BB962C8B-B14F-4D97-AF65-F5344CB8AC3E}">
        <p14:creationId xmlns:p14="http://schemas.microsoft.com/office/powerpoint/2010/main" val="467688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University of Nevada Reno Physics and Atmospheric Science</a:t>
            </a:r>
          </a:p>
        </p:txBody>
      </p:sp>
    </p:spTree>
    <p:extLst>
      <p:ext uri="{BB962C8B-B14F-4D97-AF65-F5344CB8AC3E}">
        <p14:creationId xmlns:p14="http://schemas.microsoft.com/office/powerpoint/2010/main" val="1562811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solidFill>
                  <a:srgbClr val="000000"/>
                </a:solidFill>
              </a:rPr>
              <a:t>Pat Arnott, University of Nevada Reno Physics and Atmospheric Science</a:t>
            </a:r>
          </a:p>
        </p:txBody>
      </p:sp>
    </p:spTree>
    <p:extLst>
      <p:ext uri="{BB962C8B-B14F-4D97-AF65-F5344CB8AC3E}">
        <p14:creationId xmlns:p14="http://schemas.microsoft.com/office/powerpoint/2010/main" val="852091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solidFill>
                  <a:srgbClr val="000000"/>
                </a:solidFill>
              </a:rPr>
              <a:t>Pat Arnott, University of Nevada Reno Physics and Atmospheric Science</a:t>
            </a:r>
          </a:p>
        </p:txBody>
      </p:sp>
    </p:spTree>
    <p:extLst>
      <p:ext uri="{BB962C8B-B14F-4D97-AF65-F5344CB8AC3E}">
        <p14:creationId xmlns:p14="http://schemas.microsoft.com/office/powerpoint/2010/main" val="3842835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solidFill>
                  <a:srgbClr val="000000"/>
                </a:solidFill>
              </a:rPr>
              <a:t>Pat Arnott, University of Nevada Reno Physics and Atmospheric Science</a:t>
            </a:r>
          </a:p>
        </p:txBody>
      </p:sp>
    </p:spTree>
    <p:extLst>
      <p:ext uri="{BB962C8B-B14F-4D97-AF65-F5344CB8AC3E}">
        <p14:creationId xmlns:p14="http://schemas.microsoft.com/office/powerpoint/2010/main" val="3612329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solidFill>
                  <a:srgbClr val="000000"/>
                </a:solidFill>
              </a:rPr>
              <a:t>Pat Arnott, University of Nevada Reno Physics and Atmospheric Science</a:t>
            </a:r>
          </a:p>
        </p:txBody>
      </p:sp>
    </p:spTree>
    <p:extLst>
      <p:ext uri="{BB962C8B-B14F-4D97-AF65-F5344CB8AC3E}">
        <p14:creationId xmlns:p14="http://schemas.microsoft.com/office/powerpoint/2010/main" val="1450087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solidFill>
                  <a:srgbClr val="000000"/>
                </a:solidFill>
              </a:rPr>
              <a:t>Pat Arnott, University of Nevada Reno Physics and Atmospheric Science</a:t>
            </a:r>
          </a:p>
        </p:txBody>
      </p:sp>
    </p:spTree>
    <p:extLst>
      <p:ext uri="{BB962C8B-B14F-4D97-AF65-F5344CB8AC3E}">
        <p14:creationId xmlns:p14="http://schemas.microsoft.com/office/powerpoint/2010/main" val="289548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10/24/14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2817416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solidFill>
                  <a:srgbClr val="000000"/>
                </a:solidFill>
              </a:rPr>
              <a:t>Pat Arnott, University of Nevada Reno Physics and Atmospheric Science</a:t>
            </a:r>
          </a:p>
        </p:txBody>
      </p:sp>
    </p:spTree>
    <p:extLst>
      <p:ext uri="{BB962C8B-B14F-4D97-AF65-F5344CB8AC3E}">
        <p14:creationId xmlns:p14="http://schemas.microsoft.com/office/powerpoint/2010/main" val="2703182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University of Nevada Reno Physics and Atmospheric Science</a:t>
            </a:r>
          </a:p>
        </p:txBody>
      </p:sp>
    </p:spTree>
    <p:extLst>
      <p:ext uri="{BB962C8B-B14F-4D97-AF65-F5344CB8AC3E}">
        <p14:creationId xmlns:p14="http://schemas.microsoft.com/office/powerpoint/2010/main" val="2635962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University of Nevada Reno Physics and Atmospheric Science</a:t>
            </a:r>
          </a:p>
        </p:txBody>
      </p:sp>
    </p:spTree>
    <p:extLst>
      <p:ext uri="{BB962C8B-B14F-4D97-AF65-F5344CB8AC3E}">
        <p14:creationId xmlns:p14="http://schemas.microsoft.com/office/powerpoint/2010/main" val="3039809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19089E6-884A-7A4B-88D8-03628935C14F}" type="slidenum">
              <a:rPr lang="en-US"/>
              <a:pPr/>
              <a:t>‹#›</a:t>
            </a:fld>
            <a:endParaRPr lang="en-US"/>
          </a:p>
        </p:txBody>
      </p:sp>
    </p:spTree>
    <p:extLst>
      <p:ext uri="{BB962C8B-B14F-4D97-AF65-F5344CB8AC3E}">
        <p14:creationId xmlns:p14="http://schemas.microsoft.com/office/powerpoint/2010/main" val="2054197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BC1E71E-B140-674F-96BE-A8383266260E}" type="slidenum">
              <a:rPr lang="en-US"/>
              <a:pPr/>
              <a:t>‹#›</a:t>
            </a:fld>
            <a:endParaRPr lang="en-US"/>
          </a:p>
        </p:txBody>
      </p:sp>
    </p:spTree>
    <p:extLst>
      <p:ext uri="{BB962C8B-B14F-4D97-AF65-F5344CB8AC3E}">
        <p14:creationId xmlns:p14="http://schemas.microsoft.com/office/powerpoint/2010/main" val="266539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EC445A72-1B97-C84F-97C8-C51371627231}" type="slidenum">
              <a:rPr lang="en-US"/>
              <a:pPr/>
              <a:t>‹#›</a:t>
            </a:fld>
            <a:endParaRPr lang="en-US"/>
          </a:p>
        </p:txBody>
      </p:sp>
    </p:spTree>
    <p:extLst>
      <p:ext uri="{BB962C8B-B14F-4D97-AF65-F5344CB8AC3E}">
        <p14:creationId xmlns:p14="http://schemas.microsoft.com/office/powerpoint/2010/main" val="379284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D6B3CDDA-2E9B-AB48-BDD5-FC9EF542553B}" type="slidenum">
              <a:rPr lang="en-US"/>
              <a:pPr/>
              <a:t>‹#›</a:t>
            </a:fld>
            <a:endParaRPr lang="en-US"/>
          </a:p>
        </p:txBody>
      </p:sp>
    </p:spTree>
    <p:extLst>
      <p:ext uri="{BB962C8B-B14F-4D97-AF65-F5344CB8AC3E}">
        <p14:creationId xmlns:p14="http://schemas.microsoft.com/office/powerpoint/2010/main" val="1559729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BDA62828-7210-914C-8013-CE37359912B4}" type="slidenum">
              <a:rPr lang="en-US"/>
              <a:pPr/>
              <a:t>‹#›</a:t>
            </a:fld>
            <a:endParaRPr lang="en-US"/>
          </a:p>
        </p:txBody>
      </p:sp>
    </p:spTree>
    <p:extLst>
      <p:ext uri="{BB962C8B-B14F-4D97-AF65-F5344CB8AC3E}">
        <p14:creationId xmlns:p14="http://schemas.microsoft.com/office/powerpoint/2010/main" val="3962946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D9ABA1DC-6832-184B-8FCB-0E2B66E47091}" type="slidenum">
              <a:rPr lang="en-US"/>
              <a:pPr/>
              <a:t>‹#›</a:t>
            </a:fld>
            <a:endParaRPr lang="en-US"/>
          </a:p>
        </p:txBody>
      </p:sp>
    </p:spTree>
    <p:extLst>
      <p:ext uri="{BB962C8B-B14F-4D97-AF65-F5344CB8AC3E}">
        <p14:creationId xmlns:p14="http://schemas.microsoft.com/office/powerpoint/2010/main" val="1632697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1A23A5EF-7242-6243-B4AE-88FDED66E65B}" type="slidenum">
              <a:rPr lang="en-US"/>
              <a:pPr/>
              <a:t>‹#›</a:t>
            </a:fld>
            <a:endParaRPr lang="en-US"/>
          </a:p>
        </p:txBody>
      </p:sp>
    </p:spTree>
    <p:extLst>
      <p:ext uri="{BB962C8B-B14F-4D97-AF65-F5344CB8AC3E}">
        <p14:creationId xmlns:p14="http://schemas.microsoft.com/office/powerpoint/2010/main" val="270134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10/24/14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4015031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0FD15972-03F8-C74C-9B71-F032F7D51C92}" type="slidenum">
              <a:rPr lang="en-US"/>
              <a:pPr/>
              <a:t>‹#›</a:t>
            </a:fld>
            <a:endParaRPr lang="en-US"/>
          </a:p>
        </p:txBody>
      </p:sp>
    </p:spTree>
    <p:extLst>
      <p:ext uri="{BB962C8B-B14F-4D97-AF65-F5344CB8AC3E}">
        <p14:creationId xmlns:p14="http://schemas.microsoft.com/office/powerpoint/2010/main" val="1498152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3683F893-476F-364B-9179-6DE8FDAA9298}" type="slidenum">
              <a:rPr lang="en-US"/>
              <a:pPr/>
              <a:t>‹#›</a:t>
            </a:fld>
            <a:endParaRPr lang="en-US"/>
          </a:p>
        </p:txBody>
      </p:sp>
    </p:spTree>
    <p:extLst>
      <p:ext uri="{BB962C8B-B14F-4D97-AF65-F5344CB8AC3E}">
        <p14:creationId xmlns:p14="http://schemas.microsoft.com/office/powerpoint/2010/main" val="931227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0DB7CF8-A47E-BE4C-8270-D504A7F724FA}" type="slidenum">
              <a:rPr lang="en-US"/>
              <a:pPr/>
              <a:t>‹#›</a:t>
            </a:fld>
            <a:endParaRPr lang="en-US"/>
          </a:p>
        </p:txBody>
      </p:sp>
    </p:spTree>
    <p:extLst>
      <p:ext uri="{BB962C8B-B14F-4D97-AF65-F5344CB8AC3E}">
        <p14:creationId xmlns:p14="http://schemas.microsoft.com/office/powerpoint/2010/main" val="873833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2CF6AF6-FD82-A246-8BD2-E4BC82F928EF}" type="slidenum">
              <a:rPr lang="en-US"/>
              <a:pPr/>
              <a:t>‹#›</a:t>
            </a:fld>
            <a:endParaRPr lang="en-US"/>
          </a:p>
        </p:txBody>
      </p:sp>
    </p:spTree>
    <p:extLst>
      <p:ext uri="{BB962C8B-B14F-4D97-AF65-F5344CB8AC3E}">
        <p14:creationId xmlns:p14="http://schemas.microsoft.com/office/powerpoint/2010/main" val="3112861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 09</a:t>
            </a:r>
          </a:p>
        </p:txBody>
      </p:sp>
    </p:spTree>
    <p:extLst>
      <p:ext uri="{BB962C8B-B14F-4D97-AF65-F5344CB8AC3E}">
        <p14:creationId xmlns:p14="http://schemas.microsoft.com/office/powerpoint/2010/main" val="17309499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 09</a:t>
            </a:r>
          </a:p>
        </p:txBody>
      </p:sp>
    </p:spTree>
    <p:extLst>
      <p:ext uri="{BB962C8B-B14F-4D97-AF65-F5344CB8AC3E}">
        <p14:creationId xmlns:p14="http://schemas.microsoft.com/office/powerpoint/2010/main" val="2270433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 09</a:t>
            </a:r>
          </a:p>
        </p:txBody>
      </p:sp>
    </p:spTree>
    <p:extLst>
      <p:ext uri="{BB962C8B-B14F-4D97-AF65-F5344CB8AC3E}">
        <p14:creationId xmlns:p14="http://schemas.microsoft.com/office/powerpoint/2010/main" val="993018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solidFill>
                  <a:srgbClr val="000000"/>
                </a:solidFill>
              </a:rPr>
              <a:t>Pat Arnott UNR 09</a:t>
            </a:r>
          </a:p>
        </p:txBody>
      </p:sp>
    </p:spTree>
    <p:extLst>
      <p:ext uri="{BB962C8B-B14F-4D97-AF65-F5344CB8AC3E}">
        <p14:creationId xmlns:p14="http://schemas.microsoft.com/office/powerpoint/2010/main" val="1185193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solidFill>
                  <a:srgbClr val="000000"/>
                </a:solidFill>
              </a:rPr>
              <a:t>Pat Arnott UNR 09</a:t>
            </a:r>
          </a:p>
        </p:txBody>
      </p:sp>
    </p:spTree>
    <p:extLst>
      <p:ext uri="{BB962C8B-B14F-4D97-AF65-F5344CB8AC3E}">
        <p14:creationId xmlns:p14="http://schemas.microsoft.com/office/powerpoint/2010/main" val="2022639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solidFill>
                  <a:srgbClr val="000000"/>
                </a:solidFill>
              </a:rPr>
              <a:t>Pat Arnott UNR 09</a:t>
            </a:r>
          </a:p>
        </p:txBody>
      </p:sp>
    </p:spTree>
    <p:extLst>
      <p:ext uri="{BB962C8B-B14F-4D97-AF65-F5344CB8AC3E}">
        <p14:creationId xmlns:p14="http://schemas.microsoft.com/office/powerpoint/2010/main" val="3345700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10/24/14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67241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solidFill>
                  <a:srgbClr val="000000"/>
                </a:solidFill>
              </a:rPr>
              <a:t>Pat Arnott UNR 09</a:t>
            </a:r>
          </a:p>
        </p:txBody>
      </p:sp>
    </p:spTree>
    <p:extLst>
      <p:ext uri="{BB962C8B-B14F-4D97-AF65-F5344CB8AC3E}">
        <p14:creationId xmlns:p14="http://schemas.microsoft.com/office/powerpoint/2010/main" val="2298707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solidFill>
                  <a:srgbClr val="000000"/>
                </a:solidFill>
              </a:rPr>
              <a:t>Pat Arnott UNR 09</a:t>
            </a:r>
          </a:p>
        </p:txBody>
      </p:sp>
    </p:spTree>
    <p:extLst>
      <p:ext uri="{BB962C8B-B14F-4D97-AF65-F5344CB8AC3E}">
        <p14:creationId xmlns:p14="http://schemas.microsoft.com/office/powerpoint/2010/main" val="1235411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solidFill>
                  <a:srgbClr val="000000"/>
                </a:solidFill>
              </a:rPr>
              <a:t>Pat Arnott UNR 09</a:t>
            </a:r>
          </a:p>
        </p:txBody>
      </p:sp>
    </p:spTree>
    <p:extLst>
      <p:ext uri="{BB962C8B-B14F-4D97-AF65-F5344CB8AC3E}">
        <p14:creationId xmlns:p14="http://schemas.microsoft.com/office/powerpoint/2010/main" val="931114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 09</a:t>
            </a:r>
          </a:p>
        </p:txBody>
      </p:sp>
    </p:spTree>
    <p:extLst>
      <p:ext uri="{BB962C8B-B14F-4D97-AF65-F5344CB8AC3E}">
        <p14:creationId xmlns:p14="http://schemas.microsoft.com/office/powerpoint/2010/main" val="1608642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213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solidFill>
                  <a:srgbClr val="000000"/>
                </a:solidFill>
              </a:rPr>
              <a:t>Pat Arnott UNR 09</a:t>
            </a:r>
          </a:p>
        </p:txBody>
      </p:sp>
    </p:spTree>
    <p:extLst>
      <p:ext uri="{BB962C8B-B14F-4D97-AF65-F5344CB8AC3E}">
        <p14:creationId xmlns:p14="http://schemas.microsoft.com/office/powerpoint/2010/main" val="2669124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29943E-5A8C-6946-BCBE-3787C7E43CC5}"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373980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CC24CB-5220-414A-B45A-FAFEBF0302E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06303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B690B1-3AFF-3245-A6E9-9383FFCA2B6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89053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0D6905-3B41-3540-BD55-47A28B3FBEE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32102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417724-AA9A-994B-9E3E-6B930F126BF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1451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10/24/14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2597241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BF515C-B651-5141-ACD2-D60B90C4DA13}"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22497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4892B751-4FF1-0D4B-8423-76119FFB87F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22378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BD3D1A-EA0B-8248-9F0C-C43FA57DE3C0}"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36552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FE8424-7C1F-3F41-A2EA-8BDF89ECBB9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166975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269286-5496-5C4E-B15B-8DC49EDDE134}"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2546109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1A570A-3BF2-E745-BF28-CFB4741664B1}"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93695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10/24/14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3167171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10/24/14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13590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10/24/14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223295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FF36718-168A-3646-94A0-A5BBDDAA10E1}" type="datetimeFigureOut">
              <a:rPr lang="en-US" smtClean="0"/>
              <a:t>10/24/14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4108207-3597-014D-B7F6-6F66D93A9657}" type="slidenum">
              <a:rPr lang="en-US" smtClean="0"/>
              <a:t>‹#›</a:t>
            </a:fld>
            <a:endParaRPr lang="en-US"/>
          </a:p>
        </p:txBody>
      </p:sp>
    </p:spTree>
    <p:extLst>
      <p:ext uri="{BB962C8B-B14F-4D97-AF65-F5344CB8AC3E}">
        <p14:creationId xmlns:p14="http://schemas.microsoft.com/office/powerpoint/2010/main" val="29774001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29832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bg1"/>
            </a:gs>
            <a:gs pos="100000">
              <a:schemeClr val="accent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5"/>
          <p:cNvSpPr>
            <a:spLocks noGrp="1" noChangeArrowheads="1"/>
          </p:cNvSpPr>
          <p:nvPr>
            <p:ph type="ftr" sz="quarter" idx="3"/>
          </p:nvPr>
        </p:nvSpPr>
        <p:spPr bwMode="auto">
          <a:xfrm>
            <a:off x="0" y="6705600"/>
            <a:ext cx="44958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800"/>
            </a:lvl1pPr>
          </a:lstStyle>
          <a:p>
            <a:pPr defTabSz="914400" eaLnBrk="0" fontAlgn="base" hangingPunct="0">
              <a:spcBef>
                <a:spcPct val="0"/>
              </a:spcBef>
              <a:spcAft>
                <a:spcPct val="0"/>
              </a:spcAft>
            </a:pPr>
            <a:r>
              <a:rPr lang="en-US" smtClean="0">
                <a:solidFill>
                  <a:srgbClr val="000000"/>
                </a:solidFill>
                <a:latin typeface="Arial" charset="0"/>
                <a:ea typeface="ＭＳ Ｐゴシック" charset="0"/>
                <a:cs typeface="ＭＳ Ｐゴシック" charset="0"/>
              </a:rPr>
              <a:t>Pat Arnott, University of Nevada Reno Physics and Atmospheric Science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fontAlgn="base">
        <a:spcBef>
          <a:spcPct val="0"/>
        </a:spcBef>
        <a:spcAft>
          <a:spcPct val="0"/>
        </a:spcAft>
        <a:defRPr sz="3600">
          <a:solidFill>
            <a:schemeClr val="tx2"/>
          </a:solidFill>
          <a:effectLst>
            <a:outerShdw blurRad="38100" dist="38100" dir="2700000" algn="tl">
              <a:srgbClr val="DDDDDD"/>
            </a:outerShdw>
          </a:effectLst>
          <a:latin typeface="+mj-lt"/>
          <a:ea typeface="+mj-ea"/>
          <a:cs typeface="+mj-cs"/>
        </a:defRPr>
      </a:lvl1pPr>
      <a:lvl2pPr algn="ctr" rtl="0" fontAlgn="base">
        <a:spcBef>
          <a:spcPct val="0"/>
        </a:spcBef>
        <a:spcAft>
          <a:spcPct val="0"/>
        </a:spcAft>
        <a:defRPr sz="3600">
          <a:solidFill>
            <a:schemeClr val="tx2"/>
          </a:solidFill>
          <a:effectLst>
            <a:outerShdw blurRad="38100" dist="38100" dir="2700000" algn="tl">
              <a:srgbClr val="DDDDDD"/>
            </a:outerShdw>
          </a:effectLst>
          <a:latin typeface="Futura Condensed" charset="0"/>
          <a:ea typeface="ＭＳ Ｐゴシック" charset="0"/>
          <a:cs typeface="ＭＳ Ｐゴシック" charset="0"/>
        </a:defRPr>
      </a:lvl2pPr>
      <a:lvl3pPr algn="ctr" rtl="0" fontAlgn="base">
        <a:spcBef>
          <a:spcPct val="0"/>
        </a:spcBef>
        <a:spcAft>
          <a:spcPct val="0"/>
        </a:spcAft>
        <a:defRPr sz="3600">
          <a:solidFill>
            <a:schemeClr val="tx2"/>
          </a:solidFill>
          <a:effectLst>
            <a:outerShdw blurRad="38100" dist="38100" dir="2700000" algn="tl">
              <a:srgbClr val="DDDDDD"/>
            </a:outerShdw>
          </a:effectLst>
          <a:latin typeface="Futura Condensed" charset="0"/>
          <a:ea typeface="ＭＳ Ｐゴシック" charset="0"/>
          <a:cs typeface="ＭＳ Ｐゴシック" charset="0"/>
        </a:defRPr>
      </a:lvl3pPr>
      <a:lvl4pPr algn="ctr" rtl="0" fontAlgn="base">
        <a:spcBef>
          <a:spcPct val="0"/>
        </a:spcBef>
        <a:spcAft>
          <a:spcPct val="0"/>
        </a:spcAft>
        <a:defRPr sz="3600">
          <a:solidFill>
            <a:schemeClr val="tx2"/>
          </a:solidFill>
          <a:effectLst>
            <a:outerShdw blurRad="38100" dist="38100" dir="2700000" algn="tl">
              <a:srgbClr val="DDDDDD"/>
            </a:outerShdw>
          </a:effectLst>
          <a:latin typeface="Futura Condensed" charset="0"/>
          <a:ea typeface="ＭＳ Ｐゴシック" charset="0"/>
          <a:cs typeface="ＭＳ Ｐゴシック" charset="0"/>
        </a:defRPr>
      </a:lvl4pPr>
      <a:lvl5pPr algn="ctr" rtl="0" fontAlgn="base">
        <a:spcBef>
          <a:spcPct val="0"/>
        </a:spcBef>
        <a:spcAft>
          <a:spcPct val="0"/>
        </a:spcAft>
        <a:defRPr sz="3600">
          <a:solidFill>
            <a:schemeClr val="tx2"/>
          </a:solidFill>
          <a:effectLst>
            <a:outerShdw blurRad="38100" dist="38100" dir="2700000" algn="tl">
              <a:srgbClr val="DDDDDD"/>
            </a:outerShdw>
          </a:effectLst>
          <a:latin typeface="Futura Condensed" charset="0"/>
          <a:ea typeface="ＭＳ Ｐゴシック" charset="0"/>
          <a:cs typeface="ＭＳ Ｐゴシック" charset="0"/>
        </a:defRPr>
      </a:lvl5pPr>
      <a:lvl6pPr marL="457200" algn="ctr" rtl="0" fontAlgn="base">
        <a:spcBef>
          <a:spcPct val="0"/>
        </a:spcBef>
        <a:spcAft>
          <a:spcPct val="0"/>
        </a:spcAft>
        <a:defRPr sz="3600">
          <a:solidFill>
            <a:schemeClr val="tx2"/>
          </a:solidFill>
          <a:effectLst>
            <a:outerShdw blurRad="38100" dist="38100" dir="2700000" algn="tl">
              <a:srgbClr val="DDDDDD"/>
            </a:outerShdw>
          </a:effectLst>
          <a:latin typeface="Futura Condensed" charset="0"/>
          <a:ea typeface="ＭＳ Ｐゴシック" charset="0"/>
          <a:cs typeface="ＭＳ Ｐゴシック" charset="0"/>
        </a:defRPr>
      </a:lvl6pPr>
      <a:lvl7pPr marL="914400" algn="ctr" rtl="0" fontAlgn="base">
        <a:spcBef>
          <a:spcPct val="0"/>
        </a:spcBef>
        <a:spcAft>
          <a:spcPct val="0"/>
        </a:spcAft>
        <a:defRPr sz="3600">
          <a:solidFill>
            <a:schemeClr val="tx2"/>
          </a:solidFill>
          <a:effectLst>
            <a:outerShdw blurRad="38100" dist="38100" dir="2700000" algn="tl">
              <a:srgbClr val="DDDDDD"/>
            </a:outerShdw>
          </a:effectLst>
          <a:latin typeface="Futura Condensed" charset="0"/>
          <a:ea typeface="ＭＳ Ｐゴシック" charset="0"/>
          <a:cs typeface="ＭＳ Ｐゴシック" charset="0"/>
        </a:defRPr>
      </a:lvl7pPr>
      <a:lvl8pPr marL="1371600" algn="ctr" rtl="0" fontAlgn="base">
        <a:spcBef>
          <a:spcPct val="0"/>
        </a:spcBef>
        <a:spcAft>
          <a:spcPct val="0"/>
        </a:spcAft>
        <a:defRPr sz="3600">
          <a:solidFill>
            <a:schemeClr val="tx2"/>
          </a:solidFill>
          <a:effectLst>
            <a:outerShdw blurRad="38100" dist="38100" dir="2700000" algn="tl">
              <a:srgbClr val="DDDDDD"/>
            </a:outerShdw>
          </a:effectLst>
          <a:latin typeface="Futura Condensed" charset="0"/>
          <a:ea typeface="ＭＳ Ｐゴシック" charset="0"/>
          <a:cs typeface="ＭＳ Ｐゴシック" charset="0"/>
        </a:defRPr>
      </a:lvl8pPr>
      <a:lvl9pPr marL="1828800" algn="ctr" rtl="0" fontAlgn="base">
        <a:spcBef>
          <a:spcPct val="0"/>
        </a:spcBef>
        <a:spcAft>
          <a:spcPct val="0"/>
        </a:spcAft>
        <a:defRPr sz="3600">
          <a:solidFill>
            <a:schemeClr val="tx2"/>
          </a:solidFill>
          <a:effectLst>
            <a:outerShdw blurRad="38100" dist="38100" dir="2700000" algn="tl">
              <a:srgbClr val="DDDDDD"/>
            </a:outerShdw>
          </a:effectLst>
          <a:latin typeface="Futura Condensed"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cs typeface="Arial" charset="0"/>
              </a:defRPr>
            </a:lvl1pPr>
          </a:lstStyle>
          <a:p>
            <a:pPr defTabSz="914400" fontAlgn="base">
              <a:spcBef>
                <a:spcPct val="0"/>
              </a:spcBef>
              <a:spcAft>
                <a:spcPct val="0"/>
              </a:spcAft>
            </a:pPr>
            <a:endParaRPr lang="en-US" smtClean="0">
              <a:latin typeface="Arial"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defTabSz="914400" fontAlgn="base">
              <a:spcBef>
                <a:spcPct val="0"/>
              </a:spcBef>
              <a:spcAft>
                <a:spcPct val="0"/>
              </a:spcAft>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defTabSz="914400" fontAlgn="base">
              <a:spcBef>
                <a:spcPct val="0"/>
              </a:spcBef>
              <a:spcAft>
                <a:spcPct val="0"/>
              </a:spcAft>
            </a:pPr>
            <a:fld id="{FCED94C4-5C11-1848-BDB8-418C30307620}" type="slidenum">
              <a:rPr lang="en-US" smtClean="0">
                <a:latin typeface="Arial" charset="0"/>
                <a:ea typeface="ＭＳ Ｐゴシック" charset="0"/>
              </a:rPr>
              <a:pPr defTabSz="914400" fontAlgn="base">
                <a:spcBef>
                  <a:spcPct val="0"/>
                </a:spcBef>
                <a:spcAft>
                  <a:spcPct val="0"/>
                </a:spcAft>
              </a:pPr>
              <a:t>‹#›</a:t>
            </a:fld>
            <a:endParaRPr lang="en-US" smtClean="0">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defRPr>
      </a:lvl5pPr>
      <a:lvl6pPr marL="457200" algn="ctr" rtl="0" eaLnBrk="0" fontAlgn="base" hangingPunct="0">
        <a:spcBef>
          <a:spcPct val="0"/>
        </a:spcBef>
        <a:spcAft>
          <a:spcPct val="0"/>
        </a:spcAft>
        <a:defRPr sz="4400">
          <a:solidFill>
            <a:schemeClr val="tx1"/>
          </a:solidFill>
          <a:latin typeface="Calibri" charset="0"/>
          <a:ea typeface="ＭＳ Ｐゴシック" charset="0"/>
        </a:defRPr>
      </a:lvl6pPr>
      <a:lvl7pPr marL="914400" algn="ctr" rtl="0" eaLnBrk="0" fontAlgn="base" hangingPunct="0">
        <a:spcBef>
          <a:spcPct val="0"/>
        </a:spcBef>
        <a:spcAft>
          <a:spcPct val="0"/>
        </a:spcAft>
        <a:defRPr sz="4400">
          <a:solidFill>
            <a:schemeClr val="tx1"/>
          </a:solidFill>
          <a:latin typeface="Calibri" charset="0"/>
          <a:ea typeface="ＭＳ Ｐゴシック" charset="0"/>
        </a:defRPr>
      </a:lvl7pPr>
      <a:lvl8pPr marL="1371600" algn="ctr" rtl="0" eaLnBrk="0" fontAlgn="base" hangingPunct="0">
        <a:spcBef>
          <a:spcPct val="0"/>
        </a:spcBef>
        <a:spcAft>
          <a:spcPct val="0"/>
        </a:spcAft>
        <a:defRPr sz="4400">
          <a:solidFill>
            <a:schemeClr val="tx1"/>
          </a:solidFill>
          <a:latin typeface="Calibri" charset="0"/>
          <a:ea typeface="ＭＳ Ｐゴシック" charset="0"/>
        </a:defRPr>
      </a:lvl8pPr>
      <a:lvl9pPr marL="1828800" algn="ctr" rtl="0" eaLnBrk="0" fontAlgn="base" hangingPunct="0">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50000">
              <a:schemeClr val="bg1"/>
            </a:gs>
            <a:gs pos="100000">
              <a:schemeClr val="hlink"/>
            </a:gs>
          </a:gsLst>
          <a:lin ang="5400000" scaled="1"/>
        </a:gra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2" name="Rectangle 8"/>
          <p:cNvSpPr>
            <a:spLocks noGrp="1" noChangeArrowheads="1"/>
          </p:cNvSpPr>
          <p:nvPr>
            <p:ph type="ftr" sz="quarter" idx="3"/>
          </p:nvPr>
        </p:nvSpPr>
        <p:spPr bwMode="auto">
          <a:xfrm>
            <a:off x="0" y="6629400"/>
            <a:ext cx="1219200" cy="225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800"/>
            </a:lvl1pPr>
          </a:lstStyle>
          <a:p>
            <a:pPr defTabSz="914400" fontAlgn="base">
              <a:spcBef>
                <a:spcPct val="0"/>
              </a:spcBef>
              <a:spcAft>
                <a:spcPct val="0"/>
              </a:spcAft>
            </a:pPr>
            <a:r>
              <a:rPr lang="en-US" smtClean="0">
                <a:solidFill>
                  <a:srgbClr val="000000"/>
                </a:solidFill>
                <a:latin typeface="Arial" charset="0"/>
                <a:ea typeface="ＭＳ Ｐゴシック" charset="0"/>
                <a:cs typeface="ＭＳ Ｐゴシック" charset="0"/>
              </a:rPr>
              <a:t>Pat Arnott UNR 09</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Futura Condensed" charset="0"/>
          <a:ea typeface="ＭＳ Ｐゴシック" charset="0"/>
        </a:defRPr>
      </a:lvl2pPr>
      <a:lvl3pPr algn="ctr" rtl="0" eaLnBrk="0" fontAlgn="base" hangingPunct="0">
        <a:spcBef>
          <a:spcPct val="0"/>
        </a:spcBef>
        <a:spcAft>
          <a:spcPct val="0"/>
        </a:spcAft>
        <a:defRPr sz="2400">
          <a:solidFill>
            <a:schemeClr val="tx2"/>
          </a:solidFill>
          <a:latin typeface="Futura Condensed" charset="0"/>
          <a:ea typeface="ＭＳ Ｐゴシック" charset="0"/>
        </a:defRPr>
      </a:lvl3pPr>
      <a:lvl4pPr algn="ctr" rtl="0" eaLnBrk="0" fontAlgn="base" hangingPunct="0">
        <a:spcBef>
          <a:spcPct val="0"/>
        </a:spcBef>
        <a:spcAft>
          <a:spcPct val="0"/>
        </a:spcAft>
        <a:defRPr sz="2400">
          <a:solidFill>
            <a:schemeClr val="tx2"/>
          </a:solidFill>
          <a:latin typeface="Futura Condensed" charset="0"/>
          <a:ea typeface="ＭＳ Ｐゴシック" charset="0"/>
        </a:defRPr>
      </a:lvl4pPr>
      <a:lvl5pPr algn="ctr" rtl="0" eaLnBrk="0" fontAlgn="base" hangingPunct="0">
        <a:spcBef>
          <a:spcPct val="0"/>
        </a:spcBef>
        <a:spcAft>
          <a:spcPct val="0"/>
        </a:spcAft>
        <a:defRPr sz="2400">
          <a:solidFill>
            <a:schemeClr val="tx2"/>
          </a:solidFill>
          <a:latin typeface="Futura Condensed" charset="0"/>
          <a:ea typeface="ＭＳ Ｐゴシック" charset="0"/>
        </a:defRPr>
      </a:lvl5pPr>
      <a:lvl6pPr marL="457200" algn="ctr" rtl="0" eaLnBrk="0" fontAlgn="base" hangingPunct="0">
        <a:spcBef>
          <a:spcPct val="0"/>
        </a:spcBef>
        <a:spcAft>
          <a:spcPct val="0"/>
        </a:spcAft>
        <a:defRPr sz="2400">
          <a:solidFill>
            <a:schemeClr val="tx2"/>
          </a:solidFill>
          <a:latin typeface="Futura Condensed" charset="0"/>
          <a:ea typeface="ＭＳ Ｐゴシック" charset="0"/>
        </a:defRPr>
      </a:lvl6pPr>
      <a:lvl7pPr marL="914400" algn="ctr" rtl="0" eaLnBrk="0" fontAlgn="base" hangingPunct="0">
        <a:spcBef>
          <a:spcPct val="0"/>
        </a:spcBef>
        <a:spcAft>
          <a:spcPct val="0"/>
        </a:spcAft>
        <a:defRPr sz="2400">
          <a:solidFill>
            <a:schemeClr val="tx2"/>
          </a:solidFill>
          <a:latin typeface="Futura Condensed" charset="0"/>
          <a:ea typeface="ＭＳ Ｐゴシック" charset="0"/>
        </a:defRPr>
      </a:lvl7pPr>
      <a:lvl8pPr marL="1371600" algn="ctr" rtl="0" eaLnBrk="0" fontAlgn="base" hangingPunct="0">
        <a:spcBef>
          <a:spcPct val="0"/>
        </a:spcBef>
        <a:spcAft>
          <a:spcPct val="0"/>
        </a:spcAft>
        <a:defRPr sz="2400">
          <a:solidFill>
            <a:schemeClr val="tx2"/>
          </a:solidFill>
          <a:latin typeface="Futura Condensed" charset="0"/>
          <a:ea typeface="ＭＳ Ｐゴシック" charset="0"/>
        </a:defRPr>
      </a:lvl8pPr>
      <a:lvl9pPr marL="1828800" algn="ctr" rtl="0" eaLnBrk="0" fontAlgn="base" hangingPunct="0">
        <a:spcBef>
          <a:spcPct val="0"/>
        </a:spcBef>
        <a:spcAft>
          <a:spcPct val="0"/>
        </a:spcAft>
        <a:defRPr sz="2400">
          <a:solidFill>
            <a:schemeClr val="tx2"/>
          </a:solidFill>
          <a:latin typeface="Futura Condensed"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eaLnBrk="0" fontAlgn="base" hangingPunct="0">
        <a:spcBef>
          <a:spcPct val="20000"/>
        </a:spcBef>
        <a:spcAft>
          <a:spcPct val="0"/>
        </a:spcAft>
        <a:buChar char="»"/>
        <a:defRPr sz="2400">
          <a:solidFill>
            <a:schemeClr val="tx1"/>
          </a:solidFill>
          <a:latin typeface="+mn-lt"/>
          <a:ea typeface="+mn-ea"/>
        </a:defRPr>
      </a:lvl6pPr>
      <a:lvl7pPr marL="2971800" indent="-228600" algn="l" rtl="0" eaLnBrk="0" fontAlgn="base" hangingPunct="0">
        <a:spcBef>
          <a:spcPct val="20000"/>
        </a:spcBef>
        <a:spcAft>
          <a:spcPct val="0"/>
        </a:spcAft>
        <a:buChar char="»"/>
        <a:defRPr sz="2400">
          <a:solidFill>
            <a:schemeClr val="tx1"/>
          </a:solidFill>
          <a:latin typeface="+mn-lt"/>
          <a:ea typeface="+mn-ea"/>
        </a:defRPr>
      </a:lvl7pPr>
      <a:lvl8pPr marL="3429000" indent="-228600" algn="l" rtl="0" eaLnBrk="0" fontAlgn="base" hangingPunct="0">
        <a:spcBef>
          <a:spcPct val="20000"/>
        </a:spcBef>
        <a:spcAft>
          <a:spcPct val="0"/>
        </a:spcAft>
        <a:buChar char="»"/>
        <a:defRPr sz="2400">
          <a:solidFill>
            <a:schemeClr val="tx1"/>
          </a:solidFill>
          <a:latin typeface="+mn-lt"/>
          <a:ea typeface="+mn-ea"/>
        </a:defRPr>
      </a:lvl8pPr>
      <a:lvl9pPr marL="3886200" indent="-228600" algn="l" rtl="0" eaLnBrk="0" fontAlgn="base" hangingPunct="0">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Arial" charset="0"/>
              </a:defRPr>
            </a:lvl1pPr>
          </a:lstStyle>
          <a:p>
            <a:pPr defTabSz="914400" fontAlgn="base">
              <a:spcBef>
                <a:spcPct val="0"/>
              </a:spcBef>
              <a:spcAft>
                <a:spcPct val="0"/>
              </a:spcAft>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Arial" charset="0"/>
              </a:defRPr>
            </a:lvl1pPr>
          </a:lstStyle>
          <a:p>
            <a:pPr defTabSz="914400" fontAlgn="base">
              <a:spcBef>
                <a:spcPct val="0"/>
              </a:spcBef>
              <a:spcAft>
                <a:spcPct val="0"/>
              </a:spcAft>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5CA3A2F0-1850-0C45-A83C-43F7B4843AEA}"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34.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2.xml"/><Relationship Id="rId5" Type="http://schemas.openxmlformats.org/officeDocument/2006/relationships/image" Target="../media/image19.jpeg"/><Relationship Id="rId1" Type="http://schemas.microsoft.com/office/2007/relationships/media" Target="hurrLongCompflat.mov" TargetMode="External"/><Relationship Id="rId2" Type="http://schemas.openxmlformats.org/officeDocument/2006/relationships/video" Target="hurrLongCompflat.m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35.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png"/><Relationship Id="rId1" Type="http://schemas.openxmlformats.org/officeDocument/2006/relationships/slideLayout" Target="../slideLayouts/slideLayout35.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4.gif"/><Relationship Id="rId1" Type="http://schemas.openxmlformats.org/officeDocument/2006/relationships/slideLayout" Target="../slideLayouts/slideLayout24.xml"/><Relationship Id="rId2" Type="http://schemas.openxmlformats.org/officeDocument/2006/relationships/image" Target="../media/image32.gif"/></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5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8.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28.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6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7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8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KH1_annotat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663" y="651334"/>
            <a:ext cx="6621563" cy="4966172"/>
          </a:xfrm>
          <a:prstGeom prst="rect">
            <a:avLst/>
          </a:prstGeom>
        </p:spPr>
      </p:pic>
      <p:sp>
        <p:nvSpPr>
          <p:cNvPr id="2" name="Title 1"/>
          <p:cNvSpPr>
            <a:spLocks noGrp="1"/>
          </p:cNvSpPr>
          <p:nvPr>
            <p:ph type="ctrTitle"/>
          </p:nvPr>
        </p:nvSpPr>
        <p:spPr>
          <a:xfrm>
            <a:off x="0" y="0"/>
            <a:ext cx="9144000" cy="770745"/>
          </a:xfrm>
        </p:spPr>
        <p:txBody>
          <a:bodyPr/>
          <a:lstStyle/>
          <a:p>
            <a:r>
              <a:rPr lang="en-US" dirty="0" smtClean="0">
                <a:solidFill>
                  <a:srgbClr val="FFFF00"/>
                </a:solidFill>
              </a:rPr>
              <a:t>Atmospheric Science: Brief Personal Trajectory and Jobs</a:t>
            </a:r>
            <a:endParaRPr lang="en-US" dirty="0">
              <a:solidFill>
                <a:srgbClr val="FFFF00"/>
              </a:solidFill>
            </a:endParaRPr>
          </a:p>
        </p:txBody>
      </p:sp>
      <p:sp>
        <p:nvSpPr>
          <p:cNvPr id="4" name="TextBox 3"/>
          <p:cNvSpPr txBox="1"/>
          <p:nvPr/>
        </p:nvSpPr>
        <p:spPr>
          <a:xfrm>
            <a:off x="217101" y="4814905"/>
            <a:ext cx="8720653" cy="2031325"/>
          </a:xfrm>
          <a:prstGeom prst="rect">
            <a:avLst/>
          </a:prstGeom>
          <a:noFill/>
        </p:spPr>
        <p:txBody>
          <a:bodyPr wrap="square" rtlCol="0">
            <a:spAutoFit/>
          </a:bodyPr>
          <a:lstStyle/>
          <a:p>
            <a:r>
              <a:rPr lang="en-US" dirty="0" smtClean="0">
                <a:solidFill>
                  <a:srgbClr val="FFFF00"/>
                </a:solidFill>
              </a:rPr>
              <a:t>By W. Patrick Arnott</a:t>
            </a:r>
          </a:p>
          <a:p>
            <a:endParaRPr lang="en-US" dirty="0" smtClean="0">
              <a:solidFill>
                <a:srgbClr val="FFFF00"/>
              </a:solidFill>
            </a:endParaRPr>
          </a:p>
          <a:p>
            <a:r>
              <a:rPr lang="en-US" dirty="0" smtClean="0">
                <a:solidFill>
                  <a:srgbClr val="FFFF00"/>
                </a:solidFill>
              </a:rPr>
              <a:t>Atmospheric Science Program</a:t>
            </a:r>
          </a:p>
          <a:p>
            <a:r>
              <a:rPr lang="en-US" dirty="0" smtClean="0">
                <a:solidFill>
                  <a:srgbClr val="FFFF00"/>
                </a:solidFill>
              </a:rPr>
              <a:t>Department of Physics</a:t>
            </a:r>
          </a:p>
          <a:p>
            <a:endParaRPr lang="en-US" dirty="0" smtClean="0">
              <a:solidFill>
                <a:srgbClr val="FFFF00"/>
              </a:solidFill>
            </a:endParaRPr>
          </a:p>
          <a:p>
            <a:r>
              <a:rPr lang="en-US" dirty="0" smtClean="0">
                <a:solidFill>
                  <a:srgbClr val="FFFF00"/>
                </a:solidFill>
              </a:rPr>
              <a:t>University of Nevada Reno</a:t>
            </a:r>
          </a:p>
          <a:p>
            <a:r>
              <a:rPr lang="en-US" dirty="0" smtClean="0">
                <a:solidFill>
                  <a:srgbClr val="FFFF00"/>
                </a:solidFill>
              </a:rPr>
              <a:t>Desert Research Institute, Reno</a:t>
            </a:r>
            <a:endParaRPr lang="en-US" dirty="0">
              <a:solidFill>
                <a:srgbClr val="FFFF00"/>
              </a:solidFill>
            </a:endParaRPr>
          </a:p>
        </p:txBody>
      </p:sp>
    </p:spTree>
    <p:extLst>
      <p:ext uri="{BB962C8B-B14F-4D97-AF65-F5344CB8AC3E}">
        <p14:creationId xmlns:p14="http://schemas.microsoft.com/office/powerpoint/2010/main" val="28116321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t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248227" cy="3202390"/>
          </a:xfrm>
          <a:prstGeom prst="rect">
            <a:avLst/>
          </a:prstGeom>
        </p:spPr>
      </p:pic>
      <p:pic>
        <p:nvPicPr>
          <p:cNvPr id="6" name="Picture 5" descr="Pat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2390"/>
            <a:ext cx="5445599" cy="3655610"/>
          </a:xfrm>
          <a:prstGeom prst="rect">
            <a:avLst/>
          </a:prstGeom>
        </p:spPr>
      </p:pic>
      <p:pic>
        <p:nvPicPr>
          <p:cNvPr id="5" name="Picture 4" descr="Pat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250" y="0"/>
            <a:ext cx="4603750" cy="6858000"/>
          </a:xfrm>
          <a:prstGeom prst="rect">
            <a:avLst/>
          </a:prstGeom>
        </p:spPr>
      </p:pic>
      <p:sp>
        <p:nvSpPr>
          <p:cNvPr id="2" name="Title 1"/>
          <p:cNvSpPr>
            <a:spLocks noGrp="1"/>
          </p:cNvSpPr>
          <p:nvPr>
            <p:ph type="title"/>
          </p:nvPr>
        </p:nvSpPr>
        <p:spPr>
          <a:xfrm>
            <a:off x="475287" y="0"/>
            <a:ext cx="8229600" cy="1150690"/>
          </a:xfrm>
        </p:spPr>
        <p:txBody>
          <a:bodyPr>
            <a:normAutofit fontScale="90000"/>
          </a:bodyPr>
          <a:lstStyle/>
          <a:p>
            <a:r>
              <a:rPr lang="en-US" dirty="0" smtClean="0">
                <a:solidFill>
                  <a:srgbClr val="FFFF00"/>
                </a:solidFill>
              </a:rPr>
              <a:t>Tropical Ocean Global Atmosphere Coupled Ocean Atmosphere Response Experiment 1992-1993 NASA DC8 Out of Townsville Australia</a:t>
            </a:r>
            <a:endParaRPr lang="en-US" dirty="0">
              <a:solidFill>
                <a:srgbClr val="FFFF00"/>
              </a:solidFill>
            </a:endParaRPr>
          </a:p>
        </p:txBody>
      </p:sp>
    </p:spTree>
    <p:extLst>
      <p:ext uri="{BB962C8B-B14F-4D97-AF65-F5344CB8AC3E}">
        <p14:creationId xmlns:p14="http://schemas.microsoft.com/office/powerpoint/2010/main" val="1497985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solidFill>
                  <a:srgbClr val="000000"/>
                </a:solidFill>
              </a:rPr>
              <a:t>Pat Arnott UNR 09</a:t>
            </a:r>
          </a:p>
        </p:txBody>
      </p:sp>
      <p:sp>
        <p:nvSpPr>
          <p:cNvPr id="95234" name="Rectangle 2"/>
          <p:cNvSpPr>
            <a:spLocks noGrp="1" noChangeArrowheads="1"/>
          </p:cNvSpPr>
          <p:nvPr>
            <p:ph type="ctrTitle"/>
          </p:nvPr>
        </p:nvSpPr>
        <p:spPr>
          <a:xfrm>
            <a:off x="762000" y="0"/>
            <a:ext cx="7772400" cy="762000"/>
          </a:xfrm>
        </p:spPr>
        <p:txBody>
          <a:bodyPr/>
          <a:lstStyle/>
          <a:p>
            <a:r>
              <a:rPr lang="en-US"/>
              <a:t>Sampling Cirrus Cloud Microphysics Using Meteorological Aircraft</a:t>
            </a:r>
          </a:p>
        </p:txBody>
      </p:sp>
      <p:pic>
        <p:nvPicPr>
          <p:cNvPr id="95236" name="Picture 4" descr="rep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38200"/>
            <a:ext cx="4113213" cy="2741613"/>
          </a:xfrm>
          <a:prstGeom prst="rect">
            <a:avLst/>
          </a:prstGeom>
          <a:noFill/>
          <a:extLst>
            <a:ext uri="{909E8E84-426E-40dd-AFC4-6F175D3DCCD1}">
              <a14:hiddenFill xmlns:a14="http://schemas.microsoft.com/office/drawing/2010/main">
                <a:solidFill>
                  <a:srgbClr val="FFFFFF"/>
                </a:solidFill>
              </a14:hiddenFill>
            </a:ext>
          </a:extLst>
        </p:spPr>
      </p:pic>
      <p:pic>
        <p:nvPicPr>
          <p:cNvPr id="95237" name="Picture 5" descr="Cloud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33800"/>
            <a:ext cx="4113213" cy="2741613"/>
          </a:xfrm>
          <a:prstGeom prst="rect">
            <a:avLst/>
          </a:prstGeom>
          <a:noFill/>
          <a:extLst>
            <a:ext uri="{909E8E84-426E-40dd-AFC4-6F175D3DCCD1}">
              <a14:hiddenFill xmlns:a14="http://schemas.microsoft.com/office/drawing/2010/main">
                <a:solidFill>
                  <a:srgbClr val="FFFFFF"/>
                </a:solidFill>
              </a14:hiddenFill>
            </a:ext>
          </a:extLst>
        </p:spPr>
      </p:pic>
      <p:pic>
        <p:nvPicPr>
          <p:cNvPr id="95238" name="Picture 6" descr="citationr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38200"/>
            <a:ext cx="3656013" cy="5484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0000"/>
                </a:solidFill>
              </a:rPr>
              <a:t>Pat Arnott UNR 09</a:t>
            </a:r>
          </a:p>
        </p:txBody>
      </p:sp>
      <p:sp>
        <p:nvSpPr>
          <p:cNvPr id="99330" name="Rectangle 2"/>
          <p:cNvSpPr>
            <a:spLocks noGrp="1" noChangeArrowheads="1"/>
          </p:cNvSpPr>
          <p:nvPr>
            <p:ph type="title"/>
          </p:nvPr>
        </p:nvSpPr>
        <p:spPr/>
        <p:txBody>
          <a:bodyPr/>
          <a:lstStyle/>
          <a:p>
            <a:r>
              <a:rPr lang="en-US"/>
              <a:t>Hurricane Nora Cirrus Outflow: 1997</a:t>
            </a:r>
          </a:p>
        </p:txBody>
      </p:sp>
      <p:pic>
        <p:nvPicPr>
          <p:cNvPr id="99332" name="hurrLongCompflat.mov" descr="MAC:DOCS:Documents:DATAandOUTPUT:TALKS:SPS_AMS_2009_Arnott:hurrLongCompflat.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85800" y="1447800"/>
            <a:ext cx="7745413" cy="3871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933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9332"/>
                                        </p:tgtEl>
                                      </p:cBhvr>
                                    </p:cmd>
                                  </p:childTnLst>
                                </p:cTn>
                              </p:par>
                            </p:childTnLst>
                          </p:cTn>
                        </p:par>
                      </p:childTnLst>
                    </p:cTn>
                  </p:par>
                </p:childTnLst>
              </p:cTn>
              <p:nextCondLst>
                <p:cond evt="onClick" delay="0">
                  <p:tgtEl>
                    <p:spTgt spid="99332"/>
                  </p:tgtEl>
                </p:cond>
              </p:nextCondLst>
            </p:seq>
            <p:video>
              <p:cMediaNode>
                <p:cTn id="7" fill="hold" display="0">
                  <p:stCondLst>
                    <p:cond delay="indefinite"/>
                  </p:stCondLst>
                  <p:endCondLst>
                    <p:cond evt="onNext" delay="0">
                      <p:tgtEl>
                        <p:sldTgt/>
                      </p:tgtEl>
                    </p:cond>
                    <p:cond evt="onPrev" delay="0">
                      <p:tgtEl>
                        <p:sldTgt/>
                      </p:tgtEl>
                    </p:cond>
                  </p:endCondLst>
                </p:cTn>
                <p:tgtEl>
                  <p:spTgt spid="9933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0000"/>
                </a:solidFill>
              </a:rPr>
              <a:t>Pat Arnott UNR 09</a:t>
            </a:r>
          </a:p>
        </p:txBody>
      </p:sp>
      <p:sp>
        <p:nvSpPr>
          <p:cNvPr id="96258" name="Rectangle 2"/>
          <p:cNvSpPr>
            <a:spLocks noGrp="1" noChangeArrowheads="1"/>
          </p:cNvSpPr>
          <p:nvPr>
            <p:ph type="title"/>
          </p:nvPr>
        </p:nvSpPr>
        <p:spPr>
          <a:xfrm>
            <a:off x="685800" y="0"/>
            <a:ext cx="7772400" cy="609600"/>
          </a:xfrm>
        </p:spPr>
        <p:txBody>
          <a:bodyPr/>
          <a:lstStyle/>
          <a:p>
            <a:r>
              <a:rPr lang="en-US"/>
              <a:t>Ice Crystals Observed in Hurricane Nora Outflow, 1997: Diatom Nuclei?</a:t>
            </a:r>
          </a:p>
        </p:txBody>
      </p:sp>
      <p:pic>
        <p:nvPicPr>
          <p:cNvPr id="96260" name="Picture 4" descr="191015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313" y="533400"/>
            <a:ext cx="7329487" cy="6135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solidFill>
                  <a:srgbClr val="000000"/>
                </a:solidFill>
              </a:rPr>
              <a:t>Pat Arnott UNR 09</a:t>
            </a:r>
          </a:p>
        </p:txBody>
      </p:sp>
      <p:sp>
        <p:nvSpPr>
          <p:cNvPr id="98306" name="Rectangle 2"/>
          <p:cNvSpPr>
            <a:spLocks noGrp="1" noChangeArrowheads="1"/>
          </p:cNvSpPr>
          <p:nvPr>
            <p:ph type="title"/>
          </p:nvPr>
        </p:nvSpPr>
        <p:spPr/>
        <p:txBody>
          <a:bodyPr/>
          <a:lstStyle/>
          <a:p>
            <a:r>
              <a:rPr lang="en-US"/>
              <a:t>Diatoms:  Ice Crystal Nuclei in Cirrus Clouds?? 20 to 200 microns</a:t>
            </a:r>
          </a:p>
        </p:txBody>
      </p:sp>
      <p:pic>
        <p:nvPicPr>
          <p:cNvPr id="98308" name="Picture 4" descr="diatom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608763" cy="4576763"/>
          </a:xfrm>
          <a:prstGeom prst="rect">
            <a:avLst/>
          </a:prstGeom>
          <a:noFill/>
          <a:extLst>
            <a:ext uri="{909E8E84-426E-40dd-AFC4-6F175D3DCCD1}">
              <a14:hiddenFill xmlns:a14="http://schemas.microsoft.com/office/drawing/2010/main">
                <a:solidFill>
                  <a:srgbClr val="FFFFFF"/>
                </a:solidFill>
              </a14:hiddenFill>
            </a:ext>
          </a:extLst>
        </p:spPr>
      </p:pic>
      <p:sp>
        <p:nvSpPr>
          <p:cNvPr id="98310" name="Rectangle 6"/>
          <p:cNvSpPr>
            <a:spLocks noChangeArrowheads="1"/>
          </p:cNvSpPr>
          <p:nvPr/>
        </p:nvSpPr>
        <p:spPr bwMode="auto">
          <a:xfrm>
            <a:off x="914400" y="6096000"/>
            <a:ext cx="77406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smtClean="0">
                <a:solidFill>
                  <a:srgbClr val="000000"/>
                </a:solidFill>
                <a:latin typeface="Arial" charset="0"/>
                <a:ea typeface="ＭＳ Ｐゴシック" charset="0"/>
                <a:cs typeface="ＭＳ Ｐゴシック" charset="0"/>
              </a:rPr>
              <a:t>http://www.daviddarling.info/encyclopedia/D/diatom.html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solidFill>
                  <a:srgbClr val="000000"/>
                </a:solidFill>
              </a:rPr>
              <a:t>Pat Arnott UNR 09</a:t>
            </a:r>
          </a:p>
        </p:txBody>
      </p:sp>
      <p:sp>
        <p:nvSpPr>
          <p:cNvPr id="118786" name="Rectangle 2"/>
          <p:cNvSpPr>
            <a:spLocks noGrp="1" noChangeArrowheads="1"/>
          </p:cNvSpPr>
          <p:nvPr>
            <p:ph type="title"/>
          </p:nvPr>
        </p:nvSpPr>
        <p:spPr>
          <a:xfrm>
            <a:off x="685800" y="152400"/>
            <a:ext cx="7772400" cy="381000"/>
          </a:xfrm>
        </p:spPr>
        <p:txBody>
          <a:bodyPr/>
          <a:lstStyle/>
          <a:p>
            <a:r>
              <a:rPr lang="en-US"/>
              <a:t>LIDAR (Laser light Detection and Ranging) for Hurricane Nora Outflow</a:t>
            </a:r>
          </a:p>
        </p:txBody>
      </p:sp>
      <p:pic>
        <p:nvPicPr>
          <p:cNvPr id="118787" name="Picture 3" descr="lidar_princi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4851400" cy="3478213"/>
          </a:xfrm>
          <a:prstGeom prst="rect">
            <a:avLst/>
          </a:prstGeom>
          <a:noFill/>
          <a:extLst>
            <a:ext uri="{909E8E84-426E-40dd-AFC4-6F175D3DCCD1}">
              <a14:hiddenFill xmlns:a14="http://schemas.microsoft.com/office/drawing/2010/main">
                <a:solidFill>
                  <a:srgbClr val="FFFFFF"/>
                </a:solidFill>
              </a14:hiddenFill>
            </a:ext>
          </a:extLst>
        </p:spPr>
      </p:pic>
      <p:pic>
        <p:nvPicPr>
          <p:cNvPr id="118789" name="Picture 5" descr="lidar1838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0" y="2392363"/>
            <a:ext cx="5765800" cy="4465637"/>
          </a:xfrm>
          <a:prstGeom prst="rect">
            <a:avLst/>
          </a:prstGeom>
          <a:noFill/>
          <a:extLst>
            <a:ext uri="{909E8E84-426E-40dd-AFC4-6F175D3DCCD1}">
              <a14:hiddenFill xmlns:a14="http://schemas.microsoft.com/office/drawing/2010/main">
                <a:solidFill>
                  <a:srgbClr val="FFFFFF"/>
                </a:solidFill>
              </a14:hiddenFill>
            </a:ext>
          </a:extLst>
        </p:spPr>
      </p:pic>
      <p:sp>
        <p:nvSpPr>
          <p:cNvPr id="118790" name="Rectangle 6"/>
          <p:cNvSpPr>
            <a:spLocks noChangeArrowheads="1"/>
          </p:cNvSpPr>
          <p:nvPr/>
        </p:nvSpPr>
        <p:spPr bwMode="auto">
          <a:xfrm>
            <a:off x="4876800" y="914400"/>
            <a:ext cx="41148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smtClean="0">
                <a:solidFill>
                  <a:srgbClr val="000000"/>
                </a:solidFill>
                <a:latin typeface="Arial" charset="0"/>
                <a:ea typeface="ＭＳ Ｐゴシック" charset="0"/>
                <a:cs typeface="ＭＳ Ｐゴシック" charset="0"/>
              </a:rPr>
              <a:t>Backscattered Power</a:t>
            </a:r>
          </a:p>
          <a:p>
            <a:pPr defTabSz="914400" eaLnBrk="0" fontAlgn="base" hangingPunct="0">
              <a:spcBef>
                <a:spcPct val="0"/>
              </a:spcBef>
              <a:spcAft>
                <a:spcPct val="0"/>
              </a:spcAft>
            </a:pPr>
            <a:r>
              <a:rPr lang="en-US" sz="2400" smtClean="0">
                <a:solidFill>
                  <a:srgbClr val="000000"/>
                </a:solidFill>
                <a:latin typeface="Arial" charset="0"/>
                <a:ea typeface="ＭＳ Ｐゴシック" charset="0"/>
                <a:cs typeface="ＭＳ Ｐゴシック" charset="0"/>
              </a:rPr>
              <a:t>by cirrus cloud with shear,</a:t>
            </a:r>
          </a:p>
          <a:p>
            <a:pPr defTabSz="914400" eaLnBrk="0" fontAlgn="base" hangingPunct="0">
              <a:spcBef>
                <a:spcPct val="0"/>
              </a:spcBef>
              <a:spcAft>
                <a:spcPct val="0"/>
              </a:spcAft>
            </a:pPr>
            <a:r>
              <a:rPr lang="en-US" sz="2400" smtClean="0">
                <a:solidFill>
                  <a:srgbClr val="000000"/>
                </a:solidFill>
                <a:latin typeface="Arial" charset="0"/>
                <a:ea typeface="ＭＳ Ｐゴシック" charset="0"/>
                <a:cs typeface="ＭＳ Ｐゴシック" charset="0"/>
              </a:rPr>
              <a:t>breaking like an ocean wave.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solidFill>
                  <a:srgbClr val="000000"/>
                </a:solidFill>
              </a:rPr>
              <a:t>Pat Arnott UNR 09</a:t>
            </a:r>
          </a:p>
        </p:txBody>
      </p:sp>
      <p:sp>
        <p:nvSpPr>
          <p:cNvPr id="97282" name="Rectangle 2"/>
          <p:cNvSpPr>
            <a:spLocks noGrp="1" noChangeArrowheads="1"/>
          </p:cNvSpPr>
          <p:nvPr>
            <p:ph type="title"/>
          </p:nvPr>
        </p:nvSpPr>
        <p:spPr>
          <a:xfrm>
            <a:off x="685800" y="152400"/>
            <a:ext cx="7772400" cy="381000"/>
          </a:xfrm>
        </p:spPr>
        <p:txBody>
          <a:bodyPr/>
          <a:lstStyle/>
          <a:p>
            <a:r>
              <a:rPr lang="en-US"/>
              <a:t>LIDAR (Laser light Detection and Ranging) for Hurricane Nora Outflow</a:t>
            </a:r>
          </a:p>
        </p:txBody>
      </p:sp>
      <p:pic>
        <p:nvPicPr>
          <p:cNvPr id="97285" name="Picture 5" descr="lidar_princi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4851400" cy="3478213"/>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4" descr="lidar18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0" y="2392363"/>
            <a:ext cx="5765800" cy="4465637"/>
          </a:xfrm>
          <a:prstGeom prst="rect">
            <a:avLst/>
          </a:prstGeom>
          <a:noFill/>
          <a:extLst>
            <a:ext uri="{909E8E84-426E-40dd-AFC4-6F175D3DCCD1}">
              <a14:hiddenFill xmlns:a14="http://schemas.microsoft.com/office/drawing/2010/main">
                <a:solidFill>
                  <a:srgbClr val="FFFFFF"/>
                </a:solidFill>
              </a14:hiddenFill>
            </a:ext>
          </a:extLst>
        </p:spPr>
      </p:pic>
      <p:sp>
        <p:nvSpPr>
          <p:cNvPr id="97286" name="Rectangle 6"/>
          <p:cNvSpPr>
            <a:spLocks noChangeArrowheads="1"/>
          </p:cNvSpPr>
          <p:nvPr/>
        </p:nvSpPr>
        <p:spPr bwMode="auto">
          <a:xfrm>
            <a:off x="5334000" y="838200"/>
            <a:ext cx="3776663"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smtClean="0">
                <a:solidFill>
                  <a:srgbClr val="000000"/>
                </a:solidFill>
                <a:latin typeface="Arial" charset="0"/>
                <a:ea typeface="ＭＳ Ｐゴシック" charset="0"/>
                <a:cs typeface="ＭＳ Ｐゴシック" charset="0"/>
              </a:rPr>
              <a:t>Linear depolarization ratio:</a:t>
            </a:r>
          </a:p>
          <a:p>
            <a:pPr defTabSz="914400" eaLnBrk="0" fontAlgn="base" hangingPunct="0">
              <a:spcBef>
                <a:spcPct val="0"/>
              </a:spcBef>
              <a:spcAft>
                <a:spcPct val="0"/>
              </a:spcAft>
            </a:pPr>
            <a:r>
              <a:rPr lang="en-US" sz="2400" smtClean="0">
                <a:solidFill>
                  <a:srgbClr val="000000"/>
                </a:solidFill>
                <a:latin typeface="Arial" charset="0"/>
                <a:ea typeface="ＭＳ Ｐゴシック" charset="0"/>
                <a:cs typeface="ＭＳ Ｐゴシック" charset="0"/>
              </a:rPr>
              <a:t>cross polarized power /</a:t>
            </a:r>
          </a:p>
          <a:p>
            <a:pPr defTabSz="914400" eaLnBrk="0" fontAlgn="base" hangingPunct="0">
              <a:spcBef>
                <a:spcPct val="0"/>
              </a:spcBef>
              <a:spcAft>
                <a:spcPct val="0"/>
              </a:spcAft>
            </a:pPr>
            <a:r>
              <a:rPr lang="en-US" sz="2400" smtClean="0">
                <a:solidFill>
                  <a:srgbClr val="000000"/>
                </a:solidFill>
                <a:latin typeface="Arial" charset="0"/>
                <a:ea typeface="ＭＳ Ｐゴシック" charset="0"/>
                <a:cs typeface="ＭＳ Ｐゴシック" charset="0"/>
              </a:rPr>
              <a:t>copolarized power.</a:t>
            </a:r>
          </a:p>
        </p:txBody>
      </p:sp>
      <p:sp>
        <p:nvSpPr>
          <p:cNvPr id="97287" name="Rectangle 7"/>
          <p:cNvSpPr>
            <a:spLocks noChangeArrowheads="1"/>
          </p:cNvSpPr>
          <p:nvPr/>
        </p:nvSpPr>
        <p:spPr bwMode="auto">
          <a:xfrm>
            <a:off x="228600" y="4572000"/>
            <a:ext cx="3657600" cy="192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d small implies oriented pristine crystals.</a:t>
            </a:r>
          </a:p>
          <a:p>
            <a:pPr defTabSz="914400" eaLnBrk="0" fontAlgn="base" hangingPunct="0">
              <a:spcBef>
                <a:spcPct val="0"/>
              </a:spcBef>
              <a:spcAft>
                <a:spcPct val="0"/>
              </a:spcAft>
            </a:pPr>
            <a:endParaRPr lang="en-US" sz="20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d large implies randomly tumbling crystals or polycrystals.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solidFill>
                  <a:srgbClr val="000000"/>
                </a:solidFill>
              </a:rPr>
              <a:t>Pat Arnott, University of Nevada Reno Physics and Atmospheric Science</a:t>
            </a:r>
          </a:p>
        </p:txBody>
      </p:sp>
      <p:sp>
        <p:nvSpPr>
          <p:cNvPr id="34818" name="Rectangle 2"/>
          <p:cNvSpPr>
            <a:spLocks noGrp="1" noChangeArrowheads="1"/>
          </p:cNvSpPr>
          <p:nvPr>
            <p:ph type="title"/>
          </p:nvPr>
        </p:nvSpPr>
        <p:spPr>
          <a:xfrm>
            <a:off x="0" y="-76200"/>
            <a:ext cx="9144000" cy="1295400"/>
          </a:xfrm>
        </p:spPr>
        <p:txBody>
          <a:bodyPr/>
          <a:lstStyle/>
          <a:p>
            <a:r>
              <a:rPr lang="en-US" sz="4000" b="1">
                <a:effectLst>
                  <a:outerShdw blurRad="38100" dist="38100" dir="2700000" algn="tl">
                    <a:srgbClr val="FFFFFF"/>
                  </a:outerShdw>
                </a:effectLst>
              </a:rPr>
              <a:t>FIRE!! The Primary Source of Soot in General is Incomplete Combustion</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5000"/>
            <a:ext cx="3902075" cy="2925763"/>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143000"/>
            <a:ext cx="2733675" cy="547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F9FFA8"/>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solidFill>
                  <a:srgbClr val="000000"/>
                </a:solidFill>
              </a:rPr>
              <a:t>Pat Arnott, University of Nevada Reno Physics and Atmospheric Science</a:t>
            </a:r>
          </a:p>
        </p:txBody>
      </p:sp>
      <p:sp>
        <p:nvSpPr>
          <p:cNvPr id="36866" name="Rectangle 2"/>
          <p:cNvSpPr>
            <a:spLocks noGrp="1" noChangeArrowheads="1"/>
          </p:cNvSpPr>
          <p:nvPr>
            <p:ph type="title"/>
          </p:nvPr>
        </p:nvSpPr>
        <p:spPr>
          <a:xfrm>
            <a:off x="3657600" y="457200"/>
            <a:ext cx="4876800" cy="3276600"/>
          </a:xfrm>
        </p:spPr>
        <p:txBody>
          <a:bodyPr/>
          <a:lstStyle/>
          <a:p>
            <a:r>
              <a:rPr lang="en-US" sz="3200" b="1">
                <a:effectLst>
                  <a:outerShdw blurRad="38100" dist="38100" dir="2700000" algn="tl">
                    <a:srgbClr val="FFFFFF"/>
                  </a:outerShdw>
                </a:effectLst>
              </a:rPr>
              <a:t>Soot:  10 - 50 nm monomers chained together to form larger aggregates.  </a:t>
            </a:r>
            <a:r>
              <a:rPr lang="ja-JP" altLang="en-US" sz="3200" b="1">
                <a:effectLst>
                  <a:outerShdw blurRad="38100" dist="38100" dir="2700000" algn="tl">
                    <a:srgbClr val="FFFFFF"/>
                  </a:outerShdw>
                </a:effectLst>
              </a:rPr>
              <a:t>‘</a:t>
            </a:r>
            <a:r>
              <a:rPr lang="en-US" sz="3200" b="1">
                <a:effectLst>
                  <a:outerShdw blurRad="38100" dist="38100" dir="2700000" algn="tl">
                    <a:srgbClr val="FFFFFF"/>
                  </a:outerShdw>
                </a:effectLst>
              </a:rPr>
              <a:t>Onion Shell</a:t>
            </a:r>
            <a:r>
              <a:rPr lang="ja-JP" altLang="en-US" sz="3200" b="1">
                <a:effectLst>
                  <a:outerShdw blurRad="38100" dist="38100" dir="2700000" algn="tl">
                    <a:srgbClr val="FFFFFF"/>
                  </a:outerShdw>
                </a:effectLst>
              </a:rPr>
              <a:t>’</a:t>
            </a:r>
            <a:r>
              <a:rPr lang="en-US" sz="3200" b="1">
                <a:effectLst>
                  <a:outerShdw blurRad="38100" dist="38100" dir="2700000" algn="tl">
                    <a:srgbClr val="FFFFFF"/>
                  </a:outerShdw>
                </a:effectLst>
              </a:rPr>
              <a:t> structure of the monomers.</a:t>
            </a: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7313"/>
            <a:ext cx="2166938" cy="6389687"/>
          </a:xfrm>
          <a:prstGeom prst="rect">
            <a:avLst/>
          </a:prstGeom>
          <a:noFill/>
          <a:extLst>
            <a:ext uri="{909E8E84-426E-40dd-AFC4-6F175D3DCCD1}">
              <a14:hiddenFill xmlns:a14="http://schemas.microsoft.com/office/drawing/2010/main">
                <a:solidFill>
                  <a:srgbClr val="FFFFFF"/>
                </a:solidFill>
              </a14:hiddenFill>
            </a:ext>
          </a:extLst>
        </p:spPr>
      </p:pic>
      <p:sp>
        <p:nvSpPr>
          <p:cNvPr id="36868" name="Rectangle 4"/>
          <p:cNvSpPr>
            <a:spLocks noChangeArrowheads="1"/>
          </p:cNvSpPr>
          <p:nvPr/>
        </p:nvSpPr>
        <p:spPr bwMode="auto">
          <a:xfrm>
            <a:off x="3581400" y="3962400"/>
            <a:ext cx="5181600" cy="24415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0"/>
              </a:spcBef>
              <a:spcAft>
                <a:spcPct val="0"/>
              </a:spcAft>
            </a:pPr>
            <a:r>
              <a:rPr lang="en-US" sz="1400" smtClean="0">
                <a:solidFill>
                  <a:srgbClr val="000000"/>
                </a:solidFill>
                <a:latin typeface="Times New Roman" charset="0"/>
                <a:ea typeface="ＭＳ Ｐゴシック" charset="0"/>
                <a:cs typeface="ＭＳ Ｐゴシック" charset="0"/>
              </a:rPr>
              <a:t>IMAGE CREDIT:</a:t>
            </a:r>
          </a:p>
          <a:p>
            <a:pPr defTabSz="914400" eaLnBrk="0" fontAlgn="base" hangingPunct="0">
              <a:spcBef>
                <a:spcPct val="0"/>
              </a:spcBef>
              <a:spcAft>
                <a:spcPct val="0"/>
              </a:spcAft>
            </a:pPr>
            <a:r>
              <a:rPr lang="en-US" sz="1400" smtClean="0">
                <a:solidFill>
                  <a:srgbClr val="000000"/>
                </a:solidFill>
                <a:latin typeface="Times New Roman" charset="0"/>
                <a:ea typeface="ＭＳ Ｐゴシック" charset="0"/>
                <a:cs typeface="ＭＳ Ｐゴシック" charset="0"/>
              </a:rPr>
              <a:t>http://7starm.asu.edu/Buseck2000%20/figure_10.htm</a:t>
            </a:r>
          </a:p>
          <a:p>
            <a:pPr defTabSz="914400" eaLnBrk="0" fontAlgn="base" hangingPunct="0">
              <a:spcBef>
                <a:spcPct val="0"/>
              </a:spcBef>
              <a:spcAft>
                <a:spcPct val="0"/>
              </a:spcAft>
            </a:pPr>
            <a:endParaRPr lang="en-US" sz="1400" smtClean="0">
              <a:solidFill>
                <a:srgbClr val="000000"/>
              </a:solidFill>
              <a:latin typeface="Times New Roman" charset="0"/>
              <a:ea typeface="ＭＳ Ｐゴシック" charset="0"/>
              <a:cs typeface="ＭＳ Ｐゴシック" charset="0"/>
            </a:endParaRPr>
          </a:p>
          <a:p>
            <a:pPr defTabSz="914400" eaLnBrk="0" fontAlgn="base" hangingPunct="0">
              <a:spcBef>
                <a:spcPct val="0"/>
              </a:spcBef>
              <a:spcAft>
                <a:spcPct val="0"/>
              </a:spcAft>
            </a:pPr>
            <a:r>
              <a:rPr lang="en-US" sz="1400" smtClean="0">
                <a:solidFill>
                  <a:srgbClr val="000000"/>
                </a:solidFill>
                <a:latin typeface="Times New Roman" charset="0"/>
                <a:ea typeface="ＭＳ Ｐゴシック" charset="0"/>
                <a:cs typeface="ＭＳ Ｐゴシック" charset="0"/>
              </a:rPr>
              <a:t>TEM images of soot. </a:t>
            </a:r>
          </a:p>
          <a:p>
            <a:pPr defTabSz="914400" eaLnBrk="0" fontAlgn="base" hangingPunct="0">
              <a:spcBef>
                <a:spcPct val="0"/>
              </a:spcBef>
              <a:spcAft>
                <a:spcPct val="0"/>
              </a:spcAft>
            </a:pPr>
            <a:endParaRPr lang="en-US" sz="1400" smtClean="0">
              <a:solidFill>
                <a:srgbClr val="000000"/>
              </a:solidFill>
              <a:latin typeface="Times New Roman" charset="0"/>
              <a:ea typeface="ＭＳ Ｐゴシック" charset="0"/>
              <a:cs typeface="ＭＳ Ｐゴシック" charset="0"/>
            </a:endParaRPr>
          </a:p>
          <a:p>
            <a:pPr defTabSz="914400" eaLnBrk="0" fontAlgn="base" hangingPunct="0">
              <a:spcBef>
                <a:spcPct val="0"/>
              </a:spcBef>
              <a:spcAft>
                <a:spcPct val="0"/>
              </a:spcAft>
            </a:pPr>
            <a:r>
              <a:rPr lang="en-US" sz="1400" smtClean="0">
                <a:solidFill>
                  <a:srgbClr val="000000"/>
                </a:solidFill>
                <a:latin typeface="Times New Roman" charset="0"/>
                <a:ea typeface="ＭＳ Ｐゴシック" charset="0"/>
                <a:cs typeface="ＭＳ Ｐゴシック" charset="0"/>
              </a:rPr>
              <a:t>A, B. Chain-like soot aggregates. (A--Phoenix, after Katrinak et al., 1993; B--Sagres, Portugal, ACE-2). </a:t>
            </a:r>
          </a:p>
          <a:p>
            <a:pPr defTabSz="914400" eaLnBrk="0" fontAlgn="base" hangingPunct="0">
              <a:spcBef>
                <a:spcPct val="0"/>
              </a:spcBef>
              <a:spcAft>
                <a:spcPct val="0"/>
              </a:spcAft>
            </a:pPr>
            <a:endParaRPr lang="en-US" sz="1400" smtClean="0">
              <a:solidFill>
                <a:srgbClr val="000000"/>
              </a:solidFill>
              <a:latin typeface="Times New Roman" charset="0"/>
              <a:ea typeface="ＭＳ Ｐゴシック" charset="0"/>
              <a:cs typeface="ＭＳ Ｐゴシック" charset="0"/>
            </a:endParaRPr>
          </a:p>
          <a:p>
            <a:pPr defTabSz="914400" eaLnBrk="0" fontAlgn="base" hangingPunct="0">
              <a:spcBef>
                <a:spcPct val="0"/>
              </a:spcBef>
              <a:spcAft>
                <a:spcPct val="0"/>
              </a:spcAft>
            </a:pPr>
            <a:r>
              <a:rPr lang="en-US" sz="1400" smtClean="0">
                <a:solidFill>
                  <a:srgbClr val="000000"/>
                </a:solidFill>
                <a:latin typeface="Times New Roman" charset="0"/>
                <a:ea typeface="ＭＳ Ｐゴシック" charset="0"/>
                <a:cs typeface="ＭＳ Ｐゴシック" charset="0"/>
              </a:rPr>
              <a:t>C. High-resolution TEM image of the arrowed soot aggregate showing the onion-like structure of soot spheres. (Southern Ocean, ACE-1; after Pósfai et al, 1999). </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solidFill>
                  <a:srgbClr val="000000"/>
                </a:solidFill>
              </a:rPr>
              <a:t>Pat Arnott, University of Nevada Reno Physics and Atmospheric Science</a:t>
            </a:r>
          </a:p>
        </p:txBody>
      </p:sp>
      <p:pic>
        <p:nvPicPr>
          <p:cNvPr id="44034" name="Picture 2" descr="InhalingExha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1868488"/>
            <a:ext cx="7358062" cy="4913312"/>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UptakeLead1975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76200"/>
            <a:ext cx="5273675" cy="1866900"/>
          </a:xfrm>
          <a:prstGeom prst="rect">
            <a:avLst/>
          </a:prstGeom>
          <a:noFill/>
          <a:extLst>
            <a:ext uri="{909E8E84-426E-40dd-AFC4-6F175D3DCCD1}">
              <a14:hiddenFill xmlns:a14="http://schemas.microsoft.com/office/drawing/2010/main">
                <a:solidFill>
                  <a:srgbClr val="FFFFFF"/>
                </a:solidFill>
              </a14:hiddenFill>
            </a:ext>
          </a:extLst>
        </p:spPr>
      </p:pic>
      <p:sp>
        <p:nvSpPr>
          <p:cNvPr id="44036" name="Rectangle 4"/>
          <p:cNvSpPr>
            <a:spLocks noGrp="1" noChangeArrowheads="1"/>
          </p:cNvSpPr>
          <p:nvPr>
            <p:ph type="title"/>
          </p:nvPr>
        </p:nvSpPr>
        <p:spPr>
          <a:xfrm>
            <a:off x="228600" y="304800"/>
            <a:ext cx="685800" cy="5715000"/>
          </a:xfrm>
          <a:noFill/>
          <a:ln/>
        </p:spPr>
        <p:txBody>
          <a:bodyPr vert="eaVert"/>
          <a:lstStyle/>
          <a:p>
            <a:r>
              <a:rPr lang="en-US" sz="3200" b="1">
                <a:solidFill>
                  <a:srgbClr val="FCFF1C"/>
                </a:solidFill>
                <a:effectLst>
                  <a:outerShdw blurRad="38100" dist="38100" dir="2700000" algn="tl">
                    <a:srgbClr val="FFFFFF"/>
                  </a:outerShdw>
                </a:effectLst>
              </a:rPr>
              <a:t>Lead Experiments on People!</a:t>
            </a:r>
          </a:p>
        </p:txBody>
      </p:sp>
      <p:sp>
        <p:nvSpPr>
          <p:cNvPr id="44037" name="WordArt 5"/>
          <p:cNvSpPr>
            <a:spLocks noChangeArrowheads="1" noChangeShapeType="1" noTextEdit="1"/>
          </p:cNvSpPr>
          <p:nvPr/>
        </p:nvSpPr>
        <p:spPr bwMode="auto">
          <a:xfrm>
            <a:off x="6934200" y="533400"/>
            <a:ext cx="2057400" cy="85566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it-IT" sz="3600" kern="10" smtClean="0">
                <a:ln w="9525">
                  <a:round/>
                  <a:headEnd/>
                  <a:tailEnd/>
                </a:ln>
                <a:gradFill rotWithShape="0">
                  <a:gsLst>
                    <a:gs pos="0">
                      <a:srgbClr val="FFE701"/>
                    </a:gs>
                    <a:gs pos="100000">
                      <a:srgbClr val="FE3E02"/>
                    </a:gs>
                  </a:gsLst>
                  <a:lin ang="5400000" scaled="1"/>
                </a:gradFill>
                <a:latin typeface="Impact"/>
                <a:ea typeface="Impact"/>
                <a:cs typeface="Impact"/>
              </a:rPr>
              <a:t>Circa 1975!</a:t>
            </a:r>
            <a:endParaRPr lang="en-US" sz="3600" kern="10" smtClean="0">
              <a:ln w="9525">
                <a:round/>
                <a:headEnd/>
                <a:tailEnd/>
              </a:ln>
              <a:gradFill rotWithShape="0">
                <a:gsLst>
                  <a:gs pos="0">
                    <a:srgbClr val="FFE701"/>
                  </a:gs>
                  <a:gs pos="100000">
                    <a:srgbClr val="FE3E02"/>
                  </a:gs>
                </a:gsLst>
                <a:lin ang="5400000" scaled="1"/>
              </a:gradFill>
              <a:latin typeface="Impact"/>
              <a:ea typeface="Impact"/>
              <a:cs typeface="Impact"/>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770745"/>
          </a:xfrm>
        </p:spPr>
        <p:txBody>
          <a:bodyPr/>
          <a:lstStyle/>
          <a:p>
            <a:r>
              <a:rPr lang="en-US" dirty="0" smtClean="0"/>
              <a:t>Atmospheric Science: Brief Personal Trajectory and Jobs</a:t>
            </a:r>
            <a:endParaRPr lang="en-US" dirty="0"/>
          </a:p>
        </p:txBody>
      </p:sp>
      <p:sp>
        <p:nvSpPr>
          <p:cNvPr id="4" name="TextBox 3"/>
          <p:cNvSpPr txBox="1"/>
          <p:nvPr/>
        </p:nvSpPr>
        <p:spPr>
          <a:xfrm>
            <a:off x="260522" y="4566144"/>
            <a:ext cx="8720653" cy="2031325"/>
          </a:xfrm>
          <a:prstGeom prst="rect">
            <a:avLst/>
          </a:prstGeom>
          <a:noFill/>
        </p:spPr>
        <p:txBody>
          <a:bodyPr wrap="square" rtlCol="0">
            <a:spAutoFit/>
          </a:bodyPr>
          <a:lstStyle/>
          <a:p>
            <a:r>
              <a:rPr lang="en-US" dirty="0" smtClean="0"/>
              <a:t>By W. Patrick Arnott</a:t>
            </a:r>
          </a:p>
          <a:p>
            <a:endParaRPr lang="en-US" dirty="0" smtClean="0"/>
          </a:p>
          <a:p>
            <a:r>
              <a:rPr lang="en-US" dirty="0" smtClean="0"/>
              <a:t>Atmospheric Science Program</a:t>
            </a:r>
          </a:p>
          <a:p>
            <a:r>
              <a:rPr lang="en-US" dirty="0" smtClean="0"/>
              <a:t>Department of Physics</a:t>
            </a:r>
          </a:p>
          <a:p>
            <a:endParaRPr lang="en-US" dirty="0" smtClean="0"/>
          </a:p>
          <a:p>
            <a:r>
              <a:rPr lang="en-US" dirty="0" smtClean="0"/>
              <a:t>University of Nevada Reno</a:t>
            </a:r>
          </a:p>
          <a:p>
            <a:r>
              <a:rPr lang="en-US" dirty="0" smtClean="0"/>
              <a:t>Desert Research Institute, Reno</a:t>
            </a:r>
            <a:endParaRPr lang="en-US" dirty="0"/>
          </a:p>
        </p:txBody>
      </p:sp>
      <p:pic>
        <p:nvPicPr>
          <p:cNvPr id="5" name="Picture 4" descr="KH1_annotat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4434"/>
            <a:ext cx="4486964" cy="3365223"/>
          </a:xfrm>
          <a:prstGeom prst="rect">
            <a:avLst/>
          </a:prstGeom>
        </p:spPr>
      </p:pic>
      <p:pic>
        <p:nvPicPr>
          <p:cNvPr id="6" name="Picture 5" descr="KH2_annotat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1283"/>
          </a:xfrm>
          <a:prstGeom prst="rect">
            <a:avLst/>
          </a:prstGeom>
        </p:spPr>
      </p:pic>
    </p:spTree>
    <p:extLst>
      <p:ext uri="{BB962C8B-B14F-4D97-AF65-F5344CB8AC3E}">
        <p14:creationId xmlns:p14="http://schemas.microsoft.com/office/powerpoint/2010/main" val="507083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51202" name="Rectangle 5"/>
          <p:cNvSpPr>
            <a:spLocks noChangeArrowheads="1"/>
          </p:cNvSpPr>
          <p:nvPr/>
        </p:nvSpPr>
        <p:spPr bwMode="auto">
          <a:xfrm>
            <a:off x="1219200" y="990600"/>
            <a:ext cx="419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buFont typeface="Wingdings" charset="0"/>
              <a:buChar char="v"/>
            </a:pPr>
            <a:r>
              <a:rPr lang="en-US" sz="2000" smtClean="0">
                <a:solidFill>
                  <a:srgbClr val="000000"/>
                </a:solidFill>
                <a:latin typeface="Times New Roman" charset="0"/>
                <a:ea typeface="ＭＳ Ｐゴシック" charset="0"/>
                <a:cs typeface="Times New Roman" charset="0"/>
              </a:rPr>
              <a:t>  Aerosol Absorption and</a:t>
            </a:r>
          </a:p>
          <a:p>
            <a:pPr defTabSz="914400" fontAlgn="base">
              <a:spcBef>
                <a:spcPct val="0"/>
              </a:spcBef>
              <a:spcAft>
                <a:spcPct val="0"/>
              </a:spcAft>
            </a:pPr>
            <a:r>
              <a:rPr lang="en-US" sz="2000" smtClean="0">
                <a:solidFill>
                  <a:srgbClr val="000000"/>
                </a:solidFill>
                <a:latin typeface="Times New Roman" charset="0"/>
                <a:ea typeface="ＭＳ Ｐゴシック" charset="0"/>
                <a:cs typeface="Times New Roman" charset="0"/>
              </a:rPr>
              <a:t>    Scattering Coefficients</a:t>
            </a:r>
          </a:p>
          <a:p>
            <a:pPr defTabSz="914400" fontAlgn="base">
              <a:spcBef>
                <a:spcPct val="0"/>
              </a:spcBef>
              <a:spcAft>
                <a:spcPct val="0"/>
              </a:spcAft>
            </a:pPr>
            <a:r>
              <a:rPr lang="en-US" sz="2000" smtClean="0">
                <a:solidFill>
                  <a:srgbClr val="000000"/>
                </a:solidFill>
                <a:latin typeface="Times New Roman" charset="0"/>
                <a:ea typeface="ＭＳ Ｐゴシック" charset="0"/>
                <a:cs typeface="Times New Roman" charset="0"/>
              </a:rPr>
              <a:t>     </a:t>
            </a:r>
          </a:p>
        </p:txBody>
      </p:sp>
      <p:sp>
        <p:nvSpPr>
          <p:cNvPr id="51203" name="Rectangle 7"/>
          <p:cNvSpPr>
            <a:spLocks noChangeArrowheads="1"/>
          </p:cNvSpPr>
          <p:nvPr/>
        </p:nvSpPr>
        <p:spPr bwMode="auto">
          <a:xfrm>
            <a:off x="6553200" y="533400"/>
            <a:ext cx="2438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mtClean="0">
                <a:solidFill>
                  <a:srgbClr val="000000"/>
                </a:solidFill>
                <a:latin typeface="Arial" charset="0"/>
                <a:ea typeface="ＭＳ Ｐゴシック" charset="0"/>
                <a:cs typeface="Arial" charset="0"/>
              </a:rPr>
              <a:t>355 nm</a:t>
            </a:r>
          </a:p>
          <a:p>
            <a:pPr defTabSz="914400" fontAlgn="base">
              <a:spcBef>
                <a:spcPct val="0"/>
              </a:spcBef>
              <a:spcAft>
                <a:spcPct val="0"/>
              </a:spcAft>
            </a:pPr>
            <a:r>
              <a:rPr lang="en-US" smtClean="0">
                <a:solidFill>
                  <a:srgbClr val="000000"/>
                </a:solidFill>
                <a:latin typeface="Arial" charset="0"/>
                <a:ea typeface="ＭＳ Ｐゴシック" charset="0"/>
                <a:cs typeface="Arial" charset="0"/>
              </a:rPr>
              <a:t>405 nm,870 nm</a:t>
            </a:r>
          </a:p>
          <a:p>
            <a:pPr defTabSz="914400" fontAlgn="base">
              <a:spcBef>
                <a:spcPct val="0"/>
              </a:spcBef>
              <a:spcAft>
                <a:spcPct val="0"/>
              </a:spcAft>
            </a:pPr>
            <a:r>
              <a:rPr lang="en-US" smtClean="0">
                <a:solidFill>
                  <a:srgbClr val="000000"/>
                </a:solidFill>
                <a:latin typeface="Arial" charset="0"/>
                <a:ea typeface="ＭＳ Ｐゴシック" charset="0"/>
                <a:cs typeface="Arial" charset="0"/>
              </a:rPr>
              <a:t>532 nm</a:t>
            </a:r>
          </a:p>
          <a:p>
            <a:pPr defTabSz="914400" fontAlgn="base">
              <a:spcBef>
                <a:spcPct val="0"/>
              </a:spcBef>
              <a:spcAft>
                <a:spcPct val="0"/>
              </a:spcAft>
            </a:pPr>
            <a:r>
              <a:rPr lang="en-US" smtClean="0">
                <a:solidFill>
                  <a:srgbClr val="000000"/>
                </a:solidFill>
                <a:latin typeface="Arial" charset="0"/>
                <a:ea typeface="ＭＳ Ｐゴシック" charset="0"/>
                <a:cs typeface="Arial" charset="0"/>
              </a:rPr>
              <a:t>671 nm, 676 nm</a:t>
            </a:r>
          </a:p>
          <a:p>
            <a:pPr defTabSz="914400" fontAlgn="base">
              <a:spcBef>
                <a:spcPct val="0"/>
              </a:spcBef>
              <a:spcAft>
                <a:spcPct val="0"/>
              </a:spcAft>
            </a:pPr>
            <a:r>
              <a:rPr lang="en-US" smtClean="0">
                <a:solidFill>
                  <a:srgbClr val="000000"/>
                </a:solidFill>
                <a:latin typeface="Arial" charset="0"/>
                <a:ea typeface="ＭＳ Ｐゴシック" charset="0"/>
                <a:cs typeface="Arial" charset="0"/>
              </a:rPr>
              <a:t>1047 nm</a:t>
            </a: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51204" name="Rectangle 1"/>
          <p:cNvSpPr>
            <a:spLocks noChangeArrowheads="1"/>
          </p:cNvSpPr>
          <p:nvPr/>
        </p:nvSpPr>
        <p:spPr bwMode="auto">
          <a:xfrm>
            <a:off x="2362200" y="0"/>
            <a:ext cx="4811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3200" b="1" smtClean="0">
                <a:solidFill>
                  <a:srgbClr val="000000"/>
                </a:solidFill>
                <a:latin typeface="Times New Roman" charset="0"/>
                <a:ea typeface="ＭＳ Ｐゴシック" charset="0"/>
                <a:cs typeface="Times New Roman" charset="0"/>
              </a:rPr>
              <a:t>Aerosol Optics Instrument</a:t>
            </a:r>
          </a:p>
        </p:txBody>
      </p:sp>
      <p:pic>
        <p:nvPicPr>
          <p:cNvPr id="51205" name="Picture 5" descr="Dual_WavelengthPA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2057400"/>
            <a:ext cx="8683625" cy="4422775"/>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Nevada_Master_horiz_no_slogan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7213" cy="454025"/>
          </a:xfrm>
          <a:prstGeom prst="rect">
            <a:avLst/>
          </a:prstGeom>
          <a:noFill/>
          <a:extLst>
            <a:ext uri="{909E8E84-426E-40dd-AFC4-6F175D3DCCD1}">
              <a14:hiddenFill xmlns:a14="http://schemas.microsoft.com/office/drawing/2010/main">
                <a:solidFill>
                  <a:srgbClr val="FFFFFF"/>
                </a:solidFill>
              </a14:hiddenFill>
            </a:ext>
          </a:extLst>
        </p:spPr>
      </p:pic>
      <p:pic>
        <p:nvPicPr>
          <p:cNvPr id="51207" name="Picture 7" descr="Nevada_Master_horiz_no_slogan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6788" y="6403975"/>
            <a:ext cx="557212" cy="454025"/>
          </a:xfrm>
          <a:prstGeom prst="rect">
            <a:avLst/>
          </a:prstGeom>
          <a:noFill/>
          <a:extLst>
            <a:ext uri="{909E8E84-426E-40dd-AFC4-6F175D3DCCD1}">
              <a14:hiddenFill xmlns:a14="http://schemas.microsoft.com/office/drawing/2010/main">
                <a:solidFill>
                  <a:srgbClr val="FFFFFF"/>
                </a:solidFill>
              </a14:hiddenFill>
            </a:ext>
          </a:extLst>
        </p:spPr>
      </p:pic>
      <p:pic>
        <p:nvPicPr>
          <p:cNvPr id="51208" name="Picture 8" descr="Nevada_Master_horiz_no_slogan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03975"/>
            <a:ext cx="557213" cy="454025"/>
          </a:xfrm>
          <a:prstGeom prst="rect">
            <a:avLst/>
          </a:prstGeom>
          <a:noFill/>
          <a:extLst>
            <a:ext uri="{909E8E84-426E-40dd-AFC4-6F175D3DCCD1}">
              <a14:hiddenFill xmlns:a14="http://schemas.microsoft.com/office/drawing/2010/main">
                <a:solidFill>
                  <a:srgbClr val="FFFFFF"/>
                </a:solidFill>
              </a14:hiddenFill>
            </a:ext>
          </a:extLst>
        </p:spPr>
      </p:pic>
      <p:pic>
        <p:nvPicPr>
          <p:cNvPr id="51209" name="Picture 9" descr="Nevada_Master_horiz_no_slogan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6788" y="0"/>
            <a:ext cx="557212" cy="454025"/>
          </a:xfrm>
          <a:prstGeom prst="rect">
            <a:avLst/>
          </a:prstGeom>
          <a:noFill/>
          <a:extLst>
            <a:ext uri="{909E8E84-426E-40dd-AFC4-6F175D3DCCD1}">
              <a14:hiddenFill xmlns:a14="http://schemas.microsoft.com/office/drawing/2010/main">
                <a:solidFill>
                  <a:srgbClr val="FFFFFF"/>
                </a:solidFill>
              </a14:hiddenFill>
            </a:ext>
          </a:extLst>
        </p:spPr>
      </p:pic>
      <p:sp>
        <p:nvSpPr>
          <p:cNvPr id="51210" name="Text Box 10"/>
          <p:cNvSpPr txBox="1">
            <a:spLocks noChangeArrowheads="1"/>
          </p:cNvSpPr>
          <p:nvPr/>
        </p:nvSpPr>
        <p:spPr bwMode="auto">
          <a:xfrm>
            <a:off x="990600" y="2590800"/>
            <a:ext cx="506413"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3600" b="1" i="1" smtClean="0">
                <a:solidFill>
                  <a:srgbClr val="0000FF"/>
                </a:solidFill>
                <a:latin typeface="Arial" charset="0"/>
                <a:ea typeface="ＭＳ Ｐゴシック" charset="0"/>
                <a:cs typeface="ＭＳ Ｐゴシック" charset="0"/>
              </a:rPr>
              <a:t>f</a:t>
            </a:r>
            <a:r>
              <a:rPr lang="en-US" sz="3600" b="1" i="1" baseline="-25000" smtClean="0">
                <a:solidFill>
                  <a:srgbClr val="0000FF"/>
                </a:solidFill>
                <a:latin typeface="Arial" charset="0"/>
                <a:ea typeface="ＭＳ Ｐゴシック" charset="0"/>
                <a:cs typeface="ＭＳ Ｐゴシック" charset="0"/>
              </a:rPr>
              <a:t>0</a:t>
            </a:r>
            <a:endParaRPr lang="en-US" sz="2000" smtClean="0">
              <a:solidFill>
                <a:srgbClr val="000000"/>
              </a:solidFill>
              <a:latin typeface="Arial" charset="0"/>
              <a:ea typeface="ＭＳ Ｐゴシック" charset="0"/>
              <a:cs typeface="ＭＳ Ｐゴシック" charset="0"/>
            </a:endParaRPr>
          </a:p>
        </p:txBody>
      </p:sp>
      <p:sp>
        <p:nvSpPr>
          <p:cNvPr id="51211" name="Text Box 11"/>
          <p:cNvSpPr txBox="1">
            <a:spLocks noChangeArrowheads="1"/>
          </p:cNvSpPr>
          <p:nvPr/>
        </p:nvSpPr>
        <p:spPr bwMode="auto">
          <a:xfrm>
            <a:off x="304800" y="4267200"/>
            <a:ext cx="1458913"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3600" b="1" i="1" smtClean="0">
                <a:solidFill>
                  <a:srgbClr val="FF0C0C"/>
                </a:solidFill>
                <a:latin typeface="Arial" charset="0"/>
                <a:ea typeface="ＭＳ Ｐゴシック" charset="0"/>
                <a:cs typeface="ＭＳ Ｐゴシック" charset="0"/>
              </a:rPr>
              <a:t>f</a:t>
            </a:r>
            <a:r>
              <a:rPr lang="en-US" sz="3600" b="1" i="1" baseline="-25000" smtClean="0">
                <a:solidFill>
                  <a:srgbClr val="FF0C0C"/>
                </a:solidFill>
                <a:latin typeface="Arial" charset="0"/>
                <a:ea typeface="ＭＳ Ｐゴシック" charset="0"/>
                <a:cs typeface="ＭＳ Ｐゴシック" charset="0"/>
              </a:rPr>
              <a:t>0</a:t>
            </a:r>
            <a:r>
              <a:rPr lang="en-US" sz="3600" b="1" i="1" smtClean="0">
                <a:solidFill>
                  <a:srgbClr val="FF0C0C"/>
                </a:solidFill>
                <a:latin typeface="Arial" charset="0"/>
                <a:ea typeface="ＭＳ Ｐゴシック" charset="0"/>
                <a:cs typeface="ＭＳ Ｐゴシック" charset="0"/>
              </a:rPr>
              <a:t> + df</a:t>
            </a:r>
            <a:endParaRPr lang="en-US" sz="2000" smtClean="0">
              <a:solidFill>
                <a:srgbClr val="FF0C0C"/>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04"/>
            <a:ext cx="9144000" cy="1006319"/>
          </a:xfrm>
        </p:spPr>
        <p:txBody>
          <a:bodyPr/>
          <a:lstStyle/>
          <a:p>
            <a:r>
              <a:rPr lang="en-US" sz="2800" b="1" dirty="0" smtClean="0"/>
              <a:t>5 Patents and 2 ‘Commercialized’ Instruments: Royalties and Connections</a:t>
            </a:r>
            <a:endParaRPr lang="en-US" sz="2800" b="1" dirty="0"/>
          </a:p>
        </p:txBody>
      </p:sp>
      <p:sp>
        <p:nvSpPr>
          <p:cNvPr id="4" name="Slide Number Placeholder 3"/>
          <p:cNvSpPr>
            <a:spLocks noGrp="1"/>
          </p:cNvSpPr>
          <p:nvPr>
            <p:ph type="sldNum" sz="quarter" idx="12"/>
          </p:nvPr>
        </p:nvSpPr>
        <p:spPr/>
        <p:txBody>
          <a:bodyPr/>
          <a:lstStyle/>
          <a:p>
            <a:fld id="{5BC1E71E-B140-674F-96BE-A8383266260E}" type="slidenum">
              <a:rPr lang="en-US" smtClean="0"/>
              <a:pPr/>
              <a:t>21</a:t>
            </a:fld>
            <a:endParaRPr lang="en-US"/>
          </a:p>
        </p:txBody>
      </p:sp>
      <p:pic>
        <p:nvPicPr>
          <p:cNvPr id="7" name="Picture 6" descr="Google Chrome00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0423"/>
            <a:ext cx="9140442" cy="1975712"/>
          </a:xfrm>
          <a:prstGeom prst="rect">
            <a:avLst/>
          </a:prstGeom>
        </p:spPr>
      </p:pic>
      <p:pic>
        <p:nvPicPr>
          <p:cNvPr id="8" name="Picture 7" descr="Google Chrome00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69824"/>
            <a:ext cx="9144000" cy="996902"/>
          </a:xfrm>
          <a:prstGeom prst="rect">
            <a:avLst/>
          </a:prstGeom>
        </p:spPr>
      </p:pic>
      <p:pic>
        <p:nvPicPr>
          <p:cNvPr id="9" name="Picture 8" descr="Google Chrome004.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53503"/>
            <a:ext cx="9144000" cy="989463"/>
          </a:xfrm>
          <a:prstGeom prst="rect">
            <a:avLst/>
          </a:prstGeom>
        </p:spPr>
      </p:pic>
    </p:spTree>
    <p:extLst>
      <p:ext uri="{BB962C8B-B14F-4D97-AF65-F5344CB8AC3E}">
        <p14:creationId xmlns:p14="http://schemas.microsoft.com/office/powerpoint/2010/main" val="3353002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descr="KristinClau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0413" cy="3427413"/>
          </a:xfrm>
          <a:prstGeom prst="rect">
            <a:avLst/>
          </a:prstGeom>
          <a:noFill/>
          <a:extLst>
            <a:ext uri="{909E8E84-426E-40dd-AFC4-6F175D3DCCD1}">
              <a14:hiddenFill xmlns:a14="http://schemas.microsoft.com/office/drawing/2010/main">
                <a:solidFill>
                  <a:srgbClr val="FFFFFF"/>
                </a:solidFill>
              </a14:hiddenFill>
            </a:ext>
          </a:extLst>
        </p:spPr>
      </p:pic>
      <p:pic>
        <p:nvPicPr>
          <p:cNvPr id="53251" name="Picture 3" descr="Pat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77788"/>
            <a:ext cx="3427413" cy="4570412"/>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MultiInter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30588"/>
            <a:ext cx="4570413" cy="3427412"/>
          </a:xfrm>
          <a:prstGeom prst="rect">
            <a:avLst/>
          </a:prstGeom>
          <a:noFill/>
          <a:extLst>
            <a:ext uri="{909E8E84-426E-40dd-AFC4-6F175D3DCCD1}">
              <a14:hiddenFill xmlns:a14="http://schemas.microsoft.com/office/drawing/2010/main">
                <a:solidFill>
                  <a:srgbClr val="FFFFFF"/>
                </a:solidFill>
              </a14:hiddenFill>
            </a:ext>
          </a:extLst>
        </p:spPr>
      </p:pic>
      <p:pic>
        <p:nvPicPr>
          <p:cNvPr id="53253" name="Picture 5" descr="MultiBack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722813"/>
            <a:ext cx="4113213" cy="2135187"/>
          </a:xfrm>
          <a:prstGeom prst="rect">
            <a:avLst/>
          </a:prstGeom>
          <a:noFill/>
          <a:extLst>
            <a:ext uri="{909E8E84-426E-40dd-AFC4-6F175D3DCCD1}">
              <a14:hiddenFill xmlns:a14="http://schemas.microsoft.com/office/drawing/2010/main">
                <a:solidFill>
                  <a:srgbClr val="FFFFFF"/>
                </a:solidFill>
              </a14:hiddenFill>
            </a:ext>
          </a:extLst>
        </p:spPr>
      </p:pic>
      <p:sp>
        <p:nvSpPr>
          <p:cNvPr id="53254" name="Rectangle 6"/>
          <p:cNvSpPr>
            <a:spLocks noGrp="1"/>
          </p:cNvSpPr>
          <p:nvPr>
            <p:ph type="ctrTitle"/>
          </p:nvPr>
        </p:nvSpPr>
        <p:spPr>
          <a:xfrm>
            <a:off x="914400" y="0"/>
            <a:ext cx="7772400" cy="685800"/>
          </a:xfrm>
        </p:spPr>
        <p:txBody>
          <a:bodyPr/>
          <a:lstStyle/>
          <a:p>
            <a:r>
              <a:rPr lang="en-US" sz="2800" b="1">
                <a:solidFill>
                  <a:srgbClr val="FFFF00"/>
                </a:solidFill>
              </a:rPr>
              <a:t>Images of the Dual Wavelength Instrument</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7346" name="Picture 2" descr="IMG_09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76200"/>
            <a:ext cx="5026025" cy="670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7" name="Picture 3" descr="IMG_09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235450"/>
            <a:ext cx="3290888" cy="247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8" name="Picture 4" descr="IMG_11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6200"/>
            <a:ext cx="3017838" cy="4022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9" name="Rectangle 5"/>
          <p:cNvSpPr>
            <a:spLocks noGrp="1"/>
          </p:cNvSpPr>
          <p:nvPr>
            <p:ph type="title"/>
          </p:nvPr>
        </p:nvSpPr>
        <p:spPr>
          <a:xfrm>
            <a:off x="457200" y="0"/>
            <a:ext cx="8229600" cy="609600"/>
          </a:xfrm>
          <a:solidFill>
            <a:schemeClr val="tx1"/>
          </a:solidFill>
        </p:spPr>
        <p:txBody>
          <a:bodyPr/>
          <a:lstStyle/>
          <a:p>
            <a:r>
              <a:rPr lang="en-US" sz="2800">
                <a:solidFill>
                  <a:srgbClr val="FFFF00"/>
                </a:solidFill>
              </a:rPr>
              <a:t>Fire Science Laboratory in Missoula Montana</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FL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5715000" cy="4287838"/>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descr="IMG_10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733800"/>
            <a:ext cx="3903663" cy="2928938"/>
          </a:xfrm>
          <a:prstGeom prst="rect">
            <a:avLst/>
          </a:prstGeom>
          <a:noFill/>
          <a:extLst>
            <a:ext uri="{909E8E84-426E-40dd-AFC4-6F175D3DCCD1}">
              <a14:hiddenFill xmlns:a14="http://schemas.microsoft.com/office/drawing/2010/main">
                <a:solidFill>
                  <a:srgbClr val="FFFFFF"/>
                </a:solidFill>
              </a14:hiddenFill>
            </a:ext>
          </a:extLst>
        </p:spPr>
      </p:pic>
      <p:sp>
        <p:nvSpPr>
          <p:cNvPr id="59396" name="Rectangle 4"/>
          <p:cNvSpPr>
            <a:spLocks noGrp="1" noChangeArrowheads="1"/>
          </p:cNvSpPr>
          <p:nvPr>
            <p:ph type="body" idx="1"/>
          </p:nvPr>
        </p:nvSpPr>
        <p:spPr>
          <a:xfrm>
            <a:off x="304800" y="4724400"/>
            <a:ext cx="4648200" cy="16764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80000"/>
              </a:lnSpc>
            </a:pPr>
            <a:r>
              <a:rPr lang="en-US" sz="2800" b="1">
                <a:solidFill>
                  <a:srgbClr val="FFFF00"/>
                </a:solidFill>
              </a:rPr>
              <a:t>Instrumentation sampling wood smoke during FLAME Chamber burns </a:t>
            </a:r>
          </a:p>
        </p:txBody>
      </p:sp>
      <p:sp>
        <p:nvSpPr>
          <p:cNvPr id="59397" name="Rectangle 5"/>
          <p:cNvSpPr>
            <a:spLocks noChangeArrowheads="1"/>
          </p:cNvSpPr>
          <p:nvPr/>
        </p:nvSpPr>
        <p:spPr bwMode="auto">
          <a:xfrm>
            <a:off x="6019800" y="2971800"/>
            <a:ext cx="3124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defTabSz="914400" eaLnBrk="0" fontAlgn="base" hangingPunct="0">
              <a:lnSpc>
                <a:spcPct val="80000"/>
              </a:lnSpc>
              <a:spcBef>
                <a:spcPct val="20000"/>
              </a:spcBef>
              <a:spcAft>
                <a:spcPct val="0"/>
              </a:spcAft>
              <a:buFont typeface="Arial" charset="0"/>
              <a:buChar char="•"/>
            </a:pPr>
            <a:r>
              <a:rPr lang="en-US" sz="2400" b="1" smtClean="0">
                <a:solidFill>
                  <a:srgbClr val="FFFF00"/>
                </a:solidFill>
                <a:latin typeface="Verdana" charset="0"/>
                <a:ea typeface="ＭＳ Ｐゴシック" charset="0"/>
                <a:cs typeface="ＭＳ Ｐゴシック" charset="0"/>
              </a:rPr>
              <a:t>Photoacoustic instruments</a:t>
            </a:r>
          </a:p>
        </p:txBody>
      </p:sp>
      <p:sp>
        <p:nvSpPr>
          <p:cNvPr id="59398" name="Rectangle 6"/>
          <p:cNvSpPr>
            <a:spLocks noGrp="1"/>
          </p:cNvSpPr>
          <p:nvPr>
            <p:ph type="title"/>
          </p:nvPr>
        </p:nvSpPr>
        <p:spPr>
          <a:xfrm>
            <a:off x="685800" y="0"/>
            <a:ext cx="8229600" cy="457200"/>
          </a:xfrm>
          <a:solidFill>
            <a:schemeClr val="tx1"/>
          </a:solidFill>
        </p:spPr>
        <p:txBody>
          <a:bodyPr/>
          <a:lstStyle/>
          <a:p>
            <a:r>
              <a:rPr lang="en-US" sz="3200">
                <a:solidFill>
                  <a:srgbClr val="FFFF00"/>
                </a:solidFill>
              </a:rPr>
              <a:t>Fire Science Laboratory</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solidFill>
                  <a:srgbClr val="000000"/>
                </a:solidFill>
              </a:rPr>
              <a:t>Pat Arnott, University of Nevada Reno Physics and Atmospheric Science</a:t>
            </a:r>
          </a:p>
        </p:txBody>
      </p:sp>
      <p:sp>
        <p:nvSpPr>
          <p:cNvPr id="61442" name="Rectangle 2"/>
          <p:cNvSpPr>
            <a:spLocks noGrp="1" noChangeArrowheads="1"/>
          </p:cNvSpPr>
          <p:nvPr>
            <p:ph type="title"/>
          </p:nvPr>
        </p:nvSpPr>
        <p:spPr>
          <a:xfrm>
            <a:off x="228600" y="0"/>
            <a:ext cx="8915400" cy="609600"/>
          </a:xfrm>
        </p:spPr>
        <p:txBody>
          <a:bodyPr/>
          <a:lstStyle/>
          <a:p>
            <a:r>
              <a:rPr lang="en-US">
                <a:solidFill>
                  <a:srgbClr val="FDFA0D"/>
                </a:solidFill>
                <a:effectLst>
                  <a:outerShdw blurRad="38100" dist="38100" dir="2700000" algn="tl">
                    <a:srgbClr val="FFFFFF"/>
                  </a:outerShdw>
                </a:effectLst>
              </a:rPr>
              <a:t>Dynamometer Vehicle Tests</a:t>
            </a:r>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3903663" cy="2927350"/>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33400"/>
            <a:ext cx="3903663" cy="2927350"/>
          </a:xfrm>
          <a:prstGeom prst="rect">
            <a:avLst/>
          </a:prstGeom>
          <a:noFill/>
          <a:extLst>
            <a:ext uri="{909E8E84-426E-40dd-AFC4-6F175D3DCCD1}">
              <a14:hiddenFill xmlns:a14="http://schemas.microsoft.com/office/drawing/2010/main">
                <a:solidFill>
                  <a:srgbClr val="FFFFFF"/>
                </a:solidFill>
              </a14:hiddenFill>
            </a:ext>
          </a:extLst>
        </p:spPr>
      </p:pic>
      <p:pic>
        <p:nvPicPr>
          <p:cNvPr id="61445" name="Picture 5" descr="TestingACa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733800"/>
            <a:ext cx="3902075" cy="2925763"/>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descr="dieselSamplingH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3733800"/>
            <a:ext cx="3902075" cy="2925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p:cNvSpPr>
          <p:nvPr>
            <p:ph type="title"/>
          </p:nvPr>
        </p:nvSpPr>
        <p:spPr>
          <a:xfrm>
            <a:off x="0" y="152400"/>
            <a:ext cx="8991600" cy="457200"/>
          </a:xfrm>
        </p:spPr>
        <p:txBody>
          <a:bodyPr/>
          <a:lstStyle/>
          <a:p>
            <a:r>
              <a:rPr lang="en-US" sz="2800">
                <a:solidFill>
                  <a:srgbClr val="FFFF00"/>
                </a:solidFill>
              </a:rPr>
              <a:t>Dynamometer Test of Compression Ignition Vehicles at UC CE-CERT</a:t>
            </a:r>
          </a:p>
        </p:txBody>
      </p:sp>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3902075" cy="2925763"/>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762000"/>
            <a:ext cx="3902075" cy="2925763"/>
          </a:xfrm>
          <a:prstGeom prst="rect">
            <a:avLst/>
          </a:prstGeom>
          <a:noFill/>
          <a:extLst>
            <a:ext uri="{909E8E84-426E-40dd-AFC4-6F175D3DCCD1}">
              <a14:hiddenFill xmlns:a14="http://schemas.microsoft.com/office/drawing/2010/main">
                <a:solidFill>
                  <a:srgbClr val="FFFFFF"/>
                </a:solidFill>
              </a14:hiddenFill>
            </a:ext>
          </a:extLst>
        </p:spPr>
      </p:pic>
      <p:pic>
        <p:nvPicPr>
          <p:cNvPr id="634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733800"/>
            <a:ext cx="3902075" cy="2925763"/>
          </a:xfrm>
          <a:prstGeom prst="rect">
            <a:avLst/>
          </a:prstGeom>
          <a:noFill/>
          <a:extLst>
            <a:ext uri="{909E8E84-426E-40dd-AFC4-6F175D3DCCD1}">
              <a14:hiddenFill xmlns:a14="http://schemas.microsoft.com/office/drawing/2010/main">
                <a:solidFill>
                  <a:srgbClr val="FFFFFF"/>
                </a:solidFill>
              </a14:hiddenFill>
            </a:ext>
          </a:extLst>
        </p:spPr>
      </p:pic>
      <p:pic>
        <p:nvPicPr>
          <p:cNvPr id="634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703638"/>
            <a:ext cx="2193925" cy="2925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55298" name="Rectangle 2"/>
          <p:cNvSpPr>
            <a:spLocks noGrp="1"/>
          </p:cNvSpPr>
          <p:nvPr>
            <p:ph type="title"/>
          </p:nvPr>
        </p:nvSpPr>
        <p:spPr>
          <a:xfrm>
            <a:off x="838200" y="0"/>
            <a:ext cx="7772400" cy="762000"/>
          </a:xfrm>
        </p:spPr>
        <p:txBody>
          <a:bodyPr/>
          <a:lstStyle/>
          <a:p>
            <a:r>
              <a:rPr lang="en-US" sz="2800" b="1"/>
              <a:t>BC During the Modified UC Test </a:t>
            </a:r>
            <a:br>
              <a:rPr lang="en-US" sz="2800" b="1"/>
            </a:br>
            <a:r>
              <a:rPr lang="en-US" sz="2800" b="1"/>
              <a:t>Photoacoustic Measurements</a:t>
            </a: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320088" cy="5437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ept_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4950"/>
            <a:ext cx="9677400" cy="7475538"/>
          </a:xfrm>
          <a:prstGeom prst="rect">
            <a:avLst/>
          </a:prstGeom>
          <a:noFill/>
          <a:extLst>
            <a:ext uri="{909E8E84-426E-40dd-AFC4-6F175D3DCCD1}">
              <a14:hiddenFill xmlns:a14="http://schemas.microsoft.com/office/drawing/2010/main">
                <a:solidFill>
                  <a:srgbClr val="FFFFFF"/>
                </a:solidFill>
              </a14:hiddenFill>
            </a:ext>
          </a:extLst>
        </p:spPr>
      </p:pic>
      <p:sp>
        <p:nvSpPr>
          <p:cNvPr id="65539" name="Rectangle 3"/>
          <p:cNvSpPr>
            <a:spLocks noChangeArrowheads="1"/>
          </p:cNvSpPr>
          <p:nvPr/>
        </p:nvSpPr>
        <p:spPr bwMode="auto">
          <a:xfrm>
            <a:off x="609600" y="6324600"/>
            <a:ext cx="327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defTabSz="914400" fontAlgn="base">
              <a:spcBef>
                <a:spcPct val="0"/>
              </a:spcBef>
              <a:spcAft>
                <a:spcPct val="0"/>
              </a:spcAft>
            </a:pPr>
            <a:r>
              <a:rPr lang="en-US" sz="1200" b="1" smtClean="0">
                <a:solidFill>
                  <a:srgbClr val="000099"/>
                </a:solidFill>
                <a:latin typeface="Arial" charset="0"/>
                <a:ea typeface="ＭＳ Ｐゴシック" charset="0"/>
                <a:cs typeface="ＭＳ Ｐゴシック" charset="0"/>
              </a:rPr>
              <a:t>Health Effects Institute Project RFA03-1 </a:t>
            </a:r>
          </a:p>
        </p:txBody>
      </p:sp>
      <p:sp>
        <p:nvSpPr>
          <p:cNvPr id="65540" name="Rectangle 4"/>
          <p:cNvSpPr>
            <a:spLocks noGrp="1"/>
          </p:cNvSpPr>
          <p:nvPr>
            <p:ph type="title" idx="4294967295"/>
          </p:nvPr>
        </p:nvSpPr>
        <p:spPr>
          <a:xfrm>
            <a:off x="304800" y="0"/>
            <a:ext cx="8229600" cy="457200"/>
          </a:xfrm>
          <a:solidFill>
            <a:srgbClr val="FFFF00">
              <a:alpha val="58000"/>
            </a:srgbClr>
          </a:solidFill>
          <a:ln/>
        </p:spPr>
        <p:txBody>
          <a:bodyPr/>
          <a:lstStyle/>
          <a:p>
            <a:r>
              <a:rPr lang="en-US" sz="2400" b="1"/>
              <a:t>Photoacoustic Black Carbon Map of Los Angeles Freeways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Rectangle 2"/>
          <p:cNvSpPr>
            <a:spLocks noGrp="1"/>
          </p:cNvSpPr>
          <p:nvPr>
            <p:ph type="title"/>
          </p:nvPr>
        </p:nvSpPr>
        <p:spPr>
          <a:xfrm>
            <a:off x="0" y="76200"/>
            <a:ext cx="9144000" cy="609600"/>
          </a:xfrm>
        </p:spPr>
        <p:txBody>
          <a:bodyPr/>
          <a:lstStyle/>
          <a:p>
            <a:r>
              <a:rPr lang="en-US" sz="2800" b="1">
                <a:solidFill>
                  <a:schemeClr val="bg1"/>
                </a:solidFill>
              </a:rPr>
              <a:t>Photoacoustic Measurements from the Twin Otter</a:t>
            </a:r>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2813"/>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2004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Grew up in Pueblo Colorado</a:t>
            </a:r>
            <a:endParaRPr lang="en-US" dirty="0"/>
          </a:p>
        </p:txBody>
      </p:sp>
      <p:sp>
        <p:nvSpPr>
          <p:cNvPr id="4" name="TextBox 3"/>
          <p:cNvSpPr txBox="1"/>
          <p:nvPr/>
        </p:nvSpPr>
        <p:spPr>
          <a:xfrm>
            <a:off x="1422008" y="3180679"/>
            <a:ext cx="1465854" cy="369332"/>
          </a:xfrm>
          <a:prstGeom prst="rect">
            <a:avLst/>
          </a:prstGeom>
          <a:noFill/>
        </p:spPr>
        <p:txBody>
          <a:bodyPr wrap="none" rtlCol="0">
            <a:spAutoFit/>
          </a:bodyPr>
          <a:lstStyle/>
          <a:p>
            <a:r>
              <a:rPr lang="en-US" dirty="0" smtClean="0"/>
              <a:t>Two things ….</a:t>
            </a:r>
            <a:endParaRPr lang="en-US" dirty="0"/>
          </a:p>
        </p:txBody>
      </p:sp>
    </p:spTree>
    <p:extLst>
      <p:ext uri="{BB962C8B-B14F-4D97-AF65-F5344CB8AC3E}">
        <p14:creationId xmlns:p14="http://schemas.microsoft.com/office/powerpoint/2010/main" val="31056177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69634" name="Rectangle 2"/>
          <p:cNvSpPr>
            <a:spLocks noGrp="1"/>
          </p:cNvSpPr>
          <p:nvPr>
            <p:ph type="title"/>
          </p:nvPr>
        </p:nvSpPr>
        <p:spPr>
          <a:xfrm>
            <a:off x="0" y="0"/>
            <a:ext cx="9144000" cy="1143000"/>
          </a:xfrm>
        </p:spPr>
        <p:txBody>
          <a:bodyPr/>
          <a:lstStyle/>
          <a:p>
            <a:r>
              <a:rPr lang="en-US" sz="2800" b="1"/>
              <a:t>Vertical Profile 27 May 2003:  Pancaked Layers of Russian Forest Fire Smoke </a:t>
            </a:r>
          </a:p>
        </p:txBody>
      </p:sp>
      <p:sp>
        <p:nvSpPr>
          <p:cNvPr id="69635" name="Text Box 3"/>
          <p:cNvSpPr txBox="1">
            <a:spLocks noChangeArrowheads="1"/>
          </p:cNvSpPr>
          <p:nvPr/>
        </p:nvSpPr>
        <p:spPr bwMode="auto">
          <a:xfrm>
            <a:off x="5867400" y="9906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pPr>
            <a:endParaRPr lang="en-US" sz="1400" smtClean="0">
              <a:solidFill>
                <a:srgbClr val="000000"/>
              </a:solidFill>
              <a:latin typeface="Times" charset="0"/>
              <a:ea typeface="ＭＳ Ｐゴシック" charset="0"/>
              <a:cs typeface="ＭＳ Ｐゴシック" charset="0"/>
            </a:endParaRPr>
          </a:p>
        </p:txBody>
      </p:sp>
      <p:sp>
        <p:nvSpPr>
          <p:cNvPr id="69636" name="Text Box 4"/>
          <p:cNvSpPr txBox="1">
            <a:spLocks noChangeArrowheads="1"/>
          </p:cNvSpPr>
          <p:nvPr/>
        </p:nvSpPr>
        <p:spPr bwMode="auto">
          <a:xfrm>
            <a:off x="5638800" y="1222375"/>
            <a:ext cx="3200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pPr>
            <a:r>
              <a:rPr lang="en-US" sz="2400" smtClean="0">
                <a:solidFill>
                  <a:srgbClr val="000000"/>
                </a:solidFill>
                <a:latin typeface="Times" charset="0"/>
                <a:ea typeface="ＭＳ Ｐゴシック" charset="0"/>
                <a:cs typeface="ＭＳ Ｐゴシック" charset="0"/>
              </a:rPr>
              <a:t>Significant layers of light absorbing aerosol near 650 mb and 550 mb, with a clean layer in between at 600 mb.</a:t>
            </a:r>
          </a:p>
        </p:txBody>
      </p:sp>
      <p:pic>
        <p:nvPicPr>
          <p:cNvPr id="696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124200"/>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696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1362075"/>
            <a:ext cx="4589462" cy="5495925"/>
          </a:xfrm>
          <a:prstGeom prst="rect">
            <a:avLst/>
          </a:prstGeom>
          <a:noFill/>
          <a:extLst>
            <a:ext uri="{909E8E84-426E-40dd-AFC4-6F175D3DCCD1}">
              <a14:hiddenFill xmlns:a14="http://schemas.microsoft.com/office/drawing/2010/main">
                <a:solidFill>
                  <a:srgbClr val="FFFFFF"/>
                </a:solidFill>
              </a14:hiddenFill>
            </a:ext>
          </a:extLst>
        </p:spPr>
      </p:pic>
      <p:sp>
        <p:nvSpPr>
          <p:cNvPr id="69639" name="Text Box 7"/>
          <p:cNvSpPr txBox="1">
            <a:spLocks noChangeArrowheads="1"/>
          </p:cNvSpPr>
          <p:nvPr/>
        </p:nvSpPr>
        <p:spPr bwMode="auto">
          <a:xfrm>
            <a:off x="76200" y="9906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pPr>
            <a:r>
              <a:rPr lang="en-US" sz="2400" b="1" smtClean="0">
                <a:solidFill>
                  <a:srgbClr val="000000"/>
                </a:solidFill>
                <a:latin typeface="Arial Bold" charset="0"/>
                <a:ea typeface="ＭＳ Ｐゴシック" charset="0"/>
                <a:cs typeface="ＭＳ Ｐゴシック" charset="0"/>
              </a:rPr>
              <a:t>PHOTOACOUSTIC LIGHT ABS.</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2" name="Picture 8" descr="crefl1_A2008192183811-2008192185022_250m_ca-north-000_1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idx="4294967295"/>
          </p:nvPr>
        </p:nvSpPr>
        <p:spPr>
          <a:xfrm>
            <a:off x="381000" y="0"/>
            <a:ext cx="8610600" cy="1524000"/>
          </a:xfrm>
        </p:spPr>
        <p:txBody>
          <a:bodyPr/>
          <a:lstStyle/>
          <a:p>
            <a:r>
              <a:rPr lang="en-US" sz="3200">
                <a:solidFill>
                  <a:srgbClr val="FDFA0D"/>
                </a:solidFill>
              </a:rPr>
              <a:t>1,000 Fires, Northern CA, Summer 2008:  Peak Smoke in Reno around local noon, July 10th.</a:t>
            </a:r>
          </a:p>
        </p:txBody>
      </p:sp>
      <p:sp>
        <p:nvSpPr>
          <p:cNvPr id="71684" name="Rectangle 6"/>
          <p:cNvSpPr>
            <a:spLocks noChangeArrowheads="1"/>
          </p:cNvSpPr>
          <p:nvPr/>
        </p:nvSpPr>
        <p:spPr bwMode="auto">
          <a:xfrm>
            <a:off x="4724400" y="4495800"/>
            <a:ext cx="4419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4400" fontAlgn="base">
              <a:spcBef>
                <a:spcPct val="0"/>
              </a:spcBef>
              <a:spcAft>
                <a:spcPct val="0"/>
              </a:spcAft>
            </a:pPr>
            <a:r>
              <a:rPr lang="en-US" sz="2000" b="1" smtClean="0">
                <a:solidFill>
                  <a:srgbClr val="F4F92B"/>
                </a:solidFill>
                <a:latin typeface="Arial" charset="0"/>
                <a:ea typeface="ＭＳ Ｐゴシック" charset="0"/>
                <a:cs typeface="Arial" charset="0"/>
              </a:rPr>
              <a:t>Summer wild Fires</a:t>
            </a:r>
          </a:p>
          <a:p>
            <a:pPr algn="r" defTabSz="914400" fontAlgn="base">
              <a:spcBef>
                <a:spcPct val="0"/>
              </a:spcBef>
              <a:spcAft>
                <a:spcPct val="0"/>
              </a:spcAft>
            </a:pPr>
            <a:r>
              <a:rPr lang="en-US" sz="2000" b="1" smtClean="0">
                <a:solidFill>
                  <a:srgbClr val="F4F92B"/>
                </a:solidFill>
                <a:latin typeface="Arial" charset="0"/>
                <a:ea typeface="ＭＳ Ｐゴシック" charset="0"/>
                <a:cs typeface="Arial" charset="0"/>
              </a:rPr>
              <a:t>-Over 1,000</a:t>
            </a:r>
          </a:p>
          <a:p>
            <a:pPr algn="r" defTabSz="914400" fontAlgn="base">
              <a:spcBef>
                <a:spcPct val="0"/>
              </a:spcBef>
              <a:spcAft>
                <a:spcPct val="0"/>
              </a:spcAft>
            </a:pPr>
            <a:r>
              <a:rPr lang="en-US" sz="2000" b="1" smtClean="0">
                <a:solidFill>
                  <a:srgbClr val="F4F92B"/>
                </a:solidFill>
                <a:latin typeface="Arial" charset="0"/>
                <a:ea typeface="ＭＳ Ｐゴシック" charset="0"/>
                <a:cs typeface="Arial" charset="0"/>
              </a:rPr>
              <a:t>-Most sparked by lightning</a:t>
            </a:r>
          </a:p>
          <a:p>
            <a:pPr algn="r" defTabSz="914400" fontAlgn="base">
              <a:spcBef>
                <a:spcPct val="0"/>
              </a:spcBef>
              <a:spcAft>
                <a:spcPct val="0"/>
              </a:spcAft>
            </a:pPr>
            <a:r>
              <a:rPr lang="en-US" sz="2000" b="1" smtClean="0">
                <a:solidFill>
                  <a:srgbClr val="F4F92B"/>
                </a:solidFill>
                <a:latin typeface="Arial" charset="0"/>
                <a:ea typeface="ＭＳ Ｐゴシック" charset="0"/>
                <a:cs typeface="Arial" charset="0"/>
              </a:rPr>
              <a:t>-Dry and windy </a:t>
            </a:r>
          </a:p>
          <a:p>
            <a:pPr algn="r" defTabSz="914400" fontAlgn="base">
              <a:spcBef>
                <a:spcPct val="0"/>
              </a:spcBef>
              <a:spcAft>
                <a:spcPct val="0"/>
              </a:spcAft>
            </a:pPr>
            <a:r>
              <a:rPr lang="en-US" sz="2000" b="1" smtClean="0">
                <a:solidFill>
                  <a:srgbClr val="F4F92B"/>
                </a:solidFill>
                <a:latin typeface="Arial" charset="0"/>
                <a:ea typeface="ＭＳ Ｐゴシック" charset="0"/>
                <a:cs typeface="Arial" charset="0"/>
              </a:rPr>
              <a:t>-Covering 680 Sq miles of central and northern California</a:t>
            </a:r>
          </a:p>
        </p:txBody>
      </p:sp>
      <p:sp>
        <p:nvSpPr>
          <p:cNvPr id="5" name="Slide Number Placeholder 4"/>
          <p:cNvSpPr txBox="1">
            <a:spLocks noGrp="1"/>
          </p:cNvSpPr>
          <p:nvPr/>
        </p:nvSpPr>
        <p:spPr>
          <a:xfrm>
            <a:off x="6553200" y="6356350"/>
            <a:ext cx="2133600" cy="365125"/>
          </a:xfrm>
          <a:prstGeom prst="rect">
            <a:avLst/>
          </a:prstGeom>
          <a:noFill/>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fld id="{3E37518A-39F2-2848-A061-43760E2D3A9D}" type="slidenum">
              <a:rPr lang="en-US" sz="1200" smtClean="0">
                <a:solidFill>
                  <a:srgbClr val="898989"/>
                </a:solidFill>
                <a:cs typeface="Arial" charset="0"/>
              </a:rPr>
              <a:pPr algn="r" defTabSz="914400" fontAlgn="base">
                <a:spcBef>
                  <a:spcPct val="0"/>
                </a:spcBef>
                <a:spcAft>
                  <a:spcPct val="0"/>
                </a:spcAft>
              </a:pPr>
              <a:t>31</a:t>
            </a:fld>
            <a:endParaRPr lang="en-US" sz="1200" smtClean="0">
              <a:solidFill>
                <a:srgbClr val="898989"/>
              </a:solidFill>
              <a:cs typeface="Arial" charset="0"/>
            </a:endParaRPr>
          </a:p>
        </p:txBody>
      </p:sp>
      <p:sp>
        <p:nvSpPr>
          <p:cNvPr id="71686" name="Rectangle 7"/>
          <p:cNvSpPr>
            <a:spLocks noChangeArrowheads="1"/>
          </p:cNvSpPr>
          <p:nvPr/>
        </p:nvSpPr>
        <p:spPr bwMode="auto">
          <a:xfrm>
            <a:off x="1901825" y="6415088"/>
            <a:ext cx="4575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i="1" smtClean="0">
                <a:solidFill>
                  <a:srgbClr val="FFFFFF"/>
                </a:solidFill>
                <a:latin typeface="Arial" charset="0"/>
                <a:ea typeface="ＭＳ Ｐゴシック" charset="0"/>
                <a:cs typeface="Arial" charset="0"/>
              </a:rPr>
              <a:t>Source: NASA California Wild  Fires 2008</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 name="Footer Placeholder 1"/>
          <p:cNvSpPr>
            <a:spLocks noGrp="1"/>
          </p:cNvSpPr>
          <p:nvPr>
            <p:ph type="ftr" sz="quarter" idx="10"/>
          </p:nvPr>
        </p:nvSpPr>
        <p:spPr/>
        <p:txBody>
          <a:bodyPr/>
          <a:lstStyle/>
          <a:p>
            <a:r>
              <a:rPr lang="en-US">
                <a:solidFill>
                  <a:srgbClr val="000000"/>
                </a:solidFill>
              </a:rPr>
              <a:t>Pat Arnott, University of Nevada Reno Physics and Atmospheric Science</a:t>
            </a:r>
          </a:p>
        </p:txBody>
      </p:sp>
      <p:sp>
        <p:nvSpPr>
          <p:cNvPr id="81923" name="Slide Number Placeholder 4"/>
          <p:cNvSpPr txBox="1">
            <a:spLocks noGrp="1"/>
          </p:cNvSpPr>
          <p:nvPr/>
        </p:nvSpPr>
        <p:spPr bwMode="auto">
          <a:xfrm>
            <a:off x="8196263" y="6477000"/>
            <a:ext cx="9477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25531BD1-9755-6942-BFAE-E0841439CC15}" type="slidenum">
              <a:rPr lang="en-US" sz="1400" smtClean="0">
                <a:solidFill>
                  <a:srgbClr val="000000"/>
                </a:solidFill>
              </a:rPr>
              <a:pPr algn="r" defTabSz="914400" eaLnBrk="0" fontAlgn="base" hangingPunct="0">
                <a:spcBef>
                  <a:spcPct val="0"/>
                </a:spcBef>
                <a:spcAft>
                  <a:spcPct val="0"/>
                </a:spcAft>
              </a:pPr>
              <a:t>32</a:t>
            </a:fld>
            <a:endParaRPr lang="en-US" sz="1400" smtClean="0">
              <a:solidFill>
                <a:srgbClr val="000000"/>
              </a:solidFill>
            </a:endParaRPr>
          </a:p>
        </p:txBody>
      </p:sp>
      <p:sp>
        <p:nvSpPr>
          <p:cNvPr id="81924" name="Rectangle 2"/>
          <p:cNvSpPr>
            <a:spLocks noGrp="1" noChangeArrowheads="1"/>
          </p:cNvSpPr>
          <p:nvPr>
            <p:ph type="title" idx="4294967295"/>
          </p:nvPr>
        </p:nvSpPr>
        <p:spPr>
          <a:xfrm>
            <a:off x="-146050" y="0"/>
            <a:ext cx="8947150" cy="1143000"/>
          </a:xfrm>
        </p:spPr>
        <p:txBody>
          <a:bodyPr/>
          <a:lstStyle/>
          <a:p>
            <a:r>
              <a:rPr lang="en-US" sz="4000">
                <a:solidFill>
                  <a:schemeClr val="bg1"/>
                </a:solidFill>
                <a:effectLst>
                  <a:outerShdw blurRad="38100" dist="38100" dir="2700000" algn="tl">
                    <a:srgbClr val="000000"/>
                  </a:outerShdw>
                </a:effectLst>
              </a:rPr>
              <a:t>Example of a morning when the Mexico City Plume Goes South to Popocatepetl Volcano.</a:t>
            </a:r>
          </a:p>
        </p:txBody>
      </p:sp>
      <p:pic>
        <p:nvPicPr>
          <p:cNvPr id="81925" name="Picture 3" descr="popodirtyexampl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313613"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Line 4"/>
          <p:cNvSpPr>
            <a:spLocks noChangeShapeType="1"/>
          </p:cNvSpPr>
          <p:nvPr/>
        </p:nvSpPr>
        <p:spPr bwMode="auto">
          <a:xfrm>
            <a:off x="4343400" y="1219200"/>
            <a:ext cx="2362200" cy="2590800"/>
          </a:xfrm>
          <a:prstGeom prst="line">
            <a:avLst/>
          </a:prstGeom>
          <a:noFill/>
          <a:ln w="57150">
            <a:solidFill>
              <a:srgbClr val="D9093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81927" name="Rectangle 5"/>
          <p:cNvSpPr>
            <a:spLocks noChangeArrowheads="1"/>
          </p:cNvSpPr>
          <p:nvPr/>
        </p:nvSpPr>
        <p:spPr bwMode="auto">
          <a:xfrm>
            <a:off x="0" y="1182688"/>
            <a:ext cx="47720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000" smtClean="0">
                <a:solidFill>
                  <a:srgbClr val="FDFA0D"/>
                </a:solidFill>
                <a:latin typeface="Arial" charset="0"/>
                <a:ea typeface="ＭＳ Ｐゴシック" charset="0"/>
                <a:cs typeface="ＭＳ Ｐゴシック" charset="0"/>
              </a:rPr>
              <a:t>near forward scattering by particles</a:t>
            </a:r>
            <a:br>
              <a:rPr lang="en-US" sz="2000" smtClean="0">
                <a:solidFill>
                  <a:srgbClr val="FDFA0D"/>
                </a:solidFill>
                <a:latin typeface="Arial" charset="0"/>
                <a:ea typeface="ＭＳ Ｐゴシック" charset="0"/>
                <a:cs typeface="ＭＳ Ｐゴシック" charset="0"/>
              </a:rPr>
            </a:br>
            <a:r>
              <a:rPr lang="en-US" sz="2000" smtClean="0">
                <a:solidFill>
                  <a:srgbClr val="FDFA0D"/>
                </a:solidFill>
                <a:latin typeface="Symbol" charset="0"/>
                <a:ea typeface="ＭＳ Ｐゴシック" charset="0"/>
                <a:cs typeface="ＭＳ Ｐゴシック" charset="0"/>
                <a:sym typeface="Symbol" charset="0"/>
              </a:rPr>
              <a:t> </a:t>
            </a:r>
            <a:r>
              <a:rPr lang="en-US" sz="2000" baseline="-25000" smtClean="0">
                <a:solidFill>
                  <a:srgbClr val="FDFA0D"/>
                </a:solidFill>
                <a:latin typeface="Arial" charset="0"/>
                <a:ea typeface="ＭＳ Ｐゴシック" charset="0"/>
                <a:cs typeface="ＭＳ Ｐゴシック" charset="0"/>
              </a:rPr>
              <a:t>sca</a:t>
            </a:r>
            <a:r>
              <a:rPr lang="en-US" sz="2000" smtClean="0">
                <a:solidFill>
                  <a:srgbClr val="FDFA0D"/>
                </a:solidFill>
                <a:latin typeface="Arial" charset="0"/>
                <a:ea typeface="ＭＳ Ｐゴシック" charset="0"/>
                <a:cs typeface="ＭＳ Ｐゴシック" charset="0"/>
              </a:rPr>
              <a:t> = 30 degrees</a:t>
            </a:r>
            <a:br>
              <a:rPr lang="en-US" sz="2000" smtClean="0">
                <a:solidFill>
                  <a:srgbClr val="FDFA0D"/>
                </a:solidFill>
                <a:latin typeface="Arial" charset="0"/>
                <a:ea typeface="ＭＳ Ｐゴシック" charset="0"/>
                <a:cs typeface="ＭＳ Ｐゴシック" charset="0"/>
              </a:rPr>
            </a:br>
            <a:r>
              <a:rPr lang="en-US" sz="2000" smtClean="0">
                <a:solidFill>
                  <a:srgbClr val="FDFA0D"/>
                </a:solidFill>
                <a:latin typeface="Arial" charset="0"/>
                <a:ea typeface="ＭＳ Ｐゴシック" charset="0"/>
                <a:cs typeface="ＭＳ Ｐゴシック" charset="0"/>
              </a:rPr>
              <a:t> </a:t>
            </a:r>
          </a:p>
        </p:txBody>
      </p:sp>
      <p:pic>
        <p:nvPicPr>
          <p:cNvPr id="8192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17800"/>
            <a:ext cx="47815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Rectangle 7"/>
          <p:cNvSpPr>
            <a:spLocks noChangeArrowheads="1"/>
          </p:cNvSpPr>
          <p:nvPr/>
        </p:nvSpPr>
        <p:spPr bwMode="auto">
          <a:xfrm>
            <a:off x="0" y="2000250"/>
            <a:ext cx="53244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fontAlgn="base">
              <a:spcBef>
                <a:spcPct val="0"/>
              </a:spcBef>
              <a:spcAft>
                <a:spcPct val="0"/>
              </a:spcAft>
            </a:pPr>
            <a:r>
              <a:rPr lang="en-US" sz="2000" smtClean="0">
                <a:solidFill>
                  <a:srgbClr val="FDFA0D"/>
                </a:solidFill>
                <a:latin typeface="Arial" charset="0"/>
                <a:ea typeface="ＭＳ Ｐゴシック" charset="0"/>
                <a:cs typeface="ＭＳ Ｐゴシック" charset="0"/>
              </a:rPr>
              <a:t> r &lt;&lt; </a:t>
            </a:r>
            <a:r>
              <a:rPr lang="en-US" sz="2000" smtClean="0">
                <a:solidFill>
                  <a:srgbClr val="FDFA0D"/>
                </a:solidFill>
                <a:latin typeface="Symbol" charset="0"/>
                <a:ea typeface="ＭＳ Ｐゴシック" charset="0"/>
                <a:cs typeface="ＭＳ Ｐゴシック" charset="0"/>
                <a:sym typeface="Symbol" charset="0"/>
              </a:rPr>
              <a:t></a:t>
            </a:r>
            <a:r>
              <a:rPr lang="en-US" sz="2000" smtClean="0">
                <a:solidFill>
                  <a:srgbClr val="FDFA0D"/>
                </a:solidFill>
                <a:latin typeface="Arial" charset="0"/>
                <a:ea typeface="ＭＳ Ｐゴシック" charset="0"/>
                <a:cs typeface="ＭＳ Ｐゴシック" charset="0"/>
              </a:rPr>
              <a:t>r ~ </a:t>
            </a:r>
            <a:r>
              <a:rPr lang="en-US" sz="2000" smtClean="0">
                <a:solidFill>
                  <a:srgbClr val="FDFA0D"/>
                </a:solidFill>
                <a:latin typeface="Symbol" charset="0"/>
                <a:ea typeface="ＭＳ Ｐゴシック" charset="0"/>
                <a:cs typeface="ＭＳ Ｐゴシック" charset="0"/>
                <a:sym typeface="Symbol" charset="0"/>
              </a:rPr>
              <a:t></a:t>
            </a:r>
            <a:r>
              <a:rPr lang="en-US" sz="2000" smtClean="0">
                <a:solidFill>
                  <a:srgbClr val="FDFA0D"/>
                </a:solidFill>
                <a:latin typeface="Arial" charset="0"/>
                <a:ea typeface="ＭＳ Ｐゴシック" charset="0"/>
                <a:cs typeface="ＭＳ Ｐゴシック" charset="0"/>
              </a:rPr>
              <a:t>               r &gt;&gt; </a:t>
            </a:r>
            <a:r>
              <a:rPr lang="en-US" sz="2000" smtClean="0">
                <a:solidFill>
                  <a:srgbClr val="FDFA0D"/>
                </a:solidFill>
                <a:latin typeface="Symbol" charset="0"/>
                <a:ea typeface="ＭＳ Ｐゴシック" charset="0"/>
                <a:cs typeface="ＭＳ Ｐゴシック" charset="0"/>
                <a:sym typeface="Symbol" charset="0"/>
              </a:rPr>
              <a:t></a:t>
            </a:r>
            <a:r>
              <a:rPr lang="en-US" sz="2000" smtClean="0">
                <a:solidFill>
                  <a:srgbClr val="FDFA0D"/>
                </a:solidFill>
                <a:latin typeface="Arial" charset="0"/>
                <a:ea typeface="ＭＳ Ｐゴシック" charset="0"/>
                <a:cs typeface="ＭＳ Ｐゴシック" charset="0"/>
              </a:rPr>
              <a:t/>
            </a:r>
            <a:br>
              <a:rPr lang="en-US" sz="2000" smtClean="0">
                <a:solidFill>
                  <a:srgbClr val="FDFA0D"/>
                </a:solidFill>
                <a:latin typeface="Arial" charset="0"/>
                <a:ea typeface="ＭＳ Ｐゴシック" charset="0"/>
                <a:cs typeface="ＭＳ Ｐゴシック" charset="0"/>
              </a:rPr>
            </a:br>
            <a:r>
              <a:rPr lang="en-US" sz="2000" smtClean="0">
                <a:solidFill>
                  <a:srgbClr val="FDFA0D"/>
                </a:solidFill>
                <a:latin typeface="Arial" charset="0"/>
                <a:ea typeface="ＭＳ Ｐゴシック" charset="0"/>
                <a:cs typeface="ＭＳ Ｐゴシック" charset="0"/>
              </a:rPr>
              <a:t> </a:t>
            </a:r>
          </a:p>
        </p:txBody>
      </p:sp>
      <p:grpSp>
        <p:nvGrpSpPr>
          <p:cNvPr id="81930" name="Group 8"/>
          <p:cNvGrpSpPr>
            <a:grpSpLocks/>
          </p:cNvGrpSpPr>
          <p:nvPr/>
        </p:nvGrpSpPr>
        <p:grpSpPr bwMode="auto">
          <a:xfrm>
            <a:off x="138113" y="862013"/>
            <a:ext cx="547687" cy="576262"/>
            <a:chOff x="87" y="543"/>
            <a:chExt cx="345" cy="363"/>
          </a:xfrm>
        </p:grpSpPr>
        <p:sp>
          <p:nvSpPr>
            <p:cNvPr id="81931" name="AutoShape 9"/>
            <p:cNvSpPr>
              <a:spLocks noChangeArrowheads="1"/>
            </p:cNvSpPr>
            <p:nvPr/>
          </p:nvSpPr>
          <p:spPr bwMode="auto">
            <a:xfrm>
              <a:off x="87" y="543"/>
              <a:ext cx="345" cy="363"/>
            </a:xfrm>
            <a:prstGeom prst="smileyFace">
              <a:avLst>
                <a:gd name="adj" fmla="val 4653"/>
              </a:avLst>
            </a:prstGeom>
            <a:solidFill>
              <a:srgbClr val="FDFA0D"/>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81932" name="Rectangle 10"/>
            <p:cNvSpPr>
              <a:spLocks noChangeArrowheads="1"/>
            </p:cNvSpPr>
            <p:nvPr/>
          </p:nvSpPr>
          <p:spPr bwMode="auto">
            <a:xfrm>
              <a:off x="125" y="778"/>
              <a:ext cx="259" cy="62"/>
            </a:xfrm>
            <a:prstGeom prst="rect">
              <a:avLst/>
            </a:prstGeom>
            <a:solidFill>
              <a:srgbClr val="FDFA0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en-US">
                <a:solidFill>
                  <a:srgbClr val="000000"/>
                </a:solidFill>
              </a:rPr>
              <a:t>Pat Arnott, University of Nevada Reno Physics and Atmospheric Science</a:t>
            </a:r>
          </a:p>
        </p:txBody>
      </p:sp>
      <p:sp>
        <p:nvSpPr>
          <p:cNvPr id="87043" name="Slide Number Placeholder 4"/>
          <p:cNvSpPr txBox="1">
            <a:spLocks noGrp="1"/>
          </p:cNvSpPr>
          <p:nvPr/>
        </p:nvSpPr>
        <p:spPr bwMode="auto">
          <a:xfrm>
            <a:off x="8196263" y="6477000"/>
            <a:ext cx="9477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B5BA1F48-DAAC-F948-B404-C503261BD401}" type="slidenum">
              <a:rPr lang="en-US" sz="1400" smtClean="0">
                <a:solidFill>
                  <a:srgbClr val="000000"/>
                </a:solidFill>
              </a:rPr>
              <a:pPr algn="r" defTabSz="914400" eaLnBrk="0" fontAlgn="base" hangingPunct="0">
                <a:spcBef>
                  <a:spcPct val="0"/>
                </a:spcBef>
                <a:spcAft>
                  <a:spcPct val="0"/>
                </a:spcAft>
              </a:pPr>
              <a:t>33</a:t>
            </a:fld>
            <a:endParaRPr lang="en-US" sz="1400" smtClean="0">
              <a:solidFill>
                <a:srgbClr val="000000"/>
              </a:solidFill>
            </a:endParaRPr>
          </a:p>
        </p:txBody>
      </p:sp>
      <p:sp>
        <p:nvSpPr>
          <p:cNvPr id="87044" name="Rectangle 2"/>
          <p:cNvSpPr>
            <a:spLocks noChangeArrowheads="1"/>
          </p:cNvSpPr>
          <p:nvPr/>
        </p:nvSpPr>
        <p:spPr bwMode="auto">
          <a:xfrm>
            <a:off x="846138" y="188913"/>
            <a:ext cx="751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b="1" i="1" u="sng" smtClean="0">
                <a:solidFill>
                  <a:srgbClr val="000000"/>
                </a:solidFill>
                <a:latin typeface="Times" charset="0"/>
                <a:ea typeface="ＭＳ Ｐゴシック" charset="0"/>
                <a:cs typeface="ＭＳ Ｐゴシック" charset="0"/>
              </a:rPr>
              <a:t>Comparison of Aerosol Light Absorption in 2 Major Cities</a:t>
            </a:r>
          </a:p>
        </p:txBody>
      </p:sp>
      <p:sp>
        <p:nvSpPr>
          <p:cNvPr id="87049" name="Text Box 7"/>
          <p:cNvSpPr txBox="1">
            <a:spLocks noChangeArrowheads="1"/>
          </p:cNvSpPr>
          <p:nvPr/>
        </p:nvSpPr>
        <p:spPr bwMode="auto">
          <a:xfrm>
            <a:off x="6091238" y="2030413"/>
            <a:ext cx="2827337" cy="284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1800" b="1" i="1" smtClean="0">
                <a:solidFill>
                  <a:srgbClr val="333399"/>
                </a:solidFill>
                <a:latin typeface="Times" charset="0"/>
              </a:rPr>
              <a:t>Vegas:  </a:t>
            </a:r>
          </a:p>
          <a:p>
            <a:pPr defTabSz="914400" eaLnBrk="0" fontAlgn="base" hangingPunct="0">
              <a:spcBef>
                <a:spcPct val="50000"/>
              </a:spcBef>
              <a:spcAft>
                <a:spcPct val="0"/>
              </a:spcAft>
            </a:pPr>
            <a:r>
              <a:rPr lang="en-US" sz="1800" b="1" i="1" smtClean="0">
                <a:solidFill>
                  <a:srgbClr val="333399"/>
                </a:solidFill>
                <a:latin typeface="Times" charset="0"/>
              </a:rPr>
              <a:t>Jan thru Feb</a:t>
            </a:r>
            <a:endParaRPr lang="en-US" sz="1800" i="1" smtClean="0">
              <a:solidFill>
                <a:srgbClr val="000000"/>
              </a:solidFill>
              <a:latin typeface="Times" charset="0"/>
            </a:endParaRPr>
          </a:p>
          <a:p>
            <a:pPr defTabSz="914400" eaLnBrk="0" fontAlgn="base" hangingPunct="0">
              <a:spcBef>
                <a:spcPct val="50000"/>
              </a:spcBef>
              <a:spcAft>
                <a:spcPct val="0"/>
              </a:spcAft>
            </a:pPr>
            <a:endParaRPr lang="en-US" sz="1800" i="1" smtClean="0">
              <a:solidFill>
                <a:srgbClr val="000000"/>
              </a:solidFill>
              <a:latin typeface="Times" charset="0"/>
            </a:endParaRPr>
          </a:p>
          <a:p>
            <a:pPr defTabSz="914400" eaLnBrk="0" fontAlgn="base" hangingPunct="0">
              <a:spcBef>
                <a:spcPct val="50000"/>
              </a:spcBef>
              <a:spcAft>
                <a:spcPct val="0"/>
              </a:spcAft>
            </a:pPr>
            <a:r>
              <a:rPr lang="en-US" sz="1800" b="1" i="1" smtClean="0">
                <a:solidFill>
                  <a:srgbClr val="D90930"/>
                </a:solidFill>
                <a:latin typeface="Times" charset="0"/>
              </a:rPr>
              <a:t>Mexico City:  </a:t>
            </a:r>
          </a:p>
          <a:p>
            <a:pPr defTabSz="914400" eaLnBrk="0" fontAlgn="base" hangingPunct="0">
              <a:spcBef>
                <a:spcPct val="50000"/>
              </a:spcBef>
              <a:spcAft>
                <a:spcPct val="0"/>
              </a:spcAft>
            </a:pPr>
            <a:r>
              <a:rPr lang="en-US" sz="1800" b="1" i="1" smtClean="0">
                <a:solidFill>
                  <a:srgbClr val="D90930"/>
                </a:solidFill>
                <a:latin typeface="Times" charset="0"/>
              </a:rPr>
              <a:t>March 10-30</a:t>
            </a:r>
          </a:p>
          <a:p>
            <a:pPr defTabSz="914400" eaLnBrk="0" fontAlgn="base" hangingPunct="0">
              <a:spcBef>
                <a:spcPct val="50000"/>
              </a:spcBef>
              <a:spcAft>
                <a:spcPct val="0"/>
              </a:spcAft>
            </a:pPr>
            <a:r>
              <a:rPr lang="en-US" sz="1800" b="1" i="1" smtClean="0">
                <a:solidFill>
                  <a:srgbClr val="D90930"/>
                </a:solidFill>
                <a:latin typeface="Times" charset="0"/>
              </a:rPr>
              <a:t>Sunrise: 6:45 am</a:t>
            </a:r>
          </a:p>
          <a:p>
            <a:pPr defTabSz="914400" eaLnBrk="0" fontAlgn="base" hangingPunct="0">
              <a:spcBef>
                <a:spcPct val="50000"/>
              </a:spcBef>
              <a:spcAft>
                <a:spcPct val="0"/>
              </a:spcAft>
            </a:pPr>
            <a:r>
              <a:rPr lang="en-US" sz="1800" b="1" i="1" smtClean="0">
                <a:solidFill>
                  <a:srgbClr val="D90930"/>
                </a:solidFill>
                <a:latin typeface="Times" charset="0"/>
              </a:rPr>
              <a:t>Sunset: 6:45 pm</a:t>
            </a:r>
          </a:p>
        </p:txBody>
      </p:sp>
      <p:pic>
        <p:nvPicPr>
          <p:cNvPr id="87050" name="Picture 10" descr="MexicoCityLasVegasCompa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5265738" cy="548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0000"/>
                </a:solidFill>
              </a:rPr>
              <a:t>Pat Arnott, University of Nevada Reno Physics and Atmospheric Science</a:t>
            </a:r>
          </a:p>
        </p:txBody>
      </p:sp>
      <p:sp>
        <p:nvSpPr>
          <p:cNvPr id="91138" name="Rectangle 2"/>
          <p:cNvSpPr>
            <a:spLocks noGrp="1" noChangeArrowheads="1"/>
          </p:cNvSpPr>
          <p:nvPr>
            <p:ph type="ctrTitle"/>
          </p:nvPr>
        </p:nvSpPr>
        <p:spPr>
          <a:xfrm>
            <a:off x="838200" y="0"/>
            <a:ext cx="7772400" cy="1143000"/>
          </a:xfrm>
        </p:spPr>
        <p:txBody>
          <a:bodyPr/>
          <a:lstStyle/>
          <a:p>
            <a:r>
              <a:rPr lang="en-US"/>
              <a:t>Aerosol Optics and Chemistry in Mexico City</a:t>
            </a:r>
          </a:p>
        </p:txBody>
      </p:sp>
      <p:pic>
        <p:nvPicPr>
          <p:cNvPr id="91140" name="Picture 4" descr="MexicoCityChemAndOptic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5988"/>
            <a:ext cx="9004300" cy="5942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solidFill>
                  <a:srgbClr val="000000"/>
                </a:solidFill>
              </a:rPr>
              <a:t>Pat Arnott, University of Nevada Reno Physics and Atmospheric Science</a:t>
            </a:r>
          </a:p>
        </p:txBody>
      </p:sp>
      <p:sp>
        <p:nvSpPr>
          <p:cNvPr id="92162" name="Rectangle 2"/>
          <p:cNvSpPr>
            <a:spLocks noGrp="1" noChangeArrowheads="1"/>
          </p:cNvSpPr>
          <p:nvPr>
            <p:ph type="title"/>
          </p:nvPr>
        </p:nvSpPr>
        <p:spPr>
          <a:xfrm>
            <a:off x="685800" y="0"/>
            <a:ext cx="7772400" cy="533400"/>
          </a:xfrm>
        </p:spPr>
        <p:txBody>
          <a:bodyPr/>
          <a:lstStyle/>
          <a:p>
            <a:r>
              <a:rPr lang="en-US"/>
              <a:t>Real Time Aerosol Chemistry and Optics</a:t>
            </a:r>
          </a:p>
        </p:txBody>
      </p:sp>
      <p:pic>
        <p:nvPicPr>
          <p:cNvPr id="92164" name="Picture 4" descr="secondaryAerosolEff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1755775"/>
            <a:ext cx="7358062" cy="5026025"/>
          </a:xfrm>
          <a:prstGeom prst="rect">
            <a:avLst/>
          </a:prstGeom>
          <a:noFill/>
          <a:extLst>
            <a:ext uri="{909E8E84-426E-40dd-AFC4-6F175D3DCCD1}">
              <a14:hiddenFill xmlns:a14="http://schemas.microsoft.com/office/drawing/2010/main">
                <a:solidFill>
                  <a:srgbClr val="FFFFFF"/>
                </a:solidFill>
              </a14:hiddenFill>
            </a:ext>
          </a:extLst>
        </p:spPr>
      </p:pic>
      <p:pic>
        <p:nvPicPr>
          <p:cNvPr id="92165" name="Picture 5" descr="soaEqu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609600"/>
            <a:ext cx="6456362" cy="1047750"/>
          </a:xfrm>
          <a:prstGeom prst="rect">
            <a:avLst/>
          </a:prstGeom>
          <a:noFill/>
          <a:extLst>
            <a:ext uri="{909E8E84-426E-40dd-AFC4-6F175D3DCCD1}">
              <a14:hiddenFill xmlns:a14="http://schemas.microsoft.com/office/drawing/2010/main">
                <a:solidFill>
                  <a:srgbClr val="FFFFFF"/>
                </a:solidFill>
              </a14:hiddenFill>
            </a:ext>
          </a:extLst>
        </p:spPr>
      </p:pic>
      <p:sp>
        <p:nvSpPr>
          <p:cNvPr id="92166" name="Rectangle 6"/>
          <p:cNvSpPr>
            <a:spLocks noChangeArrowheads="1"/>
          </p:cNvSpPr>
          <p:nvPr/>
        </p:nvSpPr>
        <p:spPr bwMode="auto">
          <a:xfrm>
            <a:off x="5410200" y="3429000"/>
            <a:ext cx="1706563" cy="115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1400" smtClean="0">
                <a:solidFill>
                  <a:srgbClr val="000000"/>
                </a:solidFill>
                <a:latin typeface="Arial" charset="0"/>
                <a:ea typeface="ＭＳ Ｐゴシック" charset="0"/>
                <a:cs typeface="ＭＳ Ｐゴシック" charset="0"/>
              </a:rPr>
              <a:t>of the aerosol </a:t>
            </a:r>
          </a:p>
          <a:p>
            <a:pPr defTabSz="914400" eaLnBrk="0" fontAlgn="base" hangingPunct="0">
              <a:spcBef>
                <a:spcPct val="0"/>
              </a:spcBef>
              <a:spcAft>
                <a:spcPct val="0"/>
              </a:spcAft>
            </a:pPr>
            <a:r>
              <a:rPr lang="en-US" sz="1400" smtClean="0">
                <a:solidFill>
                  <a:srgbClr val="000000"/>
                </a:solidFill>
                <a:latin typeface="Arial" charset="0"/>
                <a:ea typeface="ＭＳ Ｐゴシック" charset="0"/>
                <a:cs typeface="ＭＳ Ｐゴシック" charset="0"/>
              </a:rPr>
              <a:t>mass and </a:t>
            </a:r>
          </a:p>
          <a:p>
            <a:pPr defTabSz="914400" eaLnBrk="0" fontAlgn="base" hangingPunct="0">
              <a:spcBef>
                <a:spcPct val="0"/>
              </a:spcBef>
              <a:spcAft>
                <a:spcPct val="0"/>
              </a:spcAft>
            </a:pPr>
            <a:r>
              <a:rPr lang="en-US" sz="1400" smtClean="0">
                <a:solidFill>
                  <a:srgbClr val="000000"/>
                </a:solidFill>
                <a:latin typeface="Arial" charset="0"/>
                <a:ea typeface="ＭＳ Ｐゴシック" charset="0"/>
                <a:cs typeface="ＭＳ Ｐゴシック" charset="0"/>
              </a:rPr>
              <a:t>scattering is </a:t>
            </a:r>
          </a:p>
          <a:p>
            <a:pPr defTabSz="914400" eaLnBrk="0" fontAlgn="base" hangingPunct="0">
              <a:spcBef>
                <a:spcPct val="0"/>
              </a:spcBef>
              <a:spcAft>
                <a:spcPct val="0"/>
              </a:spcAft>
            </a:pPr>
            <a:r>
              <a:rPr lang="en-US" sz="1400" smtClean="0">
                <a:solidFill>
                  <a:srgbClr val="000000"/>
                </a:solidFill>
                <a:latin typeface="Arial" charset="0"/>
                <a:ea typeface="ＭＳ Ｐゴシック" charset="0"/>
                <a:cs typeface="ＭＳ Ｐゴシック" charset="0"/>
              </a:rPr>
              <a:t>due to secondary</a:t>
            </a:r>
          </a:p>
          <a:p>
            <a:pPr defTabSz="914400" eaLnBrk="0" fontAlgn="base" hangingPunct="0">
              <a:spcBef>
                <a:spcPct val="0"/>
              </a:spcBef>
              <a:spcAft>
                <a:spcPct val="0"/>
              </a:spcAft>
            </a:pPr>
            <a:r>
              <a:rPr lang="en-US" sz="1400" smtClean="0">
                <a:solidFill>
                  <a:srgbClr val="000000"/>
                </a:solidFill>
                <a:latin typeface="Arial" charset="0"/>
                <a:ea typeface="ＭＳ Ｐゴシック" charset="0"/>
                <a:cs typeface="ＭＳ Ｐゴシック" charset="0"/>
              </a:rPr>
              <a:t>aerosol formation!!!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solidFill>
                  <a:srgbClr val="000000"/>
                </a:solidFill>
              </a:rPr>
              <a:t>Pat Arnott, University of Nevada Reno Physics and Atmospheric Science</a:t>
            </a:r>
          </a:p>
        </p:txBody>
      </p:sp>
      <p:pic>
        <p:nvPicPr>
          <p:cNvPr id="100354" name="Picture 2" descr="IanAndPatAtElev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33763"/>
            <a:ext cx="4570413" cy="3424237"/>
          </a:xfrm>
          <a:prstGeom prst="rect">
            <a:avLst/>
          </a:prstGeom>
          <a:noFill/>
          <a:extLst>
            <a:ext uri="{909E8E84-426E-40dd-AFC4-6F175D3DCCD1}">
              <a14:hiddenFill xmlns:a14="http://schemas.microsoft.com/office/drawing/2010/main">
                <a:solidFill>
                  <a:srgbClr val="FFFFFF"/>
                </a:solidFill>
              </a14:hiddenFill>
            </a:ext>
          </a:extLst>
        </p:spPr>
      </p:pic>
      <p:pic>
        <p:nvPicPr>
          <p:cNvPr id="100355" name="Picture 3" descr="VentillationSupp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3432175"/>
            <a:ext cx="4570412" cy="3425825"/>
          </a:xfrm>
          <a:prstGeom prst="rect">
            <a:avLst/>
          </a:prstGeom>
          <a:noFill/>
          <a:extLst>
            <a:ext uri="{909E8E84-426E-40dd-AFC4-6F175D3DCCD1}">
              <a14:hiddenFill xmlns:a14="http://schemas.microsoft.com/office/drawing/2010/main">
                <a:solidFill>
                  <a:srgbClr val="FFFFFF"/>
                </a:solidFill>
              </a14:hiddenFill>
            </a:ext>
          </a:extLst>
        </p:spPr>
      </p:pic>
      <p:pic>
        <p:nvPicPr>
          <p:cNvPr id="100356" name="Picture 4" descr="KenAndBug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588" y="0"/>
            <a:ext cx="4570412" cy="3427413"/>
          </a:xfrm>
          <a:prstGeom prst="rect">
            <a:avLst/>
          </a:prstGeom>
          <a:noFill/>
          <a:extLst>
            <a:ext uri="{909E8E84-426E-40dd-AFC4-6F175D3DCCD1}">
              <a14:hiddenFill xmlns:a14="http://schemas.microsoft.com/office/drawing/2010/main">
                <a:solidFill>
                  <a:srgbClr val="FFFFFF"/>
                </a:solidFill>
              </a14:hiddenFill>
            </a:ext>
          </a:extLst>
        </p:spPr>
      </p:pic>
      <p:pic>
        <p:nvPicPr>
          <p:cNvPr id="100357" name="Picture 5" descr="PatAndScot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3" y="11113"/>
            <a:ext cx="4570412" cy="3425825"/>
          </a:xfrm>
          <a:prstGeom prst="rect">
            <a:avLst/>
          </a:prstGeom>
          <a:noFill/>
          <a:extLst>
            <a:ext uri="{909E8E84-426E-40dd-AFC4-6F175D3DCCD1}">
              <a14:hiddenFill xmlns:a14="http://schemas.microsoft.com/office/drawing/2010/main">
                <a:solidFill>
                  <a:srgbClr val="FFFFFF"/>
                </a:solidFill>
              </a14:hiddenFill>
            </a:ext>
          </a:extLst>
        </p:spPr>
      </p:pic>
      <p:sp>
        <p:nvSpPr>
          <p:cNvPr id="100358" name="Rectangle 6"/>
          <p:cNvSpPr>
            <a:spLocks noGrp="1" noChangeArrowheads="1"/>
          </p:cNvSpPr>
          <p:nvPr>
            <p:ph type="title"/>
          </p:nvPr>
        </p:nvSpPr>
        <p:spPr>
          <a:xfrm>
            <a:off x="2133600" y="3276600"/>
            <a:ext cx="4876800" cy="381000"/>
          </a:xfrm>
        </p:spPr>
        <p:txBody>
          <a:bodyPr/>
          <a:lstStyle/>
          <a:p>
            <a:r>
              <a:rPr lang="en-US">
                <a:solidFill>
                  <a:srgbClr val="FDFA0D"/>
                </a:solidFill>
                <a:effectLst>
                  <a:outerShdw blurRad="38100" dist="38100" dir="2700000" algn="tl">
                    <a:srgbClr val="FFFFFF"/>
                  </a:outerShdw>
                </a:effectLst>
              </a:rPr>
              <a:t>The Crew In Action…</a:t>
            </a:r>
          </a:p>
        </p:txBody>
      </p:sp>
      <p:sp>
        <p:nvSpPr>
          <p:cNvPr id="100359" name="Rectangle 7"/>
          <p:cNvSpPr>
            <a:spLocks noChangeArrowheads="1"/>
          </p:cNvSpPr>
          <p:nvPr/>
        </p:nvSpPr>
        <p:spPr bwMode="auto">
          <a:xfrm>
            <a:off x="0" y="0"/>
            <a:ext cx="6553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pPr>
            <a:r>
              <a:rPr lang="en-US" sz="3600" smtClean="0">
                <a:solidFill>
                  <a:srgbClr val="FDFA0D"/>
                </a:solidFill>
                <a:effectLst>
                  <a:outerShdw blurRad="38100" dist="38100" dir="2700000" algn="tl">
                    <a:srgbClr val="FFFFFF"/>
                  </a:outerShdw>
                </a:effectLst>
                <a:latin typeface="Futura Condensed" charset="0"/>
                <a:ea typeface="ＭＳ Ｐゴシック" charset="0"/>
                <a:cs typeface="ＭＳ Ｐゴシック" charset="0"/>
              </a:rPr>
              <a:t>We Went to a Gold Mine to Find Soot!!</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solidFill>
                  <a:srgbClr val="000000"/>
                </a:solidFill>
              </a:rPr>
              <a:t>Pat Arnott, University of Nevada Reno Physics and Atmospheric Science</a:t>
            </a:r>
          </a:p>
        </p:txBody>
      </p:sp>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00838"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04" name="Text Box 4"/>
          <p:cNvSpPr txBox="1">
            <a:spLocks noChangeArrowheads="1"/>
          </p:cNvSpPr>
          <p:nvPr/>
        </p:nvSpPr>
        <p:spPr bwMode="auto">
          <a:xfrm>
            <a:off x="0" y="5181600"/>
            <a:ext cx="9144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pPr>
            <a:r>
              <a:rPr lang="en-US" smtClean="0">
                <a:solidFill>
                  <a:srgbClr val="FDFA0D"/>
                </a:solidFill>
                <a:latin typeface="Times New Roman" charset="0"/>
                <a:ea typeface="ＭＳ Ｐゴシック" charset="0"/>
                <a:cs typeface="ＭＳ Ｐゴシック" charset="0"/>
              </a:rPr>
              <a:t>Photograph showing the haul truck in operation along with the air quality samplers.  The photoacoustic EC instrument is housed in the vanilla colored box on the equipment rack and the Dustrak nephelometers are in blue.  The filter samplers are up on the wall immediately to the right of the blue writing on the wall.  The sample inlet for the photoacoustic instrument can be seen draped over the top of the laptop computer. </a:t>
            </a:r>
          </a:p>
        </p:txBody>
      </p:sp>
      <p:sp>
        <p:nvSpPr>
          <p:cNvPr id="102402" name="Rectangle 2"/>
          <p:cNvSpPr>
            <a:spLocks noGrp="1" noChangeArrowheads="1"/>
          </p:cNvSpPr>
          <p:nvPr>
            <p:ph type="title"/>
          </p:nvPr>
        </p:nvSpPr>
        <p:spPr>
          <a:xfrm>
            <a:off x="6172200" y="4038600"/>
            <a:ext cx="2971800" cy="914400"/>
          </a:xfrm>
        </p:spPr>
        <p:txBody>
          <a:bodyPr/>
          <a:lstStyle/>
          <a:p>
            <a:r>
              <a:rPr lang="en-US" b="1">
                <a:solidFill>
                  <a:srgbClr val="FDFA0D"/>
                </a:solidFill>
                <a:effectLst>
                  <a:outerShdw blurRad="38100" dist="38100" dir="2700000" algn="tl">
                    <a:srgbClr val="FFFFFF"/>
                  </a:outerShdw>
                </a:effectLst>
              </a:rPr>
              <a:t>Vehicle Used </a:t>
            </a:r>
            <a:br>
              <a:rPr lang="en-US" b="1">
                <a:solidFill>
                  <a:srgbClr val="FDFA0D"/>
                </a:solidFill>
                <a:effectLst>
                  <a:outerShdw blurRad="38100" dist="38100" dir="2700000" algn="tl">
                    <a:srgbClr val="FFFFFF"/>
                  </a:outerShdw>
                </a:effectLst>
              </a:rPr>
            </a:br>
            <a:r>
              <a:rPr lang="en-US" b="1">
                <a:solidFill>
                  <a:srgbClr val="FDFA0D"/>
                </a:solidFill>
                <a:effectLst>
                  <a:outerShdw blurRad="38100" dist="38100" dir="2700000" algn="tl">
                    <a:srgbClr val="FFFFFF"/>
                  </a:outerShdw>
                </a:effectLst>
              </a:rPr>
              <a:t>for the Tests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a:solidFill>
                  <a:srgbClr val="000000"/>
                </a:solidFill>
              </a:rPr>
              <a:t>Pat Arnott, University of Nevada Reno Physics and Atmospheric Science</a:t>
            </a:r>
          </a:p>
        </p:txBody>
      </p:sp>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943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4451" name="Rectangle 3"/>
          <p:cNvSpPr>
            <a:spLocks noGrp="1" noChangeArrowheads="1"/>
          </p:cNvSpPr>
          <p:nvPr>
            <p:ph type="ctrTitle"/>
          </p:nvPr>
        </p:nvSpPr>
        <p:spPr>
          <a:xfrm>
            <a:off x="4953000" y="152400"/>
            <a:ext cx="3886200" cy="1143000"/>
          </a:xfrm>
        </p:spPr>
        <p:txBody>
          <a:bodyPr/>
          <a:lstStyle/>
          <a:p>
            <a:pPr algn="l"/>
            <a:r>
              <a:rPr lang="en-US" b="1"/>
              <a:t>Banshee Drift:</a:t>
            </a:r>
            <a:r>
              <a:rPr lang="en-US"/>
              <a:t>  </a:t>
            </a:r>
            <a:br>
              <a:rPr lang="en-US"/>
            </a:br>
            <a:r>
              <a:rPr lang="en-US"/>
              <a:t>Site of the Measurements</a:t>
            </a:r>
          </a:p>
        </p:txBody>
      </p:sp>
      <p:sp>
        <p:nvSpPr>
          <p:cNvPr id="104452" name="Text Box 4"/>
          <p:cNvSpPr txBox="1">
            <a:spLocks noChangeArrowheads="1"/>
          </p:cNvSpPr>
          <p:nvPr/>
        </p:nvSpPr>
        <p:spPr bwMode="auto">
          <a:xfrm>
            <a:off x="4191000" y="1600200"/>
            <a:ext cx="47244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pPr>
            <a:r>
              <a:rPr lang="en-US" sz="2400" b="1" smtClean="0">
                <a:solidFill>
                  <a:srgbClr val="000000"/>
                </a:solidFill>
                <a:latin typeface="Times" charset="0"/>
                <a:ea typeface="ＭＳ Ｐゴシック" charset="0"/>
                <a:cs typeface="ＭＳ Ｐゴシック" charset="0"/>
              </a:rPr>
              <a:t>Key Points:</a:t>
            </a:r>
            <a:endParaRPr lang="en-US" sz="2400" smtClean="0">
              <a:solidFill>
                <a:srgbClr val="000000"/>
              </a:solidFill>
              <a:latin typeface="Times" charset="0"/>
              <a:ea typeface="ＭＳ Ｐゴシック" charset="0"/>
              <a:cs typeface="ＭＳ Ｐゴシック" charset="0"/>
            </a:endParaRPr>
          </a:p>
          <a:p>
            <a:pPr defTabSz="914400" eaLnBrk="0" fontAlgn="base" hangingPunct="0">
              <a:spcBef>
                <a:spcPct val="50000"/>
              </a:spcBef>
              <a:spcAft>
                <a:spcPct val="0"/>
              </a:spcAft>
            </a:pPr>
            <a:r>
              <a:rPr lang="en-US" sz="2400" smtClean="0">
                <a:solidFill>
                  <a:srgbClr val="000000"/>
                </a:solidFill>
                <a:latin typeface="Times" charset="0"/>
                <a:ea typeface="ＭＳ Ｐゴシック" charset="0"/>
                <a:cs typeface="ＭＳ Ｐゴシック" charset="0"/>
              </a:rPr>
              <a:t>2 sites were used for the continuous measurements.</a:t>
            </a:r>
          </a:p>
          <a:p>
            <a:pPr defTabSz="914400" eaLnBrk="0" fontAlgn="base" hangingPunct="0">
              <a:spcBef>
                <a:spcPct val="50000"/>
              </a:spcBef>
              <a:spcAft>
                <a:spcPct val="0"/>
              </a:spcAft>
            </a:pPr>
            <a:r>
              <a:rPr lang="en-US" sz="2400" smtClean="0">
                <a:solidFill>
                  <a:srgbClr val="000000"/>
                </a:solidFill>
                <a:latin typeface="Times" charset="0"/>
                <a:ea typeface="ＭＳ Ｐゴシック" charset="0"/>
                <a:cs typeface="ＭＳ Ｐゴシック" charset="0"/>
              </a:rPr>
              <a:t>The grade is around 12%.  The truck turned around and repeatedly drove between the endpoints of the drift.</a:t>
            </a:r>
          </a:p>
          <a:p>
            <a:pPr defTabSz="914400" eaLnBrk="0" fontAlgn="base" hangingPunct="0">
              <a:spcBef>
                <a:spcPct val="50000"/>
              </a:spcBef>
              <a:spcAft>
                <a:spcPct val="0"/>
              </a:spcAft>
            </a:pPr>
            <a:r>
              <a:rPr lang="en-US" sz="2400" smtClean="0">
                <a:solidFill>
                  <a:srgbClr val="000000"/>
                </a:solidFill>
                <a:latin typeface="Times" charset="0"/>
                <a:ea typeface="ＭＳ Ｐゴシック" charset="0"/>
                <a:cs typeface="ＭＳ Ｐゴシック" charset="0"/>
              </a:rPr>
              <a:t>The hauler truck was fully loaded in test 1, and was empty in test 2.</a:t>
            </a:r>
          </a:p>
        </p:txBody>
      </p:sp>
      <p:sp>
        <p:nvSpPr>
          <p:cNvPr id="104453" name="Line 5"/>
          <p:cNvSpPr>
            <a:spLocks noChangeShapeType="1"/>
          </p:cNvSpPr>
          <p:nvPr/>
        </p:nvSpPr>
        <p:spPr bwMode="auto">
          <a:xfrm flipH="1" flipV="1">
            <a:off x="1828800" y="1981200"/>
            <a:ext cx="2438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04454" name="Line 6"/>
          <p:cNvSpPr>
            <a:spLocks noChangeShapeType="1"/>
          </p:cNvSpPr>
          <p:nvPr/>
        </p:nvSpPr>
        <p:spPr bwMode="auto">
          <a:xfrm>
            <a:off x="457200" y="1981200"/>
            <a:ext cx="914400" cy="2819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04455" name="Text Box 7"/>
          <p:cNvSpPr txBox="1">
            <a:spLocks noChangeArrowheads="1"/>
          </p:cNvSpPr>
          <p:nvPr/>
        </p:nvSpPr>
        <p:spPr bwMode="auto">
          <a:xfrm>
            <a:off x="136525" y="1508125"/>
            <a:ext cx="963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pPr>
            <a:r>
              <a:rPr lang="en-US" sz="2400" smtClean="0">
                <a:solidFill>
                  <a:srgbClr val="000000"/>
                </a:solidFill>
                <a:latin typeface="Times" charset="0"/>
                <a:ea typeface="ＭＳ Ｐゴシック" charset="0"/>
                <a:cs typeface="ＭＳ Ｐゴシック" charset="0"/>
              </a:rPr>
              <a:t>Uphill</a:t>
            </a:r>
          </a:p>
        </p:txBody>
      </p:sp>
      <p:sp>
        <p:nvSpPr>
          <p:cNvPr id="104456" name="Text Box 8"/>
          <p:cNvSpPr txBox="1">
            <a:spLocks noChangeArrowheads="1"/>
          </p:cNvSpPr>
          <p:nvPr/>
        </p:nvSpPr>
        <p:spPr bwMode="auto">
          <a:xfrm>
            <a:off x="2133600" y="2819400"/>
            <a:ext cx="134461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pPr>
            <a:r>
              <a:rPr lang="en-US" sz="2400" smtClean="0">
                <a:solidFill>
                  <a:srgbClr val="000000"/>
                </a:solidFill>
                <a:latin typeface="Times" charset="0"/>
                <a:ea typeface="ＭＳ Ｐゴシック" charset="0"/>
                <a:cs typeface="ＭＳ Ｐゴシック" charset="0"/>
              </a:rPr>
              <a:t>MLC site</a:t>
            </a:r>
          </a:p>
        </p:txBody>
      </p:sp>
      <p:sp>
        <p:nvSpPr>
          <p:cNvPr id="104457" name="Text Box 9"/>
          <p:cNvSpPr txBox="1">
            <a:spLocks noChangeArrowheads="1"/>
          </p:cNvSpPr>
          <p:nvPr/>
        </p:nvSpPr>
        <p:spPr bwMode="auto">
          <a:xfrm>
            <a:off x="1905000" y="1600200"/>
            <a:ext cx="1123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pPr>
            <a:r>
              <a:rPr lang="en-US" sz="2400" smtClean="0">
                <a:solidFill>
                  <a:srgbClr val="000000"/>
                </a:solidFill>
                <a:latin typeface="Times" charset="0"/>
                <a:ea typeface="ＭＳ Ｐゴシック" charset="0"/>
                <a:cs typeface="ＭＳ Ｐゴシック" charset="0"/>
              </a:rPr>
              <a:t>DD site</a:t>
            </a:r>
          </a:p>
        </p:txBody>
      </p:sp>
      <p:sp>
        <p:nvSpPr>
          <p:cNvPr id="104458" name="Line 10"/>
          <p:cNvSpPr>
            <a:spLocks noChangeShapeType="1"/>
          </p:cNvSpPr>
          <p:nvPr/>
        </p:nvSpPr>
        <p:spPr bwMode="auto">
          <a:xfrm flipH="1">
            <a:off x="2133600" y="2362200"/>
            <a:ext cx="2133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0000"/>
                </a:solidFill>
              </a:rPr>
              <a:t>Pat Arnott, University of Nevada Reno Physics and Atmospheric Science</a:t>
            </a:r>
          </a:p>
        </p:txBody>
      </p:sp>
      <p:sp>
        <p:nvSpPr>
          <p:cNvPr id="106498" name="Rectangle 2"/>
          <p:cNvSpPr>
            <a:spLocks noGrp="1" noChangeArrowheads="1"/>
          </p:cNvSpPr>
          <p:nvPr>
            <p:ph type="title"/>
          </p:nvPr>
        </p:nvSpPr>
        <p:spPr>
          <a:xfrm>
            <a:off x="304800" y="0"/>
            <a:ext cx="8610600" cy="1066800"/>
          </a:xfrm>
        </p:spPr>
        <p:txBody>
          <a:bodyPr/>
          <a:lstStyle/>
          <a:p>
            <a:r>
              <a:rPr lang="en-US" sz="2800"/>
              <a:t>Real Time Measurements of TC and EC: </a:t>
            </a:r>
            <a:br>
              <a:rPr lang="en-US" sz="2800"/>
            </a:br>
            <a:r>
              <a:rPr lang="en-US" sz="2800"/>
              <a:t>Vehicle Loaded, MLC Site</a:t>
            </a:r>
          </a:p>
        </p:txBody>
      </p:sp>
      <p:pic>
        <p:nvPicPr>
          <p:cNvPr id="106499" name="Picture 3" descr="fig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9163"/>
            <a:ext cx="8656638" cy="5938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 </a:t>
            </a:r>
            <a:r>
              <a:rPr lang="en-US" u="sng" dirty="0" smtClean="0"/>
              <a:t>Fantastic</a:t>
            </a:r>
            <a:r>
              <a:rPr lang="en-US" dirty="0" smtClean="0"/>
              <a:t> high school teacher in an otherwise ‘ok’ high school.  </a:t>
            </a:r>
            <a:r>
              <a:rPr lang="en-US" b="1" dirty="0" smtClean="0"/>
              <a:t>Thank you Mr. Gonzalez</a:t>
            </a:r>
            <a:r>
              <a:rPr lang="en-US" dirty="0" smtClean="0"/>
              <a:t>!</a:t>
            </a:r>
            <a:endParaRPr lang="en-US" dirty="0"/>
          </a:p>
        </p:txBody>
      </p:sp>
      <p:sp>
        <p:nvSpPr>
          <p:cNvPr id="4" name="TextBox 3"/>
          <p:cNvSpPr txBox="1"/>
          <p:nvPr/>
        </p:nvSpPr>
        <p:spPr>
          <a:xfrm>
            <a:off x="71535" y="2105979"/>
            <a:ext cx="9072465" cy="3416320"/>
          </a:xfrm>
          <a:prstGeom prst="rect">
            <a:avLst/>
          </a:prstGeom>
          <a:noFill/>
        </p:spPr>
        <p:txBody>
          <a:bodyPr wrap="none" rtlCol="0">
            <a:spAutoFit/>
          </a:bodyPr>
          <a:lstStyle/>
          <a:p>
            <a:r>
              <a:rPr lang="en-US" sz="2400" dirty="0" smtClean="0"/>
              <a:t>3 year high school program in digital electronics; placed kids in industry</a:t>
            </a:r>
            <a:br>
              <a:rPr lang="en-US" sz="2400" dirty="0" smtClean="0"/>
            </a:br>
            <a:r>
              <a:rPr lang="en-US" sz="2400" dirty="0" smtClean="0"/>
              <a:t>right out of high school.</a:t>
            </a:r>
          </a:p>
          <a:p>
            <a:endParaRPr lang="en-US" sz="2400" dirty="0"/>
          </a:p>
          <a:p>
            <a:r>
              <a:rPr lang="en-US" sz="2400" dirty="0" smtClean="0"/>
              <a:t>I aimed at EE as an undergrad,</a:t>
            </a:r>
          </a:p>
          <a:p>
            <a:endParaRPr lang="en-US" sz="2400" dirty="0"/>
          </a:p>
          <a:p>
            <a:r>
              <a:rPr lang="en-US" sz="2400" dirty="0" smtClean="0"/>
              <a:t>But ….</a:t>
            </a:r>
            <a:br>
              <a:rPr lang="en-US" sz="2400" dirty="0" smtClean="0"/>
            </a:br>
            <a:r>
              <a:rPr lang="en-US" sz="2400" dirty="0" smtClean="0"/>
              <a:t/>
            </a:r>
            <a:br>
              <a:rPr lang="en-US" sz="2400" dirty="0" smtClean="0"/>
            </a:br>
            <a:r>
              <a:rPr lang="en-US" sz="2400" dirty="0" smtClean="0"/>
              <a:t>Was bitten by the Physics bug as an undergraduate at the </a:t>
            </a:r>
            <a:br>
              <a:rPr lang="en-US" sz="2400" dirty="0" smtClean="0"/>
            </a:br>
            <a:r>
              <a:rPr lang="en-US" sz="2400" dirty="0" smtClean="0"/>
              <a:t>University of Southern Colorado.</a:t>
            </a:r>
          </a:p>
        </p:txBody>
      </p:sp>
    </p:spTree>
    <p:extLst>
      <p:ext uri="{BB962C8B-B14F-4D97-AF65-F5344CB8AC3E}">
        <p14:creationId xmlns:p14="http://schemas.microsoft.com/office/powerpoint/2010/main" val="213678064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065"/>
            <a:ext cx="6371899" cy="1499526"/>
          </a:xfrm>
          <a:prstGeom prst="rect">
            <a:avLst/>
          </a:prstGeom>
        </p:spPr>
      </p:pic>
      <p:pic>
        <p:nvPicPr>
          <p:cNvPr id="4" name="Picture 3"/>
          <p:cNvPicPr>
            <a:picLocks noChangeAspect="1"/>
          </p:cNvPicPr>
          <p:nvPr/>
        </p:nvPicPr>
        <p:blipFill>
          <a:blip r:embed="rId3"/>
          <a:stretch>
            <a:fillRect/>
          </a:stretch>
        </p:blipFill>
        <p:spPr>
          <a:xfrm>
            <a:off x="761153" y="3326833"/>
            <a:ext cx="7631082" cy="1707909"/>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3759909" y="336522"/>
            <a:ext cx="4632326" cy="2784055"/>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1008428" y="5145535"/>
            <a:ext cx="7199272" cy="1602382"/>
          </a:xfrm>
          <a:prstGeom prst="rect">
            <a:avLst/>
          </a:prstGeom>
          <a:ln>
            <a:solidFill>
              <a:schemeClr val="tx1"/>
            </a:solidFill>
          </a:ln>
        </p:spPr>
      </p:pic>
    </p:spTree>
    <p:extLst>
      <p:ext uri="{BB962C8B-B14F-4D97-AF65-F5344CB8AC3E}">
        <p14:creationId xmlns:p14="http://schemas.microsoft.com/office/powerpoint/2010/main" val="386384188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0"/>
            <a:ext cx="8229600" cy="658940"/>
          </a:xfrm>
        </p:spPr>
        <p:txBody>
          <a:bodyPr>
            <a:normAutofit/>
          </a:bodyPr>
          <a:lstStyle/>
          <a:p>
            <a:r>
              <a:rPr lang="en-US" b="1" dirty="0"/>
              <a:t>Number of D</a:t>
            </a:r>
            <a:r>
              <a:rPr lang="en-US" b="1" dirty="0" smtClean="0"/>
              <a:t>egrees </a:t>
            </a:r>
            <a:r>
              <a:rPr lang="en-US" b="1" dirty="0"/>
              <a:t>P</a:t>
            </a:r>
            <a:r>
              <a:rPr lang="en-US" b="1" dirty="0" smtClean="0"/>
              <a:t>er </a:t>
            </a:r>
            <a:r>
              <a:rPr lang="en-US" b="1" dirty="0"/>
              <a:t>Y</a:t>
            </a:r>
            <a:r>
              <a:rPr lang="en-US" b="1" dirty="0" smtClean="0"/>
              <a:t>ear</a:t>
            </a:r>
            <a:endParaRPr lang="en-US" dirty="0"/>
          </a:p>
        </p:txBody>
      </p:sp>
      <p:sp>
        <p:nvSpPr>
          <p:cNvPr id="9" name="Rectangle 8"/>
          <p:cNvSpPr/>
          <p:nvPr/>
        </p:nvSpPr>
        <p:spPr>
          <a:xfrm>
            <a:off x="139596" y="6507788"/>
            <a:ext cx="8740401" cy="307777"/>
          </a:xfrm>
          <a:prstGeom prst="rect">
            <a:avLst/>
          </a:prstGeom>
        </p:spPr>
        <p:txBody>
          <a:bodyPr wrap="square">
            <a:spAutoFit/>
          </a:bodyPr>
          <a:lstStyle/>
          <a:p>
            <a:r>
              <a:rPr lang="en-US" sz="1400" i="1" dirty="0" smtClean="0"/>
              <a:t>*Data from National Science Foundation/Division of Science Resources Statistics and the American Geological Institute</a:t>
            </a:r>
            <a:endParaRPr lang="en-US" sz="1400" i="1" dirty="0"/>
          </a:p>
        </p:txBody>
      </p:sp>
      <p:sp>
        <p:nvSpPr>
          <p:cNvPr id="10" name="Rectangle 9"/>
          <p:cNvSpPr/>
          <p:nvPr/>
        </p:nvSpPr>
        <p:spPr>
          <a:xfrm>
            <a:off x="6807795" y="4845915"/>
            <a:ext cx="2173379" cy="1477328"/>
          </a:xfrm>
          <a:prstGeom prst="rect">
            <a:avLst/>
          </a:prstGeom>
          <a:ln>
            <a:noFill/>
          </a:ln>
        </p:spPr>
        <p:txBody>
          <a:bodyPr wrap="square">
            <a:spAutoFit/>
          </a:bodyPr>
          <a:lstStyle/>
          <a:p>
            <a:r>
              <a:rPr lang="en-US" b="1" dirty="0" smtClean="0">
                <a:solidFill>
                  <a:schemeClr val="tx1">
                    <a:lumMod val="65000"/>
                    <a:lumOff val="35000"/>
                  </a:schemeClr>
                </a:solidFill>
              </a:rPr>
              <a:t>Gray - </a:t>
            </a:r>
            <a:r>
              <a:rPr lang="en-US" b="1" dirty="0">
                <a:solidFill>
                  <a:schemeClr val="tx1">
                    <a:lumMod val="65000"/>
                    <a:lumOff val="35000"/>
                  </a:schemeClr>
                </a:solidFill>
              </a:rPr>
              <a:t>E</a:t>
            </a:r>
            <a:r>
              <a:rPr lang="en-US" b="1" dirty="0" smtClean="0">
                <a:solidFill>
                  <a:schemeClr val="tx1">
                    <a:lumMod val="65000"/>
                    <a:lumOff val="35000"/>
                  </a:schemeClr>
                </a:solidFill>
              </a:rPr>
              <a:t>ngineering</a:t>
            </a:r>
          </a:p>
          <a:p>
            <a:r>
              <a:rPr lang="en-US" b="1" dirty="0">
                <a:solidFill>
                  <a:schemeClr val="accent3">
                    <a:lumMod val="50000"/>
                  </a:schemeClr>
                </a:solidFill>
              </a:rPr>
              <a:t>G</a:t>
            </a:r>
            <a:r>
              <a:rPr lang="en-US" b="1" dirty="0" smtClean="0">
                <a:solidFill>
                  <a:schemeClr val="accent3">
                    <a:lumMod val="50000"/>
                  </a:schemeClr>
                </a:solidFill>
              </a:rPr>
              <a:t>reen -  Biology</a:t>
            </a:r>
          </a:p>
          <a:p>
            <a:r>
              <a:rPr lang="en-US" b="1" dirty="0">
                <a:solidFill>
                  <a:schemeClr val="tx2"/>
                </a:solidFill>
              </a:rPr>
              <a:t>B</a:t>
            </a:r>
            <a:r>
              <a:rPr lang="en-US" b="1" dirty="0" smtClean="0">
                <a:solidFill>
                  <a:schemeClr val="tx2"/>
                </a:solidFill>
              </a:rPr>
              <a:t>lue - Chemistry</a:t>
            </a:r>
          </a:p>
          <a:p>
            <a:r>
              <a:rPr lang="en-US" b="1" dirty="0">
                <a:solidFill>
                  <a:srgbClr val="FFAE1C"/>
                </a:solidFill>
              </a:rPr>
              <a:t>Y</a:t>
            </a:r>
            <a:r>
              <a:rPr lang="en-US" b="1" dirty="0" smtClean="0">
                <a:solidFill>
                  <a:srgbClr val="FFAE1C"/>
                </a:solidFill>
              </a:rPr>
              <a:t>ellow - Physics</a:t>
            </a:r>
          </a:p>
          <a:p>
            <a:r>
              <a:rPr lang="en-US" b="1" dirty="0" smtClean="0"/>
              <a:t>Black - Geosciences</a:t>
            </a:r>
            <a:endParaRPr lang="en-US" dirty="0"/>
          </a:p>
        </p:txBody>
      </p:sp>
      <p:pic>
        <p:nvPicPr>
          <p:cNvPr id="2" name="Picture 1"/>
          <p:cNvPicPr>
            <a:picLocks noChangeAspect="1"/>
          </p:cNvPicPr>
          <p:nvPr/>
        </p:nvPicPr>
        <p:blipFill>
          <a:blip r:embed="rId2"/>
          <a:stretch>
            <a:fillRect/>
          </a:stretch>
        </p:blipFill>
        <p:spPr>
          <a:xfrm>
            <a:off x="0" y="945130"/>
            <a:ext cx="4396284" cy="3581296"/>
          </a:xfrm>
          <a:prstGeom prst="rect">
            <a:avLst/>
          </a:prstGeom>
        </p:spPr>
      </p:pic>
      <p:pic>
        <p:nvPicPr>
          <p:cNvPr id="3" name="Picture 2"/>
          <p:cNvPicPr>
            <a:picLocks noChangeAspect="1"/>
          </p:cNvPicPr>
          <p:nvPr/>
        </p:nvPicPr>
        <p:blipFill>
          <a:blip r:embed="rId3"/>
          <a:stretch>
            <a:fillRect/>
          </a:stretch>
        </p:blipFill>
        <p:spPr>
          <a:xfrm>
            <a:off x="4504835" y="945130"/>
            <a:ext cx="4639164" cy="3672059"/>
          </a:xfrm>
          <a:prstGeom prst="rect">
            <a:avLst/>
          </a:prstGeom>
        </p:spPr>
      </p:pic>
    </p:spTree>
    <p:extLst>
      <p:ext uri="{BB962C8B-B14F-4D97-AF65-F5344CB8AC3E}">
        <p14:creationId xmlns:p14="http://schemas.microsoft.com/office/powerpoint/2010/main" val="93173542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54"/>
            <a:ext cx="8229600" cy="821777"/>
          </a:xfrm>
        </p:spPr>
        <p:txBody>
          <a:bodyPr>
            <a:normAutofit/>
          </a:bodyPr>
          <a:lstStyle/>
          <a:p>
            <a:r>
              <a:rPr lang="en-US" sz="3200" b="1" dirty="0" smtClean="0"/>
              <a:t>Preferences of Geoscience Graduates</a:t>
            </a:r>
            <a:endParaRPr lang="en-US" sz="3200" b="1" dirty="0"/>
          </a:p>
        </p:txBody>
      </p:sp>
      <p:sp>
        <p:nvSpPr>
          <p:cNvPr id="8" name="Title 1"/>
          <p:cNvSpPr txBox="1">
            <a:spLocks/>
          </p:cNvSpPr>
          <p:nvPr/>
        </p:nvSpPr>
        <p:spPr>
          <a:xfrm>
            <a:off x="457200" y="3054270"/>
            <a:ext cx="8229600" cy="821777"/>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Actual Employment </a:t>
            </a:r>
            <a:r>
              <a:rPr lang="en-US" b="1" dirty="0" smtClean="0"/>
              <a:t>of Geoscience Graduates</a:t>
            </a:r>
            <a:endParaRPr lang="en-US" b="1" dirty="0"/>
          </a:p>
        </p:txBody>
      </p:sp>
      <p:sp>
        <p:nvSpPr>
          <p:cNvPr id="9" name="Rectangle 8"/>
          <p:cNvSpPr/>
          <p:nvPr/>
        </p:nvSpPr>
        <p:spPr>
          <a:xfrm>
            <a:off x="139596" y="6507788"/>
            <a:ext cx="8740401" cy="307777"/>
          </a:xfrm>
          <a:prstGeom prst="rect">
            <a:avLst/>
          </a:prstGeom>
        </p:spPr>
        <p:txBody>
          <a:bodyPr wrap="square">
            <a:spAutoFit/>
          </a:bodyPr>
          <a:lstStyle/>
          <a:p>
            <a:r>
              <a:rPr lang="en-US" sz="1400" i="1" dirty="0" smtClean="0"/>
              <a:t>*Data American Geological Institute</a:t>
            </a:r>
            <a:endParaRPr lang="en-US" sz="1400" i="1" dirty="0"/>
          </a:p>
        </p:txBody>
      </p:sp>
      <p:sp>
        <p:nvSpPr>
          <p:cNvPr id="10" name="Rectangle 9"/>
          <p:cNvSpPr/>
          <p:nvPr/>
        </p:nvSpPr>
        <p:spPr>
          <a:xfrm>
            <a:off x="6677536" y="4017396"/>
            <a:ext cx="1778528" cy="646331"/>
          </a:xfrm>
          <a:prstGeom prst="rect">
            <a:avLst/>
          </a:prstGeom>
          <a:solidFill>
            <a:schemeClr val="bg1"/>
          </a:solidFill>
          <a:ln>
            <a:noFill/>
          </a:ln>
        </p:spPr>
        <p:txBody>
          <a:bodyPr wrap="square">
            <a:spAutoFit/>
          </a:bodyPr>
          <a:lstStyle/>
          <a:p>
            <a:r>
              <a:rPr lang="en-US" b="1" dirty="0" smtClean="0"/>
              <a:t>Black – Master’s</a:t>
            </a:r>
            <a:endParaRPr lang="en-US" dirty="0" smtClean="0"/>
          </a:p>
          <a:p>
            <a:r>
              <a:rPr lang="en-US" b="1" dirty="0" smtClean="0">
                <a:solidFill>
                  <a:schemeClr val="tx1">
                    <a:lumMod val="65000"/>
                    <a:lumOff val="35000"/>
                  </a:schemeClr>
                </a:solidFill>
              </a:rPr>
              <a:t>Gray - Doctoral</a:t>
            </a:r>
            <a:endParaRPr lang="en-US" b="1" dirty="0" smtClean="0">
              <a:solidFill>
                <a:srgbClr val="FFAE1C"/>
              </a:solidFill>
            </a:endParaRPr>
          </a:p>
        </p:txBody>
      </p:sp>
      <p:pic>
        <p:nvPicPr>
          <p:cNvPr id="7" name="Picture 6"/>
          <p:cNvPicPr>
            <a:picLocks noChangeAspect="1"/>
          </p:cNvPicPr>
          <p:nvPr/>
        </p:nvPicPr>
        <p:blipFill>
          <a:blip r:embed="rId2"/>
          <a:stretch>
            <a:fillRect/>
          </a:stretch>
        </p:blipFill>
        <p:spPr>
          <a:xfrm>
            <a:off x="0" y="1229148"/>
            <a:ext cx="4400391" cy="1742729"/>
          </a:xfrm>
          <a:prstGeom prst="rect">
            <a:avLst/>
          </a:prstGeom>
        </p:spPr>
      </p:pic>
      <p:pic>
        <p:nvPicPr>
          <p:cNvPr id="11" name="Picture 10"/>
          <p:cNvPicPr>
            <a:picLocks noChangeAspect="1"/>
          </p:cNvPicPr>
          <p:nvPr/>
        </p:nvPicPr>
        <p:blipFill>
          <a:blip r:embed="rId3"/>
          <a:stretch>
            <a:fillRect/>
          </a:stretch>
        </p:blipFill>
        <p:spPr>
          <a:xfrm>
            <a:off x="4374627" y="1229148"/>
            <a:ext cx="4769373" cy="1825122"/>
          </a:xfrm>
          <a:prstGeom prst="rect">
            <a:avLst/>
          </a:prstGeom>
        </p:spPr>
      </p:pic>
      <p:pic>
        <p:nvPicPr>
          <p:cNvPr id="12" name="Picture 11"/>
          <p:cNvPicPr>
            <a:picLocks noChangeAspect="1"/>
          </p:cNvPicPr>
          <p:nvPr/>
        </p:nvPicPr>
        <p:blipFill>
          <a:blip r:embed="rId4"/>
          <a:stretch>
            <a:fillRect/>
          </a:stretch>
        </p:blipFill>
        <p:spPr>
          <a:xfrm>
            <a:off x="2187313" y="3834395"/>
            <a:ext cx="4374627" cy="2760237"/>
          </a:xfrm>
          <a:prstGeom prst="rect">
            <a:avLst/>
          </a:prstGeom>
        </p:spPr>
      </p:pic>
    </p:spTree>
    <p:extLst>
      <p:ext uri="{BB962C8B-B14F-4D97-AF65-F5344CB8AC3E}">
        <p14:creationId xmlns:p14="http://schemas.microsoft.com/office/powerpoint/2010/main" val="19829680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8472"/>
            <a:ext cx="8229600" cy="1143000"/>
          </a:xfrm>
        </p:spPr>
        <p:txBody>
          <a:bodyPr/>
          <a:lstStyle/>
          <a:p>
            <a:r>
              <a:rPr lang="en-US" dirty="0" smtClean="0"/>
              <a:t>Some Advice …</a:t>
            </a:r>
            <a:endParaRPr lang="en-US" dirty="0"/>
          </a:p>
        </p:txBody>
      </p:sp>
    </p:spTree>
    <p:extLst>
      <p:ext uri="{BB962C8B-B14F-4D97-AF65-F5344CB8AC3E}">
        <p14:creationId xmlns:p14="http://schemas.microsoft.com/office/powerpoint/2010/main" val="1191194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otIde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2" name="Title 1"/>
          <p:cNvSpPr>
            <a:spLocks noGrp="1"/>
          </p:cNvSpPr>
          <p:nvPr>
            <p:ph type="title"/>
          </p:nvPr>
        </p:nvSpPr>
        <p:spPr>
          <a:xfrm>
            <a:off x="457200" y="14106"/>
            <a:ext cx="8229600" cy="810918"/>
          </a:xfrm>
        </p:spPr>
        <p:txBody>
          <a:bodyPr/>
          <a:lstStyle/>
          <a:p>
            <a:r>
              <a:rPr lang="en-US" dirty="0" smtClean="0"/>
              <a:t>Plenty of People will Shoot Down Your Ideas …</a:t>
            </a:r>
            <a:endParaRPr lang="en-US" dirty="0"/>
          </a:p>
        </p:txBody>
      </p:sp>
      <p:sp>
        <p:nvSpPr>
          <p:cNvPr id="5" name="TextBox 4"/>
          <p:cNvSpPr txBox="1"/>
          <p:nvPr/>
        </p:nvSpPr>
        <p:spPr>
          <a:xfrm>
            <a:off x="564461" y="6057402"/>
            <a:ext cx="7216388" cy="523220"/>
          </a:xfrm>
          <a:prstGeom prst="rect">
            <a:avLst/>
          </a:prstGeom>
          <a:noFill/>
        </p:spPr>
        <p:txBody>
          <a:bodyPr wrap="none" rtlCol="0">
            <a:spAutoFit/>
          </a:bodyPr>
          <a:lstStyle/>
          <a:p>
            <a:r>
              <a:rPr lang="en-US" sz="2800" b="1" dirty="0" smtClean="0">
                <a:solidFill>
                  <a:srgbClr val="FFFF00"/>
                </a:solidFill>
              </a:rPr>
              <a:t>Strongly believe in yourself even if others don’t</a:t>
            </a:r>
            <a:endParaRPr lang="en-US" sz="2800" b="1" dirty="0">
              <a:solidFill>
                <a:srgbClr val="FFFF00"/>
              </a:solidFill>
            </a:endParaRPr>
          </a:p>
        </p:txBody>
      </p:sp>
    </p:spTree>
    <p:extLst>
      <p:ext uri="{BB962C8B-B14F-4D97-AF65-F5344CB8AC3E}">
        <p14:creationId xmlns:p14="http://schemas.microsoft.com/office/powerpoint/2010/main" val="12215726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ttingNowhereFa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4856"/>
          </a:xfrm>
          <a:prstGeom prst="rect">
            <a:avLst/>
          </a:prstGeom>
        </p:spPr>
      </p:pic>
      <p:sp>
        <p:nvSpPr>
          <p:cNvPr id="2" name="Title 1"/>
          <p:cNvSpPr>
            <a:spLocks noGrp="1"/>
          </p:cNvSpPr>
          <p:nvPr>
            <p:ph type="title"/>
          </p:nvPr>
        </p:nvSpPr>
        <p:spPr/>
        <p:txBody>
          <a:bodyPr>
            <a:normAutofit/>
          </a:bodyPr>
          <a:lstStyle/>
          <a:p>
            <a:r>
              <a:rPr lang="en-US" sz="3200" b="1" dirty="0" smtClean="0"/>
              <a:t>Beware of Going Nowhere Fast …</a:t>
            </a:r>
            <a:endParaRPr lang="en-US" sz="3200" b="1" dirty="0"/>
          </a:p>
        </p:txBody>
      </p:sp>
    </p:spTree>
    <p:extLst>
      <p:ext uri="{BB962C8B-B14F-4D97-AF65-F5344CB8AC3E}">
        <p14:creationId xmlns:p14="http://schemas.microsoft.com/office/powerpoint/2010/main" val="229792095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200"/>
            <a:ext cx="9144000" cy="6096000"/>
          </a:xfrm>
          <a:prstGeom prst="rect">
            <a:avLst/>
          </a:prstGeom>
        </p:spPr>
      </p:pic>
      <p:sp>
        <p:nvSpPr>
          <p:cNvPr id="2" name="Title 1"/>
          <p:cNvSpPr>
            <a:spLocks noGrp="1"/>
          </p:cNvSpPr>
          <p:nvPr>
            <p:ph type="title"/>
          </p:nvPr>
        </p:nvSpPr>
        <p:spPr>
          <a:xfrm>
            <a:off x="457200" y="3249"/>
            <a:ext cx="8229600" cy="582951"/>
          </a:xfrm>
        </p:spPr>
        <p:txBody>
          <a:bodyPr/>
          <a:lstStyle/>
          <a:p>
            <a:r>
              <a:rPr lang="en-US" dirty="0" smtClean="0">
                <a:solidFill>
                  <a:srgbClr val="FFFF00"/>
                </a:solidFill>
              </a:rPr>
              <a:t>Maintain Perseverance and Hope</a:t>
            </a:r>
            <a:endParaRPr lang="en-US" dirty="0">
              <a:solidFill>
                <a:srgbClr val="FFFF00"/>
              </a:solidFill>
            </a:endParaRPr>
          </a:p>
        </p:txBody>
      </p:sp>
    </p:spTree>
    <p:extLst>
      <p:ext uri="{BB962C8B-B14F-4D97-AF65-F5344CB8AC3E}">
        <p14:creationId xmlns:p14="http://schemas.microsoft.com/office/powerpoint/2010/main" val="41444056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descr="ClimbingVallenaraj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solidFill>
                  <a:srgbClr val="FFFF00"/>
                </a:solidFill>
              </a:rPr>
              <a:t>Thanks for Your Attention </a:t>
            </a:r>
            <a:r>
              <a:rPr lang="en-US" dirty="0" smtClean="0">
                <a:solidFill>
                  <a:srgbClr val="FFFF00"/>
                </a:solidFill>
                <a:sym typeface="Wingdings"/>
              </a:rPr>
              <a:t></a:t>
            </a:r>
            <a:endParaRPr lang="en-US" dirty="0">
              <a:solidFill>
                <a:srgbClr val="FFFF00"/>
              </a:solidFill>
            </a:endParaRPr>
          </a:p>
        </p:txBody>
      </p:sp>
      <p:sp>
        <p:nvSpPr>
          <p:cNvPr id="3" name="TextBox 2"/>
          <p:cNvSpPr txBox="1"/>
          <p:nvPr/>
        </p:nvSpPr>
        <p:spPr>
          <a:xfrm>
            <a:off x="6322906" y="2740916"/>
            <a:ext cx="1471081" cy="369332"/>
          </a:xfrm>
          <a:prstGeom prst="rect">
            <a:avLst/>
          </a:prstGeom>
          <a:noFill/>
        </p:spPr>
        <p:txBody>
          <a:bodyPr wrap="square" rtlCol="0">
            <a:spAutoFit/>
          </a:bodyPr>
          <a:lstStyle/>
          <a:p>
            <a:r>
              <a:rPr lang="en-US" dirty="0" smtClean="0">
                <a:solidFill>
                  <a:srgbClr val="000000"/>
                </a:solidFill>
                <a:latin typeface="Arial"/>
                <a:ea typeface="ＭＳ Ｐゴシック"/>
                <a:cs typeface="Arial"/>
              </a:rPr>
              <a:t>Benny Bach</a:t>
            </a:r>
            <a:endParaRPr lang="en-US" dirty="0">
              <a:solidFill>
                <a:srgbClr val="000000"/>
              </a:solidFill>
              <a:latin typeface="Arial"/>
              <a:ea typeface="ＭＳ Ｐゴシック"/>
              <a:cs typeface="Arial"/>
            </a:endParaRPr>
          </a:p>
        </p:txBody>
      </p:sp>
      <p:sp>
        <p:nvSpPr>
          <p:cNvPr id="5" name="TextBox 4"/>
          <p:cNvSpPr txBox="1"/>
          <p:nvPr/>
        </p:nvSpPr>
        <p:spPr>
          <a:xfrm>
            <a:off x="4693563" y="5067776"/>
            <a:ext cx="1471081" cy="369332"/>
          </a:xfrm>
          <a:prstGeom prst="rect">
            <a:avLst/>
          </a:prstGeom>
          <a:noFill/>
        </p:spPr>
        <p:txBody>
          <a:bodyPr wrap="square" rtlCol="0">
            <a:spAutoFit/>
          </a:bodyPr>
          <a:lstStyle/>
          <a:p>
            <a:r>
              <a:rPr lang="en-US" dirty="0" smtClean="0">
                <a:solidFill>
                  <a:srgbClr val="000000"/>
                </a:solidFill>
                <a:latin typeface="Arial"/>
                <a:ea typeface="ＭＳ Ｐゴシック"/>
                <a:cs typeface="Arial"/>
              </a:rPr>
              <a:t>Pat Arnott</a:t>
            </a:r>
            <a:endParaRPr lang="en-US" dirty="0">
              <a:solidFill>
                <a:srgbClr val="000000"/>
              </a:solidFill>
              <a:latin typeface="Arial"/>
              <a:ea typeface="ＭＳ Ｐゴシック"/>
              <a:cs typeface="Arial"/>
            </a:endParaRPr>
          </a:p>
        </p:txBody>
      </p:sp>
      <p:sp>
        <p:nvSpPr>
          <p:cNvPr id="6" name="TextBox 5"/>
          <p:cNvSpPr txBox="1"/>
          <p:nvPr/>
        </p:nvSpPr>
        <p:spPr>
          <a:xfrm>
            <a:off x="5534179" y="3597776"/>
            <a:ext cx="1857773" cy="369332"/>
          </a:xfrm>
          <a:prstGeom prst="rect">
            <a:avLst/>
          </a:prstGeom>
          <a:noFill/>
        </p:spPr>
        <p:txBody>
          <a:bodyPr wrap="square" rtlCol="0">
            <a:spAutoFit/>
          </a:bodyPr>
          <a:lstStyle/>
          <a:p>
            <a:r>
              <a:rPr lang="en-US" dirty="0" smtClean="0">
                <a:solidFill>
                  <a:srgbClr val="000000"/>
                </a:solidFill>
                <a:latin typeface="Arial"/>
                <a:ea typeface="ＭＳ Ｐゴシック"/>
                <a:cs typeface="Arial"/>
              </a:rPr>
              <a:t>Colin Steiner</a:t>
            </a:r>
            <a:endParaRPr lang="en-US" dirty="0">
              <a:solidFill>
                <a:srgbClr val="000000"/>
              </a:solidFill>
              <a:latin typeface="Arial"/>
              <a:ea typeface="ＭＳ Ｐゴシック"/>
              <a:cs typeface="Arial"/>
            </a:endParaRPr>
          </a:p>
        </p:txBody>
      </p:sp>
      <p:sp>
        <p:nvSpPr>
          <p:cNvPr id="4" name="TextBox 3"/>
          <p:cNvSpPr txBox="1"/>
          <p:nvPr/>
        </p:nvSpPr>
        <p:spPr>
          <a:xfrm>
            <a:off x="7043501" y="6488668"/>
            <a:ext cx="1968432" cy="369332"/>
          </a:xfrm>
          <a:prstGeom prst="rect">
            <a:avLst/>
          </a:prstGeom>
          <a:noFill/>
        </p:spPr>
        <p:txBody>
          <a:bodyPr wrap="none" rtlCol="0">
            <a:spAutoFit/>
          </a:bodyPr>
          <a:lstStyle/>
          <a:p>
            <a:r>
              <a:rPr lang="en-US" dirty="0" smtClean="0">
                <a:solidFill>
                  <a:srgbClr val="FFFF00"/>
                </a:solidFill>
                <a:latin typeface="Arial"/>
                <a:ea typeface="ＭＳ Ｐゴシック"/>
                <a:cs typeface="Arial"/>
              </a:rPr>
              <a:t>Photo by John All</a:t>
            </a:r>
            <a:endParaRPr lang="en-US" dirty="0">
              <a:solidFill>
                <a:srgbClr val="FFFF00"/>
              </a:solidFill>
              <a:latin typeface="Arial"/>
              <a:ea typeface="ＭＳ Ｐゴシック"/>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t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200" y="0"/>
            <a:ext cx="8734245" cy="6858000"/>
          </a:xfrm>
          <a:prstGeom prst="rect">
            <a:avLst/>
          </a:prstGeom>
        </p:spPr>
      </p:pic>
      <p:sp>
        <p:nvSpPr>
          <p:cNvPr id="2" name="Title 1"/>
          <p:cNvSpPr>
            <a:spLocks noGrp="1"/>
          </p:cNvSpPr>
          <p:nvPr>
            <p:ph type="title"/>
          </p:nvPr>
        </p:nvSpPr>
        <p:spPr>
          <a:xfrm>
            <a:off x="457200" y="24960"/>
            <a:ext cx="8229600" cy="1143000"/>
          </a:xfrm>
        </p:spPr>
        <p:txBody>
          <a:bodyPr/>
          <a:lstStyle/>
          <a:p>
            <a:r>
              <a:rPr lang="en-US" dirty="0" smtClean="0"/>
              <a:t>2.  I’m a tree hugger; enjoy practical problems</a:t>
            </a:r>
            <a:endParaRPr lang="en-US" dirty="0"/>
          </a:p>
        </p:txBody>
      </p:sp>
      <p:sp>
        <p:nvSpPr>
          <p:cNvPr id="5" name="TextBox 4"/>
          <p:cNvSpPr txBox="1"/>
          <p:nvPr/>
        </p:nvSpPr>
        <p:spPr>
          <a:xfrm>
            <a:off x="203200" y="6488668"/>
            <a:ext cx="7459607" cy="369332"/>
          </a:xfrm>
          <a:prstGeom prst="rect">
            <a:avLst/>
          </a:prstGeom>
          <a:noFill/>
        </p:spPr>
        <p:txBody>
          <a:bodyPr wrap="none" rtlCol="0">
            <a:spAutoFit/>
          </a:bodyPr>
          <a:lstStyle/>
          <a:p>
            <a:r>
              <a:rPr lang="en-US" dirty="0" smtClean="0"/>
              <a:t>Finding trees to hug in Nevada is a challenge … it’s like being above timberline</a:t>
            </a:r>
            <a:endParaRPr lang="en-US" dirty="0"/>
          </a:p>
        </p:txBody>
      </p:sp>
    </p:spTree>
    <p:extLst>
      <p:ext uri="{BB962C8B-B14F-4D97-AF65-F5344CB8AC3E}">
        <p14:creationId xmlns:p14="http://schemas.microsoft.com/office/powerpoint/2010/main" val="18117742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1984: Finally landed an internship after my senior year</a:t>
            </a:r>
            <a:endParaRPr lang="en-US" dirty="0"/>
          </a:p>
        </p:txBody>
      </p:sp>
      <p:sp>
        <p:nvSpPr>
          <p:cNvPr id="4" name="TextBox 3"/>
          <p:cNvSpPr txBox="1"/>
          <p:nvPr/>
        </p:nvSpPr>
        <p:spPr>
          <a:xfrm>
            <a:off x="271375" y="1385071"/>
            <a:ext cx="8586323" cy="2308324"/>
          </a:xfrm>
          <a:prstGeom prst="rect">
            <a:avLst/>
          </a:prstGeom>
          <a:noFill/>
        </p:spPr>
        <p:txBody>
          <a:bodyPr wrap="square" rtlCol="0">
            <a:spAutoFit/>
          </a:bodyPr>
          <a:lstStyle/>
          <a:p>
            <a:r>
              <a:rPr lang="en-US" sz="2400" dirty="0" smtClean="0"/>
              <a:t>Xerox PARC</a:t>
            </a:r>
            <a:endParaRPr lang="en-US" sz="2400" dirty="0"/>
          </a:p>
          <a:p>
            <a:endParaRPr lang="en-US" sz="2400" dirty="0"/>
          </a:p>
          <a:p>
            <a:r>
              <a:rPr lang="en-US" sz="2400" dirty="0"/>
              <a:t>Paoli, T.L., W.P. Arnott, William </a:t>
            </a:r>
            <a:r>
              <a:rPr lang="en-US" sz="2400" dirty="0" err="1"/>
              <a:t>Streiffer</a:t>
            </a:r>
            <a:r>
              <a:rPr lang="en-US" sz="2400" dirty="0"/>
              <a:t> and Robert D. Burnham, 1985:   Optical model for radiation patterns of phase-locked diode laser arrays. Digest of Technical Papers, Conference on Lasers and Electro-Optics (CLEO), 21-24 May. </a:t>
            </a:r>
          </a:p>
        </p:txBody>
      </p:sp>
      <p:sp>
        <p:nvSpPr>
          <p:cNvPr id="5" name="TextBox 4"/>
          <p:cNvSpPr txBox="1"/>
          <p:nvPr/>
        </p:nvSpPr>
        <p:spPr>
          <a:xfrm>
            <a:off x="1660819" y="4635324"/>
            <a:ext cx="5210411" cy="1754327"/>
          </a:xfrm>
          <a:prstGeom prst="rect">
            <a:avLst/>
          </a:prstGeom>
          <a:noFill/>
        </p:spPr>
        <p:txBody>
          <a:bodyPr wrap="square" rtlCol="0">
            <a:spAutoFit/>
          </a:bodyPr>
          <a:lstStyle/>
          <a:p>
            <a:r>
              <a:rPr lang="en-US" sz="3600" dirty="0" smtClean="0"/>
              <a:t>Fantastic opportunity ….</a:t>
            </a:r>
          </a:p>
          <a:p>
            <a:endParaRPr lang="en-US" sz="3600" dirty="0"/>
          </a:p>
          <a:p>
            <a:r>
              <a:rPr lang="en-US" sz="3600" dirty="0" smtClean="0"/>
              <a:t>DON</a:t>
            </a:r>
            <a:r>
              <a:rPr lang="fr-FR" sz="3600" dirty="0" smtClean="0"/>
              <a:t>’</a:t>
            </a:r>
            <a:r>
              <a:rPr lang="en-US" sz="3600" dirty="0" smtClean="0"/>
              <a:t>T BE SHY, APPLY!!!</a:t>
            </a:r>
            <a:endParaRPr lang="en-US" sz="3600" dirty="0"/>
          </a:p>
        </p:txBody>
      </p:sp>
    </p:spTree>
    <p:extLst>
      <p:ext uri="{BB962C8B-B14F-4D97-AF65-F5344CB8AC3E}">
        <p14:creationId xmlns:p14="http://schemas.microsoft.com/office/powerpoint/2010/main" val="17395407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5816"/>
            <a:ext cx="8229600" cy="962896"/>
          </a:xfrm>
        </p:spPr>
        <p:txBody>
          <a:bodyPr/>
          <a:lstStyle/>
          <a:p>
            <a:r>
              <a:rPr lang="en-US" dirty="0" smtClean="0">
                <a:solidFill>
                  <a:srgbClr val="FFFF00"/>
                </a:solidFill>
              </a:rPr>
              <a:t>1984-1988 </a:t>
            </a:r>
            <a:r>
              <a:rPr lang="en-US" dirty="0" err="1" smtClean="0">
                <a:solidFill>
                  <a:srgbClr val="FFFF00"/>
                </a:solidFill>
              </a:rPr>
              <a:t>Phys</a:t>
            </a:r>
            <a:r>
              <a:rPr lang="en-US" dirty="0" smtClean="0">
                <a:solidFill>
                  <a:srgbClr val="FFFF00"/>
                </a:solidFill>
              </a:rPr>
              <a:t> Grad School, Washington State Univ.</a:t>
            </a:r>
            <a:br>
              <a:rPr lang="en-US" dirty="0" smtClean="0">
                <a:solidFill>
                  <a:srgbClr val="FFFF00"/>
                </a:solidFill>
              </a:rPr>
            </a:br>
            <a:r>
              <a:rPr lang="en-US" dirty="0" smtClean="0">
                <a:solidFill>
                  <a:srgbClr val="FFFF00"/>
                </a:solidFill>
              </a:rPr>
              <a:t>Geometrical aspects of backscattered </a:t>
            </a:r>
            <a:r>
              <a:rPr lang="en-US" dirty="0" err="1" smtClean="0">
                <a:solidFill>
                  <a:srgbClr val="FFFF00"/>
                </a:solidFill>
              </a:rPr>
              <a:t>wavefields</a:t>
            </a:r>
            <a:endParaRPr lang="en-US" dirty="0">
              <a:solidFill>
                <a:srgbClr val="FFFF00"/>
              </a:solidFill>
            </a:endParaRPr>
          </a:p>
        </p:txBody>
      </p:sp>
      <p:pic>
        <p:nvPicPr>
          <p:cNvPr id="4" name="Picture 3" descr="p12ObjectShap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91" y="1020393"/>
            <a:ext cx="2937526" cy="2724747"/>
          </a:xfrm>
          <a:prstGeom prst="rect">
            <a:avLst/>
          </a:prstGeom>
        </p:spPr>
      </p:pic>
      <p:pic>
        <p:nvPicPr>
          <p:cNvPr id="5" name="Picture 4" descr="p12xb2000_4096_CenterrealnumsRedHot.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712" y="998712"/>
            <a:ext cx="5859289" cy="5859289"/>
          </a:xfrm>
          <a:prstGeom prst="rect">
            <a:avLst/>
          </a:prstGeom>
        </p:spPr>
      </p:pic>
      <p:sp>
        <p:nvSpPr>
          <p:cNvPr id="6" name="TextBox 5"/>
          <p:cNvSpPr txBox="1"/>
          <p:nvPr/>
        </p:nvSpPr>
        <p:spPr>
          <a:xfrm>
            <a:off x="195391" y="3810250"/>
            <a:ext cx="2937636" cy="646331"/>
          </a:xfrm>
          <a:prstGeom prst="rect">
            <a:avLst/>
          </a:prstGeom>
          <a:noFill/>
        </p:spPr>
        <p:txBody>
          <a:bodyPr wrap="none" rtlCol="0">
            <a:spAutoFit/>
          </a:bodyPr>
          <a:lstStyle/>
          <a:p>
            <a:r>
              <a:rPr lang="en-US" dirty="0" smtClean="0">
                <a:solidFill>
                  <a:srgbClr val="FFFF00"/>
                </a:solidFill>
              </a:rPr>
              <a:t>Thanks Professor and Advisor</a:t>
            </a:r>
          </a:p>
          <a:p>
            <a:r>
              <a:rPr lang="en-US" dirty="0" smtClean="0">
                <a:solidFill>
                  <a:srgbClr val="FFFF00"/>
                </a:solidFill>
              </a:rPr>
              <a:t>Philip Marston</a:t>
            </a:r>
            <a:endParaRPr lang="en-US" dirty="0">
              <a:solidFill>
                <a:srgbClr val="FFFF00"/>
              </a:solidFill>
            </a:endParaRPr>
          </a:p>
        </p:txBody>
      </p:sp>
      <p:pic>
        <p:nvPicPr>
          <p:cNvPr id="7" name="Picture 6" descr="Marston_Phili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389" y="4532570"/>
            <a:ext cx="1745129" cy="2229887"/>
          </a:xfrm>
          <a:prstGeom prst="rect">
            <a:avLst/>
          </a:prstGeom>
        </p:spPr>
      </p:pic>
    </p:spTree>
    <p:extLst>
      <p:ext uri="{BB962C8B-B14F-4D97-AF65-F5344CB8AC3E}">
        <p14:creationId xmlns:p14="http://schemas.microsoft.com/office/powerpoint/2010/main" val="18805886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07"/>
            <a:ext cx="8229600" cy="962896"/>
          </a:xfrm>
        </p:spPr>
        <p:txBody>
          <a:bodyPr/>
          <a:lstStyle/>
          <a:p>
            <a:r>
              <a:rPr lang="en-US" dirty="0" smtClean="0"/>
              <a:t>Postdoc National Center for Physical Acoustics, University of Mississippi: 1988-2001</a:t>
            </a:r>
            <a:endParaRPr lang="en-US" dirty="0"/>
          </a:p>
        </p:txBody>
      </p:sp>
      <p:sp>
        <p:nvSpPr>
          <p:cNvPr id="4" name="Rectangle 3"/>
          <p:cNvSpPr/>
          <p:nvPr/>
        </p:nvSpPr>
        <p:spPr>
          <a:xfrm>
            <a:off x="0" y="5903893"/>
            <a:ext cx="9061570" cy="954107"/>
          </a:xfrm>
          <a:prstGeom prst="rect">
            <a:avLst/>
          </a:prstGeom>
        </p:spPr>
        <p:txBody>
          <a:bodyPr wrap="square">
            <a:spAutoFit/>
          </a:bodyPr>
          <a:lstStyle/>
          <a:p>
            <a:r>
              <a:rPr lang="en-US" sz="1400" dirty="0"/>
              <a:t>Arnott, W.P. H.E. Bass and R. </a:t>
            </a:r>
            <a:r>
              <a:rPr lang="en-US" sz="1400" dirty="0" err="1"/>
              <a:t>Raspet</a:t>
            </a:r>
            <a:r>
              <a:rPr lang="en-US" sz="1400" dirty="0"/>
              <a:t>, 1991:   General formulation of </a:t>
            </a:r>
            <a:r>
              <a:rPr lang="en-US" sz="1400" dirty="0" err="1"/>
              <a:t>thermoacoustics</a:t>
            </a:r>
            <a:r>
              <a:rPr lang="en-US" sz="1400" dirty="0"/>
              <a:t> for stacks having arbitrarily-shaped pore cross-sections. J. </a:t>
            </a:r>
            <a:r>
              <a:rPr lang="en-US" sz="1400" dirty="0" err="1"/>
              <a:t>Acoust</a:t>
            </a:r>
            <a:r>
              <a:rPr lang="en-US" sz="1400" dirty="0"/>
              <a:t>. Soc. Am., 90 , 3228-3237. (A key paper for me, and one that was particularly useful to others). Some of the ideas coming out of this time have been realized in a well-used software package for design of acoustic refrigerators and prime movers (sounds sources). </a:t>
            </a:r>
          </a:p>
        </p:txBody>
      </p:sp>
      <p:pic>
        <p:nvPicPr>
          <p:cNvPr id="5" name="Picture 4"/>
          <p:cNvPicPr>
            <a:picLocks noChangeAspect="1"/>
          </p:cNvPicPr>
          <p:nvPr/>
        </p:nvPicPr>
        <p:blipFill>
          <a:blip r:embed="rId2"/>
          <a:stretch>
            <a:fillRect/>
          </a:stretch>
        </p:blipFill>
        <p:spPr>
          <a:xfrm>
            <a:off x="6444" y="977002"/>
            <a:ext cx="4009979" cy="4022204"/>
          </a:xfrm>
          <a:prstGeom prst="rect">
            <a:avLst/>
          </a:prstGeom>
        </p:spPr>
      </p:pic>
      <p:pic>
        <p:nvPicPr>
          <p:cNvPr id="6" name="Picture 5"/>
          <p:cNvPicPr>
            <a:picLocks noChangeAspect="1"/>
          </p:cNvPicPr>
          <p:nvPr/>
        </p:nvPicPr>
        <p:blipFill>
          <a:blip r:embed="rId3"/>
          <a:stretch>
            <a:fillRect/>
          </a:stretch>
        </p:blipFill>
        <p:spPr>
          <a:xfrm>
            <a:off x="5281984" y="977002"/>
            <a:ext cx="2563078" cy="2351253"/>
          </a:xfrm>
          <a:prstGeom prst="rect">
            <a:avLst/>
          </a:prstGeom>
        </p:spPr>
      </p:pic>
      <p:pic>
        <p:nvPicPr>
          <p:cNvPr id="7" name="Picture 6"/>
          <p:cNvPicPr>
            <a:picLocks noChangeAspect="1"/>
          </p:cNvPicPr>
          <p:nvPr/>
        </p:nvPicPr>
        <p:blipFill>
          <a:blip r:embed="rId4"/>
          <a:stretch>
            <a:fillRect/>
          </a:stretch>
        </p:blipFill>
        <p:spPr>
          <a:xfrm>
            <a:off x="4959058" y="3425954"/>
            <a:ext cx="2766599" cy="2496780"/>
          </a:xfrm>
          <a:prstGeom prst="rect">
            <a:avLst/>
          </a:prstGeom>
        </p:spPr>
      </p:pic>
      <p:pic>
        <p:nvPicPr>
          <p:cNvPr id="8" name="Picture 7"/>
          <p:cNvPicPr>
            <a:picLocks noChangeAspect="1"/>
          </p:cNvPicPr>
          <p:nvPr/>
        </p:nvPicPr>
        <p:blipFill>
          <a:blip r:embed="rId5"/>
          <a:stretch>
            <a:fillRect/>
          </a:stretch>
        </p:blipFill>
        <p:spPr>
          <a:xfrm>
            <a:off x="712879" y="5037038"/>
            <a:ext cx="3421527" cy="866855"/>
          </a:xfrm>
          <a:prstGeom prst="rect">
            <a:avLst/>
          </a:prstGeom>
          <a:ln>
            <a:solidFill>
              <a:schemeClr val="tx1"/>
            </a:solidFill>
          </a:ln>
        </p:spPr>
      </p:pic>
    </p:spTree>
    <p:extLst>
      <p:ext uri="{BB962C8B-B14F-4D97-AF65-F5344CB8AC3E}">
        <p14:creationId xmlns:p14="http://schemas.microsoft.com/office/powerpoint/2010/main" val="22037749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260" y="-1"/>
            <a:ext cx="9013740" cy="1229841"/>
          </a:xfrm>
        </p:spPr>
        <p:txBody>
          <a:bodyPr>
            <a:noAutofit/>
          </a:bodyPr>
          <a:lstStyle/>
          <a:p>
            <a:r>
              <a:rPr lang="en-US" sz="2000" dirty="0" smtClean="0">
                <a:solidFill>
                  <a:srgbClr val="FFFF00"/>
                </a:solidFill>
              </a:rPr>
              <a:t>Desert Research Institute, Reno: Atmospheric Science Center 1992-2005</a:t>
            </a:r>
            <a:br>
              <a:rPr lang="en-US" sz="2000" dirty="0" smtClean="0">
                <a:solidFill>
                  <a:srgbClr val="FFFF00"/>
                </a:solidFill>
              </a:rPr>
            </a:br>
            <a:r>
              <a:rPr lang="en-US" sz="2000" dirty="0" smtClean="0">
                <a:solidFill>
                  <a:srgbClr val="FFFF00"/>
                </a:solidFill>
              </a:rPr>
              <a:t>A ‘billed’ scientist for hire --- Grants and Contracts</a:t>
            </a:r>
            <a:br>
              <a:rPr lang="en-US" sz="2000" dirty="0" smtClean="0">
                <a:solidFill>
                  <a:srgbClr val="FFFF00"/>
                </a:solidFill>
              </a:rPr>
            </a:br>
            <a:r>
              <a:rPr lang="en-US" sz="2000" dirty="0" smtClean="0">
                <a:solidFill>
                  <a:srgbClr val="FFFF00"/>
                </a:solidFill>
              </a:rPr>
              <a:t>EPA, NSF, NASA, DOE, DSWA, ONR </a:t>
            </a:r>
            <a:br>
              <a:rPr lang="en-US" sz="2000" dirty="0" smtClean="0">
                <a:solidFill>
                  <a:srgbClr val="FFFF00"/>
                </a:solidFill>
              </a:rPr>
            </a:br>
            <a:r>
              <a:rPr lang="en-US" sz="2000" dirty="0" smtClean="0">
                <a:solidFill>
                  <a:srgbClr val="FFFF00"/>
                </a:solidFill>
              </a:rPr>
              <a:t>UNR Atmospheric Science Grad Program: UNR Physics Contract Instructor</a:t>
            </a:r>
            <a:endParaRPr lang="en-US" sz="2000" dirty="0">
              <a:solidFill>
                <a:srgbClr val="FFFF00"/>
              </a:solidFill>
            </a:endParaRPr>
          </a:p>
        </p:txBody>
      </p:sp>
      <p:pic>
        <p:nvPicPr>
          <p:cNvPr id="4" name="Picture 3" descr="homepage-mainbann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9252"/>
            <a:ext cx="9144002" cy="2411394"/>
          </a:xfrm>
          <a:prstGeom prst="rect">
            <a:avLst/>
          </a:prstGeom>
        </p:spPr>
      </p:pic>
      <p:pic>
        <p:nvPicPr>
          <p:cNvPr id="5" name="Picture 4"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55" y="4062623"/>
            <a:ext cx="3492500" cy="2336800"/>
          </a:xfrm>
          <a:prstGeom prst="rect">
            <a:avLst/>
          </a:prstGeom>
        </p:spPr>
      </p:pic>
      <p:sp>
        <p:nvSpPr>
          <p:cNvPr id="6" name="TextBox 5"/>
          <p:cNvSpPr txBox="1"/>
          <p:nvPr/>
        </p:nvSpPr>
        <p:spPr>
          <a:xfrm>
            <a:off x="3940373" y="3768607"/>
            <a:ext cx="5203629" cy="3139321"/>
          </a:xfrm>
          <a:prstGeom prst="rect">
            <a:avLst/>
          </a:prstGeom>
          <a:noFill/>
        </p:spPr>
        <p:txBody>
          <a:bodyPr wrap="square" rtlCol="0">
            <a:spAutoFit/>
          </a:bodyPr>
          <a:lstStyle/>
          <a:p>
            <a:r>
              <a:rPr lang="en-US" dirty="0" smtClean="0">
                <a:solidFill>
                  <a:srgbClr val="FFFF00"/>
                </a:solidFill>
              </a:rPr>
              <a:t>Felt like Woody Allen’s </a:t>
            </a:r>
            <a:r>
              <a:rPr lang="en-US" dirty="0" err="1" smtClean="0">
                <a:solidFill>
                  <a:srgbClr val="FFFF00"/>
                </a:solidFill>
              </a:rPr>
              <a:t>Zelig</a:t>
            </a:r>
            <a:r>
              <a:rPr lang="en-US" dirty="0">
                <a:solidFill>
                  <a:srgbClr val="FFFF00"/>
                </a:solidFill>
              </a:rPr>
              <a:t> </a:t>
            </a:r>
            <a:r>
              <a:rPr lang="en-US" dirty="0" smtClean="0">
                <a:solidFill>
                  <a:srgbClr val="FFFF00"/>
                </a:solidFill>
              </a:rPr>
              <a:t>character:</a:t>
            </a:r>
            <a:br>
              <a:rPr lang="en-US" dirty="0" smtClean="0">
                <a:solidFill>
                  <a:srgbClr val="FFFF00"/>
                </a:solidFill>
              </a:rPr>
            </a:br>
            <a:endParaRPr lang="en-US" dirty="0" smtClean="0">
              <a:solidFill>
                <a:srgbClr val="FFFF00"/>
              </a:solidFill>
            </a:endParaRPr>
          </a:p>
          <a:p>
            <a:r>
              <a:rPr lang="en-US" dirty="0" smtClean="0">
                <a:solidFill>
                  <a:srgbClr val="FFFF00"/>
                </a:solidFill>
              </a:rPr>
              <a:t> Took on the role</a:t>
            </a:r>
            <a:br>
              <a:rPr lang="en-US" dirty="0" smtClean="0">
                <a:solidFill>
                  <a:srgbClr val="FFFF00"/>
                </a:solidFill>
              </a:rPr>
            </a:br>
            <a:r>
              <a:rPr lang="en-US" dirty="0" smtClean="0">
                <a:solidFill>
                  <a:srgbClr val="FFFF00"/>
                </a:solidFill>
              </a:rPr>
              <a:t>of an Atmospheric Physicist in the NASA TOGA COARE  project 6 months after starting at DRI</a:t>
            </a:r>
          </a:p>
          <a:p>
            <a:endParaRPr lang="en-US" dirty="0">
              <a:solidFill>
                <a:srgbClr val="FFFF00"/>
              </a:solidFill>
            </a:endParaRPr>
          </a:p>
          <a:p>
            <a:r>
              <a:rPr lang="en-US" dirty="0" smtClean="0">
                <a:solidFill>
                  <a:srgbClr val="FFFF00"/>
                </a:solidFill>
              </a:rPr>
              <a:t>Formal Preparation: Read an Atmospheric Physics</a:t>
            </a:r>
            <a:br>
              <a:rPr lang="en-US" dirty="0" smtClean="0">
                <a:solidFill>
                  <a:srgbClr val="FFFF00"/>
                </a:solidFill>
              </a:rPr>
            </a:br>
            <a:r>
              <a:rPr lang="en-US" dirty="0" smtClean="0">
                <a:solidFill>
                  <a:srgbClr val="FFFF00"/>
                </a:solidFill>
              </a:rPr>
              <a:t>text book by </a:t>
            </a:r>
            <a:r>
              <a:rPr lang="en-US" dirty="0" err="1" smtClean="0">
                <a:solidFill>
                  <a:srgbClr val="FFFF00"/>
                </a:solidFill>
              </a:rPr>
              <a:t>Iribarne</a:t>
            </a:r>
            <a:r>
              <a:rPr lang="en-US" dirty="0" smtClean="0">
                <a:solidFill>
                  <a:srgbClr val="FFFF00"/>
                </a:solidFill>
              </a:rPr>
              <a:t> on a backpacking trip</a:t>
            </a:r>
          </a:p>
          <a:p>
            <a:endParaRPr lang="en-US" dirty="0">
              <a:solidFill>
                <a:srgbClr val="FFFF00"/>
              </a:solidFill>
            </a:endParaRPr>
          </a:p>
          <a:p>
            <a:r>
              <a:rPr lang="en-US" dirty="0" smtClean="0">
                <a:solidFill>
                  <a:srgbClr val="FFFF00"/>
                </a:solidFill>
              </a:rPr>
              <a:t>Thanks Dr. John </a:t>
            </a:r>
            <a:r>
              <a:rPr lang="en-US" dirty="0" err="1" smtClean="0">
                <a:solidFill>
                  <a:srgbClr val="FFFF00"/>
                </a:solidFill>
              </a:rPr>
              <a:t>Hallett</a:t>
            </a:r>
            <a:r>
              <a:rPr lang="en-US" dirty="0" smtClean="0">
                <a:solidFill>
                  <a:srgbClr val="FFFF00"/>
                </a:solidFill>
              </a:rPr>
              <a:t> for mentoring my early years at DRI.</a:t>
            </a:r>
            <a:endParaRPr lang="en-US" dirty="0">
              <a:solidFill>
                <a:srgbClr val="FFFF00"/>
              </a:solidFill>
            </a:endParaRPr>
          </a:p>
        </p:txBody>
      </p:sp>
    </p:spTree>
    <p:extLst>
      <p:ext uri="{BB962C8B-B14F-4D97-AF65-F5344CB8AC3E}">
        <p14:creationId xmlns:p14="http://schemas.microsoft.com/office/powerpoint/2010/main" val="2045569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Futura Condensed"/>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Gradient">
  <a:themeElements>
    <a:clrScheme name="BlueGradie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ueGradient">
      <a:majorFont>
        <a:latin typeface="Futura Condense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ueGradie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Gradie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Gradie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Gradie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Gradie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Gradie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Gradie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258</TotalTime>
  <Words>1396</Words>
  <Application>Microsoft Macintosh PowerPoint</Application>
  <PresentationFormat>On-screen Show (4:3)</PresentationFormat>
  <Paragraphs>214</Paragraphs>
  <Slides>47</Slides>
  <Notes>28</Notes>
  <HiddenSlides>12</HiddenSlides>
  <MMClips>1</MMClips>
  <ScaleCrop>false</ScaleCrop>
  <HeadingPairs>
    <vt:vector size="4" baseType="variant">
      <vt:variant>
        <vt:lpstr>Theme</vt:lpstr>
      </vt:variant>
      <vt:variant>
        <vt:i4>5</vt:i4>
      </vt:variant>
      <vt:variant>
        <vt:lpstr>Slide Titles</vt:lpstr>
      </vt:variant>
      <vt:variant>
        <vt:i4>47</vt:i4>
      </vt:variant>
    </vt:vector>
  </HeadingPairs>
  <TitlesOfParts>
    <vt:vector size="52" baseType="lpstr">
      <vt:lpstr>Office Theme</vt:lpstr>
      <vt:lpstr>Blank Presentation</vt:lpstr>
      <vt:lpstr>1_Office Theme</vt:lpstr>
      <vt:lpstr>BlueGradient</vt:lpstr>
      <vt:lpstr>Default Design</vt:lpstr>
      <vt:lpstr>Atmospheric Science: Brief Personal Trajectory and Jobs</vt:lpstr>
      <vt:lpstr>Atmospheric Science: Brief Personal Trajectory and Jobs</vt:lpstr>
      <vt:lpstr>Grew up in Pueblo Colorado</vt:lpstr>
      <vt:lpstr>1. Fantastic high school teacher in an otherwise ‘ok’ high school.  Thank you Mr. Gonzalez!</vt:lpstr>
      <vt:lpstr>2.  I’m a tree hugger; enjoy practical problems</vt:lpstr>
      <vt:lpstr>1984: Finally landed an internship after my senior year</vt:lpstr>
      <vt:lpstr>1984-1988 Phys Grad School, Washington State Univ. Geometrical aspects of backscattered wavefields</vt:lpstr>
      <vt:lpstr>Postdoc National Center for Physical Acoustics, University of Mississippi: 1988-2001</vt:lpstr>
      <vt:lpstr>Desert Research Institute, Reno: Atmospheric Science Center 1992-2005 A ‘billed’ scientist for hire --- Grants and Contracts EPA, NSF, NASA, DOE, DSWA, ONR  UNR Atmospheric Science Grad Program: UNR Physics Contract Instructor</vt:lpstr>
      <vt:lpstr>Tropical Ocean Global Atmosphere Coupled Ocean Atmosphere Response Experiment 1992-1993 NASA DC8 Out of Townsville Australia</vt:lpstr>
      <vt:lpstr>Sampling Cirrus Cloud Microphysics Using Meteorological Aircraft</vt:lpstr>
      <vt:lpstr>Hurricane Nora Cirrus Outflow: 1997</vt:lpstr>
      <vt:lpstr>Ice Crystals Observed in Hurricane Nora Outflow, 1997: Diatom Nuclei?</vt:lpstr>
      <vt:lpstr>Diatoms:  Ice Crystal Nuclei in Cirrus Clouds?? 20 to 200 microns</vt:lpstr>
      <vt:lpstr>LIDAR (Laser light Detection and Ranging) for Hurricane Nora Outflow</vt:lpstr>
      <vt:lpstr>LIDAR (Laser light Detection and Ranging) for Hurricane Nora Outflow</vt:lpstr>
      <vt:lpstr>FIRE!! The Primary Source of Soot in General is Incomplete Combustion</vt:lpstr>
      <vt:lpstr>Soot:  10 - 50 nm monomers chained together to form larger aggregates.  ‘Onion Shell’ structure of the monomers.</vt:lpstr>
      <vt:lpstr>Lead Experiments on People!</vt:lpstr>
      <vt:lpstr>PowerPoint Presentation</vt:lpstr>
      <vt:lpstr>5 Patents and 2 ‘Commercialized’ Instruments: Royalties and Connections</vt:lpstr>
      <vt:lpstr>Images of the Dual Wavelength Instrument</vt:lpstr>
      <vt:lpstr>Fire Science Laboratory in Missoula Montana</vt:lpstr>
      <vt:lpstr>Fire Science Laboratory</vt:lpstr>
      <vt:lpstr>Dynamometer Vehicle Tests</vt:lpstr>
      <vt:lpstr>Dynamometer Test of Compression Ignition Vehicles at UC CE-CERT</vt:lpstr>
      <vt:lpstr>BC During the Modified UC Test  Photoacoustic Measurements</vt:lpstr>
      <vt:lpstr>Photoacoustic Black Carbon Map of Los Angeles Freeways</vt:lpstr>
      <vt:lpstr>Photoacoustic Measurements from the Twin Otter</vt:lpstr>
      <vt:lpstr>Vertical Profile 27 May 2003:  Pancaked Layers of Russian Forest Fire Smoke </vt:lpstr>
      <vt:lpstr>1,000 Fires, Northern CA, Summer 2008:  Peak Smoke in Reno around local noon, July 10th.</vt:lpstr>
      <vt:lpstr>Example of a morning when the Mexico City Plume Goes South to Popocatepetl Volcano.</vt:lpstr>
      <vt:lpstr>PowerPoint Presentation</vt:lpstr>
      <vt:lpstr>Aerosol Optics and Chemistry in Mexico City</vt:lpstr>
      <vt:lpstr>Real Time Aerosol Chemistry and Optics</vt:lpstr>
      <vt:lpstr>The Crew In Action…</vt:lpstr>
      <vt:lpstr>Vehicle Used  for the Tests</vt:lpstr>
      <vt:lpstr>Banshee Drift:   Site of the Measurements</vt:lpstr>
      <vt:lpstr>Real Time Measurements of TC and EC:  Vehicle Loaded, MLC Site</vt:lpstr>
      <vt:lpstr>PowerPoint Presentation</vt:lpstr>
      <vt:lpstr>Number of Degrees Per Year</vt:lpstr>
      <vt:lpstr>Preferences of Geoscience Graduates</vt:lpstr>
      <vt:lpstr>Some Advice …</vt:lpstr>
      <vt:lpstr>Plenty of People will Shoot Down Your Ideas …</vt:lpstr>
      <vt:lpstr>Beware of Going Nowhere Fast …</vt:lpstr>
      <vt:lpstr>Maintain Perseverance and Hope</vt:lpstr>
      <vt:lpstr>Thanks for Your Attention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dc:creator>
  <cp:lastModifiedBy>William Arnott</cp:lastModifiedBy>
  <cp:revision>30</cp:revision>
  <dcterms:created xsi:type="dcterms:W3CDTF">2014-10-25T00:11:31Z</dcterms:created>
  <dcterms:modified xsi:type="dcterms:W3CDTF">2014-10-25T07:25:34Z</dcterms:modified>
</cp:coreProperties>
</file>