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13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232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8B309-F9A8-634F-B219-E609E56176D2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4B03-92B2-6347-9424-C80FD180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ONE:</a:t>
            </a:r>
          </a:p>
          <a:p>
            <a:r>
              <a:rPr lang="en-US" dirty="0"/>
              <a:t> - research from the lead author and others shows that wildfires burn longer and spread faster</a:t>
            </a:r>
          </a:p>
          <a:p>
            <a:r>
              <a:rPr lang="en-US" dirty="0"/>
              <a:t> - firefighters are exposed to more and more risk</a:t>
            </a:r>
          </a:p>
          <a:p>
            <a:r>
              <a:rPr lang="en-US" dirty="0"/>
              <a:t> - a decision support tool would help reduce exposure and help firefighters better manage risk </a:t>
            </a:r>
          </a:p>
          <a:p>
            <a:endParaRPr lang="en-US" dirty="0"/>
          </a:p>
          <a:p>
            <a:r>
              <a:rPr lang="en-US" dirty="0"/>
              <a:t>BULLET TWO:</a:t>
            </a:r>
          </a:p>
          <a:p>
            <a:r>
              <a:rPr lang="en-US" dirty="0"/>
              <a:t> - the WUI (wildland urban interface) is facing increasing consequences from more dangerous fires</a:t>
            </a:r>
          </a:p>
          <a:p>
            <a:r>
              <a:rPr lang="en-US" dirty="0"/>
              <a:t> - An early warning system that could predict severe fire danger would be beneficial here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54B03-92B2-6347-9424-C80FD1809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54B03-92B2-6347-9424-C80FD1809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9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42C3A51E-F804-1942-B472-18F63786AC18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65415DE-C76A-A241-9CCD-0EECB7532959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6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DAD7A6A8-D4A0-B049-A58D-E5B5FCEAA716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8B4B359-80F5-5F4A-A9CB-26E161E3F02D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501F755-697C-6B4C-89CB-089A09E99119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0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285716B-0AC6-CA4B-AE97-9D54E848EFAD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C45013-79E7-7142-98BD-89B7CA299D87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7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294E9FF-B532-EF4D-8972-940D7817DEE2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0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2648B33-B8C2-E04A-A2F7-E7C2AED8231B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2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A8D3CC0-D7C4-D144-B27A-08E059BEA25C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44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D44E15B-F4B1-1541-A34F-3365BB6663BD}" type="datetime1">
              <a:rPr lang="en-US" smtClean="0"/>
              <a:t>2/1/21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50874E1C-98F8-9C41-9424-729DA007F47E}" type="datetime1">
              <a:rPr lang="en-US" smtClean="0"/>
              <a:t>2/1/21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5716255/2/3/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matologylab.org/gridme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C0B3E-EE8A-1049-802A-0F7055801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14" y="1580826"/>
            <a:ext cx="5928018" cy="1990025"/>
          </a:xfrm>
        </p:spPr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chemeClr val="bg1"/>
                </a:solidFill>
              </a:rPr>
              <a:t>Severe Fire Danger Index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2CA92-5D44-5E4A-A07C-0D46C059C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14" y="4686300"/>
            <a:ext cx="5928018" cy="105727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Sarah </a:t>
            </a:r>
            <a:r>
              <a:rPr lang="en-US" sz="2000" i="1" dirty="0" err="1"/>
              <a:t>Jakober</a:t>
            </a:r>
            <a:endParaRPr lang="en-US" sz="2000" i="1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Graduate Research Assistant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/>
              <a:t>Western Regional Climate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3EBAA-12EF-4D18-9C73-2A63EADB0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7" r="30981" b="1"/>
          <a:stretch/>
        </p:blipFill>
        <p:spPr>
          <a:xfrm>
            <a:off x="20" y="736600"/>
            <a:ext cx="4657328" cy="5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1A49-B234-DC4D-9C19-DABF224B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C9DF-61CD-C048-8CCD-D1423362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datasets: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Recorded fire information (Fire Occurrence Database)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Remote sensed fire information (MODIS active fire product)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62C5F-2F29-9D46-8FA3-E9F48E61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322F-6A92-3343-98DF-F11F4E3C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55E8-67BD-D146-A0B8-2D1ED34E5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ERC’ and BI’ verses…</a:t>
            </a:r>
          </a:p>
          <a:p>
            <a:pPr lvl="0"/>
            <a:r>
              <a:rPr lang="en-US" dirty="0"/>
              <a:t> - total number of new fires discovered</a:t>
            </a:r>
          </a:p>
          <a:p>
            <a:pPr lvl="0"/>
            <a:r>
              <a:rPr lang="en-US" dirty="0"/>
              <a:t> - total burned area on discovery date AND after discovery date</a:t>
            </a:r>
          </a:p>
          <a:p>
            <a:pPr lvl="0"/>
            <a:r>
              <a:rPr lang="en-US" dirty="0"/>
              <a:t> - total number of active fire pixels discovered </a:t>
            </a:r>
          </a:p>
          <a:p>
            <a:pPr lvl="0"/>
            <a:r>
              <a:rPr lang="en-US" dirty="0"/>
              <a:t> - total sum of fire radiative power (FRP)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188A3-FBE3-EE42-9984-10F729BE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1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03CEF-1B37-DB4A-8E7B-A8C66AB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D002881-EF80-D74C-AB63-FE9A128B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1" y="317814"/>
            <a:ext cx="9906553" cy="60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8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B202-4281-F749-BFD3-47A2B7C1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Content Placeholder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09854B8C-9A46-4A48-86E9-879A4EF2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9221"/>
            <a:ext cx="5763985" cy="68195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56F77-0BD1-A14C-A247-5CFA8CE5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8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0575-2B68-1D44-90B7-49543527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9F81-425C-D740-B5C7-313EC7F4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Significant California wildfires in 2017 and 2018…</a:t>
            </a:r>
          </a:p>
          <a:p>
            <a:r>
              <a:rPr lang="en-US" dirty="0"/>
              <a:t> - Atlas</a:t>
            </a:r>
          </a:p>
          <a:p>
            <a:r>
              <a:rPr lang="en-US" dirty="0"/>
              <a:t> - Nuns</a:t>
            </a:r>
          </a:p>
          <a:p>
            <a:r>
              <a:rPr lang="en-US" dirty="0"/>
              <a:t> - Redwood Valley</a:t>
            </a:r>
          </a:p>
          <a:p>
            <a:r>
              <a:rPr lang="en-US" dirty="0"/>
              <a:t> - Tubbs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- Thomas</a:t>
            </a:r>
          </a:p>
          <a:p>
            <a:r>
              <a:rPr lang="en-US" dirty="0"/>
              <a:t> - Carr</a:t>
            </a:r>
          </a:p>
          <a:p>
            <a:r>
              <a:rPr lang="en-US" dirty="0"/>
              <a:t> - Mendocino Complex</a:t>
            </a:r>
          </a:p>
          <a:p>
            <a:r>
              <a:rPr lang="en-US" dirty="0"/>
              <a:t> - Camp</a:t>
            </a:r>
          </a:p>
          <a:p>
            <a:r>
              <a:rPr lang="en-US" dirty="0"/>
              <a:t> - Woolsey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54FCC-7B40-AD45-B718-745C6F1A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2A6B-0C3C-B349-8DDC-F623F166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33" y="317814"/>
            <a:ext cx="10268712" cy="1700784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F0EFC77-0701-C14E-9F6A-59AA3193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4986" y="317814"/>
            <a:ext cx="7129171" cy="57336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8781D-8C54-5E4E-80C5-750600D2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0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E673-164F-2B47-A62B-03248394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05C54-C816-6F44-B69F-BABA8AD1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index provides rapid decision support to wildland fire management </a:t>
            </a:r>
          </a:p>
          <a:p>
            <a:r>
              <a:rPr lang="en-US" dirty="0"/>
              <a:t>By using percentiles as a means of comparison, the local climatology is considered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0C84B-D802-E740-90C7-4B2768BA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8A29-1FFF-CE4C-9A52-04A5AC1D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E44F-643F-2E44-9741-B31235CA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see fire danger forecasts being integrated into future community preparedness?</a:t>
            </a:r>
          </a:p>
          <a:p>
            <a:r>
              <a:rPr lang="en-US" dirty="0"/>
              <a:t>What is missing from the public (common) understanding of fire danger?</a:t>
            </a:r>
          </a:p>
          <a:p>
            <a:r>
              <a:rPr lang="en-US" dirty="0"/>
              <a:t>As fire danger becomes a more salient issue, who is responsible for developing tools to inform and forecast?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BFEA0-F475-0442-92E4-372C6CBE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9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26E7-A8F7-A541-B7CC-A3E8543F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Journal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6C68-5666-EC4F-BD78-DF44C8EC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3593592"/>
          </a:xfrm>
        </p:spPr>
        <p:txBody>
          <a:bodyPr/>
          <a:lstStyle/>
          <a:p>
            <a:r>
              <a:rPr lang="en-US" dirty="0"/>
              <a:t>Jolly, W. M., Freeborn, P. H., Page, W. G., &amp; Butler, B. W. (2019). 	Severe Fire Danger Index: A Forecastable Metric to Inform 	Firefighter and Community Wildfire Risk Management. </a:t>
            </a:r>
            <a:r>
              <a:rPr lang="en-US" i="1" dirty="0"/>
              <a:t>Fire, 	2</a:t>
            </a:r>
            <a:r>
              <a:rPr lang="en-US" dirty="0"/>
              <a:t>(3), 47. Retrieved from 	</a:t>
            </a:r>
            <a:r>
              <a:rPr lang="en-US" dirty="0">
                <a:hlinkClick r:id="rId2"/>
              </a:rPr>
              <a:t>https://www.mdpi.com/25716255/2/3/47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2C2CE-14B4-A941-A4EA-8F4B2D08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4935-3B44-8A4B-A522-1AE587D4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4E1DB-A6A0-BD4C-B762-49752FD6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Wildfires have been increasing in severity over the last four decades</a:t>
            </a:r>
          </a:p>
          <a:p>
            <a:endParaRPr lang="en-US" dirty="0"/>
          </a:p>
          <a:p>
            <a:r>
              <a:rPr lang="en-US" dirty="0"/>
              <a:t>Wildfires pose significant threats to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BD9F-09EA-BA4F-9617-5A12828B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7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C088-9B8B-894E-BAC3-C4F63C30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CD2A-D7FC-C34E-9037-475CA8F1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 danger can be estimated using fire danger rating systems, which can operate with numerical weather predictions</a:t>
            </a:r>
          </a:p>
          <a:p>
            <a:endParaRPr lang="en-US" dirty="0"/>
          </a:p>
          <a:p>
            <a:r>
              <a:rPr lang="en-US" dirty="0"/>
              <a:t>The SFDI (Severe Fire Danger Index) proposes utilizing Energy Release Component (ERC) and Burning Index (BI), from the US fire danger rating system.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942E-ABC4-9540-B859-50514907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6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9D2A376-E275-E046-9FEF-343A76316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07" y="318052"/>
            <a:ext cx="11159386" cy="60382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9F20F-A525-3746-B839-841E8C4F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1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8B21-1E05-F44B-9A01-587DA8FE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1216-4BBE-0746-9897-3CFAF9FC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Abatzoglou</a:t>
            </a:r>
            <a:r>
              <a:rPr lang="en-US" dirty="0"/>
              <a:t>, J.T. Development of gridded surface meteorological 	data for ecological applications and modelling. Int. J. </a:t>
            </a:r>
            <a:r>
              <a:rPr lang="en-US" dirty="0" err="1"/>
              <a:t>Climatol</a:t>
            </a:r>
            <a:r>
              <a:rPr lang="en-US" dirty="0"/>
              <a:t>. 	2013, 33, 121–131.</a:t>
            </a:r>
          </a:p>
          <a:p>
            <a:r>
              <a:rPr lang="en-US" dirty="0">
                <a:hlinkClick r:id="rId2"/>
              </a:rPr>
              <a:t>http://www.climatologylab.org/gridmet.html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FBA6B-D7BA-6447-BB1F-AFEE8F85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6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4DA4-B2A5-A94C-9187-88FC051D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55B1-3FBE-B140-B460-2823A1E2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 and BI are calculated (using gridded data) and normalized relative to their site-specific climatology</a:t>
            </a:r>
          </a:p>
          <a:p>
            <a:endParaRPr lang="en-US" dirty="0"/>
          </a:p>
          <a:p>
            <a:r>
              <a:rPr lang="en-US" dirty="0"/>
              <a:t>…compared against reported fire activity </a:t>
            </a:r>
          </a:p>
          <a:p>
            <a:r>
              <a:rPr lang="en-US" dirty="0"/>
              <a:t>…and ongoing fire activity as measured by MODIS (moderate resolution image spectroradiometer)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A005D-38A6-824F-9E91-C171F62C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CBB4-C8E9-E743-AEBF-6EE97372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7B44-F1C6-7146-8447-2A2A4EE2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ERC = the amount of heat per area released during flaming</a:t>
            </a:r>
          </a:p>
          <a:p>
            <a:r>
              <a:rPr lang="en-US" dirty="0"/>
              <a:t>BI = flame length (feet)</a:t>
            </a:r>
          </a:p>
          <a:p>
            <a:r>
              <a:rPr lang="en-US" dirty="0"/>
              <a:t>p’ = ERC’ x BI’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645A2-3F89-F949-AEED-95683E33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13B4-D167-F546-98F5-9246F7DF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and methods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36C8B3B5-0FB2-4945-9E97-5C7C9A786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73" r="11918"/>
          <a:stretch/>
        </p:blipFill>
        <p:spPr>
          <a:xfrm>
            <a:off x="314323" y="3100388"/>
            <a:ext cx="4433400" cy="2293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7D715-177F-1B47-903C-1B0CF81E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C2305F1C-61A0-E942-8DDB-64473545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75" y="1619250"/>
            <a:ext cx="62611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891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LeftStep">
      <a:dk1>
        <a:srgbClr val="000000"/>
      </a:dk1>
      <a:lt1>
        <a:srgbClr val="FFFFFF"/>
      </a:lt1>
      <a:dk2>
        <a:srgbClr val="392820"/>
      </a:dk2>
      <a:lt2>
        <a:srgbClr val="E8E2E8"/>
      </a:lt2>
      <a:accent1>
        <a:srgbClr val="27B821"/>
      </a:accent1>
      <a:accent2>
        <a:srgbClr val="5DB414"/>
      </a:accent2>
      <a:accent3>
        <a:srgbClr val="98A91E"/>
      </a:accent3>
      <a:accent4>
        <a:srgbClr val="CF9917"/>
      </a:accent4>
      <a:accent5>
        <a:srgbClr val="E76029"/>
      </a:accent5>
      <a:accent6>
        <a:srgbClr val="D5172F"/>
      </a:accent6>
      <a:hlink>
        <a:srgbClr val="B93FBF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556</Words>
  <Application>Microsoft Macintosh PowerPoint</Application>
  <PresentationFormat>Widescreen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Demi Cond</vt:lpstr>
      <vt:lpstr>Franklin Gothic Medium</vt:lpstr>
      <vt:lpstr>Wingdings</vt:lpstr>
      <vt:lpstr>JuxtaposeVTI</vt:lpstr>
      <vt:lpstr>Severe Fire Danger Index</vt:lpstr>
      <vt:lpstr>The Journal article</vt:lpstr>
      <vt:lpstr>Introduction</vt:lpstr>
      <vt:lpstr>introduction</vt:lpstr>
      <vt:lpstr>PowerPoint Presentation</vt:lpstr>
      <vt:lpstr>Materials and methods</vt:lpstr>
      <vt:lpstr>Materials and methods</vt:lpstr>
      <vt:lpstr>Materials and methods</vt:lpstr>
      <vt:lpstr>Materials and methods</vt:lpstr>
      <vt:lpstr>COMPARISONS</vt:lpstr>
      <vt:lpstr>EVALUATIONS</vt:lpstr>
      <vt:lpstr>PowerPoint Presentation</vt:lpstr>
      <vt:lpstr>Results</vt:lpstr>
      <vt:lpstr>Case study</vt:lpstr>
      <vt:lpstr>Case study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Fire Danger Index</dc:title>
  <dc:creator>Sarah Jakober</dc:creator>
  <cp:lastModifiedBy>Sarah Jakober</cp:lastModifiedBy>
  <cp:revision>14</cp:revision>
  <dcterms:created xsi:type="dcterms:W3CDTF">2021-01-26T22:07:45Z</dcterms:created>
  <dcterms:modified xsi:type="dcterms:W3CDTF">2021-02-01T17:04:58Z</dcterms:modified>
</cp:coreProperties>
</file>