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333" r:id="rId2"/>
    <p:sldId id="396" r:id="rId3"/>
    <p:sldId id="417" r:id="rId4"/>
    <p:sldId id="397" r:id="rId5"/>
    <p:sldId id="415" r:id="rId6"/>
    <p:sldId id="398" r:id="rId7"/>
    <p:sldId id="399" r:id="rId8"/>
    <p:sldId id="416" r:id="rId9"/>
    <p:sldId id="401" r:id="rId10"/>
    <p:sldId id="402" r:id="rId11"/>
    <p:sldId id="410" r:id="rId12"/>
    <p:sldId id="413" r:id="rId13"/>
    <p:sldId id="414" r:id="rId14"/>
    <p:sldId id="411" r:id="rId15"/>
    <p:sldId id="412" r:id="rId16"/>
    <p:sldId id="403" r:id="rId17"/>
    <p:sldId id="404" r:id="rId18"/>
    <p:sldId id="407" r:id="rId19"/>
    <p:sldId id="406" r:id="rId20"/>
    <p:sldId id="408" r:id="rId21"/>
    <p:sldId id="409" r:id="rId22"/>
    <p:sldId id="3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3"/>
    <p:restoredTop sz="94643"/>
  </p:normalViewPr>
  <p:slideViewPr>
    <p:cSldViewPr snapToGrid="0" snapToObjects="1">
      <p:cViewPr varScale="1">
        <p:scale>
          <a:sx n="104" d="100"/>
          <a:sy n="104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43EFD-01AB-864F-BD18-F59123512852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E3AF7-7EBA-884B-88F1-E472363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9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E229-F131-E44B-A81E-17F14143E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E9F63-D6FC-9F4E-8DCB-AB30A4D00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63616-6D5C-AF4B-BB73-4A40B89797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CEAAE-37A1-D145-B3D7-C08C3263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F08A3-80F7-724B-B247-5AF29E09C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94442-7497-0448-9283-0F827C21D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BD003-630D-2C45-A5E2-EE6D51C80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EC291-6660-A64D-879E-0567BDC8F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2F905-DBCD-7B47-BD65-80F5754536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7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6D261-3E71-7947-84B1-86DEEFE63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368C53A-8496-A947-83F7-4579A0F3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9B2157A-6A35-684B-844F-EB82DE715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5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3256-3EA8-6B4A-BF20-2E22D1CF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63640-B8C5-A24C-9EC0-C1FD42512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7C5D6-F2A8-BC46-A64A-3EBAB0B3C4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45BC-645C-4249-9D67-DCC75543C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00C26-A2C0-284F-AF67-3EF6F2F0F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1620D-BCEE-D045-A0BE-426065007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9B6CFE-C013-E74C-93BB-4201093B1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AEFF-18D4-CE46-9142-E76B6368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64EBE-1228-FE49-9125-2E0E5E2AA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3552C-8327-F04F-8983-9AE110A1B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F6409-48B5-0F44-A7D0-8C87ED5A4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B58FA-4948-F44C-8F1D-F048A9BD8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CCD7B9-6870-F64E-A864-DA99835F98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0F875-3A68-A041-90FB-EC7DBFA7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DCA36-8493-9D49-B1E8-6BA42E71B5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7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89003-003B-6C47-B3BF-9E9C86CF9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2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63DA-A969-E041-B5DD-623ACA04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9E83F-EAB1-F84C-A6EE-370479784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198B7-D219-4745-9AD3-65883D23D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929898-FB6F-6D4B-9487-1768790195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3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728F-AB97-DF4A-A22B-4DE5A908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89AC0-C01B-CD48-B859-D8D14D005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395DE-E90D-8A41-8807-0D72C6CC8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158B66-8B5D-0B48-9283-0D930F3B8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685B6-AB6F-B345-8FD8-2F8A1D32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BE866-BBBD-CA43-B34E-60715BD6F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5188" y="0"/>
            <a:ext cx="936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F528081-BF6B-4744-8609-E27450B8D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1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gDyX31kuY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E12590-F8A0-7B40-8A79-C7F1FDE4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0002"/>
            <a:ext cx="10515600" cy="331219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Lambert et al. (2020), Geophysical Research Letters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ATMS 790, Spring 2021</a:t>
            </a: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Saroj Dhital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March-1, 2021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273CD5-CD98-0740-B554-1E73EF08B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2043752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 Impact of Rapid Agricultural Expansion on the Great Plains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34550-3F06-4E42-8A33-845C6B41D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4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09" y="636608"/>
            <a:ext cx="5619963" cy="62213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 (Terra) Level 3 (1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daily average of aerosol optical depth (AOD) for 2000-2018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AOD: Measure of extinction of solar beam by dust or haze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AOD over land: Dark Target aerosol retrieval algorithm for bands centered at 470, 550, and 660 nm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AOD at 550 nm is used in this study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resolution: ~2 days</a:t>
            </a:r>
          </a:p>
          <a:p>
            <a:pPr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Data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8" descr="Orbit | NASA">
            <a:extLst>
              <a:ext uri="{FF2B5EF4-FFF2-40B4-BE49-F238E27FC236}">
                <a16:creationId xmlns:a16="http://schemas.microsoft.com/office/drawing/2014/main" id="{36C0701C-9076-454D-B00A-CCFBE6A8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810455"/>
            <a:ext cx="5989833" cy="4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BD7311-091E-5F44-9C66-2733D4ADF5D2}"/>
              </a:ext>
            </a:extLst>
          </p:cNvPr>
          <p:cNvSpPr txBox="1"/>
          <p:nvPr/>
        </p:nvSpPr>
        <p:spPr>
          <a:xfrm>
            <a:off x="6208816" y="5525869"/>
            <a:ext cx="650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MODIS: Moderate Resolution Imaging Spectroradiometer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[Source: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NASA.gov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0959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04" y="1367521"/>
            <a:ext cx="5953496" cy="41229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based AOD: AERONET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Cimel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 photometer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 radiances and Sun irradiance between 340 and 1640 nm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(AERONET)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 descr="NASA - AERONET Mission Follow Up: Finding an Instrument's Place Under the  Sun">
            <a:extLst>
              <a:ext uri="{FF2B5EF4-FFF2-40B4-BE49-F238E27FC236}">
                <a16:creationId xmlns:a16="http://schemas.microsoft.com/office/drawing/2014/main" id="{FBAE8EEF-FB29-524A-ACA5-11310371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04" y="895408"/>
            <a:ext cx="5506192" cy="43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A55605-BFD6-8B4B-962F-89BAA361F8E6}"/>
              </a:ext>
            </a:extLst>
          </p:cNvPr>
          <p:cNvSpPr txBox="1"/>
          <p:nvPr/>
        </p:nvSpPr>
        <p:spPr>
          <a:xfrm>
            <a:off x="6759594" y="5362427"/>
            <a:ext cx="5647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AERONET: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AErosol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RObotic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UNR AERONET station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[Source: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nasa.gov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D9991-0316-FE4F-8F9E-66100FA2AE31}"/>
              </a:ext>
            </a:extLst>
          </p:cNvPr>
          <p:cNvSpPr txBox="1"/>
          <p:nvPr/>
        </p:nvSpPr>
        <p:spPr>
          <a:xfrm>
            <a:off x="5575300" y="6108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1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74" y="685800"/>
            <a:ext cx="7439823" cy="57770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 based AOD: AERONET (4 sites)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AOD temporal resolution: 3 or 15 min during daytime clear sky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550 nm band results for AOD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min resolution data were used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 signal: Coarse mode AOD parameter, Spectral Deconvolution Algorithm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(AERONET)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3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70" y="1251338"/>
            <a:ext cx="5275180" cy="472508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network: visibility and aerosol condition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hours aerosol filters are collected every third day (3-day temporal resolution)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(IMPROVE)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 descr="2016Map">
            <a:extLst>
              <a:ext uri="{FF2B5EF4-FFF2-40B4-BE49-F238E27FC236}">
                <a16:creationId xmlns:a16="http://schemas.microsoft.com/office/drawing/2014/main" id="{4B4FFD38-0FE8-FF4C-AA06-5B3FF5D6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350" y="685799"/>
            <a:ext cx="6297196" cy="472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02250B-5EC1-4144-A595-7A8E4A3E6150}"/>
              </a:ext>
            </a:extLst>
          </p:cNvPr>
          <p:cNvSpPr txBox="1"/>
          <p:nvPr/>
        </p:nvSpPr>
        <p:spPr>
          <a:xfrm>
            <a:off x="5559419" y="5444043"/>
            <a:ext cx="668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IMPROVE: Interagency Monitoring of Protected Visual Environments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190CC-8A22-C446-A836-4D5EF0393ABC}"/>
              </a:ext>
            </a:extLst>
          </p:cNvPr>
          <p:cNvSpPr txBox="1"/>
          <p:nvPr/>
        </p:nvSpPr>
        <p:spPr>
          <a:xfrm>
            <a:off x="5632350" y="6108758"/>
            <a:ext cx="658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[source: http://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vista.cira.colostate.edu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/Improve/improve-program/]</a:t>
            </a:r>
          </a:p>
        </p:txBody>
      </p:sp>
    </p:spTree>
    <p:extLst>
      <p:ext uri="{BB962C8B-B14F-4D97-AF65-F5344CB8AC3E}">
        <p14:creationId xmlns:p14="http://schemas.microsoft.com/office/powerpoint/2010/main" val="369649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2" y="636608"/>
            <a:ext cx="10849510" cy="622139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sites within the study area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IMPROVE’s PM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10-2.5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Difference between PM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PM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change in dust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Soil is the largest contributor to PM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10-2.5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majority of the U.S.</a:t>
            </a:r>
          </a:p>
          <a:p>
            <a:pPr>
              <a:lnSpc>
                <a:spcPct val="20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(IMPROVE)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9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4" y="636608"/>
            <a:ext cx="10715945" cy="62213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Cropland change: U.S. Department of Agriculture’s Cropland Data layer (CDL)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satellite imagery to classify cropland annually at the 30 cm resolution (2008-2018)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crop features: crop  </a:t>
            </a:r>
          </a:p>
          <a:p>
            <a:pPr lvl="2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non crop features: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noncrop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change in cropland coverage: 2000-2018 at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match MODIS data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(cropland)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32" y="1352447"/>
            <a:ext cx="11783281" cy="415310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 of AERONET and IMPROVE dataset (Theil-Sen Estimator method)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Quantile regression of the 90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percentile of AERONET and IMPROVE coarse mode observations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Lagged correlation between cropland change and MODIS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en-US" sz="3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4287" y="24596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16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(trend in MODIS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en-US" sz="4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n-US" sz="4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cropland change)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48F762A-210C-5B47-9FB0-ED094ACA5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2" y="1174077"/>
            <a:ext cx="5191432" cy="5158435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2220B45-4AF4-FF44-B96B-2E861C0F1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078" y="1238865"/>
            <a:ext cx="5191432" cy="5125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7A8571-5F29-1B41-94E5-F9BEF8FBBAC2}"/>
              </a:ext>
            </a:extLst>
          </p:cNvPr>
          <p:cNvSpPr txBox="1"/>
          <p:nvPr/>
        </p:nvSpPr>
        <p:spPr>
          <a:xfrm>
            <a:off x="44782" y="6364513"/>
            <a:ext cx="533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Trend in MODIS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2000-2018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FF4C9-ED4D-8F4F-A0FE-F7E8609E4550}"/>
              </a:ext>
            </a:extLst>
          </p:cNvPr>
          <p:cNvSpPr txBox="1"/>
          <p:nvPr/>
        </p:nvSpPr>
        <p:spPr>
          <a:xfrm>
            <a:off x="5878007" y="6365299"/>
            <a:ext cx="664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Percent change in cropland coverage for 2008-2018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9157C-ED18-A64F-B857-6C671C31C155}"/>
              </a:ext>
            </a:extLst>
          </p:cNvPr>
          <p:cNvSpPr txBox="1"/>
          <p:nvPr/>
        </p:nvSpPr>
        <p:spPr>
          <a:xfrm>
            <a:off x="-118872" y="730628"/>
            <a:ext cx="639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by 3-5%/year during 2000-2018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7152C-8143-BF49-A6F0-F5453C1B291E}"/>
              </a:ext>
            </a:extLst>
          </p:cNvPr>
          <p:cNvSpPr txBox="1"/>
          <p:nvPr/>
        </p:nvSpPr>
        <p:spPr>
          <a:xfrm>
            <a:off x="6096000" y="789622"/>
            <a:ext cx="589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Cropland area increased by 7.5-10% during 2008-2018</a:t>
            </a:r>
          </a:p>
        </p:txBody>
      </p:sp>
    </p:spTree>
    <p:extLst>
      <p:ext uri="{BB962C8B-B14F-4D97-AF65-F5344CB8AC3E}">
        <p14:creationId xmlns:p14="http://schemas.microsoft.com/office/powerpoint/2010/main" val="126744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15" y="826658"/>
            <a:ext cx="5387610" cy="55426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Strongest and most significant correlations: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west and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degree to the north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Cropland expansion is contributing dust load to the northwest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the wind speed and direction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climatologies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en-US" sz="4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cropland change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0FF2A61D-BA7B-944B-A589-BFC186B9B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315" y="1092592"/>
            <a:ext cx="6516096" cy="41430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88601C-0603-5E45-9D6C-7FE2D0ED8569}"/>
              </a:ext>
            </a:extLst>
          </p:cNvPr>
          <p:cNvSpPr txBox="1"/>
          <p:nvPr/>
        </p:nvSpPr>
        <p:spPr>
          <a:xfrm>
            <a:off x="6238568" y="5353665"/>
            <a:ext cx="5854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Lag correlation coefficient between MODIS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trends (2000-2018) and CDL cropland change (2008-2018)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492031-483A-B642-A7C0-8C4340948DC4}"/>
              </a:ext>
            </a:extLst>
          </p:cNvPr>
          <p:cNvSpPr/>
          <p:nvPr/>
        </p:nvSpPr>
        <p:spPr>
          <a:xfrm>
            <a:off x="6096000" y="1622323"/>
            <a:ext cx="2133601" cy="18066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57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Planting and harvesting season’s dust trend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551A75-398D-4242-A982-63EC4E1B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764" y="1038340"/>
            <a:ext cx="3595483" cy="422002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8CD84C-AF61-6947-A19A-A074B4956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73" y="1082585"/>
            <a:ext cx="3669333" cy="4220023"/>
          </a:xfrm>
          <a:prstGeom prst="rect">
            <a:avLst/>
          </a:prstGeom>
        </p:spPr>
      </p:pic>
      <p:pic>
        <p:nvPicPr>
          <p:cNvPr id="12" name="Picture 11" descr="Chart&#10;&#10;Description automatically generated with low confidence">
            <a:extLst>
              <a:ext uri="{FF2B5EF4-FFF2-40B4-BE49-F238E27FC236}">
                <a16:creationId xmlns:a16="http://schemas.microsoft.com/office/drawing/2014/main" id="{97C94EED-0672-5440-871C-A2C782D03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32" y="1068929"/>
            <a:ext cx="3595483" cy="4070358"/>
          </a:xfrm>
          <a:prstGeom prst="rect">
            <a:avLst/>
          </a:prstGeom>
        </p:spPr>
      </p:pic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67A1E0AF-F04C-A24A-8D8F-0B9B4526F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8166" y="1601950"/>
            <a:ext cx="1587960" cy="3033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495C9F-549D-4B44-8F23-8422E6FDDE69}"/>
              </a:ext>
            </a:extLst>
          </p:cNvPr>
          <p:cNvSpPr txBox="1"/>
          <p:nvPr/>
        </p:nvSpPr>
        <p:spPr>
          <a:xfrm>
            <a:off x="599888" y="636490"/>
            <a:ext cx="1065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				June				October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C936D-429F-E442-8434-5B1725DFF3D8}"/>
              </a:ext>
            </a:extLst>
          </p:cNvPr>
          <p:cNvSpPr txBox="1"/>
          <p:nvPr/>
        </p:nvSpPr>
        <p:spPr>
          <a:xfrm>
            <a:off x="599888" y="5243616"/>
            <a:ext cx="1049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Monthly trend in 90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percentile AERONET AOD (1995-2018) and IMPROVE PM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10-2.5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(1988-2018)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BC695B-F394-7444-ADBD-10825A59F76E}"/>
              </a:ext>
            </a:extLst>
          </p:cNvPr>
          <p:cNvSpPr txBox="1"/>
          <p:nvPr/>
        </p:nvSpPr>
        <p:spPr>
          <a:xfrm>
            <a:off x="614636" y="5582838"/>
            <a:ext cx="1049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trend are observed during planting and harvesting season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F81705-6C66-BD47-A44E-E5458D2731EE}"/>
              </a:ext>
            </a:extLst>
          </p:cNvPr>
          <p:cNvSpPr txBox="1"/>
          <p:nvPr/>
        </p:nvSpPr>
        <p:spPr>
          <a:xfrm>
            <a:off x="142832" y="6054786"/>
            <a:ext cx="1181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March: Corn planting, June: Soybean planting, October: Corn and soybean harvesting </a:t>
            </a:r>
          </a:p>
        </p:txBody>
      </p:sp>
    </p:spTree>
    <p:extLst>
      <p:ext uri="{BB962C8B-B14F-4D97-AF65-F5344CB8AC3E}">
        <p14:creationId xmlns:p14="http://schemas.microsoft.com/office/powerpoint/2010/main" val="267790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4" y="636608"/>
            <a:ext cx="11783281" cy="62213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expansion in Great Plain rapidly increased in the late 2000s due to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biofuel boom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soil-stabilizing grasslands with drought-sensitive crops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2006-2011, ~ 530,000 ha of grassland was lost due to new cropland in North Dakota, Nebraska, Minnesota &amp; Iowa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20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 U.S. southwest, south and southern Great Plains drought duration and severity increased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Threaten to the increase in dust loading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5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59" y="710396"/>
            <a:ext cx="11783281" cy="622139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 AOD increased by ~5% per year across the Great Plains for 2000-2018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Cropland area expanded by 5-10% during the 2008-2018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increase in cropland is correlated with MODIS dust AOD to the west and northwest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observed positive trend in dust AOD increase is consistent with the planting and harvesting season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4287" y="24596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30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36" y="1755117"/>
            <a:ext cx="11783281" cy="41721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Desertification is increasing risk in the Great Plains due to drought severity associated with climate change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lead to economic and human impact as in the case of 1930s Dust Bowl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4287" y="24596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47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E231F3-5B8B-9A43-A501-CA9BA7475A21}"/>
              </a:ext>
            </a:extLst>
          </p:cNvPr>
          <p:cNvSpPr/>
          <p:nvPr/>
        </p:nvSpPr>
        <p:spPr>
          <a:xfrm>
            <a:off x="2657475" y="1724322"/>
            <a:ext cx="635793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very much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0E40D-F2D8-7C4E-B25C-3CCCEF655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11" y="819628"/>
            <a:ext cx="5118526" cy="55573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Biofuel: Biomass conversion into liquid fuels (ethanol and biodiesel)</a:t>
            </a:r>
          </a:p>
          <a:p>
            <a:pPr>
              <a:lnSpc>
                <a:spcPct val="12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(biofuel boom)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Stages of converting biomass to biofuel. Images adapted from DOE Genome...  | Download Scientific Diagram">
            <a:extLst>
              <a:ext uri="{FF2B5EF4-FFF2-40B4-BE49-F238E27FC236}">
                <a16:creationId xmlns:a16="http://schemas.microsoft.com/office/drawing/2014/main" id="{AA12B19E-EC9C-B641-8A0E-2689AEDD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41" y="1134260"/>
            <a:ext cx="5916390" cy="42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9F2D73-3D9F-8A45-A9C8-05CDDD95B389}"/>
              </a:ext>
            </a:extLst>
          </p:cNvPr>
          <p:cNvSpPr txBox="1"/>
          <p:nvPr/>
        </p:nvSpPr>
        <p:spPr>
          <a:xfrm>
            <a:off x="7436958" y="6040475"/>
            <a:ext cx="464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http://</a:t>
            </a:r>
            <a:r>
              <a:rPr lang="en-US" dirty="0" err="1"/>
              <a:t>genomics.energy.gov</a:t>
            </a:r>
            <a:r>
              <a:rPr lang="en-US" dirty="0"/>
              <a:t>]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9A524293-1C69-9047-A5D4-D2C101322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9" y="2796141"/>
            <a:ext cx="5899974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865F2A-FD8D-D24D-8591-5F386886CD5E}"/>
              </a:ext>
            </a:extLst>
          </p:cNvPr>
          <p:cNvSpPr txBox="1"/>
          <p:nvPr/>
        </p:nvSpPr>
        <p:spPr>
          <a:xfrm>
            <a:off x="112611" y="6268156"/>
            <a:ext cx="682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[Source: https://</a:t>
            </a:r>
            <a:r>
              <a:rPr lang="en-US" dirty="0" err="1"/>
              <a:t>www.bain.com</a:t>
            </a:r>
            <a:r>
              <a:rPr lang="en-US" dirty="0"/>
              <a:t>/insights/biofuels-from-boom-to-bust/]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4FF78BC-C9A0-5F45-A024-7DCAABB6D3F5}"/>
              </a:ext>
            </a:extLst>
          </p:cNvPr>
          <p:cNvSpPr/>
          <p:nvPr/>
        </p:nvSpPr>
        <p:spPr>
          <a:xfrm>
            <a:off x="1662545" y="4048298"/>
            <a:ext cx="1379913" cy="1629295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845" y="812461"/>
            <a:ext cx="10862343" cy="507206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Coupled Model Intercomparison Project Phase 5 (CMIP5) projected 50-200% increasing summertime drought risk in the Great Plains in response to warming of 1-4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could lead to Dust bowl situation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 Bowl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situation?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845" y="662683"/>
            <a:ext cx="11783281" cy="60363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Driest region of the Plains – southeastern Colorado, southwest Kansas and the panhandles of Oklahoma and Texas in 1930s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amount of topsoil was blown from the barren lands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Damaged the ecology and agriculture of the American and Canadian Prairies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Drought and failure to apply drylands farming methods increased aeolian processes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[source: https://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livinghistoryfarm.org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/farminginthe30s/water_02.html]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 Bowl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9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 Bowl (1930s)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6</a:t>
            </a:fld>
            <a:endParaRPr lang="en-US"/>
          </a:p>
        </p:txBody>
      </p:sp>
      <p:pic>
        <p:nvPicPr>
          <p:cNvPr id="8194" name="Picture 2" descr="Dust Bowl would devastate today's crops, study finds">
            <a:extLst>
              <a:ext uri="{FF2B5EF4-FFF2-40B4-BE49-F238E27FC236}">
                <a16:creationId xmlns:a16="http://schemas.microsoft.com/office/drawing/2014/main" id="{61D95E97-C5B8-F744-B447-94E55E356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6" y="802324"/>
            <a:ext cx="3978232" cy="298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1D2A8E-D37E-2F44-B71B-80E49CC8284B}"/>
              </a:ext>
            </a:extLst>
          </p:cNvPr>
          <p:cNvSpPr txBox="1"/>
          <p:nvPr/>
        </p:nvSpPr>
        <p:spPr>
          <a:xfrm>
            <a:off x="156586" y="3831490"/>
            <a:ext cx="370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University of Chicago News]</a:t>
            </a:r>
          </a:p>
        </p:txBody>
      </p:sp>
      <p:pic>
        <p:nvPicPr>
          <p:cNvPr id="8198" name="Picture 6" descr="Texas Grit: How the Dust Bowl Changed the Course of History in the Texas  Panhandle | Texas Highways">
            <a:extLst>
              <a:ext uri="{FF2B5EF4-FFF2-40B4-BE49-F238E27FC236}">
                <a16:creationId xmlns:a16="http://schemas.microsoft.com/office/drawing/2014/main" id="{86B5EDC4-15CF-E245-A15C-A3F508F37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98" y="748113"/>
            <a:ext cx="3759428" cy="298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F3F5B3-B5CB-6041-908D-76A95B28CA00}"/>
              </a:ext>
            </a:extLst>
          </p:cNvPr>
          <p:cNvSpPr txBox="1"/>
          <p:nvPr/>
        </p:nvSpPr>
        <p:spPr>
          <a:xfrm>
            <a:off x="4343223" y="3824452"/>
            <a:ext cx="35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Texas </a:t>
            </a:r>
            <a:r>
              <a:rPr lang="en-US" dirty="0" err="1"/>
              <a:t>highways.com</a:t>
            </a:r>
            <a:r>
              <a:rPr lang="en-US" dirty="0"/>
              <a:t>]</a:t>
            </a:r>
          </a:p>
        </p:txBody>
      </p:sp>
      <p:pic>
        <p:nvPicPr>
          <p:cNvPr id="8200" name="Picture 8" descr="The Impact of the Dust Bowl on the Environment">
            <a:extLst>
              <a:ext uri="{FF2B5EF4-FFF2-40B4-BE49-F238E27FC236}">
                <a16:creationId xmlns:a16="http://schemas.microsoft.com/office/drawing/2014/main" id="{0C14EB3C-EFE0-8C4F-ABD1-55099C51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98" y="988256"/>
            <a:ext cx="4115295" cy="274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D0469E-E097-8F4D-9899-253720F2A00C}"/>
              </a:ext>
            </a:extLst>
          </p:cNvPr>
          <p:cNvSpPr txBox="1"/>
          <p:nvPr/>
        </p:nvSpPr>
        <p:spPr>
          <a:xfrm>
            <a:off x="8325696" y="3971929"/>
            <a:ext cx="35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 err="1"/>
              <a:t>thoughtco.com</a:t>
            </a:r>
            <a:r>
              <a:rPr lang="en-US" dirty="0"/>
              <a:t>]</a:t>
            </a:r>
          </a:p>
        </p:txBody>
      </p:sp>
      <p:pic>
        <p:nvPicPr>
          <p:cNvPr id="8202" name="Picture 10" descr="Dust Storm Sweeps Across the States - HISTORY">
            <a:extLst>
              <a:ext uri="{FF2B5EF4-FFF2-40B4-BE49-F238E27FC236}">
                <a16:creationId xmlns:a16="http://schemas.microsoft.com/office/drawing/2014/main" id="{5D9BEB31-B5CF-2F4F-AE70-8315EC12E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4" y="4239276"/>
            <a:ext cx="4351288" cy="24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DB63D6-2FB1-5844-83D3-F86A49929549}"/>
              </a:ext>
            </a:extLst>
          </p:cNvPr>
          <p:cNvSpPr txBox="1"/>
          <p:nvPr/>
        </p:nvSpPr>
        <p:spPr>
          <a:xfrm>
            <a:off x="7898184" y="6299493"/>
            <a:ext cx="350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 err="1"/>
              <a:t>history.com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5487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40" y="1531204"/>
            <a:ext cx="6257256" cy="493150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uncertainty in radiative forcing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 on snow results in fast melting of snowpack due to reduction in snow albedo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 on water resources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dust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7</a:t>
            </a:fld>
            <a:endParaRPr lang="en-US"/>
          </a:p>
        </p:txBody>
      </p:sp>
      <p:pic>
        <p:nvPicPr>
          <p:cNvPr id="10242" name="Picture 2" descr="Dust on Snow Reduces Colorado River Flow | NOAA Climate.gov">
            <a:extLst>
              <a:ext uri="{FF2B5EF4-FFF2-40B4-BE49-F238E27FC236}">
                <a16:creationId xmlns:a16="http://schemas.microsoft.com/office/drawing/2014/main" id="{95B19087-CE23-0949-AE43-244269A8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77" y="685800"/>
            <a:ext cx="5472049" cy="53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D3025D-95F9-E545-B60C-27D085A551B5}"/>
              </a:ext>
            </a:extLst>
          </p:cNvPr>
          <p:cNvSpPr txBox="1"/>
          <p:nvPr/>
        </p:nvSpPr>
        <p:spPr>
          <a:xfrm>
            <a:off x="7941565" y="6142668"/>
            <a:ext cx="360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NOAA </a:t>
            </a:r>
            <a:r>
              <a:rPr lang="en-US" dirty="0" err="1"/>
              <a:t>climate.gov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83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84" y="863692"/>
            <a:ext cx="6257256" cy="559901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complications, fever, meningococcal meningitis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Impacts road and aviation traffic through reduction in visibility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 dust is beneficial to the soil as it carries nutrients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dust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3025D-95F9-E545-B60C-27D085A551B5}"/>
              </a:ext>
            </a:extLst>
          </p:cNvPr>
          <p:cNvSpPr txBox="1"/>
          <p:nvPr/>
        </p:nvSpPr>
        <p:spPr>
          <a:xfrm>
            <a:off x="8874253" y="6469210"/>
            <a:ext cx="224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 err="1"/>
              <a:t>ktar.com</a:t>
            </a:r>
            <a:r>
              <a:rPr lang="en-US" dirty="0"/>
              <a:t>]</a:t>
            </a:r>
          </a:p>
        </p:txBody>
      </p:sp>
      <p:pic>
        <p:nvPicPr>
          <p:cNvPr id="11266" name="Picture 2" descr="Blowing dust limits visibility again in southern Phoenix area, Pinal County">
            <a:extLst>
              <a:ext uri="{FF2B5EF4-FFF2-40B4-BE49-F238E27FC236}">
                <a16:creationId xmlns:a16="http://schemas.microsoft.com/office/drawing/2014/main" id="{71F24070-C8DC-CF4B-A56A-F126A61BF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725" y="3802681"/>
            <a:ext cx="4237869" cy="26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6BD672-661F-644D-B7FD-D681005E467A}"/>
              </a:ext>
            </a:extLst>
          </p:cNvPr>
          <p:cNvSpPr txBox="1"/>
          <p:nvPr/>
        </p:nvSpPr>
        <p:spPr>
          <a:xfrm>
            <a:off x="8343901" y="3433402"/>
            <a:ext cx="291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 err="1"/>
              <a:t>nbcnews.com</a:t>
            </a:r>
            <a:endParaRPr lang="en-US" dirty="0"/>
          </a:p>
        </p:txBody>
      </p:sp>
      <p:pic>
        <p:nvPicPr>
          <p:cNvPr id="11270" name="Picture 6" descr="Dust Storm Rolls Through Arizona">
            <a:extLst>
              <a:ext uri="{FF2B5EF4-FFF2-40B4-BE49-F238E27FC236}">
                <a16:creationId xmlns:a16="http://schemas.microsoft.com/office/drawing/2014/main" id="{0B614113-9BD8-5B4F-9656-F56911828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07" y="685800"/>
            <a:ext cx="4839994" cy="272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3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3E8A-4485-F344-BF86-D453400A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19" y="1104695"/>
            <a:ext cx="11783281" cy="45994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agricultural expansion has changed the dust loading over the U.S. Great Plains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future possibility of the 1930s Dust Bowl situation and properly mitigate the possible future risks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072DFC-1071-7E4D-9FE2-781D9762C52F}"/>
              </a:ext>
            </a:extLst>
          </p:cNvPr>
          <p:cNvSpPr txBox="1">
            <a:spLocks/>
          </p:cNvSpPr>
          <p:nvPr/>
        </p:nvSpPr>
        <p:spPr>
          <a:xfrm>
            <a:off x="12700" y="0"/>
            <a:ext cx="12163426" cy="6366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objectives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D865F-3D4F-6342-8294-209D92E6EA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8081-BF6B-4744-8609-E27450B8D5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2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6370</TotalTime>
  <Words>1081</Words>
  <Application>Microsoft Macintosh PowerPoint</Application>
  <PresentationFormat>Widescreen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Dust Impact of Rapid Agricultural Expansion on the Great Plains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Meteorological Processes Forming African Dust Plumes and Subsequent Long-Range Dust Transport Out of Africa</dc:title>
  <dc:creator>Saroj Dhital</dc:creator>
  <cp:lastModifiedBy>Saroj Dhital</cp:lastModifiedBy>
  <cp:revision>678</cp:revision>
  <dcterms:created xsi:type="dcterms:W3CDTF">2020-10-04T17:45:48Z</dcterms:created>
  <dcterms:modified xsi:type="dcterms:W3CDTF">2021-03-01T19:28:15Z</dcterms:modified>
</cp:coreProperties>
</file>