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256" r:id="rId2"/>
    <p:sldId id="257" r:id="rId3"/>
    <p:sldId id="272" r:id="rId4"/>
    <p:sldId id="258" r:id="rId5"/>
    <p:sldId id="260" r:id="rId6"/>
    <p:sldId id="263" r:id="rId7"/>
    <p:sldId id="262" r:id="rId8"/>
    <p:sldId id="264" r:id="rId9"/>
    <p:sldId id="261" r:id="rId10"/>
    <p:sldId id="259" r:id="rId11"/>
    <p:sldId id="267" r:id="rId12"/>
    <p:sldId id="268" r:id="rId13"/>
    <p:sldId id="269" r:id="rId14"/>
    <p:sldId id="270" r:id="rId15"/>
    <p:sldId id="276" r:id="rId16"/>
    <p:sldId id="271" r:id="rId17"/>
    <p:sldId id="274" r:id="rId18"/>
    <p:sldId id="275" r:id="rId19"/>
    <p:sldId id="277" r:id="rId20"/>
    <p:sldId id="278" r:id="rId21"/>
    <p:sldId id="279" r:id="rId22"/>
    <p:sldId id="291" r:id="rId23"/>
    <p:sldId id="290" r:id="rId24"/>
    <p:sldId id="292" r:id="rId25"/>
    <p:sldId id="288" r:id="rId26"/>
    <p:sldId id="280" r:id="rId27"/>
    <p:sldId id="265" r:id="rId28"/>
    <p:sldId id="281" r:id="rId29"/>
    <p:sldId id="283" r:id="rId30"/>
    <p:sldId id="282" r:id="rId31"/>
    <p:sldId id="284" r:id="rId32"/>
    <p:sldId id="285" r:id="rId33"/>
    <p:sldId id="286" r:id="rId34"/>
    <p:sldId id="287" r:id="rId35"/>
    <p:sldId id="266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1E3F3"/>
    <a:srgbClr val="F8FB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955" autoAdjust="0"/>
    <p:restoredTop sz="91292" autoAdjust="0"/>
  </p:normalViewPr>
  <p:slideViewPr>
    <p:cSldViewPr snapToGrid="0">
      <p:cViewPr varScale="1">
        <p:scale>
          <a:sx n="112" d="100"/>
          <a:sy n="112" d="100"/>
        </p:scale>
        <p:origin x="384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1622B63-0DF5-4BF1-AC90-7516E0B947D8}" type="doc">
      <dgm:prSet loTypeId="urn:microsoft.com/office/officeart/2005/8/layout/hProcess9" loCatId="process" qsTypeId="urn:microsoft.com/office/officeart/2005/8/quickstyle/simple1" qsCatId="simple" csTypeId="urn:microsoft.com/office/officeart/2005/8/colors/colorful2" csCatId="colorful" phldr="1"/>
      <dgm:spPr/>
    </dgm:pt>
    <dgm:pt modelId="{5544491C-7107-4CD4-A209-DCE4A7EAF934}">
      <dgm:prSet phldrT="[Text]"/>
      <dgm:spPr/>
      <dgm:t>
        <a:bodyPr/>
        <a:lstStyle/>
        <a:p>
          <a:r>
            <a:rPr lang="en-US" dirty="0"/>
            <a:t>O</a:t>
          </a:r>
          <a:r>
            <a:rPr lang="en-US" baseline="-25000" dirty="0"/>
            <a:t>3</a:t>
          </a:r>
          <a:r>
            <a:rPr lang="en-US" dirty="0"/>
            <a:t>, PM and Plants</a:t>
          </a:r>
        </a:p>
      </dgm:t>
    </dgm:pt>
    <dgm:pt modelId="{848E3A80-A360-4673-BE1B-9F3809938E78}" type="parTrans" cxnId="{B06ED62B-3118-456B-BD0A-A570B7E9E74D}">
      <dgm:prSet/>
      <dgm:spPr/>
      <dgm:t>
        <a:bodyPr/>
        <a:lstStyle/>
        <a:p>
          <a:endParaRPr lang="en-US"/>
        </a:p>
      </dgm:t>
    </dgm:pt>
    <dgm:pt modelId="{4CCF86F4-5BAC-46D1-8AAB-494A78D7DD44}" type="sibTrans" cxnId="{B06ED62B-3118-456B-BD0A-A570B7E9E74D}">
      <dgm:prSet/>
      <dgm:spPr/>
      <dgm:t>
        <a:bodyPr/>
        <a:lstStyle/>
        <a:p>
          <a:endParaRPr lang="en-US"/>
        </a:p>
      </dgm:t>
    </dgm:pt>
    <dgm:pt modelId="{3C866E16-49EB-4170-AD59-DAB698711142}">
      <dgm:prSet phldrT="[Text]"/>
      <dgm:spPr/>
      <dgm:t>
        <a:bodyPr/>
        <a:lstStyle/>
        <a:p>
          <a:r>
            <a:rPr lang="en-US" dirty="0"/>
            <a:t>Methods </a:t>
          </a:r>
        </a:p>
      </dgm:t>
    </dgm:pt>
    <dgm:pt modelId="{15F16E26-67B3-436F-B2EB-E3F34C50FA6C}" type="parTrans" cxnId="{5AC6542A-84C5-40F0-8AFA-DD99E1EF2ED2}">
      <dgm:prSet/>
      <dgm:spPr/>
      <dgm:t>
        <a:bodyPr/>
        <a:lstStyle/>
        <a:p>
          <a:endParaRPr lang="en-US"/>
        </a:p>
      </dgm:t>
    </dgm:pt>
    <dgm:pt modelId="{C9340F53-128D-4D42-AFEC-7E3D1D05F248}" type="sibTrans" cxnId="{5AC6542A-84C5-40F0-8AFA-DD99E1EF2ED2}">
      <dgm:prSet/>
      <dgm:spPr/>
      <dgm:t>
        <a:bodyPr/>
        <a:lstStyle/>
        <a:p>
          <a:endParaRPr lang="en-US"/>
        </a:p>
      </dgm:t>
    </dgm:pt>
    <dgm:pt modelId="{53749BBF-2490-463E-9E2A-8EA72882FCD2}">
      <dgm:prSet phldrT="[Text]"/>
      <dgm:spPr/>
      <dgm:t>
        <a:bodyPr/>
        <a:lstStyle/>
        <a:p>
          <a:r>
            <a:rPr lang="en-US" dirty="0"/>
            <a:t>Figures</a:t>
          </a:r>
        </a:p>
      </dgm:t>
    </dgm:pt>
    <dgm:pt modelId="{31E4D47E-8655-41F3-A0FD-44B90EFD0406}" type="parTrans" cxnId="{17822660-1401-426D-BB1D-A9CBFB84FDAC}">
      <dgm:prSet/>
      <dgm:spPr/>
      <dgm:t>
        <a:bodyPr/>
        <a:lstStyle/>
        <a:p>
          <a:endParaRPr lang="en-US"/>
        </a:p>
      </dgm:t>
    </dgm:pt>
    <dgm:pt modelId="{1FEA6287-4B89-4E8A-99B0-7B8D1725A098}" type="sibTrans" cxnId="{17822660-1401-426D-BB1D-A9CBFB84FDAC}">
      <dgm:prSet/>
      <dgm:spPr/>
      <dgm:t>
        <a:bodyPr/>
        <a:lstStyle/>
        <a:p>
          <a:endParaRPr lang="en-US"/>
        </a:p>
      </dgm:t>
    </dgm:pt>
    <dgm:pt modelId="{12D6BEB8-200C-4466-9E38-016F59405501}">
      <dgm:prSet phldrT="[Text]"/>
      <dgm:spPr/>
      <dgm:t>
        <a:bodyPr/>
        <a:lstStyle/>
        <a:p>
          <a:r>
            <a:rPr lang="en-US" dirty="0"/>
            <a:t>Hemp 2020</a:t>
          </a:r>
        </a:p>
      </dgm:t>
    </dgm:pt>
    <dgm:pt modelId="{879ECF19-DA02-4C5C-B042-B6C719DF01D9}" type="parTrans" cxnId="{6FA54657-354A-441F-BC48-2C54EEA5D47B}">
      <dgm:prSet/>
      <dgm:spPr/>
      <dgm:t>
        <a:bodyPr/>
        <a:lstStyle/>
        <a:p>
          <a:endParaRPr lang="en-US"/>
        </a:p>
      </dgm:t>
    </dgm:pt>
    <dgm:pt modelId="{31AFE68A-D787-4EDB-A549-66418FDFE6F2}" type="sibTrans" cxnId="{6FA54657-354A-441F-BC48-2C54EEA5D47B}">
      <dgm:prSet/>
      <dgm:spPr/>
      <dgm:t>
        <a:bodyPr/>
        <a:lstStyle/>
        <a:p>
          <a:endParaRPr lang="en-US"/>
        </a:p>
      </dgm:t>
    </dgm:pt>
    <dgm:pt modelId="{AF421A9E-D346-400F-BEA8-5936265D5C5A}">
      <dgm:prSet phldrT="[Text]"/>
      <dgm:spPr/>
      <dgm:t>
        <a:bodyPr/>
        <a:lstStyle/>
        <a:p>
          <a:r>
            <a:rPr lang="en-US" dirty="0"/>
            <a:t>2020 Air Quality</a:t>
          </a:r>
        </a:p>
      </dgm:t>
    </dgm:pt>
    <dgm:pt modelId="{E4EDCA85-941B-4235-B076-CA237CD4F0F2}" type="parTrans" cxnId="{C9E60668-31D8-45A5-A0BD-0168C0282B38}">
      <dgm:prSet/>
      <dgm:spPr/>
      <dgm:t>
        <a:bodyPr/>
        <a:lstStyle/>
        <a:p>
          <a:endParaRPr lang="en-US"/>
        </a:p>
      </dgm:t>
    </dgm:pt>
    <dgm:pt modelId="{49B85BCD-508A-4BE4-82C7-6AE01CA8B042}" type="sibTrans" cxnId="{C9E60668-31D8-45A5-A0BD-0168C0282B38}">
      <dgm:prSet/>
      <dgm:spPr/>
      <dgm:t>
        <a:bodyPr/>
        <a:lstStyle/>
        <a:p>
          <a:endParaRPr lang="en-US"/>
        </a:p>
      </dgm:t>
    </dgm:pt>
    <dgm:pt modelId="{8BF2BADC-DF71-456C-824D-FFAA5050FF93}">
      <dgm:prSet phldrT="[Text]"/>
      <dgm:spPr/>
      <dgm:t>
        <a:bodyPr/>
        <a:lstStyle/>
        <a:p>
          <a:r>
            <a:rPr lang="en-US" dirty="0"/>
            <a:t>Conclusions</a:t>
          </a:r>
        </a:p>
      </dgm:t>
    </dgm:pt>
    <dgm:pt modelId="{957B18EA-C78A-4875-B925-3DAAC38A89B1}" type="parTrans" cxnId="{EB28358D-1B06-4767-B7DD-8FB407D8D565}">
      <dgm:prSet/>
      <dgm:spPr/>
      <dgm:t>
        <a:bodyPr/>
        <a:lstStyle/>
        <a:p>
          <a:endParaRPr lang="en-US"/>
        </a:p>
      </dgm:t>
    </dgm:pt>
    <dgm:pt modelId="{7462AA9B-4409-4C86-87B9-64AB8A84D391}" type="sibTrans" cxnId="{EB28358D-1B06-4767-B7DD-8FB407D8D565}">
      <dgm:prSet/>
      <dgm:spPr/>
      <dgm:t>
        <a:bodyPr/>
        <a:lstStyle/>
        <a:p>
          <a:endParaRPr lang="en-US"/>
        </a:p>
      </dgm:t>
    </dgm:pt>
    <dgm:pt modelId="{CC175221-BF16-4BE0-941E-34CD61BA163A}" type="pres">
      <dgm:prSet presAssocID="{A1622B63-0DF5-4BF1-AC90-7516E0B947D8}" presName="CompostProcess" presStyleCnt="0">
        <dgm:presLayoutVars>
          <dgm:dir/>
          <dgm:resizeHandles val="exact"/>
        </dgm:presLayoutVars>
      </dgm:prSet>
      <dgm:spPr/>
    </dgm:pt>
    <dgm:pt modelId="{FE735056-00F4-43D5-94AE-1C0496568623}" type="pres">
      <dgm:prSet presAssocID="{A1622B63-0DF5-4BF1-AC90-7516E0B947D8}" presName="arrow" presStyleLbl="bgShp" presStyleIdx="0" presStyleCnt="1"/>
      <dgm:spPr/>
    </dgm:pt>
    <dgm:pt modelId="{15F049A3-B562-437A-AD3E-166BFADC273C}" type="pres">
      <dgm:prSet presAssocID="{A1622B63-0DF5-4BF1-AC90-7516E0B947D8}" presName="linearProcess" presStyleCnt="0"/>
      <dgm:spPr/>
    </dgm:pt>
    <dgm:pt modelId="{D66D1FBB-1014-4649-AD32-B9C283B13999}" type="pres">
      <dgm:prSet presAssocID="{5544491C-7107-4CD4-A209-DCE4A7EAF934}" presName="textNode" presStyleLbl="node1" presStyleIdx="0" presStyleCnt="6">
        <dgm:presLayoutVars>
          <dgm:bulletEnabled val="1"/>
        </dgm:presLayoutVars>
      </dgm:prSet>
      <dgm:spPr/>
    </dgm:pt>
    <dgm:pt modelId="{15C771CF-7A02-4F63-B2E3-920A6B2D80A0}" type="pres">
      <dgm:prSet presAssocID="{4CCF86F4-5BAC-46D1-8AAB-494A78D7DD44}" presName="sibTrans" presStyleCnt="0"/>
      <dgm:spPr/>
    </dgm:pt>
    <dgm:pt modelId="{BA47051F-BA20-4EBA-91F4-0ACA7E05A09C}" type="pres">
      <dgm:prSet presAssocID="{3C866E16-49EB-4170-AD59-DAB698711142}" presName="textNode" presStyleLbl="node1" presStyleIdx="1" presStyleCnt="6">
        <dgm:presLayoutVars>
          <dgm:bulletEnabled val="1"/>
        </dgm:presLayoutVars>
      </dgm:prSet>
      <dgm:spPr/>
    </dgm:pt>
    <dgm:pt modelId="{21874DB1-5375-4E9E-936D-D80AEFD950B1}" type="pres">
      <dgm:prSet presAssocID="{C9340F53-128D-4D42-AFEC-7E3D1D05F248}" presName="sibTrans" presStyleCnt="0"/>
      <dgm:spPr/>
    </dgm:pt>
    <dgm:pt modelId="{91826AFD-D258-4210-869E-439223DFB237}" type="pres">
      <dgm:prSet presAssocID="{53749BBF-2490-463E-9E2A-8EA72882FCD2}" presName="textNode" presStyleLbl="node1" presStyleIdx="2" presStyleCnt="6">
        <dgm:presLayoutVars>
          <dgm:bulletEnabled val="1"/>
        </dgm:presLayoutVars>
      </dgm:prSet>
      <dgm:spPr/>
    </dgm:pt>
    <dgm:pt modelId="{468E60D5-FCBB-4475-B08D-4ECEE70B8DBD}" type="pres">
      <dgm:prSet presAssocID="{1FEA6287-4B89-4E8A-99B0-7B8D1725A098}" presName="sibTrans" presStyleCnt="0"/>
      <dgm:spPr/>
    </dgm:pt>
    <dgm:pt modelId="{5BE4C579-B00F-41DD-B4BC-F065FED0B3D5}" type="pres">
      <dgm:prSet presAssocID="{8BF2BADC-DF71-456C-824D-FFAA5050FF93}" presName="textNode" presStyleLbl="node1" presStyleIdx="3" presStyleCnt="6">
        <dgm:presLayoutVars>
          <dgm:bulletEnabled val="1"/>
        </dgm:presLayoutVars>
      </dgm:prSet>
      <dgm:spPr/>
    </dgm:pt>
    <dgm:pt modelId="{859F5895-EF96-4A28-8DC5-9F89ACEB591C}" type="pres">
      <dgm:prSet presAssocID="{7462AA9B-4409-4C86-87B9-64AB8A84D391}" presName="sibTrans" presStyleCnt="0"/>
      <dgm:spPr/>
    </dgm:pt>
    <dgm:pt modelId="{C234A831-D60D-4E10-A0DC-AADFDD1D4357}" type="pres">
      <dgm:prSet presAssocID="{12D6BEB8-200C-4466-9E38-016F59405501}" presName="textNode" presStyleLbl="node1" presStyleIdx="4" presStyleCnt="6">
        <dgm:presLayoutVars>
          <dgm:bulletEnabled val="1"/>
        </dgm:presLayoutVars>
      </dgm:prSet>
      <dgm:spPr/>
    </dgm:pt>
    <dgm:pt modelId="{D55CF184-C526-4218-B31A-1580702F1972}" type="pres">
      <dgm:prSet presAssocID="{31AFE68A-D787-4EDB-A549-66418FDFE6F2}" presName="sibTrans" presStyleCnt="0"/>
      <dgm:spPr/>
    </dgm:pt>
    <dgm:pt modelId="{964CE319-F7DD-40AD-B32B-321E9D8DB323}" type="pres">
      <dgm:prSet presAssocID="{AF421A9E-D346-400F-BEA8-5936265D5C5A}" presName="textNode" presStyleLbl="node1" presStyleIdx="5" presStyleCnt="6">
        <dgm:presLayoutVars>
          <dgm:bulletEnabled val="1"/>
        </dgm:presLayoutVars>
      </dgm:prSet>
      <dgm:spPr/>
    </dgm:pt>
  </dgm:ptLst>
  <dgm:cxnLst>
    <dgm:cxn modelId="{5AC6542A-84C5-40F0-8AFA-DD99E1EF2ED2}" srcId="{A1622B63-0DF5-4BF1-AC90-7516E0B947D8}" destId="{3C866E16-49EB-4170-AD59-DAB698711142}" srcOrd="1" destOrd="0" parTransId="{15F16E26-67B3-436F-B2EB-E3F34C50FA6C}" sibTransId="{C9340F53-128D-4D42-AFEC-7E3D1D05F248}"/>
    <dgm:cxn modelId="{B06ED62B-3118-456B-BD0A-A570B7E9E74D}" srcId="{A1622B63-0DF5-4BF1-AC90-7516E0B947D8}" destId="{5544491C-7107-4CD4-A209-DCE4A7EAF934}" srcOrd="0" destOrd="0" parTransId="{848E3A80-A360-4673-BE1B-9F3809938E78}" sibTransId="{4CCF86F4-5BAC-46D1-8AAB-494A78D7DD44}"/>
    <dgm:cxn modelId="{6AE56636-25C6-4B24-A66B-B02210BCCA9D}" type="presOf" srcId="{5544491C-7107-4CD4-A209-DCE4A7EAF934}" destId="{D66D1FBB-1014-4649-AD32-B9C283B13999}" srcOrd="0" destOrd="0" presId="urn:microsoft.com/office/officeart/2005/8/layout/hProcess9"/>
    <dgm:cxn modelId="{095A3046-1827-43AA-8690-9A836E97DCC5}" type="presOf" srcId="{3C866E16-49EB-4170-AD59-DAB698711142}" destId="{BA47051F-BA20-4EBA-91F4-0ACA7E05A09C}" srcOrd="0" destOrd="0" presId="urn:microsoft.com/office/officeart/2005/8/layout/hProcess9"/>
    <dgm:cxn modelId="{6FA54657-354A-441F-BC48-2C54EEA5D47B}" srcId="{A1622B63-0DF5-4BF1-AC90-7516E0B947D8}" destId="{12D6BEB8-200C-4466-9E38-016F59405501}" srcOrd="4" destOrd="0" parTransId="{879ECF19-DA02-4C5C-B042-B6C719DF01D9}" sibTransId="{31AFE68A-D787-4EDB-A549-66418FDFE6F2}"/>
    <dgm:cxn modelId="{17822660-1401-426D-BB1D-A9CBFB84FDAC}" srcId="{A1622B63-0DF5-4BF1-AC90-7516E0B947D8}" destId="{53749BBF-2490-463E-9E2A-8EA72882FCD2}" srcOrd="2" destOrd="0" parTransId="{31E4D47E-8655-41F3-A0FD-44B90EFD0406}" sibTransId="{1FEA6287-4B89-4E8A-99B0-7B8D1725A098}"/>
    <dgm:cxn modelId="{C9E60668-31D8-45A5-A0BD-0168C0282B38}" srcId="{A1622B63-0DF5-4BF1-AC90-7516E0B947D8}" destId="{AF421A9E-D346-400F-BEA8-5936265D5C5A}" srcOrd="5" destOrd="0" parTransId="{E4EDCA85-941B-4235-B076-CA237CD4F0F2}" sibTransId="{49B85BCD-508A-4BE4-82C7-6AE01CA8B042}"/>
    <dgm:cxn modelId="{EB28358D-1B06-4767-B7DD-8FB407D8D565}" srcId="{A1622B63-0DF5-4BF1-AC90-7516E0B947D8}" destId="{8BF2BADC-DF71-456C-824D-FFAA5050FF93}" srcOrd="3" destOrd="0" parTransId="{957B18EA-C78A-4875-B925-3DAAC38A89B1}" sibTransId="{7462AA9B-4409-4C86-87B9-64AB8A84D391}"/>
    <dgm:cxn modelId="{B0B853A1-335B-451C-8EED-9BB498C20D46}" type="presOf" srcId="{8BF2BADC-DF71-456C-824D-FFAA5050FF93}" destId="{5BE4C579-B00F-41DD-B4BC-F065FED0B3D5}" srcOrd="0" destOrd="0" presId="urn:microsoft.com/office/officeart/2005/8/layout/hProcess9"/>
    <dgm:cxn modelId="{7F6DBAC3-1DC7-4E55-A375-017A4505B10F}" type="presOf" srcId="{A1622B63-0DF5-4BF1-AC90-7516E0B947D8}" destId="{CC175221-BF16-4BE0-941E-34CD61BA163A}" srcOrd="0" destOrd="0" presId="urn:microsoft.com/office/officeart/2005/8/layout/hProcess9"/>
    <dgm:cxn modelId="{86DE41D4-6A73-4718-8C8A-4D3423F84C44}" type="presOf" srcId="{AF421A9E-D346-400F-BEA8-5936265D5C5A}" destId="{964CE319-F7DD-40AD-B32B-321E9D8DB323}" srcOrd="0" destOrd="0" presId="urn:microsoft.com/office/officeart/2005/8/layout/hProcess9"/>
    <dgm:cxn modelId="{1F5243D7-C604-4760-8485-E0ACF7DAEFFF}" type="presOf" srcId="{53749BBF-2490-463E-9E2A-8EA72882FCD2}" destId="{91826AFD-D258-4210-869E-439223DFB237}" srcOrd="0" destOrd="0" presId="urn:microsoft.com/office/officeart/2005/8/layout/hProcess9"/>
    <dgm:cxn modelId="{7EA99ADB-D597-4109-9D71-3EB62B4A4A9B}" type="presOf" srcId="{12D6BEB8-200C-4466-9E38-016F59405501}" destId="{C234A831-D60D-4E10-A0DC-AADFDD1D4357}" srcOrd="0" destOrd="0" presId="urn:microsoft.com/office/officeart/2005/8/layout/hProcess9"/>
    <dgm:cxn modelId="{67E108B1-BDEF-4E87-9DC0-2413B22A70C4}" type="presParOf" srcId="{CC175221-BF16-4BE0-941E-34CD61BA163A}" destId="{FE735056-00F4-43D5-94AE-1C0496568623}" srcOrd="0" destOrd="0" presId="urn:microsoft.com/office/officeart/2005/8/layout/hProcess9"/>
    <dgm:cxn modelId="{BEA5257B-95BE-43CA-8B59-9865BAB68760}" type="presParOf" srcId="{CC175221-BF16-4BE0-941E-34CD61BA163A}" destId="{15F049A3-B562-437A-AD3E-166BFADC273C}" srcOrd="1" destOrd="0" presId="urn:microsoft.com/office/officeart/2005/8/layout/hProcess9"/>
    <dgm:cxn modelId="{2AF49F9E-52BD-4C26-A86D-C53E94365C05}" type="presParOf" srcId="{15F049A3-B562-437A-AD3E-166BFADC273C}" destId="{D66D1FBB-1014-4649-AD32-B9C283B13999}" srcOrd="0" destOrd="0" presId="urn:microsoft.com/office/officeart/2005/8/layout/hProcess9"/>
    <dgm:cxn modelId="{7B9869D0-48F9-4298-88CF-EEE868359A26}" type="presParOf" srcId="{15F049A3-B562-437A-AD3E-166BFADC273C}" destId="{15C771CF-7A02-4F63-B2E3-920A6B2D80A0}" srcOrd="1" destOrd="0" presId="urn:microsoft.com/office/officeart/2005/8/layout/hProcess9"/>
    <dgm:cxn modelId="{81F5E2E9-F3B4-477E-85F3-660FEFCBE391}" type="presParOf" srcId="{15F049A3-B562-437A-AD3E-166BFADC273C}" destId="{BA47051F-BA20-4EBA-91F4-0ACA7E05A09C}" srcOrd="2" destOrd="0" presId="urn:microsoft.com/office/officeart/2005/8/layout/hProcess9"/>
    <dgm:cxn modelId="{593F90EE-7D5F-4943-ACEF-C900BADE7987}" type="presParOf" srcId="{15F049A3-B562-437A-AD3E-166BFADC273C}" destId="{21874DB1-5375-4E9E-936D-D80AEFD950B1}" srcOrd="3" destOrd="0" presId="urn:microsoft.com/office/officeart/2005/8/layout/hProcess9"/>
    <dgm:cxn modelId="{6FDCD6AF-0714-4A12-B449-BC141DB3B616}" type="presParOf" srcId="{15F049A3-B562-437A-AD3E-166BFADC273C}" destId="{91826AFD-D258-4210-869E-439223DFB237}" srcOrd="4" destOrd="0" presId="urn:microsoft.com/office/officeart/2005/8/layout/hProcess9"/>
    <dgm:cxn modelId="{604F3D53-DA8E-47D5-BC8F-943D60C61817}" type="presParOf" srcId="{15F049A3-B562-437A-AD3E-166BFADC273C}" destId="{468E60D5-FCBB-4475-B08D-4ECEE70B8DBD}" srcOrd="5" destOrd="0" presId="urn:microsoft.com/office/officeart/2005/8/layout/hProcess9"/>
    <dgm:cxn modelId="{3214CFEA-ABC1-4D05-9A29-5614D9D03EBA}" type="presParOf" srcId="{15F049A3-B562-437A-AD3E-166BFADC273C}" destId="{5BE4C579-B00F-41DD-B4BC-F065FED0B3D5}" srcOrd="6" destOrd="0" presId="urn:microsoft.com/office/officeart/2005/8/layout/hProcess9"/>
    <dgm:cxn modelId="{9BB603E1-54E4-4939-BA10-94642A38B91A}" type="presParOf" srcId="{15F049A3-B562-437A-AD3E-166BFADC273C}" destId="{859F5895-EF96-4A28-8DC5-9F89ACEB591C}" srcOrd="7" destOrd="0" presId="urn:microsoft.com/office/officeart/2005/8/layout/hProcess9"/>
    <dgm:cxn modelId="{FC6FAA58-7583-40DD-8FB7-603CC74184C2}" type="presParOf" srcId="{15F049A3-B562-437A-AD3E-166BFADC273C}" destId="{C234A831-D60D-4E10-A0DC-AADFDD1D4357}" srcOrd="8" destOrd="0" presId="urn:microsoft.com/office/officeart/2005/8/layout/hProcess9"/>
    <dgm:cxn modelId="{27F51F04-3E67-47FC-9DAC-F504D68B3470}" type="presParOf" srcId="{15F049A3-B562-437A-AD3E-166BFADC273C}" destId="{D55CF184-C526-4218-B31A-1580702F1972}" srcOrd="9" destOrd="0" presId="urn:microsoft.com/office/officeart/2005/8/layout/hProcess9"/>
    <dgm:cxn modelId="{61A29584-BA80-4E2A-AB22-5C848A801BFD}" type="presParOf" srcId="{15F049A3-B562-437A-AD3E-166BFADC273C}" destId="{964CE319-F7DD-40AD-B32B-321E9D8DB323}" srcOrd="10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735056-00F4-43D5-94AE-1C0496568623}">
      <dsp:nvSpPr>
        <dsp:cNvPr id="0" name=""/>
        <dsp:cNvSpPr/>
      </dsp:nvSpPr>
      <dsp:spPr>
        <a:xfrm>
          <a:off x="788669" y="0"/>
          <a:ext cx="8938260" cy="4351338"/>
        </a:xfrm>
        <a:prstGeom prst="right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66D1FBB-1014-4649-AD32-B9C283B13999}">
      <dsp:nvSpPr>
        <dsp:cNvPr id="0" name=""/>
        <dsp:cNvSpPr/>
      </dsp:nvSpPr>
      <dsp:spPr>
        <a:xfrm>
          <a:off x="5262" y="1305401"/>
          <a:ext cx="1645373" cy="174053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O</a:t>
          </a:r>
          <a:r>
            <a:rPr lang="en-US" sz="2100" kern="1200" baseline="-25000" dirty="0"/>
            <a:t>3</a:t>
          </a:r>
          <a:r>
            <a:rPr lang="en-US" sz="2100" kern="1200" dirty="0"/>
            <a:t>, PM and Plants</a:t>
          </a:r>
        </a:p>
      </dsp:txBody>
      <dsp:txXfrm>
        <a:off x="85582" y="1385721"/>
        <a:ext cx="1484733" cy="1579895"/>
      </dsp:txXfrm>
    </dsp:sp>
    <dsp:sp modelId="{BA47051F-BA20-4EBA-91F4-0ACA7E05A09C}">
      <dsp:nvSpPr>
        <dsp:cNvPr id="0" name=""/>
        <dsp:cNvSpPr/>
      </dsp:nvSpPr>
      <dsp:spPr>
        <a:xfrm>
          <a:off x="1777203" y="1305401"/>
          <a:ext cx="1645373" cy="1740535"/>
        </a:xfrm>
        <a:prstGeom prst="roundRect">
          <a:avLst/>
        </a:prstGeom>
        <a:solidFill>
          <a:schemeClr val="accent2">
            <a:hueOff val="-291073"/>
            <a:satOff val="-16786"/>
            <a:lumOff val="172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Methods </a:t>
          </a:r>
        </a:p>
      </dsp:txBody>
      <dsp:txXfrm>
        <a:off x="1857523" y="1385721"/>
        <a:ext cx="1484733" cy="1579895"/>
      </dsp:txXfrm>
    </dsp:sp>
    <dsp:sp modelId="{91826AFD-D258-4210-869E-439223DFB237}">
      <dsp:nvSpPr>
        <dsp:cNvPr id="0" name=""/>
        <dsp:cNvSpPr/>
      </dsp:nvSpPr>
      <dsp:spPr>
        <a:xfrm>
          <a:off x="3549143" y="1305401"/>
          <a:ext cx="1645373" cy="1740535"/>
        </a:xfrm>
        <a:prstGeom prst="roundRect">
          <a:avLst/>
        </a:prstGeom>
        <a:solidFill>
          <a:schemeClr val="accent2">
            <a:hueOff val="-582145"/>
            <a:satOff val="-33571"/>
            <a:lumOff val="345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Figures</a:t>
          </a:r>
        </a:p>
      </dsp:txBody>
      <dsp:txXfrm>
        <a:off x="3629463" y="1385721"/>
        <a:ext cx="1484733" cy="1579895"/>
      </dsp:txXfrm>
    </dsp:sp>
    <dsp:sp modelId="{5BE4C579-B00F-41DD-B4BC-F065FED0B3D5}">
      <dsp:nvSpPr>
        <dsp:cNvPr id="0" name=""/>
        <dsp:cNvSpPr/>
      </dsp:nvSpPr>
      <dsp:spPr>
        <a:xfrm>
          <a:off x="5321083" y="1305401"/>
          <a:ext cx="1645373" cy="1740535"/>
        </a:xfrm>
        <a:prstGeom prst="roundRect">
          <a:avLst/>
        </a:prstGeom>
        <a:solidFill>
          <a:schemeClr val="accent2">
            <a:hueOff val="-873218"/>
            <a:satOff val="-50357"/>
            <a:lumOff val="517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Conclusions</a:t>
          </a:r>
        </a:p>
      </dsp:txBody>
      <dsp:txXfrm>
        <a:off x="5401403" y="1385721"/>
        <a:ext cx="1484733" cy="1579895"/>
      </dsp:txXfrm>
    </dsp:sp>
    <dsp:sp modelId="{C234A831-D60D-4E10-A0DC-AADFDD1D4357}">
      <dsp:nvSpPr>
        <dsp:cNvPr id="0" name=""/>
        <dsp:cNvSpPr/>
      </dsp:nvSpPr>
      <dsp:spPr>
        <a:xfrm>
          <a:off x="7093023" y="1305401"/>
          <a:ext cx="1645373" cy="1740535"/>
        </a:xfrm>
        <a:prstGeom prst="roundRect">
          <a:avLst/>
        </a:prstGeom>
        <a:solidFill>
          <a:schemeClr val="accent2">
            <a:hueOff val="-1164290"/>
            <a:satOff val="-67142"/>
            <a:lumOff val="690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Hemp 2020</a:t>
          </a:r>
        </a:p>
      </dsp:txBody>
      <dsp:txXfrm>
        <a:off x="7173343" y="1385721"/>
        <a:ext cx="1484733" cy="1579895"/>
      </dsp:txXfrm>
    </dsp:sp>
    <dsp:sp modelId="{964CE319-F7DD-40AD-B32B-321E9D8DB323}">
      <dsp:nvSpPr>
        <dsp:cNvPr id="0" name=""/>
        <dsp:cNvSpPr/>
      </dsp:nvSpPr>
      <dsp:spPr>
        <a:xfrm>
          <a:off x="8864964" y="1305401"/>
          <a:ext cx="1645373" cy="1740535"/>
        </a:xfrm>
        <a:prstGeom prst="round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2020 Air Quality</a:t>
          </a:r>
        </a:p>
      </dsp:txBody>
      <dsp:txXfrm>
        <a:off x="8945284" y="1385721"/>
        <a:ext cx="1484733" cy="157989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56B83F-08E7-40D2-9782-FDDB76D6DB51}" type="datetimeFigureOut">
              <a:rPr lang="en-US" smtClean="0"/>
              <a:t>3/15/21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CC5B54-838D-48D4-ABEA-745C5AE544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4459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Weather</a:t>
            </a:r>
            <a:r>
              <a:rPr lang="en-US" baseline="0" dirty="0"/>
              <a:t>, cloud cover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CC5B54-838D-48D4-ABEA-745C5AE5448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6790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One of the</a:t>
            </a:r>
            <a:r>
              <a:rPr lang="en-US" baseline="0" dirty="0"/>
              <a:t> big figures that this paper culminates in.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CC5B54-838D-48D4-ABEA-745C5AE5448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2000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GPP and O3</a:t>
            </a:r>
            <a:r>
              <a:rPr lang="en-US" baseline="0" dirty="0"/>
              <a:t> calculated as a function of stomatal O3 flux.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CC5B54-838D-48D4-ABEA-745C5AE5448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8307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GPP and O3</a:t>
            </a:r>
            <a:r>
              <a:rPr lang="en-US" baseline="0" dirty="0"/>
              <a:t> calculated as a function of stomatal O3 flux. </a:t>
            </a:r>
          </a:p>
          <a:p>
            <a:r>
              <a:rPr lang="en-US" baseline="0" dirty="0"/>
              <a:t>OZONE DECRESES GPP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CC5B54-838D-48D4-ABEA-745C5AE5448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0554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reason modelling aerosols and</a:t>
            </a:r>
            <a:r>
              <a:rPr lang="en-US" baseline="0" dirty="0"/>
              <a:t> understanding the effect of PM can be difficult is because of cloud cover. </a:t>
            </a:r>
          </a:p>
          <a:p>
            <a:r>
              <a:rPr lang="en-US" baseline="0" dirty="0"/>
              <a:t>There has to be the right amount of cloud cover because if you have too much than you’re actually shading the plant = no photosynthesis. </a:t>
            </a:r>
          </a:p>
          <a:p>
            <a:r>
              <a:rPr lang="en-US" baseline="0" dirty="0"/>
              <a:t>Too little also doesn’t really activate the effects of diffuse radiation events.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CC5B54-838D-48D4-ABEA-745C5AE5448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9032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we see the net effect of ozone and aerosols from</a:t>
            </a:r>
            <a:r>
              <a:rPr lang="en-US" baseline="0" dirty="0"/>
              <a:t> fire emissions. </a:t>
            </a:r>
          </a:p>
          <a:p>
            <a:r>
              <a:rPr lang="en-US" baseline="0" dirty="0"/>
              <a:t>Western US severely underrepresented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CC5B54-838D-48D4-ABEA-745C5AE5448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5004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</a:t>
            </a:r>
            <a:r>
              <a:rPr lang="en-US" baseline="0" dirty="0"/>
              <a:t> zoom in on our area. And our ozone levels in summer months (fire season)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CC5B54-838D-48D4-ABEA-745C5AE5448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0380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One of the</a:t>
            </a:r>
            <a:r>
              <a:rPr lang="en-US" baseline="0" dirty="0"/>
              <a:t> big figures that this paper culminates in.</a:t>
            </a:r>
          </a:p>
          <a:p>
            <a:r>
              <a:rPr lang="en-US" baseline="0" dirty="0"/>
              <a:t>PETRAGRAM CARBON YEAR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CC5B54-838D-48D4-ABEA-745C5AE5448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7218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One of the</a:t>
            </a:r>
            <a:r>
              <a:rPr lang="en-US" baseline="0" dirty="0"/>
              <a:t> big figures that this paper culminates in.</a:t>
            </a:r>
          </a:p>
          <a:p>
            <a:r>
              <a:rPr lang="en-US" baseline="0" dirty="0"/>
              <a:t>PETRAGRAM CARBON YEAR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CC5B54-838D-48D4-ABEA-745C5AE5448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2422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One of the</a:t>
            </a:r>
            <a:r>
              <a:rPr lang="en-US" baseline="0" dirty="0"/>
              <a:t> big figures that this paper culminates in.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CC5B54-838D-48D4-ABEA-745C5AE5448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1557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38DEC-08CD-4566-8E05-8D789ADDEB2D}" type="datetimeFigureOut">
              <a:rPr lang="en-US" smtClean="0"/>
              <a:t>3/15/21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84819-ABFC-46BF-AF83-365121CFD5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1964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38DEC-08CD-4566-8E05-8D789ADDEB2D}" type="datetimeFigureOut">
              <a:rPr lang="en-US" smtClean="0"/>
              <a:t>3/15/21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84819-ABFC-46BF-AF83-365121CFD5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4687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38DEC-08CD-4566-8E05-8D789ADDEB2D}" type="datetimeFigureOut">
              <a:rPr lang="en-US" smtClean="0"/>
              <a:t>3/15/21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84819-ABFC-46BF-AF83-365121CFD5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5866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38DEC-08CD-4566-8E05-8D789ADDEB2D}" type="datetimeFigureOut">
              <a:rPr lang="en-US" smtClean="0"/>
              <a:t>3/15/21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84819-ABFC-46BF-AF83-365121CFD5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905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38DEC-08CD-4566-8E05-8D789ADDEB2D}" type="datetimeFigureOut">
              <a:rPr lang="en-US" smtClean="0"/>
              <a:t>3/15/21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84819-ABFC-46BF-AF83-365121CFD5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0969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38DEC-08CD-4566-8E05-8D789ADDEB2D}" type="datetimeFigureOut">
              <a:rPr lang="en-US" smtClean="0"/>
              <a:t>3/15/21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84819-ABFC-46BF-AF83-365121CFD5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8268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38DEC-08CD-4566-8E05-8D789ADDEB2D}" type="datetimeFigureOut">
              <a:rPr lang="en-US" smtClean="0"/>
              <a:t>3/15/21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84819-ABFC-46BF-AF83-365121CFD5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978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38DEC-08CD-4566-8E05-8D789ADDEB2D}" type="datetimeFigureOut">
              <a:rPr lang="en-US" smtClean="0"/>
              <a:t>3/15/21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84819-ABFC-46BF-AF83-365121CFD5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5619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38DEC-08CD-4566-8E05-8D789ADDEB2D}" type="datetimeFigureOut">
              <a:rPr lang="en-US" smtClean="0"/>
              <a:t>3/15/21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84819-ABFC-46BF-AF83-365121CFD5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5584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38DEC-08CD-4566-8E05-8D789ADDEB2D}" type="datetimeFigureOut">
              <a:rPr lang="en-US" smtClean="0"/>
              <a:t>3/15/21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84819-ABFC-46BF-AF83-365121CFD5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6895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38DEC-08CD-4566-8E05-8D789ADDEB2D}" type="datetimeFigureOut">
              <a:rPr lang="en-US" smtClean="0"/>
              <a:t>3/15/21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84819-ABFC-46BF-AF83-365121CFD5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2572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2476">
              <a:srgbClr val="D1E3F3"/>
            </a:gs>
            <a:gs pos="0">
              <a:srgbClr val="F8FBFC"/>
            </a:gs>
            <a:gs pos="74000">
              <a:schemeClr val="accent1">
                <a:lumMod val="45000"/>
                <a:lumOff val="55000"/>
              </a:schemeClr>
            </a:gs>
            <a:gs pos="89375">
              <a:srgbClr val="BED8EE"/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2">
                <a:lumMod val="60000"/>
                <a:lumOff val="4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738DEC-08CD-4566-8E05-8D789ADDEB2D}" type="datetimeFigureOut">
              <a:rPr lang="en-US" smtClean="0"/>
              <a:t>3/15/21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684819-ABFC-46BF-AF83-365121CFD5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389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78236" y="6037243"/>
            <a:ext cx="7884405" cy="575632"/>
          </a:xfrm>
        </p:spPr>
        <p:txBody>
          <a:bodyPr/>
          <a:lstStyle/>
          <a:p>
            <a:r>
              <a:rPr lang="en-US" dirty="0"/>
              <a:t>Mona Farnisa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229" y="287673"/>
            <a:ext cx="11040146" cy="47017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5381" y="1933591"/>
            <a:ext cx="9749842" cy="704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6441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Models Used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GEOS-</a:t>
            </a:r>
            <a:r>
              <a:rPr lang="en-US" dirty="0" err="1"/>
              <a:t>Chem</a:t>
            </a:r>
            <a:r>
              <a:rPr lang="en-US" dirty="0"/>
              <a:t> – predicts fire induced changes in aerosols and surface O3</a:t>
            </a:r>
          </a:p>
          <a:p>
            <a:endParaRPr lang="en-US" dirty="0"/>
          </a:p>
          <a:p>
            <a:r>
              <a:rPr lang="en-US" dirty="0"/>
              <a:t>Column Radiation Model (CRM) – quantifies perturbations in diffuse and direct solar radiation caused by fire aerosols</a:t>
            </a:r>
          </a:p>
          <a:p>
            <a:endParaRPr lang="en-US" dirty="0"/>
          </a:p>
          <a:p>
            <a:r>
              <a:rPr lang="en-US" dirty="0"/>
              <a:t>Yale Interactive terrestrial Biosphere (YIBs) – global vegetation model used to quantify changes in ecosystem gross primary productivity (GPP) due to O3 inhibition and aerosol diffuse fertilization effects (DFE)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83998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3223054" cy="4351338"/>
          </a:xfrm>
        </p:spPr>
        <p:txBody>
          <a:bodyPr/>
          <a:lstStyle/>
          <a:p>
            <a:r>
              <a:rPr lang="en-US" dirty="0"/>
              <a:t>2001 – 2011 period</a:t>
            </a:r>
          </a:p>
          <a:p>
            <a:r>
              <a:rPr lang="en-US" dirty="0"/>
              <a:t>Multiple sensitivity models run   </a:t>
            </a:r>
          </a:p>
          <a:p>
            <a:r>
              <a:rPr lang="en-US" dirty="0"/>
              <a:t>Wildfire emissions taken from Global Fire Emission Database (GFED)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2060" y="1027906"/>
            <a:ext cx="7706801" cy="4448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3719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1"/>
            <a:ext cx="10515600" cy="563336"/>
          </a:xfrm>
        </p:spPr>
        <p:txBody>
          <a:bodyPr>
            <a:normAutofit fontScale="90000"/>
          </a:bodyPr>
          <a:lstStyle/>
          <a:p>
            <a:r>
              <a:rPr lang="en-US" dirty="0"/>
              <a:t>Gross Primary Productivity ~ O</a:t>
            </a:r>
            <a:r>
              <a:rPr lang="en-US" baseline="-25000" dirty="0"/>
              <a:t>3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r="3330"/>
          <a:stretch/>
        </p:blipFill>
        <p:spPr>
          <a:xfrm>
            <a:off x="711468" y="693964"/>
            <a:ext cx="10277660" cy="5851120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 flipV="1">
            <a:off x="2483708" y="5643172"/>
            <a:ext cx="4728520" cy="24714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94821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1"/>
            <a:ext cx="10515600" cy="563336"/>
          </a:xfrm>
        </p:spPr>
        <p:txBody>
          <a:bodyPr>
            <a:normAutofit fontScale="90000"/>
          </a:bodyPr>
          <a:lstStyle/>
          <a:p>
            <a:r>
              <a:rPr lang="en-US" dirty="0"/>
              <a:t>Gross Primary Productivity ~ O</a:t>
            </a:r>
            <a:r>
              <a:rPr lang="en-US" baseline="-25000" dirty="0"/>
              <a:t>3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r="3330"/>
          <a:stretch/>
        </p:blipFill>
        <p:spPr>
          <a:xfrm>
            <a:off x="727944" y="693964"/>
            <a:ext cx="10277660" cy="585112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216346" y="693964"/>
            <a:ext cx="2504303" cy="2222231"/>
          </a:xfrm>
          <a:prstGeom prst="rect">
            <a:avLst/>
          </a:prstGeom>
          <a:noFill/>
          <a:ln w="190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843849" y="2916195"/>
            <a:ext cx="2368379" cy="2222231"/>
          </a:xfrm>
          <a:prstGeom prst="rect">
            <a:avLst/>
          </a:prstGeom>
          <a:noFill/>
          <a:ln w="190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212228" y="2916195"/>
            <a:ext cx="2504303" cy="2222231"/>
          </a:xfrm>
          <a:prstGeom prst="rect">
            <a:avLst/>
          </a:prstGeom>
          <a:noFill/>
          <a:ln w="190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9852454" y="2454530"/>
            <a:ext cx="21583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GPP decreases by 0.24-0.30% for 1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</a:rPr>
              <a:t>ppbv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 O</a:t>
            </a:r>
            <a:r>
              <a:rPr lang="en-US" baseline="-25000" dirty="0">
                <a:solidFill>
                  <a:schemeClr val="accent2">
                    <a:lumMod val="75000"/>
                  </a:schemeClr>
                </a:solidFill>
              </a:rPr>
              <a:t>3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 increase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25394" y="3565645"/>
            <a:ext cx="21583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For C3 herb not enough O</a:t>
            </a:r>
            <a:r>
              <a:rPr lang="en-US" baseline="-25000" dirty="0">
                <a:solidFill>
                  <a:schemeClr val="accent2">
                    <a:lumMod val="75000"/>
                  </a:schemeClr>
                </a:solidFill>
              </a:rPr>
              <a:t>3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 data measurements for accurate simulation</a:t>
            </a:r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2483708" y="5643172"/>
            <a:ext cx="4728520" cy="24714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30635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85039"/>
            <a:ext cx="10515600" cy="573989"/>
          </a:xfrm>
        </p:spPr>
        <p:txBody>
          <a:bodyPr>
            <a:normAutofit/>
          </a:bodyPr>
          <a:lstStyle/>
          <a:p>
            <a:r>
              <a:rPr lang="en-US" sz="2800" dirty="0"/>
              <a:t>Gross Primary Productivity ~ Photosynthetically Active Radiation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8244" y="857767"/>
            <a:ext cx="5984095" cy="20172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3383" y="3188882"/>
            <a:ext cx="6874732" cy="182082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714" y="948191"/>
            <a:ext cx="4969438" cy="456208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260757" y="3626822"/>
            <a:ext cx="626076" cy="205946"/>
          </a:xfrm>
          <a:prstGeom prst="rect">
            <a:avLst/>
          </a:prstGeom>
          <a:noFill/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199871" y="3626822"/>
            <a:ext cx="576649" cy="20594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927253" y="4234248"/>
            <a:ext cx="626076" cy="205946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538709" y="4250726"/>
            <a:ext cx="506628" cy="205946"/>
          </a:xfrm>
          <a:prstGeom prst="rect">
            <a:avLst/>
          </a:prstGeom>
          <a:noFill/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47969" y="1284350"/>
            <a:ext cx="428366" cy="754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5100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85039"/>
            <a:ext cx="10515600" cy="573989"/>
          </a:xfrm>
        </p:spPr>
        <p:txBody>
          <a:bodyPr>
            <a:normAutofit/>
          </a:bodyPr>
          <a:lstStyle/>
          <a:p>
            <a:r>
              <a:rPr lang="en-US" sz="2800" dirty="0"/>
              <a:t>Gross Primary Productivity ~ Photosynthetically Active Radiation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8244" y="857767"/>
            <a:ext cx="5984095" cy="20172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3383" y="3188882"/>
            <a:ext cx="6874732" cy="182082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714" y="948191"/>
            <a:ext cx="4969438" cy="456208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260757" y="3626822"/>
            <a:ext cx="626076" cy="205946"/>
          </a:xfrm>
          <a:prstGeom prst="rect">
            <a:avLst/>
          </a:prstGeom>
          <a:noFill/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199871" y="3626822"/>
            <a:ext cx="576649" cy="20594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927253" y="4234248"/>
            <a:ext cx="626076" cy="205946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538709" y="4250726"/>
            <a:ext cx="506628" cy="205946"/>
          </a:xfrm>
          <a:prstGeom prst="rect">
            <a:avLst/>
          </a:prstGeom>
          <a:noFill/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47969" y="1284350"/>
            <a:ext cx="428366" cy="75473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927654" y="5799438"/>
            <a:ext cx="81060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GPP increases with PAR at different rates for diffuse and direct light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GPP grows faster when light is diffusive </a:t>
            </a:r>
          </a:p>
        </p:txBody>
      </p:sp>
    </p:spTree>
    <p:extLst>
      <p:ext uri="{BB962C8B-B14F-4D97-AF65-F5344CB8AC3E}">
        <p14:creationId xmlns:p14="http://schemas.microsoft.com/office/powerpoint/2010/main" val="5164100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08454"/>
            <a:ext cx="6301947" cy="38285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3234" y="832021"/>
            <a:ext cx="5978766" cy="399329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883612" y="3309549"/>
            <a:ext cx="4308388" cy="1449859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276865" y="4998305"/>
            <a:ext cx="633489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EBF - Evergreen Broadleaf Forest</a:t>
            </a:r>
          </a:p>
          <a:p>
            <a:r>
              <a:rPr lang="en-US" dirty="0"/>
              <a:t>ENF - Evergreen Needle Forest </a:t>
            </a:r>
          </a:p>
          <a:p>
            <a:r>
              <a:rPr lang="en-US" dirty="0"/>
              <a:t>DBF - Deciduous Broadleaf Forest </a:t>
            </a:r>
          </a:p>
          <a:p>
            <a:r>
              <a:rPr lang="en-US" dirty="0"/>
              <a:t>GRA – Grassland </a:t>
            </a:r>
          </a:p>
          <a:p>
            <a:r>
              <a:rPr lang="en-US" dirty="0"/>
              <a:t>CRO – Cropland 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38200" y="85039"/>
            <a:ext cx="10515600" cy="573989"/>
          </a:xfrm>
        </p:spPr>
        <p:txBody>
          <a:bodyPr>
            <a:normAutofit/>
          </a:bodyPr>
          <a:lstStyle/>
          <a:p>
            <a:r>
              <a:rPr lang="en-US" sz="2800" dirty="0"/>
              <a:t>Gross Primary Productivity ~ Photosynthetically Active Radiation </a:t>
            </a:r>
          </a:p>
        </p:txBody>
      </p:sp>
    </p:spTree>
    <p:extLst>
      <p:ext uri="{BB962C8B-B14F-4D97-AF65-F5344CB8AC3E}">
        <p14:creationId xmlns:p14="http://schemas.microsoft.com/office/powerpoint/2010/main" val="690261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0535" y="60325"/>
            <a:ext cx="10515600" cy="738745"/>
          </a:xfrm>
        </p:spPr>
        <p:txBody>
          <a:bodyPr>
            <a:normAutofit/>
          </a:bodyPr>
          <a:lstStyle/>
          <a:p>
            <a:pPr algn="ctr"/>
            <a:r>
              <a:rPr lang="en-US" sz="3600" dirty="0"/>
              <a:t>Cloud diffuse effects on Gross Primary Production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790" y="1087394"/>
            <a:ext cx="4894361" cy="5188340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 flipV="1">
            <a:off x="243560" y="5660704"/>
            <a:ext cx="4920591" cy="16852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243560" y="5828550"/>
            <a:ext cx="4600289" cy="12077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269790" y="6043766"/>
            <a:ext cx="4894361" cy="4119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32526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0535" y="60325"/>
            <a:ext cx="10515600" cy="738745"/>
          </a:xfrm>
        </p:spPr>
        <p:txBody>
          <a:bodyPr>
            <a:normAutofit/>
          </a:bodyPr>
          <a:lstStyle/>
          <a:p>
            <a:pPr algn="ctr"/>
            <a:r>
              <a:rPr lang="en-US" sz="3600" dirty="0"/>
              <a:t>Cloud diffuse effects on Gross Primary Production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790" y="1087394"/>
            <a:ext cx="4894361" cy="518834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716970" y="3558747"/>
            <a:ext cx="2594918" cy="453081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5601730" y="2619632"/>
            <a:ext cx="516512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-    Over arid and semi-arid regions cloud scaling is &gt;1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Not many clouds </a:t>
            </a:r>
          </a:p>
          <a:p>
            <a:pPr marL="285750" indent="-285750">
              <a:buFontTx/>
              <a:buChar char="-"/>
            </a:pP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Atmospheric aerosol increases in red/yellow areas can result in increases in plant photosynthesis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243560" y="5828550"/>
            <a:ext cx="4920591" cy="11330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269790" y="6043766"/>
            <a:ext cx="4894361" cy="4119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243560" y="5660704"/>
            <a:ext cx="4920591" cy="16852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470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4762" y="1"/>
            <a:ext cx="10515600" cy="626076"/>
          </a:xfrm>
        </p:spPr>
        <p:txBody>
          <a:bodyPr>
            <a:normAutofit fontScale="90000"/>
          </a:bodyPr>
          <a:lstStyle/>
          <a:p>
            <a:r>
              <a:rPr lang="en-US" dirty="0"/>
              <a:t>Fire effects on O3 and aerosols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161902" y="2323071"/>
            <a:ext cx="539578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Fire emissions cause increases in surface O</a:t>
            </a:r>
            <a:r>
              <a:rPr lang="en-US" baseline="-25000" dirty="0">
                <a:solidFill>
                  <a:schemeClr val="accent2">
                    <a:lumMod val="75000"/>
                  </a:schemeClr>
                </a:solidFill>
              </a:rPr>
              <a:t>3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 and aerosols</a:t>
            </a:r>
          </a:p>
          <a:p>
            <a:endParaRPr lang="en-US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From 2002-2011 fires increase global O</a:t>
            </a:r>
            <a:r>
              <a:rPr lang="en-US" baseline="-25000" dirty="0">
                <a:solidFill>
                  <a:schemeClr val="accent2">
                    <a:lumMod val="75000"/>
                  </a:schemeClr>
                </a:solidFill>
              </a:rPr>
              <a:t>3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 by 5.4 ± 0.6% and global aerosols by 9.6 ± 1.9 %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493" y="882258"/>
            <a:ext cx="5320096" cy="5617396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365493" y="6064362"/>
            <a:ext cx="3712237" cy="6924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25299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 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08363870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578165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4762" y="1"/>
            <a:ext cx="10515600" cy="626076"/>
          </a:xfrm>
        </p:spPr>
        <p:txBody>
          <a:bodyPr>
            <a:normAutofit fontScale="90000"/>
          </a:bodyPr>
          <a:lstStyle/>
          <a:p>
            <a:r>
              <a:rPr lang="en-US" dirty="0"/>
              <a:t>Fire effects on O</a:t>
            </a:r>
            <a:r>
              <a:rPr lang="en-US" baseline="-25000" dirty="0"/>
              <a:t>3</a:t>
            </a:r>
            <a:r>
              <a:rPr lang="en-US" dirty="0"/>
              <a:t> and aerosols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161902" y="2323071"/>
            <a:ext cx="539578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Fire emissions cause increases in surface O3 and aerosols</a:t>
            </a:r>
          </a:p>
          <a:p>
            <a:endParaRPr lang="en-US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From 2002-2011 fires increase global O3 by 5.4 ± 0.6% and global aerosols by 9.6 ± 1.9 %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493" y="882258"/>
            <a:ext cx="5320096" cy="561739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8330" y="986236"/>
            <a:ext cx="8225171" cy="392033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44581" y="755190"/>
            <a:ext cx="3234642" cy="231046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365493" y="6064362"/>
            <a:ext cx="3712237" cy="6924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3118330" y="4843849"/>
            <a:ext cx="1206535" cy="0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53868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2914" y="1"/>
            <a:ext cx="10515600" cy="609600"/>
          </a:xfrm>
        </p:spPr>
        <p:txBody>
          <a:bodyPr>
            <a:normAutofit fontScale="90000"/>
          </a:bodyPr>
          <a:lstStyle/>
          <a:p>
            <a:r>
              <a:rPr lang="en-US" dirty="0"/>
              <a:t>Gross Primary production ~ O</a:t>
            </a:r>
            <a:r>
              <a:rPr lang="en-US" baseline="-25000" dirty="0"/>
              <a:t>3</a:t>
            </a:r>
            <a:r>
              <a:rPr lang="en-US" dirty="0"/>
              <a:t> &amp; Aerosols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b="67348"/>
          <a:stretch/>
        </p:blipFill>
        <p:spPr>
          <a:xfrm>
            <a:off x="156518" y="797247"/>
            <a:ext cx="6748045" cy="233688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518" y="3183491"/>
            <a:ext cx="7145907" cy="43719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302425" y="1289495"/>
            <a:ext cx="43248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Global GPP is reduced by 4.0 ± 1.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</a:rPr>
              <a:t>Pg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 C year</a:t>
            </a:r>
          </a:p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 </a:t>
            </a:r>
          </a:p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Fire ozone further causes reduction of 0.92 ± 0.44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</a:rPr>
              <a:t>Pg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 C year</a:t>
            </a:r>
          </a:p>
        </p:txBody>
      </p:sp>
    </p:spTree>
    <p:extLst>
      <p:ext uri="{BB962C8B-B14F-4D97-AF65-F5344CB8AC3E}">
        <p14:creationId xmlns:p14="http://schemas.microsoft.com/office/powerpoint/2010/main" val="17947248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2914" y="1"/>
            <a:ext cx="10515600" cy="609600"/>
          </a:xfrm>
        </p:spPr>
        <p:txBody>
          <a:bodyPr>
            <a:normAutofit fontScale="90000"/>
          </a:bodyPr>
          <a:lstStyle/>
          <a:p>
            <a:r>
              <a:rPr lang="en-US" dirty="0"/>
              <a:t>Gross Primary production ~ O</a:t>
            </a:r>
            <a:r>
              <a:rPr lang="en-US" baseline="-25000" dirty="0"/>
              <a:t>3</a:t>
            </a:r>
            <a:r>
              <a:rPr lang="en-US" dirty="0"/>
              <a:t> &amp; Aerosols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742" y="4987419"/>
            <a:ext cx="7145907" cy="43719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384324" y="1071597"/>
            <a:ext cx="5242965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Global GPP is reduced by 4.0 ± 1.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</a:rPr>
              <a:t>Pg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 C year</a:t>
            </a:r>
          </a:p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 </a:t>
            </a:r>
          </a:p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Fire ozone further causes reduction of 0.92 ± 0.44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</a:rPr>
              <a:t>Pg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 C year</a:t>
            </a:r>
          </a:p>
          <a:p>
            <a:endParaRPr lang="en-US" dirty="0">
              <a:solidFill>
                <a:schemeClr val="accent2">
                  <a:lumMod val="75000"/>
                </a:schemeClr>
              </a:solidFill>
            </a:endParaRPr>
          </a:p>
          <a:p>
            <a:endParaRPr lang="en-US" dirty="0">
              <a:solidFill>
                <a:schemeClr val="accent2">
                  <a:lumMod val="75000"/>
                </a:schemeClr>
              </a:solidFill>
            </a:endParaRPr>
          </a:p>
          <a:p>
            <a:endParaRPr lang="en-US" dirty="0">
              <a:solidFill>
                <a:schemeClr val="accent2">
                  <a:lumMod val="75000"/>
                </a:schemeClr>
              </a:solidFill>
            </a:endParaRPr>
          </a:p>
          <a:p>
            <a:endParaRPr lang="en-US" dirty="0">
              <a:solidFill>
                <a:schemeClr val="accent2">
                  <a:lumMod val="75000"/>
                </a:schemeClr>
              </a:solidFill>
            </a:endParaRPr>
          </a:p>
          <a:p>
            <a:endParaRPr lang="en-US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Net increase due to aerosols very small</a:t>
            </a:r>
          </a:p>
          <a:p>
            <a:endParaRPr lang="en-US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Heavily dependent on cloud cover and weather patters locally</a:t>
            </a:r>
          </a:p>
          <a:p>
            <a:endParaRPr lang="en-US" dirty="0">
              <a:solidFill>
                <a:schemeClr val="accent2">
                  <a:lumMod val="75000"/>
                </a:schemeClr>
              </a:solidFill>
            </a:endParaRPr>
          </a:p>
          <a:p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113" y="746292"/>
            <a:ext cx="5962405" cy="415173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972960" y="3328085"/>
            <a:ext cx="2232454" cy="337752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447532" y="3071649"/>
            <a:ext cx="2673181" cy="337752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888260" y="3665837"/>
            <a:ext cx="2232454" cy="337752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8203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952" y="365125"/>
            <a:ext cx="5963048" cy="632444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7239" y="6357277"/>
            <a:ext cx="7145907" cy="437197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862914" y="1"/>
            <a:ext cx="10515600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Gross Primary production ~ O</a:t>
            </a:r>
            <a:r>
              <a:rPr lang="en-US" baseline="-25000" dirty="0"/>
              <a:t>3</a:t>
            </a:r>
            <a:r>
              <a:rPr lang="en-US" dirty="0"/>
              <a:t> &amp; Aerosols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267144" y="783130"/>
            <a:ext cx="5242965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Global GPP is reduced by 4.0 ± 1.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</a:rPr>
              <a:t>Pg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 C year</a:t>
            </a:r>
          </a:p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 </a:t>
            </a:r>
          </a:p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Fire ozone further causes reduction of 0.92 ± 0.44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</a:rPr>
              <a:t>Pg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 C year</a:t>
            </a:r>
          </a:p>
          <a:p>
            <a:endParaRPr lang="en-US" dirty="0">
              <a:solidFill>
                <a:schemeClr val="accent2">
                  <a:lumMod val="75000"/>
                </a:schemeClr>
              </a:solidFill>
            </a:endParaRPr>
          </a:p>
          <a:p>
            <a:endParaRPr lang="en-US" dirty="0">
              <a:solidFill>
                <a:schemeClr val="accent2">
                  <a:lumMod val="75000"/>
                </a:schemeClr>
              </a:solidFill>
            </a:endParaRPr>
          </a:p>
          <a:p>
            <a:endParaRPr lang="en-US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Globally net increase due to aerosols very small mostly concentrated in arid/semi arid regions </a:t>
            </a:r>
          </a:p>
          <a:p>
            <a:endParaRPr lang="en-US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Higher latitudes increase GPP due to </a:t>
            </a:r>
            <a:r>
              <a:rPr lang="en-US">
                <a:solidFill>
                  <a:schemeClr val="accent2">
                    <a:lumMod val="75000"/>
                  </a:schemeClr>
                </a:solidFill>
              </a:rPr>
              <a:t>fire aerosols 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  <a:p>
            <a:endParaRPr lang="en-US" dirty="0">
              <a:solidFill>
                <a:schemeClr val="accent2">
                  <a:lumMod val="75000"/>
                </a:schemeClr>
              </a:solidFill>
            </a:endParaRPr>
          </a:p>
          <a:p>
            <a:endParaRPr lang="en-US" dirty="0">
              <a:solidFill>
                <a:schemeClr val="accent2">
                  <a:lumMod val="75000"/>
                </a:schemeClr>
              </a:solidFill>
            </a:endParaRPr>
          </a:p>
          <a:p>
            <a:endParaRPr lang="en-US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Aerosol radiation fertilization effects more dominant in arid/semi arid areas </a:t>
            </a:r>
          </a:p>
          <a:p>
            <a:endParaRPr lang="en-US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Ozone effect is greater on GPP. Reductions of 0.6% in GPP</a:t>
            </a:r>
          </a:p>
          <a:p>
            <a:endParaRPr lang="en-US" dirty="0">
              <a:solidFill>
                <a:schemeClr val="accent2">
                  <a:lumMod val="75000"/>
                </a:schemeClr>
              </a:solidFill>
            </a:endParaRPr>
          </a:p>
          <a:p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33168" y="2973859"/>
            <a:ext cx="2232454" cy="337752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291017" y="2706129"/>
            <a:ext cx="2730842" cy="337752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658631" y="3295135"/>
            <a:ext cx="2232454" cy="337752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6811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952" y="365125"/>
            <a:ext cx="5963048" cy="632444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7239" y="6357277"/>
            <a:ext cx="7145907" cy="437197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862914" y="1"/>
            <a:ext cx="10515600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Gross Primary production ~ O</a:t>
            </a:r>
            <a:r>
              <a:rPr lang="en-US" baseline="-25000" dirty="0"/>
              <a:t>3</a:t>
            </a:r>
            <a:r>
              <a:rPr lang="en-US" dirty="0"/>
              <a:t> &amp; Aerosols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78596" y="1428672"/>
            <a:ext cx="4046838" cy="3170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6814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Net impact is estimated at 0.6% loss/year in GPP</a:t>
            </a:r>
          </a:p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Regionally, fire pollution causes ~ 3.6 % GPP losses/year during large fire years</a:t>
            </a:r>
          </a:p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O</a:t>
            </a:r>
            <a:r>
              <a:rPr lang="en-US" baseline="-25000" dirty="0">
                <a:solidFill>
                  <a:schemeClr val="accent2">
                    <a:lumMod val="75000"/>
                  </a:schemeClr>
                </a:solidFill>
              </a:rPr>
              <a:t>3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 damage is more severe than aerosols at the global scale </a:t>
            </a:r>
          </a:p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Variation in fire aerosols and its effect on photosynthesis cause uncertainties in net impact on GPP </a:t>
            </a:r>
          </a:p>
          <a:p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03913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Limitations 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Most data is for forested land</a:t>
            </a:r>
          </a:p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Cropland and grassland mostly unaccounted for </a:t>
            </a:r>
          </a:p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Very little visualization and modelling of Western US/Mountain region</a:t>
            </a:r>
          </a:p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O</a:t>
            </a:r>
            <a:r>
              <a:rPr lang="en-US" baseline="-25000" dirty="0">
                <a:solidFill>
                  <a:schemeClr val="accent2">
                    <a:lumMod val="75000"/>
                  </a:schemeClr>
                </a:solidFill>
              </a:rPr>
              <a:t>3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 effects likely overestimated in Eastern US</a:t>
            </a:r>
          </a:p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Aerosols alter meteorology and cloud cover which influence plant photosynthesis </a:t>
            </a:r>
          </a:p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Fire aerosols may alter physiological (stomatal) and biogeochemical effects in plants </a:t>
            </a:r>
          </a:p>
        </p:txBody>
      </p:sp>
    </p:spTree>
    <p:extLst>
      <p:ext uri="{BB962C8B-B14F-4D97-AF65-F5344CB8AC3E}">
        <p14:creationId xmlns:p14="http://schemas.microsoft.com/office/powerpoint/2010/main" val="28406707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8031" y="0"/>
            <a:ext cx="10515600" cy="1325563"/>
          </a:xfrm>
        </p:spPr>
        <p:txBody>
          <a:bodyPr/>
          <a:lstStyle/>
          <a:p>
            <a:pPr algn="ctr"/>
            <a:r>
              <a:rPr lang="en-US" i="1" dirty="0"/>
              <a:t>Cannabis sativa L. – </a:t>
            </a:r>
            <a:r>
              <a:rPr lang="en-US" dirty="0"/>
              <a:t>Hemp </a:t>
            </a:r>
            <a:br>
              <a:rPr lang="en-US" dirty="0"/>
            </a:br>
            <a:r>
              <a:rPr lang="en-US" sz="2400" dirty="0"/>
              <a:t>9/7/2020</a:t>
            </a:r>
            <a:r>
              <a:rPr lang="en-US" dirty="0"/>
              <a:t> </a:t>
            </a:r>
            <a:endParaRPr lang="en-US" i="1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3057" y="1258840"/>
            <a:ext cx="7465547" cy="5599160"/>
          </a:xfrm>
        </p:spPr>
      </p:pic>
    </p:spTree>
    <p:extLst>
      <p:ext uri="{BB962C8B-B14F-4D97-AF65-F5344CB8AC3E}">
        <p14:creationId xmlns:p14="http://schemas.microsoft.com/office/powerpoint/2010/main" val="191832561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823784"/>
          </a:xfrm>
        </p:spPr>
        <p:txBody>
          <a:bodyPr/>
          <a:lstStyle/>
          <a:p>
            <a:r>
              <a:rPr lang="en-US" dirty="0"/>
              <a:t>EPA Air Quality Sensors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027906"/>
            <a:ext cx="10119176" cy="5508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26341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0"/>
            <a:ext cx="10515600" cy="741405"/>
          </a:xfrm>
        </p:spPr>
        <p:txBody>
          <a:bodyPr/>
          <a:lstStyle/>
          <a:p>
            <a:r>
              <a:rPr lang="en-US" dirty="0"/>
              <a:t>O</a:t>
            </a:r>
            <a:r>
              <a:rPr lang="en-US" baseline="-25000" dirty="0"/>
              <a:t>3</a:t>
            </a:r>
            <a:r>
              <a:rPr lang="en-US" dirty="0"/>
              <a:t> Concentrations - 2020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54228"/>
            <a:ext cx="6267033" cy="45611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9804" y="628828"/>
            <a:ext cx="6082195" cy="4354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7625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Abbreviations 							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</a:t>
            </a:r>
            <a:r>
              <a:rPr lang="en-US" baseline="-25000" dirty="0"/>
              <a:t>3</a:t>
            </a:r>
            <a:r>
              <a:rPr lang="en-US" dirty="0"/>
              <a:t> – ozone </a:t>
            </a:r>
          </a:p>
          <a:p>
            <a:r>
              <a:rPr lang="en-US" dirty="0"/>
              <a:t>PM – particulate matter </a:t>
            </a:r>
          </a:p>
          <a:p>
            <a:r>
              <a:rPr lang="en-US" dirty="0"/>
              <a:t>GPP – gross primary productivity </a:t>
            </a:r>
          </a:p>
          <a:p>
            <a:r>
              <a:rPr lang="en-US" dirty="0"/>
              <a:t>DFE – Diffuse fertilization effects </a:t>
            </a:r>
          </a:p>
          <a:p>
            <a:r>
              <a:rPr lang="en-US" dirty="0"/>
              <a:t>PAR – Photosynthetically active radiation </a:t>
            </a:r>
          </a:p>
          <a:p>
            <a:r>
              <a:rPr lang="en-US" dirty="0"/>
              <a:t>AOD – aerosol optical depth </a:t>
            </a:r>
          </a:p>
        </p:txBody>
      </p:sp>
    </p:spTree>
    <p:extLst>
      <p:ext uri="{BB962C8B-B14F-4D97-AF65-F5344CB8AC3E}">
        <p14:creationId xmlns:p14="http://schemas.microsoft.com/office/powerpoint/2010/main" val="362410209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0"/>
            <a:ext cx="10515600" cy="604007"/>
          </a:xfrm>
        </p:spPr>
        <p:txBody>
          <a:bodyPr>
            <a:normAutofit fontScale="90000"/>
          </a:bodyPr>
          <a:lstStyle/>
          <a:p>
            <a:r>
              <a:rPr lang="en-US" dirty="0"/>
              <a:t>PM 2.5 Concentrations - 2020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8168" y="741405"/>
            <a:ext cx="6033832" cy="45268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99427"/>
            <a:ext cx="6140741" cy="4561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87067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464" y="204661"/>
            <a:ext cx="10585093" cy="642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95633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027" y="110825"/>
            <a:ext cx="10774107" cy="6558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70752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0346" y="298961"/>
            <a:ext cx="10231395" cy="6416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43610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0"/>
            <a:ext cx="10663816" cy="6682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94048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357"/>
          <a:stretch/>
        </p:blipFill>
        <p:spPr>
          <a:xfrm>
            <a:off x="935180" y="622452"/>
            <a:ext cx="10183447" cy="6235548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5662" y="0"/>
            <a:ext cx="10515600" cy="1325563"/>
          </a:xfrm>
        </p:spPr>
        <p:txBody>
          <a:bodyPr/>
          <a:lstStyle/>
          <a:p>
            <a:pPr algn="ctr"/>
            <a:r>
              <a:rPr lang="en-US" i="1" dirty="0"/>
              <a:t>Questions ?</a:t>
            </a:r>
          </a:p>
        </p:txBody>
      </p:sp>
    </p:spTree>
    <p:extLst>
      <p:ext uri="{BB962C8B-B14F-4D97-AF65-F5344CB8AC3E}">
        <p14:creationId xmlns:p14="http://schemas.microsoft.com/office/powerpoint/2010/main" val="6128973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97656"/>
            <a:ext cx="10515600" cy="1325563"/>
          </a:xfrm>
        </p:spPr>
        <p:txBody>
          <a:bodyPr/>
          <a:lstStyle/>
          <a:p>
            <a:r>
              <a:rPr lang="en-US" dirty="0"/>
              <a:t>Why is it so hard to quantify wildfire smoke effects on agriculture?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236573"/>
            <a:ext cx="10515600" cy="3940390"/>
          </a:xfrm>
        </p:spPr>
        <p:txBody>
          <a:bodyPr/>
          <a:lstStyle/>
          <a:p>
            <a:r>
              <a:rPr lang="en-US" dirty="0"/>
              <a:t>O</a:t>
            </a:r>
            <a:r>
              <a:rPr lang="en-US" baseline="-25000" dirty="0"/>
              <a:t>3</a:t>
            </a:r>
            <a:r>
              <a:rPr lang="en-US" dirty="0"/>
              <a:t> and PM have inverse effects on plant productivity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83897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97656"/>
            <a:ext cx="10515600" cy="1325563"/>
          </a:xfrm>
        </p:spPr>
        <p:txBody>
          <a:bodyPr/>
          <a:lstStyle/>
          <a:p>
            <a:r>
              <a:rPr lang="en-US" dirty="0"/>
              <a:t>Ozone (O3)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952368"/>
            <a:ext cx="10515600" cy="4224595"/>
          </a:xfrm>
        </p:spPr>
        <p:txBody>
          <a:bodyPr/>
          <a:lstStyle/>
          <a:p>
            <a:r>
              <a:rPr lang="en-US" dirty="0"/>
              <a:t>O</a:t>
            </a:r>
            <a:r>
              <a:rPr lang="en-US" baseline="-25000" dirty="0"/>
              <a:t>3</a:t>
            </a:r>
            <a:r>
              <a:rPr lang="en-US" dirty="0"/>
              <a:t> formed by oxidation of CO and VOCs in presence of NOx and sunlight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lvl="1"/>
            <a:r>
              <a:rPr lang="en-US" dirty="0"/>
              <a:t>O</a:t>
            </a:r>
            <a:r>
              <a:rPr lang="en-US" baseline="-25000" dirty="0"/>
              <a:t>3</a:t>
            </a:r>
            <a:r>
              <a:rPr lang="en-US" dirty="0"/>
              <a:t> inflicts phytotoxic damage to the plant tissue in the stomata </a:t>
            </a:r>
          </a:p>
          <a:p>
            <a:pPr lvl="1"/>
            <a:r>
              <a:rPr lang="en-US" dirty="0"/>
              <a:t>Oxidizes and burns the plant tissue during respiration </a:t>
            </a:r>
          </a:p>
          <a:p>
            <a:pPr lvl="1"/>
            <a:r>
              <a:rPr lang="en-US" dirty="0"/>
              <a:t>Reductions in gas exchange, photosynthesis and biomass </a:t>
            </a:r>
          </a:p>
          <a:p>
            <a:pPr lvl="1"/>
            <a:r>
              <a:rPr lang="en-US" dirty="0"/>
              <a:t>Necrosis of leaf tissue 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08254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3956" y="0"/>
            <a:ext cx="8674443" cy="524853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383956" y="5471637"/>
            <a:ext cx="883096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Van </a:t>
            </a:r>
            <a:r>
              <a:rPr lang="en-US" dirty="0" err="1"/>
              <a:t>Dingenen</a:t>
            </a:r>
            <a:r>
              <a:rPr lang="en-US" dirty="0"/>
              <a:t> et al. (2009) find year 2000 RY losses due to ozone to be 3–5 %for maize, 7–12 % for wheat, and 3–4 % for rice, with ranges due  to  variation  in  exposure  metric</a:t>
            </a:r>
          </a:p>
        </p:txBody>
      </p:sp>
    </p:spTree>
    <p:extLst>
      <p:ext uri="{BB962C8B-B14F-4D97-AF65-F5344CB8AC3E}">
        <p14:creationId xmlns:p14="http://schemas.microsoft.com/office/powerpoint/2010/main" val="16611604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97656"/>
            <a:ext cx="10515600" cy="1325563"/>
          </a:xfrm>
        </p:spPr>
        <p:txBody>
          <a:bodyPr/>
          <a:lstStyle/>
          <a:p>
            <a:r>
              <a:rPr lang="en-US" dirty="0"/>
              <a:t>Particulate Matter (PM)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23220"/>
            <a:ext cx="10515600" cy="4553744"/>
          </a:xfrm>
        </p:spPr>
        <p:txBody>
          <a:bodyPr/>
          <a:lstStyle/>
          <a:p>
            <a:r>
              <a:rPr lang="en-US" dirty="0"/>
              <a:t>PM can be directly emitted or chemically formed in the atmosphere</a:t>
            </a:r>
          </a:p>
          <a:p>
            <a:r>
              <a:rPr lang="en-US" dirty="0"/>
              <a:t>Dependent on region and source  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PM aerosols promote photosynthesis by enhancing diffuse radiation </a:t>
            </a:r>
          </a:p>
          <a:p>
            <a:pPr lvl="1"/>
            <a:r>
              <a:rPr lang="en-US" dirty="0"/>
              <a:t>PM scatters light reducing light that reaches surface </a:t>
            </a:r>
          </a:p>
          <a:p>
            <a:pPr lvl="1"/>
            <a:r>
              <a:rPr lang="en-US" dirty="0"/>
              <a:t>Increased light scattering allows increased radiation to reach lower canopy </a:t>
            </a:r>
          </a:p>
          <a:p>
            <a:pPr lvl="1"/>
            <a:r>
              <a:rPr lang="en-US" dirty="0"/>
              <a:t>Overall, some plants (C3 plants) may photosynthesize more because of the increased light scattering on shaded leaves</a:t>
            </a:r>
          </a:p>
          <a:p>
            <a:pPr lvl="1"/>
            <a:endParaRPr lang="en-US" dirty="0"/>
          </a:p>
          <a:p>
            <a:pPr lvl="1"/>
            <a:r>
              <a:rPr lang="en-US" dirty="0">
                <a:solidFill>
                  <a:srgbClr val="C00000"/>
                </a:solidFill>
              </a:rPr>
              <a:t>Termed: Aerosol diffuse fertilization effects (DFE)</a:t>
            </a:r>
          </a:p>
        </p:txBody>
      </p:sp>
    </p:spTree>
    <p:extLst>
      <p:ext uri="{BB962C8B-B14F-4D97-AF65-F5344CB8AC3E}">
        <p14:creationId xmlns:p14="http://schemas.microsoft.com/office/powerpoint/2010/main" val="27162360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C3 and C4 plants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Different photosynthetic pathway classifies plants as either C3 or C4</a:t>
            </a:r>
          </a:p>
          <a:p>
            <a:endParaRPr lang="en-US" dirty="0"/>
          </a:p>
          <a:p>
            <a:r>
              <a:rPr lang="en-US" dirty="0"/>
              <a:t>C4 plants would decrease photosynthetic productivity due to a  decrease in surface level sunlight</a:t>
            </a:r>
          </a:p>
          <a:p>
            <a:r>
              <a:rPr lang="en-US" sz="2400" i="1" dirty="0"/>
              <a:t>C4 plants (maize, grasses, sugarcane) </a:t>
            </a:r>
          </a:p>
          <a:p>
            <a:endParaRPr lang="en-US" i="1" dirty="0"/>
          </a:p>
          <a:p>
            <a:r>
              <a:rPr lang="en-US" dirty="0"/>
              <a:t>C3 plants would increase photosynthetic productivity because of more diffuse light towards shaded leaves </a:t>
            </a:r>
          </a:p>
          <a:p>
            <a:r>
              <a:rPr lang="en-US" sz="2400" i="1" dirty="0"/>
              <a:t>C3 plants (wheat, rice, potato, hemp, most crop plants) </a:t>
            </a:r>
          </a:p>
        </p:txBody>
      </p:sp>
    </p:spTree>
    <p:extLst>
      <p:ext uri="{BB962C8B-B14F-4D97-AF65-F5344CB8AC3E}">
        <p14:creationId xmlns:p14="http://schemas.microsoft.com/office/powerpoint/2010/main" val="6240224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97656"/>
            <a:ext cx="10515600" cy="1325563"/>
          </a:xfrm>
        </p:spPr>
        <p:txBody>
          <a:bodyPr/>
          <a:lstStyle/>
          <a:p>
            <a:r>
              <a:rPr lang="en-US" dirty="0"/>
              <a:t>Why is it so hard to quantify wildfire smoke effects on agriculture?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952368"/>
            <a:ext cx="10515600" cy="4224595"/>
          </a:xfrm>
        </p:spPr>
        <p:txBody>
          <a:bodyPr>
            <a:normAutofit/>
          </a:bodyPr>
          <a:lstStyle/>
          <a:p>
            <a:r>
              <a:rPr lang="en-US" dirty="0"/>
              <a:t>O</a:t>
            </a:r>
            <a:r>
              <a:rPr lang="en-US" baseline="-25000" dirty="0"/>
              <a:t>3</a:t>
            </a:r>
            <a:r>
              <a:rPr lang="en-US" dirty="0"/>
              <a:t> and PM have inverse effects on plants</a:t>
            </a:r>
          </a:p>
          <a:p>
            <a:r>
              <a:rPr lang="en-US" dirty="0"/>
              <a:t>Crops have different threshold sensitivities to O</a:t>
            </a:r>
            <a:r>
              <a:rPr lang="en-US" baseline="-25000" dirty="0"/>
              <a:t>3</a:t>
            </a:r>
            <a:endParaRPr lang="en-US" dirty="0"/>
          </a:p>
          <a:p>
            <a:r>
              <a:rPr lang="en-US" dirty="0"/>
              <a:t>PM effect on plant physiology/productivity is still relatively understudied </a:t>
            </a:r>
          </a:p>
          <a:p>
            <a:r>
              <a:rPr lang="en-US" dirty="0"/>
              <a:t>C3 and C4 plants react differently to light scattering</a:t>
            </a:r>
          </a:p>
          <a:p>
            <a:r>
              <a:rPr lang="en-US" dirty="0"/>
              <a:t>Relatively short fire season </a:t>
            </a:r>
          </a:p>
          <a:p>
            <a:r>
              <a:rPr lang="en-US" dirty="0"/>
              <a:t>Smoke exposure length vs concentration of pollutants</a:t>
            </a:r>
          </a:p>
          <a:p>
            <a:r>
              <a:rPr lang="en-US" dirty="0"/>
              <a:t>Many agricultural crops are annual</a:t>
            </a:r>
          </a:p>
        </p:txBody>
      </p:sp>
    </p:spTree>
    <p:extLst>
      <p:ext uri="{BB962C8B-B14F-4D97-AF65-F5344CB8AC3E}">
        <p14:creationId xmlns:p14="http://schemas.microsoft.com/office/powerpoint/2010/main" val="25468460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1237</TotalTime>
  <Words>1148</Words>
  <Application>Microsoft Macintosh PowerPoint</Application>
  <PresentationFormat>Widescreen</PresentationFormat>
  <Paragraphs>167</Paragraphs>
  <Slides>35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9" baseType="lpstr">
      <vt:lpstr>Arial</vt:lpstr>
      <vt:lpstr>Calibri</vt:lpstr>
      <vt:lpstr>Calibri Light</vt:lpstr>
      <vt:lpstr>Office Theme</vt:lpstr>
      <vt:lpstr>PowerPoint Presentation</vt:lpstr>
      <vt:lpstr>Outline </vt:lpstr>
      <vt:lpstr>Abbreviations         </vt:lpstr>
      <vt:lpstr>Why is it so hard to quantify wildfire smoke effects on agriculture?</vt:lpstr>
      <vt:lpstr>Ozone (O3)</vt:lpstr>
      <vt:lpstr>PowerPoint Presentation</vt:lpstr>
      <vt:lpstr>Particulate Matter (PM)</vt:lpstr>
      <vt:lpstr>C3 and C4 plants </vt:lpstr>
      <vt:lpstr>Why is it so hard to quantify wildfire smoke effects on agriculture?</vt:lpstr>
      <vt:lpstr>Models Used</vt:lpstr>
      <vt:lpstr>Methods </vt:lpstr>
      <vt:lpstr>Gross Primary Productivity ~ O3</vt:lpstr>
      <vt:lpstr>Gross Primary Productivity ~ O3</vt:lpstr>
      <vt:lpstr>Gross Primary Productivity ~ Photosynthetically Active Radiation </vt:lpstr>
      <vt:lpstr>Gross Primary Productivity ~ Photosynthetically Active Radiation </vt:lpstr>
      <vt:lpstr>Gross Primary Productivity ~ Photosynthetically Active Radiation </vt:lpstr>
      <vt:lpstr>Cloud diffuse effects on Gross Primary Production</vt:lpstr>
      <vt:lpstr>Cloud diffuse effects on Gross Primary Production</vt:lpstr>
      <vt:lpstr>Fire effects on O3 and aerosols </vt:lpstr>
      <vt:lpstr>Fire effects on O3 and aerosols </vt:lpstr>
      <vt:lpstr>Gross Primary production ~ O3 &amp; Aerosols </vt:lpstr>
      <vt:lpstr>Gross Primary production ~ O3 &amp; Aerosols </vt:lpstr>
      <vt:lpstr>PowerPoint Presentation</vt:lpstr>
      <vt:lpstr>PowerPoint Presentation</vt:lpstr>
      <vt:lpstr>Conclusions </vt:lpstr>
      <vt:lpstr>Limitations  </vt:lpstr>
      <vt:lpstr>Cannabis sativa L. – Hemp  9/7/2020 </vt:lpstr>
      <vt:lpstr>EPA Air Quality Sensors </vt:lpstr>
      <vt:lpstr>O3 Concentrations - 2020</vt:lpstr>
      <vt:lpstr>PM 2.5 Concentrations - 2020</vt:lpstr>
      <vt:lpstr>PowerPoint Presentation</vt:lpstr>
      <vt:lpstr>PowerPoint Presentation</vt:lpstr>
      <vt:lpstr>PowerPoint Presentation</vt:lpstr>
      <vt:lpstr>PowerPoint Presentation</vt:lpstr>
      <vt:lpstr>Questions 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Mona Farnisa</dc:creator>
  <cp:lastModifiedBy>Mona Farnisa</cp:lastModifiedBy>
  <cp:revision>92</cp:revision>
  <dcterms:created xsi:type="dcterms:W3CDTF">2021-03-09T17:54:39Z</dcterms:created>
  <dcterms:modified xsi:type="dcterms:W3CDTF">2021-03-15T23:54:18Z</dcterms:modified>
</cp:coreProperties>
</file>