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9" r:id="rId6"/>
    <p:sldId id="260" r:id="rId7"/>
    <p:sldId id="261" r:id="rId8"/>
    <p:sldId id="262" r:id="rId9"/>
    <p:sldId id="263" r:id="rId10"/>
    <p:sldId id="274" r:id="rId11"/>
    <p:sldId id="264" r:id="rId12"/>
    <p:sldId id="272" r:id="rId13"/>
    <p:sldId id="270" r:id="rId14"/>
    <p:sldId id="266" r:id="rId15"/>
    <p:sldId id="267" r:id="rId16"/>
    <p:sldId id="268" r:id="rId17"/>
    <p:sldId id="273" r:id="rId18"/>
    <p:sldId id="269"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9022" autoAdjust="0"/>
  </p:normalViewPr>
  <p:slideViewPr>
    <p:cSldViewPr snapToGrid="0">
      <p:cViewPr varScale="1">
        <p:scale>
          <a:sx n="78" d="100"/>
          <a:sy n="78" d="100"/>
        </p:scale>
        <p:origin x="1872" y="96"/>
      </p:cViewPr>
      <p:guideLst/>
    </p:cSldViewPr>
  </p:slideViewPr>
  <p:notesTextViewPr>
    <p:cViewPr>
      <p:scale>
        <a:sx n="1" d="1"/>
        <a:sy n="1" d="1"/>
      </p:scale>
      <p:origin x="0" y="0"/>
    </p:cViewPr>
  </p:notesTextViewPr>
  <p:notesViewPr>
    <p:cSldViewPr snapToGrid="0">
      <p:cViewPr varScale="1">
        <p:scale>
          <a:sx n="67" d="100"/>
          <a:sy n="67" d="100"/>
        </p:scale>
        <p:origin x="237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aramond" panose="02020404030301010803"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aramond" panose="02020404030301010803" pitchFamily="18" charset="0"/>
              </a:defRPr>
            </a:lvl1pPr>
          </a:lstStyle>
          <a:p>
            <a:fld id="{84B93A2A-B7A1-40DC-B296-6775462AC6E8}" type="datetimeFigureOut">
              <a:rPr lang="en-US" smtClean="0"/>
              <a:pPr/>
              <a:t>5/10/2021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aramond" panose="020204040303010108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aramond" panose="02020404030301010803" pitchFamily="18" charset="0"/>
              </a:defRPr>
            </a:lvl1pPr>
          </a:lstStyle>
          <a:p>
            <a:fld id="{9A2668D4-6256-4D1D-A22E-F6DE99A7D299}" type="slidenum">
              <a:rPr lang="en-US" smtClean="0"/>
              <a:pPr/>
              <a:t>‹#›</a:t>
            </a:fld>
            <a:endParaRPr lang="en-US" dirty="0"/>
          </a:p>
        </p:txBody>
      </p:sp>
    </p:spTree>
    <p:extLst>
      <p:ext uri="{BB962C8B-B14F-4D97-AF65-F5344CB8AC3E}">
        <p14:creationId xmlns:p14="http://schemas.microsoft.com/office/powerpoint/2010/main" val="259673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aramond" panose="02020404030301010803" pitchFamily="18" charset="0"/>
        <a:ea typeface="+mn-ea"/>
        <a:cs typeface="+mn-cs"/>
      </a:defRPr>
    </a:lvl1pPr>
    <a:lvl2pPr marL="457200" algn="l" defTabSz="914400" rtl="0" eaLnBrk="1" latinLnBrk="0" hangingPunct="1">
      <a:defRPr sz="1200" kern="1200">
        <a:solidFill>
          <a:schemeClr val="tx1"/>
        </a:solidFill>
        <a:latin typeface="Garamond" panose="02020404030301010803" pitchFamily="18" charset="0"/>
        <a:ea typeface="+mn-ea"/>
        <a:cs typeface="+mn-cs"/>
      </a:defRPr>
    </a:lvl2pPr>
    <a:lvl3pPr marL="914400" algn="l" defTabSz="914400" rtl="0" eaLnBrk="1" latinLnBrk="0" hangingPunct="1">
      <a:defRPr sz="1200" kern="1200">
        <a:solidFill>
          <a:schemeClr val="tx1"/>
        </a:solidFill>
        <a:latin typeface="Garamond" panose="02020404030301010803" pitchFamily="18" charset="0"/>
        <a:ea typeface="+mn-ea"/>
        <a:cs typeface="+mn-cs"/>
      </a:defRPr>
    </a:lvl3pPr>
    <a:lvl4pPr marL="1371600" algn="l" defTabSz="914400" rtl="0" eaLnBrk="1" latinLnBrk="0" hangingPunct="1">
      <a:defRPr sz="1200" kern="1200">
        <a:solidFill>
          <a:schemeClr val="tx1"/>
        </a:solidFill>
        <a:latin typeface="Garamond" panose="02020404030301010803" pitchFamily="18" charset="0"/>
        <a:ea typeface="+mn-ea"/>
        <a:cs typeface="+mn-cs"/>
      </a:defRPr>
    </a:lvl4pPr>
    <a:lvl5pPr marL="1828800" algn="l" defTabSz="914400" rtl="0" eaLnBrk="1" latinLnBrk="0" hangingPunct="1">
      <a:defRPr sz="1200" kern="1200">
        <a:solidFill>
          <a:schemeClr val="tx1"/>
        </a:solidFill>
        <a:latin typeface="Garamond" panose="020204040303010108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qmesh.com/products/data-acces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aqmesh.com/products/wind-speed-direc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668D4-6256-4D1D-A22E-F6DE99A7D299}" type="slidenum">
              <a:rPr lang="en-US" smtClean="0"/>
              <a:t>1</a:t>
            </a:fld>
            <a:endParaRPr lang="en-US"/>
          </a:p>
        </p:txBody>
      </p:sp>
    </p:spTree>
    <p:extLst>
      <p:ext uri="{BB962C8B-B14F-4D97-AF65-F5344CB8AC3E}">
        <p14:creationId xmlns:p14="http://schemas.microsoft.com/office/powerpoint/2010/main" val="63444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85750"/>
            <a:ext cx="5486400" cy="3086100"/>
          </a:xfrm>
        </p:spPr>
      </p:sp>
      <p:sp>
        <p:nvSpPr>
          <p:cNvPr id="3" name="Notes Placeholder 2"/>
          <p:cNvSpPr>
            <a:spLocks noGrp="1"/>
          </p:cNvSpPr>
          <p:nvPr>
            <p:ph type="body" idx="1"/>
          </p:nvPr>
        </p:nvSpPr>
        <p:spPr>
          <a:xfrm>
            <a:off x="585787" y="3571875"/>
            <a:ext cx="5486400" cy="5329238"/>
          </a:xfrm>
        </p:spPr>
        <p:txBody>
          <a:bodyPr/>
          <a:lstStyle/>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I/O ratio was 0.99 in the diesel taxi with recirculating off and 0.44 with recirculating on, indicating that BC concentrations inside and outside of the taxicab were virtually the same before the recirculate setting was turned on.</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In the electric vehicle, even with recirculation off, the I/O ratio was 0.63, lower than in the diesel vehicle. Turning on recirculate reduced the ratio further to 0.07, barely detecting BC concentrations inside the vehicle. Hence, the pollen filters played a significant role in regulating pollutant infiltration.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Again, while closing the windows can help regulate the concentration of pollutants inside the cabin, the increase of CO</a:t>
            </a:r>
            <a:r>
              <a:rPr kumimoji="0" lang="en-US" sz="1200" b="0" i="0" u="none" strike="noStrike" kern="1200" cap="none" spc="0" normalizeH="0" baseline="-2500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2 </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exhalation of the driver can lead to the driver experiencing fatigue and concentration loss.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However, some researches have shown that there is reduced concentration of pollutants in new cars because the air-filtration system is improved.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study showed that cabin design and air exchange rate were the same, and thus self-pollutants play a minor role in determining levels of black carbon.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higher results from outside work exposures could be due to the taxi driver's neighborhood; probably, the areas have higher exposure to high diesel operated cars.  Therefore, future research can regulate the problem with the driver keeping a diary of their daily activities.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Some of the mechanisms that have contributed to reduced disease infection caused by exposure to pollutants include the simple choice of preference the driver has on the type of car and regulating the cabin environment.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As a result, if drivers can opt to use electrically operated cars, their health gets protected and the control of environmental pollution. </a:t>
            </a:r>
          </a:p>
        </p:txBody>
      </p:sp>
      <p:sp>
        <p:nvSpPr>
          <p:cNvPr id="4" name="Slide Number Placeholder 3"/>
          <p:cNvSpPr>
            <a:spLocks noGrp="1"/>
          </p:cNvSpPr>
          <p:nvPr>
            <p:ph type="sldNum" sz="quarter" idx="5"/>
          </p:nvPr>
        </p:nvSpPr>
        <p:spPr/>
        <p:txBody>
          <a:bodyPr/>
          <a:lstStyle/>
          <a:p>
            <a:fld id="{9A2668D4-6256-4D1D-A22E-F6DE99A7D299}" type="slidenum">
              <a:rPr lang="en-US" smtClean="0"/>
              <a:t>10</a:t>
            </a:fld>
            <a:endParaRPr lang="en-US"/>
          </a:p>
        </p:txBody>
      </p:sp>
    </p:spTree>
    <p:extLst>
      <p:ext uri="{BB962C8B-B14F-4D97-AF65-F5344CB8AC3E}">
        <p14:creationId xmlns:p14="http://schemas.microsoft.com/office/powerpoint/2010/main" val="239270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00038"/>
            <a:ext cx="5486400" cy="3086100"/>
          </a:xfrm>
        </p:spPr>
      </p:sp>
      <p:sp>
        <p:nvSpPr>
          <p:cNvPr id="3" name="Notes Placeholder 2"/>
          <p:cNvSpPr>
            <a:spLocks noGrp="1"/>
          </p:cNvSpPr>
          <p:nvPr>
            <p:ph type="body" idx="1"/>
          </p:nvPr>
        </p:nvSpPr>
        <p:spPr>
          <a:xfrm>
            <a:off x="571500" y="3629025"/>
            <a:ext cx="5486400" cy="5272088"/>
          </a:xfrm>
        </p:spPr>
        <p:txBody>
          <a:bodyPr/>
          <a:lstStyle/>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Mean exposure to BC at work at 1-min resolution was nearly twice as high for diesel vehicle drivers.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results indicate that the electric-operated taxi cabin decreased the infiltration of environmental black carbon concentrations compared to the diesel-operated car cabin. </a:t>
            </a: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11</a:t>
            </a:fld>
            <a:endParaRPr lang="en-US"/>
          </a:p>
        </p:txBody>
      </p:sp>
    </p:spTree>
    <p:extLst>
      <p:ext uri="{BB962C8B-B14F-4D97-AF65-F5344CB8AC3E}">
        <p14:creationId xmlns:p14="http://schemas.microsoft.com/office/powerpoint/2010/main" val="141729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57713"/>
          </a:xfrm>
        </p:spPr>
        <p:txBody>
          <a:bodyPr/>
          <a:lstStyle/>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As indicated by table two, the average concentration was higher inside diesel taxis compared to electric taxis both with and without the filter.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mean range exposure for the diesel-operated car for black carbon was very high compared to an electrically operated car. (2.4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higher than for the electric vehicle drivers (5.3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compared with 2.9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boxplots for NO2 exposure at work illustrated different exposure patterns, with a more extensive range and a higher median of 95.7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for TX4 Diesel taxi drivers and a smaller range lower median of 45.3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for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TXe</a:t>
            </a:r>
            <a:r>
              <a:rPr lang="en-US" sz="1200" dirty="0">
                <a:effectLst/>
                <a:latin typeface="Garamond" panose="02020404030301010803" pitchFamily="18" charset="0"/>
                <a:ea typeface="Calibri" panose="020F0502020204030204" pitchFamily="34" charset="0"/>
                <a:cs typeface="Times New Roman" panose="02020603050405020304" pitchFamily="18" charset="0"/>
              </a:rPr>
              <a:t> City electric taxi drivers.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variation in the two types of car's exposure to NO</a:t>
            </a:r>
            <a:r>
              <a:rPr lang="en-US" sz="1200" baseline="-25000" dirty="0">
                <a:effectLst/>
                <a:latin typeface="Garamond" panose="02020404030301010803" pitchFamily="18" charset="0"/>
                <a:ea typeface="Calibri" panose="020F0502020204030204" pitchFamily="34" charset="0"/>
                <a:cs typeface="Times New Roman" panose="02020603050405020304" pitchFamily="18" charset="0"/>
              </a:rPr>
              <a:t>2 </a:t>
            </a:r>
            <a:r>
              <a:rPr lang="en-US" sz="1200" dirty="0">
                <a:effectLst/>
                <a:latin typeface="Garamond" panose="02020404030301010803" pitchFamily="18" charset="0"/>
                <a:ea typeface="Calibri" panose="020F0502020204030204" pitchFamily="34" charset="0"/>
                <a:cs typeface="Times New Roman" panose="02020603050405020304" pitchFamily="18" charset="0"/>
              </a:rPr>
              <a:t>matched diesel, including the 98</a:t>
            </a:r>
            <a:r>
              <a:rPr lang="en-US" sz="1200" baseline="30000" dirty="0">
                <a:effectLst/>
                <a:latin typeface="Garamond" panose="02020404030301010803" pitchFamily="18" charset="0"/>
                <a:ea typeface="Calibri" panose="020F0502020204030204" pitchFamily="34" charset="0"/>
                <a:cs typeface="Times New Roman" panose="02020603050405020304" pitchFamily="18" charset="0"/>
              </a:rPr>
              <a:t>th</a:t>
            </a:r>
            <a:r>
              <a:rPr lang="en-US" sz="1200" dirty="0">
                <a:effectLst/>
                <a:latin typeface="Garamond" panose="02020404030301010803" pitchFamily="18" charset="0"/>
                <a:ea typeface="Calibri" panose="020F0502020204030204" pitchFamily="34" charset="0"/>
                <a:cs typeface="Times New Roman" panose="02020603050405020304" pitchFamily="18" charset="0"/>
              </a:rPr>
              <a:t> percentile.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Similarly, the concentration of BC and NO</a:t>
            </a:r>
            <a:r>
              <a:rPr lang="en-US" sz="1200" baseline="-25000" dirty="0">
                <a:effectLst/>
                <a:latin typeface="Garamond" panose="02020404030301010803" pitchFamily="18" charset="0"/>
                <a:ea typeface="Calibri" panose="020F0502020204030204" pitchFamily="34" charset="0"/>
                <a:cs typeface="Times New Roman" panose="02020603050405020304" pitchFamily="18" charset="0"/>
              </a:rPr>
              <a:t>2 </a:t>
            </a:r>
            <a:r>
              <a:rPr lang="en-US" sz="1200" dirty="0">
                <a:effectLst/>
                <a:latin typeface="Garamond" panose="02020404030301010803" pitchFamily="18" charset="0"/>
                <a:ea typeface="Calibri" panose="020F0502020204030204" pitchFamily="34" charset="0"/>
                <a:cs typeface="Times New Roman" panose="02020603050405020304" pitchFamily="18" charset="0"/>
              </a:rPr>
              <a:t>showed higher results outside work for diesel operated car (mean of 1.6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compared with 1.1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and 30.1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compared with 22.2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μg</a:t>
            </a:r>
            <a:r>
              <a:rPr lang="en-US" sz="1200" dirty="0">
                <a:effectLst/>
                <a:latin typeface="Garamond" panose="02020404030301010803" pitchFamily="18" charset="0"/>
                <a:ea typeface="Calibri" panose="020F0502020204030204" pitchFamily="34" charset="0"/>
                <a:cs typeface="Times New Roman" panose="02020603050405020304" pitchFamily="18" charset="0"/>
              </a:rPr>
              <a:t>/m3, respectively (p &lt; 0.001)). The collected data varied between two and four in comparison with mean work exposure.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Therefore, the results indicated that diesel cars expose drivers to increased concentrations of both pollutants at all points. The exposure to the two pollutants for an electric car driver was minimal. The cabin concentration primarily involved external pollutants based on the driver's environment, like congested streets. </a:t>
            </a:r>
          </a:p>
          <a:p>
            <a:pPr marL="171450" marR="0" indent="-171450">
              <a:lnSpc>
                <a:spcPct val="107000"/>
              </a:lnSpc>
              <a:spcBef>
                <a:spcPts val="0"/>
              </a:spcBef>
              <a:spcAft>
                <a:spcPts val="800"/>
              </a:spcAft>
              <a:buFont typeface="Wingdings" panose="05000000000000000000" pitchFamily="2" charset="2"/>
              <a:buChar char="Ø"/>
            </a:pP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p>
            <a:endParaRPr lang="en-US" dirty="0"/>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faulty monitor contributed to only one round getting recorded with recirculating set to off for the inside-outside analysis in the diesel taxi. This run coincided with very high outside readings compared to the other runs resulted in increased values.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Most likely, the absence of this round could have caused similar results for in-cabin diesel taxi concentrations, and the results would be like the electric taxi without the filter, with the electric taxi with the filter resulting in the lowest in-cabin concentrations.</a:t>
            </a: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12</a:t>
            </a:fld>
            <a:endParaRPr lang="en-US"/>
          </a:p>
        </p:txBody>
      </p:sp>
    </p:spTree>
    <p:extLst>
      <p:ext uri="{BB962C8B-B14F-4D97-AF65-F5344CB8AC3E}">
        <p14:creationId xmlns:p14="http://schemas.microsoft.com/office/powerpoint/2010/main" val="3645921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en-GB" sz="1200" dirty="0">
                <a:effectLst/>
                <a:latin typeface="Garamond" panose="02020404030301010803" pitchFamily="18" charset="0"/>
                <a:ea typeface="Calibri" panose="020F0502020204030204" pitchFamily="34" charset="0"/>
                <a:cs typeface="Times New Roman" panose="02020603050405020304" pitchFamily="18" charset="0"/>
              </a:rPr>
              <a:t>Figure 7: Mixed-effects model result for BC concentrations; wind speed (</a:t>
            </a:r>
            <a:r>
              <a:rPr lang="en-GB" sz="1200" dirty="0" err="1">
                <a:effectLst/>
                <a:latin typeface="Garamond" panose="02020404030301010803" pitchFamily="18" charset="0"/>
                <a:ea typeface="Calibri" panose="020F0502020204030204" pitchFamily="34" charset="0"/>
                <a:cs typeface="Times New Roman" panose="02020603050405020304" pitchFamily="18" charset="0"/>
              </a:rPr>
              <a:t>ws</a:t>
            </a:r>
            <a:r>
              <a:rPr lang="en-GB" sz="1200" dirty="0">
                <a:effectLst/>
                <a:latin typeface="Garamond" panose="02020404030301010803" pitchFamily="18" charset="0"/>
                <a:ea typeface="Calibri" panose="020F0502020204030204" pitchFamily="34" charset="0"/>
                <a:cs typeface="Times New Roman" panose="02020603050405020304" pitchFamily="18" charset="0"/>
              </a:rPr>
              <a:t>), air temperature (</a:t>
            </a:r>
            <a:r>
              <a:rPr lang="en-GB" sz="1200" dirty="0" err="1">
                <a:effectLst/>
                <a:latin typeface="Garamond" panose="02020404030301010803" pitchFamily="18" charset="0"/>
                <a:ea typeface="Calibri" panose="020F0502020204030204" pitchFamily="34" charset="0"/>
                <a:cs typeface="Times New Roman" panose="02020603050405020304" pitchFamily="18" charset="0"/>
              </a:rPr>
              <a:t>air_temp</a:t>
            </a:r>
            <a:r>
              <a:rPr lang="en-GB" sz="1200" dirty="0">
                <a:effectLst/>
                <a:latin typeface="Garamond" panose="02020404030301010803" pitchFamily="18" charset="0"/>
                <a:ea typeface="Calibri" panose="020F0502020204030204" pitchFamily="34" charset="0"/>
                <a:cs typeface="Times New Roman" panose="02020603050405020304" pitchFamily="18" charset="0"/>
              </a:rPr>
              <a:t>); background concentrations of BC (</a:t>
            </a:r>
            <a:r>
              <a:rPr lang="en-GB" sz="1200" dirty="0" err="1">
                <a:effectLst/>
                <a:latin typeface="Garamond" panose="02020404030301010803" pitchFamily="18" charset="0"/>
                <a:ea typeface="Calibri" panose="020F0502020204030204" pitchFamily="34" charset="0"/>
                <a:cs typeface="Times New Roman" panose="02020603050405020304" pitchFamily="18" charset="0"/>
              </a:rPr>
              <a:t>BC_background</a:t>
            </a:r>
            <a:r>
              <a:rPr lang="en-GB" sz="1200" dirty="0">
                <a:effectLst/>
                <a:latin typeface="Garamond" panose="02020404030301010803" pitchFamily="18" charset="0"/>
                <a:ea typeface="Calibri" panose="020F0502020204030204" pitchFamily="34" charset="0"/>
                <a:cs typeface="Times New Roman" panose="02020603050405020304" pitchFamily="18" charset="0"/>
              </a:rPr>
              <a:t>).</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Ø"/>
            </a:pP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External environmental factors like temperature and wind concentration have no valid impact on BC and NO</a:t>
            </a:r>
            <a:r>
              <a:rPr lang="en-US" sz="1200" baseline="-25000" dirty="0">
                <a:effectLst/>
                <a:latin typeface="Garamond" panose="02020404030301010803" pitchFamily="18" charset="0"/>
                <a:ea typeface="Calibri" panose="020F0502020204030204" pitchFamily="34" charset="0"/>
                <a:cs typeface="Times New Roman" panose="02020603050405020304" pitchFamily="18" charset="0"/>
              </a:rPr>
              <a:t>2</a:t>
            </a:r>
            <a:r>
              <a:rPr lang="en-US" sz="1200" dirty="0">
                <a:effectLst/>
                <a:latin typeface="Garamond" panose="02020404030301010803" pitchFamily="18" charset="0"/>
                <a:ea typeface="Calibri" panose="020F0502020204030204" pitchFamily="34" charset="0"/>
                <a:cs typeface="Times New Roman" panose="02020603050405020304" pitchFamily="18" charset="0"/>
              </a:rPr>
              <a:t> pollutant concentrations on the vehicle cabin.</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pollen filters played a significant role in controlling the entry of pollutants from the outside environment because when they got removed, the data matched that of diesel-operated vehicles. </a:t>
            </a:r>
          </a:p>
        </p:txBody>
      </p:sp>
      <p:sp>
        <p:nvSpPr>
          <p:cNvPr id="4" name="Slide Number Placeholder 3"/>
          <p:cNvSpPr>
            <a:spLocks noGrp="1"/>
          </p:cNvSpPr>
          <p:nvPr>
            <p:ph type="sldNum" sz="quarter" idx="5"/>
          </p:nvPr>
        </p:nvSpPr>
        <p:spPr/>
        <p:txBody>
          <a:bodyPr/>
          <a:lstStyle/>
          <a:p>
            <a:fld id="{9A2668D4-6256-4D1D-A22E-F6DE99A7D299}" type="slidenum">
              <a:rPr lang="en-US" smtClean="0"/>
              <a:t>13</a:t>
            </a:fld>
            <a:endParaRPr lang="en-US"/>
          </a:p>
        </p:txBody>
      </p:sp>
    </p:spTree>
    <p:extLst>
      <p:ext uri="{BB962C8B-B14F-4D97-AF65-F5344CB8AC3E}">
        <p14:creationId xmlns:p14="http://schemas.microsoft.com/office/powerpoint/2010/main" val="63868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study hypothesized that taxi drivers operating electric cars are less likely to be exposed to air pollutants than those using diesel-operated cars.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study also confirmed that taxi drivers get regularly exposed to air pollutants during their routine work, primarily while in high traffic areas. Average BC work exposures being 5.1 </a:t>
            </a:r>
            <a:r>
              <a:rPr kumimoji="0" lang="en-US" sz="12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μg</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/m3, three to four times higher than outside of work exposures.</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Different types of vehicles can help moderate the exposure percentage of the driver to pollutants.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Previous research on the comparison between cabin NO2 concentration of diesel and petrol compared to 2004 indicated less concentration of NO2 in petrol-operated taxi cars than diesel engines due to the modification of the petrol engines.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14</a:t>
            </a:fld>
            <a:endParaRPr lang="en-US"/>
          </a:p>
        </p:txBody>
      </p:sp>
    </p:spTree>
    <p:extLst>
      <p:ext uri="{BB962C8B-B14F-4D97-AF65-F5344CB8AC3E}">
        <p14:creationId xmlns:p14="http://schemas.microsoft.com/office/powerpoint/2010/main" val="363281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71925"/>
          </a:xfrm>
        </p:spPr>
        <p:txBody>
          <a:bodyPr/>
          <a:lstStyle/>
          <a:p>
            <a:pPr marL="171450" marR="0" indent="-171450">
              <a:lnSpc>
                <a:spcPct val="107000"/>
              </a:lnSpc>
              <a:spcBef>
                <a:spcPts val="0"/>
              </a:spcBef>
              <a:spcAft>
                <a:spcPts val="800"/>
              </a:spcAft>
              <a:buFont typeface="Wingdings" panose="05000000000000000000" pitchFamily="2" charset="2"/>
              <a:buChar char="Ø"/>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Limitation</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More accurate results could have been realized by using more samples as control.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research could have employed a time-resolved method of data recording to increase accuracy levels. Hence, this should be automated to relive the patrician role of recording or use a proxy in-cabin CO</a:t>
            </a:r>
            <a:r>
              <a:rPr lang="en-US" sz="1200" baseline="-25000" dirty="0">
                <a:effectLst/>
                <a:latin typeface="Garamond" panose="02020404030301010803" pitchFamily="18" charset="0"/>
                <a:ea typeface="Calibri" panose="020F0502020204030204" pitchFamily="34" charset="0"/>
                <a:cs typeface="Times New Roman" panose="02020603050405020304" pitchFamily="18" charset="0"/>
              </a:rPr>
              <a:t>2 </a:t>
            </a:r>
            <a:r>
              <a:rPr lang="en-US" sz="1200" dirty="0">
                <a:effectLst/>
                <a:latin typeface="Garamond" panose="02020404030301010803" pitchFamily="18" charset="0"/>
                <a:ea typeface="Calibri" panose="020F0502020204030204" pitchFamily="34" charset="0"/>
                <a:cs typeface="Times New Roman" panose="02020603050405020304" pitchFamily="18" charset="0"/>
              </a:rPr>
              <a:t>concentration.</a:t>
            </a:r>
          </a:p>
          <a:p>
            <a:pPr marL="171450" marR="0" indent="-171450">
              <a:lnSpc>
                <a:spcPct val="107000"/>
              </a:lnSpc>
              <a:spcBef>
                <a:spcPts val="0"/>
              </a:spcBef>
              <a:spcAft>
                <a:spcPts val="800"/>
              </a:spcAft>
              <a:buFont typeface="Wingdings" panose="05000000000000000000" pitchFamily="2" charset="2"/>
              <a:buChar char="Ø"/>
            </a:pPr>
            <a:r>
              <a:rPr lang="en-US" sz="1200" b="1" dirty="0">
                <a:effectLst/>
                <a:latin typeface="Garamond" panose="02020404030301010803" pitchFamily="18" charset="0"/>
                <a:ea typeface="Calibri" panose="020F0502020204030204" pitchFamily="34" charset="0"/>
                <a:cs typeface="Times New Roman" panose="02020603050405020304" pitchFamily="18" charset="0"/>
              </a:rPr>
              <a:t>Conclusion</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Cabin design and car filters play a vital role in regulating air pollution, a health threat to drivers. Mostly, drivers who spend more hours on the road like taxi drivers and transit vehicles.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Fuel type plays a minor impact on the reduced exposure of a taxi driver. When a diesel car has similar cabin modification and filters like those of an electric car, the percentage exposure rate is similar.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type of ventilation of a car helps in regulating pollution exposure. However, it depends on the driver's mental balance of the exhaled carbon dioxide.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best mechanism to reduce driver exposure to pollutants involves zero tailpipe emission vehicles with airtight cabins and filters.</a:t>
            </a:r>
          </a:p>
          <a:p>
            <a:pPr marL="0" marR="0">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15</a:t>
            </a:fld>
            <a:endParaRPr lang="en-US"/>
          </a:p>
        </p:txBody>
      </p:sp>
    </p:spTree>
    <p:extLst>
      <p:ext uri="{BB962C8B-B14F-4D97-AF65-F5344CB8AC3E}">
        <p14:creationId xmlns:p14="http://schemas.microsoft.com/office/powerpoint/2010/main" val="403261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16</a:t>
            </a:fld>
            <a:endParaRPr lang="en-US"/>
          </a:p>
        </p:txBody>
      </p:sp>
    </p:spTree>
    <p:extLst>
      <p:ext uri="{BB962C8B-B14F-4D97-AF65-F5344CB8AC3E}">
        <p14:creationId xmlns:p14="http://schemas.microsoft.com/office/powerpoint/2010/main" val="79475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4838"/>
          </a:xfrm>
        </p:spPr>
        <p:txBody>
          <a:bodyPr/>
          <a:lstStyle/>
          <a:p>
            <a:pPr marL="285750" marR="0" indent="-2857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The fuel contains toxic su</a:t>
            </a:r>
            <a:r>
              <a:rPr lang="en-US" dirty="0">
                <a:latin typeface="Garamond" panose="02020404030301010803" pitchFamily="18" charset="0"/>
                <a:ea typeface="Calibri" panose="020F0502020204030204" pitchFamily="34" charset="0"/>
                <a:cs typeface="Times New Roman" panose="02020603050405020304" pitchFamily="18" charset="0"/>
              </a:rPr>
              <a:t>bstance called black carbon (BC), which is made up of fine</a:t>
            </a:r>
            <a:r>
              <a:rPr lang="en-US" dirty="0">
                <a:effectLst/>
                <a:latin typeface="Garamond" panose="02020404030301010803" pitchFamily="18" charset="0"/>
                <a:ea typeface="Calibri" panose="020F0502020204030204" pitchFamily="34" charset="0"/>
                <a:cs typeface="Times New Roman" panose="02020603050405020304" pitchFamily="18" charset="0"/>
              </a:rPr>
              <a:t> Particulate matter (PM</a:t>
            </a:r>
            <a:r>
              <a:rPr lang="en-US" baseline="-25000" dirty="0">
                <a:effectLst/>
                <a:latin typeface="Garamond" panose="02020404030301010803" pitchFamily="18" charset="0"/>
                <a:ea typeface="Calibri" panose="020F0502020204030204" pitchFamily="34" charset="0"/>
                <a:cs typeface="Times New Roman" panose="02020603050405020304" pitchFamily="18" charset="0"/>
              </a:rPr>
              <a:t>2.5</a:t>
            </a:r>
            <a:r>
              <a:rPr lang="en-US" dirty="0">
                <a:effectLst/>
                <a:latin typeface="Garamond" panose="02020404030301010803" pitchFamily="18" charset="0"/>
                <a:ea typeface="Calibri" panose="020F0502020204030204" pitchFamily="34" charset="0"/>
                <a:cs typeface="Times New Roman" panose="02020603050405020304" pitchFamily="18" charset="0"/>
              </a:rPr>
              <a:t>) and nitrogen dioxide (NO</a:t>
            </a:r>
            <a:r>
              <a:rPr lang="en-US" baseline="-25000" dirty="0">
                <a:effectLst/>
                <a:latin typeface="Garamond" panose="02020404030301010803" pitchFamily="18" charset="0"/>
                <a:ea typeface="Calibri" panose="020F0502020204030204" pitchFamily="34" charset="0"/>
                <a:cs typeface="Times New Roman" panose="02020603050405020304" pitchFamily="18" charset="0"/>
              </a:rPr>
              <a:t>2</a:t>
            </a:r>
            <a:r>
              <a:rPr lang="en-US" dirty="0">
                <a:effectLst/>
                <a:latin typeface="Garamond" panose="02020404030301010803" pitchFamily="18"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Unlike other pollutants, vehicle engines have no ability to combust Black carbon making it released into the air fully. </a:t>
            </a:r>
          </a:p>
          <a:p>
            <a:pPr marL="285750" marR="0" indent="-2857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Black carbon is chemically stable easily traced from vehicle emissions. </a:t>
            </a:r>
          </a:p>
          <a:p>
            <a:pPr marL="285750" marR="0" indent="-2857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Again, black carbon has been proved to cause increased adverse health effects. For instance, a short duration exposure to BC has been proved to cause increased respiratory and cardiovascular diseases leading to increased respiratory fatalities. </a:t>
            </a:r>
          </a:p>
          <a:p>
            <a:pPr marL="285750" marR="0" indent="-2857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People who spend more hours inside cars like Taxicabs are exposed to more hours of inhaling contaminated air. </a:t>
            </a:r>
          </a:p>
          <a:p>
            <a:pPr marL="285750" marR="0" indent="-2857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The less the car space, the higher the concentration of these air pollutants. Thus, the concentration of these gases inside a small car is higher than in vehicles with large surface areas. </a:t>
            </a:r>
          </a:p>
          <a:p>
            <a:pPr marL="285750" marR="0" indent="-2857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Regular exposure to these particulate matters and gasses for an extended period contributes to health problems like the respiratory system and vascular system. </a:t>
            </a:r>
          </a:p>
          <a:p>
            <a:pPr marL="285750" marR="0" indent="-2857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Therefore, the study's primary goal entails investigating the effect of the cabin modification and fuel on London taxicab drivers based on exposure levels based on electric </a:t>
            </a:r>
            <a:r>
              <a:rPr lang="en-US" dirty="0" err="1">
                <a:effectLst/>
                <a:latin typeface="Garamond" panose="02020404030301010803" pitchFamily="18" charset="0"/>
                <a:ea typeface="Calibri" panose="020F0502020204030204" pitchFamily="34" charset="0"/>
                <a:cs typeface="Times New Roman" panose="02020603050405020304" pitchFamily="18" charset="0"/>
              </a:rPr>
              <a:t>TXe</a:t>
            </a:r>
            <a:r>
              <a:rPr lang="en-US" dirty="0">
                <a:effectLst/>
                <a:latin typeface="Garamond" panose="02020404030301010803" pitchFamily="18" charset="0"/>
                <a:ea typeface="Calibri" panose="020F0502020204030204" pitchFamily="34" charset="0"/>
                <a:cs typeface="Times New Roman" panose="02020603050405020304" pitchFamily="18" charset="0"/>
              </a:rPr>
              <a:t> City and TX4 Diesel taxis. </a:t>
            </a:r>
          </a:p>
        </p:txBody>
      </p:sp>
      <p:sp>
        <p:nvSpPr>
          <p:cNvPr id="4" name="Slide Number Placeholder 3"/>
          <p:cNvSpPr>
            <a:spLocks noGrp="1"/>
          </p:cNvSpPr>
          <p:nvPr>
            <p:ph type="sldNum" sz="quarter" idx="5"/>
          </p:nvPr>
        </p:nvSpPr>
        <p:spPr/>
        <p:txBody>
          <a:bodyPr/>
          <a:lstStyle/>
          <a:p>
            <a:fld id="{9A2668D4-6256-4D1D-A22E-F6DE99A7D299}" type="slidenum">
              <a:rPr lang="en-US" smtClean="0"/>
              <a:t>2</a:t>
            </a:fld>
            <a:endParaRPr lang="en-US"/>
          </a:p>
        </p:txBody>
      </p:sp>
    </p:spTree>
    <p:extLst>
      <p:ext uri="{BB962C8B-B14F-4D97-AF65-F5344CB8AC3E}">
        <p14:creationId xmlns:p14="http://schemas.microsoft.com/office/powerpoint/2010/main" val="197659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6275"/>
          </a:xfrm>
        </p:spPr>
        <p:txBody>
          <a:bodyPr/>
          <a:lstStyle/>
          <a:p>
            <a:pPr marL="171450" marR="0" indent="-1714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Few types of research have tried to categorize pollution relate to NO</a:t>
            </a:r>
            <a:r>
              <a:rPr lang="en-US" baseline="-25000" dirty="0">
                <a:effectLst/>
                <a:latin typeface="Garamond" panose="02020404030301010803" pitchFamily="18" charset="0"/>
                <a:ea typeface="Calibri" panose="020F0502020204030204" pitchFamily="34" charset="0"/>
                <a:cs typeface="Times New Roman" panose="02020603050405020304" pitchFamily="18" charset="0"/>
              </a:rPr>
              <a:t>2</a:t>
            </a:r>
            <a:r>
              <a:rPr lang="en-US" dirty="0">
                <a:effectLst/>
                <a:latin typeface="Garamond" panose="02020404030301010803" pitchFamily="18" charset="0"/>
                <a:ea typeface="Calibri" panose="020F0502020204030204" pitchFamily="34" charset="0"/>
                <a:cs typeface="Times New Roman" panose="02020603050405020304" pitchFamily="18" charset="0"/>
              </a:rPr>
              <a:t> and that caused by BC.</a:t>
            </a:r>
          </a:p>
          <a:p>
            <a:pPr marL="171450" marR="0" indent="-1714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However, research has shown that diesel fuel contributes to higher percentages of NO</a:t>
            </a:r>
            <a:r>
              <a:rPr lang="en-US" baseline="-25000" dirty="0">
                <a:effectLst/>
                <a:latin typeface="Garamond" panose="02020404030301010803" pitchFamily="18" charset="0"/>
                <a:ea typeface="Calibri" panose="020F0502020204030204" pitchFamily="34" charset="0"/>
                <a:cs typeface="Times New Roman" panose="02020603050405020304" pitchFamily="18" charset="0"/>
              </a:rPr>
              <a:t>2</a:t>
            </a:r>
            <a:r>
              <a:rPr lang="en-US" dirty="0">
                <a:effectLst/>
                <a:latin typeface="Garamond" panose="02020404030301010803" pitchFamily="18" charset="0"/>
                <a:ea typeface="Calibri" panose="020F0502020204030204" pitchFamily="34" charset="0"/>
                <a:cs typeface="Times New Roman" panose="02020603050405020304" pitchFamily="18" charset="0"/>
              </a:rPr>
              <a:t> concentration than is the case for petrol fuel according to the in-cabin concentration.</a:t>
            </a:r>
          </a:p>
          <a:p>
            <a:pPr marL="171450" marR="0" indent="-1714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When filters are fixed on the vehicle's air intake sections, they help lower the concentration of particulate matter inside the cabin. However, the concentration varies of vehicle air intake mechanical condition, with new cars exhibiting more air purification than old cars. </a:t>
            </a:r>
          </a:p>
          <a:p>
            <a:pPr marL="171450" marR="0" indent="-1714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Air conditioning inside a car can be regulated by either opening windows or operating a HEPA filter. </a:t>
            </a:r>
          </a:p>
          <a:p>
            <a:pPr marL="171450" marR="0" indent="-1714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Research on Los Angeles taxicabs experience with PM</a:t>
            </a:r>
            <a:r>
              <a:rPr lang="en-US" baseline="-25000" dirty="0">
                <a:effectLst/>
                <a:latin typeface="Garamond" panose="02020404030301010803" pitchFamily="18" charset="0"/>
                <a:ea typeface="Calibri" panose="020F0502020204030204" pitchFamily="34" charset="0"/>
                <a:cs typeface="Times New Roman" panose="02020603050405020304" pitchFamily="18" charset="0"/>
              </a:rPr>
              <a:t>2.5 </a:t>
            </a:r>
            <a:r>
              <a:rPr lang="en-US" dirty="0">
                <a:effectLst/>
                <a:latin typeface="Garamond" panose="02020404030301010803" pitchFamily="18" charset="0"/>
                <a:ea typeface="Calibri" panose="020F0502020204030204" pitchFamily="34" charset="0"/>
                <a:cs typeface="Times New Roman" panose="02020603050405020304" pitchFamily="18" charset="0"/>
              </a:rPr>
              <a:t>and Ultra-fine particles (UFP) showed that when divers leave their car windows open and switch on HEPA filters, the indoor-outdoor ratio of pollutants is decreased and vice versa. </a:t>
            </a:r>
          </a:p>
          <a:p>
            <a:pPr marL="171450" marR="0" indent="-1714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Diesel cars contributed to an increasing concentration of BCs, UFPs, and PM</a:t>
            </a:r>
            <a:r>
              <a:rPr lang="en-US" baseline="-25000" dirty="0">
                <a:effectLst/>
                <a:latin typeface="Garamond" panose="02020404030301010803" pitchFamily="18" charset="0"/>
                <a:ea typeface="Calibri" panose="020F0502020204030204" pitchFamily="34" charset="0"/>
                <a:cs typeface="Times New Roman" panose="02020603050405020304" pitchFamily="18" charset="0"/>
              </a:rPr>
              <a:t>2.5 </a:t>
            </a:r>
            <a:r>
              <a:rPr lang="en-US" dirty="0">
                <a:effectLst/>
                <a:latin typeface="Garamond" panose="02020404030301010803" pitchFamily="18" charset="0"/>
                <a:ea typeface="Calibri" panose="020F0502020204030204" pitchFamily="34" charset="0"/>
                <a:cs typeface="Times New Roman" panose="02020603050405020304" pitchFamily="18" charset="0"/>
              </a:rPr>
              <a:t>in the air. This is according to research performed on different types of vehicles in-cabin air concentration in Barcelona and Canada.</a:t>
            </a:r>
          </a:p>
          <a:p>
            <a:pPr marL="171450" marR="0" indent="-171450">
              <a:lnSpc>
                <a:spcPct val="107000"/>
              </a:lnSpc>
              <a:spcBef>
                <a:spcPts val="0"/>
              </a:spcBef>
              <a:spcAft>
                <a:spcPts val="800"/>
              </a:spcAft>
              <a:buFont typeface="Wingdings" panose="05000000000000000000" pitchFamily="2" charset="2"/>
              <a:buChar char="Ø"/>
            </a:pPr>
            <a:r>
              <a:rPr lang="en-US" dirty="0">
                <a:effectLst/>
                <a:latin typeface="Garamond" panose="02020404030301010803" pitchFamily="18" charset="0"/>
                <a:ea typeface="Calibri" panose="020F0502020204030204" pitchFamily="34" charset="0"/>
                <a:cs typeface="Times New Roman" panose="02020603050405020304" pitchFamily="18" charset="0"/>
              </a:rPr>
              <a:t>Therefore, the impact of air pollution on human health is determined by exposure level, type of car, and cabin design. </a:t>
            </a: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3</a:t>
            </a:fld>
            <a:endParaRPr lang="en-US"/>
          </a:p>
        </p:txBody>
      </p:sp>
    </p:spTree>
    <p:extLst>
      <p:ext uri="{BB962C8B-B14F-4D97-AF65-F5344CB8AC3E}">
        <p14:creationId xmlns:p14="http://schemas.microsoft.com/office/powerpoint/2010/main" val="231326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study design involved two investigations entailing taxicab driver exposure and evaluating the rates through which air exchange between different vehicle types.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To ascertain how taxicab driver exposure, ten professional taxicab drivers got recruited by the London Electric Vehicles Company (LEVC).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drivers got equipped with GPS-Linked BC monitors, micro aethalometers, and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AQmesh</a:t>
            </a:r>
            <a:r>
              <a:rPr lang="en-US" sz="1200" dirty="0">
                <a:effectLst/>
                <a:latin typeface="Garamond" panose="02020404030301010803" pitchFamily="18" charset="0"/>
                <a:ea typeface="Calibri" panose="020F0502020204030204" pitchFamily="34" charset="0"/>
                <a:cs typeface="Times New Roman" panose="02020603050405020304" pitchFamily="18" charset="0"/>
              </a:rPr>
              <a:t> pods calibrated to measure only NO</a:t>
            </a:r>
            <a:r>
              <a:rPr lang="en-US" sz="1200" baseline="-25000" dirty="0">
                <a:effectLst/>
                <a:latin typeface="Garamond" panose="02020404030301010803" pitchFamily="18" charset="0"/>
                <a:ea typeface="Calibri" panose="020F0502020204030204" pitchFamily="34" charset="0"/>
                <a:cs typeface="Times New Roman" panose="02020603050405020304" pitchFamily="18" charset="0"/>
              </a:rPr>
              <a:t>2</a:t>
            </a:r>
            <a:r>
              <a:rPr lang="en-US" sz="1200" dirty="0">
                <a:effectLst/>
                <a:latin typeface="Garamond" panose="02020404030301010803" pitchFamily="18"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Wingdings" panose="05000000000000000000" pitchFamily="2" charset="2"/>
              <a:buChar char="Ø"/>
            </a:pPr>
            <a:r>
              <a:rPr lang="en-US" dirty="0" err="1"/>
              <a:t>AQMesh</a:t>
            </a:r>
            <a:r>
              <a:rPr lang="en-US" dirty="0"/>
              <a:t> is a small-sensor air quality monitoring system for measuring outdoor and indoor air quality, offering real-time </a:t>
            </a:r>
            <a:r>
              <a:rPr lang="en-US" dirty="0" err="1"/>
              <a:t>localised</a:t>
            </a:r>
            <a:r>
              <a:rPr lang="en-US" dirty="0"/>
              <a:t> air quality information and data analysis. </a:t>
            </a:r>
            <a:r>
              <a:rPr lang="en-US" dirty="0" err="1"/>
              <a:t>AQMesh</a:t>
            </a:r>
            <a:r>
              <a:rPr lang="en-US" dirty="0"/>
              <a:t> can be specified to monitor a single gas or up to 6 gases, as well as PM, noise and wind speed &amp; direction all from a single unit, with </a:t>
            </a:r>
            <a:r>
              <a:rPr lang="en-US" dirty="0">
                <a:hlinkClick r:id="rId3" tooltip="Data access"/>
              </a:rPr>
              <a:t>seamless data delivery</a:t>
            </a:r>
            <a:r>
              <a:rPr lang="en-US" dirty="0"/>
              <a:t>: Measures gases Nitrogen Oxide (NO), nitrogen Dioxide (NO2), Ozone (O3), Carbon Monoxide (CO), Sulfur Dioxide (SO2) and Hydrogen Sulfide (H2S) using the latest generation of electrochemical sensors</a:t>
            </a:r>
            <a:br>
              <a:rPr lang="en-US" dirty="0"/>
            </a:br>
            <a:r>
              <a:rPr lang="en-US" dirty="0"/>
              <a:t>Carbon Dioxide (CO2) monitoring with a NDIR sensor</a:t>
            </a:r>
            <a:br>
              <a:rPr lang="en-US" dirty="0"/>
            </a:br>
            <a:r>
              <a:rPr lang="en-US" dirty="0"/>
              <a:t>Measures particulates PM1, PM2.5, PM10, (Total Particulate Carbon TPC and Total Suspended Particulate Matter TSP (up to 30 microns) with a light-scattering optical particle counter</a:t>
            </a:r>
            <a:br>
              <a:rPr lang="en-US" dirty="0"/>
            </a:br>
            <a:r>
              <a:rPr lang="en-US" dirty="0"/>
              <a:t>Noise monitoring with an omnidirectional microphone</a:t>
            </a:r>
            <a:br>
              <a:rPr lang="en-US" dirty="0"/>
            </a:br>
            <a:r>
              <a:rPr lang="en-US" dirty="0">
                <a:hlinkClick r:id="rId4" tooltip="AQMesh met sensor"/>
              </a:rPr>
              <a:t>Meteorological sensor</a:t>
            </a:r>
            <a:r>
              <a:rPr lang="en-US" dirty="0"/>
              <a:t> for wind speed and direction measurement</a:t>
            </a:r>
            <a:br>
              <a:rPr lang="en-US" dirty="0"/>
            </a:br>
            <a:r>
              <a:rPr lang="en-US" dirty="0"/>
              <a:t>Measures relative humidity, pod temperature, atmospheric pressure as standard</a:t>
            </a:r>
          </a:p>
          <a:p>
            <a:pPr marL="171450" marR="0" indent="-171450">
              <a:lnSpc>
                <a:spcPct val="107000"/>
              </a:lnSpc>
              <a:spcBef>
                <a:spcPts val="0"/>
              </a:spcBef>
              <a:spcAft>
                <a:spcPts val="800"/>
              </a:spcAft>
              <a:buFont typeface="Wingdings" panose="05000000000000000000" pitchFamily="2" charset="2"/>
              <a:buChar char="Ø"/>
            </a:pPr>
            <a:r>
              <a:rPr lang="en-US" sz="1200" dirty="0" err="1">
                <a:effectLst/>
                <a:latin typeface="Garamond" panose="02020404030301010803" pitchFamily="18" charset="0"/>
                <a:ea typeface="Calibri" panose="020F0502020204030204" pitchFamily="34" charset="0"/>
                <a:cs typeface="Times New Roman" panose="02020603050405020304" pitchFamily="18" charset="0"/>
              </a:rPr>
              <a:t>AQmesh</a:t>
            </a:r>
            <a:r>
              <a:rPr lang="en-US" sz="1200" dirty="0">
                <a:effectLst/>
                <a:latin typeface="Garamond" panose="02020404030301010803" pitchFamily="18" charset="0"/>
                <a:ea typeface="Calibri" panose="020F0502020204030204" pitchFamily="34" charset="0"/>
                <a:cs typeface="Times New Roman" panose="02020603050405020304" pitchFamily="18" charset="0"/>
              </a:rPr>
              <a:t> pods are advantageous because they are small and not bulky, making them portable. </a:t>
            </a:r>
          </a:p>
          <a:p>
            <a:pPr marL="171450" marR="0" indent="-171450">
              <a:lnSpc>
                <a:spcPct val="107000"/>
              </a:lnSpc>
              <a:spcBef>
                <a:spcPts val="0"/>
              </a:spcBef>
              <a:spcAft>
                <a:spcPts val="800"/>
              </a:spcAft>
              <a:buFont typeface="Wingdings" panose="05000000000000000000" pitchFamily="2" charset="2"/>
              <a:buChar char="Ø"/>
            </a:pPr>
            <a:r>
              <a:rPr lang="en-US" sz="1200" dirty="0">
                <a:effectLst/>
                <a:ea typeface="Calibri" panose="020F0502020204030204" pitchFamily="34" charset="0"/>
                <a:cs typeface="Times New Roman" panose="02020603050405020304" pitchFamily="18" charset="0"/>
              </a:rPr>
              <a:t>The </a:t>
            </a:r>
            <a:r>
              <a:rPr lang="en-US" sz="1200" dirty="0" err="1">
                <a:effectLst/>
                <a:ea typeface="Calibri" panose="020F0502020204030204" pitchFamily="34" charset="0"/>
                <a:cs typeface="Times New Roman" panose="02020603050405020304" pitchFamily="18" charset="0"/>
              </a:rPr>
              <a:t>AQmesh</a:t>
            </a:r>
            <a:r>
              <a:rPr lang="en-US" sz="1200" dirty="0">
                <a:effectLst/>
                <a:ea typeface="Calibri" panose="020F0502020204030204" pitchFamily="34" charset="0"/>
                <a:cs typeface="Times New Roman" panose="02020603050405020304" pitchFamily="18" charset="0"/>
              </a:rPr>
              <a:t> pod was installed in the vehicle cabin and stayed there during the whole research study. On the other hand, drivers carried the MA350 while not at work and only could keep it aside at night to charge. This enabled the BCs to record deviation based on exposure. </a:t>
            </a:r>
          </a:p>
          <a:p>
            <a:pPr marL="171450" marR="0" indent="-171450">
              <a:lnSpc>
                <a:spcPct val="107000"/>
              </a:lnSpc>
              <a:spcBef>
                <a:spcPts val="0"/>
              </a:spcBef>
              <a:spcAft>
                <a:spcPts val="800"/>
              </a:spcAft>
              <a:buFont typeface="Wingdings" panose="05000000000000000000" pitchFamily="2" charset="2"/>
              <a:buChar char="Ø"/>
            </a:pPr>
            <a:r>
              <a:rPr lang="en-US" sz="1200" dirty="0">
                <a:effectLst/>
                <a:ea typeface="Calibri" panose="020F0502020204030204" pitchFamily="34" charset="0"/>
                <a:cs typeface="Times New Roman" panose="02020603050405020304" pitchFamily="18" charset="0"/>
              </a:rPr>
              <a:t>MA350 </a:t>
            </a:r>
            <a:r>
              <a:rPr lang="en-US" dirty="0"/>
              <a:t>is a real-time 5-wavelength Ultraviolet-Infrared UV-IR Black Carbon monitor housed in an outdoor-rated case with an 85 sampling location automatic filter tape advance system which allows for 3-12 months of continuous measurements.</a:t>
            </a:r>
            <a:r>
              <a:rPr lang="en-US" sz="1200" dirty="0">
                <a:effectLst/>
                <a:cs typeface="Times New Roman" panose="02020603050405020304" pitchFamily="18" charset="0"/>
              </a:rPr>
              <a:t> </a:t>
            </a:r>
            <a:r>
              <a:rPr lang="en-US" dirty="0"/>
              <a:t>The device is a self-contained instrument with built-in pump, flow control, data storage, and 4X the battery capacity of the MA200. The MA350 also features onboard GPS, satellite time synchronization, accelerometer, altimeter/barometer, and sensors for relative humidity and temperature. Wireless communication interfaces are under development to provide future network or mobile smart device integration. The spectrum measurement provides insight into the composition of light absorbing carbonaceous particles and helps to distinguish among the different optical signatures of various combustion sources such as diesel, woodsmoke, biomass, and tobacco.</a:t>
            </a:r>
            <a:endParaRPr lang="en-US" sz="12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Ø"/>
            </a:pPr>
            <a:r>
              <a:rPr lang="en-US" sz="1200" dirty="0">
                <a:effectLst/>
                <a:ea typeface="Calibri" panose="020F0502020204030204" pitchFamily="34" charset="0"/>
                <a:cs typeface="Times New Roman" panose="02020603050405020304" pitchFamily="18" charset="0"/>
              </a:rPr>
              <a:t>To establish impact based on the type of car, five of the ten drivers drove diesel fuel injected cars that the company between 2008 and 2016 had developed. </a:t>
            </a:r>
          </a:p>
          <a:p>
            <a:pPr marL="171450" marR="0" indent="-171450">
              <a:lnSpc>
                <a:spcPct val="107000"/>
              </a:lnSpc>
              <a:spcBef>
                <a:spcPts val="0"/>
              </a:spcBef>
              <a:spcAft>
                <a:spcPts val="800"/>
              </a:spcAft>
              <a:buFont typeface="Wingdings" panose="05000000000000000000" pitchFamily="2" charset="2"/>
              <a:buChar char="Ø"/>
            </a:pPr>
            <a:r>
              <a:rPr lang="en-US" sz="1200" dirty="0">
                <a:effectLst/>
                <a:ea typeface="Calibri" panose="020F0502020204030204" pitchFamily="34" charset="0"/>
                <a:cs typeface="Times New Roman" panose="02020603050405020304" pitchFamily="18" charset="0"/>
              </a:rPr>
              <a:t>The remaining five drivers drove plug-in hybrid range-extender electric vehicles model LEVC </a:t>
            </a:r>
            <a:r>
              <a:rPr lang="en-US" sz="1200" dirty="0" err="1">
                <a:effectLst/>
                <a:ea typeface="Calibri" panose="020F0502020204030204" pitchFamily="34" charset="0"/>
                <a:cs typeface="Times New Roman" panose="02020603050405020304" pitchFamily="18" charset="0"/>
              </a:rPr>
              <a:t>TXe</a:t>
            </a:r>
            <a:r>
              <a:rPr lang="en-US" sz="1200" dirty="0">
                <a:effectLst/>
                <a:ea typeface="Calibri" panose="020F0502020204030204" pitchFamily="34" charset="0"/>
                <a:cs typeface="Times New Roman" panose="02020603050405020304" pitchFamily="18" charset="0"/>
              </a:rPr>
              <a:t> City developed in 2018. </a:t>
            </a: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4</a:t>
            </a:fld>
            <a:endParaRPr lang="en-US"/>
          </a:p>
        </p:txBody>
      </p:sp>
    </p:spTree>
    <p:extLst>
      <p:ext uri="{BB962C8B-B14F-4D97-AF65-F5344CB8AC3E}">
        <p14:creationId xmlns:p14="http://schemas.microsoft.com/office/powerpoint/2010/main" val="428415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4325"/>
            <a:ext cx="5486400" cy="3086100"/>
          </a:xfrm>
        </p:spPr>
      </p:sp>
      <p:sp>
        <p:nvSpPr>
          <p:cNvPr id="3" name="Notes Placeholder 2"/>
          <p:cNvSpPr>
            <a:spLocks noGrp="1"/>
          </p:cNvSpPr>
          <p:nvPr>
            <p:ph type="body" idx="1"/>
          </p:nvPr>
        </p:nvSpPr>
        <p:spPr>
          <a:xfrm>
            <a:off x="628649" y="3714750"/>
            <a:ext cx="5700713" cy="5429250"/>
          </a:xfrm>
        </p:spPr>
        <p:txBody>
          <a:bodyPr/>
          <a:lstStyle/>
          <a:p>
            <a:pPr marL="0" marR="0">
              <a:lnSpc>
                <a:spcPct val="120000"/>
              </a:lnSpc>
              <a:spcBef>
                <a:spcPts val="600"/>
              </a:spcBef>
              <a:spcAft>
                <a:spcPts val="0"/>
              </a:spcAft>
            </a:pPr>
            <a:r>
              <a:rPr lang="en-GB" sz="1200" b="1" dirty="0">
                <a:effectLst/>
                <a:latin typeface="Garamond" panose="02020404030301010803" pitchFamily="18" charset="0"/>
                <a:ea typeface="Calibri" panose="020F0502020204030204" pitchFamily="34" charset="0"/>
                <a:cs typeface="Times New Roman" panose="02020603050405020304" pitchFamily="18" charset="0"/>
              </a:rPr>
              <a:t>Colocation and Standardization process</a:t>
            </a:r>
          </a:p>
          <a:p>
            <a:pPr marL="171450" marR="0" indent="-171450">
              <a:lnSpc>
                <a:spcPct val="120000"/>
              </a:lnSpc>
              <a:spcBef>
                <a:spcPts val="600"/>
              </a:spcBef>
              <a:spcAft>
                <a:spcPts val="0"/>
              </a:spcAft>
              <a:buFont typeface="Wingdings" panose="05000000000000000000" pitchFamily="2" charset="2"/>
              <a:buChar char="Ø"/>
            </a:pPr>
            <a:r>
              <a:rPr lang="en-GB" sz="1200" dirty="0">
                <a:effectLst/>
                <a:latin typeface="Garamond" panose="02020404030301010803" pitchFamily="18" charset="0"/>
                <a:ea typeface="Calibri" panose="020F0502020204030204" pitchFamily="34" charset="0"/>
                <a:cs typeface="Times New Roman" panose="02020603050405020304" pitchFamily="18" charset="0"/>
              </a:rPr>
              <a:t>The </a:t>
            </a:r>
            <a:r>
              <a:rPr lang="en-GB" sz="1200" dirty="0" err="1">
                <a:effectLst/>
                <a:latin typeface="Garamond" panose="02020404030301010803" pitchFamily="18" charset="0"/>
                <a:ea typeface="Calibri" panose="020F0502020204030204" pitchFamily="34" charset="0"/>
                <a:cs typeface="Times New Roman" panose="02020603050405020304" pitchFamily="18" charset="0"/>
              </a:rPr>
              <a:t>AQmesh</a:t>
            </a:r>
            <a:r>
              <a:rPr lang="en-GB" sz="1200" dirty="0">
                <a:effectLst/>
                <a:latin typeface="Garamond" panose="02020404030301010803" pitchFamily="18" charset="0"/>
                <a:ea typeface="Calibri" panose="020F0502020204030204" pitchFamily="34" charset="0"/>
                <a:cs typeface="Times New Roman" panose="02020603050405020304" pitchFamily="18" charset="0"/>
              </a:rPr>
              <a:t> pods were collocated at Marylebone Road monitoring station both prior to and after the sampling period, whereas the aethalometers were solely collocated after sampling due to time restrictions.</a:t>
            </a:r>
            <a:endParaRPr lang="en-GB" sz="1200" dirty="0">
              <a:effectLst/>
              <a:latin typeface="Garamond" panose="02020404030301010803" pitchFamily="18" charset="0"/>
              <a:ea typeface="Arial" panose="020B0604020202020204" pitchFamily="34" charset="0"/>
              <a:cs typeface="Times New Roman" panose="02020603050405020304" pitchFamily="18" charset="0"/>
            </a:endParaRPr>
          </a:p>
          <a:p>
            <a:pPr marL="171450" marR="0" indent="-171450">
              <a:spcBef>
                <a:spcPts val="0"/>
              </a:spcBef>
              <a:spcAft>
                <a:spcPts val="0"/>
              </a:spcAft>
              <a:buFont typeface="Wingdings" panose="05000000000000000000" pitchFamily="2" charset="2"/>
              <a:buChar char="Ø"/>
            </a:pPr>
            <a:r>
              <a:rPr lang="en-GB" sz="1200" dirty="0">
                <a:effectLst/>
                <a:latin typeface="Garamond" panose="02020404030301010803" pitchFamily="18" charset="0"/>
                <a:ea typeface="Arial" panose="020B0604020202020204" pitchFamily="34" charset="0"/>
                <a:cs typeface="Times New Roman" panose="02020603050405020304" pitchFamily="18" charset="0"/>
              </a:rPr>
              <a:t>SMA, Standard Major Axis (black line): intercept= 0.06119 slope= 0.9089</a:t>
            </a:r>
            <a:endParaRPr lang="en-US" dirty="0">
              <a:effectLst/>
              <a:latin typeface="Garamond" panose="02020404030301010803" pitchFamily="18" charset="0"/>
              <a:ea typeface="Arial" panose="020B0604020202020204" pitchFamily="34" charset="0"/>
              <a:cs typeface="Times New Roman" panose="02020603050405020304" pitchFamily="18" charset="0"/>
            </a:endParaRPr>
          </a:p>
          <a:p>
            <a:pPr marL="171450" marR="0" indent="-171450">
              <a:spcBef>
                <a:spcPts val="0"/>
              </a:spcBef>
              <a:spcAft>
                <a:spcPts val="0"/>
              </a:spcAft>
              <a:buFont typeface="Wingdings" panose="05000000000000000000" pitchFamily="2" charset="2"/>
              <a:buChar char="Ø"/>
            </a:pPr>
            <a:r>
              <a:rPr lang="en-GB" sz="1200" dirty="0">
                <a:effectLst/>
                <a:latin typeface="Garamond" panose="02020404030301010803" pitchFamily="18" charset="0"/>
                <a:ea typeface="Calibri" panose="020F0502020204030204" pitchFamily="34" charset="0"/>
                <a:cs typeface="Times New Roman" panose="02020603050405020304" pitchFamily="18" charset="0"/>
              </a:rPr>
              <a:t>OLS, Ordinary Least Squares (blue line): intercept= 0.2542 slope= 0.8544 adj.r2= 0.882</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To standardize all the results, all the taxis came from the same company LTC and got rebranded to LEVC in 2017; all the drivers were non-smokers, and all measuring gadgets should be kept away from smokers.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Results were recorded after three weeks between 21st May, and 8th June with each driver filled the questionnaire on shift details after each shift.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Exposure data got recorded after four working days per driver. Also, to get a variation on outdoor and indoor air ratio, the drivers got advised to close their car windows on the first two days. The other two days required the driver to observe a regular ventilation routine.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This amounted to 1100 hours of exposure whose data got recorded. However, three drivers failed to record BC data of the four work shifts because of the failure of the monitors.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As a result, 36 entire work shifts were analyzed for BC, and 40 out of the 40 days were analyzed for NO</a:t>
            </a:r>
            <a:r>
              <a:rPr lang="en-US" sz="1200" baseline="-25000" dirty="0">
                <a:effectLst/>
                <a:latin typeface="Garamond" panose="02020404030301010803" pitchFamily="18" charset="0"/>
                <a:ea typeface="Calibri" panose="020F0502020204030204" pitchFamily="34" charset="0"/>
                <a:cs typeface="Times New Roman" panose="02020603050405020304" pitchFamily="18" charset="0"/>
              </a:rPr>
              <a:t>2</a:t>
            </a:r>
            <a:r>
              <a:rPr lang="en-US" sz="1200" dirty="0">
                <a:effectLst/>
                <a:latin typeface="Garamond" panose="02020404030301010803" pitchFamily="18" charset="0"/>
                <a:ea typeface="Calibri" panose="020F0502020204030204" pitchFamily="34" charset="0"/>
                <a:cs typeface="Times New Roman" panose="02020603050405020304" pitchFamily="18" charset="0"/>
              </a:rPr>
              <a:t>. All collected data involved weekdays, except one single shift that operated on a weekend, and working hours extended from 8 am to 10 pm with all drivers operating within London. </a:t>
            </a: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5</a:t>
            </a:fld>
            <a:endParaRPr lang="en-US"/>
          </a:p>
        </p:txBody>
      </p:sp>
    </p:spTree>
    <p:extLst>
      <p:ext uri="{BB962C8B-B14F-4D97-AF65-F5344CB8AC3E}">
        <p14:creationId xmlns:p14="http://schemas.microsoft.com/office/powerpoint/2010/main" val="64370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600075"/>
            <a:ext cx="5486400" cy="3086100"/>
          </a:xfrm>
        </p:spPr>
      </p:sp>
      <p:sp>
        <p:nvSpPr>
          <p:cNvPr id="3" name="Notes Placeholder 2"/>
          <p:cNvSpPr>
            <a:spLocks noGrp="1"/>
          </p:cNvSpPr>
          <p:nvPr>
            <p:ph type="body" idx="1"/>
          </p:nvPr>
        </p:nvSpPr>
        <p:spPr>
          <a:xfrm>
            <a:off x="628650" y="3829050"/>
            <a:ext cx="5486400" cy="5086350"/>
          </a:xfrm>
        </p:spPr>
        <p:txBody>
          <a:bodyPr/>
          <a:lstStyle/>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variation between in-cabin exposure experiences depended on measuring the concentration of black carbon inside and outside the car using MA350s in a 1-min resolution within central London.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analysis used one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TXe</a:t>
            </a:r>
            <a:r>
              <a:rPr lang="en-US" sz="1200" dirty="0">
                <a:effectLst/>
                <a:latin typeface="Garamond" panose="02020404030301010803" pitchFamily="18" charset="0"/>
                <a:ea typeface="Calibri" panose="020F0502020204030204" pitchFamily="34" charset="0"/>
                <a:cs typeface="Times New Roman" panose="02020603050405020304" pitchFamily="18" charset="0"/>
              </a:rPr>
              <a:t> City and one TX4 Euro 5 diesel taxi, both well licensed.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A specific circular route spanning 7.1km was selected within central London. Each taxi traveled in the route four rounds, twice with ventilation set to recirculate and twice with recirculating off.</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fan speed got regulated to medium speed while windows remained closed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Another four rounds involved electric cars with pollen filters removed got driven with recirculating on and off to investigate the effectiveness of the pollen filter in reducing in-cabin concentrations.</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test runs for two days between 13th and 14th May 2019, and electric and diesel cars got involved in the test.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total runs were twelve that lasted approximately 35 minutes each. However, two runs were discarded because the monitors failed to function as targeted, making several runs to be analyzed ten.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Instruments got calibrated differently; </a:t>
            </a:r>
            <a:r>
              <a:rPr lang="en-US" sz="1200" dirty="0" err="1">
                <a:effectLst/>
                <a:latin typeface="Garamond" panose="02020404030301010803" pitchFamily="18" charset="0"/>
                <a:ea typeface="Calibri" panose="020F0502020204030204" pitchFamily="34" charset="0"/>
                <a:cs typeface="Times New Roman" panose="02020603050405020304" pitchFamily="18" charset="0"/>
              </a:rPr>
              <a:t>AQmesh</a:t>
            </a:r>
            <a:r>
              <a:rPr lang="en-US" sz="1200" dirty="0">
                <a:effectLst/>
                <a:latin typeface="Garamond" panose="02020404030301010803" pitchFamily="18" charset="0"/>
                <a:ea typeface="Calibri" panose="020F0502020204030204" pitchFamily="34" charset="0"/>
                <a:cs typeface="Times New Roman" panose="02020603050405020304" pitchFamily="18" charset="0"/>
              </a:rPr>
              <a:t> got calibrated 11 days prior and seven days after the study. The MA350s got only calibrated after sampling to save time.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To maintain an accurate frequency of BC measurement, data got processed using the Optimized Noise-reduction Averaging (ONA) algorithm. </a:t>
            </a: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6</a:t>
            </a:fld>
            <a:endParaRPr lang="en-US"/>
          </a:p>
        </p:txBody>
      </p:sp>
    </p:spTree>
    <p:extLst>
      <p:ext uri="{BB962C8B-B14F-4D97-AF65-F5344CB8AC3E}">
        <p14:creationId xmlns:p14="http://schemas.microsoft.com/office/powerpoint/2010/main" val="425293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600075"/>
            <a:ext cx="5486400" cy="3086100"/>
          </a:xfrm>
        </p:spPr>
      </p:sp>
      <p:sp>
        <p:nvSpPr>
          <p:cNvPr id="3" name="Notes Placeholder 2"/>
          <p:cNvSpPr>
            <a:spLocks noGrp="1"/>
          </p:cNvSpPr>
          <p:nvPr>
            <p:ph type="body" idx="1"/>
          </p:nvPr>
        </p:nvSpPr>
        <p:spPr>
          <a:xfrm>
            <a:off x="628650" y="3829050"/>
            <a:ext cx="5486400" cy="50863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electric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TXe</a:t>
            </a:r>
            <a:r>
              <a:rPr lang="en-GB" sz="1800" dirty="0">
                <a:effectLst/>
                <a:latin typeface="Calibri" panose="020F0502020204030204" pitchFamily="34" charset="0"/>
                <a:ea typeface="Calibri" panose="020F0502020204030204" pitchFamily="34" charset="0"/>
                <a:cs typeface="Times New Roman" panose="02020603050405020304" pitchFamily="18" charset="0"/>
              </a:rPr>
              <a:t> City taxi was built by the London Electric Vehicle Company and registered in April 2018. The taxi has been licensed as a London taxi by Transport for London since April 2019.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TXe</a:t>
            </a:r>
            <a:r>
              <a:rPr lang="en-GB" sz="1800" dirty="0">
                <a:effectLst/>
                <a:latin typeface="Calibri" panose="020F0502020204030204" pitchFamily="34" charset="0"/>
                <a:ea typeface="Calibri" panose="020F0502020204030204" pitchFamily="34" charset="0"/>
                <a:cs typeface="Times New Roman" panose="02020603050405020304" pitchFamily="18" charset="0"/>
              </a:rPr>
              <a:t> taxi is always battery powered and a small range extender petrol engine maintains the battery level until the battery can be recharged. The taxi had recorded a mileage of 8,010 miles at the time of testing. The taxi was fitted with a pollen filter.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TX4 diesel taxi was built by the London Taxi Corporation and registered in September 2015. The taxi has been licensed as a London taxi by Transport for London since September 2015. The taxi had recorded a mileage of 57,337 at the time of testing. The manufacturers confirmed that the taxi was not fitted with a pollen filter.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7</a:t>
            </a:fld>
            <a:endParaRPr lang="en-US"/>
          </a:p>
        </p:txBody>
      </p:sp>
    </p:spTree>
    <p:extLst>
      <p:ext uri="{BB962C8B-B14F-4D97-AF65-F5344CB8AC3E}">
        <p14:creationId xmlns:p14="http://schemas.microsoft.com/office/powerpoint/2010/main" val="65004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b="0" i="0" dirty="0">
                <a:solidFill>
                  <a:srgbClr val="000000"/>
                </a:solidFill>
                <a:effectLst/>
                <a:latin typeface="Arial" panose="020B0604020202020204" pitchFamily="34" charset="0"/>
              </a:rPr>
              <a:t>When comparing two independent samples when the outcome is not normally distributed and the samples are small, a nonparametric test is appropriate. A popular nonparametric test to compare outcomes between two independent groups is the Mann Whitney U test. The Mann Whitney U test, sometimes called the Mann Whitney Wilcoxon Test or the Wilcoxon Rank Sum Test, is used to test whether two samples are likely to derive from the same population (i.e., that the two populations have the same shape). Some investigators interpret this test as comparing the medians between the two populations. Recall that the parametric test compares the means (H</a:t>
            </a:r>
            <a:r>
              <a:rPr lang="en-US" b="0" i="0" baseline="-25000" dirty="0">
                <a:solidFill>
                  <a:srgbClr val="000000"/>
                </a:solidFill>
                <a:effectLst/>
                <a:latin typeface="Arial" panose="020B0604020202020204" pitchFamily="34" charset="0"/>
              </a:rPr>
              <a:t>0</a:t>
            </a:r>
            <a:r>
              <a:rPr lang="en-US" b="0" i="0" dirty="0">
                <a:solidFill>
                  <a:srgbClr val="000000"/>
                </a:solidFill>
                <a:effectLst/>
                <a:latin typeface="Arial" panose="020B0604020202020204" pitchFamily="34" charset="0"/>
              </a:rPr>
              <a:t>: μ</a:t>
            </a:r>
            <a:r>
              <a:rPr lang="en-US" b="0" i="0" baseline="-25000" dirty="0">
                <a:solidFill>
                  <a:srgbClr val="000000"/>
                </a:solidFill>
                <a:effectLst/>
                <a:latin typeface="Arial" panose="020B0604020202020204" pitchFamily="34" charset="0"/>
              </a:rPr>
              <a:t>1</a:t>
            </a:r>
            <a:r>
              <a:rPr lang="en-US" b="0" i="0" dirty="0">
                <a:solidFill>
                  <a:srgbClr val="000000"/>
                </a:solidFill>
                <a:effectLst/>
                <a:latin typeface="Arial" panose="020B0604020202020204" pitchFamily="34" charset="0"/>
              </a:rPr>
              <a:t>=μ</a:t>
            </a:r>
            <a:r>
              <a:rPr lang="en-US" b="0" i="0" baseline="-25000" dirty="0">
                <a:solidFill>
                  <a:srgbClr val="000000"/>
                </a:solidFill>
                <a:effectLst/>
                <a:latin typeface="Arial" panose="020B0604020202020204" pitchFamily="34" charset="0"/>
              </a:rPr>
              <a:t>2</a:t>
            </a:r>
            <a:r>
              <a:rPr lang="en-US" b="0" i="0" dirty="0">
                <a:solidFill>
                  <a:srgbClr val="000000"/>
                </a:solidFill>
                <a:effectLst/>
                <a:latin typeface="Arial" panose="020B0604020202020204" pitchFamily="34" charset="0"/>
              </a:rPr>
              <a:t>) between independent groups. </a:t>
            </a:r>
            <a:endParaRPr kumimoji="0" lang="en-US" sz="12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kumimoji="0" lang="en-US" sz="12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The test also tested the correlation between outside exposure of diesel car drivers </a:t>
            </a:r>
            <a:r>
              <a:rPr kumimoji="0" lang="en-US"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and electric car drivers. </a:t>
            </a:r>
          </a:p>
          <a:p>
            <a:pPr marL="171450" marR="0" lvl="0" indent="-17145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panose="05000000000000000000" pitchFamily="2" charset="2"/>
              <a:buChar char="Ø"/>
              <a:tabLst/>
              <a:defRPr/>
            </a:pPr>
            <a:r>
              <a:rPr kumimoji="0" lang="en-US" b="0" i="0" u="none" strike="noStrike" kern="1200" cap="none" spc="0" normalizeH="0" baseline="0" noProof="0" dirty="0">
                <a:ln>
                  <a:noFill/>
                </a:ln>
                <a:effectLst/>
                <a:uLnTx/>
                <a:uFillTx/>
                <a:latin typeface="Garamond" panose="02020404030301010803" pitchFamily="18" charset="0"/>
                <a:ea typeface="Calibri" panose="020F0502020204030204" pitchFamily="34" charset="0"/>
                <a:cs typeface="Times New Roman" panose="02020603050405020304" pitchFamily="18" charset="0"/>
              </a:rPr>
              <a:t>To verify whether background environment concentration like wind, temperature, and vehicle type affected the cabin concentration of BC and Nitrogen Dioxide the study incorporated a mixed-effect model.</a:t>
            </a:r>
          </a:p>
          <a:p>
            <a:pPr marL="171450" marR="0" lvl="0" indent="-17145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panose="05000000000000000000" pitchFamily="2" charset="2"/>
              <a:buChar char="Ø"/>
              <a:tabLst/>
              <a:defRPr/>
            </a:pPr>
            <a:endParaRPr kumimoji="0" lang="en-US" sz="1200" b="0" i="0" u="none" strike="noStrike" kern="1200" cap="none" spc="0" normalizeH="0" baseline="0" noProof="0" dirty="0">
              <a:ln>
                <a:noFill/>
              </a:ln>
              <a:effectLst/>
              <a:uLnTx/>
              <a:uFillTx/>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8</a:t>
            </a:fld>
            <a:endParaRPr lang="en-US"/>
          </a:p>
        </p:txBody>
      </p:sp>
    </p:spTree>
    <p:extLst>
      <p:ext uri="{BB962C8B-B14F-4D97-AF65-F5344CB8AC3E}">
        <p14:creationId xmlns:p14="http://schemas.microsoft.com/office/powerpoint/2010/main" val="139618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average driver exposure per shift varied between n 2.4 and 11.6 </a:t>
            </a:r>
            <a:r>
              <a:rPr kumimoji="0" lang="en-US" sz="12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μg</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/m3 for BC and 38.9–123.3 </a:t>
            </a:r>
            <a:r>
              <a:rPr kumimoji="0" lang="en-US" sz="12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μg</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/m3 for NO</a:t>
            </a:r>
            <a:r>
              <a:rPr kumimoji="0" lang="en-US" sz="1200" b="0" i="0" u="none" strike="noStrike" kern="1200" cap="none" spc="0" normalizeH="0" baseline="-2500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2, </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with the driver who showed a higher level of BC exposure concurrently showing higher levels of NO</a:t>
            </a:r>
            <a:r>
              <a:rPr kumimoji="0" lang="en-US" sz="1200" b="0" i="0" u="none" strike="noStrike" kern="1200" cap="none" spc="0" normalizeH="0" baseline="-2500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2</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and vice versa.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Again, the driver's exposure to BC while working outside was three times higher than when not working for </a:t>
            </a:r>
            <a:r>
              <a:rPr kumimoji="0" lang="en-US" sz="12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TXe</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City vehicle.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On the other hand, the BC value was four times higher when the driver was working than when not working for a diesel-operated taxi.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difference between daily average exposures at work and outside of work (Wilcoxon test; p &lt; 0.01) was statistically significant. The average exposures to BC for all drivers at work were 5.2 (6.0) </a:t>
            </a:r>
            <a:r>
              <a:rPr kumimoji="0" lang="en-US" sz="12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μg</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/m3 compared with 1.4 (2.8) </a:t>
            </a:r>
            <a:r>
              <a:rPr kumimoji="0" lang="en-US" sz="1200" b="0" i="0" u="none" strike="noStrike" kern="1200" cap="none" spc="0" normalizeH="0" baseline="0" noProof="0" dirty="0" err="1">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μg</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/m3 outside of work. </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The outside environment temperature concentrations had negligible but statistically impact on the cabin concentrations of both BC and NO</a:t>
            </a:r>
            <a:r>
              <a:rPr kumimoji="0" lang="en-US" sz="1200" b="0" i="0" u="none" strike="noStrike" kern="1200" cap="none" spc="0" normalizeH="0" baseline="-2500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2</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 (p &lt; 0.01 and p &lt; 0.05, respectively). The wind speed similarly barely affected BC concentrations but had a slightly more substantial effect on NO2 concentrations (p &lt; 0.01 and p &lt; 0.05, respectively).</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Again, the environmental concentration of NO</a:t>
            </a:r>
            <a:r>
              <a:rPr kumimoji="0" lang="en-US" sz="1200" b="0" i="0" u="none" strike="noStrike" kern="1200" cap="none" spc="0" normalizeH="0" baseline="-2500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2 </a:t>
            </a: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and BC had a minor but crucial impact on the concentration results (p &lt; 0.001).</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The faulty monitor contributed to only one round getting recorded with recirculating set to off for the inside-outside analysis in the diesel taxi. This run coincided with very high outside readings compared to the other runs resulted in increased values. </a:t>
            </a:r>
          </a:p>
          <a:p>
            <a:pPr marL="171450" marR="0" indent="-171450">
              <a:lnSpc>
                <a:spcPct val="107000"/>
              </a:lnSpc>
              <a:spcBef>
                <a:spcPts val="0"/>
              </a:spcBef>
              <a:spcAft>
                <a:spcPts val="800"/>
              </a:spcAft>
              <a:buFont typeface="Wingdings" panose="05000000000000000000" pitchFamily="2" charset="2"/>
              <a:buChar char="Ø"/>
            </a:pPr>
            <a:r>
              <a:rPr lang="en-US" sz="1200" dirty="0">
                <a:effectLst/>
                <a:latin typeface="Garamond" panose="02020404030301010803" pitchFamily="18" charset="0"/>
                <a:ea typeface="Calibri" panose="020F0502020204030204" pitchFamily="34" charset="0"/>
                <a:cs typeface="Times New Roman" panose="02020603050405020304" pitchFamily="18" charset="0"/>
              </a:rPr>
              <a:t>Most likely, the absence of this round could have caused similar results for in-cabin diesel taxi concentrations, and the results would be like the electric taxi without the filter, with the electric taxi with the filter resulting in the lowest in-cabin concentrations.</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However, the type of vehicle presented a significant difference in cabin concentration for the two air pollutants. </a:t>
            </a:r>
          </a:p>
          <a:p>
            <a:endParaRPr lang="en-US" dirty="0"/>
          </a:p>
        </p:txBody>
      </p:sp>
      <p:sp>
        <p:nvSpPr>
          <p:cNvPr id="4" name="Slide Number Placeholder 3"/>
          <p:cNvSpPr>
            <a:spLocks noGrp="1"/>
          </p:cNvSpPr>
          <p:nvPr>
            <p:ph type="sldNum" sz="quarter" idx="5"/>
          </p:nvPr>
        </p:nvSpPr>
        <p:spPr/>
        <p:txBody>
          <a:bodyPr/>
          <a:lstStyle/>
          <a:p>
            <a:fld id="{9A2668D4-6256-4D1D-A22E-F6DE99A7D299}" type="slidenum">
              <a:rPr lang="en-US" smtClean="0"/>
              <a:t>9</a:t>
            </a:fld>
            <a:endParaRPr lang="en-US"/>
          </a:p>
        </p:txBody>
      </p:sp>
    </p:spTree>
    <p:extLst>
      <p:ext uri="{BB962C8B-B14F-4D97-AF65-F5344CB8AC3E}">
        <p14:creationId xmlns:p14="http://schemas.microsoft.com/office/powerpoint/2010/main" val="249091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37180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B58D49-2783-4224-8DF3-731D9A2AA659}"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427825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3212819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Garamond" panose="02020404030301010803" pitchFamily="18"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latin typeface="Garamond" panose="02020404030301010803" pitchFamily="18" charset="0"/>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latin typeface="Garamond" panose="02020404030301010803" pitchFamily="18" charset="0"/>
              </a:rPr>
              <a:t>”</a:t>
            </a:r>
          </a:p>
        </p:txBody>
      </p:sp>
    </p:spTree>
    <p:extLst>
      <p:ext uri="{BB962C8B-B14F-4D97-AF65-F5344CB8AC3E}">
        <p14:creationId xmlns:p14="http://schemas.microsoft.com/office/powerpoint/2010/main" val="12344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298437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107137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4258132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377180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263979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319698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29654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B58D49-2783-4224-8DF3-731D9A2AA659}"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73858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B58D49-2783-4224-8DF3-731D9A2AA659}"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398799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20926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217781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0B58D49-2783-4224-8DF3-731D9A2AA659}" type="datetimeFigureOut">
              <a:rPr lang="en-US" smtClean="0"/>
              <a:t>5/10/2021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134878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B58D49-2783-4224-8DF3-731D9A2AA659}"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7D57-47B4-4C12-BCDF-112FF9F493EB}" type="slidenum">
              <a:rPr lang="en-US" smtClean="0"/>
              <a:t>‹#›</a:t>
            </a:fld>
            <a:endParaRPr lang="en-US"/>
          </a:p>
        </p:txBody>
      </p:sp>
    </p:spTree>
    <p:extLst>
      <p:ext uri="{BB962C8B-B14F-4D97-AF65-F5344CB8AC3E}">
        <p14:creationId xmlns:p14="http://schemas.microsoft.com/office/powerpoint/2010/main" val="310602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latin typeface="Garamond" panose="02020404030301010803" pitchFamily="18" charset="0"/>
              </a:defRPr>
            </a:lvl1pPr>
          </a:lstStyle>
          <a:p>
            <a:fld id="{60B58D49-2783-4224-8DF3-731D9A2AA659}" type="datetimeFigureOut">
              <a:rPr lang="en-US" smtClean="0"/>
              <a:pPr/>
              <a:t>5/10/2021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latin typeface="Garamond" panose="02020404030301010803" pitchFamily="18" charset="0"/>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latin typeface="Garamond" panose="02020404030301010803" pitchFamily="18" charset="0"/>
              </a:defRPr>
            </a:lvl1pPr>
          </a:lstStyle>
          <a:p>
            <a:fld id="{A5057D57-47B4-4C12-BCDF-112FF9F493EB}" type="slidenum">
              <a:rPr lang="en-US" smtClean="0"/>
              <a:pPr/>
              <a:t>‹#›</a:t>
            </a:fld>
            <a:endParaRPr lang="en-US" dirty="0"/>
          </a:p>
        </p:txBody>
      </p:sp>
    </p:spTree>
    <p:extLst>
      <p:ext uri="{BB962C8B-B14F-4D97-AF65-F5344CB8AC3E}">
        <p14:creationId xmlns:p14="http://schemas.microsoft.com/office/powerpoint/2010/main" val="10757725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Garamond" panose="020204040303010108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Garamond" panose="02020404030301010803" pitchFamily="18" charset="0"/>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Garamond" panose="02020404030301010803" pitchFamily="18" charset="0"/>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Garamond" panose="02020404030301010803" pitchFamily="18" charset="0"/>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Garamond" panose="02020404030301010803" pitchFamily="18" charset="0"/>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Garamond" panose="02020404030301010803" pitchFamily="18" charset="0"/>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heconversation.com/air-pollution-causes-more-than-3-million-premature-deaths-a-year-worldwide-4763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envres.2021.11073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dmin.indiaenvironmentportal.org.in/reports-documents/directions-issued-under-section-18-1b-air-prevention-and-control-pollution-ac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E14B-F666-4CDD-8CD2-AF8FDF7EC15D}"/>
              </a:ext>
            </a:extLst>
          </p:cNvPr>
          <p:cNvSpPr>
            <a:spLocks noGrp="1"/>
          </p:cNvSpPr>
          <p:nvPr>
            <p:ph type="ctrTitle"/>
          </p:nvPr>
        </p:nvSpPr>
        <p:spPr>
          <a:xfrm>
            <a:off x="1049437" y="347241"/>
            <a:ext cx="9144000" cy="3703897"/>
          </a:xfrm>
        </p:spPr>
        <p:txBody>
          <a:bodyPr>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Taxi Drivers’ Exposure to Black Carbon and Nitrogen Dioxide in Electric and </a:t>
            </a:r>
            <a:br>
              <a:rPr lang="en-US" sz="36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Diesel Vehicles: A Case Study in London</a:t>
            </a:r>
            <a:br>
              <a:rPr lang="en-US" sz="48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(Brendan Bos, </a:t>
            </a:r>
            <a:r>
              <a:rPr lang="en-US" sz="2400" b="1" dirty="0" err="1">
                <a:solidFill>
                  <a:schemeClr val="bg1"/>
                </a:solidFill>
                <a:latin typeface="Times New Roman" panose="02020603050405020304" pitchFamily="18" charset="0"/>
                <a:cs typeface="Times New Roman" panose="02020603050405020304" pitchFamily="18" charset="0"/>
              </a:rPr>
              <a:t>Shanon</a:t>
            </a:r>
            <a:r>
              <a:rPr lang="en-US" sz="2400" b="1" dirty="0">
                <a:solidFill>
                  <a:schemeClr val="bg1"/>
                </a:solidFill>
                <a:latin typeface="Times New Roman" panose="02020603050405020304" pitchFamily="18" charset="0"/>
                <a:cs typeface="Times New Roman" panose="02020603050405020304" pitchFamily="18" charset="0"/>
              </a:rPr>
              <a:t> Lim, Michael Hedges, Nick </a:t>
            </a:r>
            <a:r>
              <a:rPr lang="en-US" sz="2400" b="1" dirty="0" err="1">
                <a:solidFill>
                  <a:schemeClr val="bg1"/>
                </a:solidFill>
                <a:latin typeface="Times New Roman" panose="02020603050405020304" pitchFamily="18" charset="0"/>
                <a:cs typeface="Times New Roman" panose="02020603050405020304" pitchFamily="18" charset="0"/>
              </a:rPr>
              <a:t>Molden</a:t>
            </a:r>
            <a:r>
              <a:rPr lang="en-US" sz="2400" b="1" dirty="0">
                <a:solidFill>
                  <a:schemeClr val="bg1"/>
                </a:solidFill>
                <a:latin typeface="Times New Roman" panose="02020603050405020304" pitchFamily="18" charset="0"/>
                <a:cs typeface="Times New Roman" panose="02020603050405020304" pitchFamily="18" charset="0"/>
              </a:rPr>
              <a:t>, Sam Boyle, Dr. Ian </a:t>
            </a:r>
            <a:r>
              <a:rPr lang="en-US" sz="2400" b="1" dirty="0" err="1">
                <a:solidFill>
                  <a:schemeClr val="bg1"/>
                </a:solidFill>
                <a:latin typeface="Times New Roman" panose="02020603050405020304" pitchFamily="18" charset="0"/>
                <a:cs typeface="Times New Roman" panose="02020603050405020304" pitchFamily="18" charset="0"/>
              </a:rPr>
              <a:t>Mudway</a:t>
            </a:r>
            <a:r>
              <a:rPr lang="en-US" sz="2400" b="1" dirty="0">
                <a:solidFill>
                  <a:schemeClr val="bg1"/>
                </a:solidFill>
                <a:latin typeface="Times New Roman" panose="02020603050405020304" pitchFamily="18" charset="0"/>
                <a:cs typeface="Times New Roman" panose="02020603050405020304" pitchFamily="18" charset="0"/>
              </a:rPr>
              <a:t>, Dr. Benjamin Barratt)</a:t>
            </a:r>
            <a:endParaRPr lang="en-US" sz="2400" b="1" dirty="0">
              <a:solidFill>
                <a:schemeClr val="bg1"/>
              </a:solidFill>
              <a:latin typeface="Garamond" panose="02020404030301010803"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F659EAF-C0B9-4A6F-BA5C-A4033DCC2F53}"/>
              </a:ext>
            </a:extLst>
          </p:cNvPr>
          <p:cNvSpPr>
            <a:spLocks noGrp="1"/>
          </p:cNvSpPr>
          <p:nvPr>
            <p:ph type="subTitle" idx="1"/>
          </p:nvPr>
        </p:nvSpPr>
        <p:spPr>
          <a:xfrm>
            <a:off x="1188334" y="4085863"/>
            <a:ext cx="9144000" cy="2326511"/>
          </a:xfrm>
        </p:spPr>
        <p:txBody>
          <a:bodyPr>
            <a:noAutofit/>
          </a:bodyPr>
          <a:lstStyle/>
          <a:p>
            <a:pPr algn="ctr"/>
            <a:r>
              <a:rPr lang="en-US" sz="2800" dirty="0">
                <a:solidFill>
                  <a:schemeClr val="bg1"/>
                </a:solidFill>
                <a:latin typeface="Garamond" panose="02020404030301010803" pitchFamily="18" charset="0"/>
                <a:cs typeface="Times New Roman" panose="02020603050405020304" pitchFamily="18" charset="0"/>
              </a:rPr>
              <a:t>Christopher Atkinson</a:t>
            </a:r>
          </a:p>
          <a:p>
            <a:pPr algn="ctr"/>
            <a:r>
              <a:rPr lang="en-US" sz="2800" dirty="0">
                <a:solidFill>
                  <a:schemeClr val="bg1"/>
                </a:solidFill>
                <a:latin typeface="Garamond" panose="02020404030301010803" pitchFamily="18" charset="0"/>
                <a:cs typeface="Times New Roman" panose="02020603050405020304" pitchFamily="18" charset="0"/>
              </a:rPr>
              <a:t>ATMS 790</a:t>
            </a:r>
          </a:p>
          <a:p>
            <a:pPr algn="ctr"/>
            <a:r>
              <a:rPr lang="en-US" sz="2800" dirty="0">
                <a:solidFill>
                  <a:schemeClr val="bg1"/>
                </a:solidFill>
                <a:latin typeface="Garamond" panose="02020404030301010803" pitchFamily="18" charset="0"/>
                <a:cs typeface="Times New Roman" panose="02020603050405020304" pitchFamily="18" charset="0"/>
              </a:rPr>
              <a:t>5/10/2021</a:t>
            </a:r>
          </a:p>
          <a:p>
            <a:pPr algn="ctr"/>
            <a:endParaRPr lang="en-US" sz="3600" dirty="0">
              <a:solidFill>
                <a:schemeClr val="bg1"/>
              </a:solidFill>
              <a:latin typeface="Garamond" panose="02020404030301010803" pitchFamily="18" charset="0"/>
              <a:cs typeface="Times New Roman" panose="02020603050405020304" pitchFamily="18" charset="0"/>
            </a:endParaRPr>
          </a:p>
          <a:p>
            <a:pPr algn="ctr"/>
            <a:endParaRPr lang="en-US" sz="3600" dirty="0">
              <a:solidFill>
                <a:schemeClr val="bg1"/>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92071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72A6-142B-413A-8A35-8DE07B20F6BD}"/>
              </a:ext>
            </a:extLst>
          </p:cNvPr>
          <p:cNvSpPr>
            <a:spLocks noGrp="1"/>
          </p:cNvSpPr>
          <p:nvPr>
            <p:ph type="title"/>
          </p:nvPr>
        </p:nvSpPr>
        <p:spPr>
          <a:xfrm>
            <a:off x="629392" y="250521"/>
            <a:ext cx="9132125" cy="782633"/>
          </a:xfrm>
        </p:spPr>
        <p:txBody>
          <a:bodyPr/>
          <a:lstStyle/>
          <a:p>
            <a:pPr algn="ctr"/>
            <a:r>
              <a:rPr lang="en-US" sz="4800" dirty="0">
                <a:latin typeface="Garamond" panose="02020404030301010803" pitchFamily="18" charset="0"/>
                <a:cs typeface="Times New Roman" panose="02020603050405020304" pitchFamily="18" charset="0"/>
              </a:rPr>
              <a:t>Continuation </a:t>
            </a:r>
          </a:p>
        </p:txBody>
      </p:sp>
      <p:sp>
        <p:nvSpPr>
          <p:cNvPr id="4" name="Text Placeholder 3">
            <a:extLst>
              <a:ext uri="{FF2B5EF4-FFF2-40B4-BE49-F238E27FC236}">
                <a16:creationId xmlns:a16="http://schemas.microsoft.com/office/drawing/2014/main" id="{6901302D-D780-4CCD-9F42-9B035519FEE4}"/>
              </a:ext>
            </a:extLst>
          </p:cNvPr>
          <p:cNvSpPr>
            <a:spLocks noGrp="1"/>
          </p:cNvSpPr>
          <p:nvPr>
            <p:ph type="body" sz="half" idx="2"/>
          </p:nvPr>
        </p:nvSpPr>
        <p:spPr>
          <a:xfrm>
            <a:off x="453496" y="1189973"/>
            <a:ext cx="2828324" cy="5185775"/>
          </a:xfrm>
        </p:spPr>
        <p:txBody>
          <a:bodyPr>
            <a:noAutofit/>
          </a:bodyPr>
          <a:lstStyle/>
          <a:p>
            <a:r>
              <a:rPr lang="en-US" sz="2800" dirty="0">
                <a:latin typeface="Garamond" panose="02020404030301010803" pitchFamily="18" charset="0"/>
                <a:cs typeface="Times New Roman" panose="02020603050405020304" pitchFamily="18" charset="0"/>
              </a:rPr>
              <a:t>Fig. 3. Paired inside and outside 1-min black carbon concentrations for diesel taxi with recirculate on; electric taxi with filter, recirculate on and electric taxi without filter, recirculate off. </a:t>
            </a:r>
          </a:p>
        </p:txBody>
      </p:sp>
      <p:pic>
        <p:nvPicPr>
          <p:cNvPr id="10" name="Picture 9" descr="Chart, histogram&#10;&#10;Description automatically generated">
            <a:extLst>
              <a:ext uri="{FF2B5EF4-FFF2-40B4-BE49-F238E27FC236}">
                <a16:creationId xmlns:a16="http://schemas.microsoft.com/office/drawing/2014/main" id="{535A005B-2A1F-4454-A920-87D9EEEA6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091" y="1764994"/>
            <a:ext cx="8267973" cy="4035731"/>
          </a:xfrm>
          <a:prstGeom prst="rect">
            <a:avLst/>
          </a:prstGeom>
        </p:spPr>
      </p:pic>
    </p:spTree>
    <p:extLst>
      <p:ext uri="{BB962C8B-B14F-4D97-AF65-F5344CB8AC3E}">
        <p14:creationId xmlns:p14="http://schemas.microsoft.com/office/powerpoint/2010/main" val="231153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8D40-4F45-44DE-B683-E4BCFE777108}"/>
              </a:ext>
            </a:extLst>
          </p:cNvPr>
          <p:cNvSpPr>
            <a:spLocks noGrp="1"/>
          </p:cNvSpPr>
          <p:nvPr>
            <p:ph type="title"/>
          </p:nvPr>
        </p:nvSpPr>
        <p:spPr>
          <a:xfrm>
            <a:off x="1515649" y="250520"/>
            <a:ext cx="8242125" cy="789139"/>
          </a:xfrm>
        </p:spPr>
        <p:txBody>
          <a:bodyPr/>
          <a:lstStyle/>
          <a:p>
            <a:pPr algn="ctr"/>
            <a:r>
              <a:rPr lang="en-US" sz="4800" dirty="0">
                <a:latin typeface="Garamond" panose="02020404030301010803" pitchFamily="18" charset="0"/>
                <a:cs typeface="Times New Roman" panose="02020603050405020304" pitchFamily="18" charset="0"/>
              </a:rPr>
              <a:t>Continuation </a:t>
            </a:r>
          </a:p>
        </p:txBody>
      </p:sp>
      <p:pic>
        <p:nvPicPr>
          <p:cNvPr id="9" name="Content Placeholder 8">
            <a:extLst>
              <a:ext uri="{FF2B5EF4-FFF2-40B4-BE49-F238E27FC236}">
                <a16:creationId xmlns:a16="http://schemas.microsoft.com/office/drawing/2014/main" id="{168EB1F5-5385-4FD8-8010-716DF20796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7184" y="1327760"/>
            <a:ext cx="8104339" cy="5022936"/>
          </a:xfrm>
        </p:spPr>
      </p:pic>
      <p:sp>
        <p:nvSpPr>
          <p:cNvPr id="7" name="Text Placeholder 6">
            <a:extLst>
              <a:ext uri="{FF2B5EF4-FFF2-40B4-BE49-F238E27FC236}">
                <a16:creationId xmlns:a16="http://schemas.microsoft.com/office/drawing/2014/main" id="{952C62F9-58C7-44E7-9A95-B84F27AE32F2}"/>
              </a:ext>
            </a:extLst>
          </p:cNvPr>
          <p:cNvSpPr>
            <a:spLocks noGrp="1"/>
          </p:cNvSpPr>
          <p:nvPr>
            <p:ph type="body" sz="half" idx="2"/>
          </p:nvPr>
        </p:nvSpPr>
        <p:spPr>
          <a:xfrm>
            <a:off x="290658" y="1114816"/>
            <a:ext cx="2703064" cy="5361140"/>
          </a:xfrm>
        </p:spPr>
        <p:txBody>
          <a:bodyPr>
            <a:noAutofit/>
          </a:bodyPr>
          <a:lstStyle/>
          <a:p>
            <a:r>
              <a:rPr lang="en-US" sz="2800" dirty="0">
                <a:latin typeface="Garamond" panose="02020404030301010803" pitchFamily="18" charset="0"/>
                <a:cs typeface="Times New Roman" panose="02020603050405020304" pitchFamily="18" charset="0"/>
              </a:rPr>
              <a:t>Fig. 4. Chart showing a same-day comparison on a typical driving day of exposure to black carbon in a TX4 Diesel vehicle and a </a:t>
            </a:r>
            <a:r>
              <a:rPr lang="en-US" sz="2800" dirty="0" err="1">
                <a:latin typeface="Garamond" panose="02020404030301010803" pitchFamily="18" charset="0"/>
                <a:cs typeface="Times New Roman" panose="02020603050405020304" pitchFamily="18" charset="0"/>
              </a:rPr>
              <a:t>TXe</a:t>
            </a:r>
            <a:r>
              <a:rPr lang="en-US" sz="2800" dirty="0">
                <a:latin typeface="Garamond" panose="02020404030301010803" pitchFamily="18" charset="0"/>
                <a:cs typeface="Times New Roman" panose="02020603050405020304" pitchFamily="18" charset="0"/>
              </a:rPr>
              <a:t> City electric vehicle, 31st of May 2018.</a:t>
            </a:r>
          </a:p>
        </p:txBody>
      </p:sp>
    </p:spTree>
    <p:extLst>
      <p:ext uri="{BB962C8B-B14F-4D97-AF65-F5344CB8AC3E}">
        <p14:creationId xmlns:p14="http://schemas.microsoft.com/office/powerpoint/2010/main" val="151625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B4FB-3D4D-40CA-B7A8-5E30367C2458}"/>
              </a:ext>
            </a:extLst>
          </p:cNvPr>
          <p:cNvSpPr>
            <a:spLocks noGrp="1"/>
          </p:cNvSpPr>
          <p:nvPr>
            <p:ph type="title"/>
          </p:nvPr>
        </p:nvSpPr>
        <p:spPr>
          <a:xfrm>
            <a:off x="771371" y="164619"/>
            <a:ext cx="9404723" cy="812411"/>
          </a:xfrm>
        </p:spPr>
        <p:txBody>
          <a:bodyPr/>
          <a:lstStyle/>
          <a:p>
            <a:pPr algn="ctr"/>
            <a:r>
              <a:rPr lang="en-US" sz="4800" dirty="0">
                <a:latin typeface="Garamond" panose="02020404030301010803" pitchFamily="18" charset="0"/>
                <a:cs typeface="Times New Roman" panose="02020603050405020304" pitchFamily="18" charset="0"/>
              </a:rPr>
              <a:t>Infiltration Rate Analysis </a:t>
            </a:r>
          </a:p>
        </p:txBody>
      </p:sp>
      <p:sp>
        <p:nvSpPr>
          <p:cNvPr id="4" name="Text Placeholder 3">
            <a:extLst>
              <a:ext uri="{FF2B5EF4-FFF2-40B4-BE49-F238E27FC236}">
                <a16:creationId xmlns:a16="http://schemas.microsoft.com/office/drawing/2014/main" id="{BB9B2812-2485-48BB-8BF5-48B5B2616F6E}"/>
              </a:ext>
            </a:extLst>
          </p:cNvPr>
          <p:cNvSpPr>
            <a:spLocks noGrp="1"/>
          </p:cNvSpPr>
          <p:nvPr>
            <p:ph type="body" idx="1"/>
          </p:nvPr>
        </p:nvSpPr>
        <p:spPr>
          <a:xfrm>
            <a:off x="212943" y="1064713"/>
            <a:ext cx="5686816" cy="2129424"/>
          </a:xfrm>
        </p:spPr>
        <p:txBody>
          <a:bodyPr/>
          <a:lstStyle/>
          <a:p>
            <a:r>
              <a:rPr lang="en-US" sz="2800" dirty="0">
                <a:solidFill>
                  <a:schemeClr val="tx1"/>
                </a:solidFill>
                <a:latin typeface="Garamond" panose="02020404030301010803" pitchFamily="18" charset="0"/>
                <a:cs typeface="Times New Roman" panose="02020603050405020304" pitchFamily="18" charset="0"/>
              </a:rPr>
              <a:t>Fig. 5. A boxplot showing the exposure to BC depending on vehicle type during 16 shifts for diesel vehicles and 20 shifts for the electric vehicles.</a:t>
            </a:r>
          </a:p>
        </p:txBody>
      </p:sp>
      <p:pic>
        <p:nvPicPr>
          <p:cNvPr id="9" name="Content Placeholder 8">
            <a:extLst>
              <a:ext uri="{FF2B5EF4-FFF2-40B4-BE49-F238E27FC236}">
                <a16:creationId xmlns:a16="http://schemas.microsoft.com/office/drawing/2014/main" id="{C5FAE8F0-BBE2-454E-9FDA-903D40A8616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0937" y="3244241"/>
            <a:ext cx="4328419" cy="3494762"/>
          </a:xfrm>
        </p:spPr>
      </p:pic>
      <p:sp>
        <p:nvSpPr>
          <p:cNvPr id="6" name="Text Placeholder 5">
            <a:extLst>
              <a:ext uri="{FF2B5EF4-FFF2-40B4-BE49-F238E27FC236}">
                <a16:creationId xmlns:a16="http://schemas.microsoft.com/office/drawing/2014/main" id="{E7AB1260-2B93-48AF-A80D-833593076A88}"/>
              </a:ext>
            </a:extLst>
          </p:cNvPr>
          <p:cNvSpPr>
            <a:spLocks noGrp="1"/>
          </p:cNvSpPr>
          <p:nvPr>
            <p:ph type="body" sz="quarter" idx="3"/>
          </p:nvPr>
        </p:nvSpPr>
        <p:spPr>
          <a:xfrm>
            <a:off x="6238462" y="964505"/>
            <a:ext cx="5110119" cy="2254684"/>
          </a:xfrm>
        </p:spPr>
        <p:txBody>
          <a:bodyPr/>
          <a:lstStyle/>
          <a:p>
            <a:r>
              <a:rPr lang="en-US" sz="2800" dirty="0">
                <a:solidFill>
                  <a:schemeClr val="tx1"/>
                </a:solidFill>
                <a:latin typeface="Garamond" panose="02020404030301010803" pitchFamily="18" charset="0"/>
                <a:cs typeface="Times New Roman" panose="02020603050405020304" pitchFamily="18" charset="0"/>
              </a:rPr>
              <a:t>Fig. 6. A boxplot showing the exposure to NO2 depending on vehicle type during 16 shifts for diesel vehicles and 20 shifts for the electric vehicles. </a:t>
            </a:r>
          </a:p>
        </p:txBody>
      </p:sp>
      <p:pic>
        <p:nvPicPr>
          <p:cNvPr id="11" name="Content Placeholder 10">
            <a:extLst>
              <a:ext uri="{FF2B5EF4-FFF2-40B4-BE49-F238E27FC236}">
                <a16:creationId xmlns:a16="http://schemas.microsoft.com/office/drawing/2014/main" id="{774B0CC3-C039-49F4-AC93-036A3574FE63}"/>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75540" y="3256768"/>
            <a:ext cx="4835046" cy="3494762"/>
          </a:xfrm>
        </p:spPr>
      </p:pic>
    </p:spTree>
    <p:extLst>
      <p:ext uri="{BB962C8B-B14F-4D97-AF65-F5344CB8AC3E}">
        <p14:creationId xmlns:p14="http://schemas.microsoft.com/office/powerpoint/2010/main" val="423841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3FA4-E36A-4C54-A5B6-E653E41A0541}"/>
              </a:ext>
            </a:extLst>
          </p:cNvPr>
          <p:cNvSpPr>
            <a:spLocks noGrp="1"/>
          </p:cNvSpPr>
          <p:nvPr>
            <p:ph type="title"/>
          </p:nvPr>
        </p:nvSpPr>
        <p:spPr>
          <a:xfrm>
            <a:off x="1528175" y="120041"/>
            <a:ext cx="8217074" cy="694151"/>
          </a:xfrm>
        </p:spPr>
        <p:txBody>
          <a:bodyPr/>
          <a:lstStyle/>
          <a:p>
            <a:pPr algn="ctr"/>
            <a:r>
              <a:rPr lang="en-US" sz="4800" dirty="0">
                <a:latin typeface="Garamond" panose="02020404030301010803" pitchFamily="18" charset="0"/>
                <a:cs typeface="Times New Roman" panose="02020603050405020304" pitchFamily="18" charset="0"/>
              </a:rPr>
              <a:t>Discussion</a:t>
            </a:r>
          </a:p>
        </p:txBody>
      </p:sp>
      <p:sp>
        <p:nvSpPr>
          <p:cNvPr id="5" name="Text Placeholder 4">
            <a:extLst>
              <a:ext uri="{FF2B5EF4-FFF2-40B4-BE49-F238E27FC236}">
                <a16:creationId xmlns:a16="http://schemas.microsoft.com/office/drawing/2014/main" id="{976F4183-30D3-44A0-9DF9-0587DFFBE4D7}"/>
              </a:ext>
            </a:extLst>
          </p:cNvPr>
          <p:cNvSpPr>
            <a:spLocks noGrp="1"/>
          </p:cNvSpPr>
          <p:nvPr>
            <p:ph type="body" sz="half" idx="2"/>
          </p:nvPr>
        </p:nvSpPr>
        <p:spPr/>
        <p:txBody>
          <a:bodyPr/>
          <a:lstStyle/>
          <a:p>
            <a:endParaRPr lang="en-US" dirty="0"/>
          </a:p>
        </p:txBody>
      </p:sp>
      <p:pic>
        <p:nvPicPr>
          <p:cNvPr id="7" name="Picture 6">
            <a:extLst>
              <a:ext uri="{FF2B5EF4-FFF2-40B4-BE49-F238E27FC236}">
                <a16:creationId xmlns:a16="http://schemas.microsoft.com/office/drawing/2014/main" id="{FAD94C30-FD1A-4D76-B754-C21F0BD83940}"/>
              </a:ext>
            </a:extLst>
          </p:cNvPr>
          <p:cNvPicPr>
            <a:picLocks noChangeAspect="1"/>
          </p:cNvPicPr>
          <p:nvPr/>
        </p:nvPicPr>
        <p:blipFill>
          <a:blip r:embed="rId3"/>
          <a:stretch>
            <a:fillRect/>
          </a:stretch>
        </p:blipFill>
        <p:spPr>
          <a:xfrm>
            <a:off x="6096000" y="833121"/>
            <a:ext cx="5111980" cy="5423546"/>
          </a:xfrm>
          <a:prstGeom prst="rect">
            <a:avLst/>
          </a:prstGeom>
        </p:spPr>
      </p:pic>
      <p:sp>
        <p:nvSpPr>
          <p:cNvPr id="9" name="TextBox 8">
            <a:extLst>
              <a:ext uri="{FF2B5EF4-FFF2-40B4-BE49-F238E27FC236}">
                <a16:creationId xmlns:a16="http://schemas.microsoft.com/office/drawing/2014/main" id="{BD039855-8B16-4CB7-8FAE-3BACC9CE7A69}"/>
              </a:ext>
            </a:extLst>
          </p:cNvPr>
          <p:cNvSpPr txBox="1"/>
          <p:nvPr/>
        </p:nvSpPr>
        <p:spPr>
          <a:xfrm>
            <a:off x="443204" y="6256665"/>
            <a:ext cx="5278989" cy="646331"/>
          </a:xfrm>
          <a:prstGeom prst="rect">
            <a:avLst/>
          </a:prstGeom>
          <a:noFill/>
        </p:spPr>
        <p:txBody>
          <a:bodyPr wrap="square" rtlCol="0">
            <a:spAutoFit/>
          </a:bodyPr>
          <a:lstStyle/>
          <a:p>
            <a:r>
              <a:rPr lang="en-GB" sz="1800" dirty="0">
                <a:effectLst/>
                <a:latin typeface="Garamond" panose="02020404030301010803" pitchFamily="18" charset="0"/>
                <a:ea typeface="Calibri" panose="020F0502020204030204" pitchFamily="34" charset="0"/>
                <a:cs typeface="Times New Roman" panose="02020603050405020304" pitchFamily="18" charset="0"/>
              </a:rPr>
              <a:t>Figure 7: Mixed-effects model result for BC concentrations</a:t>
            </a:r>
            <a:endParaRPr lang="en-US" dirty="0"/>
          </a:p>
        </p:txBody>
      </p:sp>
      <p:sp>
        <p:nvSpPr>
          <p:cNvPr id="10" name="TextBox 9">
            <a:extLst>
              <a:ext uri="{FF2B5EF4-FFF2-40B4-BE49-F238E27FC236}">
                <a16:creationId xmlns:a16="http://schemas.microsoft.com/office/drawing/2014/main" id="{3AEEBC13-81D4-4DDD-91D7-A4D1C18D8F3E}"/>
              </a:ext>
            </a:extLst>
          </p:cNvPr>
          <p:cNvSpPr txBox="1"/>
          <p:nvPr/>
        </p:nvSpPr>
        <p:spPr>
          <a:xfrm>
            <a:off x="6012495" y="6240529"/>
            <a:ext cx="5278989" cy="646331"/>
          </a:xfrm>
          <a:prstGeom prst="rect">
            <a:avLst/>
          </a:prstGeom>
          <a:noFill/>
        </p:spPr>
        <p:txBody>
          <a:bodyPr wrap="square" rtlCol="0">
            <a:spAutoFit/>
          </a:bodyPr>
          <a:lstStyle/>
          <a:p>
            <a:r>
              <a:rPr lang="en-GB" sz="1800" dirty="0">
                <a:effectLst/>
                <a:latin typeface="Garamond" panose="02020404030301010803" pitchFamily="18" charset="0"/>
                <a:ea typeface="Calibri" panose="020F0502020204030204" pitchFamily="34" charset="0"/>
                <a:cs typeface="Times New Roman" panose="02020603050405020304" pitchFamily="18" charset="0"/>
              </a:rPr>
              <a:t>Figure 8: Mixed-effects model result for NO</a:t>
            </a:r>
            <a:r>
              <a:rPr lang="en-GB" sz="1600" dirty="0">
                <a:effectLst/>
                <a:latin typeface="Garamond" panose="02020404030301010803" pitchFamily="18" charset="0"/>
                <a:ea typeface="Calibri" panose="020F0502020204030204" pitchFamily="34" charset="0"/>
                <a:cs typeface="Times New Roman" panose="02020603050405020304" pitchFamily="18" charset="0"/>
              </a:rPr>
              <a:t>2</a:t>
            </a:r>
            <a:r>
              <a:rPr lang="en-GB" sz="1800" dirty="0">
                <a:effectLst/>
                <a:latin typeface="Garamond" panose="02020404030301010803" pitchFamily="18" charset="0"/>
                <a:ea typeface="Calibri" panose="020F0502020204030204" pitchFamily="34" charset="0"/>
                <a:cs typeface="Times New Roman" panose="02020603050405020304" pitchFamily="18" charset="0"/>
              </a:rPr>
              <a:t> concentrations</a:t>
            </a:r>
            <a:endParaRPr lang="en-US" dirty="0"/>
          </a:p>
        </p:txBody>
      </p:sp>
      <p:pic>
        <p:nvPicPr>
          <p:cNvPr id="11" name="Picture 10">
            <a:extLst>
              <a:ext uri="{FF2B5EF4-FFF2-40B4-BE49-F238E27FC236}">
                <a16:creationId xmlns:a16="http://schemas.microsoft.com/office/drawing/2014/main" id="{AC66AD38-83AC-49F7-81AD-9961CAE1DED3}"/>
              </a:ext>
            </a:extLst>
          </p:cNvPr>
          <p:cNvPicPr>
            <a:picLocks noChangeAspect="1"/>
          </p:cNvPicPr>
          <p:nvPr/>
        </p:nvPicPr>
        <p:blipFill>
          <a:blip r:embed="rId4"/>
          <a:stretch>
            <a:fillRect/>
          </a:stretch>
        </p:blipFill>
        <p:spPr>
          <a:xfrm>
            <a:off x="539027" y="833121"/>
            <a:ext cx="5389964" cy="5423546"/>
          </a:xfrm>
          <a:prstGeom prst="rect">
            <a:avLst/>
          </a:prstGeom>
        </p:spPr>
      </p:pic>
    </p:spTree>
    <p:extLst>
      <p:ext uri="{BB962C8B-B14F-4D97-AF65-F5344CB8AC3E}">
        <p14:creationId xmlns:p14="http://schemas.microsoft.com/office/powerpoint/2010/main" val="422299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62D56C-1543-48E0-877B-A141E0A3444E}"/>
              </a:ext>
            </a:extLst>
          </p:cNvPr>
          <p:cNvSpPr>
            <a:spLocks noGrp="1"/>
          </p:cNvSpPr>
          <p:nvPr>
            <p:ph type="title"/>
          </p:nvPr>
        </p:nvSpPr>
        <p:spPr>
          <a:xfrm>
            <a:off x="646111" y="452718"/>
            <a:ext cx="9404723" cy="912619"/>
          </a:xfrm>
        </p:spPr>
        <p:txBody>
          <a:bodyPr/>
          <a:lstStyle/>
          <a:p>
            <a:pPr algn="ctr"/>
            <a:r>
              <a:rPr lang="en-US" sz="4800" dirty="0">
                <a:latin typeface="Garamond" panose="02020404030301010803" pitchFamily="18" charset="0"/>
                <a:cs typeface="Times New Roman" panose="02020603050405020304" pitchFamily="18" charset="0"/>
              </a:rPr>
              <a:t>Continuation </a:t>
            </a:r>
          </a:p>
        </p:txBody>
      </p:sp>
      <p:sp>
        <p:nvSpPr>
          <p:cNvPr id="6" name="Content Placeholder 5">
            <a:extLst>
              <a:ext uri="{FF2B5EF4-FFF2-40B4-BE49-F238E27FC236}">
                <a16:creationId xmlns:a16="http://schemas.microsoft.com/office/drawing/2014/main" id="{B83966DB-8146-4357-8794-AE10CC044F58}"/>
              </a:ext>
            </a:extLst>
          </p:cNvPr>
          <p:cNvSpPr>
            <a:spLocks noGrp="1"/>
          </p:cNvSpPr>
          <p:nvPr>
            <p:ph idx="1"/>
          </p:nvPr>
        </p:nvSpPr>
        <p:spPr>
          <a:xfrm>
            <a:off x="1103312" y="2052918"/>
            <a:ext cx="9468655" cy="4195481"/>
          </a:xfrm>
        </p:spPr>
        <p:txBody>
          <a:bodyPr/>
          <a:lstStyle/>
          <a:p>
            <a:pPr marL="0" marR="0" lvl="0" indent="-34290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3" charset="2"/>
              <a:buChar char=""/>
              <a:tabLst/>
              <a:defRPr/>
            </a:pPr>
            <a:r>
              <a:rPr kumimoji="0" lang="en-US" sz="28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Electric car have minimal pollutant exposure than diesel cars</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28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High traffic areas expose taxi drivers to excess pollutants</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28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Exposure to pollutants can be managed using different cars.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2800" b="0" i="0" u="none" strike="noStrike" kern="1200" cap="none" spc="0" normalizeH="0" baseline="0" noProof="0" dirty="0">
                <a:ln>
                  <a:noFill/>
                </a:ln>
                <a:solidFill>
                  <a:prstClr val="white"/>
                </a:solidFill>
                <a:effectLst/>
                <a:uLnTx/>
                <a:uFillTx/>
                <a:latin typeface="Garamond" panose="02020404030301010803" pitchFamily="18" charset="0"/>
                <a:ea typeface="+mj-ea"/>
                <a:cs typeface="Times New Roman" panose="02020603050405020304" pitchFamily="18" charset="0"/>
              </a:rPr>
              <a:t>Driver exhaled cardon dioxide impact.</a:t>
            </a:r>
          </a:p>
          <a:p>
            <a:r>
              <a:rPr lang="en-US" sz="2800" dirty="0">
                <a:latin typeface="Garamond" panose="02020404030301010803" pitchFamily="18" charset="0"/>
                <a:cs typeface="Times New Roman" panose="02020603050405020304" pitchFamily="18" charset="0"/>
              </a:rPr>
              <a:t>Petrol is less harmful than diesel </a:t>
            </a:r>
          </a:p>
        </p:txBody>
      </p:sp>
    </p:spTree>
    <p:extLst>
      <p:ext uri="{BB962C8B-B14F-4D97-AF65-F5344CB8AC3E}">
        <p14:creationId xmlns:p14="http://schemas.microsoft.com/office/powerpoint/2010/main" val="352912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C78C-9FDF-4E58-A941-9AA5B0F5E8E3}"/>
              </a:ext>
            </a:extLst>
          </p:cNvPr>
          <p:cNvSpPr>
            <a:spLocks noGrp="1"/>
          </p:cNvSpPr>
          <p:nvPr>
            <p:ph type="title"/>
          </p:nvPr>
        </p:nvSpPr>
        <p:spPr>
          <a:xfrm>
            <a:off x="733794" y="214723"/>
            <a:ext cx="9036508" cy="812411"/>
          </a:xfrm>
        </p:spPr>
        <p:txBody>
          <a:bodyPr/>
          <a:lstStyle/>
          <a:p>
            <a:pPr algn="ctr"/>
            <a:r>
              <a:rPr lang="en-US" sz="4800" dirty="0">
                <a:latin typeface="Garamond" panose="02020404030301010803" pitchFamily="18" charset="0"/>
                <a:cs typeface="Times New Roman" panose="02020603050405020304" pitchFamily="18" charset="0"/>
              </a:rPr>
              <a:t>Limitation and Conclusion </a:t>
            </a:r>
          </a:p>
        </p:txBody>
      </p:sp>
      <p:sp>
        <p:nvSpPr>
          <p:cNvPr id="3" name="Content Placeholder 2">
            <a:extLst>
              <a:ext uri="{FF2B5EF4-FFF2-40B4-BE49-F238E27FC236}">
                <a16:creationId xmlns:a16="http://schemas.microsoft.com/office/drawing/2014/main" id="{FF6E1DEA-4DB8-4752-AD42-51CE9B0FD4E9}"/>
              </a:ext>
            </a:extLst>
          </p:cNvPr>
          <p:cNvSpPr>
            <a:spLocks noGrp="1"/>
          </p:cNvSpPr>
          <p:nvPr>
            <p:ph idx="1"/>
          </p:nvPr>
        </p:nvSpPr>
        <p:spPr>
          <a:xfrm>
            <a:off x="1103312" y="1453019"/>
            <a:ext cx="8946541" cy="4795381"/>
          </a:xfrm>
        </p:spPr>
        <p:txBody>
          <a:bodyPr>
            <a:noAutofit/>
          </a:bodyPr>
          <a:lstStyle/>
          <a:p>
            <a:pPr marL="0" indent="0">
              <a:buNone/>
            </a:pPr>
            <a:r>
              <a:rPr lang="en-US" sz="2800" b="1" dirty="0">
                <a:latin typeface="Garamond" panose="02020404030301010803" pitchFamily="18" charset="0"/>
                <a:cs typeface="Times New Roman" panose="02020603050405020304" pitchFamily="18" charset="0"/>
              </a:rPr>
              <a:t>a) Limitations </a:t>
            </a:r>
          </a:p>
          <a:p>
            <a:r>
              <a:rPr lang="en-US" sz="2800" dirty="0">
                <a:latin typeface="Garamond" panose="02020404030301010803" pitchFamily="18" charset="0"/>
                <a:cs typeface="Times New Roman" panose="02020603050405020304" pitchFamily="18" charset="0"/>
              </a:rPr>
              <a:t>Limited data collection due to limited sample</a:t>
            </a:r>
          </a:p>
          <a:p>
            <a:r>
              <a:rPr lang="en-US" sz="2800" dirty="0">
                <a:latin typeface="Garamond" panose="02020404030301010803" pitchFamily="18" charset="0"/>
                <a:cs typeface="Times New Roman" panose="02020603050405020304" pitchFamily="18" charset="0"/>
              </a:rPr>
              <a:t>Limitation of data recording mechanism.</a:t>
            </a:r>
          </a:p>
          <a:p>
            <a:pPr marL="0" indent="0">
              <a:buNone/>
            </a:pPr>
            <a:r>
              <a:rPr lang="en-US" sz="2800" b="1" dirty="0">
                <a:latin typeface="Garamond" panose="02020404030301010803" pitchFamily="18" charset="0"/>
                <a:cs typeface="Times New Roman" panose="02020603050405020304" pitchFamily="18" charset="0"/>
              </a:rPr>
              <a:t>b) Conclusion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sz="2800" dirty="0">
                <a:effectLst/>
                <a:latin typeface="Garamond" panose="02020404030301010803" pitchFamily="18" charset="0"/>
                <a:ea typeface="Calibri" panose="020F0502020204030204" pitchFamily="34" charset="0"/>
                <a:cs typeface="Times New Roman" panose="02020603050405020304" pitchFamily="18" charset="0"/>
              </a:rPr>
              <a:t>Cabin design and car filters play a vital role in regulating air pollution, a health threat to drivers.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sz="2800" dirty="0">
                <a:latin typeface="Garamond" panose="02020404030301010803" pitchFamily="18" charset="0"/>
                <a:ea typeface="Calibri" panose="020F0502020204030204" pitchFamily="34" charset="0"/>
                <a:cs typeface="Times New Roman" panose="02020603050405020304" pitchFamily="18" charset="0"/>
              </a:rPr>
              <a:t>Impact of fuel type on driver exposure</a:t>
            </a:r>
            <a:r>
              <a:rPr lang="en-US" sz="2800" dirty="0">
                <a:effectLst/>
                <a:latin typeface="Garamond" panose="02020404030301010803" pitchFamily="18" charset="0"/>
                <a:ea typeface="Calibri" panose="020F0502020204030204" pitchFamily="34" charset="0"/>
                <a:cs typeface="Times New Roman" panose="02020603050405020304" pitchFamily="18" charset="0"/>
              </a:rPr>
              <a:t>.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sz="2800" dirty="0">
                <a:latin typeface="Garamond" panose="02020404030301010803" pitchFamily="18" charset="0"/>
                <a:ea typeface="Calibri" panose="020F0502020204030204" pitchFamily="34" charset="0"/>
                <a:cs typeface="Times New Roman" panose="02020603050405020304" pitchFamily="18" charset="0"/>
              </a:rPr>
              <a:t>Effect of v</a:t>
            </a:r>
            <a:r>
              <a:rPr lang="en-US" sz="2800" dirty="0">
                <a:effectLst/>
                <a:latin typeface="Garamond" panose="02020404030301010803" pitchFamily="18" charset="0"/>
                <a:ea typeface="Calibri" panose="020F0502020204030204" pitchFamily="34" charset="0"/>
                <a:cs typeface="Times New Roman" panose="02020603050405020304" pitchFamily="18" charset="0"/>
              </a:rPr>
              <a:t>entilation in regulating pollution exposure. </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sz="2800" dirty="0">
                <a:latin typeface="Garamond" panose="02020404030301010803" pitchFamily="18" charset="0"/>
                <a:ea typeface="Calibri" panose="020F0502020204030204" pitchFamily="34" charset="0"/>
                <a:cs typeface="Times New Roman" panose="02020603050405020304" pitchFamily="18" charset="0"/>
              </a:rPr>
              <a:t>Advantage of </a:t>
            </a:r>
            <a:r>
              <a:rPr lang="en-US" sz="2800" dirty="0">
                <a:effectLst/>
                <a:latin typeface="Garamond" panose="02020404030301010803" pitchFamily="18" charset="0"/>
                <a:ea typeface="Calibri" panose="020F0502020204030204" pitchFamily="34" charset="0"/>
                <a:cs typeface="Times New Roman" panose="02020603050405020304" pitchFamily="18" charset="0"/>
              </a:rPr>
              <a:t>zero tailpipe emission vehicles. </a:t>
            </a:r>
            <a:endParaRPr lang="en-US" sz="28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02116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880-1596-4AFB-8A82-687BED43BD73}"/>
              </a:ext>
            </a:extLst>
          </p:cNvPr>
          <p:cNvSpPr>
            <a:spLocks noGrp="1"/>
          </p:cNvSpPr>
          <p:nvPr>
            <p:ph type="title"/>
          </p:nvPr>
        </p:nvSpPr>
        <p:spPr>
          <a:xfrm>
            <a:off x="646111" y="452718"/>
            <a:ext cx="9404723" cy="887567"/>
          </a:xfrm>
        </p:spPr>
        <p:txBody>
          <a:bodyPr/>
          <a:lstStyle/>
          <a:p>
            <a:pPr algn="ctr"/>
            <a:r>
              <a:rPr lang="en-US" sz="4800" dirty="0">
                <a:latin typeface="Garamond" panose="02020404030301010803" pitchFamily="18" charset="0"/>
                <a:cs typeface="Times New Roman" panose="02020603050405020304" pitchFamily="18" charset="0"/>
              </a:rPr>
              <a:t>Reference </a:t>
            </a:r>
          </a:p>
        </p:txBody>
      </p:sp>
      <p:sp>
        <p:nvSpPr>
          <p:cNvPr id="3" name="Content Placeholder 2">
            <a:extLst>
              <a:ext uri="{FF2B5EF4-FFF2-40B4-BE49-F238E27FC236}">
                <a16:creationId xmlns:a16="http://schemas.microsoft.com/office/drawing/2014/main" id="{2333C87F-B43F-42E5-9F54-495A79631961}"/>
              </a:ext>
            </a:extLst>
          </p:cNvPr>
          <p:cNvSpPr>
            <a:spLocks noGrp="1"/>
          </p:cNvSpPr>
          <p:nvPr>
            <p:ph idx="1"/>
          </p:nvPr>
        </p:nvSpPr>
        <p:spPr/>
        <p:txBody>
          <a:bodyPr>
            <a:normAutofit/>
          </a:bodyPr>
          <a:lstStyle/>
          <a:p>
            <a:r>
              <a:rPr lang="en-US" sz="2800" dirty="0">
                <a:effectLst/>
                <a:latin typeface="Garamond" panose="02020404030301010803" pitchFamily="18" charset="0"/>
                <a:cs typeface="Times New Roman" panose="02020603050405020304" pitchFamily="18" charset="0"/>
              </a:rPr>
              <a:t>Bos, B., Lim, S., Hedges, M., </a:t>
            </a:r>
            <a:r>
              <a:rPr lang="en-US" sz="2800" dirty="0" err="1">
                <a:effectLst/>
                <a:latin typeface="Garamond" panose="02020404030301010803" pitchFamily="18" charset="0"/>
                <a:cs typeface="Times New Roman" panose="02020603050405020304" pitchFamily="18" charset="0"/>
              </a:rPr>
              <a:t>Molden</a:t>
            </a:r>
            <a:r>
              <a:rPr lang="en-US" sz="2800" dirty="0">
                <a:effectLst/>
                <a:latin typeface="Garamond" panose="02020404030301010803" pitchFamily="18" charset="0"/>
                <a:cs typeface="Times New Roman" panose="02020603050405020304" pitchFamily="18" charset="0"/>
              </a:rPr>
              <a:t>, N., Boyle, S., </a:t>
            </a:r>
            <a:r>
              <a:rPr lang="en-US" sz="2800" dirty="0" err="1">
                <a:effectLst/>
                <a:latin typeface="Garamond" panose="02020404030301010803" pitchFamily="18" charset="0"/>
                <a:cs typeface="Times New Roman" panose="02020603050405020304" pitchFamily="18" charset="0"/>
              </a:rPr>
              <a:t>Mudway</a:t>
            </a:r>
            <a:r>
              <a:rPr lang="en-US" sz="2800" dirty="0">
                <a:effectLst/>
                <a:latin typeface="Garamond" panose="02020404030301010803" pitchFamily="18" charset="0"/>
                <a:cs typeface="Times New Roman" panose="02020603050405020304" pitchFamily="18" charset="0"/>
              </a:rPr>
              <a:t>, D. I., &amp; Barratt, D. B. (2021). Taxi drivers’ exposure to black carbon and nitrogen dioxide in electric and diesel vehicles: A case study in London. </a:t>
            </a:r>
            <a:r>
              <a:rPr lang="en-US" sz="2800" i="1" dirty="0">
                <a:effectLst/>
                <a:latin typeface="Garamond" panose="02020404030301010803" pitchFamily="18" charset="0"/>
                <a:cs typeface="Times New Roman" panose="02020603050405020304" pitchFamily="18" charset="0"/>
              </a:rPr>
              <a:t>Environmental Research</a:t>
            </a:r>
            <a:r>
              <a:rPr lang="en-US" sz="2800" dirty="0">
                <a:effectLst/>
                <a:latin typeface="Garamond" panose="02020404030301010803" pitchFamily="18" charset="0"/>
                <a:cs typeface="Times New Roman" panose="02020603050405020304" pitchFamily="18" charset="0"/>
              </a:rPr>
              <a:t>, </a:t>
            </a:r>
            <a:r>
              <a:rPr lang="en-US" sz="2800" i="1" dirty="0">
                <a:effectLst/>
                <a:latin typeface="Garamond" panose="02020404030301010803" pitchFamily="18" charset="0"/>
                <a:cs typeface="Times New Roman" panose="02020603050405020304" pitchFamily="18" charset="0"/>
              </a:rPr>
              <a:t>195</a:t>
            </a:r>
            <a:r>
              <a:rPr lang="en-US" sz="2800" dirty="0">
                <a:effectLst/>
                <a:latin typeface="Garamond" panose="02020404030301010803" pitchFamily="18" charset="0"/>
                <a:cs typeface="Times New Roman" panose="02020603050405020304" pitchFamily="18" charset="0"/>
              </a:rPr>
              <a:t>, 110736. </a:t>
            </a:r>
            <a:r>
              <a:rPr lang="en-US" sz="2800" dirty="0">
                <a:effectLst/>
                <a:latin typeface="Garamond" panose="02020404030301010803" pitchFamily="18" charset="0"/>
                <a:cs typeface="Times New Roman" panose="02020603050405020304" pitchFamily="18" charset="0"/>
                <a:hlinkClick r:id="rId3"/>
              </a:rPr>
              <a:t>https://doi.org/10.1016/j.envres.2021.110736</a:t>
            </a:r>
            <a:endParaRPr lang="en-US" sz="2800" dirty="0">
              <a:effectLst/>
              <a:latin typeface="Garamond" panose="02020404030301010803" pitchFamily="18" charset="0"/>
              <a:cs typeface="Times New Roman" panose="02020603050405020304" pitchFamily="18" charset="0"/>
            </a:endParaRPr>
          </a:p>
          <a:p>
            <a:r>
              <a:rPr lang="en-US" sz="2800" dirty="0">
                <a:cs typeface="Times New Roman" panose="02020603050405020304" pitchFamily="18" charset="0"/>
              </a:rPr>
              <a:t>Questions?</a:t>
            </a:r>
            <a:r>
              <a:rPr lang="en-US" sz="2800" dirty="0">
                <a:effectLst/>
                <a:latin typeface="Garamond" panose="02020404030301010803"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89783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extLst>
              <a:ext uri="{837473B0-CC2E-450A-ABE3-18F120FF3D39}">
                <a1611:picAttrSrcUrl xmlns:a1611="http://schemas.microsoft.com/office/drawing/2016/11/main" r:id="rId4"/>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0675-80AC-4751-AA97-6EB8DC3DF919}"/>
              </a:ext>
            </a:extLst>
          </p:cNvPr>
          <p:cNvSpPr>
            <a:spLocks noGrp="1"/>
          </p:cNvSpPr>
          <p:nvPr>
            <p:ph type="title"/>
          </p:nvPr>
        </p:nvSpPr>
        <p:spPr>
          <a:xfrm>
            <a:off x="646111" y="452718"/>
            <a:ext cx="9404723" cy="1109864"/>
          </a:xfrm>
        </p:spPr>
        <p:txBody>
          <a:bodyPr>
            <a:normAutofit/>
          </a:bodyPr>
          <a:lstStyle/>
          <a:p>
            <a:pPr algn="ctr"/>
            <a:r>
              <a:rPr lang="en-US" sz="4800" b="1" dirty="0">
                <a:solidFill>
                  <a:schemeClr val="bg1"/>
                </a:solidFill>
                <a:latin typeface="Garamond" panose="02020404030301010803"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B5B8B839-9BC8-40C3-A403-16FBC2A1782F}"/>
              </a:ext>
            </a:extLst>
          </p:cNvPr>
          <p:cNvSpPr>
            <a:spLocks noGrp="1"/>
          </p:cNvSpPr>
          <p:nvPr>
            <p:ph idx="1"/>
          </p:nvPr>
        </p:nvSpPr>
        <p:spPr>
          <a:xfrm>
            <a:off x="1103312" y="1770928"/>
            <a:ext cx="8946541" cy="4477472"/>
          </a:xfrm>
        </p:spPr>
        <p:txBody>
          <a:bodyPr>
            <a:normAutofit/>
          </a:bodyPr>
          <a:lstStyle/>
          <a:p>
            <a:pPr marL="0" marR="0">
              <a:lnSpc>
                <a:spcPct val="107000"/>
              </a:lnSpc>
              <a:spcBef>
                <a:spcPts val="0"/>
              </a:spcBef>
              <a:spcAft>
                <a:spcPts val="800"/>
              </a:spcAft>
            </a:pPr>
            <a:r>
              <a:rPr lang="en-US" sz="2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How does fuel contribute to air pollution?</a:t>
            </a:r>
          </a:p>
          <a:p>
            <a:pPr marL="0" marR="0">
              <a:lnSpc>
                <a:spcPct val="107000"/>
              </a:lnSpc>
              <a:spcBef>
                <a:spcPts val="0"/>
              </a:spcBef>
              <a:spcAft>
                <a:spcPts val="800"/>
              </a:spcAft>
            </a:pPr>
            <a:r>
              <a:rPr lang="en-US" sz="2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What is the impact of fuel and cabin design on driver's exposure to air pollution?</a:t>
            </a:r>
          </a:p>
          <a:p>
            <a:pPr marL="0" marR="0">
              <a:lnSpc>
                <a:spcPct val="107000"/>
              </a:lnSpc>
              <a:spcBef>
                <a:spcPts val="0"/>
              </a:spcBef>
              <a:spcAft>
                <a:spcPts val="800"/>
              </a:spcAft>
            </a:pPr>
            <a:r>
              <a:rPr lang="en-US" sz="2800" dirty="0">
                <a:solidFill>
                  <a:schemeClr val="bg1"/>
                </a:solidFill>
                <a:ea typeface="Calibri" panose="020F0502020204030204" pitchFamily="34" charset="0"/>
                <a:cs typeface="Times New Roman" panose="02020603050405020304" pitchFamily="18" charset="0"/>
              </a:rPr>
              <a:t>W</a:t>
            </a:r>
            <a:r>
              <a:rPr lang="en-US" sz="2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hy black carbon and nitrogen dioxide is being studied compared to other aerosols?</a:t>
            </a:r>
          </a:p>
          <a:p>
            <a:pPr marL="0" marR="0">
              <a:lnSpc>
                <a:spcPct val="107000"/>
              </a:lnSpc>
              <a:spcBef>
                <a:spcPts val="0"/>
              </a:spcBef>
              <a:spcAft>
                <a:spcPts val="800"/>
              </a:spcAft>
            </a:pPr>
            <a:r>
              <a:rPr lang="en-US" sz="2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Does type of car matter concerning air pollution? </a:t>
            </a:r>
          </a:p>
        </p:txBody>
      </p:sp>
    </p:spTree>
    <p:extLst>
      <p:ext uri="{BB962C8B-B14F-4D97-AF65-F5344CB8AC3E}">
        <p14:creationId xmlns:p14="http://schemas.microsoft.com/office/powerpoint/2010/main" val="129307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1235-EF98-446B-886E-C161A01767C2}"/>
              </a:ext>
            </a:extLst>
          </p:cNvPr>
          <p:cNvSpPr>
            <a:spLocks noGrp="1"/>
          </p:cNvSpPr>
          <p:nvPr>
            <p:ph type="title"/>
          </p:nvPr>
        </p:nvSpPr>
        <p:spPr>
          <a:xfrm>
            <a:off x="646111" y="452718"/>
            <a:ext cx="9404723" cy="912619"/>
          </a:xfrm>
        </p:spPr>
        <p:txBody>
          <a:bodyPr/>
          <a:lstStyle/>
          <a:p>
            <a:pPr marL="0" marR="0" algn="ctr">
              <a:lnSpc>
                <a:spcPct val="107000"/>
              </a:lnSpc>
              <a:spcBef>
                <a:spcPts val="0"/>
              </a:spcBef>
              <a:spcAft>
                <a:spcPts val="800"/>
              </a:spcAft>
            </a:pPr>
            <a:r>
              <a:rPr lang="en-US" sz="4800" b="1" dirty="0">
                <a:effectLst/>
                <a:latin typeface="Garamond" panose="02020404030301010803" pitchFamily="18" charset="0"/>
                <a:ea typeface="Calibri" panose="020F0502020204030204" pitchFamily="34" charset="0"/>
                <a:cs typeface="Times New Roman" panose="02020603050405020304" pitchFamily="18" charset="0"/>
              </a:rPr>
              <a:t>Background</a:t>
            </a:r>
            <a:br>
              <a:rPr lang="en-US" sz="4400" dirty="0">
                <a:effectLst/>
                <a:latin typeface="Garamond" panose="02020404030301010803" pitchFamily="18"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3AEBCA2-94C5-43E5-8AD3-F34C0F6D3DDB}"/>
              </a:ext>
            </a:extLst>
          </p:cNvPr>
          <p:cNvSpPr>
            <a:spLocks noGrp="1"/>
          </p:cNvSpPr>
          <p:nvPr>
            <p:ph idx="1"/>
          </p:nvPr>
        </p:nvSpPr>
        <p:spPr>
          <a:xfrm>
            <a:off x="1078260" y="2453751"/>
            <a:ext cx="8946541" cy="2882337"/>
          </a:xfrm>
        </p:spPr>
        <p:txBody>
          <a:bodyPr/>
          <a:lstStyle/>
          <a:p>
            <a:pPr marL="0" marR="0">
              <a:lnSpc>
                <a:spcPct val="107000"/>
              </a:lnSpc>
              <a:spcBef>
                <a:spcPts val="0"/>
              </a:spcBef>
              <a:spcAft>
                <a:spcPts val="80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Previous researches on NO</a:t>
            </a:r>
            <a:r>
              <a:rPr lang="en-US" sz="2400" baseline="-25000" dirty="0">
                <a:effectLst/>
                <a:latin typeface="Garamond" panose="02020404030301010803" pitchFamily="18" charset="0"/>
                <a:ea typeface="Calibri" panose="020F0502020204030204" pitchFamily="34" charset="0"/>
                <a:cs typeface="Times New Roman" panose="02020603050405020304" pitchFamily="18" charset="0"/>
              </a:rPr>
              <a:t>2</a:t>
            </a:r>
            <a:r>
              <a:rPr lang="en-US" sz="2400" dirty="0">
                <a:effectLst/>
                <a:latin typeface="Garamond" panose="02020404030301010803" pitchFamily="18" charset="0"/>
                <a:ea typeface="Calibri" panose="020F0502020204030204" pitchFamily="34" charset="0"/>
                <a:cs typeface="Times New Roman" panose="02020603050405020304" pitchFamily="18" charset="0"/>
              </a:rPr>
              <a:t> and BC pollutants.</a:t>
            </a:r>
          </a:p>
          <a:p>
            <a:pPr marL="0" marR="0">
              <a:lnSpc>
                <a:spcPct val="107000"/>
              </a:lnSpc>
              <a:spcBef>
                <a:spcPts val="0"/>
              </a:spcBef>
              <a:spcAft>
                <a:spcPts val="80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Impact of diesel fuel on concentration of NO</a:t>
            </a:r>
            <a:r>
              <a:rPr lang="en-US" sz="2400" baseline="-25000" dirty="0">
                <a:effectLst/>
                <a:latin typeface="Garamond" panose="02020404030301010803" pitchFamily="18" charset="0"/>
                <a:ea typeface="Calibri" panose="020F0502020204030204" pitchFamily="34" charset="0"/>
                <a:cs typeface="Times New Roman" panose="02020603050405020304" pitchFamily="18" charset="0"/>
              </a:rPr>
              <a:t>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Effect of filters in controlling pollutants entry into the car cabin.</a:t>
            </a:r>
          </a:p>
          <a:p>
            <a:pPr marL="0" marR="0">
              <a:lnSpc>
                <a:spcPct val="107000"/>
              </a:lnSpc>
              <a:spcBef>
                <a:spcPts val="0"/>
              </a:spcBef>
              <a:spcAft>
                <a:spcPts val="80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Role of opening car windows in regulating pollutants. </a:t>
            </a:r>
          </a:p>
          <a:p>
            <a:pPr marL="0" marR="0">
              <a:lnSpc>
                <a:spcPct val="107000"/>
              </a:lnSpc>
              <a:spcBef>
                <a:spcPts val="0"/>
              </a:spcBef>
              <a:spcAft>
                <a:spcPts val="800"/>
              </a:spcAft>
            </a:pPr>
            <a:r>
              <a:rPr lang="en-US" sz="2400" dirty="0">
                <a:latin typeface="Garamond" panose="02020404030301010803" pitchFamily="18" charset="0"/>
                <a:ea typeface="Calibri" panose="020F0502020204030204" pitchFamily="34" charset="0"/>
                <a:cs typeface="Times New Roman" panose="02020603050405020304" pitchFamily="18" charset="0"/>
              </a:rPr>
              <a:t>Health effects of pollutants.</a:t>
            </a:r>
          </a:p>
          <a:p>
            <a:pPr marL="0" marR="0" indent="0">
              <a:lnSpc>
                <a:spcPct val="107000"/>
              </a:lnSpc>
              <a:spcBef>
                <a:spcPts val="0"/>
              </a:spcBef>
              <a:spcAft>
                <a:spcPts val="800"/>
              </a:spcAft>
              <a:buNone/>
            </a:pP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84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C758-EB75-4262-B1F7-F04599C682A2}"/>
              </a:ext>
            </a:extLst>
          </p:cNvPr>
          <p:cNvSpPr>
            <a:spLocks noGrp="1"/>
          </p:cNvSpPr>
          <p:nvPr>
            <p:ph type="title"/>
          </p:nvPr>
        </p:nvSpPr>
        <p:spPr>
          <a:xfrm>
            <a:off x="646111" y="452718"/>
            <a:ext cx="9404723" cy="950197"/>
          </a:xfrm>
        </p:spPr>
        <p:txBody>
          <a:bodyPr/>
          <a:lstStyle/>
          <a:p>
            <a:pPr algn="ctr"/>
            <a:r>
              <a:rPr lang="en-US" sz="4800" dirty="0">
                <a:latin typeface="Garamond" panose="02020404030301010803" pitchFamily="18" charset="0"/>
                <a:cs typeface="Times New Roman" panose="02020603050405020304" pitchFamily="18" charset="0"/>
              </a:rPr>
              <a:t>Methods</a:t>
            </a:r>
          </a:p>
        </p:txBody>
      </p:sp>
      <p:sp>
        <p:nvSpPr>
          <p:cNvPr id="8" name="Text Placeholder 7">
            <a:extLst>
              <a:ext uri="{FF2B5EF4-FFF2-40B4-BE49-F238E27FC236}">
                <a16:creationId xmlns:a16="http://schemas.microsoft.com/office/drawing/2014/main" id="{AFD7BC24-4A5C-4B96-828D-C48B41E1DA50}"/>
              </a:ext>
            </a:extLst>
          </p:cNvPr>
          <p:cNvSpPr>
            <a:spLocks noGrp="1"/>
          </p:cNvSpPr>
          <p:nvPr>
            <p:ph idx="1"/>
          </p:nvPr>
        </p:nvSpPr>
        <p:spPr>
          <a:xfrm>
            <a:off x="1104293" y="3317497"/>
            <a:ext cx="8946541" cy="2467628"/>
          </a:xfrm>
        </p:spPr>
        <p:txBody>
          <a:bodyPr>
            <a:normAutofit/>
          </a:bodyPr>
          <a:lstStyle/>
          <a:p>
            <a:pPr marL="0" marR="0" lvl="0" indent="-34290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Selection of sample involving ten taxi drivers </a:t>
            </a:r>
          </a:p>
          <a:p>
            <a:pPr marL="0" marR="0" lvl="0" indent="-34290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Fitting taxi drivers with monitoring gadgets </a:t>
            </a:r>
          </a:p>
          <a:p>
            <a:pPr marL="0" marR="0" lvl="0" indent="-34290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Regulating operation areas</a:t>
            </a:r>
          </a:p>
          <a:p>
            <a:pPr marL="0" marR="0" lvl="0" indent="-34290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Interval of recording data based on exposure</a:t>
            </a:r>
          </a:p>
          <a:p>
            <a:pPr marL="0" marR="0" lvl="0" indent="-34290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3" charset="2"/>
              <a:buChar char=""/>
              <a:tabLst/>
              <a:defRPr/>
            </a:pPr>
            <a:endParaRPr kumimoji="0" lang="en-US" sz="24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6871E7A8-682A-4065-B732-C094C147A8C5}"/>
              </a:ext>
            </a:extLst>
          </p:cNvPr>
          <p:cNvPicPr>
            <a:picLocks noChangeAspect="1"/>
          </p:cNvPicPr>
          <p:nvPr/>
        </p:nvPicPr>
        <p:blipFill>
          <a:blip r:embed="rId3"/>
          <a:stretch>
            <a:fillRect/>
          </a:stretch>
        </p:blipFill>
        <p:spPr>
          <a:xfrm>
            <a:off x="8119062" y="1402914"/>
            <a:ext cx="3736239" cy="3432669"/>
          </a:xfrm>
          <a:prstGeom prst="rect">
            <a:avLst/>
          </a:prstGeom>
        </p:spPr>
      </p:pic>
      <p:sp>
        <p:nvSpPr>
          <p:cNvPr id="6" name="TextBox 5">
            <a:extLst>
              <a:ext uri="{FF2B5EF4-FFF2-40B4-BE49-F238E27FC236}">
                <a16:creationId xmlns:a16="http://schemas.microsoft.com/office/drawing/2014/main" id="{6D02E1C8-1651-4B1C-B03D-C6738C3EBEFB}"/>
              </a:ext>
            </a:extLst>
          </p:cNvPr>
          <p:cNvSpPr txBox="1"/>
          <p:nvPr/>
        </p:nvSpPr>
        <p:spPr>
          <a:xfrm>
            <a:off x="8119063" y="4860440"/>
            <a:ext cx="3736239" cy="307777"/>
          </a:xfrm>
          <a:prstGeom prst="rect">
            <a:avLst/>
          </a:prstGeom>
          <a:noFill/>
        </p:spPr>
        <p:txBody>
          <a:bodyPr wrap="square" rtlCol="0">
            <a:spAutoFit/>
          </a:bodyPr>
          <a:lstStyle/>
          <a:p>
            <a:r>
              <a:rPr lang="en-US" sz="1400" dirty="0">
                <a:latin typeface="Garamond" panose="02020404030301010803" pitchFamily="18" charset="0"/>
              </a:rPr>
              <a:t>https://aethlabs.com/microaeth/ma350/overview</a:t>
            </a:r>
          </a:p>
        </p:txBody>
      </p:sp>
      <p:pic>
        <p:nvPicPr>
          <p:cNvPr id="7" name="Picture 6">
            <a:extLst>
              <a:ext uri="{FF2B5EF4-FFF2-40B4-BE49-F238E27FC236}">
                <a16:creationId xmlns:a16="http://schemas.microsoft.com/office/drawing/2014/main" id="{F3B08659-1FEC-48E2-82B0-B0092412EF64}"/>
              </a:ext>
            </a:extLst>
          </p:cNvPr>
          <p:cNvPicPr>
            <a:picLocks noChangeAspect="1"/>
          </p:cNvPicPr>
          <p:nvPr/>
        </p:nvPicPr>
        <p:blipFill>
          <a:blip r:embed="rId4"/>
          <a:stretch>
            <a:fillRect/>
          </a:stretch>
        </p:blipFill>
        <p:spPr>
          <a:xfrm>
            <a:off x="272178" y="169100"/>
            <a:ext cx="3290172" cy="2467629"/>
          </a:xfrm>
          <a:prstGeom prst="rect">
            <a:avLst/>
          </a:prstGeom>
        </p:spPr>
      </p:pic>
      <p:sp>
        <p:nvSpPr>
          <p:cNvPr id="9" name="TextBox 8">
            <a:extLst>
              <a:ext uri="{FF2B5EF4-FFF2-40B4-BE49-F238E27FC236}">
                <a16:creationId xmlns:a16="http://schemas.microsoft.com/office/drawing/2014/main" id="{12C2D503-29D0-4E88-B25B-7DFCD74A327B}"/>
              </a:ext>
            </a:extLst>
          </p:cNvPr>
          <p:cNvSpPr txBox="1"/>
          <p:nvPr/>
        </p:nvSpPr>
        <p:spPr>
          <a:xfrm>
            <a:off x="272178" y="2715503"/>
            <a:ext cx="3431324" cy="307777"/>
          </a:xfrm>
          <a:prstGeom prst="rect">
            <a:avLst/>
          </a:prstGeom>
          <a:noFill/>
        </p:spPr>
        <p:txBody>
          <a:bodyPr wrap="none" rtlCol="0">
            <a:spAutoFit/>
          </a:bodyPr>
          <a:lstStyle/>
          <a:p>
            <a:r>
              <a:rPr lang="en-US" sz="1400" dirty="0">
                <a:latin typeface="Garamond" panose="02020404030301010803" pitchFamily="18" charset="0"/>
              </a:rPr>
              <a:t>https://www.aqmesh.com/products/aqmesh/</a:t>
            </a:r>
          </a:p>
        </p:txBody>
      </p:sp>
    </p:spTree>
    <p:extLst>
      <p:ext uri="{BB962C8B-B14F-4D97-AF65-F5344CB8AC3E}">
        <p14:creationId xmlns:p14="http://schemas.microsoft.com/office/powerpoint/2010/main" val="97848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1A76-23D8-42C8-B32E-290DC0B3613E}"/>
              </a:ext>
            </a:extLst>
          </p:cNvPr>
          <p:cNvSpPr>
            <a:spLocks noGrp="1"/>
          </p:cNvSpPr>
          <p:nvPr>
            <p:ph type="title"/>
          </p:nvPr>
        </p:nvSpPr>
        <p:spPr>
          <a:xfrm>
            <a:off x="1127341" y="212943"/>
            <a:ext cx="8655485" cy="701457"/>
          </a:xfrm>
        </p:spPr>
        <p:txBody>
          <a:bodyPr/>
          <a:lstStyle/>
          <a:p>
            <a:pPr algn="ctr"/>
            <a:r>
              <a:rPr lang="en-US" sz="4800" dirty="0">
                <a:latin typeface="Garamond" panose="02020404030301010803" pitchFamily="18" charset="0"/>
                <a:cs typeface="Times New Roman" panose="02020603050405020304" pitchFamily="18" charset="0"/>
              </a:rPr>
              <a:t>Continuation </a:t>
            </a:r>
          </a:p>
        </p:txBody>
      </p:sp>
      <p:sp>
        <p:nvSpPr>
          <p:cNvPr id="5" name="Text Placeholder 4">
            <a:extLst>
              <a:ext uri="{FF2B5EF4-FFF2-40B4-BE49-F238E27FC236}">
                <a16:creationId xmlns:a16="http://schemas.microsoft.com/office/drawing/2014/main" id="{75FE1049-B19A-4DCD-B981-684058BA1D33}"/>
              </a:ext>
            </a:extLst>
          </p:cNvPr>
          <p:cNvSpPr>
            <a:spLocks noGrp="1"/>
          </p:cNvSpPr>
          <p:nvPr>
            <p:ph type="body" sz="half" idx="2"/>
          </p:nvPr>
        </p:nvSpPr>
        <p:spPr>
          <a:xfrm>
            <a:off x="413361" y="1002083"/>
            <a:ext cx="3945697" cy="5348614"/>
          </a:xfrm>
        </p:spPr>
        <p:txBody>
          <a:bodyPr>
            <a:normAutofit fontScale="70000" lnSpcReduction="20000"/>
          </a:bodyPr>
          <a:lstStyle/>
          <a:p>
            <a:pPr marL="0" marR="0">
              <a:lnSpc>
                <a:spcPct val="107000"/>
              </a:lnSpc>
              <a:spcBef>
                <a:spcPts val="0"/>
              </a:spcBef>
              <a:spcAft>
                <a:spcPts val="800"/>
              </a:spcAft>
            </a:pPr>
            <a:endParaRPr lang="en-GB" sz="51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4500" dirty="0">
                <a:effectLst/>
                <a:latin typeface="Garamond" panose="02020404030301010803" pitchFamily="18" charset="0"/>
                <a:ea typeface="Calibri" panose="020F0502020204030204" pitchFamily="34" charset="0"/>
                <a:cs typeface="Times New Roman" panose="02020603050405020304" pitchFamily="18" charset="0"/>
              </a:rPr>
              <a:t>Figure A1: Chart showing the standard major axis regression performed for each monitoring device and the resulting R</a:t>
            </a:r>
            <a:r>
              <a:rPr lang="en-GB" sz="4500" baseline="30000" dirty="0">
                <a:effectLst/>
                <a:latin typeface="Garamond" panose="02020404030301010803" pitchFamily="18" charset="0"/>
                <a:ea typeface="Calibri" panose="020F0502020204030204" pitchFamily="34" charset="0"/>
                <a:cs typeface="Times New Roman" panose="02020603050405020304" pitchFamily="18" charset="0"/>
              </a:rPr>
              <a:t>2</a:t>
            </a:r>
            <a:r>
              <a:rPr lang="en-GB" sz="4500" dirty="0">
                <a:effectLst/>
                <a:latin typeface="Garamond" panose="02020404030301010803" pitchFamily="18" charset="0"/>
                <a:ea typeface="Calibri" panose="020F0502020204030204" pitchFamily="34" charset="0"/>
                <a:cs typeface="Times New Roman" panose="02020603050405020304" pitchFamily="18" charset="0"/>
              </a:rPr>
              <a:t>. In this case, MR3 denotes Marylebone Road BC concentrations compared with what the MA unit measured.</a:t>
            </a:r>
            <a:endParaRPr lang="en-US" sz="4500" dirty="0">
              <a:effectLst/>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892BCE56-0392-4E4C-8675-F1CFE664367E}"/>
              </a:ext>
            </a:extLst>
          </p:cNvPr>
          <p:cNvPicPr>
            <a:picLocks noChangeAspect="1"/>
          </p:cNvPicPr>
          <p:nvPr/>
        </p:nvPicPr>
        <p:blipFill>
          <a:blip r:embed="rId3"/>
          <a:stretch>
            <a:fillRect/>
          </a:stretch>
        </p:blipFill>
        <p:spPr>
          <a:xfrm>
            <a:off x="4068878" y="1856873"/>
            <a:ext cx="7884573" cy="3639034"/>
          </a:xfrm>
          <a:prstGeom prst="rect">
            <a:avLst/>
          </a:prstGeom>
        </p:spPr>
      </p:pic>
      <p:sp>
        <p:nvSpPr>
          <p:cNvPr id="3" name="TextBox 2">
            <a:extLst>
              <a:ext uri="{FF2B5EF4-FFF2-40B4-BE49-F238E27FC236}">
                <a16:creationId xmlns:a16="http://schemas.microsoft.com/office/drawing/2014/main" id="{B683C20A-1AFE-4AFA-809E-C6F4E0B54322}"/>
              </a:ext>
            </a:extLst>
          </p:cNvPr>
          <p:cNvSpPr txBox="1"/>
          <p:nvPr/>
        </p:nvSpPr>
        <p:spPr>
          <a:xfrm>
            <a:off x="4359058" y="5721727"/>
            <a:ext cx="7594393" cy="923330"/>
          </a:xfrm>
          <a:prstGeom prst="rect">
            <a:avLst/>
          </a:prstGeom>
          <a:noFill/>
        </p:spPr>
        <p:txBody>
          <a:bodyPr wrap="square" rtlCol="0">
            <a:spAutoFit/>
          </a:bodyPr>
          <a:lstStyle/>
          <a:p>
            <a:pPr marL="171450" marR="0" indent="-171450">
              <a:spcBef>
                <a:spcPts val="0"/>
              </a:spcBef>
              <a:spcAft>
                <a:spcPts val="0"/>
              </a:spcAft>
              <a:buFont typeface="Wingdings" panose="05000000000000000000" pitchFamily="2" charset="2"/>
              <a:buChar char="Ø"/>
            </a:pPr>
            <a:r>
              <a:rPr lang="en-GB" sz="1800" dirty="0">
                <a:effectLst/>
                <a:latin typeface="Garamond" panose="02020404030301010803" pitchFamily="18" charset="0"/>
                <a:ea typeface="Arial" panose="020B0604020202020204" pitchFamily="34" charset="0"/>
                <a:cs typeface="Times New Roman" panose="02020603050405020304" pitchFamily="18" charset="0"/>
              </a:rPr>
              <a:t>SMA (black line): intercept= 0.06119 slope= 0.9089</a:t>
            </a:r>
            <a:endParaRPr lang="en-US" dirty="0">
              <a:effectLst/>
              <a:latin typeface="Garamond" panose="02020404030301010803" pitchFamily="18" charset="0"/>
              <a:ea typeface="Arial" panose="020B0604020202020204" pitchFamily="34" charset="0"/>
              <a:cs typeface="Times New Roman" panose="02020603050405020304" pitchFamily="18" charset="0"/>
            </a:endParaRPr>
          </a:p>
          <a:p>
            <a:pPr marL="171450" marR="0" indent="-171450">
              <a:spcBef>
                <a:spcPts val="0"/>
              </a:spcBef>
              <a:spcAft>
                <a:spcPts val="0"/>
              </a:spcAft>
              <a:buFont typeface="Wingdings" panose="05000000000000000000" pitchFamily="2" charset="2"/>
              <a:buChar char="Ø"/>
            </a:pPr>
            <a:r>
              <a:rPr lang="en-GB" sz="1800" dirty="0">
                <a:effectLst/>
                <a:latin typeface="Garamond" panose="02020404030301010803" pitchFamily="18" charset="0"/>
                <a:ea typeface="Calibri" panose="020F0502020204030204" pitchFamily="34" charset="0"/>
                <a:cs typeface="Times New Roman" panose="02020603050405020304" pitchFamily="18" charset="0"/>
              </a:rPr>
              <a:t>OLS (blue line): intercept= 0.2542 slope= 0.8544 adj.r2= 0.882</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747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E1A7-5F0B-49A4-A0C3-788F0CECEEA8}"/>
              </a:ext>
            </a:extLst>
          </p:cNvPr>
          <p:cNvSpPr>
            <a:spLocks noGrp="1"/>
          </p:cNvSpPr>
          <p:nvPr>
            <p:ph type="title"/>
          </p:nvPr>
        </p:nvSpPr>
        <p:spPr>
          <a:xfrm>
            <a:off x="1535470" y="112734"/>
            <a:ext cx="8055980" cy="1365363"/>
          </a:xfrm>
        </p:spPr>
        <p:txBody>
          <a:bodyPr/>
          <a:lstStyle/>
          <a:p>
            <a:pPr algn="ctr"/>
            <a:r>
              <a:rPr lang="en-US" sz="4800" dirty="0">
                <a:latin typeface="Garamond" panose="02020404030301010803" pitchFamily="18" charset="0"/>
                <a:cs typeface="Times New Roman" panose="02020603050405020304" pitchFamily="18" charset="0"/>
              </a:rPr>
              <a:t>Assessing Air Exchange Rates Between Vehicle Types</a:t>
            </a:r>
          </a:p>
        </p:txBody>
      </p:sp>
      <p:sp>
        <p:nvSpPr>
          <p:cNvPr id="9" name="Text Placeholder 8">
            <a:extLst>
              <a:ext uri="{FF2B5EF4-FFF2-40B4-BE49-F238E27FC236}">
                <a16:creationId xmlns:a16="http://schemas.microsoft.com/office/drawing/2014/main" id="{BDAED9A3-7B9D-4026-8D08-2A112DBC1C1D}"/>
              </a:ext>
            </a:extLst>
          </p:cNvPr>
          <p:cNvSpPr>
            <a:spLocks noGrp="1"/>
          </p:cNvSpPr>
          <p:nvPr>
            <p:ph type="body" sz="half" idx="2"/>
          </p:nvPr>
        </p:nvSpPr>
        <p:spPr>
          <a:xfrm>
            <a:off x="613775" y="1828800"/>
            <a:ext cx="4258850" cy="4833142"/>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prstClr val="white"/>
                </a:solidFill>
                <a:effectLst/>
                <a:uLnTx/>
                <a:uFillTx/>
                <a:latin typeface="Garamond" panose="02020404030301010803" pitchFamily="18" charset="0"/>
                <a:cs typeface="Times New Roman" panose="02020603050405020304" pitchFamily="18" charset="0"/>
              </a:rPr>
              <a:t>In cabin exposure experiences</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prstClr val="white"/>
                </a:solidFill>
                <a:effectLst/>
                <a:uLnTx/>
                <a:uFillTx/>
                <a:latin typeface="Garamond" panose="02020404030301010803" pitchFamily="18" charset="0"/>
                <a:cs typeface="Times New Roman" panose="02020603050405020304" pitchFamily="18" charset="0"/>
              </a:rPr>
              <a:t>Analysis using </a:t>
            </a:r>
            <a:r>
              <a:rPr kumimoji="0" lang="en-US" sz="2400" b="0" i="0" u="none" strike="noStrike" kern="1200" cap="none" spc="0" normalizeH="0" baseline="0" noProof="0" dirty="0" err="1">
                <a:ln>
                  <a:noFill/>
                </a:ln>
                <a:solidFill>
                  <a:prstClr val="white"/>
                </a:solidFill>
                <a:effectLst/>
                <a:uLnTx/>
                <a:uFillTx/>
                <a:latin typeface="Garamond" panose="02020404030301010803" pitchFamily="18" charset="0"/>
                <a:cs typeface="Times New Roman" panose="02020603050405020304" pitchFamily="18" charset="0"/>
              </a:rPr>
              <a:t>TXe</a:t>
            </a:r>
            <a:r>
              <a:rPr kumimoji="0" lang="en-US" sz="2400" b="0" i="0" u="none" strike="noStrike" kern="1200" cap="none" spc="0" normalizeH="0" baseline="0" noProof="0" dirty="0">
                <a:ln>
                  <a:noFill/>
                </a:ln>
                <a:solidFill>
                  <a:prstClr val="white"/>
                </a:solidFill>
                <a:effectLst/>
                <a:uLnTx/>
                <a:uFillTx/>
                <a:latin typeface="Garamond" panose="02020404030301010803" pitchFamily="18" charset="0"/>
                <a:cs typeface="Times New Roman" panose="02020603050405020304" pitchFamily="18" charset="0"/>
              </a:rPr>
              <a:t> City and TX4 Euro 5 diesel Taxi</a:t>
            </a: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r>
              <a:rPr lang="en-US" sz="2400" dirty="0">
                <a:solidFill>
                  <a:prstClr val="white"/>
                </a:solidFill>
                <a:latin typeface="Garamond" panose="02020404030301010803" pitchFamily="18" charset="0"/>
                <a:cs typeface="Times New Roman" panose="02020603050405020304" pitchFamily="18" charset="0"/>
              </a:rPr>
              <a:t>Accuracy maintenance </a:t>
            </a:r>
          </a:p>
          <a:p>
            <a:pPr marL="342900" indent="-342900">
              <a:buClr>
                <a:srgbClr val="1E5155">
                  <a:lumMod val="40000"/>
                  <a:lumOff val="60000"/>
                </a:srgbClr>
              </a:buClr>
              <a:buFont typeface="Wingdings 3" charset="2"/>
              <a:buChar char=""/>
              <a:defRPr/>
            </a:pPr>
            <a:r>
              <a:rPr lang="en-GB" sz="2400" dirty="0">
                <a:effectLst/>
                <a:latin typeface="Garamond" panose="02020404030301010803" pitchFamily="18" charset="0"/>
                <a:ea typeface="Calibri" panose="020F0502020204030204" pitchFamily="34" charset="0"/>
                <a:cs typeface="Times New Roman" panose="02020603050405020304" pitchFamily="18" charset="0"/>
              </a:rPr>
              <a:t>Figure 2: Map of the test route travelling in an anticlockwise direction in Central London starting and finishing at Russell Square.</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Char char=""/>
              <a:tabLst/>
              <a:defRPr/>
            </a:pPr>
            <a:endParaRPr kumimoji="0" lang="en-US" sz="2000" b="0" i="0" u="none" strike="noStrike" kern="1200" cap="none" spc="0" normalizeH="0" baseline="0" noProof="0" dirty="0">
              <a:ln>
                <a:noFill/>
              </a:ln>
              <a:solidFill>
                <a:prstClr val="white"/>
              </a:solidFill>
              <a:effectLst/>
              <a:uLnTx/>
              <a:uFillTx/>
              <a:ea typeface="+mj-ea"/>
              <a:cs typeface="+mj-cs"/>
            </a:endParaRPr>
          </a:p>
          <a:p>
            <a:endParaRPr lang="en-US" dirty="0"/>
          </a:p>
        </p:txBody>
      </p:sp>
      <p:pic>
        <p:nvPicPr>
          <p:cNvPr id="11" name="Content Placeholder 10" descr="A close up of a map&#10;&#10;Description automatically generated">
            <a:extLst>
              <a:ext uri="{FF2B5EF4-FFF2-40B4-BE49-F238E27FC236}">
                <a16:creationId xmlns:a16="http://schemas.microsoft.com/office/drawing/2014/main" id="{E0962D72-A7B9-44B9-8550-BED2AE8304E9}"/>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73250" y="1816274"/>
            <a:ext cx="6388274" cy="4630825"/>
          </a:xfrm>
          <a:prstGeom prst="rect">
            <a:avLst/>
          </a:prstGeom>
        </p:spPr>
      </p:pic>
    </p:spTree>
    <p:extLst>
      <p:ext uri="{BB962C8B-B14F-4D97-AF65-F5344CB8AC3E}">
        <p14:creationId xmlns:p14="http://schemas.microsoft.com/office/powerpoint/2010/main" val="188343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E1A7-5F0B-49A4-A0C3-788F0CECEEA8}"/>
              </a:ext>
            </a:extLst>
          </p:cNvPr>
          <p:cNvSpPr>
            <a:spLocks noGrp="1"/>
          </p:cNvSpPr>
          <p:nvPr>
            <p:ph type="title"/>
          </p:nvPr>
        </p:nvSpPr>
        <p:spPr>
          <a:xfrm>
            <a:off x="1535470" y="112734"/>
            <a:ext cx="8055980" cy="1365363"/>
          </a:xfrm>
        </p:spPr>
        <p:txBody>
          <a:bodyPr/>
          <a:lstStyle/>
          <a:p>
            <a:pPr algn="ctr"/>
            <a:r>
              <a:rPr lang="en-US" sz="4800" dirty="0">
                <a:cs typeface="Times New Roman" panose="02020603050405020304" pitchFamily="18" charset="0"/>
              </a:rPr>
              <a:t>UK Taxi </a:t>
            </a:r>
            <a:endParaRPr lang="en-US" sz="4800" dirty="0">
              <a:latin typeface="Garamond" panose="02020404030301010803"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5D2C8AB-076E-4E05-8ED4-790CD864A5ED}"/>
              </a:ext>
            </a:extLst>
          </p:cNvPr>
          <p:cNvPicPr>
            <a:picLocks noChangeAspect="1"/>
          </p:cNvPicPr>
          <p:nvPr/>
        </p:nvPicPr>
        <p:blipFill>
          <a:blip r:embed="rId3"/>
          <a:stretch>
            <a:fillRect/>
          </a:stretch>
        </p:blipFill>
        <p:spPr>
          <a:xfrm>
            <a:off x="3141267" y="1507370"/>
            <a:ext cx="4844385" cy="4839291"/>
          </a:xfrm>
          <a:prstGeom prst="rect">
            <a:avLst/>
          </a:prstGeom>
        </p:spPr>
      </p:pic>
      <p:sp>
        <p:nvSpPr>
          <p:cNvPr id="8" name="TextBox 7">
            <a:extLst>
              <a:ext uri="{FF2B5EF4-FFF2-40B4-BE49-F238E27FC236}">
                <a16:creationId xmlns:a16="http://schemas.microsoft.com/office/drawing/2014/main" id="{3C1BFDF3-750B-4A0A-9440-9FBB61E1344A}"/>
              </a:ext>
            </a:extLst>
          </p:cNvPr>
          <p:cNvSpPr txBox="1"/>
          <p:nvPr/>
        </p:nvSpPr>
        <p:spPr>
          <a:xfrm>
            <a:off x="3278889" y="6375934"/>
            <a:ext cx="4576641" cy="369332"/>
          </a:xfrm>
          <a:prstGeom prst="rect">
            <a:avLst/>
          </a:prstGeom>
          <a:noFill/>
        </p:spPr>
        <p:txBody>
          <a:bodyPr wrap="square" rtlCol="0">
            <a:spAutoFit/>
          </a:bodyPr>
          <a:lstStyle/>
          <a:p>
            <a:r>
              <a:rPr lang="en-US" dirty="0"/>
              <a:t>https://www.levc.com/tx-electric-taxi/</a:t>
            </a:r>
          </a:p>
        </p:txBody>
      </p:sp>
    </p:spTree>
    <p:extLst>
      <p:ext uri="{BB962C8B-B14F-4D97-AF65-F5344CB8AC3E}">
        <p14:creationId xmlns:p14="http://schemas.microsoft.com/office/powerpoint/2010/main" val="178968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944F-BDC6-4C94-87A3-BF0C7CB74186}"/>
              </a:ext>
            </a:extLst>
          </p:cNvPr>
          <p:cNvSpPr>
            <a:spLocks noGrp="1"/>
          </p:cNvSpPr>
          <p:nvPr>
            <p:ph type="title"/>
          </p:nvPr>
        </p:nvSpPr>
        <p:spPr>
          <a:xfrm>
            <a:off x="646111" y="452718"/>
            <a:ext cx="9404723" cy="950197"/>
          </a:xfrm>
        </p:spPr>
        <p:txBody>
          <a:bodyPr/>
          <a:lstStyle/>
          <a:p>
            <a:pPr algn="ctr"/>
            <a:r>
              <a:rPr lang="en-US" sz="4800" dirty="0">
                <a:latin typeface="Garamond" panose="02020404030301010803" pitchFamily="18" charset="0"/>
                <a:cs typeface="Times New Roman" panose="02020603050405020304" pitchFamily="18" charset="0"/>
              </a:rPr>
              <a:t>Statistics</a:t>
            </a:r>
          </a:p>
        </p:txBody>
      </p:sp>
      <p:sp>
        <p:nvSpPr>
          <p:cNvPr id="3" name="Content Placeholder 2">
            <a:extLst>
              <a:ext uri="{FF2B5EF4-FFF2-40B4-BE49-F238E27FC236}">
                <a16:creationId xmlns:a16="http://schemas.microsoft.com/office/drawing/2014/main" id="{F00D3A42-42D1-472B-9C05-9368E8A7C48D}"/>
              </a:ext>
            </a:extLst>
          </p:cNvPr>
          <p:cNvSpPr>
            <a:spLocks noGrp="1"/>
          </p:cNvSpPr>
          <p:nvPr>
            <p:ph idx="1"/>
          </p:nvPr>
        </p:nvSpPr>
        <p:spPr/>
        <p:txBody>
          <a:bodyPr/>
          <a:lstStyle/>
          <a:p>
            <a:pPr marL="0" marR="0">
              <a:lnSpc>
                <a:spcPct val="107000"/>
              </a:lnSpc>
              <a:spcBef>
                <a:spcPts val="0"/>
              </a:spcBef>
              <a:spcAft>
                <a:spcPts val="800"/>
              </a:spcAft>
            </a:pPr>
            <a:r>
              <a:rPr lang="en-US" sz="2800" dirty="0">
                <a:effectLst/>
                <a:latin typeface="Garamond" panose="02020404030301010803" pitchFamily="18" charset="0"/>
                <a:ea typeface="Calibri" panose="020F0502020204030204" pitchFamily="34" charset="0"/>
                <a:cs typeface="Times New Roman" panose="02020603050405020304" pitchFamily="18" charset="0"/>
              </a:rPr>
              <a:t>To ascertain the exact differences between daily exposure and work environment.</a:t>
            </a:r>
          </a:p>
          <a:p>
            <a:pPr marL="800100" lvl="2">
              <a:lnSpc>
                <a:spcPct val="107000"/>
              </a:lnSpc>
              <a:spcBef>
                <a:spcPts val="0"/>
              </a:spcBef>
              <a:spcAft>
                <a:spcPts val="800"/>
              </a:spcAft>
            </a:pPr>
            <a:r>
              <a:rPr lang="en-US" sz="2400" dirty="0">
                <a:effectLst/>
                <a:latin typeface="Garamond" panose="02020404030301010803" pitchFamily="18" charset="0"/>
                <a:ea typeface="Calibri" panose="020F0502020204030204" pitchFamily="34" charset="0"/>
                <a:cs typeface="Times New Roman" panose="02020603050405020304" pitchFamily="18" charset="0"/>
              </a:rPr>
              <a:t>Used Mann-Whitney-Wilcoxon test. </a:t>
            </a:r>
          </a:p>
          <a:p>
            <a:pPr marL="0" marR="0">
              <a:lnSpc>
                <a:spcPct val="107000"/>
              </a:lnSpc>
              <a:spcBef>
                <a:spcPts val="0"/>
              </a:spcBef>
              <a:spcAft>
                <a:spcPts val="800"/>
              </a:spcAft>
            </a:pPr>
            <a:r>
              <a:rPr lang="en-US" sz="2800" dirty="0">
                <a:latin typeface="Garamond" panose="02020404030301010803" pitchFamily="18" charset="0"/>
                <a:ea typeface="Calibri" panose="020F0502020204030204" pitchFamily="34" charset="0"/>
                <a:cs typeface="Times New Roman" panose="02020603050405020304" pitchFamily="18" charset="0"/>
              </a:rPr>
              <a:t>Verification of impact of external environmental factors like wind &amp; temperature </a:t>
            </a:r>
            <a:endParaRPr lang="en-US" sz="2800" dirty="0">
              <a:effectLst/>
              <a:latin typeface="Garamond" panose="02020404030301010803"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8493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4A633-4B6D-4AE5-BD79-27DF549E1D0A}"/>
              </a:ext>
            </a:extLst>
          </p:cNvPr>
          <p:cNvSpPr>
            <a:spLocks noGrp="1"/>
          </p:cNvSpPr>
          <p:nvPr>
            <p:ph type="title"/>
          </p:nvPr>
        </p:nvSpPr>
        <p:spPr>
          <a:xfrm>
            <a:off x="2222500" y="162831"/>
            <a:ext cx="8189412" cy="929369"/>
          </a:xfrm>
        </p:spPr>
        <p:txBody>
          <a:bodyPr>
            <a:normAutofit/>
          </a:bodyPr>
          <a:lstStyle/>
          <a:p>
            <a:pPr algn="ctr"/>
            <a:r>
              <a:rPr lang="en-US" sz="4800" dirty="0">
                <a:latin typeface="Garamond" panose="02020404030301010803" pitchFamily="18" charset="0"/>
                <a:cs typeface="Times New Roman" panose="02020603050405020304" pitchFamily="18" charset="0"/>
              </a:rPr>
              <a:t>Results</a:t>
            </a:r>
          </a:p>
        </p:txBody>
      </p:sp>
      <p:sp>
        <p:nvSpPr>
          <p:cNvPr id="7" name="Text Placeholder 6">
            <a:extLst>
              <a:ext uri="{FF2B5EF4-FFF2-40B4-BE49-F238E27FC236}">
                <a16:creationId xmlns:a16="http://schemas.microsoft.com/office/drawing/2014/main" id="{26F567D5-D6C7-45F8-8DDA-5032DC785841}"/>
              </a:ext>
            </a:extLst>
          </p:cNvPr>
          <p:cNvSpPr>
            <a:spLocks noGrp="1"/>
          </p:cNvSpPr>
          <p:nvPr>
            <p:ph type="body" sz="half" idx="2"/>
          </p:nvPr>
        </p:nvSpPr>
        <p:spPr>
          <a:xfrm>
            <a:off x="254000" y="1138476"/>
            <a:ext cx="2173092" cy="5273458"/>
          </a:xfrm>
        </p:spPr>
        <p:txBody>
          <a:bodyPr>
            <a:normAutofit fontScale="92500" lnSpcReduction="10000"/>
          </a:bodyPr>
          <a:lstStyle/>
          <a:p>
            <a:pPr marL="0" marR="0" lvl="0" indent="0" algn="l" defTabSz="457200" rtl="0" eaLnBrk="1" fontAlgn="auto" latinLnBrk="0" hangingPunct="1">
              <a:lnSpc>
                <a:spcPct val="107000"/>
              </a:lnSpc>
              <a:spcBef>
                <a:spcPts val="0"/>
              </a:spcBef>
              <a:spcAft>
                <a:spcPts val="800"/>
              </a:spcAft>
              <a:buClr>
                <a:srgbClr val="1E5155">
                  <a:lumMod val="40000"/>
                  <a:lumOff val="60000"/>
                </a:srgbClr>
              </a:buClr>
              <a:buSzPct val="80000"/>
              <a:buFont typeface="Wingdings 3" charset="2"/>
              <a:buNone/>
              <a:tabLst/>
              <a:defRPr/>
            </a:pPr>
            <a:r>
              <a:rPr kumimoji="0" lang="en-GB" sz="28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Table A1: Full details of each driver’s vehicle and exposure to BC and NO</a:t>
            </a:r>
            <a:r>
              <a:rPr kumimoji="0" lang="en-GB" sz="2800" b="0" i="0" u="none" strike="noStrike" kern="1200" cap="none" spc="0" normalizeH="0" baseline="-2500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2</a:t>
            </a:r>
            <a:r>
              <a:rPr kumimoji="0" lang="en-GB" sz="28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 at one-minute resolution throughout all the working shifts that were recorded.</a:t>
            </a:r>
            <a:endParaRPr kumimoji="0" lang="en-US" sz="2800" b="0" i="0" u="none" strike="noStrike" kern="12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graphicFrame>
        <p:nvGraphicFramePr>
          <p:cNvPr id="13" name="Table 12">
            <a:extLst>
              <a:ext uri="{FF2B5EF4-FFF2-40B4-BE49-F238E27FC236}">
                <a16:creationId xmlns:a16="http://schemas.microsoft.com/office/drawing/2014/main" id="{337BD3F8-9C49-4BD2-814F-8B7ED826E36F}"/>
              </a:ext>
            </a:extLst>
          </p:cNvPr>
          <p:cNvGraphicFramePr>
            <a:graphicFrameLocks noGrp="1"/>
          </p:cNvGraphicFramePr>
          <p:nvPr>
            <p:extLst>
              <p:ext uri="{D42A27DB-BD31-4B8C-83A1-F6EECF244321}">
                <p14:modId xmlns:p14="http://schemas.microsoft.com/office/powerpoint/2010/main" val="2699223766"/>
              </p:ext>
            </p:extLst>
          </p:nvPr>
        </p:nvGraphicFramePr>
        <p:xfrm>
          <a:off x="2590800" y="1219200"/>
          <a:ext cx="9055099" cy="5549897"/>
        </p:xfrm>
        <a:graphic>
          <a:graphicData uri="http://schemas.openxmlformats.org/drawingml/2006/table">
            <a:tbl>
              <a:tblPr firstRow="1" firstCol="1" bandRow="1">
                <a:tableStyleId>{5C22544A-7EE6-4342-B048-85BDC9FD1C3A}</a:tableStyleId>
              </a:tblPr>
              <a:tblGrid>
                <a:gridCol w="730122">
                  <a:extLst>
                    <a:ext uri="{9D8B030D-6E8A-4147-A177-3AD203B41FA5}">
                      <a16:colId xmlns:a16="http://schemas.microsoft.com/office/drawing/2014/main" val="2830606075"/>
                    </a:ext>
                  </a:extLst>
                </a:gridCol>
                <a:gridCol w="1400396">
                  <a:extLst>
                    <a:ext uri="{9D8B030D-6E8A-4147-A177-3AD203B41FA5}">
                      <a16:colId xmlns:a16="http://schemas.microsoft.com/office/drawing/2014/main" val="3733162594"/>
                    </a:ext>
                  </a:extLst>
                </a:gridCol>
                <a:gridCol w="1204899">
                  <a:extLst>
                    <a:ext uri="{9D8B030D-6E8A-4147-A177-3AD203B41FA5}">
                      <a16:colId xmlns:a16="http://schemas.microsoft.com/office/drawing/2014/main" val="2883330584"/>
                    </a:ext>
                  </a:extLst>
                </a:gridCol>
                <a:gridCol w="1314219">
                  <a:extLst>
                    <a:ext uri="{9D8B030D-6E8A-4147-A177-3AD203B41FA5}">
                      <a16:colId xmlns:a16="http://schemas.microsoft.com/office/drawing/2014/main" val="3770692846"/>
                    </a:ext>
                  </a:extLst>
                </a:gridCol>
                <a:gridCol w="1125902">
                  <a:extLst>
                    <a:ext uri="{9D8B030D-6E8A-4147-A177-3AD203B41FA5}">
                      <a16:colId xmlns:a16="http://schemas.microsoft.com/office/drawing/2014/main" val="864913003"/>
                    </a:ext>
                  </a:extLst>
                </a:gridCol>
                <a:gridCol w="823481">
                  <a:extLst>
                    <a:ext uri="{9D8B030D-6E8A-4147-A177-3AD203B41FA5}">
                      <a16:colId xmlns:a16="http://schemas.microsoft.com/office/drawing/2014/main" val="241516880"/>
                    </a:ext>
                  </a:extLst>
                </a:gridCol>
                <a:gridCol w="1121914">
                  <a:extLst>
                    <a:ext uri="{9D8B030D-6E8A-4147-A177-3AD203B41FA5}">
                      <a16:colId xmlns:a16="http://schemas.microsoft.com/office/drawing/2014/main" val="3034840025"/>
                    </a:ext>
                  </a:extLst>
                </a:gridCol>
                <a:gridCol w="667083">
                  <a:extLst>
                    <a:ext uri="{9D8B030D-6E8A-4147-A177-3AD203B41FA5}">
                      <a16:colId xmlns:a16="http://schemas.microsoft.com/office/drawing/2014/main" val="2031654024"/>
                    </a:ext>
                  </a:extLst>
                </a:gridCol>
                <a:gridCol w="667083">
                  <a:extLst>
                    <a:ext uri="{9D8B030D-6E8A-4147-A177-3AD203B41FA5}">
                      <a16:colId xmlns:a16="http://schemas.microsoft.com/office/drawing/2014/main" val="744125500"/>
                    </a:ext>
                  </a:extLst>
                </a:gridCol>
              </a:tblGrid>
              <a:tr h="1040909">
                <a:tc>
                  <a:txBody>
                    <a:bodyPr/>
                    <a:lstStyle/>
                    <a:p>
                      <a:pPr marL="0" marR="0" algn="l">
                        <a:lnSpc>
                          <a:spcPct val="107000"/>
                        </a:lnSpc>
                        <a:spcBef>
                          <a:spcPts val="0"/>
                        </a:spcBef>
                        <a:spcAft>
                          <a:spcPts val="0"/>
                        </a:spcAft>
                      </a:pPr>
                      <a:r>
                        <a:rPr lang="en-GB" sz="1000" dirty="0">
                          <a:effectLst/>
                          <a:latin typeface="Garamond" panose="02020404030301010803" pitchFamily="18" charset="0"/>
                        </a:rPr>
                        <a:t>Driver</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Mean (</a:t>
                      </a:r>
                      <a:r>
                        <a:rPr lang="en-GB" sz="1000" dirty="0" err="1">
                          <a:effectLst/>
                          <a:latin typeface="Garamond" panose="02020404030301010803" pitchFamily="18" charset="0"/>
                        </a:rPr>
                        <a:t>sd</a:t>
                      </a:r>
                      <a:r>
                        <a:rPr lang="en-GB" sz="1000" dirty="0">
                          <a:effectLst/>
                        </a:rPr>
                        <a:t>) nitrogen dioxide exposure (</a:t>
                      </a:r>
                      <a:r>
                        <a:rPr lang="en-GB" sz="1000" dirty="0" err="1">
                          <a:effectLst/>
                        </a:rPr>
                        <a:t>μg</a:t>
                      </a:r>
                      <a:r>
                        <a:rPr lang="en-GB" sz="1000" dirty="0">
                          <a:effectLst/>
                        </a:rPr>
                        <a:t>/m</a:t>
                      </a:r>
                      <a:r>
                        <a:rPr lang="en-GB" sz="1000" baseline="30000" dirty="0">
                          <a:effectLst/>
                        </a:rPr>
                        <a:t>3</a:t>
                      </a:r>
                      <a:r>
                        <a:rPr lang="en-GB" sz="1000" dirty="0">
                          <a:effectLst/>
                        </a:rPr>
                        <a:t>) at work</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Mean (</a:t>
                      </a:r>
                      <a:r>
                        <a:rPr lang="en-GB" sz="1000" dirty="0" err="1">
                          <a:effectLst/>
                          <a:latin typeface="Garamond" panose="02020404030301010803" pitchFamily="18" charset="0"/>
                        </a:rPr>
                        <a:t>sd</a:t>
                      </a:r>
                      <a:r>
                        <a:rPr lang="en-GB" sz="1000" dirty="0">
                          <a:effectLst/>
                        </a:rPr>
                        <a:t>) black carbon exposure (</a:t>
                      </a:r>
                      <a:r>
                        <a:rPr lang="en-GB" sz="1000" dirty="0" err="1">
                          <a:effectLst/>
                        </a:rPr>
                        <a:t>μg</a:t>
                      </a:r>
                      <a:r>
                        <a:rPr lang="en-GB" sz="1000" dirty="0">
                          <a:effectLst/>
                        </a:rPr>
                        <a:t>/m</a:t>
                      </a:r>
                      <a:r>
                        <a:rPr lang="en-GB" sz="1000" baseline="30000" dirty="0">
                          <a:effectLst/>
                        </a:rPr>
                        <a:t>3</a:t>
                      </a:r>
                      <a:r>
                        <a:rPr lang="en-GB" sz="1000" dirty="0">
                          <a:effectLst/>
                        </a:rPr>
                        <a:t>) at work</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98</a:t>
                      </a:r>
                      <a:r>
                        <a:rPr lang="en-GB" sz="1000" baseline="30000" dirty="0">
                          <a:effectLst/>
                          <a:latin typeface="Garamond" panose="02020404030301010803" pitchFamily="18" charset="0"/>
                        </a:rPr>
                        <a:t>th</a:t>
                      </a:r>
                      <a:r>
                        <a:rPr lang="en-GB" sz="1000" dirty="0">
                          <a:effectLst/>
                        </a:rPr>
                        <a:t> percentile</a:t>
                      </a:r>
                      <a:endParaRPr lang="en-US" sz="1100" dirty="0">
                        <a:effectLst/>
                      </a:endParaRPr>
                    </a:p>
                    <a:p>
                      <a:pPr marL="0" marR="0" algn="ctr">
                        <a:lnSpc>
                          <a:spcPct val="107000"/>
                        </a:lnSpc>
                        <a:spcBef>
                          <a:spcPts val="0"/>
                        </a:spcBef>
                        <a:spcAft>
                          <a:spcPts val="0"/>
                        </a:spcAft>
                      </a:pPr>
                      <a:r>
                        <a:rPr lang="en-GB" sz="1000" dirty="0">
                          <a:effectLst/>
                        </a:rPr>
                        <a:t>NO</a:t>
                      </a:r>
                      <a:r>
                        <a:rPr lang="en-GB" sz="1000" baseline="-25000" dirty="0">
                          <a:effectLst/>
                        </a:rPr>
                        <a:t>2</a:t>
                      </a:r>
                      <a:r>
                        <a:rPr lang="en-GB" sz="1000" dirty="0">
                          <a:effectLst/>
                        </a:rPr>
                        <a:t> exposure (</a:t>
                      </a:r>
                      <a:r>
                        <a:rPr lang="en-GB" sz="1000" dirty="0" err="1">
                          <a:effectLst/>
                        </a:rPr>
                        <a:t>μg</a:t>
                      </a:r>
                      <a:r>
                        <a:rPr lang="en-GB" sz="1000" dirty="0">
                          <a:effectLst/>
                        </a:rPr>
                        <a:t>/m</a:t>
                      </a:r>
                      <a:r>
                        <a:rPr lang="en-GB" sz="1000" baseline="30000" dirty="0">
                          <a:effectLst/>
                        </a:rPr>
                        <a:t>3</a:t>
                      </a:r>
                      <a:r>
                        <a:rPr lang="en-GB" sz="1000" dirty="0">
                          <a:effectLst/>
                        </a:rPr>
                        <a:t>) at work</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98</a:t>
                      </a:r>
                      <a:r>
                        <a:rPr lang="en-GB" sz="1000" baseline="30000" dirty="0">
                          <a:effectLst/>
                          <a:latin typeface="Garamond" panose="02020404030301010803" pitchFamily="18" charset="0"/>
                        </a:rPr>
                        <a:t>th</a:t>
                      </a:r>
                      <a:r>
                        <a:rPr lang="en-GB" sz="1000" dirty="0">
                          <a:effectLst/>
                        </a:rPr>
                        <a:t> percentile</a:t>
                      </a:r>
                      <a:endParaRPr lang="en-US" sz="1100" dirty="0">
                        <a:effectLst/>
                      </a:endParaRPr>
                    </a:p>
                    <a:p>
                      <a:pPr marL="0" marR="0" algn="ctr">
                        <a:lnSpc>
                          <a:spcPct val="107000"/>
                        </a:lnSpc>
                        <a:spcBef>
                          <a:spcPts val="0"/>
                        </a:spcBef>
                        <a:spcAft>
                          <a:spcPts val="0"/>
                        </a:spcAft>
                      </a:pPr>
                      <a:r>
                        <a:rPr lang="en-GB" sz="1000" dirty="0">
                          <a:effectLst/>
                        </a:rPr>
                        <a:t>BC exposure (</a:t>
                      </a:r>
                      <a:r>
                        <a:rPr lang="en-GB" sz="1000" dirty="0" err="1">
                          <a:effectLst/>
                        </a:rPr>
                        <a:t>μg</a:t>
                      </a:r>
                      <a:r>
                        <a:rPr lang="en-GB" sz="1000" dirty="0">
                          <a:effectLst/>
                        </a:rPr>
                        <a:t>/m</a:t>
                      </a:r>
                      <a:r>
                        <a:rPr lang="en-GB" sz="1000" baseline="30000" dirty="0">
                          <a:effectLst/>
                        </a:rPr>
                        <a:t>3</a:t>
                      </a:r>
                      <a:r>
                        <a:rPr lang="en-GB" sz="1000" dirty="0">
                          <a:effectLst/>
                        </a:rPr>
                        <a:t>) at work</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Vehicle type</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Emission Standard</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Vehicle year</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Hours worked</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646096"/>
                  </a:ext>
                </a:extLst>
              </a:tr>
              <a:tr h="409908">
                <a:tc>
                  <a:txBody>
                    <a:bodyPr/>
                    <a:lstStyle/>
                    <a:p>
                      <a:pPr marL="0" marR="0" algn="l">
                        <a:lnSpc>
                          <a:spcPct val="107000"/>
                        </a:lnSpc>
                        <a:spcBef>
                          <a:spcPts val="0"/>
                        </a:spcBef>
                        <a:spcAft>
                          <a:spcPts val="0"/>
                        </a:spcAft>
                      </a:pPr>
                      <a:r>
                        <a:rPr lang="en-GB" sz="1000" dirty="0">
                          <a:effectLst/>
                          <a:latin typeface="Garamond" panose="02020404030301010803" pitchFamily="18" charset="0"/>
                        </a:rPr>
                        <a:t>DEM047</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38.9 (49.5)</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4.3 (6.9)</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118.2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17.8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err="1">
                          <a:effectLst/>
                        </a:rPr>
                        <a:t>TXe</a:t>
                      </a:r>
                      <a:r>
                        <a:rPr lang="en-GB" sz="1000" dirty="0">
                          <a:effectLst/>
                        </a:rPr>
                        <a:t> City</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Zero Emission</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2018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48.7</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225496"/>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DEM048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60.9 (43.1)</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4.2 (4.0)</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130.0</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14.8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err="1">
                          <a:effectLst/>
                        </a:rPr>
                        <a:t>TXe</a:t>
                      </a:r>
                      <a:r>
                        <a:rPr lang="en-GB" sz="1000" dirty="0">
                          <a:effectLst/>
                        </a:rPr>
                        <a:t> City</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Zero Emission</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2018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46.2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212968"/>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DEM056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50.1 (57.0)</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2.7 (2.7)</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68.8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9.4</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err="1">
                          <a:effectLst/>
                        </a:rPr>
                        <a:t>TXe</a:t>
                      </a:r>
                      <a:r>
                        <a:rPr lang="en-GB" sz="1000" dirty="0">
                          <a:effectLst/>
                        </a:rPr>
                        <a:t> City</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Zero Emission</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2018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45.2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24872"/>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DEM057</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87.6 (67.2)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    4.4 (7.2)**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108.6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19.8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err="1">
                          <a:effectLst/>
                        </a:rPr>
                        <a:t>TXe</a:t>
                      </a:r>
                      <a:r>
                        <a:rPr lang="en-GB" sz="1000" dirty="0">
                          <a:effectLst/>
                        </a:rPr>
                        <a:t> City</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Zero Emission</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2018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43.6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8522488"/>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DEM058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39.2 (48.1)</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2.4 (3.9)</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149.9</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13.6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err="1">
                          <a:effectLst/>
                        </a:rPr>
                        <a:t>TXe</a:t>
                      </a:r>
                      <a:r>
                        <a:rPr lang="en-GB" sz="1000" dirty="0">
                          <a:effectLst/>
                        </a:rPr>
                        <a:t> City</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Zero Emission</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2018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28.8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668574"/>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DEM049</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104.1 (59.9)</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5.6 (4.9)</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219.6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20.4</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TX4 Diesel</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Euro 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2016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36.1</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0951516"/>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DEM050</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106.1 (84.6)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6.3 (6.7)</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200.2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21.4</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TX4 Diesel</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Euro 4</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2008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41.0</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9449467"/>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DEM051</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64.0 (124.2)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3.8 (5.8)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393.6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13.9</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TX4 Diesel</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Euro 5</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2013</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32.5</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8115832"/>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DEM054</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112.2 (68.2)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6.5 (6.1)*</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218.8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23.4</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TX4 Diesel</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Euro 5</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2010</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25.6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901962"/>
                  </a:ext>
                </a:extLst>
              </a:tr>
              <a:tr h="409908">
                <a:tc>
                  <a:txBody>
                    <a:bodyPr/>
                    <a:lstStyle/>
                    <a:p>
                      <a:pPr marL="0" marR="0" algn="ctr">
                        <a:lnSpc>
                          <a:spcPct val="107000"/>
                        </a:lnSpc>
                        <a:spcBef>
                          <a:spcPts val="0"/>
                        </a:spcBef>
                        <a:spcAft>
                          <a:spcPts val="0"/>
                        </a:spcAft>
                      </a:pPr>
                      <a:r>
                        <a:rPr lang="en-GB" sz="1000" dirty="0">
                          <a:effectLst/>
                          <a:latin typeface="Garamond" panose="02020404030301010803" pitchFamily="18" charset="0"/>
                        </a:rPr>
                        <a:t>DEM055</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123.3 (102.2)</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11.6 (11.6)*</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194.7</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38.9</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TX4 Diesel</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Euro 4</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2008</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43.7</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411205"/>
                  </a:ext>
                </a:extLst>
              </a:tr>
              <a:tr h="409908">
                <a:tc>
                  <a:txBody>
                    <a:bodyPr/>
                    <a:lstStyle/>
                    <a:p>
                      <a:pPr algn="l">
                        <a:lnSpc>
                          <a:spcPct val="107000"/>
                        </a:lnSpc>
                      </a:pPr>
                      <a:endParaRPr lang="en-US" sz="1100" dirty="0">
                        <a:effectLst/>
                        <a:latin typeface="Garamond" panose="02020404030301010803" pitchFamily="18"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78.6 (70.4)</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5.2 (6.0)</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dirty="0">
                        <a:effectLst/>
                        <a:latin typeface="Garamond" panose="02020404030301010803"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pPr>
                      <a:endParaRPr lang="en-US" sz="1100" dirty="0">
                        <a:effectLst/>
                        <a:latin typeface="Garamond" panose="02020404030301010803"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pPr>
                      <a:endParaRPr lang="en-US" sz="1100" dirty="0">
                        <a:effectLst/>
                        <a:latin typeface="Garamond" panose="02020404030301010803"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000" dirty="0">
                          <a:effectLst/>
                          <a:latin typeface="Garamond" panose="02020404030301010803" pitchFamily="18" charset="0"/>
                        </a:rPr>
                        <a:t> </a:t>
                      </a:r>
                      <a:endParaRPr lang="en-US" sz="1100" dirty="0">
                        <a:effectLst/>
                        <a:latin typeface="Garamond" panose="02020404030301010803" pitchFamily="18" charset="0"/>
                      </a:endParaRPr>
                    </a:p>
                    <a:p>
                      <a:pPr marL="0" marR="0" algn="ctr">
                        <a:lnSpc>
                          <a:spcPct val="107000"/>
                        </a:lnSpc>
                        <a:spcBef>
                          <a:spcPts val="0"/>
                        </a:spcBef>
                        <a:spcAft>
                          <a:spcPts val="0"/>
                        </a:spcAft>
                      </a:pPr>
                      <a:r>
                        <a:rPr lang="en-GB" sz="1000" dirty="0">
                          <a:effectLst/>
                        </a:rPr>
                        <a:t>39.1</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0650895"/>
                  </a:ext>
                </a:extLst>
              </a:tr>
            </a:tbl>
          </a:graphicData>
        </a:graphic>
      </p:graphicFrame>
      <p:sp>
        <p:nvSpPr>
          <p:cNvPr id="14" name="Rectangle 2">
            <a:extLst>
              <a:ext uri="{FF2B5EF4-FFF2-40B4-BE49-F238E27FC236}">
                <a16:creationId xmlns:a16="http://schemas.microsoft.com/office/drawing/2014/main" id="{EC76BADB-69AB-43DE-A493-52AA2E12444C}"/>
              </a:ext>
            </a:extLst>
          </p:cNvPr>
          <p:cNvSpPr>
            <a:spLocks noChangeArrowheads="1"/>
          </p:cNvSpPr>
          <p:nvPr/>
        </p:nvSpPr>
        <p:spPr bwMode="auto">
          <a:xfrm>
            <a:off x="1973262" y="2118797"/>
            <a:ext cx="129238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latin typeface="Garamond" panose="02020404030301010803" pitchFamily="18" charset="0"/>
            </a:endParaRPr>
          </a:p>
        </p:txBody>
      </p:sp>
    </p:spTree>
    <p:extLst>
      <p:ext uri="{BB962C8B-B14F-4D97-AF65-F5344CB8AC3E}">
        <p14:creationId xmlns:p14="http://schemas.microsoft.com/office/powerpoint/2010/main" val="3134751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D72BD9A2B61E46B4E04940E1FE0E2A" ma:contentTypeVersion="4" ma:contentTypeDescription="Create a new document." ma:contentTypeScope="" ma:versionID="07fb9f5f328e32bb6a3d8ca2ef170b7f">
  <xsd:schema xmlns:xsd="http://www.w3.org/2001/XMLSchema" xmlns:xs="http://www.w3.org/2001/XMLSchema" xmlns:p="http://schemas.microsoft.com/office/2006/metadata/properties" xmlns:ns3="c6d9e27a-28d6-49d9-a3a0-0a3ce28afcc0" targetNamespace="http://schemas.microsoft.com/office/2006/metadata/properties" ma:root="true" ma:fieldsID="1d06ffe48ec43a7e8529e631c2ae2408" ns3:_="">
    <xsd:import namespace="c6d9e27a-28d6-49d9-a3a0-0a3ce28afc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e27a-28d6-49d9-a3a0-0a3ce28af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130A19-7A15-4104-A616-2333D8298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9e27a-28d6-49d9-a3a0-0a3ce28af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FCF8E-74E9-4BDE-BE8F-04C66B302E2C}">
  <ds:schemaRefs>
    <ds:schemaRef ds:uri="http://schemas.microsoft.com/sharepoint/v3/contenttype/forms"/>
  </ds:schemaRefs>
</ds:datastoreItem>
</file>

<file path=customXml/itemProps3.xml><?xml version="1.0" encoding="utf-8"?>
<ds:datastoreItem xmlns:ds="http://schemas.openxmlformats.org/officeDocument/2006/customXml" ds:itemID="{FD101E5D-E4E5-450D-9C4D-B5228DB019E6}">
  <ds:schemaRefs>
    <ds:schemaRef ds:uri="http://purl.org/dc/elements/1.1/"/>
    <ds:schemaRef ds:uri="http://schemas.microsoft.com/office/2006/metadata/properties"/>
    <ds:schemaRef ds:uri="http://purl.org/dc/terms/"/>
    <ds:schemaRef ds:uri="c6d9e27a-28d6-49d9-a3a0-0a3ce28afcc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3021</TotalTime>
  <Words>4200</Words>
  <Application>Microsoft Office PowerPoint</Application>
  <PresentationFormat>Widescreen</PresentationFormat>
  <Paragraphs>363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Garamond</vt:lpstr>
      <vt:lpstr>Times New Roman</vt:lpstr>
      <vt:lpstr>Wingdings</vt:lpstr>
      <vt:lpstr>Wingdings 3</vt:lpstr>
      <vt:lpstr>Ion</vt:lpstr>
      <vt:lpstr>Taxi Drivers’ Exposure to Black Carbon and Nitrogen Dioxide in Electric and  Diesel Vehicles: A Case Study in London (Brendan Bos, Shanon Lim, Michael Hedges, Nick Molden, Sam Boyle, Dr. Ian Mudway, Dr. Benjamin Barratt)</vt:lpstr>
      <vt:lpstr>Introduction</vt:lpstr>
      <vt:lpstr>Background </vt:lpstr>
      <vt:lpstr>Methods</vt:lpstr>
      <vt:lpstr>Continuation </vt:lpstr>
      <vt:lpstr>Assessing Air Exchange Rates Between Vehicle Types</vt:lpstr>
      <vt:lpstr>UK Taxi </vt:lpstr>
      <vt:lpstr>Statistics</vt:lpstr>
      <vt:lpstr>Results</vt:lpstr>
      <vt:lpstr>Continuation </vt:lpstr>
      <vt:lpstr>Continuation </vt:lpstr>
      <vt:lpstr>Infiltration Rate Analysis </vt:lpstr>
      <vt:lpstr>Discussion</vt:lpstr>
      <vt:lpstr>Continuation </vt:lpstr>
      <vt:lpstr>Limitation and Conclusion </vt:lpstr>
      <vt:lpstr>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 of Media Impact</dc:title>
  <dc:creator>Christopher Atkinson</dc:creator>
  <cp:lastModifiedBy>Christopher Atkinson</cp:lastModifiedBy>
  <cp:revision>60</cp:revision>
  <dcterms:created xsi:type="dcterms:W3CDTF">2021-01-15T18:48:27Z</dcterms:created>
  <dcterms:modified xsi:type="dcterms:W3CDTF">2021-05-10T22:40:04Z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0x0101008DD72BD9A2B61E46B4E04940E1FE0E2A</vt:lpwstr>
  </property>
</Properties>
</file>