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  <p:sldMasterId id="2147483733" r:id="rId2"/>
  </p:sldMasterIdLst>
  <p:notesMasterIdLst>
    <p:notesMasterId r:id="rId20"/>
  </p:notesMasterIdLst>
  <p:sldIdLst>
    <p:sldId id="256" r:id="rId3"/>
    <p:sldId id="279" r:id="rId4"/>
    <p:sldId id="263" r:id="rId5"/>
    <p:sldId id="289" r:id="rId6"/>
    <p:sldId id="264" r:id="rId7"/>
    <p:sldId id="290" r:id="rId8"/>
    <p:sldId id="280" r:id="rId9"/>
    <p:sldId id="281" r:id="rId10"/>
    <p:sldId id="291" r:id="rId11"/>
    <p:sldId id="282" r:id="rId12"/>
    <p:sldId id="283" r:id="rId13"/>
    <p:sldId id="284" r:id="rId14"/>
    <p:sldId id="285" r:id="rId15"/>
    <p:sldId id="266" r:id="rId16"/>
    <p:sldId id="276" r:id="rId17"/>
    <p:sldId id="27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EFF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7"/>
  </p:normalViewPr>
  <p:slideViewPr>
    <p:cSldViewPr snapToGrid="0" snapToObjects="1">
      <p:cViewPr varScale="1">
        <p:scale>
          <a:sx n="97" d="100"/>
          <a:sy n="97" d="100"/>
        </p:scale>
        <p:origin x="8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F3BF5-4397-4D40-B67E-ED8E2F5A89A9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C7A56-F7E6-A840-BF63-B3A1BB744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0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C7A56-F7E6-A840-BF63-B3A1BB744D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8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C7A56-F7E6-A840-BF63-B3A1BB744D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67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6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4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00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21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5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8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1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4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2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7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3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7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20" r:id="rId5"/>
    <p:sldLayoutId id="2147483721" r:id="rId6"/>
    <p:sldLayoutId id="2147483727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2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dc.noaa.gov/cag/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www.ncdc.noaa.gov/cag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F226EAE1-A254-4677-87C8-F56CBBB16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93466-4AFB-3C41-8612-581E752F2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65563"/>
            <a:ext cx="8991600" cy="2767102"/>
          </a:xfrm>
          <a:solidFill>
            <a:schemeClr val="bg1">
              <a:alpha val="7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rgbClr val="73FEFF"/>
                </a:solidFill>
                <a:ea typeface="Libian SC" panose="02010600040101010101" pitchFamily="2" charset="-122"/>
              </a:rPr>
              <a:t>Warm arctic episodes linked with increased frequency of extreme winter weather in the United States</a:t>
            </a:r>
            <a:br>
              <a:rPr lang="en-US" dirty="0">
                <a:solidFill>
                  <a:srgbClr val="73FEFF"/>
                </a:solidFill>
                <a:ea typeface="Libian SC" panose="02010600040101010101" pitchFamily="2" charset="-122"/>
              </a:rPr>
            </a:br>
            <a:r>
              <a:rPr lang="en-US" sz="2400" dirty="0">
                <a:solidFill>
                  <a:srgbClr val="73FEFF"/>
                </a:solidFill>
                <a:ea typeface="Libian SC" panose="02010600040101010101" pitchFamily="2" charset="-122"/>
              </a:rPr>
              <a:t>(Judah Cohen, Karl Pfeiffer, and Jennifer A. Francis)</a:t>
            </a:r>
            <a:endParaRPr lang="en-US" dirty="0">
              <a:solidFill>
                <a:srgbClr val="73FEFF"/>
              </a:solidFill>
              <a:ea typeface="Libian SC" panose="02010600040101010101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B531A-2817-B644-B0AD-E87EE0EE4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73FEFF"/>
                </a:solidFill>
                <a:latin typeface="Libian SC" panose="02010600040101010101" pitchFamily="2" charset="-122"/>
                <a:ea typeface="Libian SC" panose="02010600040101010101" pitchFamily="2" charset="-122"/>
              </a:rPr>
              <a:t>By </a:t>
            </a:r>
          </a:p>
          <a:p>
            <a:r>
              <a:rPr lang="en-US" sz="2800" dirty="0">
                <a:solidFill>
                  <a:srgbClr val="73FEFF"/>
                </a:solidFill>
                <a:latin typeface="Libian SC" panose="02010600040101010101" pitchFamily="2" charset="-122"/>
                <a:ea typeface="Libian SC" panose="02010600040101010101" pitchFamily="2" charset="-122"/>
              </a:rPr>
              <a:t>Eric </a:t>
            </a:r>
            <a:r>
              <a:rPr lang="en-US" sz="2800" dirty="0" err="1">
                <a:solidFill>
                  <a:srgbClr val="73FEFF"/>
                </a:solidFill>
                <a:latin typeface="Libian SC" panose="02010600040101010101" pitchFamily="2" charset="-122"/>
                <a:ea typeface="Libian SC" panose="02010600040101010101" pitchFamily="2" charset="-122"/>
              </a:rPr>
              <a:t>Zubar</a:t>
            </a:r>
            <a:endParaRPr lang="en-US" sz="2800" dirty="0">
              <a:solidFill>
                <a:srgbClr val="73FEFF"/>
              </a:solidFill>
              <a:latin typeface="Libian SC" panose="02010600040101010101" pitchFamily="2" charset="-122"/>
              <a:ea typeface="Libian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5947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22C171-5873-CC4E-A1E6-72F633AB692F}"/>
              </a:ext>
            </a:extLst>
          </p:cNvPr>
          <p:cNvSpPr txBox="1"/>
          <p:nvPr/>
        </p:nvSpPr>
        <p:spPr>
          <a:xfrm>
            <a:off x="4421372" y="285744"/>
            <a:ext cx="3349256" cy="584775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Evidence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6" name="Picture 15" descr="Chart, diagram&#10;&#10;Description automatically generated">
            <a:extLst>
              <a:ext uri="{FF2B5EF4-FFF2-40B4-BE49-F238E27FC236}">
                <a16:creationId xmlns:a16="http://schemas.microsoft.com/office/drawing/2014/main" id="{74B6DCE3-7F34-AF47-962B-66DCAC899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52" y="2153412"/>
            <a:ext cx="12196752" cy="4704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4BF289-3FE7-C74C-B4C4-C35E6C9C2998}"/>
              </a:ext>
            </a:extLst>
          </p:cNvPr>
          <p:cNvSpPr txBox="1"/>
          <p:nvPr/>
        </p:nvSpPr>
        <p:spPr>
          <a:xfrm>
            <a:off x="2275974" y="923544"/>
            <a:ext cx="7640053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 and d show surface temperature anomalies relative to negative and positive PCT anomalies.</a:t>
            </a:r>
          </a:p>
        </p:txBody>
      </p:sp>
    </p:spTree>
    <p:extLst>
      <p:ext uri="{BB962C8B-B14F-4D97-AF65-F5344CB8AC3E}">
        <p14:creationId xmlns:p14="http://schemas.microsoft.com/office/powerpoint/2010/main" val="39594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52482-5A47-3A4C-9DE3-7CA55B48C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1172D4FB-0066-1D47-A45E-8454E89BD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" y="1664133"/>
            <a:ext cx="9793705" cy="2598596"/>
          </a:xfrm>
          <a:prstGeom prst="rect">
            <a:avLst/>
          </a:prstGeom>
        </p:spPr>
      </p:pic>
      <p:pic>
        <p:nvPicPr>
          <p:cNvPr id="6" name="Picture 5" descr="A picture containing text, screenshot, display&#10;&#10;Description automatically generated">
            <a:extLst>
              <a:ext uri="{FF2B5EF4-FFF2-40B4-BE49-F238E27FC236}">
                <a16:creationId xmlns:a16="http://schemas.microsoft.com/office/drawing/2014/main" id="{6F596237-3B00-964E-83E2-0EE47F5A2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2729"/>
            <a:ext cx="9793695" cy="2598596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0C179F3-8ECA-AB4C-8DE7-5CCC82545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705" y="3495334"/>
            <a:ext cx="2398295" cy="1552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0772C3-BBBC-704A-A299-3DE409B84C3D}"/>
              </a:ext>
            </a:extLst>
          </p:cNvPr>
          <p:cNvSpPr txBox="1"/>
          <p:nvPr/>
        </p:nvSpPr>
        <p:spPr>
          <a:xfrm>
            <a:off x="4421372" y="285744"/>
            <a:ext cx="3349256" cy="584775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Evidence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F5170-CA12-C547-A167-8CBDF07F0640}"/>
              </a:ext>
            </a:extLst>
          </p:cNvPr>
          <p:cNvSpPr txBox="1"/>
          <p:nvPr/>
        </p:nvSpPr>
        <p:spPr>
          <a:xfrm>
            <a:off x="2550695" y="905966"/>
            <a:ext cx="7410169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AWSSI is stronger in most locations in late-January through February.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PCT correlates better with AWSSI in these locations than does PCH.</a:t>
            </a:r>
          </a:p>
        </p:txBody>
      </p:sp>
    </p:spTree>
    <p:extLst>
      <p:ext uri="{BB962C8B-B14F-4D97-AF65-F5344CB8AC3E}">
        <p14:creationId xmlns:p14="http://schemas.microsoft.com/office/powerpoint/2010/main" val="33187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9770943F-242E-CE4F-8D8D-9935208CB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64692"/>
            <a:ext cx="9508918" cy="58932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776FC4-F093-7E4C-AE9B-FCA430AFA9BD}"/>
              </a:ext>
            </a:extLst>
          </p:cNvPr>
          <p:cNvSpPr txBox="1"/>
          <p:nvPr/>
        </p:nvSpPr>
        <p:spPr>
          <a:xfrm>
            <a:off x="4421372" y="285744"/>
            <a:ext cx="3349256" cy="584775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Evidence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FBBC27-A96F-514E-9427-1C568EC10D1D}"/>
              </a:ext>
            </a:extLst>
          </p:cNvPr>
          <p:cNvSpPr txBox="1"/>
          <p:nvPr/>
        </p:nvSpPr>
        <p:spPr>
          <a:xfrm>
            <a:off x="9508937" y="1720840"/>
            <a:ext cx="2683043" cy="341632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Generally, the more eastward one goes in the U.S., the more frequent and intense snowfall events have become since 1990 when compared to 1950-1989.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graphs drawn in bold lines represent a 95% confidence interval.</a:t>
            </a:r>
          </a:p>
        </p:txBody>
      </p:sp>
    </p:spTree>
    <p:extLst>
      <p:ext uri="{BB962C8B-B14F-4D97-AF65-F5344CB8AC3E}">
        <p14:creationId xmlns:p14="http://schemas.microsoft.com/office/powerpoint/2010/main" val="37019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52482-5A47-3A4C-9DE3-7CA55B48C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5EFE4A55-0549-804F-AF75-321BEAC6B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0440"/>
            <a:ext cx="4692316" cy="292764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A2C03B1-EF8A-DC48-A544-A82584853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601" y="920439"/>
            <a:ext cx="4692316" cy="292764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D60F96C-3957-D84F-BE2D-2EACAF3C6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30346"/>
            <a:ext cx="4692315" cy="2927644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F452666-AFC0-204C-AED2-1844BDD8E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6601" y="3922295"/>
            <a:ext cx="4692316" cy="2927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B52E97-8E94-8E45-9C80-CABF2FE5B66F}"/>
              </a:ext>
            </a:extLst>
          </p:cNvPr>
          <p:cNvSpPr txBox="1"/>
          <p:nvPr/>
        </p:nvSpPr>
        <p:spPr>
          <a:xfrm>
            <a:off x="4421372" y="285744"/>
            <a:ext cx="3349256" cy="584775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Evidence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5F83B-E7B7-944C-A6EE-6DD6E3D76F73}"/>
              </a:ext>
            </a:extLst>
          </p:cNvPr>
          <p:cNvSpPr txBox="1"/>
          <p:nvPr/>
        </p:nvSpPr>
        <p:spPr>
          <a:xfrm>
            <a:off x="9508937" y="1446029"/>
            <a:ext cx="2683043" cy="501675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Northern Annual Mode (NAM) is a metric that measures variability in all of the Northern Hemisphere north of 20°N, in contrast to just the polar regions like PCH and PCT do.  Map “a” shows a positive correlation with NAM and temperature, and Map “b” shows NAM- subtracted from PCT+.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“c” shows the basic 1990-2016 winter temperature trend in the N.H.  “d” shows the importance of the Barents-Kara Sea region to temperature anomalies in the N.H.</a:t>
            </a:r>
          </a:p>
        </p:txBody>
      </p:sp>
    </p:spTree>
    <p:extLst>
      <p:ext uri="{BB962C8B-B14F-4D97-AF65-F5344CB8AC3E}">
        <p14:creationId xmlns:p14="http://schemas.microsoft.com/office/powerpoint/2010/main" val="27190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52482-5A47-3A4C-9DE3-7CA55B48C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Content Placeholder 9" descr="Chart, histogram&#10;&#10;Description automatically generated">
            <a:extLst>
              <a:ext uri="{FF2B5EF4-FFF2-40B4-BE49-F238E27FC236}">
                <a16:creationId xmlns:a16="http://schemas.microsoft.com/office/drawing/2014/main" id="{2C13B482-31AD-7545-A78B-2D6EB02AE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8648"/>
            <a:ext cx="4744723" cy="2748574"/>
          </a:xfrm>
          <a:prstGeom prst="rect">
            <a:avLst/>
          </a:prstGeom>
        </p:spPr>
      </p:pic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0F7E5D11-6CAB-EA41-A3DE-FFC57ECD5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541" y="869974"/>
            <a:ext cx="4745791" cy="2747248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286458FF-B3FB-5D4B-9F47-5E2FCA641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9" y="3617222"/>
            <a:ext cx="4741004" cy="2749673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0B74111D-8DF0-BD4B-A4AE-4CBD7F862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541" y="3617222"/>
            <a:ext cx="4743047" cy="27496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5E7B93-4968-4848-AB2A-3F01E0B8BB13}"/>
              </a:ext>
            </a:extLst>
          </p:cNvPr>
          <p:cNvSpPr txBox="1"/>
          <p:nvPr/>
        </p:nvSpPr>
        <p:spPr>
          <a:xfrm>
            <a:off x="0" y="6366895"/>
            <a:ext cx="9707525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NOAA National Centers for Environmental Information, Climate at a Glance: City Time Series, published March 2021, retrieved March 29, 2021 from </a:t>
            </a:r>
            <a:r>
              <a:rPr lang="en-US" sz="1200" dirty="0">
                <a:hlinkClick r:id="rId8"/>
              </a:rPr>
              <a:t>https://www.ncdc.noaa.gov/cag/</a:t>
            </a:r>
            <a:endParaRPr lang="en-US" sz="1200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0F8FC6-9566-564B-80C2-CF192805A2EF}"/>
              </a:ext>
            </a:extLst>
          </p:cNvPr>
          <p:cNvSpPr txBox="1"/>
          <p:nvPr/>
        </p:nvSpPr>
        <p:spPr>
          <a:xfrm>
            <a:off x="4011881" y="262505"/>
            <a:ext cx="4168239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What is the trend now?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093424-0E0C-604C-B45D-482FBF30A836}"/>
              </a:ext>
            </a:extLst>
          </p:cNvPr>
          <p:cNvSpPr txBox="1"/>
          <p:nvPr/>
        </p:nvSpPr>
        <p:spPr>
          <a:xfrm>
            <a:off x="9577137" y="1117973"/>
            <a:ext cx="2614863" cy="397031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Winter temperature trends since 1996 shown in four different locations in four different regions.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updated trends since the study was published neither help nor hurt the paper’s conclusion (Duluth’s trend aligns with findings,  while Washington does not align).</a:t>
            </a:r>
          </a:p>
        </p:txBody>
      </p:sp>
    </p:spTree>
    <p:extLst>
      <p:ext uri="{BB962C8B-B14F-4D97-AF65-F5344CB8AC3E}">
        <p14:creationId xmlns:p14="http://schemas.microsoft.com/office/powerpoint/2010/main" val="107915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52482-5A47-3A4C-9DE3-7CA55B48C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336DF6C-3B1F-7647-BFCF-DD3A9D18F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" y="3604790"/>
            <a:ext cx="4918234" cy="2788920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24F42C5B-ED14-C245-BCB2-047A7139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650" y="3609362"/>
            <a:ext cx="4918235" cy="2779776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F43D36D3-0888-4C45-8EC5-DE23167C0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" y="829916"/>
            <a:ext cx="4918235" cy="2778095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6D24FFA1-A9F5-C640-9449-30CAFDA89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650" y="829076"/>
            <a:ext cx="4918235" cy="2779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76B736-828A-2F47-A403-0A369271617A}"/>
              </a:ext>
            </a:extLst>
          </p:cNvPr>
          <p:cNvSpPr txBox="1"/>
          <p:nvPr/>
        </p:nvSpPr>
        <p:spPr>
          <a:xfrm>
            <a:off x="0" y="6396325"/>
            <a:ext cx="103426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US" sz="1200" dirty="0"/>
              <a:t>NOAA National Centers for Environmental information, Climate at a Glance: City Time Series, published March 2021, retrieved on March 29, 2021 from </a:t>
            </a:r>
            <a:r>
              <a:rPr lang="en-US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https://www.ncdc.noaa.gov/cag/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01BB9-FCCD-FE48-8EBC-43B75911BC29}"/>
              </a:ext>
            </a:extLst>
          </p:cNvPr>
          <p:cNvSpPr txBox="1"/>
          <p:nvPr/>
        </p:nvSpPr>
        <p:spPr>
          <a:xfrm>
            <a:off x="4011881" y="79833"/>
            <a:ext cx="4168239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What is the trend now?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55856-1B83-D641-BF3E-24AD2ACE4987}"/>
              </a:ext>
            </a:extLst>
          </p:cNvPr>
          <p:cNvSpPr txBox="1"/>
          <p:nvPr/>
        </p:nvSpPr>
        <p:spPr>
          <a:xfrm>
            <a:off x="9865895" y="1213009"/>
            <a:ext cx="2263285" cy="341632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Winter precipitation trends since 1996 shown in the same four locations.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Updated trends somewhat help paper’s conclusion (positive precipitation trends in Duluth and Washington).</a:t>
            </a:r>
          </a:p>
        </p:txBody>
      </p:sp>
    </p:spTree>
    <p:extLst>
      <p:ext uri="{BB962C8B-B14F-4D97-AF65-F5344CB8AC3E}">
        <p14:creationId xmlns:p14="http://schemas.microsoft.com/office/powerpoint/2010/main" val="1479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52482-5A47-3A4C-9DE3-7CA55B48C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D22AC-60C8-614A-8371-66311CFAAD47}"/>
              </a:ext>
            </a:extLst>
          </p:cNvPr>
          <p:cNvSpPr txBox="1"/>
          <p:nvPr/>
        </p:nvSpPr>
        <p:spPr>
          <a:xfrm>
            <a:off x="5065914" y="522514"/>
            <a:ext cx="2060179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Conclusion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96F4ED-0D8B-7844-AAD9-7C1B1F2CEA9F}"/>
              </a:ext>
            </a:extLst>
          </p:cNvPr>
          <p:cNvSpPr txBox="1"/>
          <p:nvPr/>
        </p:nvSpPr>
        <p:spPr>
          <a:xfrm>
            <a:off x="1578142" y="2021305"/>
            <a:ext cx="9035716" cy="415498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 the Earth has warmed, not all areas have warmed evenly.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 the North Pole has warmed, the eastern half of the United States and a large area of </a:t>
            </a:r>
            <a:r>
              <a:rPr lang="en-US" sz="2400"/>
              <a:t>Eurasia have </a:t>
            </a:r>
            <a:r>
              <a:rPr lang="en-US" sz="2400" dirty="0"/>
              <a:t>cooled during the winter, a phenomenon most pronounced since 1990-2016 when using the Accumulated Winter Season Severity Index (AWSSI).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AWSSI intensifies in these areas as a result of increases in Polar Cap Temperature (PCT) and Polar Cap Height (PCH).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Since this study was published, the updated trends largely agree with its findings in four selected locations.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306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52482-5A47-3A4C-9DE3-7CA55B48C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EEAF56-93DF-EA43-8EB0-5892CCAF0705}"/>
              </a:ext>
            </a:extLst>
          </p:cNvPr>
          <p:cNvSpPr txBox="1"/>
          <p:nvPr/>
        </p:nvSpPr>
        <p:spPr>
          <a:xfrm>
            <a:off x="3535043" y="427512"/>
            <a:ext cx="5121915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Questions? Comments?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30B9F-EAA5-3440-97A5-6B6D0DDD9993}"/>
              </a:ext>
            </a:extLst>
          </p:cNvPr>
          <p:cNvSpPr txBox="1"/>
          <p:nvPr/>
        </p:nvSpPr>
        <p:spPr>
          <a:xfrm>
            <a:off x="4554555" y="3265714"/>
            <a:ext cx="3082896" cy="1015663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73FEFF"/>
                </a:solidFill>
                <a:latin typeface="Libian SC" panose="02010600040101010101" pitchFamily="2" charset="-122"/>
                <a:ea typeface="Libian SC" panose="02010600040101010101" pitchFamily="2" charset="-122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8259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C2C239EA-9876-D649-8726-324460641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2907" y="2638425"/>
            <a:ext cx="7486186" cy="3101975"/>
          </a:xfrm>
        </p:spPr>
      </p:pic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1797-A7F4-0D4E-A562-F586D2D6439A}"/>
              </a:ext>
            </a:extLst>
          </p:cNvPr>
          <p:cNvSpPr txBox="1">
            <a:spLocks/>
          </p:cNvSpPr>
          <p:nvPr/>
        </p:nvSpPr>
        <p:spPr>
          <a:xfrm>
            <a:off x="7286367" y="1299284"/>
            <a:ext cx="4905633" cy="386768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000" dirty="0"/>
              <a:t>The researchers worked to discover a correlation between the temperature of the atmosphere at the North Pole </a:t>
            </a:r>
            <a:r>
              <a:rPr lang="en-US" sz="2000" b="1" dirty="0"/>
              <a:t>(Polar Cap Temperature (PCT))</a:t>
            </a:r>
            <a:r>
              <a:rPr lang="en-US" sz="2000" dirty="0"/>
              <a:t>, as well as the height of the troposphere there </a:t>
            </a:r>
            <a:r>
              <a:rPr lang="en-US" sz="2000" b="1" dirty="0"/>
              <a:t>(Polar Cap Height (PCH))</a:t>
            </a:r>
            <a:r>
              <a:rPr lang="en-US" sz="2000" dirty="0"/>
              <a:t>, with severity of winter weather at 12 different locations in the continental United States.</a:t>
            </a:r>
          </a:p>
          <a:p>
            <a:pPr marL="342900" indent="-342900"/>
            <a:r>
              <a:rPr lang="en-US" sz="2000" dirty="0"/>
              <a:t>A strong reverse-correlation was found in most locations; particularly in the eastern half of the U.S.  The same reverse-correlation was found in Eurasia, as well.</a:t>
            </a:r>
          </a:p>
          <a:p>
            <a:pPr marL="342900" indent="-342900"/>
            <a:r>
              <a:rPr lang="en-US" sz="2000" dirty="0"/>
              <a:t>The third metric they developed is called the </a:t>
            </a:r>
            <a:r>
              <a:rPr lang="en-US" sz="2000" b="1" dirty="0"/>
              <a:t>Accumulated Winter Season Severity Index (AWSSI)</a:t>
            </a:r>
            <a:r>
              <a:rPr lang="en-US" sz="2000" dirty="0"/>
              <a:t>, which measures intensity of cold and snow.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4B5D6-1EC3-FD43-9431-489C7010972B}"/>
              </a:ext>
            </a:extLst>
          </p:cNvPr>
          <p:cNvSpPr txBox="1"/>
          <p:nvPr/>
        </p:nvSpPr>
        <p:spPr>
          <a:xfrm>
            <a:off x="4966813" y="385763"/>
            <a:ext cx="2258375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Introduction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D2C2E81-0FB8-444C-99CF-97C21AE9D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9284"/>
            <a:ext cx="7286367" cy="421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9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3DD342-7918-7C4C-81CC-C596D76C7599}"/>
              </a:ext>
            </a:extLst>
          </p:cNvPr>
          <p:cNvSpPr txBox="1"/>
          <p:nvPr/>
        </p:nvSpPr>
        <p:spPr>
          <a:xfrm>
            <a:off x="4421372" y="285744"/>
            <a:ext cx="3349256" cy="584775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Evidence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A24F8E-C568-E44B-80E2-D10D1B8AA872}"/>
              </a:ext>
            </a:extLst>
          </p:cNvPr>
          <p:cNvSpPr txBox="1"/>
          <p:nvPr/>
        </p:nvSpPr>
        <p:spPr>
          <a:xfrm>
            <a:off x="9619316" y="1666514"/>
            <a:ext cx="2572664" cy="3970318"/>
          </a:xfrm>
          <a:prstGeom prst="rect">
            <a:avLst/>
          </a:prstGeom>
          <a:solidFill>
            <a:schemeClr val="lt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-2 to +2 on graphs represent PCH and PCT values.  Lower PCH and PCT values lead to lower AWSSI and vice versa.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 that the more red AWSSI is, the more severe the winter weather in the U.S. locations.  Colors are reversed in regard to what one might expect.</a:t>
            </a:r>
          </a:p>
        </p:txBody>
      </p:sp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47FE02A3-2CCA-FA48-91FE-8A972ADB0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4692"/>
            <a:ext cx="9619296" cy="58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7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Chart, calendar&#10;&#10;Description automatically generated with medium confidence">
            <a:extLst>
              <a:ext uri="{FF2B5EF4-FFF2-40B4-BE49-F238E27FC236}">
                <a16:creationId xmlns:a16="http://schemas.microsoft.com/office/drawing/2014/main" id="{E7BA49F2-5D88-2746-BCFC-58E07E0E0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2198" y="2638425"/>
            <a:ext cx="6967604" cy="3101975"/>
          </a:xfrm>
        </p:spPr>
      </p:pic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3DD342-7918-7C4C-81CC-C596D76C7599}"/>
              </a:ext>
            </a:extLst>
          </p:cNvPr>
          <p:cNvSpPr txBox="1"/>
          <p:nvPr/>
        </p:nvSpPr>
        <p:spPr>
          <a:xfrm>
            <a:off x="4421372" y="285744"/>
            <a:ext cx="3349256" cy="584775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Evidence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A24F8E-C568-E44B-80E2-D10D1B8AA872}"/>
              </a:ext>
            </a:extLst>
          </p:cNvPr>
          <p:cNvSpPr txBox="1"/>
          <p:nvPr/>
        </p:nvSpPr>
        <p:spPr>
          <a:xfrm>
            <a:off x="9619336" y="1770082"/>
            <a:ext cx="2572664" cy="3970318"/>
          </a:xfrm>
          <a:prstGeom prst="rect">
            <a:avLst/>
          </a:prstGeom>
          <a:solidFill>
            <a:schemeClr val="lt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-2 to +2 on graphs represent PCH and PCT values.  Lower PCH and PCT values lead to lower AWSSI and vice versa.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 that the more red AWSSI is, the more severe the winter weather in the U.S. locations.  Colors are reversed in regard to what one might expect.</a:t>
            </a:r>
          </a:p>
        </p:txBody>
      </p:sp>
      <p:pic>
        <p:nvPicPr>
          <p:cNvPr id="12" name="Picture 11" descr="Chart, calendar&#10;&#10;Description automatically generated with medium confidence">
            <a:extLst>
              <a:ext uri="{FF2B5EF4-FFF2-40B4-BE49-F238E27FC236}">
                <a16:creationId xmlns:a16="http://schemas.microsoft.com/office/drawing/2014/main" id="{70EB3E53-8C44-BF4D-B10B-5707129F0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692"/>
            <a:ext cx="9619336" cy="58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8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2BE1E7-DB67-8F40-A37F-C2962194CD88}"/>
              </a:ext>
            </a:extLst>
          </p:cNvPr>
          <p:cNvSpPr txBox="1"/>
          <p:nvPr/>
        </p:nvSpPr>
        <p:spPr>
          <a:xfrm>
            <a:off x="4421372" y="285744"/>
            <a:ext cx="3349256" cy="584775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Evidence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6D87D7-B0C8-A947-8A28-0A68EE6D5B0A}"/>
              </a:ext>
            </a:extLst>
          </p:cNvPr>
          <p:cNvSpPr txBox="1"/>
          <p:nvPr/>
        </p:nvSpPr>
        <p:spPr>
          <a:xfrm>
            <a:off x="3280719" y="964692"/>
            <a:ext cx="5630562" cy="646331"/>
          </a:xfrm>
          <a:prstGeom prst="rect">
            <a:avLst/>
          </a:prstGeom>
          <a:solidFill>
            <a:schemeClr val="lt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PCH has a very similar correlation as the previous slide when looking at the temperature aspect of AWSSI.</a:t>
            </a:r>
          </a:p>
        </p:txBody>
      </p:sp>
      <p:pic>
        <p:nvPicPr>
          <p:cNvPr id="16" name="Picture 15" descr="Chart&#10;&#10;Description automatically generated with medium confidence">
            <a:extLst>
              <a:ext uri="{FF2B5EF4-FFF2-40B4-BE49-F238E27FC236}">
                <a16:creationId xmlns:a16="http://schemas.microsoft.com/office/drawing/2014/main" id="{AC7B3B04-922B-1046-82DB-3E3D3F35F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" y="1705196"/>
            <a:ext cx="12191980" cy="515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alendar&#10;&#10;Description automatically generated">
            <a:extLst>
              <a:ext uri="{FF2B5EF4-FFF2-40B4-BE49-F238E27FC236}">
                <a16:creationId xmlns:a16="http://schemas.microsoft.com/office/drawing/2014/main" id="{EB25CBE3-BC29-8748-9DA3-F0E19509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311" y="2638425"/>
            <a:ext cx="6963378" cy="3101975"/>
          </a:xfrm>
        </p:spPr>
      </p:pic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2BE1E7-DB67-8F40-A37F-C2962194CD88}"/>
              </a:ext>
            </a:extLst>
          </p:cNvPr>
          <p:cNvSpPr txBox="1"/>
          <p:nvPr/>
        </p:nvSpPr>
        <p:spPr>
          <a:xfrm>
            <a:off x="4421372" y="285744"/>
            <a:ext cx="3349256" cy="584775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Evidence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6D87D7-B0C8-A947-8A28-0A68EE6D5B0A}"/>
              </a:ext>
            </a:extLst>
          </p:cNvPr>
          <p:cNvSpPr txBox="1"/>
          <p:nvPr/>
        </p:nvSpPr>
        <p:spPr>
          <a:xfrm>
            <a:off x="3681468" y="948624"/>
            <a:ext cx="4829064" cy="646331"/>
          </a:xfrm>
          <a:prstGeom prst="rect">
            <a:avLst/>
          </a:prstGeom>
          <a:solidFill>
            <a:schemeClr val="lt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PCH has a positive, but not as strong of a correlation with the snowfall aspect of AWSSI.</a:t>
            </a:r>
          </a:p>
        </p:txBody>
      </p:sp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CB846B6B-46F8-F64E-BBCE-8BE51E04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" y="1673060"/>
            <a:ext cx="12192020" cy="518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9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EA7B28-4D94-214C-AF68-DFB6F2945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4603" y="2638425"/>
            <a:ext cx="7182795" cy="3101975"/>
          </a:xfrm>
        </p:spPr>
      </p:pic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305EC5F4-6388-154B-BE8C-1117373EC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64693"/>
            <a:ext cx="9372583" cy="5893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6B7BF2-1B87-E04B-B4B7-B23015FC3904}"/>
              </a:ext>
            </a:extLst>
          </p:cNvPr>
          <p:cNvSpPr txBox="1"/>
          <p:nvPr/>
        </p:nvSpPr>
        <p:spPr>
          <a:xfrm>
            <a:off x="4421372" y="285744"/>
            <a:ext cx="3349256" cy="584775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Evidence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350B7-11EE-DE4F-A040-2BA4F7FEFB60}"/>
              </a:ext>
            </a:extLst>
          </p:cNvPr>
          <p:cNvSpPr txBox="1"/>
          <p:nvPr/>
        </p:nvSpPr>
        <p:spPr>
          <a:xfrm>
            <a:off x="9372601" y="1559052"/>
            <a:ext cx="2819380" cy="397031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PCH changes, a strong uptick in correlation coefficient (r) is seen in all stations except Salt Lake City at 5 days in advance of AWSSI severe winter weather occurrences.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strongest correlations are in the Midwest, and become stronger the further westward one goes from the East Coast.</a:t>
            </a:r>
          </a:p>
        </p:txBody>
      </p:sp>
    </p:spTree>
    <p:extLst>
      <p:ext uri="{BB962C8B-B14F-4D97-AF65-F5344CB8AC3E}">
        <p14:creationId xmlns:p14="http://schemas.microsoft.com/office/powerpoint/2010/main" val="125654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0BCDBF-925C-374C-B4E4-95F3E78C5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20098" y="2638425"/>
            <a:ext cx="6951805" cy="3101975"/>
          </a:xfrm>
        </p:spPr>
      </p:pic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F2F920-0394-4947-BC5D-85A9D31B17AF}"/>
              </a:ext>
            </a:extLst>
          </p:cNvPr>
          <p:cNvSpPr txBox="1"/>
          <p:nvPr/>
        </p:nvSpPr>
        <p:spPr>
          <a:xfrm>
            <a:off x="4421372" y="285744"/>
            <a:ext cx="3349256" cy="584775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Evidence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Picture 8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8E63881F-66F3-8240-B221-9F5374D42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64692"/>
            <a:ext cx="9348517" cy="58932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F7BAAA-B44A-6142-8865-CEC9F9F94E27}"/>
              </a:ext>
            </a:extLst>
          </p:cNvPr>
          <p:cNvSpPr txBox="1"/>
          <p:nvPr/>
        </p:nvSpPr>
        <p:spPr>
          <a:xfrm>
            <a:off x="9348537" y="1652703"/>
            <a:ext cx="2843443" cy="424731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PCH variability leads to more severe snowfall during a 5-19 day window from the time of cap height change.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Correlation is perhaps the strongest here in terms of both positive and negative correlation: Midwest to East Coast shows solid positive correlation with snowfall, whereas West shows well-defined inverse correlation.</a:t>
            </a:r>
          </a:p>
        </p:txBody>
      </p:sp>
    </p:spTree>
    <p:extLst>
      <p:ext uri="{BB962C8B-B14F-4D97-AF65-F5344CB8AC3E}">
        <p14:creationId xmlns:p14="http://schemas.microsoft.com/office/powerpoint/2010/main" val="371332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CD44-A104-4F49-8C06-DCA617B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53DCD0A7-39FB-3A48-8E72-255B9A87E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22C171-5873-CC4E-A1E6-72F633AB692F}"/>
              </a:ext>
            </a:extLst>
          </p:cNvPr>
          <p:cNvSpPr txBox="1"/>
          <p:nvPr/>
        </p:nvSpPr>
        <p:spPr>
          <a:xfrm>
            <a:off x="4421372" y="285744"/>
            <a:ext cx="3349256" cy="584775"/>
          </a:xfrm>
          <a:prstGeom prst="rect">
            <a:avLst/>
          </a:prstGeom>
          <a:solidFill>
            <a:schemeClr val="lt1"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Evidence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1CEBFA-4E95-E34E-AD11-10C34868BAB7}"/>
              </a:ext>
            </a:extLst>
          </p:cNvPr>
          <p:cNvSpPr txBox="1"/>
          <p:nvPr/>
        </p:nvSpPr>
        <p:spPr>
          <a:xfrm>
            <a:off x="2275974" y="923544"/>
            <a:ext cx="7640053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and b show surface temperature anomalies relative to negative and positive PCH anomalies.</a:t>
            </a:r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08B9786D-8AE9-8F47-876D-DC2EAD35A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52" y="2153412"/>
            <a:ext cx="12191980" cy="470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{B675310D-FAAC-2C48-974C-E02E00B58E89}tf10001070</Template>
  <TotalTime>9372</TotalTime>
  <Words>878</Words>
  <Application>Microsoft Office PowerPoint</Application>
  <PresentationFormat>Widescreen</PresentationFormat>
  <Paragraphs>53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Century Gothic</vt:lpstr>
      <vt:lpstr>Elephant</vt:lpstr>
      <vt:lpstr>Gill Sans MT</vt:lpstr>
      <vt:lpstr>Libian SC</vt:lpstr>
      <vt:lpstr>BrushVTI</vt:lpstr>
      <vt:lpstr>Parcel</vt:lpstr>
      <vt:lpstr>Warm arctic episodes linked with increased frequency of extreme winter weather in the United States (Judah Cohen, Karl Pfeiffer, and Jennifer A. Francis)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Zubar</dc:creator>
  <cp:lastModifiedBy>W P Arnott</cp:lastModifiedBy>
  <cp:revision>86</cp:revision>
  <dcterms:created xsi:type="dcterms:W3CDTF">2021-03-02T01:04:35Z</dcterms:created>
  <dcterms:modified xsi:type="dcterms:W3CDTF">2021-04-19T22:17:32Z</dcterms:modified>
</cp:coreProperties>
</file>