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2" r:id="rId2"/>
    <p:sldId id="257" r:id="rId3"/>
    <p:sldId id="258" r:id="rId4"/>
    <p:sldId id="269" r:id="rId5"/>
    <p:sldId id="268" r:id="rId6"/>
    <p:sldId id="272" r:id="rId7"/>
    <p:sldId id="270" r:id="rId8"/>
    <p:sldId id="260" r:id="rId9"/>
    <p:sldId id="273" r:id="rId10"/>
    <p:sldId id="276" r:id="rId11"/>
    <p:sldId id="277" r:id="rId12"/>
    <p:sldId id="264" r:id="rId13"/>
    <p:sldId id="266" r:id="rId14"/>
    <p:sldId id="26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/>
    <p:restoredTop sz="94700"/>
  </p:normalViewPr>
  <p:slideViewPr>
    <p:cSldViewPr snapToGrid="0" snapToObjects="1">
      <p:cViewPr varScale="1">
        <p:scale>
          <a:sx n="79" d="100"/>
          <a:sy n="79" d="100"/>
        </p:scale>
        <p:origin x="22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1A8C5-AB51-DC49-BEB9-57DB0554ACFD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847D0-ED86-CC45-AEA2-C7283A832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EF54-CDB0-F64B-A61B-CF9B1DADB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9E2D6-DF5F-F34E-9D5A-3A51AD496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4811B-C220-3B40-83DC-EA41753A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4E96-F477-F847-A7B3-27762F28EE41}" type="datetime1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8C605-2A42-DB46-B850-FD7063AA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73132-0605-E441-AB2F-6231FA9B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693E-CE52-E141-A225-67F585B1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2BB42-95BF-AB44-AA63-024E45080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E2B4-A871-3F4D-B92C-536AC133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DD81D-9731-A643-8CB9-CEBB8CA58D31}" type="datetime1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EC6C-DAFF-A048-B68B-4E0C35C3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DC9C6-195C-214C-BDFF-0C519C29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78083-2011-AD42-96CE-5FA697F7A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76527-2B04-954C-BA6B-41265C480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6928B-4298-BD4A-93F8-5AE7D616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C124-044C-0947-8D2B-B4BCAEC0E3C4}" type="datetime1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740E0-753D-FE46-8D60-C9844861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3D00-7AB4-9446-AE5F-81500361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0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86BC-B394-4B41-B3DF-5B61A6D5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B643E-F12B-D648-BD99-A892A49E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25A4-B160-6841-8813-CA7474D1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B834-F7DC-7A4F-AF36-067B721FCCBF}" type="datetime1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D7F56-47BF-4542-BC12-BF633F19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65DC1-6CF0-0946-8DDE-06489BA4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ED97-9E1A-DA48-9328-257C8EC7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5F16D-4B73-D34C-B5BB-60AB2FB7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30E7-B48D-A94C-A758-6085CD7C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4943-9425-CC47-AEA9-1411F7840D99}" type="datetime1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01D2C-5FA6-F646-9503-699752C0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70169-D0F7-C74D-BAE9-FB2E7917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136D-36A3-E144-87AD-E036B9DA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3615-C57A-3B4E-93BE-5D3FBB0A9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19DE2-45A1-3E46-9278-61552BC83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F00E6-9776-A34D-A0B0-511FA514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F083-782A-8944-80FB-D438B38908BB}" type="datetime1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668B4-5A9D-D14A-9163-9C96D474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14848-1D68-C944-876D-DE0366FB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0688-D2D5-9E46-B9D1-1ECE4AA1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D5C6F-7C4A-8D49-AF0B-EFAB6AE64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AFC63-A905-8A4A-A923-73572F1C2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D3B5C-1C26-B845-81EB-79600FF5A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13ACA-6C22-4E4B-998D-B06653782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9AD22-65C1-C748-82ED-128EA41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B2948-54FA-B04C-8E9B-58C9F6786CB2}" type="datetime1">
              <a:rPr lang="en-US" smtClean="0"/>
              <a:t>5/3/21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7754EE-4832-4A4A-B638-06A7642C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A8113-B4C6-E746-8325-07E6F232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8D30-8CFC-7540-BDB7-E87A712D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E0FEE-9B8F-A946-81E4-97942A3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81B4-4A48-2940-9BB2-D3B264335052}" type="datetime1">
              <a:rPr lang="en-US" smtClean="0"/>
              <a:t>5/3/21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47FC2-5381-BC45-917B-6B513E1F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B321A-6535-204C-BEF7-07752E95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383FE-F24C-6044-BE3D-3086E6E8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A319-2F4E-3240-B87C-B8526C655C98}" type="datetime1">
              <a:rPr lang="en-US" smtClean="0"/>
              <a:t>5/3/21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E4A76-3068-C84A-82F6-114449B1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839F1-1B80-EE47-9400-D1ADB373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B9D6-2633-CA43-BCAC-FD3BDC05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D7BD-89F4-EB48-8B0A-8441A019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D267D-8C85-CB42-BFAE-1335B7E0E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5AEEF-6AB5-2949-80FF-520BB6E5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F610-8CC1-5549-90D1-53D1E21508A0}" type="datetime1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0C711-0FD9-E044-B985-BF68AF87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45BB0-73FC-504D-BCF4-19C5D6D8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C970-241C-A64A-9A11-1AB344D6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22212-54F2-F54B-BCBB-4A7586E4C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861FD-9F84-9940-AA69-B656E86AB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7F4B5-7F85-2C45-9AAC-465AB564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2FCD-9983-374B-A658-A7269030CFCB}" type="datetime1">
              <a:rPr lang="en-US" smtClean="0"/>
              <a:t>5/3/21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A0F9E-1E84-5640-B521-D38CAA12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51D3A-84B4-0246-BE59-43D52952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F00F6-5376-2B46-A4A6-A217CD13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55C17-E23C-EB4B-9917-2CF78EC21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BB1D9-21A2-D140-AC1C-34D236D99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FEE2-AAF2-5E4D-880A-056A55919530}" type="datetime1">
              <a:rPr lang="en-US" smtClean="0"/>
              <a:t>5/3/21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E4ADC-D90F-A047-87A8-E94EC794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DA12-CB23-604E-B9B7-404E0169F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B0B3-202F-2948-B7EB-AAE3FD18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DF04F4-F77B-DD4F-9EF1-32B39C352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r="21275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5EE25-2715-1B4A-A95E-50CC157A8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Matt Roberts</a:t>
            </a:r>
          </a:p>
          <a:p>
            <a:pPr algn="l"/>
            <a:r>
              <a:rPr lang="en-US" sz="2000" dirty="0"/>
              <a:t>Grad Seminar Spring 2021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DA0711F-8194-904B-A9A7-2BC70B50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5" y="2141605"/>
            <a:ext cx="7287793" cy="14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3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176103D5-A89D-DD43-AB54-A80E4444B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9459" y="959925"/>
            <a:ext cx="6330887" cy="57430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Plume Vertical Velocity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6D4CA-FC2C-644A-9B9C-05DD98322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2978" cy="30511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Flight Leg 9</a:t>
            </a:r>
          </a:p>
          <a:p>
            <a:pPr lvl="1"/>
            <a:r>
              <a:rPr lang="en-US" sz="2000" dirty="0"/>
              <a:t>40 ms</a:t>
            </a:r>
            <a:r>
              <a:rPr lang="en-US" sz="2000" baseline="30000" dirty="0"/>
              <a:t>-1</a:t>
            </a:r>
            <a:r>
              <a:rPr lang="en-US" sz="2000" dirty="0"/>
              <a:t> central updrafts, widening w/ height</a:t>
            </a:r>
          </a:p>
          <a:p>
            <a:pPr lvl="1"/>
            <a:r>
              <a:rPr lang="en-US" sz="2000" dirty="0"/>
              <a:t>-18 ms</a:t>
            </a:r>
            <a:r>
              <a:rPr lang="en-US" sz="2000" baseline="30000" dirty="0"/>
              <a:t>-1</a:t>
            </a:r>
            <a:r>
              <a:rPr lang="en-US" sz="2000" dirty="0"/>
              <a:t> narrow flanking downdrafts</a:t>
            </a:r>
          </a:p>
          <a:p>
            <a:pPr lvl="1"/>
            <a:r>
              <a:rPr lang="en-US" sz="2000" dirty="0"/>
              <a:t>Residual convective element aloft </a:t>
            </a:r>
          </a:p>
          <a:p>
            <a:r>
              <a:rPr lang="en-US" sz="2400" dirty="0"/>
              <a:t>Flight Leg 10</a:t>
            </a:r>
          </a:p>
          <a:p>
            <a:pPr lvl="1"/>
            <a:r>
              <a:rPr lang="en-US" sz="2000" dirty="0"/>
              <a:t>Updrafts and downdrafts intensify (58 ms</a:t>
            </a:r>
            <a:r>
              <a:rPr lang="en-US" sz="2000" baseline="30000" dirty="0"/>
              <a:t>-1</a:t>
            </a:r>
            <a:r>
              <a:rPr lang="en-US" sz="2000" dirty="0"/>
              <a:t>,-29ms</a:t>
            </a:r>
            <a:r>
              <a:rPr lang="en-US" sz="2000" baseline="30000" dirty="0"/>
              <a:t>-1</a:t>
            </a:r>
            <a:r>
              <a:rPr lang="en-US" sz="2000" dirty="0"/>
              <a:t>) with plume growth</a:t>
            </a:r>
          </a:p>
          <a:p>
            <a:r>
              <a:rPr lang="en-US" sz="2400" dirty="0"/>
              <a:t>Flight Leg 13</a:t>
            </a:r>
          </a:p>
          <a:p>
            <a:pPr lvl="1"/>
            <a:r>
              <a:rPr lang="en-US" sz="2000" dirty="0"/>
              <a:t>Strong updrafts (48 ms</a:t>
            </a:r>
            <a:r>
              <a:rPr lang="en-US" sz="2000" baseline="30000" dirty="0"/>
              <a:t>-1</a:t>
            </a:r>
            <a:r>
              <a:rPr lang="en-US" sz="2000" dirty="0"/>
              <a:t>) persist aloft</a:t>
            </a:r>
          </a:p>
          <a:p>
            <a:pPr lvl="1"/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1F5D59-DBC3-DC43-B8AF-8C53E4B30F68}"/>
              </a:ext>
            </a:extLst>
          </p:cNvPr>
          <p:cNvCxnSpPr/>
          <p:nvPr/>
        </p:nvCxnSpPr>
        <p:spPr>
          <a:xfrm flipV="1">
            <a:off x="7115908" y="3235569"/>
            <a:ext cx="0" cy="6213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A8769754-BFE0-894C-8709-B3F6E512A7DF}"/>
              </a:ext>
            </a:extLst>
          </p:cNvPr>
          <p:cNvSpPr/>
          <p:nvPr/>
        </p:nvSpPr>
        <p:spPr>
          <a:xfrm flipH="1">
            <a:off x="6545595" y="3042139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>
            <a:extLst>
              <a:ext uri="{FF2B5EF4-FFF2-40B4-BE49-F238E27FC236}">
                <a16:creationId xmlns:a16="http://schemas.microsoft.com/office/drawing/2014/main" id="{508FB912-3BCC-674C-900D-D74D5DAC2B45}"/>
              </a:ext>
            </a:extLst>
          </p:cNvPr>
          <p:cNvSpPr/>
          <p:nvPr/>
        </p:nvSpPr>
        <p:spPr>
          <a:xfrm flipV="1">
            <a:off x="6545594" y="3235569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DABAF2D5-A299-D344-93AA-008D61E2C9FA}"/>
              </a:ext>
            </a:extLst>
          </p:cNvPr>
          <p:cNvSpPr/>
          <p:nvPr/>
        </p:nvSpPr>
        <p:spPr>
          <a:xfrm flipH="1">
            <a:off x="7693082" y="2848708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C6FCC4D5-97D9-1543-BD06-687CDC6A0DFB}"/>
              </a:ext>
            </a:extLst>
          </p:cNvPr>
          <p:cNvSpPr/>
          <p:nvPr/>
        </p:nvSpPr>
        <p:spPr>
          <a:xfrm flipV="1">
            <a:off x="7693081" y="3042138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22C796-67F2-9F4F-8E8C-B543F6BAD8B2}"/>
              </a:ext>
            </a:extLst>
          </p:cNvPr>
          <p:cNvCxnSpPr>
            <a:cxnSpLocks/>
          </p:cNvCxnSpPr>
          <p:nvPr/>
        </p:nvCxnSpPr>
        <p:spPr>
          <a:xfrm flipV="1">
            <a:off x="8335108" y="2942492"/>
            <a:ext cx="0" cy="9144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C37D16C8-D1B7-3F48-83BC-78513AC9C0E8}"/>
              </a:ext>
            </a:extLst>
          </p:cNvPr>
          <p:cNvSpPr/>
          <p:nvPr/>
        </p:nvSpPr>
        <p:spPr>
          <a:xfrm flipH="1">
            <a:off x="8818871" y="2901461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0ADCA42F-D9C8-9640-B7BA-EE391D339C2D}"/>
              </a:ext>
            </a:extLst>
          </p:cNvPr>
          <p:cNvSpPr/>
          <p:nvPr/>
        </p:nvSpPr>
        <p:spPr>
          <a:xfrm flipV="1">
            <a:off x="8818870" y="3094891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C8CE46E0-3E19-C540-A370-04EA0EC78DCE}"/>
              </a:ext>
            </a:extLst>
          </p:cNvPr>
          <p:cNvSpPr/>
          <p:nvPr/>
        </p:nvSpPr>
        <p:spPr>
          <a:xfrm flipH="1">
            <a:off x="8818870" y="2120485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BB57567A-CB1E-E54D-8BB7-2413A1159D35}"/>
              </a:ext>
            </a:extLst>
          </p:cNvPr>
          <p:cNvSpPr/>
          <p:nvPr/>
        </p:nvSpPr>
        <p:spPr>
          <a:xfrm flipV="1">
            <a:off x="8818869" y="2313915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52FF5-D45C-D74C-9E8A-F17F396C8A36}"/>
              </a:ext>
            </a:extLst>
          </p:cNvPr>
          <p:cNvCxnSpPr>
            <a:cxnSpLocks/>
          </p:cNvCxnSpPr>
          <p:nvPr/>
        </p:nvCxnSpPr>
        <p:spPr>
          <a:xfrm flipV="1">
            <a:off x="9495692" y="2507346"/>
            <a:ext cx="0" cy="13495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8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176103D5-A89D-DD43-AB54-A80E4444B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9459" y="959925"/>
            <a:ext cx="6330887" cy="574302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Plume Vertical Velocity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6D4CA-FC2C-644A-9B9C-05DD98322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8297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Flight Leg 9</a:t>
            </a:r>
          </a:p>
          <a:p>
            <a:pPr lvl="1"/>
            <a:r>
              <a:rPr lang="en-US" dirty="0"/>
              <a:t>40 ms</a:t>
            </a:r>
            <a:r>
              <a:rPr lang="en-US" baseline="30000" dirty="0"/>
              <a:t>-1</a:t>
            </a:r>
            <a:r>
              <a:rPr lang="en-US" dirty="0"/>
              <a:t> central updrafts, widening w/ height</a:t>
            </a:r>
          </a:p>
          <a:p>
            <a:pPr lvl="1"/>
            <a:r>
              <a:rPr lang="en-US" dirty="0"/>
              <a:t>-18 ms</a:t>
            </a:r>
            <a:r>
              <a:rPr lang="en-US" baseline="30000" dirty="0"/>
              <a:t>-1</a:t>
            </a:r>
            <a:r>
              <a:rPr lang="en-US" dirty="0"/>
              <a:t> narrow flanking downdrafts</a:t>
            </a:r>
          </a:p>
          <a:p>
            <a:pPr lvl="1"/>
            <a:r>
              <a:rPr lang="en-US" dirty="0"/>
              <a:t>Residual convective element aloft </a:t>
            </a:r>
          </a:p>
          <a:p>
            <a:r>
              <a:rPr lang="en-US" dirty="0"/>
              <a:t>Flight Leg 10</a:t>
            </a:r>
          </a:p>
          <a:p>
            <a:pPr lvl="1"/>
            <a:r>
              <a:rPr lang="en-US" dirty="0"/>
              <a:t>Updrafts and downdrafts intensify (58 ms</a:t>
            </a:r>
            <a:r>
              <a:rPr lang="en-US" baseline="30000" dirty="0"/>
              <a:t>-1</a:t>
            </a:r>
            <a:r>
              <a:rPr lang="en-US" dirty="0"/>
              <a:t>,-29ms</a:t>
            </a:r>
            <a:r>
              <a:rPr lang="en-US" baseline="30000" dirty="0"/>
              <a:t>-1</a:t>
            </a:r>
            <a:r>
              <a:rPr lang="en-US" dirty="0"/>
              <a:t>) with plume growth</a:t>
            </a:r>
          </a:p>
          <a:p>
            <a:r>
              <a:rPr lang="en-US" dirty="0"/>
              <a:t>Flight Leg 13</a:t>
            </a:r>
          </a:p>
          <a:p>
            <a:pPr lvl="1"/>
            <a:r>
              <a:rPr lang="en-US" dirty="0"/>
              <a:t>Strong updrafts (48 ms</a:t>
            </a:r>
            <a:r>
              <a:rPr lang="en-US" baseline="30000" dirty="0"/>
              <a:t>-1</a:t>
            </a:r>
            <a:r>
              <a:rPr lang="en-US" dirty="0"/>
              <a:t>) persist aloft</a:t>
            </a:r>
          </a:p>
          <a:p>
            <a:r>
              <a:rPr lang="en-US" dirty="0"/>
              <a:t>Updrafts accelerate w/ height up to ~5km</a:t>
            </a:r>
          </a:p>
          <a:p>
            <a:r>
              <a:rPr lang="en-US" dirty="0"/>
              <a:t>Both stronger updrafts and downdrafts w/ height</a:t>
            </a:r>
          </a:p>
          <a:p>
            <a:r>
              <a:rPr lang="en-US" dirty="0"/>
              <a:t>Parcels decelerate &gt;5km</a:t>
            </a:r>
          </a:p>
          <a:p>
            <a:pPr lvl="1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1F5D59-DBC3-DC43-B8AF-8C53E4B30F68}"/>
              </a:ext>
            </a:extLst>
          </p:cNvPr>
          <p:cNvCxnSpPr/>
          <p:nvPr/>
        </p:nvCxnSpPr>
        <p:spPr>
          <a:xfrm flipV="1">
            <a:off x="7115908" y="3235569"/>
            <a:ext cx="0" cy="6213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A8769754-BFE0-894C-8709-B3F6E512A7DF}"/>
              </a:ext>
            </a:extLst>
          </p:cNvPr>
          <p:cNvSpPr/>
          <p:nvPr/>
        </p:nvSpPr>
        <p:spPr>
          <a:xfrm flipH="1">
            <a:off x="6545595" y="3042139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>
            <a:extLst>
              <a:ext uri="{FF2B5EF4-FFF2-40B4-BE49-F238E27FC236}">
                <a16:creationId xmlns:a16="http://schemas.microsoft.com/office/drawing/2014/main" id="{508FB912-3BCC-674C-900D-D74D5DAC2B45}"/>
              </a:ext>
            </a:extLst>
          </p:cNvPr>
          <p:cNvSpPr/>
          <p:nvPr/>
        </p:nvSpPr>
        <p:spPr>
          <a:xfrm flipV="1">
            <a:off x="6545594" y="3235569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DABAF2D5-A299-D344-93AA-008D61E2C9FA}"/>
              </a:ext>
            </a:extLst>
          </p:cNvPr>
          <p:cNvSpPr/>
          <p:nvPr/>
        </p:nvSpPr>
        <p:spPr>
          <a:xfrm flipH="1">
            <a:off x="7693082" y="2848708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C6FCC4D5-97D9-1543-BD06-687CDC6A0DFB}"/>
              </a:ext>
            </a:extLst>
          </p:cNvPr>
          <p:cNvSpPr/>
          <p:nvPr/>
        </p:nvSpPr>
        <p:spPr>
          <a:xfrm flipV="1">
            <a:off x="7693081" y="3042138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22C796-67F2-9F4F-8E8C-B543F6BAD8B2}"/>
              </a:ext>
            </a:extLst>
          </p:cNvPr>
          <p:cNvCxnSpPr>
            <a:cxnSpLocks/>
          </p:cNvCxnSpPr>
          <p:nvPr/>
        </p:nvCxnSpPr>
        <p:spPr>
          <a:xfrm flipV="1">
            <a:off x="8335108" y="2942492"/>
            <a:ext cx="0" cy="9144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C37D16C8-D1B7-3F48-83BC-78513AC9C0E8}"/>
              </a:ext>
            </a:extLst>
          </p:cNvPr>
          <p:cNvSpPr/>
          <p:nvPr/>
        </p:nvSpPr>
        <p:spPr>
          <a:xfrm flipH="1">
            <a:off x="8818871" y="2901461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0ADCA42F-D9C8-9640-B7BA-EE391D339C2D}"/>
              </a:ext>
            </a:extLst>
          </p:cNvPr>
          <p:cNvSpPr/>
          <p:nvPr/>
        </p:nvSpPr>
        <p:spPr>
          <a:xfrm flipV="1">
            <a:off x="8818870" y="3094891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>
            <a:extLst>
              <a:ext uri="{FF2B5EF4-FFF2-40B4-BE49-F238E27FC236}">
                <a16:creationId xmlns:a16="http://schemas.microsoft.com/office/drawing/2014/main" id="{C8CE46E0-3E19-C540-A370-04EA0EC78DCE}"/>
              </a:ext>
            </a:extLst>
          </p:cNvPr>
          <p:cNvSpPr/>
          <p:nvPr/>
        </p:nvSpPr>
        <p:spPr>
          <a:xfrm flipH="1">
            <a:off x="8818870" y="2120485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>
            <a:extLst>
              <a:ext uri="{FF2B5EF4-FFF2-40B4-BE49-F238E27FC236}">
                <a16:creationId xmlns:a16="http://schemas.microsoft.com/office/drawing/2014/main" id="{BB57567A-CB1E-E54D-8BB7-2413A1159D35}"/>
              </a:ext>
            </a:extLst>
          </p:cNvPr>
          <p:cNvSpPr/>
          <p:nvPr/>
        </p:nvSpPr>
        <p:spPr>
          <a:xfrm flipV="1">
            <a:off x="8818869" y="2313915"/>
            <a:ext cx="351693" cy="386861"/>
          </a:xfrm>
          <a:prstGeom prst="circular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52FF5-D45C-D74C-9E8A-F17F396C8A36}"/>
              </a:ext>
            </a:extLst>
          </p:cNvPr>
          <p:cNvCxnSpPr>
            <a:cxnSpLocks/>
          </p:cNvCxnSpPr>
          <p:nvPr/>
        </p:nvCxnSpPr>
        <p:spPr>
          <a:xfrm flipV="1">
            <a:off x="9495692" y="2507346"/>
            <a:ext cx="0" cy="13495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232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PyroCb</a:t>
            </a:r>
            <a:r>
              <a:rPr lang="en-US" dirty="0"/>
              <a:t> Thermodynamics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EB2BC-591A-0C48-A903-BF2804155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vertical velocity w/ height driven by sustained positive buoyancy</a:t>
            </a:r>
          </a:p>
          <a:p>
            <a:pPr lvl="1"/>
            <a:r>
              <a:rPr lang="en-US" dirty="0"/>
              <a:t>Highest vertical velocities well correlated w/ warmer updraft core</a:t>
            </a:r>
          </a:p>
          <a:p>
            <a:r>
              <a:rPr lang="en-US" dirty="0"/>
              <a:t>Driven by fire sensible heat flux, not </a:t>
            </a:r>
            <a:r>
              <a:rPr lang="en-US" dirty="0" err="1"/>
              <a:t>pyroCb</a:t>
            </a:r>
            <a:r>
              <a:rPr lang="en-US" dirty="0"/>
              <a:t> latent heat release</a:t>
            </a:r>
          </a:p>
          <a:p>
            <a:r>
              <a:rPr lang="en-US" dirty="0"/>
              <a:t>Updrafts important for triggering </a:t>
            </a:r>
            <a:r>
              <a:rPr lang="en-US" dirty="0" err="1"/>
              <a:t>pyroCb</a:t>
            </a:r>
            <a:r>
              <a:rPr lang="en-US" dirty="0"/>
              <a:t> via vertical moisture transport</a:t>
            </a:r>
          </a:p>
        </p:txBody>
      </p:sp>
      <p:pic>
        <p:nvPicPr>
          <p:cNvPr id="7" name="Content Placeholder 6" descr="Histogram&#10;&#10;Description automatically generated">
            <a:extLst>
              <a:ext uri="{FF2B5EF4-FFF2-40B4-BE49-F238E27FC236}">
                <a16:creationId xmlns:a16="http://schemas.microsoft.com/office/drawing/2014/main" id="{36BF3FB8-3106-5947-9E29-BB5F28960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8015" y="29075"/>
            <a:ext cx="4367335" cy="6828925"/>
          </a:xfrm>
        </p:spPr>
      </p:pic>
    </p:spTree>
    <p:extLst>
      <p:ext uri="{BB962C8B-B14F-4D97-AF65-F5344CB8AC3E}">
        <p14:creationId xmlns:p14="http://schemas.microsoft.com/office/powerpoint/2010/main" val="163679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PyroCb</a:t>
            </a:r>
            <a:r>
              <a:rPr lang="en-US" dirty="0"/>
              <a:t> Thermodynamics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EB2BC-591A-0C48-A903-BF2804155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89854" cy="4351338"/>
          </a:xfrm>
        </p:spPr>
        <p:txBody>
          <a:bodyPr/>
          <a:lstStyle/>
          <a:p>
            <a:r>
              <a:rPr lang="en-US" dirty="0"/>
              <a:t>Median plume parcels condense near 5945 m </a:t>
            </a:r>
          </a:p>
          <a:p>
            <a:pPr lvl="1"/>
            <a:r>
              <a:rPr lang="en-US" dirty="0"/>
              <a:t>Quickly become negatively buoyant</a:t>
            </a:r>
          </a:p>
          <a:p>
            <a:r>
              <a:rPr lang="en-US" dirty="0"/>
              <a:t>Hot, moist parcels condense at 6036 m</a:t>
            </a:r>
          </a:p>
          <a:p>
            <a:pPr lvl="1"/>
            <a:r>
              <a:rPr lang="en-US" dirty="0"/>
              <a:t>Remain positively buoyant to 12 km</a:t>
            </a:r>
          </a:p>
          <a:p>
            <a:pPr lvl="1"/>
            <a:r>
              <a:rPr lang="en-US" dirty="0"/>
              <a:t>Triggers </a:t>
            </a:r>
            <a:r>
              <a:rPr lang="en-US" dirty="0" err="1"/>
              <a:t>pyroCb</a:t>
            </a:r>
            <a:endParaRPr lang="en-US" dirty="0"/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427C94A-BAF5-2F45-8BF1-4F827C9CB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5906" y="1371600"/>
            <a:ext cx="6956094" cy="5391535"/>
          </a:xfrm>
        </p:spPr>
      </p:pic>
    </p:spTree>
    <p:extLst>
      <p:ext uri="{BB962C8B-B14F-4D97-AF65-F5344CB8AC3E}">
        <p14:creationId xmlns:p14="http://schemas.microsoft.com/office/powerpoint/2010/main" val="334618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Wildfire convective updrafts can be extreme (at least 58 ms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dirty="0"/>
              <a:t>Comparable to supercell thunderstorms (20-55 ms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dirty="0"/>
              <a:t>“Hot-moist” updraft cores trigger overlying </a:t>
            </a:r>
            <a:r>
              <a:rPr lang="en-US" dirty="0" err="1"/>
              <a:t>pyroCb</a:t>
            </a:r>
            <a:endParaRPr lang="en-US" dirty="0"/>
          </a:p>
          <a:p>
            <a:r>
              <a:rPr lang="en-US" dirty="0"/>
              <a:t>Updrafts of this magnitude can:</a:t>
            </a:r>
          </a:p>
          <a:p>
            <a:pPr lvl="1"/>
            <a:r>
              <a:rPr lang="en-US" dirty="0"/>
              <a:t>Loft burning debris, triggering spot fires</a:t>
            </a:r>
          </a:p>
          <a:p>
            <a:pPr lvl="1"/>
            <a:r>
              <a:rPr lang="en-US" dirty="0"/>
              <a:t>Stretch, tilt, twist ambient vorticity, potentially leading to tornado-strength vortices</a:t>
            </a:r>
          </a:p>
          <a:p>
            <a:r>
              <a:rPr lang="en-US" dirty="0"/>
              <a:t>Aviation hazard due to low reflectivity on weather avoidance radars</a:t>
            </a:r>
          </a:p>
        </p:txBody>
      </p:sp>
    </p:spTree>
    <p:extLst>
      <p:ext uri="{BB962C8B-B14F-4D97-AF65-F5344CB8AC3E}">
        <p14:creationId xmlns:p14="http://schemas.microsoft.com/office/powerpoint/2010/main" val="290246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Rodriguez, B., Lareau, N. P., Kingsmill, D. E., &amp; Clements, C. B. (2020). Extreme </a:t>
            </a:r>
            <a:r>
              <a:rPr lang="en-US" sz="2000" dirty="0" err="1"/>
              <a:t>Pyroconvective</a:t>
            </a:r>
            <a:r>
              <a:rPr lang="en-US" sz="2000" dirty="0"/>
              <a:t> Updrafts During a Megafire. </a:t>
            </a:r>
            <a:r>
              <a:rPr lang="en-US" sz="2000" i="1" dirty="0"/>
              <a:t>Geophysical Research Letters</a:t>
            </a:r>
            <a:r>
              <a:rPr lang="en-US" sz="2000" dirty="0"/>
              <a:t>, </a:t>
            </a:r>
            <a:r>
              <a:rPr lang="en-US" sz="2000" i="1" dirty="0"/>
              <a:t>47</a:t>
            </a:r>
            <a:r>
              <a:rPr lang="en-US" sz="2000" dirty="0"/>
              <a:t>(18), e2020GL089001.</a:t>
            </a:r>
          </a:p>
          <a:p>
            <a:pPr marL="0" indent="0">
              <a:buNone/>
            </a:pPr>
            <a:r>
              <a:rPr lang="en-US" sz="2000" dirty="0"/>
              <a:t>Wang, Z., French, J., Vali, G., Wechsler, P., </a:t>
            </a:r>
            <a:r>
              <a:rPr lang="en-US" sz="2000" dirty="0" err="1"/>
              <a:t>Haimov</a:t>
            </a:r>
            <a:r>
              <a:rPr lang="en-US" sz="2000" dirty="0"/>
              <a:t>, S., </a:t>
            </a:r>
            <a:r>
              <a:rPr lang="en-US" sz="2000" dirty="0" err="1"/>
              <a:t>Rodi</a:t>
            </a:r>
            <a:r>
              <a:rPr lang="en-US" sz="2000" dirty="0"/>
              <a:t>, A., et al. (2012). Single aircraft integration of remote sensing and in situ sampling for the study of cloud microphysics and dynamics. </a:t>
            </a:r>
            <a:r>
              <a:rPr lang="en-US" sz="2000" i="1" dirty="0"/>
              <a:t>Bulletin of the American Meteorological Society</a:t>
            </a:r>
            <a:r>
              <a:rPr lang="en-US" sz="2000" dirty="0"/>
              <a:t>, </a:t>
            </a:r>
            <a:r>
              <a:rPr lang="en-US" sz="2000" i="1" dirty="0"/>
              <a:t>93</a:t>
            </a:r>
            <a:r>
              <a:rPr lang="en-US" sz="2000" dirty="0"/>
              <a:t>(5), 653-668.</a:t>
            </a:r>
          </a:p>
          <a:p>
            <a:pPr marL="0" indent="0">
              <a:buNone/>
            </a:pPr>
            <a:r>
              <a:rPr lang="en-US" sz="2000" dirty="0"/>
              <a:t>When bushfires make their own weather. (2018, January). Retrieved 2021, from http://</a:t>
            </a:r>
            <a:r>
              <a:rPr lang="en-US" sz="2000" dirty="0" err="1"/>
              <a:t>media.bom.gov.au</a:t>
            </a:r>
            <a:r>
              <a:rPr lang="en-US" sz="2000" dirty="0"/>
              <a:t>/social/blog/1618/when-bushfires-make-their-own-weather/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3200" dirty="0"/>
              <a:t>Questions?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202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err="1"/>
              <a:t>Pyroconvection</a:t>
            </a:r>
            <a:r>
              <a:rPr lang="en-US" dirty="0"/>
              <a:t> Background</a:t>
            </a:r>
          </a:p>
          <a:p>
            <a:r>
              <a:rPr lang="en-US" dirty="0"/>
              <a:t>Data and methods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Summary/Conclusions</a:t>
            </a:r>
          </a:p>
        </p:txBody>
      </p:sp>
    </p:spTree>
    <p:extLst>
      <p:ext uri="{BB962C8B-B14F-4D97-AF65-F5344CB8AC3E}">
        <p14:creationId xmlns:p14="http://schemas.microsoft.com/office/powerpoint/2010/main" val="39028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Wildfire convective plume impacts</a:t>
            </a:r>
          </a:p>
          <a:p>
            <a:pPr lvl="1"/>
            <a:r>
              <a:rPr lang="en-US" dirty="0"/>
              <a:t>Long range spotting</a:t>
            </a:r>
          </a:p>
          <a:p>
            <a:pPr lvl="1"/>
            <a:r>
              <a:rPr lang="en-US" dirty="0" err="1"/>
              <a:t>PyroCb</a:t>
            </a:r>
            <a:r>
              <a:rPr lang="en-US" dirty="0"/>
              <a:t> development</a:t>
            </a:r>
          </a:p>
          <a:p>
            <a:pPr lvl="1"/>
            <a:r>
              <a:rPr lang="en-US" dirty="0"/>
              <a:t>Extreme (often erratic) inflow winds</a:t>
            </a:r>
          </a:p>
          <a:p>
            <a:pPr lvl="1"/>
            <a:r>
              <a:rPr lang="en-US" dirty="0"/>
              <a:t>Fire generated vortices</a:t>
            </a:r>
          </a:p>
          <a:p>
            <a:r>
              <a:rPr lang="en-US" dirty="0"/>
              <a:t>Dynamics and structure poorly understood</a:t>
            </a:r>
          </a:p>
          <a:p>
            <a:pPr lvl="1"/>
            <a:r>
              <a:rPr lang="en-US" dirty="0"/>
              <a:t>Lack of observations</a:t>
            </a:r>
          </a:p>
          <a:p>
            <a:r>
              <a:rPr lang="en-US" dirty="0"/>
              <a:t>How strong are wildfire updrafts?</a:t>
            </a:r>
          </a:p>
          <a:p>
            <a:pPr lvl="1"/>
            <a:r>
              <a:rPr lang="en-US" dirty="0"/>
              <a:t>Pioneer Fire, Idaho (2016)</a:t>
            </a:r>
          </a:p>
        </p:txBody>
      </p:sp>
    </p:spTree>
    <p:extLst>
      <p:ext uri="{BB962C8B-B14F-4D97-AF65-F5344CB8AC3E}">
        <p14:creationId xmlns:p14="http://schemas.microsoft.com/office/powerpoint/2010/main" val="407495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Wildfire Convective Plumes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0622" cy="4351338"/>
          </a:xfrm>
        </p:spPr>
        <p:txBody>
          <a:bodyPr>
            <a:normAutofit/>
          </a:bodyPr>
          <a:lstStyle/>
          <a:p>
            <a:r>
              <a:rPr lang="en-US" dirty="0"/>
              <a:t>Intense surface heating leads to rising updrafts</a:t>
            </a:r>
          </a:p>
          <a:p>
            <a:pPr lvl="1"/>
            <a:r>
              <a:rPr lang="en-US" dirty="0"/>
              <a:t>Triggers convergent surface flow</a:t>
            </a:r>
          </a:p>
          <a:p>
            <a:r>
              <a:rPr lang="en-US" dirty="0"/>
              <a:t>Sufficiently buoyant updrafts can generate clouds (</a:t>
            </a:r>
            <a:r>
              <a:rPr lang="en-US" dirty="0" err="1"/>
              <a:t>PyroCu</a:t>
            </a:r>
            <a:r>
              <a:rPr lang="en-US" dirty="0"/>
              <a:t>/</a:t>
            </a:r>
            <a:r>
              <a:rPr lang="en-US" dirty="0" err="1"/>
              <a:t>Cb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Thunder/lightning</a:t>
            </a:r>
          </a:p>
          <a:p>
            <a:pPr lvl="1"/>
            <a:r>
              <a:rPr lang="en-US" dirty="0"/>
              <a:t>Downburst winds</a:t>
            </a:r>
          </a:p>
          <a:p>
            <a:pPr lvl="1"/>
            <a:r>
              <a:rPr lang="en-US" dirty="0"/>
              <a:t>Precipitation</a:t>
            </a:r>
          </a:p>
        </p:txBody>
      </p:sp>
      <p:pic>
        <p:nvPicPr>
          <p:cNvPr id="6" name="Content Placeholder 5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DB5BF026-4139-A641-8B6A-39B23C7E6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7890" y="1614252"/>
            <a:ext cx="6278388" cy="4774191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28D93D-88D1-904B-AAFE-095DF1717D66}"/>
              </a:ext>
            </a:extLst>
          </p:cNvPr>
          <p:cNvCxnSpPr>
            <a:cxnSpLocks/>
          </p:cNvCxnSpPr>
          <p:nvPr/>
        </p:nvCxnSpPr>
        <p:spPr>
          <a:xfrm flipV="1">
            <a:off x="7624119" y="3558746"/>
            <a:ext cx="0" cy="14704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75F60D-5BC4-3346-8298-909B4D75356B}"/>
              </a:ext>
            </a:extLst>
          </p:cNvPr>
          <p:cNvSpPr txBox="1"/>
          <p:nvPr/>
        </p:nvSpPr>
        <p:spPr>
          <a:xfrm>
            <a:off x="7624119" y="3832308"/>
            <a:ext cx="580768" cy="923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63500" sx="110000" sy="110000" algn="ctr" rotWithShape="0">
                    <a:prstClr val="black">
                      <a:alpha val="75000"/>
                    </a:prst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247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42719" cy="4351338"/>
          </a:xfrm>
        </p:spPr>
        <p:txBody>
          <a:bodyPr>
            <a:normAutofit/>
          </a:bodyPr>
          <a:lstStyle/>
          <a:p>
            <a:r>
              <a:rPr lang="en-US" dirty="0"/>
              <a:t>Radar emits EM waves</a:t>
            </a:r>
          </a:p>
          <a:p>
            <a:r>
              <a:rPr lang="en-US" dirty="0"/>
              <a:t>Hydrometeors reflect energy back to radar receiver</a:t>
            </a:r>
          </a:p>
          <a:p>
            <a:pPr lvl="1"/>
            <a:r>
              <a:rPr lang="en-US" dirty="0"/>
              <a:t>Droplet distribution</a:t>
            </a:r>
          </a:p>
          <a:p>
            <a:pPr lvl="1"/>
            <a:r>
              <a:rPr lang="en-US" dirty="0"/>
              <a:t>Radial winds</a:t>
            </a:r>
          </a:p>
        </p:txBody>
      </p:sp>
      <p:pic>
        <p:nvPicPr>
          <p:cNvPr id="5" name="radop1.mp4" descr="radop1.mp4">
            <a:hlinkClick r:id="" action="ppaction://media"/>
            <a:extLst>
              <a:ext uri="{FF2B5EF4-FFF2-40B4-BE49-F238E27FC236}">
                <a16:creationId xmlns:a16="http://schemas.microsoft.com/office/drawing/2014/main" id="{9CC04F07-806C-C847-B787-C4C1206EB02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2295" y="2067804"/>
            <a:ext cx="6874629" cy="3866979"/>
          </a:xfrm>
        </p:spPr>
      </p:pic>
    </p:spTree>
    <p:extLst>
      <p:ext uri="{BB962C8B-B14F-4D97-AF65-F5344CB8AC3E}">
        <p14:creationId xmlns:p14="http://schemas.microsoft.com/office/powerpoint/2010/main" val="5604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42719" cy="4351338"/>
          </a:xfrm>
        </p:spPr>
        <p:txBody>
          <a:bodyPr>
            <a:normAutofit/>
          </a:bodyPr>
          <a:lstStyle/>
          <a:p>
            <a:r>
              <a:rPr lang="en-US" dirty="0"/>
              <a:t>Radar emits EM waves</a:t>
            </a:r>
          </a:p>
          <a:p>
            <a:r>
              <a:rPr lang="en-US" dirty="0"/>
              <a:t>Larger ash particles reflect energy back to radar receiver</a:t>
            </a:r>
          </a:p>
          <a:p>
            <a:pPr lvl="1"/>
            <a:r>
              <a:rPr lang="en-US" dirty="0"/>
              <a:t>Ash distribution</a:t>
            </a:r>
          </a:p>
          <a:p>
            <a:pPr lvl="1"/>
            <a:r>
              <a:rPr lang="en-US" dirty="0"/>
              <a:t>Radial winds</a:t>
            </a:r>
          </a:p>
        </p:txBody>
      </p:sp>
      <p:pic>
        <p:nvPicPr>
          <p:cNvPr id="5" name="radop1.mp4" descr="radop1.mp4">
            <a:hlinkClick r:id="" action="ppaction://media"/>
            <a:extLst>
              <a:ext uri="{FF2B5EF4-FFF2-40B4-BE49-F238E27FC236}">
                <a16:creationId xmlns:a16="http://schemas.microsoft.com/office/drawing/2014/main" id="{9CC04F07-806C-C847-B787-C4C1206EB029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2295" y="2067804"/>
            <a:ext cx="6874629" cy="3866979"/>
          </a:xfrm>
        </p:spPr>
      </p:pic>
      <p:pic>
        <p:nvPicPr>
          <p:cNvPr id="8" name="Picture 7" descr="A picture containing smoke, stack&#10;&#10;Description automatically generated">
            <a:extLst>
              <a:ext uri="{FF2B5EF4-FFF2-40B4-BE49-F238E27FC236}">
                <a16:creationId xmlns:a16="http://schemas.microsoft.com/office/drawing/2014/main" id="{0876A029-F31A-7C40-B315-085D938964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33" t="20899" r="33158"/>
          <a:stretch/>
        </p:blipFill>
        <p:spPr>
          <a:xfrm>
            <a:off x="9724913" y="2067804"/>
            <a:ext cx="2222011" cy="338978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506C29C-7055-9849-BB90-BEF314529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8134" y="4850904"/>
            <a:ext cx="888790" cy="121336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0670156-B64B-BC4F-BA37-137D973AF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010" y="4850904"/>
            <a:ext cx="888790" cy="12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Univ. of Wyoming King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B6A11-0405-A146-9F8C-7D6DB04F5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0056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Wyoming Cloud Radar (WCR)</a:t>
            </a:r>
          </a:p>
          <a:p>
            <a:r>
              <a:rPr lang="en-US" dirty="0"/>
              <a:t>Downward pointing radar</a:t>
            </a:r>
          </a:p>
          <a:p>
            <a:pPr lvl="1"/>
            <a:r>
              <a:rPr lang="en-US" dirty="0"/>
              <a:t>93 GHZ W-band (3-mm wavelength)</a:t>
            </a:r>
          </a:p>
          <a:p>
            <a:pPr lvl="1"/>
            <a:r>
              <a:rPr lang="en-US" dirty="0"/>
              <a:t>Sensitive to smaller scatterers (i.e. </a:t>
            </a:r>
            <a:r>
              <a:rPr lang="en-US" dirty="0" err="1"/>
              <a:t>pyrometeors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Reflectivity factor = ash distribution</a:t>
            </a:r>
          </a:p>
          <a:p>
            <a:pPr lvl="1"/>
            <a:r>
              <a:rPr lang="en-US" dirty="0"/>
              <a:t>Radial winds = vertical velocities</a:t>
            </a:r>
          </a:p>
          <a:p>
            <a:r>
              <a:rPr lang="en-US" dirty="0"/>
              <a:t>Additional data used:</a:t>
            </a:r>
          </a:p>
          <a:p>
            <a:pPr lvl="1"/>
            <a:r>
              <a:rPr lang="en-US" dirty="0"/>
              <a:t>In-situ aircraft measurements of temperature, wind, and moisture</a:t>
            </a:r>
          </a:p>
          <a:p>
            <a:pPr lvl="1"/>
            <a:r>
              <a:rPr lang="en-US" dirty="0"/>
              <a:t>Radiosonde data</a:t>
            </a:r>
          </a:p>
          <a:p>
            <a:pPr lvl="1"/>
            <a:r>
              <a:rPr lang="en-US" dirty="0"/>
              <a:t>NWS ground-based radar coverage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1C47AFC-0982-2C47-B8CD-25F5E49B4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4822" y="692453"/>
            <a:ext cx="4042719" cy="5800422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F7598E7-A3BB-C345-9DCD-5D9B1F21B863}"/>
              </a:ext>
            </a:extLst>
          </p:cNvPr>
          <p:cNvSpPr/>
          <p:nvPr/>
        </p:nvSpPr>
        <p:spPr>
          <a:xfrm>
            <a:off x="9279924" y="3274541"/>
            <a:ext cx="963827" cy="3361037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E4AB8-BCDE-2049-85BF-DED72086559B}"/>
              </a:ext>
            </a:extLst>
          </p:cNvPr>
          <p:cNvSpPr txBox="1"/>
          <p:nvPr/>
        </p:nvSpPr>
        <p:spPr>
          <a:xfrm>
            <a:off x="9959547" y="649287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Wang et al. (2012)</a:t>
            </a:r>
          </a:p>
        </p:txBody>
      </p:sp>
    </p:spTree>
    <p:extLst>
      <p:ext uri="{BB962C8B-B14F-4D97-AF65-F5344CB8AC3E}">
        <p14:creationId xmlns:p14="http://schemas.microsoft.com/office/powerpoint/2010/main" val="22001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Pioneer Fire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C4F78-2C85-B742-966B-254860A9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72909"/>
            <a:ext cx="3229708" cy="4182413"/>
          </a:xfrm>
        </p:spPr>
        <p:txBody>
          <a:bodyPr>
            <a:normAutofit/>
          </a:bodyPr>
          <a:lstStyle/>
          <a:p>
            <a:r>
              <a:rPr lang="en-US" sz="2400" dirty="0"/>
              <a:t>”Megafire” consumed 188,000 acres</a:t>
            </a:r>
          </a:p>
          <a:p>
            <a:pPr lvl="1"/>
            <a:r>
              <a:rPr lang="en-US" sz="2000" dirty="0"/>
              <a:t>Late summer 2016</a:t>
            </a:r>
          </a:p>
          <a:p>
            <a:pPr lvl="1"/>
            <a:r>
              <a:rPr lang="en-US" sz="2000" dirty="0"/>
              <a:t>Idaho</a:t>
            </a:r>
          </a:p>
          <a:p>
            <a:r>
              <a:rPr lang="en-US" sz="2400" dirty="0"/>
              <a:t>Generated deep </a:t>
            </a:r>
            <a:r>
              <a:rPr lang="en-US" sz="2400" dirty="0" err="1"/>
              <a:t>pyroCb</a:t>
            </a:r>
            <a:r>
              <a:rPr lang="en-US" sz="2400" dirty="0"/>
              <a:t> plume on afternoon of Aug 29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Rapid spread of 29,000 acres</a:t>
            </a:r>
          </a:p>
          <a:p>
            <a:endParaRPr lang="en-US" sz="2400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15493C7-45C4-824F-984F-89682720C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51" r="13292"/>
          <a:stretch/>
        </p:blipFill>
        <p:spPr>
          <a:xfrm>
            <a:off x="3733993" y="1392063"/>
            <a:ext cx="8458007" cy="51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2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597-BA22-B34D-A773-3C166D18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Plume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423DB-09BA-F346-9501-9554E313E4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25"/>
          <a:stretch/>
        </p:blipFill>
        <p:spPr>
          <a:xfrm>
            <a:off x="4989046" y="748184"/>
            <a:ext cx="7213610" cy="591210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C4F78-2C85-B742-966B-254860A9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72910"/>
            <a:ext cx="4150846" cy="4557552"/>
          </a:xfrm>
        </p:spPr>
        <p:txBody>
          <a:bodyPr/>
          <a:lstStyle/>
          <a:p>
            <a:r>
              <a:rPr lang="en-US" dirty="0"/>
              <a:t>10km deep convective plume</a:t>
            </a:r>
          </a:p>
          <a:p>
            <a:r>
              <a:rPr lang="en-US" dirty="0"/>
              <a:t>Plume top temps of -55˚C</a:t>
            </a:r>
          </a:p>
          <a:p>
            <a:pPr lvl="1"/>
            <a:r>
              <a:rPr lang="en-US" dirty="0"/>
              <a:t>Glaciated cloud tops </a:t>
            </a:r>
          </a:p>
          <a:p>
            <a:r>
              <a:rPr lang="en-US" dirty="0"/>
              <a:t>UWKA flight during rapid plume deepening</a:t>
            </a:r>
          </a:p>
          <a:p>
            <a:pPr lvl="1"/>
            <a:r>
              <a:rPr lang="en-US" dirty="0"/>
              <a:t>Heavy ash loading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BDBB07-CE8D-E445-8934-0D4A566D8099}"/>
              </a:ext>
            </a:extLst>
          </p:cNvPr>
          <p:cNvCxnSpPr>
            <a:cxnSpLocks/>
          </p:cNvCxnSpPr>
          <p:nvPr/>
        </p:nvCxnSpPr>
        <p:spPr>
          <a:xfrm>
            <a:off x="4560277" y="4114800"/>
            <a:ext cx="2145323" cy="5509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652</Words>
  <Application>Microsoft Macintosh PowerPoint</Application>
  <PresentationFormat>Widescreen</PresentationFormat>
  <Paragraphs>107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Outline</vt:lpstr>
      <vt:lpstr>Introduction</vt:lpstr>
      <vt:lpstr>Wildfire Convective Plumes</vt:lpstr>
      <vt:lpstr>Data and Methods</vt:lpstr>
      <vt:lpstr>Data and Methods</vt:lpstr>
      <vt:lpstr>Univ. of Wyoming King Air</vt:lpstr>
      <vt:lpstr>The Pioneer Fire</vt:lpstr>
      <vt:lpstr>The Plume</vt:lpstr>
      <vt:lpstr>Plume Vertical Velocity</vt:lpstr>
      <vt:lpstr>Plume Vertical Velocity</vt:lpstr>
      <vt:lpstr>PyroCb Thermodynamics</vt:lpstr>
      <vt:lpstr>PyroCb Thermodynamics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Pyroconvective Updrafts During a Megafire  </dc:title>
  <dc:creator>Matthew Roberts</dc:creator>
  <cp:lastModifiedBy>Matthew Roberts</cp:lastModifiedBy>
  <cp:revision>50</cp:revision>
  <dcterms:created xsi:type="dcterms:W3CDTF">2021-05-02T19:31:57Z</dcterms:created>
  <dcterms:modified xsi:type="dcterms:W3CDTF">2021-05-04T00:00:39Z</dcterms:modified>
</cp:coreProperties>
</file>