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83" r:id="rId5"/>
    <p:sldId id="276" r:id="rId6"/>
    <p:sldId id="259" r:id="rId7"/>
    <p:sldId id="269" r:id="rId8"/>
    <p:sldId id="274" r:id="rId9"/>
    <p:sldId id="275" r:id="rId10"/>
    <p:sldId id="268" r:id="rId11"/>
    <p:sldId id="260" r:id="rId12"/>
    <p:sldId id="270" r:id="rId13"/>
    <p:sldId id="261" r:id="rId14"/>
    <p:sldId id="271" r:id="rId15"/>
    <p:sldId id="272" r:id="rId16"/>
    <p:sldId id="273" r:id="rId17"/>
    <p:sldId id="277" r:id="rId18"/>
    <p:sldId id="284" r:id="rId19"/>
    <p:sldId id="263" r:id="rId20"/>
    <p:sldId id="281" r:id="rId21"/>
    <p:sldId id="278" r:id="rId22"/>
    <p:sldId id="282" r:id="rId23"/>
    <p:sldId id="285" r:id="rId24"/>
    <p:sldId id="264" r:id="rId25"/>
    <p:sldId id="265" r:id="rId26"/>
    <p:sldId id="266" r:id="rId27"/>
    <p:sldId id="2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AA276-550F-4F15-8FFB-6EA4970E566B}" type="datetimeFigureOut">
              <a:rPr lang="en-US" smtClean="0"/>
              <a:t>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4CFD6-BEF3-44D5-A501-BD02B456DE6E}" type="slidenum">
              <a:rPr lang="en-US" smtClean="0"/>
              <a:t>‹#›</a:t>
            </a:fld>
            <a:endParaRPr lang="en-US"/>
          </a:p>
        </p:txBody>
      </p:sp>
    </p:spTree>
    <p:extLst>
      <p:ext uri="{BB962C8B-B14F-4D97-AF65-F5344CB8AC3E}">
        <p14:creationId xmlns:p14="http://schemas.microsoft.com/office/powerpoint/2010/main" val="139314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a:t>
            </a:r>
          </a:p>
          <a:p>
            <a:r>
              <a:rPr lang="en-US" dirty="0"/>
              <a:t>Introduce paper – Assessing Relative Humidity Dependent Photoacoustics to Retrieve Mass Accommodation Coefficients of Single Optically Trapped Aerosol Particles</a:t>
            </a:r>
          </a:p>
          <a:p>
            <a:r>
              <a:rPr lang="en-US" dirty="0"/>
              <a:t>This paper requires quite a bit of background explanation, so without further ado…</a:t>
            </a:r>
          </a:p>
        </p:txBody>
      </p:sp>
      <p:sp>
        <p:nvSpPr>
          <p:cNvPr id="4" name="Slide Number Placeholder 3"/>
          <p:cNvSpPr>
            <a:spLocks noGrp="1"/>
          </p:cNvSpPr>
          <p:nvPr>
            <p:ph type="sldNum" sz="quarter" idx="5"/>
          </p:nvPr>
        </p:nvSpPr>
        <p:spPr/>
        <p:txBody>
          <a:bodyPr/>
          <a:lstStyle/>
          <a:p>
            <a:fld id="{1644CFD6-BEF3-44D5-A501-BD02B456DE6E}" type="slidenum">
              <a:rPr lang="en-US" smtClean="0"/>
              <a:t>1</a:t>
            </a:fld>
            <a:endParaRPr lang="en-US"/>
          </a:p>
        </p:txBody>
      </p:sp>
    </p:spTree>
    <p:extLst>
      <p:ext uri="{BB962C8B-B14F-4D97-AF65-F5344CB8AC3E}">
        <p14:creationId xmlns:p14="http://schemas.microsoft.com/office/powerpoint/2010/main" val="285663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cover some background information for the article.</a:t>
            </a:r>
          </a:p>
          <a:p>
            <a:r>
              <a:rPr lang="en-US" dirty="0"/>
              <a:t>The first thing that’s important to understand is photoacoustic theory. The paper kind of hinges on that concept, so I’ll spend some time going over what it is and the equations it uses.</a:t>
            </a:r>
          </a:p>
          <a:p>
            <a:r>
              <a:rPr lang="en-US" dirty="0"/>
              <a:t>The next thing I’ll talk about is relatively new to physics. They use something called optical tweezing in order to trap singular particles and measure them, so it’s fairly important to understand how that is working</a:t>
            </a:r>
          </a:p>
          <a:p>
            <a:r>
              <a:rPr lang="en-US" dirty="0"/>
              <a:t>Then I’ll talk a little bit about quantum cascade lasers and how they work.</a:t>
            </a:r>
          </a:p>
          <a:p>
            <a:r>
              <a:rPr lang="en-US" dirty="0"/>
              <a:t>Next, I’ll get to how all of that background applies to the paper.</a:t>
            </a:r>
          </a:p>
          <a:p>
            <a:r>
              <a:rPr lang="en-US" dirty="0"/>
              <a:t>I’ll go over their results, and then I’ll conclude with their findings and my own thoughts on the paper.</a:t>
            </a:r>
          </a:p>
        </p:txBody>
      </p:sp>
      <p:sp>
        <p:nvSpPr>
          <p:cNvPr id="4" name="Slide Number Placeholder 3"/>
          <p:cNvSpPr>
            <a:spLocks noGrp="1"/>
          </p:cNvSpPr>
          <p:nvPr>
            <p:ph type="sldNum" sz="quarter" idx="5"/>
          </p:nvPr>
        </p:nvSpPr>
        <p:spPr/>
        <p:txBody>
          <a:bodyPr/>
          <a:lstStyle/>
          <a:p>
            <a:fld id="{1644CFD6-BEF3-44D5-A501-BD02B456DE6E}" type="slidenum">
              <a:rPr lang="en-US" smtClean="0"/>
              <a:t>2</a:t>
            </a:fld>
            <a:endParaRPr lang="en-US"/>
          </a:p>
        </p:txBody>
      </p:sp>
    </p:spTree>
    <p:extLst>
      <p:ext uri="{BB962C8B-B14F-4D97-AF65-F5344CB8AC3E}">
        <p14:creationId xmlns:p14="http://schemas.microsoft.com/office/powerpoint/2010/main" val="380664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Important notes about this image:</a:t>
            </a:r>
          </a:p>
          <a:p>
            <a:pPr marL="285750" indent="-285750">
              <a:buFont typeface="Arial" panose="020B0604020202020204" pitchFamily="34" charset="0"/>
              <a:buChar char="•"/>
            </a:pPr>
            <a:r>
              <a:rPr lang="en-US" sz="1200" dirty="0"/>
              <a:t>1 </a:t>
            </a:r>
            <a:r>
              <a:rPr lang="en-US" sz="1200" dirty="0" err="1"/>
              <a:t>lpm</a:t>
            </a:r>
            <a:r>
              <a:rPr lang="en-US" sz="1200" dirty="0"/>
              <a:t> through instrument</a:t>
            </a:r>
          </a:p>
          <a:p>
            <a:pPr marL="285750" indent="-285750">
              <a:buFont typeface="Arial" panose="020B0604020202020204" pitchFamily="34" charset="0"/>
              <a:buChar char="•"/>
            </a:pPr>
            <a:r>
              <a:rPr lang="en-US" sz="1200" dirty="0"/>
              <a:t>Full acoustic wavelength in U shape</a:t>
            </a:r>
          </a:p>
          <a:p>
            <a:endParaRPr lang="en-US" dirty="0"/>
          </a:p>
        </p:txBody>
      </p:sp>
      <p:sp>
        <p:nvSpPr>
          <p:cNvPr id="4" name="Slide Number Placeholder 3"/>
          <p:cNvSpPr>
            <a:spLocks noGrp="1"/>
          </p:cNvSpPr>
          <p:nvPr>
            <p:ph type="sldNum" sz="quarter" idx="5"/>
          </p:nvPr>
        </p:nvSpPr>
        <p:spPr/>
        <p:txBody>
          <a:bodyPr/>
          <a:lstStyle/>
          <a:p>
            <a:fld id="{1644CFD6-BEF3-44D5-A501-BD02B456DE6E}" type="slidenum">
              <a:rPr lang="en-US" smtClean="0"/>
              <a:t>3</a:t>
            </a:fld>
            <a:endParaRPr lang="en-US"/>
          </a:p>
        </p:txBody>
      </p:sp>
    </p:spTree>
    <p:extLst>
      <p:ext uri="{BB962C8B-B14F-4D97-AF65-F5344CB8AC3E}">
        <p14:creationId xmlns:p14="http://schemas.microsoft.com/office/powerpoint/2010/main" val="327393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Important notes about this image:</a:t>
            </a:r>
          </a:p>
          <a:p>
            <a:pPr marL="285750" indent="-285750">
              <a:buFont typeface="Arial" panose="020B0604020202020204" pitchFamily="34" charset="0"/>
              <a:buChar char="•"/>
            </a:pPr>
            <a:r>
              <a:rPr lang="en-US" sz="1200" dirty="0"/>
              <a:t>1 </a:t>
            </a:r>
            <a:r>
              <a:rPr lang="en-US" sz="1200" dirty="0" err="1"/>
              <a:t>lpm</a:t>
            </a:r>
            <a:r>
              <a:rPr lang="en-US" sz="1200" dirty="0"/>
              <a:t> through instrument</a:t>
            </a:r>
          </a:p>
          <a:p>
            <a:pPr marL="285750" indent="-285750">
              <a:buFont typeface="Arial" panose="020B0604020202020204" pitchFamily="34" charset="0"/>
              <a:buChar char="•"/>
            </a:pPr>
            <a:r>
              <a:rPr lang="en-US" sz="1200" dirty="0"/>
              <a:t>Full acoustic wavelength in U shape</a:t>
            </a:r>
          </a:p>
          <a:p>
            <a:endParaRPr lang="en-US" dirty="0"/>
          </a:p>
        </p:txBody>
      </p:sp>
      <p:sp>
        <p:nvSpPr>
          <p:cNvPr id="4" name="Slide Number Placeholder 3"/>
          <p:cNvSpPr>
            <a:spLocks noGrp="1"/>
          </p:cNvSpPr>
          <p:nvPr>
            <p:ph type="sldNum" sz="quarter" idx="5"/>
          </p:nvPr>
        </p:nvSpPr>
        <p:spPr/>
        <p:txBody>
          <a:bodyPr/>
          <a:lstStyle/>
          <a:p>
            <a:fld id="{1644CFD6-BEF3-44D5-A501-BD02B456DE6E}" type="slidenum">
              <a:rPr lang="en-US" smtClean="0"/>
              <a:t>4</a:t>
            </a:fld>
            <a:endParaRPr lang="en-US"/>
          </a:p>
        </p:txBody>
      </p:sp>
    </p:spTree>
    <p:extLst>
      <p:ext uri="{BB962C8B-B14F-4D97-AF65-F5344CB8AC3E}">
        <p14:creationId xmlns:p14="http://schemas.microsoft.com/office/powerpoint/2010/main" val="37795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(0.02 </a:t>
            </a:r>
            <a:r>
              <a:rPr lang="en-US" dirty="0" err="1"/>
              <a:t>lpm</a:t>
            </a:r>
            <a:r>
              <a:rPr lang="en-US" dirty="0"/>
              <a:t> indirect flow)</a:t>
            </a:r>
          </a:p>
          <a:p>
            <a:endParaRPr lang="en-US" dirty="0"/>
          </a:p>
        </p:txBody>
      </p:sp>
      <p:sp>
        <p:nvSpPr>
          <p:cNvPr id="4" name="Slide Number Placeholder 3"/>
          <p:cNvSpPr>
            <a:spLocks noGrp="1"/>
          </p:cNvSpPr>
          <p:nvPr>
            <p:ph type="sldNum" sz="quarter" idx="5"/>
          </p:nvPr>
        </p:nvSpPr>
        <p:spPr/>
        <p:txBody>
          <a:bodyPr/>
          <a:lstStyle/>
          <a:p>
            <a:fld id="{1644CFD6-BEF3-44D5-A501-BD02B456DE6E}" type="slidenum">
              <a:rPr lang="en-US" smtClean="0"/>
              <a:t>12</a:t>
            </a:fld>
            <a:endParaRPr lang="en-US"/>
          </a:p>
        </p:txBody>
      </p:sp>
    </p:spTree>
    <p:extLst>
      <p:ext uri="{BB962C8B-B14F-4D97-AF65-F5344CB8AC3E}">
        <p14:creationId xmlns:p14="http://schemas.microsoft.com/office/powerpoint/2010/main" val="2528015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C8 H18 O5</a:t>
            </a:r>
          </a:p>
          <a:p>
            <a:pPr lvl="2"/>
            <a:r>
              <a:rPr lang="en-US" dirty="0">
                <a:solidFill>
                  <a:srgbClr val="FFFFFF"/>
                </a:solidFill>
              </a:rPr>
              <a:t>Vapor pressure of substance (6.2 x10^-6 kPa) is beneficial for their purposes?</a:t>
            </a:r>
          </a:p>
          <a:p>
            <a:pPr lvl="2"/>
            <a:r>
              <a:rPr lang="en-US" dirty="0">
                <a:solidFill>
                  <a:srgbClr val="FFFFFF"/>
                </a:solidFill>
              </a:rPr>
              <a:t>Absorbance at a convenient wavelength for available QCLs?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Atmospheric relevance</a:t>
            </a:r>
          </a:p>
          <a:p>
            <a:endParaRPr lang="en-US" dirty="0"/>
          </a:p>
        </p:txBody>
      </p:sp>
      <p:sp>
        <p:nvSpPr>
          <p:cNvPr id="4" name="Slide Number Placeholder 3"/>
          <p:cNvSpPr>
            <a:spLocks noGrp="1"/>
          </p:cNvSpPr>
          <p:nvPr>
            <p:ph type="sldNum" sz="quarter" idx="5"/>
          </p:nvPr>
        </p:nvSpPr>
        <p:spPr/>
        <p:txBody>
          <a:bodyPr/>
          <a:lstStyle/>
          <a:p>
            <a:fld id="{1644CFD6-BEF3-44D5-A501-BD02B456DE6E}" type="slidenum">
              <a:rPr lang="en-US" smtClean="0"/>
              <a:t>15</a:t>
            </a:fld>
            <a:endParaRPr lang="en-US"/>
          </a:p>
        </p:txBody>
      </p:sp>
    </p:spTree>
    <p:extLst>
      <p:ext uri="{BB962C8B-B14F-4D97-AF65-F5344CB8AC3E}">
        <p14:creationId xmlns:p14="http://schemas.microsoft.com/office/powerpoint/2010/main" val="88931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of their RH results</a:t>
            </a:r>
          </a:p>
          <a:p>
            <a:r>
              <a:rPr lang="en-US" dirty="0"/>
              <a:t>How do they differ from previous studies?</a:t>
            </a:r>
          </a:p>
          <a:p>
            <a:r>
              <a:rPr lang="en-US" dirty="0"/>
              <a:t>If there is significant difference, what could cause this and why?</a:t>
            </a:r>
          </a:p>
          <a:p>
            <a:endParaRPr lang="en-US" dirty="0"/>
          </a:p>
        </p:txBody>
      </p:sp>
      <p:sp>
        <p:nvSpPr>
          <p:cNvPr id="4" name="Slide Number Placeholder 3"/>
          <p:cNvSpPr>
            <a:spLocks noGrp="1"/>
          </p:cNvSpPr>
          <p:nvPr>
            <p:ph type="sldNum" sz="quarter" idx="5"/>
          </p:nvPr>
        </p:nvSpPr>
        <p:spPr/>
        <p:txBody>
          <a:bodyPr/>
          <a:lstStyle/>
          <a:p>
            <a:fld id="{1644CFD6-BEF3-44D5-A501-BD02B456DE6E}" type="slidenum">
              <a:rPr lang="en-US" smtClean="0"/>
              <a:t>18</a:t>
            </a:fld>
            <a:endParaRPr lang="en-US"/>
          </a:p>
        </p:txBody>
      </p:sp>
    </p:spTree>
    <p:extLst>
      <p:ext uri="{BB962C8B-B14F-4D97-AF65-F5344CB8AC3E}">
        <p14:creationId xmlns:p14="http://schemas.microsoft.com/office/powerpoint/2010/main" val="112963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of their RH results</a:t>
            </a:r>
          </a:p>
          <a:p>
            <a:r>
              <a:rPr lang="en-US" dirty="0"/>
              <a:t>How do they differ from previous studies?</a:t>
            </a:r>
          </a:p>
          <a:p>
            <a:r>
              <a:rPr lang="en-US" dirty="0"/>
              <a:t>If there is significant difference, what could cause this and why?</a:t>
            </a:r>
          </a:p>
          <a:p>
            <a:endParaRPr lang="en-US" dirty="0"/>
          </a:p>
        </p:txBody>
      </p:sp>
      <p:sp>
        <p:nvSpPr>
          <p:cNvPr id="4" name="Slide Number Placeholder 3"/>
          <p:cNvSpPr>
            <a:spLocks noGrp="1"/>
          </p:cNvSpPr>
          <p:nvPr>
            <p:ph type="sldNum" sz="quarter" idx="5"/>
          </p:nvPr>
        </p:nvSpPr>
        <p:spPr/>
        <p:txBody>
          <a:bodyPr/>
          <a:lstStyle/>
          <a:p>
            <a:fld id="{1644CFD6-BEF3-44D5-A501-BD02B456DE6E}" type="slidenum">
              <a:rPr lang="en-US" smtClean="0"/>
              <a:t>19</a:t>
            </a:fld>
            <a:endParaRPr lang="en-US"/>
          </a:p>
        </p:txBody>
      </p:sp>
    </p:spTree>
    <p:extLst>
      <p:ext uri="{BB962C8B-B14F-4D97-AF65-F5344CB8AC3E}">
        <p14:creationId xmlns:p14="http://schemas.microsoft.com/office/powerpoint/2010/main" val="49063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of their RH results</a:t>
            </a:r>
          </a:p>
          <a:p>
            <a:r>
              <a:rPr lang="en-US" dirty="0"/>
              <a:t>How do they differ from previous studies?</a:t>
            </a:r>
          </a:p>
          <a:p>
            <a:r>
              <a:rPr lang="en-US" dirty="0"/>
              <a:t>If there is significant difference, what could cause this and why?</a:t>
            </a:r>
          </a:p>
          <a:p>
            <a:endParaRPr lang="en-US" dirty="0"/>
          </a:p>
        </p:txBody>
      </p:sp>
      <p:sp>
        <p:nvSpPr>
          <p:cNvPr id="4" name="Slide Number Placeholder 3"/>
          <p:cNvSpPr>
            <a:spLocks noGrp="1"/>
          </p:cNvSpPr>
          <p:nvPr>
            <p:ph type="sldNum" sz="quarter" idx="5"/>
          </p:nvPr>
        </p:nvSpPr>
        <p:spPr/>
        <p:txBody>
          <a:bodyPr/>
          <a:lstStyle/>
          <a:p>
            <a:fld id="{1644CFD6-BEF3-44D5-A501-BD02B456DE6E}" type="slidenum">
              <a:rPr lang="en-US" smtClean="0"/>
              <a:t>20</a:t>
            </a:fld>
            <a:endParaRPr lang="en-US"/>
          </a:p>
        </p:txBody>
      </p:sp>
    </p:spTree>
    <p:extLst>
      <p:ext uri="{BB962C8B-B14F-4D97-AF65-F5344CB8AC3E}">
        <p14:creationId xmlns:p14="http://schemas.microsoft.com/office/powerpoint/2010/main" val="268249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6CA7-013F-4BAA-8D94-B3D46F892F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280F9E-2473-445F-B9A0-4B10988F93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B43F4A-F581-4604-A5AD-C9F6F2C35EE1}"/>
              </a:ext>
            </a:extLst>
          </p:cNvPr>
          <p:cNvSpPr>
            <a:spLocks noGrp="1"/>
          </p:cNvSpPr>
          <p:nvPr>
            <p:ph type="dt" sz="half" idx="10"/>
          </p:nvPr>
        </p:nvSpPr>
        <p:spPr/>
        <p:txBody>
          <a:bodyPr/>
          <a:lstStyle/>
          <a:p>
            <a:fld id="{E5ABF6D5-9C39-4461-8B56-7A1A2A4AED44}" type="datetime1">
              <a:rPr lang="en-US" smtClean="0"/>
              <a:t>2/10/2020</a:t>
            </a:fld>
            <a:endParaRPr lang="en-US"/>
          </a:p>
        </p:txBody>
      </p:sp>
      <p:sp>
        <p:nvSpPr>
          <p:cNvPr id="5" name="Footer Placeholder 4">
            <a:extLst>
              <a:ext uri="{FF2B5EF4-FFF2-40B4-BE49-F238E27FC236}">
                <a16:creationId xmlns:a16="http://schemas.microsoft.com/office/drawing/2014/main" id="{C6B28666-F137-4400-A41D-998CAFBC8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B967E-151D-482F-9197-A40646AEEAC5}"/>
              </a:ext>
            </a:extLst>
          </p:cNvPr>
          <p:cNvSpPr>
            <a:spLocks noGrp="1"/>
          </p:cNvSpPr>
          <p:nvPr>
            <p:ph type="sldNum" sz="quarter" idx="12"/>
          </p:nvPr>
        </p:nvSpPr>
        <p:spPr/>
        <p:txBody>
          <a:bodyPr/>
          <a:lstStyle/>
          <a:p>
            <a:fld id="{5541657A-0F7E-4505-B7B4-A3B73F90966B}" type="slidenum">
              <a:rPr lang="en-US" smtClean="0"/>
              <a:t>‹#›</a:t>
            </a:fld>
            <a:endParaRPr lang="en-US"/>
          </a:p>
        </p:txBody>
      </p:sp>
    </p:spTree>
    <p:extLst>
      <p:ext uri="{BB962C8B-B14F-4D97-AF65-F5344CB8AC3E}">
        <p14:creationId xmlns:p14="http://schemas.microsoft.com/office/powerpoint/2010/main" val="188567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7C23-71FF-49A4-AC62-BB5831367D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DBB90F-1F2E-4452-B504-3A7BF80AB1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84E38-445D-4732-8F16-FDB6A6C43890}"/>
              </a:ext>
            </a:extLst>
          </p:cNvPr>
          <p:cNvSpPr>
            <a:spLocks noGrp="1"/>
          </p:cNvSpPr>
          <p:nvPr>
            <p:ph type="dt" sz="half" idx="10"/>
          </p:nvPr>
        </p:nvSpPr>
        <p:spPr/>
        <p:txBody>
          <a:bodyPr/>
          <a:lstStyle/>
          <a:p>
            <a:fld id="{622078A5-DFB5-4C45-BAFC-56347D30E6DD}" type="datetime1">
              <a:rPr lang="en-US" smtClean="0"/>
              <a:t>2/10/2020</a:t>
            </a:fld>
            <a:endParaRPr lang="en-US"/>
          </a:p>
        </p:txBody>
      </p:sp>
      <p:sp>
        <p:nvSpPr>
          <p:cNvPr id="5" name="Footer Placeholder 4">
            <a:extLst>
              <a:ext uri="{FF2B5EF4-FFF2-40B4-BE49-F238E27FC236}">
                <a16:creationId xmlns:a16="http://schemas.microsoft.com/office/drawing/2014/main" id="{8675774A-AE22-4232-9310-6C115CDA3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9939C-989F-47C1-BED6-C63BDA97014C}"/>
              </a:ext>
            </a:extLst>
          </p:cNvPr>
          <p:cNvSpPr>
            <a:spLocks noGrp="1"/>
          </p:cNvSpPr>
          <p:nvPr>
            <p:ph type="sldNum" sz="quarter" idx="12"/>
          </p:nvPr>
        </p:nvSpPr>
        <p:spPr/>
        <p:txBody>
          <a:bodyPr/>
          <a:lstStyle/>
          <a:p>
            <a:fld id="{5541657A-0F7E-4505-B7B4-A3B73F90966B}" type="slidenum">
              <a:rPr lang="en-US" smtClean="0"/>
              <a:t>‹#›</a:t>
            </a:fld>
            <a:endParaRPr lang="en-US"/>
          </a:p>
        </p:txBody>
      </p:sp>
    </p:spTree>
    <p:extLst>
      <p:ext uri="{BB962C8B-B14F-4D97-AF65-F5344CB8AC3E}">
        <p14:creationId xmlns:p14="http://schemas.microsoft.com/office/powerpoint/2010/main" val="87444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5B9ADC-0D31-4724-8E33-5917FCA10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DAEE45-28F5-4566-961E-767276EB26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BFB82-2094-4E04-9ACB-F7D32A52FB99}"/>
              </a:ext>
            </a:extLst>
          </p:cNvPr>
          <p:cNvSpPr>
            <a:spLocks noGrp="1"/>
          </p:cNvSpPr>
          <p:nvPr>
            <p:ph type="dt" sz="half" idx="10"/>
          </p:nvPr>
        </p:nvSpPr>
        <p:spPr/>
        <p:txBody>
          <a:bodyPr/>
          <a:lstStyle/>
          <a:p>
            <a:fld id="{E51FC207-3BE4-4A2F-8619-F8B66B535717}" type="datetime1">
              <a:rPr lang="en-US" smtClean="0"/>
              <a:t>2/10/2020</a:t>
            </a:fld>
            <a:endParaRPr lang="en-US"/>
          </a:p>
        </p:txBody>
      </p:sp>
      <p:sp>
        <p:nvSpPr>
          <p:cNvPr id="5" name="Footer Placeholder 4">
            <a:extLst>
              <a:ext uri="{FF2B5EF4-FFF2-40B4-BE49-F238E27FC236}">
                <a16:creationId xmlns:a16="http://schemas.microsoft.com/office/drawing/2014/main" id="{95EB9C2E-7B04-495F-8527-AAA2AC070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C4E49-AB4F-438D-B77D-71349F260F90}"/>
              </a:ext>
            </a:extLst>
          </p:cNvPr>
          <p:cNvSpPr>
            <a:spLocks noGrp="1"/>
          </p:cNvSpPr>
          <p:nvPr>
            <p:ph type="sldNum" sz="quarter" idx="12"/>
          </p:nvPr>
        </p:nvSpPr>
        <p:spPr/>
        <p:txBody>
          <a:bodyPr/>
          <a:lstStyle/>
          <a:p>
            <a:fld id="{5541657A-0F7E-4505-B7B4-A3B73F90966B}" type="slidenum">
              <a:rPr lang="en-US" smtClean="0"/>
              <a:t>‹#›</a:t>
            </a:fld>
            <a:endParaRPr lang="en-US"/>
          </a:p>
        </p:txBody>
      </p:sp>
    </p:spTree>
    <p:extLst>
      <p:ext uri="{BB962C8B-B14F-4D97-AF65-F5344CB8AC3E}">
        <p14:creationId xmlns:p14="http://schemas.microsoft.com/office/powerpoint/2010/main" val="206135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A2FE-316E-4B79-A7E2-73B5DDABF1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6C134-980D-4EF0-AFBB-723B2D2D6C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790DA-42E0-4EC3-93EC-0D643706EEB3}"/>
              </a:ext>
            </a:extLst>
          </p:cNvPr>
          <p:cNvSpPr>
            <a:spLocks noGrp="1"/>
          </p:cNvSpPr>
          <p:nvPr>
            <p:ph type="dt" sz="half" idx="10"/>
          </p:nvPr>
        </p:nvSpPr>
        <p:spPr/>
        <p:txBody>
          <a:bodyPr/>
          <a:lstStyle/>
          <a:p>
            <a:fld id="{46C303D5-E871-4653-A35B-7D4010110E62}" type="datetime1">
              <a:rPr lang="en-US" smtClean="0"/>
              <a:t>2/10/2020</a:t>
            </a:fld>
            <a:endParaRPr lang="en-US"/>
          </a:p>
        </p:txBody>
      </p:sp>
      <p:sp>
        <p:nvSpPr>
          <p:cNvPr id="5" name="Footer Placeholder 4">
            <a:extLst>
              <a:ext uri="{FF2B5EF4-FFF2-40B4-BE49-F238E27FC236}">
                <a16:creationId xmlns:a16="http://schemas.microsoft.com/office/drawing/2014/main" id="{28771D8A-1200-4D18-9719-FB74831C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B688E-676D-4DEC-99BA-84B29CB7AC33}"/>
              </a:ext>
            </a:extLst>
          </p:cNvPr>
          <p:cNvSpPr>
            <a:spLocks noGrp="1"/>
          </p:cNvSpPr>
          <p:nvPr>
            <p:ph type="sldNum" sz="quarter" idx="12"/>
          </p:nvPr>
        </p:nvSpPr>
        <p:spPr/>
        <p:txBody>
          <a:bodyPr/>
          <a:lstStyle/>
          <a:p>
            <a:fld id="{5541657A-0F7E-4505-B7B4-A3B73F90966B}" type="slidenum">
              <a:rPr lang="en-US" smtClean="0"/>
              <a:t>‹#›</a:t>
            </a:fld>
            <a:endParaRPr lang="en-US"/>
          </a:p>
        </p:txBody>
      </p:sp>
    </p:spTree>
    <p:extLst>
      <p:ext uri="{BB962C8B-B14F-4D97-AF65-F5344CB8AC3E}">
        <p14:creationId xmlns:p14="http://schemas.microsoft.com/office/powerpoint/2010/main" val="206057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5C5-BAC4-4180-8A41-C17409E8B1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7A2376-9FDC-490F-A0EE-DC30807603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98AB5E-D142-4D2A-859B-D50D1D249EB9}"/>
              </a:ext>
            </a:extLst>
          </p:cNvPr>
          <p:cNvSpPr>
            <a:spLocks noGrp="1"/>
          </p:cNvSpPr>
          <p:nvPr>
            <p:ph type="dt" sz="half" idx="10"/>
          </p:nvPr>
        </p:nvSpPr>
        <p:spPr/>
        <p:txBody>
          <a:bodyPr/>
          <a:lstStyle/>
          <a:p>
            <a:fld id="{CD759372-BE6C-4B8E-8EA6-432568F4F22F}" type="datetime1">
              <a:rPr lang="en-US" smtClean="0"/>
              <a:t>2/10/2020</a:t>
            </a:fld>
            <a:endParaRPr lang="en-US"/>
          </a:p>
        </p:txBody>
      </p:sp>
      <p:sp>
        <p:nvSpPr>
          <p:cNvPr id="5" name="Footer Placeholder 4">
            <a:extLst>
              <a:ext uri="{FF2B5EF4-FFF2-40B4-BE49-F238E27FC236}">
                <a16:creationId xmlns:a16="http://schemas.microsoft.com/office/drawing/2014/main" id="{AA2FA3D8-D1A0-4141-9590-2CD98EA6E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16123-3B68-4C92-9ABE-565F5574416C}"/>
              </a:ext>
            </a:extLst>
          </p:cNvPr>
          <p:cNvSpPr>
            <a:spLocks noGrp="1"/>
          </p:cNvSpPr>
          <p:nvPr>
            <p:ph type="sldNum" sz="quarter" idx="12"/>
          </p:nvPr>
        </p:nvSpPr>
        <p:spPr/>
        <p:txBody>
          <a:bodyPr/>
          <a:lstStyle/>
          <a:p>
            <a:fld id="{5541657A-0F7E-4505-B7B4-A3B73F90966B}" type="slidenum">
              <a:rPr lang="en-US" smtClean="0"/>
              <a:t>‹#›</a:t>
            </a:fld>
            <a:endParaRPr lang="en-US"/>
          </a:p>
        </p:txBody>
      </p:sp>
    </p:spTree>
    <p:extLst>
      <p:ext uri="{BB962C8B-B14F-4D97-AF65-F5344CB8AC3E}">
        <p14:creationId xmlns:p14="http://schemas.microsoft.com/office/powerpoint/2010/main" val="61490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DD92-2897-4896-B6D8-65D14984BF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78AB4-38CC-4D4F-A16E-6BE6D5FD93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A92ACA-E766-4B9C-B660-A746E93278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CE4FB-5BB7-4FFD-82DB-F3F772B61887}"/>
              </a:ext>
            </a:extLst>
          </p:cNvPr>
          <p:cNvSpPr>
            <a:spLocks noGrp="1"/>
          </p:cNvSpPr>
          <p:nvPr>
            <p:ph type="dt" sz="half" idx="10"/>
          </p:nvPr>
        </p:nvSpPr>
        <p:spPr/>
        <p:txBody>
          <a:bodyPr/>
          <a:lstStyle/>
          <a:p>
            <a:fld id="{A14EE747-AF99-43F9-957B-A5E83DBA1F12}" type="datetime1">
              <a:rPr lang="en-US" smtClean="0"/>
              <a:t>2/10/2020</a:t>
            </a:fld>
            <a:endParaRPr lang="en-US"/>
          </a:p>
        </p:txBody>
      </p:sp>
      <p:sp>
        <p:nvSpPr>
          <p:cNvPr id="6" name="Footer Placeholder 5">
            <a:extLst>
              <a:ext uri="{FF2B5EF4-FFF2-40B4-BE49-F238E27FC236}">
                <a16:creationId xmlns:a16="http://schemas.microsoft.com/office/drawing/2014/main" id="{61A31C73-2077-4E1D-ABDA-7ADBFF8F2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CB508-9E98-4B32-9A54-1ED24141DCE0}"/>
              </a:ext>
            </a:extLst>
          </p:cNvPr>
          <p:cNvSpPr>
            <a:spLocks noGrp="1"/>
          </p:cNvSpPr>
          <p:nvPr>
            <p:ph type="sldNum" sz="quarter" idx="12"/>
          </p:nvPr>
        </p:nvSpPr>
        <p:spPr/>
        <p:txBody>
          <a:bodyPr/>
          <a:lstStyle/>
          <a:p>
            <a:fld id="{5541657A-0F7E-4505-B7B4-A3B73F90966B}" type="slidenum">
              <a:rPr lang="en-US" smtClean="0"/>
              <a:t>‹#›</a:t>
            </a:fld>
            <a:endParaRPr lang="en-US"/>
          </a:p>
        </p:txBody>
      </p:sp>
    </p:spTree>
    <p:extLst>
      <p:ext uri="{BB962C8B-B14F-4D97-AF65-F5344CB8AC3E}">
        <p14:creationId xmlns:p14="http://schemas.microsoft.com/office/powerpoint/2010/main" val="13035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DD7A-170A-424A-904F-0447B4AED9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C434C5-6B85-40C8-B493-28E64268B9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B820C8-57CF-494D-BCF5-672CAC3C89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ED7BEF-E034-4696-92FB-8C289C9B4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40D6CE-A585-42D0-A9AC-BB70931C8A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88256C-7D60-4130-97ED-A3B5E88C99FF}"/>
              </a:ext>
            </a:extLst>
          </p:cNvPr>
          <p:cNvSpPr>
            <a:spLocks noGrp="1"/>
          </p:cNvSpPr>
          <p:nvPr>
            <p:ph type="dt" sz="half" idx="10"/>
          </p:nvPr>
        </p:nvSpPr>
        <p:spPr/>
        <p:txBody>
          <a:bodyPr/>
          <a:lstStyle/>
          <a:p>
            <a:fld id="{998DE007-6D9F-4F9A-9BC0-48505B5A7A04}" type="datetime1">
              <a:rPr lang="en-US" smtClean="0"/>
              <a:t>2/10/2020</a:t>
            </a:fld>
            <a:endParaRPr lang="en-US"/>
          </a:p>
        </p:txBody>
      </p:sp>
      <p:sp>
        <p:nvSpPr>
          <p:cNvPr id="8" name="Footer Placeholder 7">
            <a:extLst>
              <a:ext uri="{FF2B5EF4-FFF2-40B4-BE49-F238E27FC236}">
                <a16:creationId xmlns:a16="http://schemas.microsoft.com/office/drawing/2014/main" id="{7FD34CAC-3813-4770-9210-DB3F07BBE2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E5A1E7-805E-44B6-83FF-BC3075E11A93}"/>
              </a:ext>
            </a:extLst>
          </p:cNvPr>
          <p:cNvSpPr>
            <a:spLocks noGrp="1"/>
          </p:cNvSpPr>
          <p:nvPr>
            <p:ph type="sldNum" sz="quarter" idx="12"/>
          </p:nvPr>
        </p:nvSpPr>
        <p:spPr/>
        <p:txBody>
          <a:bodyPr/>
          <a:lstStyle/>
          <a:p>
            <a:fld id="{5541657A-0F7E-4505-B7B4-A3B73F90966B}" type="slidenum">
              <a:rPr lang="en-US" smtClean="0"/>
              <a:t>‹#›</a:t>
            </a:fld>
            <a:endParaRPr lang="en-US"/>
          </a:p>
        </p:txBody>
      </p:sp>
    </p:spTree>
    <p:extLst>
      <p:ext uri="{BB962C8B-B14F-4D97-AF65-F5344CB8AC3E}">
        <p14:creationId xmlns:p14="http://schemas.microsoft.com/office/powerpoint/2010/main" val="277258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375F-867D-4E88-8499-B4439FACFB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E006B2-F73A-40BB-9A81-7977BB3A51E9}"/>
              </a:ext>
            </a:extLst>
          </p:cNvPr>
          <p:cNvSpPr>
            <a:spLocks noGrp="1"/>
          </p:cNvSpPr>
          <p:nvPr>
            <p:ph type="dt" sz="half" idx="10"/>
          </p:nvPr>
        </p:nvSpPr>
        <p:spPr/>
        <p:txBody>
          <a:bodyPr/>
          <a:lstStyle/>
          <a:p>
            <a:fld id="{241B0AFD-E050-4923-B54B-F80B8AB083CE}" type="datetime1">
              <a:rPr lang="en-US" smtClean="0"/>
              <a:t>2/10/2020</a:t>
            </a:fld>
            <a:endParaRPr lang="en-US"/>
          </a:p>
        </p:txBody>
      </p:sp>
      <p:sp>
        <p:nvSpPr>
          <p:cNvPr id="4" name="Footer Placeholder 3">
            <a:extLst>
              <a:ext uri="{FF2B5EF4-FFF2-40B4-BE49-F238E27FC236}">
                <a16:creationId xmlns:a16="http://schemas.microsoft.com/office/drawing/2014/main" id="{90A85211-8099-45D0-A851-A94213E61C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E52800-BFB1-4679-9397-755F05281B5B}"/>
              </a:ext>
            </a:extLst>
          </p:cNvPr>
          <p:cNvSpPr>
            <a:spLocks noGrp="1"/>
          </p:cNvSpPr>
          <p:nvPr>
            <p:ph type="sldNum" sz="quarter" idx="12"/>
          </p:nvPr>
        </p:nvSpPr>
        <p:spPr/>
        <p:txBody>
          <a:bodyPr/>
          <a:lstStyle/>
          <a:p>
            <a:fld id="{5541657A-0F7E-4505-B7B4-A3B73F90966B}" type="slidenum">
              <a:rPr lang="en-US" smtClean="0"/>
              <a:t>‹#›</a:t>
            </a:fld>
            <a:endParaRPr lang="en-US"/>
          </a:p>
        </p:txBody>
      </p:sp>
    </p:spTree>
    <p:extLst>
      <p:ext uri="{BB962C8B-B14F-4D97-AF65-F5344CB8AC3E}">
        <p14:creationId xmlns:p14="http://schemas.microsoft.com/office/powerpoint/2010/main" val="389657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47D57-4E78-4F38-8DAB-713FCD77730C}"/>
              </a:ext>
            </a:extLst>
          </p:cNvPr>
          <p:cNvSpPr>
            <a:spLocks noGrp="1"/>
          </p:cNvSpPr>
          <p:nvPr>
            <p:ph type="dt" sz="half" idx="10"/>
          </p:nvPr>
        </p:nvSpPr>
        <p:spPr/>
        <p:txBody>
          <a:bodyPr/>
          <a:lstStyle/>
          <a:p>
            <a:fld id="{925CEBF1-379B-4E80-94DB-055B2F62E552}" type="datetime1">
              <a:rPr lang="en-US" smtClean="0"/>
              <a:t>2/10/2020</a:t>
            </a:fld>
            <a:endParaRPr lang="en-US"/>
          </a:p>
        </p:txBody>
      </p:sp>
      <p:sp>
        <p:nvSpPr>
          <p:cNvPr id="3" name="Footer Placeholder 2">
            <a:extLst>
              <a:ext uri="{FF2B5EF4-FFF2-40B4-BE49-F238E27FC236}">
                <a16:creationId xmlns:a16="http://schemas.microsoft.com/office/drawing/2014/main" id="{CA2DCF0D-BB5B-4742-9C69-18B5BB9FB2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58CC0D-D29E-43DF-9C46-185768861CB2}"/>
              </a:ext>
            </a:extLst>
          </p:cNvPr>
          <p:cNvSpPr>
            <a:spLocks noGrp="1"/>
          </p:cNvSpPr>
          <p:nvPr>
            <p:ph type="sldNum" sz="quarter" idx="12"/>
          </p:nvPr>
        </p:nvSpPr>
        <p:spPr/>
        <p:txBody>
          <a:bodyPr/>
          <a:lstStyle/>
          <a:p>
            <a:fld id="{5541657A-0F7E-4505-B7B4-A3B73F90966B}" type="slidenum">
              <a:rPr lang="en-US" smtClean="0"/>
              <a:t>‹#›</a:t>
            </a:fld>
            <a:endParaRPr lang="en-US"/>
          </a:p>
        </p:txBody>
      </p:sp>
    </p:spTree>
    <p:extLst>
      <p:ext uri="{BB962C8B-B14F-4D97-AF65-F5344CB8AC3E}">
        <p14:creationId xmlns:p14="http://schemas.microsoft.com/office/powerpoint/2010/main" val="188112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9B14-39D9-4541-AF45-1C6B9AF03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8453B2-EF09-4020-83F4-D921A8F9A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EE2B17-C5C8-45A8-B27E-008ECA51A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26955-ADB3-4ECE-BB32-B4EE5CC1622F}"/>
              </a:ext>
            </a:extLst>
          </p:cNvPr>
          <p:cNvSpPr>
            <a:spLocks noGrp="1"/>
          </p:cNvSpPr>
          <p:nvPr>
            <p:ph type="dt" sz="half" idx="10"/>
          </p:nvPr>
        </p:nvSpPr>
        <p:spPr/>
        <p:txBody>
          <a:bodyPr/>
          <a:lstStyle/>
          <a:p>
            <a:fld id="{4304C7B7-3A1D-423D-96B2-C40CDDED006E}" type="datetime1">
              <a:rPr lang="en-US" smtClean="0"/>
              <a:t>2/10/2020</a:t>
            </a:fld>
            <a:endParaRPr lang="en-US"/>
          </a:p>
        </p:txBody>
      </p:sp>
      <p:sp>
        <p:nvSpPr>
          <p:cNvPr id="6" name="Footer Placeholder 5">
            <a:extLst>
              <a:ext uri="{FF2B5EF4-FFF2-40B4-BE49-F238E27FC236}">
                <a16:creationId xmlns:a16="http://schemas.microsoft.com/office/drawing/2014/main" id="{7B0D90BB-BAF4-4400-875A-44B9024B10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FBCE3-5A86-4F7B-BAF9-7C1E618DA8E5}"/>
              </a:ext>
            </a:extLst>
          </p:cNvPr>
          <p:cNvSpPr>
            <a:spLocks noGrp="1"/>
          </p:cNvSpPr>
          <p:nvPr>
            <p:ph type="sldNum" sz="quarter" idx="12"/>
          </p:nvPr>
        </p:nvSpPr>
        <p:spPr/>
        <p:txBody>
          <a:bodyPr/>
          <a:lstStyle/>
          <a:p>
            <a:fld id="{5541657A-0F7E-4505-B7B4-A3B73F90966B}" type="slidenum">
              <a:rPr lang="en-US" smtClean="0"/>
              <a:t>‹#›</a:t>
            </a:fld>
            <a:endParaRPr lang="en-US"/>
          </a:p>
        </p:txBody>
      </p:sp>
    </p:spTree>
    <p:extLst>
      <p:ext uri="{BB962C8B-B14F-4D97-AF65-F5344CB8AC3E}">
        <p14:creationId xmlns:p14="http://schemas.microsoft.com/office/powerpoint/2010/main" val="416050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C32C-C4A1-44C4-AA1A-3F34080C8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02FE7F-EEF0-493D-9497-EC4926BF9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D7650A-9DB6-41B4-83B1-850CA45BD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93F954-591B-4CDD-B453-65EFF0D8419F}"/>
              </a:ext>
            </a:extLst>
          </p:cNvPr>
          <p:cNvSpPr>
            <a:spLocks noGrp="1"/>
          </p:cNvSpPr>
          <p:nvPr>
            <p:ph type="dt" sz="half" idx="10"/>
          </p:nvPr>
        </p:nvSpPr>
        <p:spPr/>
        <p:txBody>
          <a:bodyPr/>
          <a:lstStyle/>
          <a:p>
            <a:fld id="{DAE47C0F-EA4F-4D5D-99A1-DA485EAA905C}" type="datetime1">
              <a:rPr lang="en-US" smtClean="0"/>
              <a:t>2/10/2020</a:t>
            </a:fld>
            <a:endParaRPr lang="en-US"/>
          </a:p>
        </p:txBody>
      </p:sp>
      <p:sp>
        <p:nvSpPr>
          <p:cNvPr id="6" name="Footer Placeholder 5">
            <a:extLst>
              <a:ext uri="{FF2B5EF4-FFF2-40B4-BE49-F238E27FC236}">
                <a16:creationId xmlns:a16="http://schemas.microsoft.com/office/drawing/2014/main" id="{8B41F50C-84BF-4328-A2A6-A637854E4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5EB85-2019-45BF-AB96-786C4913ED30}"/>
              </a:ext>
            </a:extLst>
          </p:cNvPr>
          <p:cNvSpPr>
            <a:spLocks noGrp="1"/>
          </p:cNvSpPr>
          <p:nvPr>
            <p:ph type="sldNum" sz="quarter" idx="12"/>
          </p:nvPr>
        </p:nvSpPr>
        <p:spPr/>
        <p:txBody>
          <a:bodyPr/>
          <a:lstStyle/>
          <a:p>
            <a:fld id="{5541657A-0F7E-4505-B7B4-A3B73F90966B}" type="slidenum">
              <a:rPr lang="en-US" smtClean="0"/>
              <a:t>‹#›</a:t>
            </a:fld>
            <a:endParaRPr lang="en-US"/>
          </a:p>
        </p:txBody>
      </p:sp>
    </p:spTree>
    <p:extLst>
      <p:ext uri="{BB962C8B-B14F-4D97-AF65-F5344CB8AC3E}">
        <p14:creationId xmlns:p14="http://schemas.microsoft.com/office/powerpoint/2010/main" val="30203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1710F5-2185-4D62-BA9E-F91B2982D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1BECC9-A438-41EB-80F5-404B442D4B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486C9-0EAB-4D22-BEC8-CE81F5C9C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09085-2F46-4058-8AE7-926E261D996F}" type="datetime1">
              <a:rPr lang="en-US" smtClean="0"/>
              <a:t>2/10/2020</a:t>
            </a:fld>
            <a:endParaRPr lang="en-US"/>
          </a:p>
        </p:txBody>
      </p:sp>
      <p:sp>
        <p:nvSpPr>
          <p:cNvPr id="5" name="Footer Placeholder 4">
            <a:extLst>
              <a:ext uri="{FF2B5EF4-FFF2-40B4-BE49-F238E27FC236}">
                <a16:creationId xmlns:a16="http://schemas.microsoft.com/office/drawing/2014/main" id="{B8C35F19-BD5E-4718-BBF7-25A049420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B312C9-5F5F-4A78-9FD4-D76F7EB41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1657A-0F7E-4505-B7B4-A3B73F90966B}" type="slidenum">
              <a:rPr lang="en-US" smtClean="0"/>
              <a:t>‹#›</a:t>
            </a:fld>
            <a:endParaRPr lang="en-US"/>
          </a:p>
        </p:txBody>
      </p:sp>
    </p:spTree>
    <p:extLst>
      <p:ext uri="{BB962C8B-B14F-4D97-AF65-F5344CB8AC3E}">
        <p14:creationId xmlns:p14="http://schemas.microsoft.com/office/powerpoint/2010/main" val="4287182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go.rpmclasers.com/lasers-101-laser-selection-guid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researchgate.net/figure/Quantum-Cascade-Laser-In-part-a-a-schematic-of-the-gain-region-of-a-quantum-cascade_fig5_28608552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C42E2-8A15-405C-9844-C0CEDE636201}"/>
              </a:ext>
            </a:extLst>
          </p:cNvPr>
          <p:cNvSpPr>
            <a:spLocks noGrp="1"/>
          </p:cNvSpPr>
          <p:nvPr>
            <p:ph type="ctrTitle"/>
          </p:nvPr>
        </p:nvSpPr>
        <p:spPr>
          <a:xfrm>
            <a:off x="1524000" y="1122362"/>
            <a:ext cx="9144000" cy="2840037"/>
          </a:xfrm>
        </p:spPr>
        <p:txBody>
          <a:bodyPr>
            <a:normAutofit/>
          </a:bodyPr>
          <a:lstStyle/>
          <a:p>
            <a:r>
              <a:rPr lang="en-US" sz="4100" dirty="0"/>
              <a:t>Assessing Relative Humidity Dependent Photoacoustics to Retrieve Mass Accommodation Coefficients of Single Optically Trapped Aerosol Particles</a:t>
            </a:r>
          </a:p>
        </p:txBody>
      </p:sp>
      <p:sp>
        <p:nvSpPr>
          <p:cNvPr id="3" name="Subtitle 2">
            <a:extLst>
              <a:ext uri="{FF2B5EF4-FFF2-40B4-BE49-F238E27FC236}">
                <a16:creationId xmlns:a16="http://schemas.microsoft.com/office/drawing/2014/main" id="{EE4BCBCD-D69B-41FA-A379-AE15961A2ABE}"/>
              </a:ext>
            </a:extLst>
          </p:cNvPr>
          <p:cNvSpPr>
            <a:spLocks noGrp="1"/>
          </p:cNvSpPr>
          <p:nvPr>
            <p:ph type="subTitle" idx="1"/>
          </p:nvPr>
        </p:nvSpPr>
        <p:spPr>
          <a:xfrm>
            <a:off x="1524000" y="4256436"/>
            <a:ext cx="3489158" cy="443895"/>
          </a:xfrm>
        </p:spPr>
        <p:txBody>
          <a:bodyPr>
            <a:normAutofit/>
          </a:bodyPr>
          <a:lstStyle/>
          <a:p>
            <a:r>
              <a:rPr lang="en-US" dirty="0"/>
              <a:t>Presented by Sam Taylor</a:t>
            </a:r>
          </a:p>
          <a:p>
            <a:endParaRPr lang="en-US" dirty="0">
              <a:solidFill>
                <a:schemeClr val="accent1">
                  <a:lumMod val="60000"/>
                  <a:lumOff val="40000"/>
                </a:schemeClr>
              </a:solidFill>
            </a:endParaRP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EF12D63-3AF7-49CC-B59F-C291C839B7C7}"/>
              </a:ext>
            </a:extLst>
          </p:cNvPr>
          <p:cNvSpPr>
            <a:spLocks noGrp="1"/>
          </p:cNvSpPr>
          <p:nvPr>
            <p:ph type="sldNum" sz="quarter" idx="12"/>
          </p:nvPr>
        </p:nvSpPr>
        <p:spPr>
          <a:xfrm>
            <a:off x="8610600" y="6159710"/>
            <a:ext cx="2743200" cy="365125"/>
          </a:xfrm>
        </p:spPr>
        <p:txBody>
          <a:bodyPr>
            <a:normAutofit/>
          </a:bodyPr>
          <a:lstStyle/>
          <a:p>
            <a:pPr>
              <a:spcAft>
                <a:spcPts val="600"/>
              </a:spcAft>
            </a:pPr>
            <a:fld id="{5541657A-0F7E-4505-B7B4-A3B73F90966B}" type="slidenum">
              <a:rPr lang="en-US" smtClean="0"/>
              <a:pPr>
                <a:spcAft>
                  <a:spcPts val="600"/>
                </a:spcAft>
              </a:pPr>
              <a:t>1</a:t>
            </a:fld>
            <a:endParaRPr lang="en-US"/>
          </a:p>
        </p:txBody>
      </p:sp>
      <p:sp>
        <p:nvSpPr>
          <p:cNvPr id="7" name="TextBox 6">
            <a:extLst>
              <a:ext uri="{FF2B5EF4-FFF2-40B4-BE49-F238E27FC236}">
                <a16:creationId xmlns:a16="http://schemas.microsoft.com/office/drawing/2014/main" id="{5207D658-EDB0-42CE-B990-2A2751D3AF1A}"/>
              </a:ext>
            </a:extLst>
          </p:cNvPr>
          <p:cNvSpPr txBox="1"/>
          <p:nvPr/>
        </p:nvSpPr>
        <p:spPr>
          <a:xfrm>
            <a:off x="5334892" y="4256436"/>
            <a:ext cx="6018908" cy="1077218"/>
          </a:xfrm>
          <a:prstGeom prst="rect">
            <a:avLst/>
          </a:prstGeom>
          <a:noFill/>
        </p:spPr>
        <p:txBody>
          <a:bodyPr wrap="square" rtlCol="0">
            <a:spAutoFit/>
          </a:bodyPr>
          <a:lstStyle/>
          <a:p>
            <a:r>
              <a:rPr lang="en-US" sz="1600" dirty="0"/>
              <a:t>Diveky, M. E., S. Roy, J. W. Cremer, G. David, and R. Signorell, 2019: Assessing relative humidity dependent photoacoustics to retrieve mass accommodation coefficients of single optically trapped aerosol particles. </a:t>
            </a:r>
            <a:r>
              <a:rPr lang="en-US" sz="1600" i="1" dirty="0"/>
              <a:t>Physical Chemistry Chemical Physics</a:t>
            </a:r>
            <a:r>
              <a:rPr lang="en-US" sz="1600" dirty="0"/>
              <a:t>, </a:t>
            </a:r>
            <a:r>
              <a:rPr lang="en-US" sz="1600" b="1" dirty="0"/>
              <a:t>21,</a:t>
            </a:r>
            <a:r>
              <a:rPr lang="en-US" sz="1600" dirty="0"/>
              <a:t> 4721-4731.</a:t>
            </a:r>
          </a:p>
        </p:txBody>
      </p:sp>
    </p:spTree>
    <p:extLst>
      <p:ext uri="{BB962C8B-B14F-4D97-AF65-F5344CB8AC3E}">
        <p14:creationId xmlns:p14="http://schemas.microsoft.com/office/powerpoint/2010/main" val="27322583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8F799B-DE6A-4AB1-8D38-2969BA18C1AA}"/>
              </a:ext>
            </a:extLst>
          </p:cNvPr>
          <p:cNvSpPr>
            <a:spLocks noGrp="1"/>
          </p:cNvSpPr>
          <p:nvPr>
            <p:ph type="title"/>
          </p:nvPr>
        </p:nvSpPr>
        <p:spPr>
          <a:xfrm>
            <a:off x="649271" y="4615840"/>
            <a:ext cx="3762308" cy="1526741"/>
          </a:xfrm>
        </p:spPr>
        <p:txBody>
          <a:bodyPr>
            <a:normAutofit fontScale="90000"/>
          </a:bodyPr>
          <a:lstStyle/>
          <a:p>
            <a:pPr algn="ctr"/>
            <a:r>
              <a:rPr lang="en-US" sz="3000" dirty="0">
                <a:solidFill>
                  <a:schemeClr val="bg1"/>
                </a:solidFill>
              </a:rPr>
              <a:t>Lasers!</a:t>
            </a:r>
            <a:br>
              <a:rPr lang="en-US" sz="3000" dirty="0">
                <a:solidFill>
                  <a:schemeClr val="bg1"/>
                </a:solidFill>
              </a:rPr>
            </a:br>
            <a:r>
              <a:rPr lang="en-US" sz="3000" dirty="0">
                <a:solidFill>
                  <a:schemeClr val="bg1"/>
                </a:solidFill>
              </a:rPr>
              <a:t>Light Amplification by</a:t>
            </a:r>
            <a:br>
              <a:rPr lang="en-US" sz="3000" dirty="0">
                <a:solidFill>
                  <a:schemeClr val="bg1"/>
                </a:solidFill>
              </a:rPr>
            </a:br>
            <a:r>
              <a:rPr lang="en-US" sz="3000" dirty="0">
                <a:solidFill>
                  <a:schemeClr val="bg1"/>
                </a:solidFill>
              </a:rPr>
              <a:t>Stimulated Emission of Radiation</a:t>
            </a:r>
          </a:p>
        </p:txBody>
      </p:sp>
      <p:pic>
        <p:nvPicPr>
          <p:cNvPr id="2052" name="Picture 4">
            <a:extLst>
              <a:ext uri="{FF2B5EF4-FFF2-40B4-BE49-F238E27FC236}">
                <a16:creationId xmlns:a16="http://schemas.microsoft.com/office/drawing/2014/main" id="{AAFE47DC-FDDC-4F89-B2E0-2DF241EE63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3308" y="430140"/>
            <a:ext cx="5559480" cy="35946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AF89540E-4F4A-480C-8586-C97C3565D9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1736" y="392203"/>
            <a:ext cx="5546955" cy="3678659"/>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920BC8-6BA8-4F5C-BCFA-D837EE150031}"/>
              </a:ext>
            </a:extLst>
          </p:cNvPr>
          <p:cNvSpPr>
            <a:spLocks noGrp="1"/>
          </p:cNvSpPr>
          <p:nvPr>
            <p:ph idx="1"/>
          </p:nvPr>
        </p:nvSpPr>
        <p:spPr>
          <a:xfrm>
            <a:off x="5667397" y="4620801"/>
            <a:ext cx="4580590" cy="1526741"/>
          </a:xfrm>
        </p:spPr>
        <p:txBody>
          <a:bodyPr anchor="ctr">
            <a:normAutofit/>
          </a:bodyPr>
          <a:lstStyle/>
          <a:p>
            <a:pPr marL="0" indent="0">
              <a:buNone/>
            </a:pPr>
            <a:r>
              <a:rPr lang="en-US" sz="1400" u="sng" dirty="0">
                <a:solidFill>
                  <a:schemeClr val="bg1"/>
                </a:solidFill>
                <a:hlinkClick r:id="rId4">
                  <a:extLst>
                    <a:ext uri="{A12FA001-AC4F-418D-AE19-62706E023703}">
                      <ahyp:hlinkClr xmlns:ahyp="http://schemas.microsoft.com/office/drawing/2018/hyperlinkcolor" val="tx"/>
                    </a:ext>
                  </a:extLst>
                </a:hlinkClick>
              </a:rPr>
              <a:t>https://go.rpmclasers.com/lasers-101-laser-selection-guide</a:t>
            </a:r>
            <a:endParaRPr lang="en-US" sz="1400" dirty="0">
              <a:solidFill>
                <a:schemeClr val="bg1"/>
              </a:solidFill>
            </a:endParaRPr>
          </a:p>
        </p:txBody>
      </p:sp>
      <p:sp>
        <p:nvSpPr>
          <p:cNvPr id="4" name="Slide Number Placeholder 3">
            <a:extLst>
              <a:ext uri="{FF2B5EF4-FFF2-40B4-BE49-F238E27FC236}">
                <a16:creationId xmlns:a16="http://schemas.microsoft.com/office/drawing/2014/main" id="{D4F8F239-D51C-4BDF-B5B4-1190B424D1CD}"/>
              </a:ext>
            </a:extLst>
          </p:cNvPr>
          <p:cNvSpPr>
            <a:spLocks noGrp="1"/>
          </p:cNvSpPr>
          <p:nvPr>
            <p:ph type="sldNum" sz="quarter" idx="12"/>
          </p:nvPr>
        </p:nvSpPr>
        <p:spPr>
          <a:xfrm>
            <a:off x="8610600" y="6356350"/>
            <a:ext cx="2743200" cy="365125"/>
          </a:xfrm>
        </p:spPr>
        <p:txBody>
          <a:bodyPr>
            <a:normAutofit/>
          </a:bodyPr>
          <a:lstStyle/>
          <a:p>
            <a:pPr>
              <a:spcAft>
                <a:spcPts val="600"/>
              </a:spcAft>
            </a:pPr>
            <a:fld id="{5541657A-0F7E-4505-B7B4-A3B73F90966B}" type="slidenum">
              <a:rPr lang="en-US" smtClean="0">
                <a:solidFill>
                  <a:schemeClr val="tx1"/>
                </a:solidFill>
              </a:rPr>
              <a:pPr>
                <a:spcAft>
                  <a:spcPts val="600"/>
                </a:spcAft>
              </a:pPr>
              <a:t>10</a:t>
            </a:fld>
            <a:endParaRPr lang="en-US" dirty="0">
              <a:solidFill>
                <a:schemeClr val="tx1"/>
              </a:solidFill>
            </a:endParaRPr>
          </a:p>
        </p:txBody>
      </p:sp>
    </p:spTree>
    <p:extLst>
      <p:ext uri="{BB962C8B-B14F-4D97-AF65-F5344CB8AC3E}">
        <p14:creationId xmlns:p14="http://schemas.microsoft.com/office/powerpoint/2010/main" val="266760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F7493F1-D69A-422C-A2FF-0FFF7AE0E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D30E1F8-76B2-4A81-9AEA-D4BB870F9F47}"/>
              </a:ext>
            </a:extLst>
          </p:cNvPr>
          <p:cNvSpPr>
            <a:spLocks noGrp="1"/>
          </p:cNvSpPr>
          <p:nvPr>
            <p:ph type="title"/>
          </p:nvPr>
        </p:nvSpPr>
        <p:spPr>
          <a:xfrm>
            <a:off x="630936" y="4892040"/>
            <a:ext cx="3767328" cy="1325880"/>
          </a:xfrm>
        </p:spPr>
        <p:txBody>
          <a:bodyPr anchor="ctr">
            <a:normAutofit/>
          </a:bodyPr>
          <a:lstStyle/>
          <a:p>
            <a:r>
              <a:rPr lang="en-US" sz="2800">
                <a:solidFill>
                  <a:schemeClr val="bg1"/>
                </a:solidFill>
              </a:rPr>
              <a:t>Quantum Cascade Lasers</a:t>
            </a:r>
          </a:p>
        </p:txBody>
      </p:sp>
      <p:pic>
        <p:nvPicPr>
          <p:cNvPr id="1030" name="Picture 6">
            <a:extLst>
              <a:ext uri="{FF2B5EF4-FFF2-40B4-BE49-F238E27FC236}">
                <a16:creationId xmlns:a16="http://schemas.microsoft.com/office/drawing/2014/main" id="{14CDAE54-5B99-48DD-AD46-416FDC005A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2079" y="424328"/>
            <a:ext cx="4355892" cy="37352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8EC9745-253B-4BCF-8109-6C6C56D0C3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02269" y="424328"/>
            <a:ext cx="4899411" cy="3735295"/>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C66E80-2FFA-4C60-BA6C-C0AE21651D06}"/>
              </a:ext>
            </a:extLst>
          </p:cNvPr>
          <p:cNvSpPr>
            <a:spLocks noGrp="1"/>
          </p:cNvSpPr>
          <p:nvPr>
            <p:ph idx="1"/>
          </p:nvPr>
        </p:nvSpPr>
        <p:spPr>
          <a:xfrm>
            <a:off x="4882896" y="4828032"/>
            <a:ext cx="6675120" cy="1463040"/>
          </a:xfrm>
        </p:spPr>
        <p:txBody>
          <a:bodyPr anchor="ctr">
            <a:normAutofit/>
          </a:bodyPr>
          <a:lstStyle/>
          <a:p>
            <a:pPr marL="0" indent="0">
              <a:buNone/>
            </a:pPr>
            <a:r>
              <a:rPr lang="en-US" sz="1400" u="sng" dirty="0">
                <a:solidFill>
                  <a:schemeClr val="bg1"/>
                </a:solidFill>
                <a:hlinkClick r:id="rId4">
                  <a:extLst>
                    <a:ext uri="{A12FA001-AC4F-418D-AE19-62706E023703}">
                      <ahyp:hlinkClr xmlns:ahyp="http://schemas.microsoft.com/office/drawing/2018/hyperlinkcolor" val="tx"/>
                    </a:ext>
                  </a:extLst>
                </a:hlinkClick>
              </a:rPr>
              <a:t>https://www.researchgate.net/figure/Quantum-Cascade-Laser-In-part-a-a-schematic-of-the-gain-region-of-a-quantum-cascade_fig5_286085525</a:t>
            </a:r>
            <a:endParaRPr lang="en-US" sz="1400" b="0" dirty="0">
              <a:solidFill>
                <a:schemeClr val="bg1"/>
              </a:solidFill>
              <a:effectLst/>
            </a:endParaRPr>
          </a:p>
        </p:txBody>
      </p:sp>
      <p:sp>
        <p:nvSpPr>
          <p:cNvPr id="4" name="Slide Number Placeholder 3">
            <a:extLst>
              <a:ext uri="{FF2B5EF4-FFF2-40B4-BE49-F238E27FC236}">
                <a16:creationId xmlns:a16="http://schemas.microsoft.com/office/drawing/2014/main" id="{BACFEF8D-7B95-4B55-A59B-3EF3D4A47DDB}"/>
              </a:ext>
            </a:extLst>
          </p:cNvPr>
          <p:cNvSpPr>
            <a:spLocks noGrp="1"/>
          </p:cNvSpPr>
          <p:nvPr>
            <p:ph type="sldNum" sz="quarter" idx="12"/>
          </p:nvPr>
        </p:nvSpPr>
        <p:spPr>
          <a:xfrm>
            <a:off x="10757647" y="6355080"/>
            <a:ext cx="754649" cy="365125"/>
          </a:xfrm>
        </p:spPr>
        <p:txBody>
          <a:bodyPr>
            <a:normAutofit/>
          </a:bodyPr>
          <a:lstStyle/>
          <a:p>
            <a:pPr>
              <a:spcAft>
                <a:spcPts val="600"/>
              </a:spcAft>
            </a:pPr>
            <a:fld id="{5541657A-0F7E-4505-B7B4-A3B73F90966B}" type="slidenum">
              <a:rPr lang="en-US">
                <a:solidFill>
                  <a:schemeClr val="bg1">
                    <a:alpha val="70000"/>
                  </a:schemeClr>
                </a:solidFill>
              </a:rPr>
              <a:pPr>
                <a:spcAft>
                  <a:spcPts val="600"/>
                </a:spcAft>
              </a:pPr>
              <a:t>11</a:t>
            </a:fld>
            <a:endParaRPr lang="en-US">
              <a:solidFill>
                <a:schemeClr val="bg1">
                  <a:alpha val="70000"/>
                </a:schemeClr>
              </a:solidFill>
            </a:endParaRPr>
          </a:p>
        </p:txBody>
      </p:sp>
    </p:spTree>
    <p:extLst>
      <p:ext uri="{BB962C8B-B14F-4D97-AF65-F5344CB8AC3E}">
        <p14:creationId xmlns:p14="http://schemas.microsoft.com/office/powerpoint/2010/main" val="209025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03180-E9AF-4396-A316-0627D885404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Application – Optical Tweezing</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2EAADFF-CD20-46B9-ADC6-19BEE30429F2}"/>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5541657A-0F7E-4505-B7B4-A3B73F90966B}" type="slidenum">
              <a:rPr lang="en-US" smtClean="0">
                <a:solidFill>
                  <a:schemeClr val="tx1"/>
                </a:solidFill>
              </a:rPr>
              <a:pPr>
                <a:spcAft>
                  <a:spcPts val="600"/>
                </a:spcAft>
              </a:pPr>
              <a:t>12</a:t>
            </a:fld>
            <a:endParaRPr lang="en-US" dirty="0">
              <a:solidFill>
                <a:schemeClr val="tx1"/>
              </a:solidFill>
            </a:endParaRPr>
          </a:p>
        </p:txBody>
      </p:sp>
      <p:sp>
        <p:nvSpPr>
          <p:cNvPr id="3" name="Content Placeholder 2">
            <a:extLst>
              <a:ext uri="{FF2B5EF4-FFF2-40B4-BE49-F238E27FC236}">
                <a16:creationId xmlns:a16="http://schemas.microsoft.com/office/drawing/2014/main" id="{F4778DFA-65B5-4EB5-A09F-E88A30513606}"/>
              </a:ext>
            </a:extLst>
          </p:cNvPr>
          <p:cNvSpPr>
            <a:spLocks noGrp="1"/>
          </p:cNvSpPr>
          <p:nvPr>
            <p:ph idx="1"/>
          </p:nvPr>
        </p:nvSpPr>
        <p:spPr>
          <a:xfrm>
            <a:off x="838200" y="2277801"/>
            <a:ext cx="5170701" cy="3899162"/>
          </a:xfrm>
        </p:spPr>
        <p:txBody>
          <a:bodyPr>
            <a:normAutofit/>
          </a:bodyPr>
          <a:lstStyle/>
          <a:p>
            <a:r>
              <a:rPr lang="en-US" dirty="0"/>
              <a:t>532nm trapping laser</a:t>
            </a:r>
          </a:p>
          <a:p>
            <a:endParaRPr lang="en-US" dirty="0"/>
          </a:p>
          <a:p>
            <a:r>
              <a:rPr lang="en-US" dirty="0"/>
              <a:t>Telescope</a:t>
            </a:r>
          </a:p>
          <a:p>
            <a:endParaRPr lang="en-US" dirty="0"/>
          </a:p>
          <a:p>
            <a:r>
              <a:rPr lang="en-US" dirty="0"/>
              <a:t>Polarization beam splitter</a:t>
            </a:r>
          </a:p>
          <a:p>
            <a:endParaRPr lang="en-US" dirty="0"/>
          </a:p>
          <a:p>
            <a:r>
              <a:rPr lang="en-US" dirty="0"/>
              <a:t>Electro-optic modulator (EOM)</a:t>
            </a:r>
          </a:p>
        </p:txBody>
      </p:sp>
      <p:pic>
        <p:nvPicPr>
          <p:cNvPr id="7" name="Picture 6">
            <a:extLst>
              <a:ext uri="{FF2B5EF4-FFF2-40B4-BE49-F238E27FC236}">
                <a16:creationId xmlns:a16="http://schemas.microsoft.com/office/drawing/2014/main" id="{FE22F502-9085-4606-BAF0-DE4DFA6393E5}"/>
              </a:ext>
            </a:extLst>
          </p:cNvPr>
          <p:cNvPicPr>
            <a:picLocks noChangeAspect="1"/>
          </p:cNvPicPr>
          <p:nvPr/>
        </p:nvPicPr>
        <p:blipFill>
          <a:blip r:embed="rId3"/>
          <a:stretch>
            <a:fillRect/>
          </a:stretch>
        </p:blipFill>
        <p:spPr>
          <a:xfrm>
            <a:off x="6719281" y="2255113"/>
            <a:ext cx="4407790" cy="3999323"/>
          </a:xfrm>
          <a:prstGeom prst="rect">
            <a:avLst/>
          </a:prstGeom>
        </p:spPr>
      </p:pic>
    </p:spTree>
    <p:extLst>
      <p:ext uri="{BB962C8B-B14F-4D97-AF65-F5344CB8AC3E}">
        <p14:creationId xmlns:p14="http://schemas.microsoft.com/office/powerpoint/2010/main" val="205322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03180-E9AF-4396-A316-0627D885404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Application – Optical Tweezing</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36CD3CF-F2A4-42CC-8B1F-297B4469C2D7}"/>
              </a:ext>
            </a:extLst>
          </p:cNvPr>
          <p:cNvPicPr>
            <a:picLocks noChangeAspect="1"/>
          </p:cNvPicPr>
          <p:nvPr/>
        </p:nvPicPr>
        <p:blipFill>
          <a:blip r:embed="rId2"/>
          <a:stretch>
            <a:fillRect/>
          </a:stretch>
        </p:blipFill>
        <p:spPr>
          <a:xfrm>
            <a:off x="6881993" y="2243404"/>
            <a:ext cx="3887701" cy="3997637"/>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2EAADFF-CD20-46B9-ADC6-19BEE30429F2}"/>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5541657A-0F7E-4505-B7B4-A3B73F90966B}" type="slidenum">
              <a:rPr lang="en-US" smtClean="0">
                <a:solidFill>
                  <a:schemeClr val="tx1"/>
                </a:solidFill>
              </a:rPr>
              <a:pPr>
                <a:spcAft>
                  <a:spcPts val="600"/>
                </a:spcAft>
              </a:pPr>
              <a:t>13</a:t>
            </a:fld>
            <a:endParaRPr lang="en-US" dirty="0">
              <a:solidFill>
                <a:schemeClr val="tx1"/>
              </a:solidFill>
            </a:endParaRPr>
          </a:p>
        </p:txBody>
      </p:sp>
      <p:sp>
        <p:nvSpPr>
          <p:cNvPr id="8" name="Content Placeholder 7">
            <a:extLst>
              <a:ext uri="{FF2B5EF4-FFF2-40B4-BE49-F238E27FC236}">
                <a16:creationId xmlns:a16="http://schemas.microsoft.com/office/drawing/2014/main" id="{1C5816C4-CC94-45F7-825E-A4ED5D4E359A}"/>
              </a:ext>
            </a:extLst>
          </p:cNvPr>
          <p:cNvSpPr>
            <a:spLocks noGrp="1"/>
          </p:cNvSpPr>
          <p:nvPr>
            <p:ph idx="1"/>
          </p:nvPr>
        </p:nvSpPr>
        <p:spPr>
          <a:xfrm>
            <a:off x="838200" y="2277800"/>
            <a:ext cx="5161382" cy="3899161"/>
          </a:xfrm>
        </p:spPr>
        <p:txBody>
          <a:bodyPr/>
          <a:lstStyle/>
          <a:p>
            <a:r>
              <a:rPr lang="en-US" dirty="0"/>
              <a:t>Camera</a:t>
            </a:r>
          </a:p>
          <a:p>
            <a:endParaRPr lang="en-US" dirty="0"/>
          </a:p>
          <a:p>
            <a:r>
              <a:rPr lang="en-US" dirty="0"/>
              <a:t>Quadrant photodiode</a:t>
            </a:r>
          </a:p>
          <a:p>
            <a:endParaRPr lang="en-US" dirty="0"/>
          </a:p>
          <a:p>
            <a:r>
              <a:rPr lang="en-US" dirty="0"/>
              <a:t>Beam splitter</a:t>
            </a:r>
          </a:p>
          <a:p>
            <a:endParaRPr lang="en-US" dirty="0"/>
          </a:p>
          <a:p>
            <a:r>
              <a:rPr lang="en-US" dirty="0"/>
              <a:t>Photodiode for scattering</a:t>
            </a:r>
          </a:p>
        </p:txBody>
      </p:sp>
    </p:spTree>
    <p:extLst>
      <p:ext uri="{BB962C8B-B14F-4D97-AF65-F5344CB8AC3E}">
        <p14:creationId xmlns:p14="http://schemas.microsoft.com/office/powerpoint/2010/main" val="204322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03180-E9AF-4396-A316-0627D885404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Application – Photoacoustics</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2EAADFF-CD20-46B9-ADC6-19BEE30429F2}"/>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5541657A-0F7E-4505-B7B4-A3B73F90966B}" type="slidenum">
              <a:rPr lang="en-US" smtClean="0">
                <a:solidFill>
                  <a:schemeClr val="tx1"/>
                </a:solidFill>
              </a:rPr>
              <a:pPr>
                <a:spcAft>
                  <a:spcPts val="600"/>
                </a:spcAft>
              </a:pPr>
              <a:t>14</a:t>
            </a:fld>
            <a:endParaRPr lang="en-US" dirty="0">
              <a:solidFill>
                <a:schemeClr val="tx1"/>
              </a:solidFill>
            </a:endParaRPr>
          </a:p>
        </p:txBody>
      </p:sp>
      <p:sp>
        <p:nvSpPr>
          <p:cNvPr id="5" name="Content Placeholder 4">
            <a:extLst>
              <a:ext uri="{FF2B5EF4-FFF2-40B4-BE49-F238E27FC236}">
                <a16:creationId xmlns:a16="http://schemas.microsoft.com/office/drawing/2014/main" id="{A71D4814-630A-4B46-9EFC-68A56D7A5867}"/>
              </a:ext>
            </a:extLst>
          </p:cNvPr>
          <p:cNvSpPr>
            <a:spLocks noGrp="1"/>
          </p:cNvSpPr>
          <p:nvPr>
            <p:ph idx="1"/>
          </p:nvPr>
        </p:nvSpPr>
        <p:spPr>
          <a:xfrm>
            <a:off x="838200" y="2277801"/>
            <a:ext cx="5170705" cy="3899162"/>
          </a:xfrm>
        </p:spPr>
        <p:txBody>
          <a:bodyPr>
            <a:normAutofit fontScale="85000" lnSpcReduction="20000"/>
          </a:bodyPr>
          <a:lstStyle/>
          <a:p>
            <a:r>
              <a:rPr lang="en-US" dirty="0"/>
              <a:t>532nm trapping laser</a:t>
            </a:r>
          </a:p>
          <a:p>
            <a:endParaRPr lang="en-US" dirty="0"/>
          </a:p>
          <a:p>
            <a:r>
              <a:rPr lang="en-US" dirty="0"/>
              <a:t>9.47 </a:t>
            </a:r>
            <a:r>
              <a:rPr lang="el-GR" dirty="0"/>
              <a:t>μ</a:t>
            </a:r>
            <a:r>
              <a:rPr lang="en-US" dirty="0"/>
              <a:t>m photoacoustic QCL</a:t>
            </a:r>
          </a:p>
          <a:p>
            <a:endParaRPr lang="en-US" dirty="0"/>
          </a:p>
          <a:p>
            <a:r>
              <a:rPr lang="en-US" dirty="0"/>
              <a:t>Acoustic resonator</a:t>
            </a:r>
          </a:p>
          <a:p>
            <a:endParaRPr lang="en-US" dirty="0"/>
          </a:p>
          <a:p>
            <a:r>
              <a:rPr lang="en-US" dirty="0"/>
              <a:t>Microphone</a:t>
            </a:r>
          </a:p>
          <a:p>
            <a:endParaRPr lang="en-US" dirty="0"/>
          </a:p>
          <a:p>
            <a:r>
              <a:rPr lang="en-US" dirty="0"/>
              <a:t>Scattering photodiode above</a:t>
            </a:r>
          </a:p>
          <a:p>
            <a:r>
              <a:rPr lang="en-US" dirty="0"/>
              <a:t>(1/2 wavelength resonator)</a:t>
            </a:r>
          </a:p>
        </p:txBody>
      </p:sp>
      <p:pic>
        <p:nvPicPr>
          <p:cNvPr id="7" name="Picture 6">
            <a:extLst>
              <a:ext uri="{FF2B5EF4-FFF2-40B4-BE49-F238E27FC236}">
                <a16:creationId xmlns:a16="http://schemas.microsoft.com/office/drawing/2014/main" id="{54C7618D-8F8B-4E2A-A38C-176A48B91545}"/>
              </a:ext>
            </a:extLst>
          </p:cNvPr>
          <p:cNvPicPr>
            <a:picLocks noChangeAspect="1"/>
          </p:cNvPicPr>
          <p:nvPr/>
        </p:nvPicPr>
        <p:blipFill>
          <a:blip r:embed="rId2"/>
          <a:stretch>
            <a:fillRect/>
          </a:stretch>
        </p:blipFill>
        <p:spPr>
          <a:xfrm>
            <a:off x="6641574" y="2470097"/>
            <a:ext cx="5279734" cy="3657600"/>
          </a:xfrm>
          <a:prstGeom prst="rect">
            <a:avLst/>
          </a:prstGeom>
        </p:spPr>
      </p:pic>
    </p:spTree>
    <p:extLst>
      <p:ext uri="{BB962C8B-B14F-4D97-AF65-F5344CB8AC3E}">
        <p14:creationId xmlns:p14="http://schemas.microsoft.com/office/powerpoint/2010/main" val="383955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4AC1A8-4F06-46BC-B207-1277E11F1C1D}"/>
              </a:ext>
            </a:extLst>
          </p:cNvPr>
          <p:cNvSpPr>
            <a:spLocks noGrp="1"/>
          </p:cNvSpPr>
          <p:nvPr>
            <p:ph type="title"/>
          </p:nvPr>
        </p:nvSpPr>
        <p:spPr>
          <a:xfrm>
            <a:off x="610500" y="365125"/>
            <a:ext cx="4661296" cy="5811837"/>
          </a:xfrm>
        </p:spPr>
        <p:txBody>
          <a:bodyPr>
            <a:normAutofit/>
          </a:bodyPr>
          <a:lstStyle/>
          <a:p>
            <a:r>
              <a:rPr lang="en-US">
                <a:solidFill>
                  <a:srgbClr val="FFFFFF"/>
                </a:solidFill>
              </a:rPr>
              <a:t>Tetraethylene Glycol</a:t>
            </a:r>
            <a:endParaRPr lang="en-US" dirty="0">
              <a:solidFill>
                <a:srgbClr val="FFFFFF"/>
              </a:solidFill>
            </a:endParaRPr>
          </a:p>
        </p:txBody>
      </p:sp>
      <p:sp>
        <p:nvSpPr>
          <p:cNvPr id="3" name="Content Placeholder 2">
            <a:extLst>
              <a:ext uri="{FF2B5EF4-FFF2-40B4-BE49-F238E27FC236}">
                <a16:creationId xmlns:a16="http://schemas.microsoft.com/office/drawing/2014/main" id="{A9285556-558C-45B4-861E-C1224CAFB7EF}"/>
              </a:ext>
            </a:extLst>
          </p:cNvPr>
          <p:cNvSpPr>
            <a:spLocks noGrp="1"/>
          </p:cNvSpPr>
          <p:nvPr>
            <p:ph idx="1"/>
          </p:nvPr>
        </p:nvSpPr>
        <p:spPr>
          <a:xfrm>
            <a:off x="5356927" y="365125"/>
            <a:ext cx="5996871" cy="5811837"/>
          </a:xfrm>
        </p:spPr>
        <p:txBody>
          <a:bodyPr anchor="ctr">
            <a:normAutofit/>
          </a:bodyPr>
          <a:lstStyle/>
          <a:p>
            <a:r>
              <a:rPr lang="en-US" sz="2000" dirty="0">
                <a:solidFill>
                  <a:srgbClr val="FFFFFF"/>
                </a:solidFill>
              </a:rPr>
              <a:t>Why was this chosen over other substances?</a:t>
            </a:r>
          </a:p>
          <a:p>
            <a:r>
              <a:rPr lang="en-US" sz="2000" dirty="0">
                <a:solidFill>
                  <a:srgbClr val="FFFFFF"/>
                </a:solidFill>
              </a:rPr>
              <a:t>What makes it water soluble?</a:t>
            </a:r>
          </a:p>
          <a:p>
            <a:r>
              <a:rPr lang="en-US" sz="2000" dirty="0">
                <a:solidFill>
                  <a:srgbClr val="FFFFFF"/>
                </a:solidFill>
              </a:rPr>
              <a:t>Why is that desirable?</a:t>
            </a:r>
          </a:p>
          <a:p>
            <a:r>
              <a:rPr lang="en-US" sz="2000" dirty="0">
                <a:solidFill>
                  <a:srgbClr val="FFFFFF"/>
                </a:solidFill>
              </a:rPr>
              <a:t>Are there drawbacks to using TEG?</a:t>
            </a:r>
          </a:p>
        </p:txBody>
      </p:sp>
      <p:sp>
        <p:nvSpPr>
          <p:cNvPr id="4" name="Slide Number Placeholder 3">
            <a:extLst>
              <a:ext uri="{FF2B5EF4-FFF2-40B4-BE49-F238E27FC236}">
                <a16:creationId xmlns:a16="http://schemas.microsoft.com/office/drawing/2014/main" id="{47C82821-7AF5-465A-9C09-429EEFDCBFF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5541657A-0F7E-4505-B7B4-A3B73F90966B}" type="slidenum">
              <a:rPr lang="en-US" smtClean="0">
                <a:solidFill>
                  <a:srgbClr val="FFFFFF">
                    <a:alpha val="80000"/>
                  </a:srgbClr>
                </a:solidFill>
              </a:rPr>
              <a:pPr>
                <a:spcAft>
                  <a:spcPts val="600"/>
                </a:spcAft>
              </a:pPr>
              <a:t>15</a:t>
            </a:fld>
            <a:endParaRPr lang="en-US">
              <a:solidFill>
                <a:srgbClr val="FFFFFF">
                  <a:alpha val="80000"/>
                </a:srgbClr>
              </a:solidFill>
            </a:endParaRPr>
          </a:p>
        </p:txBody>
      </p:sp>
      <p:pic>
        <p:nvPicPr>
          <p:cNvPr id="7" name="Picture 6">
            <a:extLst>
              <a:ext uri="{FF2B5EF4-FFF2-40B4-BE49-F238E27FC236}">
                <a16:creationId xmlns:a16="http://schemas.microsoft.com/office/drawing/2014/main" id="{D131A445-D468-4030-8D4D-A85BB93EF18C}"/>
              </a:ext>
            </a:extLst>
          </p:cNvPr>
          <p:cNvPicPr>
            <a:picLocks noChangeAspect="1"/>
          </p:cNvPicPr>
          <p:nvPr/>
        </p:nvPicPr>
        <p:blipFill>
          <a:blip r:embed="rId3"/>
          <a:stretch>
            <a:fillRect/>
          </a:stretch>
        </p:blipFill>
        <p:spPr>
          <a:xfrm>
            <a:off x="110673" y="4785374"/>
            <a:ext cx="11970653" cy="1391588"/>
          </a:xfrm>
          <a:prstGeom prst="rect">
            <a:avLst/>
          </a:prstGeom>
        </p:spPr>
      </p:pic>
      <p:sp>
        <p:nvSpPr>
          <p:cNvPr id="5" name="TextBox 4">
            <a:extLst>
              <a:ext uri="{FF2B5EF4-FFF2-40B4-BE49-F238E27FC236}">
                <a16:creationId xmlns:a16="http://schemas.microsoft.com/office/drawing/2014/main" id="{59837531-A996-411E-B788-7CA9337BE94D}"/>
              </a:ext>
            </a:extLst>
          </p:cNvPr>
          <p:cNvSpPr txBox="1"/>
          <p:nvPr/>
        </p:nvSpPr>
        <p:spPr>
          <a:xfrm>
            <a:off x="3791339" y="6332251"/>
            <a:ext cx="6486135" cy="369332"/>
          </a:xfrm>
          <a:prstGeom prst="rect">
            <a:avLst/>
          </a:prstGeom>
          <a:noFill/>
        </p:spPr>
        <p:txBody>
          <a:bodyPr wrap="none" rtlCol="0">
            <a:spAutoFit/>
          </a:bodyPr>
          <a:lstStyle/>
          <a:p>
            <a:r>
              <a:rPr lang="en-US" dirty="0">
                <a:solidFill>
                  <a:srgbClr val="FFFFFF"/>
                </a:solidFill>
              </a:rPr>
              <a:t>https://pubchem.ncbi.nlm.nih.gov/compound/Tetraethylene-glycol</a:t>
            </a:r>
            <a:endParaRPr lang="en-US" dirty="0"/>
          </a:p>
        </p:txBody>
      </p:sp>
    </p:spTree>
    <p:extLst>
      <p:ext uri="{BB962C8B-B14F-4D97-AF65-F5344CB8AC3E}">
        <p14:creationId xmlns:p14="http://schemas.microsoft.com/office/powerpoint/2010/main" val="32340360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352B-734B-4ADC-82EE-17C540760F9A}"/>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Expected Relative Humidity Effects</a:t>
            </a:r>
          </a:p>
        </p:txBody>
      </p:sp>
      <p:cxnSp>
        <p:nvCxnSpPr>
          <p:cNvPr id="22" name="Straight Connector 2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3936755-3A9C-4ED3-A34C-FBDC8AEFAE6F}"/>
              </a:ext>
            </a:extLst>
          </p:cNvPr>
          <p:cNvPicPr>
            <a:picLocks noChangeAspect="1"/>
          </p:cNvPicPr>
          <p:nvPr/>
        </p:nvPicPr>
        <p:blipFill>
          <a:blip r:embed="rId2"/>
          <a:stretch>
            <a:fillRect/>
          </a:stretch>
        </p:blipFill>
        <p:spPr>
          <a:xfrm>
            <a:off x="6298162" y="2799504"/>
            <a:ext cx="5901329" cy="2862144"/>
          </a:xfrm>
          <a:prstGeom prst="rect">
            <a:avLst/>
          </a:prstGeom>
        </p:spPr>
      </p:pic>
      <p:sp>
        <p:nvSpPr>
          <p:cNvPr id="4" name="Slide Number Placeholder 3">
            <a:extLst>
              <a:ext uri="{FF2B5EF4-FFF2-40B4-BE49-F238E27FC236}">
                <a16:creationId xmlns:a16="http://schemas.microsoft.com/office/drawing/2014/main" id="{94D59FF7-D500-4994-A71F-4755E9B93039}"/>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5541657A-0F7E-4505-B7B4-A3B73F90966B}" type="slidenum">
              <a:rPr lang="en-US">
                <a:solidFill>
                  <a:srgbClr val="898989"/>
                </a:solidFill>
              </a:rPr>
              <a:pPr>
                <a:spcAft>
                  <a:spcPts val="600"/>
                </a:spcAft>
              </a:pPr>
              <a:t>16</a:t>
            </a:fld>
            <a:endParaRPr lang="en-US">
              <a:solidFill>
                <a:srgbClr val="898989"/>
              </a:solidFill>
            </a:endParaRPr>
          </a:p>
        </p:txBody>
      </p:sp>
      <p:pic>
        <p:nvPicPr>
          <p:cNvPr id="19" name="Picture 18">
            <a:extLst>
              <a:ext uri="{FF2B5EF4-FFF2-40B4-BE49-F238E27FC236}">
                <a16:creationId xmlns:a16="http://schemas.microsoft.com/office/drawing/2014/main" id="{5DA9A8E3-E787-4F48-A09C-898EBF79D8E6}"/>
              </a:ext>
            </a:extLst>
          </p:cNvPr>
          <p:cNvPicPr>
            <a:picLocks noChangeAspect="1"/>
          </p:cNvPicPr>
          <p:nvPr/>
        </p:nvPicPr>
        <p:blipFill>
          <a:blip r:embed="rId3"/>
          <a:stretch>
            <a:fillRect/>
          </a:stretch>
        </p:blipFill>
        <p:spPr>
          <a:xfrm>
            <a:off x="35136" y="2547924"/>
            <a:ext cx="6277252" cy="3876531"/>
          </a:xfrm>
          <a:prstGeom prst="rect">
            <a:avLst/>
          </a:prstGeom>
        </p:spPr>
      </p:pic>
      <p:sp>
        <p:nvSpPr>
          <p:cNvPr id="3" name="TextBox 2">
            <a:extLst>
              <a:ext uri="{FF2B5EF4-FFF2-40B4-BE49-F238E27FC236}">
                <a16:creationId xmlns:a16="http://schemas.microsoft.com/office/drawing/2014/main" id="{40881AB9-A008-4D2F-924D-95E611927021}"/>
              </a:ext>
            </a:extLst>
          </p:cNvPr>
          <p:cNvSpPr txBox="1"/>
          <p:nvPr/>
        </p:nvSpPr>
        <p:spPr>
          <a:xfrm>
            <a:off x="5222587" y="6424455"/>
            <a:ext cx="1746825" cy="369332"/>
          </a:xfrm>
          <a:prstGeom prst="rect">
            <a:avLst/>
          </a:prstGeom>
          <a:noFill/>
        </p:spPr>
        <p:txBody>
          <a:bodyPr wrap="none" rtlCol="0">
            <a:spAutoFit/>
          </a:bodyPr>
          <a:lstStyle/>
          <a:p>
            <a:r>
              <a:rPr lang="en-US" dirty="0"/>
              <a:t>Lewis </a:t>
            </a:r>
            <a:r>
              <a:rPr lang="en-US" i="1" dirty="0"/>
              <a:t>et al, </a:t>
            </a:r>
            <a:r>
              <a:rPr lang="en-US" dirty="0"/>
              <a:t>2009</a:t>
            </a:r>
          </a:p>
        </p:txBody>
      </p:sp>
    </p:spTree>
    <p:extLst>
      <p:ext uri="{BB962C8B-B14F-4D97-AF65-F5344CB8AC3E}">
        <p14:creationId xmlns:p14="http://schemas.microsoft.com/office/powerpoint/2010/main" val="240318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352B-734B-4ADC-82EE-17C540760F9A}"/>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Expected Relative Humidity Effects</a:t>
            </a:r>
          </a:p>
        </p:txBody>
      </p:sp>
      <p:cxnSp>
        <p:nvCxnSpPr>
          <p:cNvPr id="22" name="Straight Connector 2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4D59FF7-D500-4994-A71F-4755E9B93039}"/>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5541657A-0F7E-4505-B7B4-A3B73F90966B}" type="slidenum">
              <a:rPr lang="en-US">
                <a:solidFill>
                  <a:srgbClr val="898989"/>
                </a:solidFill>
              </a:rPr>
              <a:pPr>
                <a:spcAft>
                  <a:spcPts val="600"/>
                </a:spcAft>
              </a:pPr>
              <a:t>17</a:t>
            </a:fld>
            <a:endParaRPr lang="en-US">
              <a:solidFill>
                <a:srgbClr val="898989"/>
              </a:solidFill>
            </a:endParaRPr>
          </a:p>
        </p:txBody>
      </p:sp>
      <p:pic>
        <p:nvPicPr>
          <p:cNvPr id="7" name="Content Placeholder 6">
            <a:extLst>
              <a:ext uri="{FF2B5EF4-FFF2-40B4-BE49-F238E27FC236}">
                <a16:creationId xmlns:a16="http://schemas.microsoft.com/office/drawing/2014/main" id="{64156359-BA4C-4621-A50D-DC0B4FE4EE9E}"/>
              </a:ext>
            </a:extLst>
          </p:cNvPr>
          <p:cNvPicPr>
            <a:picLocks noGrp="1" noChangeAspect="1"/>
          </p:cNvPicPr>
          <p:nvPr>
            <p:ph idx="1"/>
          </p:nvPr>
        </p:nvPicPr>
        <p:blipFill>
          <a:blip r:embed="rId2"/>
          <a:stretch>
            <a:fillRect/>
          </a:stretch>
        </p:blipFill>
        <p:spPr>
          <a:xfrm>
            <a:off x="93306" y="2596836"/>
            <a:ext cx="6116278" cy="3668786"/>
          </a:xfrm>
          <a:prstGeom prst="rect">
            <a:avLst/>
          </a:prstGeom>
        </p:spPr>
      </p:pic>
      <p:pic>
        <p:nvPicPr>
          <p:cNvPr id="8" name="Picture 7">
            <a:extLst>
              <a:ext uri="{FF2B5EF4-FFF2-40B4-BE49-F238E27FC236}">
                <a16:creationId xmlns:a16="http://schemas.microsoft.com/office/drawing/2014/main" id="{3EBC37F7-E5AC-4701-81AD-3A8792E20346}"/>
              </a:ext>
            </a:extLst>
          </p:cNvPr>
          <p:cNvPicPr>
            <a:picLocks noChangeAspect="1"/>
          </p:cNvPicPr>
          <p:nvPr/>
        </p:nvPicPr>
        <p:blipFill>
          <a:blip r:embed="rId3"/>
          <a:stretch>
            <a:fillRect/>
          </a:stretch>
        </p:blipFill>
        <p:spPr>
          <a:xfrm>
            <a:off x="6232940" y="2891037"/>
            <a:ext cx="5906311" cy="3069198"/>
          </a:xfrm>
          <a:prstGeom prst="rect">
            <a:avLst/>
          </a:prstGeom>
        </p:spPr>
      </p:pic>
      <p:pic>
        <p:nvPicPr>
          <p:cNvPr id="3" name="Picture 2">
            <a:extLst>
              <a:ext uri="{FF2B5EF4-FFF2-40B4-BE49-F238E27FC236}">
                <a16:creationId xmlns:a16="http://schemas.microsoft.com/office/drawing/2014/main" id="{2FF19A61-C11C-4810-9704-DEEC827AE677}"/>
              </a:ext>
            </a:extLst>
          </p:cNvPr>
          <p:cNvPicPr>
            <a:picLocks noChangeAspect="1"/>
          </p:cNvPicPr>
          <p:nvPr/>
        </p:nvPicPr>
        <p:blipFill>
          <a:blip r:embed="rId4"/>
          <a:stretch>
            <a:fillRect/>
          </a:stretch>
        </p:blipFill>
        <p:spPr>
          <a:xfrm>
            <a:off x="5318460" y="6424455"/>
            <a:ext cx="1828959" cy="499915"/>
          </a:xfrm>
          <a:prstGeom prst="rect">
            <a:avLst/>
          </a:prstGeom>
        </p:spPr>
      </p:pic>
    </p:spTree>
    <p:extLst>
      <p:ext uri="{BB962C8B-B14F-4D97-AF65-F5344CB8AC3E}">
        <p14:creationId xmlns:p14="http://schemas.microsoft.com/office/powerpoint/2010/main" val="74556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D2D32-4BEB-4ABA-AFBD-ECEF6D9E98F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Results</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7873245-E63C-493B-AEDD-A6C6914EE309}"/>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5541657A-0F7E-4505-B7B4-A3B73F90966B}" type="slidenum">
              <a:rPr lang="en-US">
                <a:solidFill>
                  <a:srgbClr val="898989"/>
                </a:solidFill>
              </a:rPr>
              <a:pPr>
                <a:spcAft>
                  <a:spcPts val="600"/>
                </a:spcAft>
              </a:pPr>
              <a:t>18</a:t>
            </a:fld>
            <a:endParaRPr lang="en-US">
              <a:solidFill>
                <a:srgbClr val="898989"/>
              </a:solidFill>
            </a:endParaRPr>
          </a:p>
        </p:txBody>
      </p:sp>
      <p:pic>
        <p:nvPicPr>
          <p:cNvPr id="6" name="Picture 5">
            <a:extLst>
              <a:ext uri="{FF2B5EF4-FFF2-40B4-BE49-F238E27FC236}">
                <a16:creationId xmlns:a16="http://schemas.microsoft.com/office/drawing/2014/main" id="{D73BDB9B-1789-4E33-9239-4AC4B4AA5744}"/>
              </a:ext>
            </a:extLst>
          </p:cNvPr>
          <p:cNvPicPr>
            <a:picLocks noChangeAspect="1"/>
          </p:cNvPicPr>
          <p:nvPr/>
        </p:nvPicPr>
        <p:blipFill>
          <a:blip r:embed="rId3"/>
          <a:stretch>
            <a:fillRect/>
          </a:stretch>
        </p:blipFill>
        <p:spPr>
          <a:xfrm>
            <a:off x="83778" y="2277801"/>
            <a:ext cx="12065000" cy="4202602"/>
          </a:xfrm>
          <a:prstGeom prst="rect">
            <a:avLst/>
          </a:prstGeom>
        </p:spPr>
      </p:pic>
    </p:spTree>
    <p:extLst>
      <p:ext uri="{BB962C8B-B14F-4D97-AF65-F5344CB8AC3E}">
        <p14:creationId xmlns:p14="http://schemas.microsoft.com/office/powerpoint/2010/main" val="47936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1">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D2D32-4BEB-4ABA-AFBD-ECEF6D9E98F5}"/>
              </a:ext>
            </a:extLst>
          </p:cNvPr>
          <p:cNvSpPr>
            <a:spLocks noGrp="1"/>
          </p:cNvSpPr>
          <p:nvPr>
            <p:ph type="title"/>
          </p:nvPr>
        </p:nvSpPr>
        <p:spPr>
          <a:xfrm>
            <a:off x="156785" y="1013306"/>
            <a:ext cx="3377183" cy="3681976"/>
          </a:xfrm>
          <a:noFill/>
        </p:spPr>
        <p:txBody>
          <a:bodyPr vert="horz" lIns="91440" tIns="45720" rIns="91440" bIns="45720" rtlCol="0" anchor="b">
            <a:normAutofit/>
          </a:bodyPr>
          <a:lstStyle/>
          <a:p>
            <a:r>
              <a:rPr lang="en-US" kern="1200" dirty="0">
                <a:solidFill>
                  <a:schemeClr val="bg1"/>
                </a:solidFill>
                <a:latin typeface="+mj-lt"/>
                <a:ea typeface="+mj-ea"/>
                <a:cs typeface="+mj-cs"/>
              </a:rPr>
              <a:t>Results</a:t>
            </a:r>
          </a:p>
        </p:txBody>
      </p:sp>
      <p:pic>
        <p:nvPicPr>
          <p:cNvPr id="6" name="Picture 5">
            <a:extLst>
              <a:ext uri="{FF2B5EF4-FFF2-40B4-BE49-F238E27FC236}">
                <a16:creationId xmlns:a16="http://schemas.microsoft.com/office/drawing/2014/main" id="{3C1ADAB2-1FF7-4E0E-ABA6-CD8698FCC06C}"/>
              </a:ext>
            </a:extLst>
          </p:cNvPr>
          <p:cNvPicPr>
            <a:picLocks noChangeAspect="1"/>
          </p:cNvPicPr>
          <p:nvPr/>
        </p:nvPicPr>
        <p:blipFill>
          <a:blip r:embed="rId3"/>
          <a:stretch>
            <a:fillRect/>
          </a:stretch>
        </p:blipFill>
        <p:spPr>
          <a:xfrm>
            <a:off x="2696120" y="212271"/>
            <a:ext cx="9495880" cy="6433457"/>
          </a:xfrm>
          <a:prstGeom prst="rect">
            <a:avLst/>
          </a:prstGeom>
        </p:spPr>
      </p:pic>
      <p:sp>
        <p:nvSpPr>
          <p:cNvPr id="4" name="Slide Number Placeholder 3">
            <a:extLst>
              <a:ext uri="{FF2B5EF4-FFF2-40B4-BE49-F238E27FC236}">
                <a16:creationId xmlns:a16="http://schemas.microsoft.com/office/drawing/2014/main" id="{87873245-E63C-493B-AEDD-A6C6914EE309}"/>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spcAft>
                <a:spcPts val="600"/>
              </a:spcAft>
            </a:pPr>
            <a:fld id="{5541657A-0F7E-4505-B7B4-A3B73F90966B}" type="slidenum">
              <a:rPr lang="en-US" smtClean="0">
                <a:solidFill>
                  <a:srgbClr val="898989"/>
                </a:solidFill>
              </a:rPr>
              <a:pPr>
                <a:spcAft>
                  <a:spcPts val="600"/>
                </a:spcAft>
              </a:pPr>
              <a:t>19</a:t>
            </a:fld>
            <a:endParaRPr lang="en-US">
              <a:solidFill>
                <a:srgbClr val="898989"/>
              </a:solidFill>
            </a:endParaRPr>
          </a:p>
        </p:txBody>
      </p:sp>
    </p:spTree>
    <p:extLst>
      <p:ext uri="{BB962C8B-B14F-4D97-AF65-F5344CB8AC3E}">
        <p14:creationId xmlns:p14="http://schemas.microsoft.com/office/powerpoint/2010/main" val="240176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943194-B698-4D60-8AAC-EEBF4E97D675}"/>
              </a:ext>
            </a:extLst>
          </p:cNvPr>
          <p:cNvSpPr>
            <a:spLocks noGrp="1"/>
          </p:cNvSpPr>
          <p:nvPr>
            <p:ph type="title"/>
          </p:nvPr>
        </p:nvSpPr>
        <p:spPr>
          <a:xfrm>
            <a:off x="833002" y="365125"/>
            <a:ext cx="3973667" cy="5811837"/>
          </a:xfrm>
        </p:spPr>
        <p:txBody>
          <a:bodyPr>
            <a:normAutofit/>
          </a:bodyPr>
          <a:lstStyle/>
          <a:p>
            <a:r>
              <a:rPr lang="en-US" dirty="0">
                <a:solidFill>
                  <a:srgbClr val="FFFFFF"/>
                </a:solidFill>
              </a:rPr>
              <a:t>Outline</a:t>
            </a:r>
          </a:p>
        </p:txBody>
      </p:sp>
      <p:sp>
        <p:nvSpPr>
          <p:cNvPr id="3" name="Content Placeholder 2">
            <a:extLst>
              <a:ext uri="{FF2B5EF4-FFF2-40B4-BE49-F238E27FC236}">
                <a16:creationId xmlns:a16="http://schemas.microsoft.com/office/drawing/2014/main" id="{C61BE686-A8FD-420E-9788-D6DE2A7CC7FD}"/>
              </a:ext>
            </a:extLst>
          </p:cNvPr>
          <p:cNvSpPr>
            <a:spLocks noGrp="1"/>
          </p:cNvSpPr>
          <p:nvPr>
            <p:ph idx="1"/>
          </p:nvPr>
        </p:nvSpPr>
        <p:spPr>
          <a:xfrm>
            <a:off x="5356927" y="365125"/>
            <a:ext cx="5996871" cy="5811837"/>
          </a:xfrm>
        </p:spPr>
        <p:txBody>
          <a:bodyPr anchor="ctr">
            <a:normAutofit/>
          </a:bodyPr>
          <a:lstStyle/>
          <a:p>
            <a:r>
              <a:rPr lang="en-US" sz="3600" dirty="0">
                <a:solidFill>
                  <a:srgbClr val="FFFFFF"/>
                </a:solidFill>
                <a:latin typeface="+mj-lt"/>
              </a:rPr>
              <a:t>Background</a:t>
            </a:r>
          </a:p>
          <a:p>
            <a:pPr lvl="1"/>
            <a:r>
              <a:rPr lang="en-US" sz="3600" dirty="0">
                <a:solidFill>
                  <a:srgbClr val="FFFFFF"/>
                </a:solidFill>
                <a:latin typeface="+mj-lt"/>
              </a:rPr>
              <a:t>Photoacoustic Theory</a:t>
            </a:r>
          </a:p>
          <a:p>
            <a:pPr lvl="1"/>
            <a:r>
              <a:rPr lang="en-US" sz="3600" dirty="0">
                <a:solidFill>
                  <a:srgbClr val="FFFFFF"/>
                </a:solidFill>
                <a:latin typeface="+mj-lt"/>
              </a:rPr>
              <a:t>Optical Tweezing</a:t>
            </a:r>
          </a:p>
          <a:p>
            <a:pPr lvl="1"/>
            <a:r>
              <a:rPr lang="en-US" sz="3600" dirty="0">
                <a:solidFill>
                  <a:srgbClr val="FFFFFF"/>
                </a:solidFill>
                <a:latin typeface="+mj-lt"/>
              </a:rPr>
              <a:t>Quantum Cascade Lasers</a:t>
            </a:r>
          </a:p>
          <a:p>
            <a:r>
              <a:rPr lang="en-US" sz="3600" dirty="0">
                <a:solidFill>
                  <a:srgbClr val="FFFFFF"/>
                </a:solidFill>
                <a:latin typeface="+mj-lt"/>
              </a:rPr>
              <a:t>Application of topics to paper</a:t>
            </a:r>
          </a:p>
          <a:p>
            <a:r>
              <a:rPr lang="en-US" sz="3600" dirty="0">
                <a:solidFill>
                  <a:srgbClr val="FFFFFF"/>
                </a:solidFill>
                <a:latin typeface="+mj-lt"/>
              </a:rPr>
              <a:t>Results</a:t>
            </a:r>
          </a:p>
          <a:p>
            <a:r>
              <a:rPr lang="en-US" sz="3600" dirty="0">
                <a:solidFill>
                  <a:srgbClr val="FFFFFF"/>
                </a:solidFill>
                <a:latin typeface="+mj-lt"/>
              </a:rPr>
              <a:t>Conclusions – Theirs and my own</a:t>
            </a:r>
          </a:p>
        </p:txBody>
      </p:sp>
      <p:sp>
        <p:nvSpPr>
          <p:cNvPr id="4" name="Slide Number Placeholder 3">
            <a:extLst>
              <a:ext uri="{FF2B5EF4-FFF2-40B4-BE49-F238E27FC236}">
                <a16:creationId xmlns:a16="http://schemas.microsoft.com/office/drawing/2014/main" id="{F732CA61-FD14-4E24-B459-5AACADF0B59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5541657A-0F7E-4505-B7B4-A3B73F90966B}" type="slidenum">
              <a:rPr lang="en-US">
                <a:solidFill>
                  <a:srgbClr val="FFFFFF">
                    <a:alpha val="80000"/>
                  </a:srgbClr>
                </a:solidFill>
              </a:rPr>
              <a:pPr>
                <a:spcAft>
                  <a:spcPts val="600"/>
                </a:spcAft>
              </a:pPr>
              <a:t>2</a:t>
            </a:fld>
            <a:endParaRPr lang="en-US">
              <a:solidFill>
                <a:srgbClr val="FFFFFF">
                  <a:alpha val="80000"/>
                </a:srgbClr>
              </a:solidFill>
            </a:endParaRPr>
          </a:p>
        </p:txBody>
      </p:sp>
    </p:spTree>
    <p:extLst>
      <p:ext uri="{BB962C8B-B14F-4D97-AF65-F5344CB8AC3E}">
        <p14:creationId xmlns:p14="http://schemas.microsoft.com/office/powerpoint/2010/main" val="80495267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D2D32-4BEB-4ABA-AFBD-ECEF6D9E98F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Results</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ECF38AC3-E4E1-4169-87A4-E2080E10F882}"/>
              </a:ext>
            </a:extLst>
          </p:cNvPr>
          <p:cNvPicPr>
            <a:picLocks noGrp="1" noChangeAspect="1"/>
          </p:cNvPicPr>
          <p:nvPr>
            <p:ph idx="1"/>
          </p:nvPr>
        </p:nvPicPr>
        <p:blipFill>
          <a:blip r:embed="rId3"/>
          <a:stretch>
            <a:fillRect/>
          </a:stretch>
        </p:blipFill>
        <p:spPr>
          <a:xfrm>
            <a:off x="331567" y="2481966"/>
            <a:ext cx="5455917" cy="3887340"/>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CAF599A-ED85-4454-801A-764D6167C650}"/>
              </a:ext>
            </a:extLst>
          </p:cNvPr>
          <p:cNvPicPr>
            <a:picLocks noChangeAspect="1"/>
          </p:cNvPicPr>
          <p:nvPr/>
        </p:nvPicPr>
        <p:blipFill>
          <a:blip r:embed="rId4"/>
          <a:stretch>
            <a:fillRect/>
          </a:stretch>
        </p:blipFill>
        <p:spPr>
          <a:xfrm>
            <a:off x="6445073" y="2509245"/>
            <a:ext cx="5455917" cy="3832782"/>
          </a:xfrm>
          <a:prstGeom prst="rect">
            <a:avLst/>
          </a:prstGeom>
        </p:spPr>
      </p:pic>
      <p:sp>
        <p:nvSpPr>
          <p:cNvPr id="4" name="Slide Number Placeholder 3">
            <a:extLst>
              <a:ext uri="{FF2B5EF4-FFF2-40B4-BE49-F238E27FC236}">
                <a16:creationId xmlns:a16="http://schemas.microsoft.com/office/drawing/2014/main" id="{87873245-E63C-493B-AEDD-A6C6914EE309}"/>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5541657A-0F7E-4505-B7B4-A3B73F90966B}" type="slidenum">
              <a:rPr lang="en-US">
                <a:solidFill>
                  <a:srgbClr val="898989"/>
                </a:solidFill>
              </a:rPr>
              <a:pPr>
                <a:spcAft>
                  <a:spcPts val="600"/>
                </a:spcAft>
              </a:pPr>
              <a:t>20</a:t>
            </a:fld>
            <a:endParaRPr lang="en-US">
              <a:solidFill>
                <a:srgbClr val="898989"/>
              </a:solidFill>
            </a:endParaRPr>
          </a:p>
        </p:txBody>
      </p:sp>
    </p:spTree>
    <p:extLst>
      <p:ext uri="{BB962C8B-B14F-4D97-AF65-F5344CB8AC3E}">
        <p14:creationId xmlns:p14="http://schemas.microsoft.com/office/powerpoint/2010/main" val="693486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CE5450-A977-40F1-9A90-934BF4CA1D3E}"/>
              </a:ext>
            </a:extLst>
          </p:cNvPr>
          <p:cNvSpPr>
            <a:spLocks noGrp="1"/>
          </p:cNvSpPr>
          <p:nvPr>
            <p:ph type="title"/>
          </p:nvPr>
        </p:nvSpPr>
        <p:spPr>
          <a:xfrm>
            <a:off x="833002" y="365125"/>
            <a:ext cx="3973667" cy="5811837"/>
          </a:xfrm>
        </p:spPr>
        <p:txBody>
          <a:bodyPr>
            <a:normAutofit/>
          </a:bodyPr>
          <a:lstStyle/>
          <a:p>
            <a:r>
              <a:rPr lang="en-US" dirty="0">
                <a:solidFill>
                  <a:srgbClr val="FFFFFF"/>
                </a:solidFill>
              </a:rPr>
              <a:t>Extraction of Mass Accommodation Coefficients</a:t>
            </a:r>
          </a:p>
        </p:txBody>
      </p:sp>
      <p:sp>
        <p:nvSpPr>
          <p:cNvPr id="3" name="Content Placeholder 2">
            <a:extLst>
              <a:ext uri="{FF2B5EF4-FFF2-40B4-BE49-F238E27FC236}">
                <a16:creationId xmlns:a16="http://schemas.microsoft.com/office/drawing/2014/main" id="{C942CF72-EEB7-4ABC-B5FE-6EDFE950F4B2}"/>
              </a:ext>
            </a:extLst>
          </p:cNvPr>
          <p:cNvSpPr>
            <a:spLocks noGrp="1"/>
          </p:cNvSpPr>
          <p:nvPr>
            <p:ph idx="1"/>
          </p:nvPr>
        </p:nvSpPr>
        <p:spPr>
          <a:xfrm>
            <a:off x="5356927" y="365125"/>
            <a:ext cx="5996871" cy="5811837"/>
          </a:xfrm>
        </p:spPr>
        <p:txBody>
          <a:bodyPr anchor="ctr">
            <a:normAutofit/>
          </a:bodyPr>
          <a:lstStyle/>
          <a:p>
            <a:pPr marL="0" indent="0">
              <a:buNone/>
            </a:pPr>
            <a:r>
              <a:rPr lang="en-US" sz="2000" dirty="0">
                <a:solidFill>
                  <a:srgbClr val="FFFFFF"/>
                </a:solidFill>
              </a:rPr>
              <a:t>“The mass accommodation coefficient influences the kinetics of water evaporation/condensation (mass flux) on the particle’s surface.” – Diveky </a:t>
            </a:r>
            <a:r>
              <a:rPr lang="en-US" sz="2000" i="1" dirty="0">
                <a:solidFill>
                  <a:srgbClr val="FFFFFF"/>
                </a:solidFill>
              </a:rPr>
              <a:t>et al.</a:t>
            </a:r>
            <a:r>
              <a:rPr lang="en-US" sz="2000" dirty="0">
                <a:solidFill>
                  <a:srgbClr val="FFFFFF"/>
                </a:solidFill>
              </a:rPr>
              <a:t>, 2019</a:t>
            </a:r>
          </a:p>
          <a:p>
            <a:pPr marL="0" indent="0">
              <a:buNone/>
            </a:pPr>
            <a:endParaRPr lang="en-US" sz="2000" dirty="0">
              <a:solidFill>
                <a:srgbClr val="FFFFFF"/>
              </a:solidFill>
            </a:endParaRPr>
          </a:p>
          <a:p>
            <a:pPr marL="0" indent="0">
              <a:buNone/>
            </a:pPr>
            <a:r>
              <a:rPr lang="en-US" sz="2000" dirty="0">
                <a:solidFill>
                  <a:srgbClr val="FFFFFF"/>
                </a:solidFill>
              </a:rPr>
              <a:t>“The mass accommodation coefficient is the probability that reversible uptake of a gas-phase species will occur upon collision of that species with a given surface (liquid or solid).” – AMS Glossary</a:t>
            </a:r>
          </a:p>
        </p:txBody>
      </p:sp>
      <p:sp>
        <p:nvSpPr>
          <p:cNvPr id="4" name="Slide Number Placeholder 3">
            <a:extLst>
              <a:ext uri="{FF2B5EF4-FFF2-40B4-BE49-F238E27FC236}">
                <a16:creationId xmlns:a16="http://schemas.microsoft.com/office/drawing/2014/main" id="{69329514-1E0C-42A2-989D-EF05DDBD718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5541657A-0F7E-4505-B7B4-A3B73F90966B}" type="slidenum">
              <a:rPr lang="en-US">
                <a:solidFill>
                  <a:srgbClr val="FFFFFF">
                    <a:alpha val="80000"/>
                  </a:srgbClr>
                </a:solidFill>
              </a:rPr>
              <a:pPr>
                <a:spcAft>
                  <a:spcPts val="600"/>
                </a:spcAft>
              </a:pPr>
              <a:t>21</a:t>
            </a:fld>
            <a:endParaRPr lang="en-US">
              <a:solidFill>
                <a:srgbClr val="FFFFFF">
                  <a:alpha val="80000"/>
                </a:srgbClr>
              </a:solidFill>
            </a:endParaRPr>
          </a:p>
        </p:txBody>
      </p:sp>
    </p:spTree>
    <p:extLst>
      <p:ext uri="{BB962C8B-B14F-4D97-AF65-F5344CB8AC3E}">
        <p14:creationId xmlns:p14="http://schemas.microsoft.com/office/powerpoint/2010/main" val="24544029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CE5450-A977-40F1-9A90-934BF4CA1D3E}"/>
              </a:ext>
            </a:extLst>
          </p:cNvPr>
          <p:cNvSpPr>
            <a:spLocks noGrp="1"/>
          </p:cNvSpPr>
          <p:nvPr>
            <p:ph type="title"/>
          </p:nvPr>
        </p:nvSpPr>
        <p:spPr>
          <a:xfrm>
            <a:off x="833002" y="365125"/>
            <a:ext cx="3973667" cy="5811837"/>
          </a:xfrm>
        </p:spPr>
        <p:txBody>
          <a:bodyPr>
            <a:normAutofit/>
          </a:bodyPr>
          <a:lstStyle/>
          <a:p>
            <a:r>
              <a:rPr lang="en-US" dirty="0">
                <a:solidFill>
                  <a:srgbClr val="FFFFFF"/>
                </a:solidFill>
              </a:rPr>
              <a:t>Extraction of Mass Accommodation Coefficients</a:t>
            </a:r>
          </a:p>
        </p:txBody>
      </p:sp>
      <p:pic>
        <p:nvPicPr>
          <p:cNvPr id="7" name="Content Placeholder 6">
            <a:extLst>
              <a:ext uri="{FF2B5EF4-FFF2-40B4-BE49-F238E27FC236}">
                <a16:creationId xmlns:a16="http://schemas.microsoft.com/office/drawing/2014/main" id="{E83B097A-7296-4DF5-B145-2504C7CF362C}"/>
              </a:ext>
            </a:extLst>
          </p:cNvPr>
          <p:cNvPicPr>
            <a:picLocks noGrp="1" noChangeAspect="1"/>
          </p:cNvPicPr>
          <p:nvPr>
            <p:ph idx="1"/>
          </p:nvPr>
        </p:nvPicPr>
        <p:blipFill>
          <a:blip r:embed="rId2"/>
          <a:stretch>
            <a:fillRect/>
          </a:stretch>
        </p:blipFill>
        <p:spPr>
          <a:xfrm>
            <a:off x="7205242" y="3769277"/>
            <a:ext cx="2178997" cy="1588353"/>
          </a:xfrm>
          <a:prstGeom prst="rect">
            <a:avLst/>
          </a:prstGeom>
        </p:spPr>
      </p:pic>
      <p:sp>
        <p:nvSpPr>
          <p:cNvPr id="4" name="Slide Number Placeholder 3">
            <a:extLst>
              <a:ext uri="{FF2B5EF4-FFF2-40B4-BE49-F238E27FC236}">
                <a16:creationId xmlns:a16="http://schemas.microsoft.com/office/drawing/2014/main" id="{69329514-1E0C-42A2-989D-EF05DDBD718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5541657A-0F7E-4505-B7B4-A3B73F90966B}" type="slidenum">
              <a:rPr lang="en-US" smtClean="0">
                <a:solidFill>
                  <a:srgbClr val="FFFFFF">
                    <a:alpha val="80000"/>
                  </a:srgbClr>
                </a:solidFill>
              </a:rPr>
              <a:pPr>
                <a:spcAft>
                  <a:spcPts val="600"/>
                </a:spcAft>
              </a:pPr>
              <a:t>22</a:t>
            </a:fld>
            <a:endParaRPr lang="en-US">
              <a:solidFill>
                <a:srgbClr val="FFFFFF">
                  <a:alpha val="80000"/>
                </a:srgbClr>
              </a:solidFill>
            </a:endParaRPr>
          </a:p>
        </p:txBody>
      </p:sp>
      <p:pic>
        <p:nvPicPr>
          <p:cNvPr id="6" name="Picture 5">
            <a:extLst>
              <a:ext uri="{FF2B5EF4-FFF2-40B4-BE49-F238E27FC236}">
                <a16:creationId xmlns:a16="http://schemas.microsoft.com/office/drawing/2014/main" id="{A5479D1E-B3D3-4ED8-BFB8-F40088DDF693}"/>
              </a:ext>
            </a:extLst>
          </p:cNvPr>
          <p:cNvPicPr>
            <a:picLocks noChangeAspect="1"/>
          </p:cNvPicPr>
          <p:nvPr/>
        </p:nvPicPr>
        <p:blipFill>
          <a:blip r:embed="rId3"/>
          <a:stretch>
            <a:fillRect/>
          </a:stretch>
        </p:blipFill>
        <p:spPr>
          <a:xfrm>
            <a:off x="4420655" y="1856309"/>
            <a:ext cx="7748172" cy="1321866"/>
          </a:xfrm>
          <a:prstGeom prst="rect">
            <a:avLst/>
          </a:prstGeom>
        </p:spPr>
      </p:pic>
    </p:spTree>
    <p:extLst>
      <p:ext uri="{BB962C8B-B14F-4D97-AF65-F5344CB8AC3E}">
        <p14:creationId xmlns:p14="http://schemas.microsoft.com/office/powerpoint/2010/main" val="315780330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CE5450-A977-40F1-9A90-934BF4CA1D3E}"/>
              </a:ext>
            </a:extLst>
          </p:cNvPr>
          <p:cNvSpPr>
            <a:spLocks noGrp="1"/>
          </p:cNvSpPr>
          <p:nvPr>
            <p:ph type="title"/>
          </p:nvPr>
        </p:nvSpPr>
        <p:spPr>
          <a:xfrm>
            <a:off x="833002" y="365125"/>
            <a:ext cx="3973667" cy="5811837"/>
          </a:xfrm>
        </p:spPr>
        <p:txBody>
          <a:bodyPr>
            <a:normAutofit/>
          </a:bodyPr>
          <a:lstStyle/>
          <a:p>
            <a:r>
              <a:rPr lang="en-US" dirty="0">
                <a:solidFill>
                  <a:srgbClr val="FFFFFF"/>
                </a:solidFill>
              </a:rPr>
              <a:t>Extraction of Mass Accommodation Coefficients</a:t>
            </a:r>
          </a:p>
        </p:txBody>
      </p:sp>
      <p:sp>
        <p:nvSpPr>
          <p:cNvPr id="4" name="Slide Number Placeholder 3">
            <a:extLst>
              <a:ext uri="{FF2B5EF4-FFF2-40B4-BE49-F238E27FC236}">
                <a16:creationId xmlns:a16="http://schemas.microsoft.com/office/drawing/2014/main" id="{69329514-1E0C-42A2-989D-EF05DDBD718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5541657A-0F7E-4505-B7B4-A3B73F90966B}" type="slidenum">
              <a:rPr lang="en-US" smtClean="0">
                <a:solidFill>
                  <a:srgbClr val="FFFFFF">
                    <a:alpha val="80000"/>
                  </a:srgbClr>
                </a:solidFill>
              </a:rPr>
              <a:pPr>
                <a:spcAft>
                  <a:spcPts val="600"/>
                </a:spcAft>
              </a:pPr>
              <a:t>23</a:t>
            </a:fld>
            <a:endParaRPr lang="en-US">
              <a:solidFill>
                <a:srgbClr val="FFFFFF">
                  <a:alpha val="80000"/>
                </a:srgbClr>
              </a:solidFill>
            </a:endParaRPr>
          </a:p>
        </p:txBody>
      </p:sp>
      <p:pic>
        <p:nvPicPr>
          <p:cNvPr id="8" name="Content Placeholder 7">
            <a:extLst>
              <a:ext uri="{FF2B5EF4-FFF2-40B4-BE49-F238E27FC236}">
                <a16:creationId xmlns:a16="http://schemas.microsoft.com/office/drawing/2014/main" id="{021C444D-614B-4526-BE22-22C639D65791}"/>
              </a:ext>
            </a:extLst>
          </p:cNvPr>
          <p:cNvPicPr>
            <a:picLocks noGrp="1" noChangeAspect="1"/>
          </p:cNvPicPr>
          <p:nvPr>
            <p:ph idx="1"/>
          </p:nvPr>
        </p:nvPicPr>
        <p:blipFill>
          <a:blip r:embed="rId2"/>
          <a:stretch>
            <a:fillRect/>
          </a:stretch>
        </p:blipFill>
        <p:spPr>
          <a:xfrm>
            <a:off x="4760804" y="681038"/>
            <a:ext cx="7025950" cy="5249441"/>
          </a:xfrm>
          <a:prstGeom prst="rect">
            <a:avLst/>
          </a:prstGeom>
        </p:spPr>
      </p:pic>
    </p:spTree>
    <p:extLst>
      <p:ext uri="{BB962C8B-B14F-4D97-AF65-F5344CB8AC3E}">
        <p14:creationId xmlns:p14="http://schemas.microsoft.com/office/powerpoint/2010/main" val="194316534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0B9B-9BE9-40BF-BC93-23F90238BC9D}"/>
              </a:ext>
            </a:extLst>
          </p:cNvPr>
          <p:cNvSpPr>
            <a:spLocks noGrp="1"/>
          </p:cNvSpPr>
          <p:nvPr>
            <p:ph type="title"/>
          </p:nvPr>
        </p:nvSpPr>
        <p:spPr>
          <a:xfrm>
            <a:off x="5960016" y="201168"/>
            <a:ext cx="5314536" cy="1325563"/>
          </a:xfrm>
        </p:spPr>
        <p:txBody>
          <a:bodyPr>
            <a:normAutofit/>
          </a:bodyPr>
          <a:lstStyle/>
          <a:p>
            <a:r>
              <a:rPr lang="en-US" sz="5400" b="1" dirty="0"/>
              <a:t>Conclusions</a:t>
            </a:r>
          </a:p>
        </p:txBody>
      </p:sp>
      <p:sp>
        <p:nvSpPr>
          <p:cNvPr id="11" name="Freeform: Shape 10">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Light Bulb and Gear">
            <a:extLst>
              <a:ext uri="{FF2B5EF4-FFF2-40B4-BE49-F238E27FC236}">
                <a16:creationId xmlns:a16="http://schemas.microsoft.com/office/drawing/2014/main" id="{E5089F36-E68E-470C-89DE-97C304EBEA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6F3CC20C-0A7B-4F27-B8DD-7227C3CD1294}"/>
              </a:ext>
            </a:extLst>
          </p:cNvPr>
          <p:cNvSpPr>
            <a:spLocks noGrp="1"/>
          </p:cNvSpPr>
          <p:nvPr>
            <p:ph idx="1"/>
          </p:nvPr>
        </p:nvSpPr>
        <p:spPr>
          <a:xfrm>
            <a:off x="5524497" y="1771017"/>
            <a:ext cx="6372877" cy="4485849"/>
          </a:xfrm>
        </p:spPr>
        <p:txBody>
          <a:bodyPr anchor="t">
            <a:normAutofit fontScale="92500" lnSpcReduction="20000"/>
          </a:bodyPr>
          <a:lstStyle/>
          <a:p>
            <a:pPr lvl="1"/>
            <a:r>
              <a:rPr lang="en-US" sz="3200" dirty="0"/>
              <a:t>RH influence on photoacoustic signal</a:t>
            </a:r>
          </a:p>
          <a:p>
            <a:pPr lvl="1"/>
            <a:r>
              <a:rPr lang="en-US" sz="3200" dirty="0"/>
              <a:t>Mass accommodation coefficient extraction</a:t>
            </a:r>
          </a:p>
          <a:p>
            <a:pPr lvl="1"/>
            <a:r>
              <a:rPr lang="en-US" sz="3200" dirty="0"/>
              <a:t>Method is useful for understanding aerosol activation and chemistry in the atmosphere</a:t>
            </a:r>
          </a:p>
          <a:p>
            <a:pPr lvl="1"/>
            <a:r>
              <a:rPr lang="en-US" sz="3200" dirty="0"/>
              <a:t>Intend further studies using a micro-tuning fork rather than a microphone</a:t>
            </a:r>
          </a:p>
          <a:p>
            <a:pPr lvl="1"/>
            <a:r>
              <a:rPr lang="en-US" sz="3200" dirty="0"/>
              <a:t>Use higher modulation frequency to prevent too much heat transfer</a:t>
            </a:r>
          </a:p>
        </p:txBody>
      </p:sp>
      <p:sp>
        <p:nvSpPr>
          <p:cNvPr id="4" name="Slide Number Placeholder 3">
            <a:extLst>
              <a:ext uri="{FF2B5EF4-FFF2-40B4-BE49-F238E27FC236}">
                <a16:creationId xmlns:a16="http://schemas.microsoft.com/office/drawing/2014/main" id="{3C9BA782-49FC-4CB0-979F-0DCF148C47F0}"/>
              </a:ext>
            </a:extLst>
          </p:cNvPr>
          <p:cNvSpPr>
            <a:spLocks noGrp="1"/>
          </p:cNvSpPr>
          <p:nvPr>
            <p:ph type="sldNum" sz="quarter" idx="12"/>
          </p:nvPr>
        </p:nvSpPr>
        <p:spPr>
          <a:xfrm>
            <a:off x="11000232" y="6108192"/>
            <a:ext cx="548640" cy="548640"/>
          </a:xfrm>
          <a:prstGeom prst="ellipse">
            <a:avLst/>
          </a:prstGeom>
          <a:solidFill>
            <a:schemeClr val="bg1">
              <a:lumMod val="75000"/>
              <a:lumOff val="25000"/>
            </a:schemeClr>
          </a:solidFill>
        </p:spPr>
        <p:txBody>
          <a:bodyPr anchor="ctr">
            <a:normAutofit/>
          </a:bodyPr>
          <a:lstStyle/>
          <a:p>
            <a:pPr algn="ctr">
              <a:spcAft>
                <a:spcPts val="600"/>
              </a:spcAft>
            </a:pPr>
            <a:fld id="{5541657A-0F7E-4505-B7B4-A3B73F90966B}" type="slidenum">
              <a:rPr lang="en-US" sz="1500">
                <a:solidFill>
                  <a:srgbClr val="FFFFFF"/>
                </a:solidFill>
              </a:rPr>
              <a:pPr algn="ctr">
                <a:spcAft>
                  <a:spcPts val="600"/>
                </a:spcAft>
              </a:pPr>
              <a:t>24</a:t>
            </a:fld>
            <a:endParaRPr lang="en-US" sz="1500">
              <a:solidFill>
                <a:srgbClr val="FFFFFF"/>
              </a:solidFill>
            </a:endParaRPr>
          </a:p>
        </p:txBody>
      </p:sp>
    </p:spTree>
    <p:extLst>
      <p:ext uri="{BB962C8B-B14F-4D97-AF65-F5344CB8AC3E}">
        <p14:creationId xmlns:p14="http://schemas.microsoft.com/office/powerpoint/2010/main" val="103532810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D1CDE5-A512-4A11-A2F5-76474AB5A183}"/>
              </a:ext>
            </a:extLst>
          </p:cNvPr>
          <p:cNvSpPr>
            <a:spLocks noGrp="1"/>
          </p:cNvSpPr>
          <p:nvPr>
            <p:ph type="title"/>
          </p:nvPr>
        </p:nvSpPr>
        <p:spPr>
          <a:xfrm>
            <a:off x="833002" y="365125"/>
            <a:ext cx="3973667" cy="5811837"/>
          </a:xfrm>
        </p:spPr>
        <p:txBody>
          <a:bodyPr>
            <a:normAutofit/>
          </a:bodyPr>
          <a:lstStyle/>
          <a:p>
            <a:r>
              <a:rPr lang="en-US" dirty="0">
                <a:solidFill>
                  <a:srgbClr val="FFFFFF"/>
                </a:solidFill>
              </a:rPr>
              <a:t>My Thoughts</a:t>
            </a:r>
          </a:p>
        </p:txBody>
      </p:sp>
      <p:sp>
        <p:nvSpPr>
          <p:cNvPr id="3" name="Content Placeholder 2">
            <a:extLst>
              <a:ext uri="{FF2B5EF4-FFF2-40B4-BE49-F238E27FC236}">
                <a16:creationId xmlns:a16="http://schemas.microsoft.com/office/drawing/2014/main" id="{34A0E9F2-7041-431F-BDFB-9E612AFD449C}"/>
              </a:ext>
            </a:extLst>
          </p:cNvPr>
          <p:cNvSpPr>
            <a:spLocks noGrp="1"/>
          </p:cNvSpPr>
          <p:nvPr>
            <p:ph idx="1"/>
          </p:nvPr>
        </p:nvSpPr>
        <p:spPr>
          <a:xfrm>
            <a:off x="5356927" y="365125"/>
            <a:ext cx="5996871" cy="5811837"/>
          </a:xfrm>
        </p:spPr>
        <p:txBody>
          <a:bodyPr anchor="ctr">
            <a:normAutofit fontScale="92500"/>
          </a:bodyPr>
          <a:lstStyle/>
          <a:p>
            <a:r>
              <a:rPr lang="en-US" dirty="0">
                <a:solidFill>
                  <a:srgbClr val="FFFFFF"/>
                </a:solidFill>
              </a:rPr>
              <a:t>The relationship they found for the effect of RH on hygroscopic particles is unexpected</a:t>
            </a:r>
          </a:p>
          <a:p>
            <a:pPr lvl="1"/>
            <a:r>
              <a:rPr lang="en-US" dirty="0">
                <a:solidFill>
                  <a:srgbClr val="FFFFFF"/>
                </a:solidFill>
              </a:rPr>
              <a:t>Differing particle types and size distributions in previous studies could affect this</a:t>
            </a:r>
          </a:p>
          <a:p>
            <a:r>
              <a:rPr lang="en-US" dirty="0">
                <a:solidFill>
                  <a:srgbClr val="FFFFFF"/>
                </a:solidFill>
              </a:rPr>
              <a:t>I would like to know the extent to which the trapping laser affected the particle’s temperature</a:t>
            </a:r>
          </a:p>
          <a:p>
            <a:pPr lvl="1"/>
            <a:r>
              <a:rPr lang="en-US" dirty="0">
                <a:solidFill>
                  <a:srgbClr val="FFFFFF"/>
                </a:solidFill>
              </a:rPr>
              <a:t>Or if it did at all</a:t>
            </a:r>
          </a:p>
          <a:p>
            <a:r>
              <a:rPr lang="en-US" dirty="0">
                <a:solidFill>
                  <a:srgbClr val="FFFFFF"/>
                </a:solidFill>
              </a:rPr>
              <a:t>The method of air sampling to trap particles by diffusion is not feasible for sampling in atmosphere</a:t>
            </a:r>
          </a:p>
          <a:p>
            <a:r>
              <a:rPr lang="en-US" dirty="0">
                <a:solidFill>
                  <a:srgbClr val="FFFFFF"/>
                </a:solidFill>
              </a:rPr>
              <a:t>Overall, I thought it was a well written and interesting study with some question that need to be addressed.</a:t>
            </a:r>
          </a:p>
        </p:txBody>
      </p:sp>
      <p:sp>
        <p:nvSpPr>
          <p:cNvPr id="4" name="Slide Number Placeholder 3">
            <a:extLst>
              <a:ext uri="{FF2B5EF4-FFF2-40B4-BE49-F238E27FC236}">
                <a16:creationId xmlns:a16="http://schemas.microsoft.com/office/drawing/2014/main" id="{0DB7EB57-BB53-4540-BD3D-8FB649D7977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5541657A-0F7E-4505-B7B4-A3B73F90966B}" type="slidenum">
              <a:rPr lang="en-US">
                <a:solidFill>
                  <a:srgbClr val="FFFFFF">
                    <a:alpha val="80000"/>
                  </a:srgbClr>
                </a:solidFill>
              </a:rPr>
              <a:pPr>
                <a:spcAft>
                  <a:spcPts val="600"/>
                </a:spcAft>
              </a:pPr>
              <a:t>25</a:t>
            </a:fld>
            <a:endParaRPr lang="en-US">
              <a:solidFill>
                <a:srgbClr val="FFFFFF">
                  <a:alpha val="80000"/>
                </a:srgbClr>
              </a:solidFill>
            </a:endParaRPr>
          </a:p>
        </p:txBody>
      </p:sp>
    </p:spTree>
    <p:extLst>
      <p:ext uri="{BB962C8B-B14F-4D97-AF65-F5344CB8AC3E}">
        <p14:creationId xmlns:p14="http://schemas.microsoft.com/office/powerpoint/2010/main" val="289419432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A058002-C37A-4CCC-A5D0-C54E5562DA03}"/>
              </a:ext>
            </a:extLst>
          </p:cNvPr>
          <p:cNvSpPr>
            <a:spLocks noGrp="1"/>
          </p:cNvSpPr>
          <p:nvPr>
            <p:ph type="title"/>
          </p:nvPr>
        </p:nvSpPr>
        <p:spPr>
          <a:xfrm>
            <a:off x="833002" y="365125"/>
            <a:ext cx="3973667" cy="5811837"/>
          </a:xfrm>
        </p:spPr>
        <p:txBody>
          <a:bodyPr>
            <a:normAutofit/>
          </a:bodyPr>
          <a:lstStyle/>
          <a:p>
            <a:r>
              <a:rPr lang="en-US">
                <a:solidFill>
                  <a:srgbClr val="FFFFFF"/>
                </a:solidFill>
              </a:rPr>
              <a:t>References</a:t>
            </a:r>
          </a:p>
        </p:txBody>
      </p:sp>
      <p:sp>
        <p:nvSpPr>
          <p:cNvPr id="3" name="Content Placeholder 2">
            <a:extLst>
              <a:ext uri="{FF2B5EF4-FFF2-40B4-BE49-F238E27FC236}">
                <a16:creationId xmlns:a16="http://schemas.microsoft.com/office/drawing/2014/main" id="{51D94AC2-0995-4EE3-A76F-66A98DD5D042}"/>
              </a:ext>
            </a:extLst>
          </p:cNvPr>
          <p:cNvSpPr>
            <a:spLocks noGrp="1"/>
          </p:cNvSpPr>
          <p:nvPr>
            <p:ph idx="1"/>
          </p:nvPr>
        </p:nvSpPr>
        <p:spPr>
          <a:xfrm>
            <a:off x="5356927" y="365125"/>
            <a:ext cx="5996871" cy="5811837"/>
          </a:xfrm>
        </p:spPr>
        <p:txBody>
          <a:bodyPr anchor="ctr">
            <a:normAutofit/>
          </a:bodyPr>
          <a:lstStyle/>
          <a:p>
            <a:r>
              <a:rPr lang="en-US" sz="1600" dirty="0">
                <a:solidFill>
                  <a:srgbClr val="FFFFFF"/>
                </a:solidFill>
              </a:rPr>
              <a:t>Diveky, M. E., S. Roy, J. W. Cremer, G. David, and R. Signorell, 2019: Assessing relative humidity dependent photoacoustics to retrieve mass accommodation coefficients of single optically trapped aerosol particles. </a:t>
            </a:r>
            <a:r>
              <a:rPr lang="en-US" sz="1600" i="1" dirty="0">
                <a:solidFill>
                  <a:srgbClr val="FFFFFF"/>
                </a:solidFill>
              </a:rPr>
              <a:t>Physical Chemistry Chemical Physics</a:t>
            </a:r>
            <a:r>
              <a:rPr lang="en-US" sz="1600" dirty="0">
                <a:solidFill>
                  <a:srgbClr val="FFFFFF"/>
                </a:solidFill>
              </a:rPr>
              <a:t>, </a:t>
            </a:r>
            <a:r>
              <a:rPr lang="en-US" sz="1600" b="1" dirty="0">
                <a:solidFill>
                  <a:srgbClr val="FFFFFF"/>
                </a:solidFill>
              </a:rPr>
              <a:t>21,</a:t>
            </a:r>
            <a:r>
              <a:rPr lang="en-US" sz="1600" dirty="0">
                <a:solidFill>
                  <a:srgbClr val="FFFFFF"/>
                </a:solidFill>
              </a:rPr>
              <a:t> 4721-4731.</a:t>
            </a:r>
          </a:p>
          <a:p>
            <a:r>
              <a:rPr lang="en-US" sz="1600" dirty="0">
                <a:solidFill>
                  <a:srgbClr val="FFFFFF"/>
                </a:solidFill>
              </a:rPr>
              <a:t>Lewis, K. A., and Coauthors, 2009: Reduction in biomass burning aerosol light absorption upon humidification: roles of inorganically-induced hygroscopicity, particle collapse, and photoacoustic heat and mass transfer. </a:t>
            </a:r>
            <a:r>
              <a:rPr lang="en-US" sz="1600" i="1" dirty="0">
                <a:solidFill>
                  <a:srgbClr val="FFFFFF"/>
                </a:solidFill>
              </a:rPr>
              <a:t>Atmospheric Chemistry and Physics</a:t>
            </a:r>
            <a:r>
              <a:rPr lang="en-US" sz="1600" dirty="0">
                <a:solidFill>
                  <a:srgbClr val="FFFFFF"/>
                </a:solidFill>
              </a:rPr>
              <a:t>, </a:t>
            </a:r>
            <a:r>
              <a:rPr lang="en-US" sz="1600" b="1" dirty="0">
                <a:solidFill>
                  <a:srgbClr val="FFFFFF"/>
                </a:solidFill>
              </a:rPr>
              <a:t>9,</a:t>
            </a:r>
            <a:r>
              <a:rPr lang="en-US" sz="1600" dirty="0">
                <a:solidFill>
                  <a:srgbClr val="FFFFFF"/>
                </a:solidFill>
              </a:rPr>
              <a:t> 8949-8966.</a:t>
            </a:r>
          </a:p>
          <a:p>
            <a:r>
              <a:rPr lang="en-US" sz="1600" dirty="0">
                <a:solidFill>
                  <a:srgbClr val="FFFFFF"/>
                </a:solidFill>
              </a:rPr>
              <a:t>Lewis, K., W. P. Arnott, H. </a:t>
            </a:r>
            <a:r>
              <a:rPr lang="en-US" sz="1600" dirty="0" err="1">
                <a:solidFill>
                  <a:srgbClr val="FFFFFF"/>
                </a:solidFill>
              </a:rPr>
              <a:t>Moosmuller</a:t>
            </a:r>
            <a:r>
              <a:rPr lang="en-US" sz="1600" dirty="0">
                <a:solidFill>
                  <a:srgbClr val="FFFFFF"/>
                </a:solidFill>
              </a:rPr>
              <a:t>, and C. E. </a:t>
            </a:r>
            <a:r>
              <a:rPr lang="en-US" sz="1600" dirty="0" err="1">
                <a:solidFill>
                  <a:srgbClr val="FFFFFF"/>
                </a:solidFill>
              </a:rPr>
              <a:t>Wold</a:t>
            </a:r>
            <a:r>
              <a:rPr lang="en-US" sz="1600" dirty="0">
                <a:solidFill>
                  <a:srgbClr val="FFFFFF"/>
                </a:solidFill>
              </a:rPr>
              <a:t>, 2008: Strong spectral variation of biomass smoke light absorption and single scattering albedo observed with a novel dual-wavelength photoacoustic instrument. </a:t>
            </a:r>
            <a:r>
              <a:rPr lang="en-US" sz="1600" i="1" dirty="0">
                <a:solidFill>
                  <a:srgbClr val="FFFFFF"/>
                </a:solidFill>
              </a:rPr>
              <a:t>Journal of Geophysical Research-Atmospheres</a:t>
            </a:r>
            <a:r>
              <a:rPr lang="en-US" sz="1600" dirty="0">
                <a:solidFill>
                  <a:srgbClr val="FFFFFF"/>
                </a:solidFill>
              </a:rPr>
              <a:t>, </a:t>
            </a:r>
            <a:r>
              <a:rPr lang="en-US" sz="1600" b="1" dirty="0">
                <a:solidFill>
                  <a:srgbClr val="FFFFFF"/>
                </a:solidFill>
              </a:rPr>
              <a:t>113,</a:t>
            </a:r>
            <a:r>
              <a:rPr lang="en-US" sz="1600" dirty="0">
                <a:solidFill>
                  <a:srgbClr val="FFFFFF"/>
                </a:solidFill>
              </a:rPr>
              <a:t> 14.</a:t>
            </a:r>
          </a:p>
          <a:p>
            <a:r>
              <a:rPr lang="en-US" sz="1600" dirty="0">
                <a:solidFill>
                  <a:srgbClr val="FFFFFF"/>
                </a:solidFill>
              </a:rPr>
              <a:t>Block, S., 2019: Block lab at Stanford University. </a:t>
            </a:r>
            <a:r>
              <a:rPr lang="en-US" sz="1600" i="1" dirty="0">
                <a:solidFill>
                  <a:srgbClr val="FFFFFF"/>
                </a:solidFill>
              </a:rPr>
              <a:t>Block lab - Optical tweezers</a:t>
            </a:r>
            <a:r>
              <a:rPr lang="en-US" sz="1600" dirty="0">
                <a:solidFill>
                  <a:srgbClr val="FFFFFF"/>
                </a:solidFill>
              </a:rPr>
              <a:t>. https://blocklab.stanford.edu/optical_tweezers.html (Accessed February 7, 2020).</a:t>
            </a:r>
          </a:p>
          <a:p>
            <a:r>
              <a:rPr lang="en-US" sz="1600" dirty="0">
                <a:solidFill>
                  <a:srgbClr val="FFFFFF"/>
                </a:solidFill>
              </a:rPr>
              <a:t>National Center for Biotechnology Information. PubChem Database. </a:t>
            </a:r>
            <a:r>
              <a:rPr lang="en-US" sz="1600" dirty="0" err="1">
                <a:solidFill>
                  <a:srgbClr val="FFFFFF"/>
                </a:solidFill>
              </a:rPr>
              <a:t>Tetraethylene</a:t>
            </a:r>
            <a:r>
              <a:rPr lang="en-US" sz="1600" dirty="0">
                <a:solidFill>
                  <a:srgbClr val="FFFFFF"/>
                </a:solidFill>
              </a:rPr>
              <a:t> glycol, CID=8200, https://pubchem.ncbi.nlm.nih.gov/compound/Tetraethylene-glycol (accessed on Feb. 10, 2020)</a:t>
            </a:r>
          </a:p>
          <a:p>
            <a:endParaRPr lang="en-US" sz="1600" dirty="0">
              <a:solidFill>
                <a:srgbClr val="FFFFFF"/>
              </a:solidFill>
            </a:endParaRPr>
          </a:p>
        </p:txBody>
      </p:sp>
      <p:sp>
        <p:nvSpPr>
          <p:cNvPr id="4" name="Slide Number Placeholder 3">
            <a:extLst>
              <a:ext uri="{FF2B5EF4-FFF2-40B4-BE49-F238E27FC236}">
                <a16:creationId xmlns:a16="http://schemas.microsoft.com/office/drawing/2014/main" id="{2DA289B0-7C98-4C72-A800-3DE71E71512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5541657A-0F7E-4505-B7B4-A3B73F90966B}" type="slidenum">
              <a:rPr lang="en-US">
                <a:solidFill>
                  <a:srgbClr val="FFFFFF">
                    <a:alpha val="80000"/>
                  </a:srgbClr>
                </a:solidFill>
              </a:rPr>
              <a:pPr>
                <a:spcAft>
                  <a:spcPts val="600"/>
                </a:spcAft>
              </a:pPr>
              <a:t>26</a:t>
            </a:fld>
            <a:endParaRPr lang="en-US">
              <a:solidFill>
                <a:srgbClr val="FFFFFF">
                  <a:alpha val="80000"/>
                </a:srgbClr>
              </a:solidFill>
            </a:endParaRPr>
          </a:p>
        </p:txBody>
      </p:sp>
    </p:spTree>
    <p:extLst>
      <p:ext uri="{BB962C8B-B14F-4D97-AF65-F5344CB8AC3E}">
        <p14:creationId xmlns:p14="http://schemas.microsoft.com/office/powerpoint/2010/main" val="142514831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90F2CDC-0044-42C2-80CE-3275D7AA9899}"/>
              </a:ext>
            </a:extLst>
          </p:cNvPr>
          <p:cNvSpPr>
            <a:spLocks noGrp="1"/>
          </p:cNvSpPr>
          <p:nvPr>
            <p:ph type="title"/>
          </p:nvPr>
        </p:nvSpPr>
        <p:spPr>
          <a:xfrm>
            <a:off x="2555631" y="1441938"/>
            <a:ext cx="7080738" cy="3974124"/>
          </a:xfrm>
        </p:spPr>
        <p:txBody>
          <a:bodyPr>
            <a:normAutofit/>
          </a:bodyPr>
          <a:lstStyle/>
          <a:p>
            <a:pPr algn="ctr"/>
            <a:r>
              <a:rPr lang="en-US" sz="5400">
                <a:solidFill>
                  <a:schemeClr val="bg1">
                    <a:lumMod val="95000"/>
                    <a:lumOff val="5000"/>
                  </a:schemeClr>
                </a:solidFill>
              </a:rPr>
              <a:t>Thank you!</a:t>
            </a:r>
            <a:br>
              <a:rPr lang="en-US" sz="5400">
                <a:solidFill>
                  <a:schemeClr val="bg1">
                    <a:lumMod val="95000"/>
                    <a:lumOff val="5000"/>
                  </a:schemeClr>
                </a:solidFill>
              </a:rPr>
            </a:br>
            <a:br>
              <a:rPr lang="en-US" sz="5400">
                <a:solidFill>
                  <a:schemeClr val="bg1">
                    <a:lumMod val="95000"/>
                    <a:lumOff val="5000"/>
                  </a:schemeClr>
                </a:solidFill>
              </a:rPr>
            </a:br>
            <a:br>
              <a:rPr lang="en-US" sz="5400">
                <a:solidFill>
                  <a:schemeClr val="bg1">
                    <a:lumMod val="95000"/>
                    <a:lumOff val="5000"/>
                  </a:schemeClr>
                </a:solidFill>
              </a:rPr>
            </a:br>
            <a:br>
              <a:rPr lang="en-US" sz="5400">
                <a:solidFill>
                  <a:schemeClr val="bg1">
                    <a:lumMod val="95000"/>
                    <a:lumOff val="5000"/>
                  </a:schemeClr>
                </a:solidFill>
              </a:rPr>
            </a:br>
            <a:r>
              <a:rPr lang="en-US" sz="5400">
                <a:solidFill>
                  <a:schemeClr val="bg1">
                    <a:lumMod val="95000"/>
                    <a:lumOff val="5000"/>
                  </a:schemeClr>
                </a:solidFill>
              </a:rPr>
              <a:t>Questions?</a:t>
            </a:r>
          </a:p>
        </p:txBody>
      </p:sp>
      <p:sp>
        <p:nvSpPr>
          <p:cNvPr id="3" name="Slide Number Placeholder 2">
            <a:extLst>
              <a:ext uri="{FF2B5EF4-FFF2-40B4-BE49-F238E27FC236}">
                <a16:creationId xmlns:a16="http://schemas.microsoft.com/office/drawing/2014/main" id="{E38B7C8F-F9B8-4722-9152-44C4D6091041}"/>
              </a:ext>
            </a:extLst>
          </p:cNvPr>
          <p:cNvSpPr>
            <a:spLocks noGrp="1"/>
          </p:cNvSpPr>
          <p:nvPr>
            <p:ph type="sldNum" sz="quarter" idx="12"/>
          </p:nvPr>
        </p:nvSpPr>
        <p:spPr>
          <a:xfrm>
            <a:off x="11000232" y="6108192"/>
            <a:ext cx="548640" cy="548640"/>
          </a:xfrm>
          <a:prstGeom prst="ellipse">
            <a:avLst/>
          </a:prstGeom>
          <a:solidFill>
            <a:srgbClr val="7F7F7F"/>
          </a:solidFill>
        </p:spPr>
        <p:txBody>
          <a:bodyPr>
            <a:normAutofit/>
          </a:bodyPr>
          <a:lstStyle/>
          <a:p>
            <a:pPr algn="ctr">
              <a:spcAft>
                <a:spcPts val="600"/>
              </a:spcAft>
            </a:pPr>
            <a:fld id="{5541657A-0F7E-4505-B7B4-A3B73F90966B}" type="slidenum">
              <a:rPr lang="en-US" sz="1500">
                <a:solidFill>
                  <a:srgbClr val="FFFFFF"/>
                </a:solidFill>
              </a:rPr>
              <a:pPr algn="ctr">
                <a:spcAft>
                  <a:spcPts val="600"/>
                </a:spcAft>
              </a:pPr>
              <a:t>27</a:t>
            </a:fld>
            <a:endParaRPr lang="en-US" sz="1500">
              <a:solidFill>
                <a:srgbClr val="FFFFFF"/>
              </a:solidFill>
            </a:endParaRPr>
          </a:p>
        </p:txBody>
      </p:sp>
    </p:spTree>
    <p:extLst>
      <p:ext uri="{BB962C8B-B14F-4D97-AF65-F5344CB8AC3E}">
        <p14:creationId xmlns:p14="http://schemas.microsoft.com/office/powerpoint/2010/main" val="108509514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BAEFF-F73A-45D3-9E5E-23BF4E29CC9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Photoacoustic Theory</a:t>
            </a:r>
          </a:p>
        </p:txBody>
      </p:sp>
      <p:sp>
        <p:nvSpPr>
          <p:cNvPr id="3" name="Content Placeholder 2">
            <a:extLst>
              <a:ext uri="{FF2B5EF4-FFF2-40B4-BE49-F238E27FC236}">
                <a16:creationId xmlns:a16="http://schemas.microsoft.com/office/drawing/2014/main" id="{1B05B1C4-6D2F-4C38-9735-6346466878D3}"/>
              </a:ext>
            </a:extLst>
          </p:cNvPr>
          <p:cNvSpPr>
            <a:spLocks noGrp="1"/>
          </p:cNvSpPr>
          <p:nvPr>
            <p:ph idx="1"/>
          </p:nvPr>
        </p:nvSpPr>
        <p:spPr>
          <a:xfrm>
            <a:off x="1993526" y="5834435"/>
            <a:ext cx="2803063" cy="420001"/>
          </a:xfrm>
        </p:spPr>
        <p:txBody>
          <a:bodyPr vert="horz" lIns="91440" tIns="45720" rIns="91440" bIns="45720" rtlCol="0">
            <a:normAutofit/>
          </a:bodyPr>
          <a:lstStyle/>
          <a:p>
            <a:pPr marL="0" indent="0" algn="ctr">
              <a:buNone/>
            </a:pPr>
            <a:r>
              <a:rPr lang="en-US" sz="1400" dirty="0"/>
              <a:t>Lewis et al, 2008</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9F5D049-E4E5-4A67-8670-1304845D9FF1}"/>
              </a:ext>
            </a:extLst>
          </p:cNvPr>
          <p:cNvPicPr>
            <a:picLocks noChangeAspect="1"/>
          </p:cNvPicPr>
          <p:nvPr/>
        </p:nvPicPr>
        <p:blipFill>
          <a:blip r:embed="rId3"/>
          <a:stretch>
            <a:fillRect/>
          </a:stretch>
        </p:blipFill>
        <p:spPr>
          <a:xfrm>
            <a:off x="331567" y="3232154"/>
            <a:ext cx="5455917" cy="2386964"/>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AFC3B20-AE95-4BDB-A9E7-78F640D84219}"/>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5541657A-0F7E-4505-B7B4-A3B73F90966B}" type="slidenum">
              <a:rPr lang="en-US">
                <a:solidFill>
                  <a:schemeClr val="tx1"/>
                </a:solidFill>
              </a:rPr>
              <a:pPr>
                <a:spcAft>
                  <a:spcPts val="600"/>
                </a:spcAft>
              </a:pPr>
              <a:t>3</a:t>
            </a:fld>
            <a:endParaRPr lang="en-US" dirty="0">
              <a:solidFill>
                <a:schemeClr val="tx1"/>
              </a:solidFill>
            </a:endParaRPr>
          </a:p>
        </p:txBody>
      </p:sp>
      <p:sp>
        <p:nvSpPr>
          <p:cNvPr id="7" name="TextBox 6">
            <a:extLst>
              <a:ext uri="{FF2B5EF4-FFF2-40B4-BE49-F238E27FC236}">
                <a16:creationId xmlns:a16="http://schemas.microsoft.com/office/drawing/2014/main" id="{F83411BB-F95B-4C90-B422-F8F15815D23E}"/>
              </a:ext>
            </a:extLst>
          </p:cNvPr>
          <p:cNvSpPr txBox="1"/>
          <p:nvPr/>
        </p:nvSpPr>
        <p:spPr>
          <a:xfrm>
            <a:off x="6445073" y="2338371"/>
            <a:ext cx="5269362"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Modulated laser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Acoustic resonator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Sensitive microphone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Scattering detector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Photodetector</a:t>
            </a:r>
          </a:p>
        </p:txBody>
      </p:sp>
    </p:spTree>
    <p:extLst>
      <p:ext uri="{BB962C8B-B14F-4D97-AF65-F5344CB8AC3E}">
        <p14:creationId xmlns:p14="http://schemas.microsoft.com/office/powerpoint/2010/main" val="13878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FBAEFF-F73A-45D3-9E5E-23BF4E29CC9D}"/>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Photoacoustic Theory</a:t>
            </a:r>
          </a:p>
        </p:txBody>
      </p:sp>
      <p:sp>
        <p:nvSpPr>
          <p:cNvPr id="7" name="TextBox 6">
            <a:extLst>
              <a:ext uri="{FF2B5EF4-FFF2-40B4-BE49-F238E27FC236}">
                <a16:creationId xmlns:a16="http://schemas.microsoft.com/office/drawing/2014/main" id="{F83411BB-F95B-4C90-B422-F8F15815D23E}"/>
              </a:ext>
            </a:extLst>
          </p:cNvPr>
          <p:cNvSpPr txBox="1"/>
          <p:nvPr/>
        </p:nvSpPr>
        <p:spPr>
          <a:xfrm>
            <a:off x="643468" y="2638043"/>
            <a:ext cx="4010828" cy="341562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dirty="0"/>
              <a:t>Energy flux introduced by laser</a:t>
            </a:r>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r>
              <a:rPr lang="en-US" sz="1900" dirty="0"/>
              <a:t>Energy absorbed by particle</a:t>
            </a:r>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r>
              <a:rPr lang="en-US" sz="1900" dirty="0"/>
              <a:t>Energy dissipated</a:t>
            </a:r>
          </a:p>
          <a:p>
            <a:pPr lvl="1" indent="-228600">
              <a:lnSpc>
                <a:spcPct val="90000"/>
              </a:lnSpc>
              <a:spcAft>
                <a:spcPts val="600"/>
              </a:spcAft>
              <a:buFont typeface="Arial" panose="020B0604020202020204" pitchFamily="34" charset="0"/>
              <a:buChar char="•"/>
            </a:pPr>
            <a:r>
              <a:rPr lang="en-US" sz="1900" dirty="0"/>
              <a:t>Heat flux –&gt; Photoacoustic signal</a:t>
            </a:r>
          </a:p>
          <a:p>
            <a:pPr lvl="1" indent="-228600">
              <a:lnSpc>
                <a:spcPct val="90000"/>
              </a:lnSpc>
              <a:spcAft>
                <a:spcPts val="600"/>
              </a:spcAft>
              <a:buFont typeface="Arial" panose="020B0604020202020204" pitchFamily="34" charset="0"/>
              <a:buChar char="•"/>
            </a:pPr>
            <a:r>
              <a:rPr lang="en-US" sz="1900" dirty="0"/>
              <a:t>Mass flux –&gt; Evaporation</a:t>
            </a:r>
          </a:p>
        </p:txBody>
      </p:sp>
      <p:pic>
        <p:nvPicPr>
          <p:cNvPr id="10" name="Content Placeholder 9">
            <a:extLst>
              <a:ext uri="{FF2B5EF4-FFF2-40B4-BE49-F238E27FC236}">
                <a16:creationId xmlns:a16="http://schemas.microsoft.com/office/drawing/2014/main" id="{C1A134D8-5835-415B-9BB9-A7603EF12D43}"/>
              </a:ext>
            </a:extLst>
          </p:cNvPr>
          <p:cNvPicPr>
            <a:picLocks noGrp="1" noChangeAspect="1"/>
          </p:cNvPicPr>
          <p:nvPr>
            <p:ph idx="1"/>
          </p:nvPr>
        </p:nvPicPr>
        <p:blipFill>
          <a:blip r:embed="rId3"/>
          <a:stretch>
            <a:fillRect/>
          </a:stretch>
        </p:blipFill>
        <p:spPr>
          <a:xfrm>
            <a:off x="5297763" y="1613978"/>
            <a:ext cx="6250769" cy="3469176"/>
          </a:xfrm>
          <a:prstGeom prst="rect">
            <a:avLst/>
          </a:prstGeom>
        </p:spPr>
      </p:pic>
      <p:sp>
        <p:nvSpPr>
          <p:cNvPr id="4" name="Slide Number Placeholder 3">
            <a:extLst>
              <a:ext uri="{FF2B5EF4-FFF2-40B4-BE49-F238E27FC236}">
                <a16:creationId xmlns:a16="http://schemas.microsoft.com/office/drawing/2014/main" id="{CAFC3B20-AE95-4BDB-A9E7-78F640D8421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541657A-0F7E-4505-B7B4-A3B73F90966B}" type="slidenum">
              <a:rPr lang="en-US"/>
              <a:pPr>
                <a:spcAft>
                  <a:spcPts val="600"/>
                </a:spcAft>
              </a:pPr>
              <a:t>4</a:t>
            </a:fld>
            <a:endParaRPr lang="en-US"/>
          </a:p>
        </p:txBody>
      </p:sp>
    </p:spTree>
    <p:extLst>
      <p:ext uri="{BB962C8B-B14F-4D97-AF65-F5344CB8AC3E}">
        <p14:creationId xmlns:p14="http://schemas.microsoft.com/office/powerpoint/2010/main" val="31152359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BAEFF-F73A-45D3-9E5E-23BF4E29CC9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Photoacoustic Theory</a:t>
            </a:r>
          </a:p>
        </p:txBody>
      </p:sp>
      <p:sp>
        <p:nvSpPr>
          <p:cNvPr id="3" name="Content Placeholder 2">
            <a:extLst>
              <a:ext uri="{FF2B5EF4-FFF2-40B4-BE49-F238E27FC236}">
                <a16:creationId xmlns:a16="http://schemas.microsoft.com/office/drawing/2014/main" id="{1B05B1C4-6D2F-4C38-9735-6346466878D3}"/>
              </a:ext>
            </a:extLst>
          </p:cNvPr>
          <p:cNvSpPr>
            <a:spLocks noGrp="1"/>
          </p:cNvSpPr>
          <p:nvPr>
            <p:ph idx="1"/>
          </p:nvPr>
        </p:nvSpPr>
        <p:spPr>
          <a:xfrm>
            <a:off x="1993526" y="5834435"/>
            <a:ext cx="2803063" cy="420001"/>
          </a:xfrm>
        </p:spPr>
        <p:txBody>
          <a:bodyPr vert="horz" lIns="91440" tIns="45720" rIns="91440" bIns="45720" rtlCol="0">
            <a:normAutofit/>
          </a:bodyPr>
          <a:lstStyle/>
          <a:p>
            <a:pPr marL="0" indent="0" algn="ctr">
              <a:buNone/>
            </a:pPr>
            <a:r>
              <a:rPr lang="en-US" sz="1400" dirty="0"/>
              <a:t>Lewis et al, 2008</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AFC3B20-AE95-4BDB-A9E7-78F640D84219}"/>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5541657A-0F7E-4505-B7B4-A3B73F90966B}" type="slidenum">
              <a:rPr lang="en-US">
                <a:solidFill>
                  <a:schemeClr val="tx1"/>
                </a:solidFill>
              </a:rPr>
              <a:pPr>
                <a:spcAft>
                  <a:spcPts val="600"/>
                </a:spcAft>
              </a:pPr>
              <a:t>5</a:t>
            </a:fld>
            <a:endParaRPr lang="en-US" dirty="0">
              <a:solidFill>
                <a:schemeClr val="tx1"/>
              </a:solidFill>
            </a:endParaRPr>
          </a:p>
        </p:txBody>
      </p:sp>
      <p:sp>
        <p:nvSpPr>
          <p:cNvPr id="7" name="TextBox 6">
            <a:extLst>
              <a:ext uri="{FF2B5EF4-FFF2-40B4-BE49-F238E27FC236}">
                <a16:creationId xmlns:a16="http://schemas.microsoft.com/office/drawing/2014/main" id="{F83411BB-F95B-4C90-B422-F8F15815D23E}"/>
              </a:ext>
            </a:extLst>
          </p:cNvPr>
          <p:cNvSpPr txBox="1"/>
          <p:nvPr/>
        </p:nvSpPr>
        <p:spPr>
          <a:xfrm>
            <a:off x="6445073" y="2338371"/>
            <a:ext cx="5269362"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Single Scattering Albedo</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Absorption coefficient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Scattering coefficient</a:t>
            </a:r>
          </a:p>
        </p:txBody>
      </p:sp>
      <mc:AlternateContent xmlns:mc="http://schemas.openxmlformats.org/markup-compatibility/2006" xmlns:a14="http://schemas.microsoft.com/office/drawing/2010/main">
        <mc:Choice Requires="a14">
          <p:sp>
            <p:nvSpPr>
              <p:cNvPr id="6" name="TextBox 5"/>
              <p:cNvSpPr txBox="1"/>
              <p:nvPr/>
            </p:nvSpPr>
            <p:spPr>
              <a:xfrm>
                <a:off x="1829885" y="2338371"/>
                <a:ext cx="3130344" cy="763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𝜔</m:t>
                      </m:r>
                      <m:r>
                        <a:rPr lang="en-US" sz="2400" i="1">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𝑠𝑐𝑎</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𝑒𝑥𝑡</m:t>
                              </m:r>
                            </m:sub>
                          </m:sSub>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𝑠𝑐𝑎</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𝑎𝑏𝑠</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𝑠𝑐𝑎</m:t>
                              </m:r>
                            </m:sub>
                          </m:sSub>
                        </m:den>
                      </m:f>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829885" y="2338371"/>
                <a:ext cx="3130344" cy="76379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66E36FF-4513-4605-BDC4-B932882576D2}"/>
                  </a:ext>
                </a:extLst>
              </p:cNvPr>
              <p:cNvSpPr txBox="1"/>
              <p:nvPr/>
            </p:nvSpPr>
            <p:spPr>
              <a:xfrm>
                <a:off x="1049607" y="3703118"/>
                <a:ext cx="4690900" cy="8015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𝑎𝑏𝑠</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𝑚</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𝐿</m:t>
                              </m:r>
                            </m:sub>
                          </m:sSub>
                        </m:den>
                      </m:f>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𝑟𝑒𝑠</m:t>
                              </m:r>
                            </m:sub>
                          </m:sSub>
                        </m:num>
                        <m:den>
                          <m:r>
                            <a:rPr lang="en-US" sz="2400" b="0" i="1" smtClean="0">
                              <a:latin typeface="Cambria Math" panose="02040503050406030204" pitchFamily="18" charset="0"/>
                              <a:ea typeface="Cambria Math" panose="02040503050406030204" pitchFamily="18" charset="0"/>
                            </a:rPr>
                            <m:t>𝛾</m:t>
                          </m:r>
                          <m:r>
                            <a:rPr lang="en-US" sz="2400" b="0" i="1" smtClean="0">
                              <a:latin typeface="Cambria Math" panose="02040503050406030204" pitchFamily="18" charset="0"/>
                              <a:ea typeface="Cambria Math" panose="02040503050406030204" pitchFamily="18" charset="0"/>
                            </a:rPr>
                            <m:t>−1</m:t>
                          </m:r>
                        </m:den>
                      </m:f>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𝜋</m:t>
                              </m:r>
                            </m:e>
                            <m:sup>
                              <m:r>
                                <a:rPr lang="en-US" sz="2400" b="0" i="1" smtClean="0">
                                  <a:latin typeface="Cambria Math" panose="02040503050406030204" pitchFamily="18" charset="0"/>
                                </a:rPr>
                                <m:t>2</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𝑜</m:t>
                              </m:r>
                            </m:sub>
                          </m:sSub>
                        </m:num>
                        <m:den>
                          <m:r>
                            <a:rPr lang="en-US" sz="2400" b="0" i="1" smtClean="0">
                              <a:latin typeface="Cambria Math" panose="02040503050406030204" pitchFamily="18" charset="0"/>
                            </a:rPr>
                            <m:t>𝑄</m:t>
                          </m:r>
                        </m:den>
                      </m:f>
                      <m:r>
                        <m:rPr>
                          <m:sty m:val="p"/>
                        </m:rPr>
                        <a:rPr lang="en-US" sz="2400" b="0" i="0" smtClean="0">
                          <a:latin typeface="Cambria Math" panose="02040503050406030204" pitchFamily="18" charset="0"/>
                        </a:rPr>
                        <m:t>cos</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𝜙</m:t>
                          </m:r>
                        </m:e>
                        <m:sub>
                          <m:r>
                            <a:rPr lang="en-US" sz="2400" b="0" i="1" smtClean="0">
                              <a:latin typeface="Cambria Math" panose="02040503050406030204" pitchFamily="18" charset="0"/>
                            </a:rPr>
                            <m:t>𝑀</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𝜙</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m:t>
                      </m:r>
                    </m:oMath>
                  </m:oMathPara>
                </a14:m>
                <a:endParaRPr lang="en-US" sz="2400" dirty="0"/>
              </a:p>
            </p:txBody>
          </p:sp>
        </mc:Choice>
        <mc:Fallback xmlns="">
          <p:sp>
            <p:nvSpPr>
              <p:cNvPr id="5" name="TextBox 4">
                <a:extLst>
                  <a:ext uri="{FF2B5EF4-FFF2-40B4-BE49-F238E27FC236}">
                    <a16:creationId xmlns:a16="http://schemas.microsoft.com/office/drawing/2014/main" id="{566E36FF-4513-4605-BDC4-B932882576D2}"/>
                  </a:ext>
                </a:extLst>
              </p:cNvPr>
              <p:cNvSpPr txBox="1">
                <a:spLocks noRot="1" noChangeAspect="1" noMove="1" noResize="1" noEditPoints="1" noAdjustHandles="1" noChangeArrowheads="1" noChangeShapeType="1" noTextEdit="1"/>
              </p:cNvSpPr>
              <p:nvPr/>
            </p:nvSpPr>
            <p:spPr>
              <a:xfrm>
                <a:off x="1049607" y="3703118"/>
                <a:ext cx="4690900" cy="80156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FE53485-2D6F-41BF-A75E-F0BBEDC7D946}"/>
                  </a:ext>
                </a:extLst>
              </p:cNvPr>
              <p:cNvSpPr txBox="1"/>
              <p:nvPr/>
            </p:nvSpPr>
            <p:spPr>
              <a:xfrm>
                <a:off x="2336947" y="4750502"/>
                <a:ext cx="2116220" cy="8381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𝑠𝑐𝑎</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𝛼</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acc>
                            <m:accPr>
                              <m:chr m:val="̃"/>
                              <m:ctrlPr>
                                <a:rPr lang="en-US" sz="2400" b="0" i="1" smtClean="0">
                                  <a:latin typeface="Cambria Math" panose="02040503050406030204" pitchFamily="18" charset="0"/>
                                  <a:ea typeface="Cambria Math" panose="02040503050406030204" pitchFamily="18" charset="0"/>
                                </a:rPr>
                              </m:ctrlPr>
                            </m:acc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𝑃</m:t>
                                  </m:r>
                                </m:e>
                                <m:sub>
                                  <m:r>
                                    <a:rPr lang="en-US" sz="2400" b="0" i="1" smtClean="0">
                                      <a:latin typeface="Cambria Math" panose="02040503050406030204" pitchFamily="18" charset="0"/>
                                      <a:ea typeface="Cambria Math" panose="02040503050406030204" pitchFamily="18" charset="0"/>
                                    </a:rPr>
                                    <m:t>𝑃𝑀𝑇</m:t>
                                  </m:r>
                                </m:sub>
                              </m:sSub>
                            </m:e>
                          </m:acc>
                          <m:r>
                            <a:rPr lang="en-US" sz="2400" b="0" i="1" smtClean="0">
                              <a:latin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m:t>
                          </m:r>
                          <m:acc>
                            <m:accPr>
                              <m:chr m:val="̃"/>
                              <m:ctrlPr>
                                <a:rPr lang="en-US" sz="2400" b="0" i="1" smtClean="0">
                                  <a:latin typeface="Cambria Math" panose="02040503050406030204" pitchFamily="18" charset="0"/>
                                  <a:ea typeface="Cambria Math" panose="02040503050406030204" pitchFamily="18" charset="0"/>
                                </a:rPr>
                              </m:ctrlPr>
                            </m:acc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𝑃</m:t>
                                  </m:r>
                                </m:e>
                                <m:sub>
                                  <m:r>
                                    <a:rPr lang="en-US" sz="2400" b="0" i="1" smtClean="0">
                                      <a:latin typeface="Cambria Math" panose="02040503050406030204" pitchFamily="18" charset="0"/>
                                      <a:ea typeface="Cambria Math" panose="02040503050406030204" pitchFamily="18" charset="0"/>
                                    </a:rPr>
                                    <m:t>𝐿</m:t>
                                  </m:r>
                                </m:sub>
                              </m:sSub>
                            </m:e>
                          </m:acc>
                          <m:r>
                            <a:rPr lang="en-US" sz="2400" b="0" i="1" smtClean="0">
                              <a:latin typeface="Cambria Math" panose="02040503050406030204" pitchFamily="18" charset="0"/>
                            </a:rPr>
                            <m:t>|</m:t>
                          </m:r>
                        </m:den>
                      </m:f>
                    </m:oMath>
                  </m:oMathPara>
                </a14:m>
                <a:endParaRPr lang="en-US" sz="2400" dirty="0"/>
              </a:p>
            </p:txBody>
          </p:sp>
        </mc:Choice>
        <mc:Fallback xmlns="">
          <p:sp>
            <p:nvSpPr>
              <p:cNvPr id="8" name="TextBox 7">
                <a:extLst>
                  <a:ext uri="{FF2B5EF4-FFF2-40B4-BE49-F238E27FC236}">
                    <a16:creationId xmlns:a16="http://schemas.microsoft.com/office/drawing/2014/main" id="{0FE53485-2D6F-41BF-A75E-F0BBEDC7D946}"/>
                  </a:ext>
                </a:extLst>
              </p:cNvPr>
              <p:cNvSpPr txBox="1">
                <a:spLocks noRot="1" noChangeAspect="1" noMove="1" noResize="1" noEditPoints="1" noAdjustHandles="1" noChangeArrowheads="1" noChangeShapeType="1" noTextEdit="1"/>
              </p:cNvSpPr>
              <p:nvPr/>
            </p:nvSpPr>
            <p:spPr>
              <a:xfrm>
                <a:off x="2336947" y="4750502"/>
                <a:ext cx="2116220" cy="83811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656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2E39B1-EE9F-4D22-AECB-0ACD37418D25}"/>
              </a:ext>
            </a:extLst>
          </p:cNvPr>
          <p:cNvSpPr>
            <a:spLocks noGrp="1"/>
          </p:cNvSpPr>
          <p:nvPr>
            <p:ph type="title"/>
          </p:nvPr>
        </p:nvSpPr>
        <p:spPr>
          <a:xfrm>
            <a:off x="718686" y="5091762"/>
            <a:ext cx="7484787" cy="1264588"/>
          </a:xfrm>
        </p:spPr>
        <p:txBody>
          <a:bodyPr vert="horz" lIns="91440" tIns="45720" rIns="91440" bIns="45720" rtlCol="0" anchor="ctr">
            <a:normAutofit/>
          </a:bodyPr>
          <a:lstStyle/>
          <a:p>
            <a:pPr algn="r"/>
            <a:r>
              <a:rPr lang="en-US" sz="4800" dirty="0">
                <a:solidFill>
                  <a:srgbClr val="FFFFFF"/>
                </a:solidFill>
              </a:rPr>
              <a:t>Optical Tweezing</a:t>
            </a:r>
          </a:p>
        </p:txBody>
      </p:sp>
      <p:sp>
        <p:nvSpPr>
          <p:cNvPr id="3" name="Content Placeholder 2">
            <a:extLst>
              <a:ext uri="{FF2B5EF4-FFF2-40B4-BE49-F238E27FC236}">
                <a16:creationId xmlns:a16="http://schemas.microsoft.com/office/drawing/2014/main" id="{CD26EF3E-37A1-481D-86A6-02EC7FAACDC7}"/>
              </a:ext>
            </a:extLst>
          </p:cNvPr>
          <p:cNvSpPr>
            <a:spLocks noGrp="1"/>
          </p:cNvSpPr>
          <p:nvPr>
            <p:ph idx="1"/>
          </p:nvPr>
        </p:nvSpPr>
        <p:spPr>
          <a:xfrm>
            <a:off x="8768969" y="5541493"/>
            <a:ext cx="1175537" cy="365125"/>
          </a:xfrm>
        </p:spPr>
        <p:txBody>
          <a:bodyPr vert="horz" lIns="91440" tIns="45720" rIns="91440" bIns="45720" rtlCol="0" anchor="ctr">
            <a:normAutofit/>
          </a:bodyPr>
          <a:lstStyle/>
          <a:p>
            <a:pPr marL="0" indent="0">
              <a:buNone/>
            </a:pPr>
            <a:r>
              <a:rPr lang="en-US" sz="1600" dirty="0">
                <a:solidFill>
                  <a:schemeClr val="bg1"/>
                </a:solidFill>
                <a:latin typeface="+mj-lt"/>
              </a:rPr>
              <a:t>Block, 2019</a:t>
            </a:r>
          </a:p>
        </p:txBody>
      </p:sp>
      <p:pic>
        <p:nvPicPr>
          <p:cNvPr id="5" name="Picture 4">
            <a:extLst>
              <a:ext uri="{FF2B5EF4-FFF2-40B4-BE49-F238E27FC236}">
                <a16:creationId xmlns:a16="http://schemas.microsoft.com/office/drawing/2014/main" id="{2CEB8E70-171C-42DE-83F3-D3D3D14C4E50}"/>
              </a:ext>
            </a:extLst>
          </p:cNvPr>
          <p:cNvPicPr>
            <a:picLocks noChangeAspect="1"/>
          </p:cNvPicPr>
          <p:nvPr/>
        </p:nvPicPr>
        <p:blipFill rotWithShape="1">
          <a:blip r:embed="rId2"/>
          <a:srcRect t="-628" r="-1" b="241"/>
          <a:stretch/>
        </p:blipFill>
        <p:spPr>
          <a:xfrm>
            <a:off x="320040" y="998376"/>
            <a:ext cx="6186106" cy="2561626"/>
          </a:xfrm>
          <a:prstGeom prst="rect">
            <a:avLst/>
          </a:prstGeom>
        </p:spPr>
      </p:pic>
      <p:cxnSp>
        <p:nvCxnSpPr>
          <p:cNvPr id="47" name="Straight Connector 46">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1B1E4D1-AD62-4928-A0DC-47B2895D6905}"/>
              </a:ext>
            </a:extLst>
          </p:cNvPr>
          <p:cNvSpPr>
            <a:spLocks noGrp="1"/>
          </p:cNvSpPr>
          <p:nvPr>
            <p:ph type="sldNum" sz="quarter" idx="12"/>
          </p:nvPr>
        </p:nvSpPr>
        <p:spPr>
          <a:xfrm>
            <a:off x="8610600" y="6501384"/>
            <a:ext cx="2743200" cy="365125"/>
          </a:xfrm>
        </p:spPr>
        <p:txBody>
          <a:bodyPr vert="horz" lIns="91440" tIns="45720" rIns="91440" bIns="45720" rtlCol="0" anchor="ctr">
            <a:normAutofit/>
          </a:bodyPr>
          <a:lstStyle/>
          <a:p>
            <a:pPr>
              <a:spcAft>
                <a:spcPts val="600"/>
              </a:spcAft>
              <a:defRPr/>
            </a:pPr>
            <a:fld id="{5541657A-0F7E-4505-B7B4-A3B73F90966B}" type="slidenum">
              <a:rPr lang="en-US">
                <a:solidFill>
                  <a:schemeClr val="tx1">
                    <a:lumMod val="75000"/>
                    <a:lumOff val="25000"/>
                    <a:alpha val="70000"/>
                  </a:schemeClr>
                </a:solidFill>
                <a:latin typeface="Calibri" panose="020F0502020204030204"/>
              </a:rPr>
              <a:pPr>
                <a:spcAft>
                  <a:spcPts val="600"/>
                </a:spcAft>
                <a:defRPr/>
              </a:pPr>
              <a:t>6</a:t>
            </a:fld>
            <a:endParaRPr lang="en-US">
              <a:solidFill>
                <a:schemeClr val="tx1">
                  <a:lumMod val="75000"/>
                  <a:lumOff val="25000"/>
                  <a:alpha val="70000"/>
                </a:schemeClr>
              </a:solidFill>
              <a:latin typeface="Calibri" panose="020F0502020204030204"/>
            </a:endParaRPr>
          </a:p>
        </p:txBody>
      </p:sp>
      <p:sp>
        <p:nvSpPr>
          <p:cNvPr id="9" name="TextBox 8">
            <a:extLst>
              <a:ext uri="{FF2B5EF4-FFF2-40B4-BE49-F238E27FC236}">
                <a16:creationId xmlns:a16="http://schemas.microsoft.com/office/drawing/2014/main" id="{0BD95E49-FF16-416F-A756-AB509D2F1692}"/>
              </a:ext>
            </a:extLst>
          </p:cNvPr>
          <p:cNvSpPr txBox="1"/>
          <p:nvPr/>
        </p:nvSpPr>
        <p:spPr>
          <a:xfrm>
            <a:off x="6796428" y="980287"/>
            <a:ext cx="5125453"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t>Momentum of photon</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Focused laser light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Particle is optically trapped</a:t>
            </a:r>
          </a:p>
        </p:txBody>
      </p:sp>
    </p:spTree>
    <p:extLst>
      <p:ext uri="{BB962C8B-B14F-4D97-AF65-F5344CB8AC3E}">
        <p14:creationId xmlns:p14="http://schemas.microsoft.com/office/powerpoint/2010/main" val="175651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1FFAD-6376-4640-BC31-79B81D63AA0C}"/>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Optical Tweezing</a:t>
            </a:r>
          </a:p>
        </p:txBody>
      </p:sp>
      <p:pic>
        <p:nvPicPr>
          <p:cNvPr id="5" name="Picture 4">
            <a:extLst>
              <a:ext uri="{FF2B5EF4-FFF2-40B4-BE49-F238E27FC236}">
                <a16:creationId xmlns:a16="http://schemas.microsoft.com/office/drawing/2014/main" id="{B952867C-713B-47C0-B26B-449B911229DF}"/>
              </a:ext>
            </a:extLst>
          </p:cNvPr>
          <p:cNvPicPr>
            <a:picLocks noChangeAspect="1"/>
          </p:cNvPicPr>
          <p:nvPr/>
        </p:nvPicPr>
        <p:blipFill rotWithShape="1">
          <a:blip r:embed="rId2"/>
          <a:srcRect r="10977" b="1"/>
          <a:stretch/>
        </p:blipFill>
        <p:spPr>
          <a:xfrm>
            <a:off x="841248" y="2516777"/>
            <a:ext cx="6236208" cy="3660185"/>
          </a:xfrm>
          <a:prstGeom prst="rect">
            <a:avLst/>
          </a:prstGeom>
        </p:spPr>
      </p:pic>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10670ADF-4A30-40BA-96CB-0CA3AD3AC69E}"/>
                  </a:ext>
                </a:extLst>
              </p:cNvPr>
              <p:cNvSpPr>
                <a:spLocks noGrp="1"/>
              </p:cNvSpPr>
              <p:nvPr>
                <p:ph idx="1"/>
              </p:nvPr>
            </p:nvSpPr>
            <p:spPr>
              <a:xfrm>
                <a:off x="7546848" y="2516777"/>
                <a:ext cx="3803904" cy="3660185"/>
              </a:xfrm>
            </p:spPr>
            <p:txBody>
              <a:bodyPr anchor="ctr">
                <a:normAutofit/>
              </a:bodyPr>
              <a:lstStyle/>
              <a:p>
                <a14:m>
                  <m:oMath xmlns:m="http://schemas.openxmlformats.org/officeDocument/2006/math">
                    <m:r>
                      <a:rPr lang="en-US" sz="2200" b="0" i="1" smtClean="0">
                        <a:latin typeface="Cambria Math" panose="02040503050406030204" pitchFamily="18" charset="0"/>
                      </a:rPr>
                      <m:t>𝑃</m:t>
                    </m:r>
                    <m:r>
                      <a:rPr lang="en-US" sz="2200" b="0" i="1" smtClean="0">
                        <a:latin typeface="Cambria Math" panose="02040503050406030204" pitchFamily="18" charset="0"/>
                      </a:rPr>
                      <m:t>=</m:t>
                    </m:r>
                    <m:r>
                      <a:rPr lang="en-US" sz="2200" b="0" i="1" smtClean="0">
                        <a:latin typeface="Cambria Math" panose="02040503050406030204" pitchFamily="18" charset="0"/>
                      </a:rPr>
                      <m:t>𝑚</m:t>
                    </m:r>
                    <m:r>
                      <a:rPr lang="en-US" sz="2200" b="0" i="1" smtClean="0">
                        <a:latin typeface="Cambria Math" panose="02040503050406030204" pitchFamily="18" charset="0"/>
                      </a:rPr>
                      <m:t>∗</m:t>
                    </m:r>
                    <m:r>
                      <a:rPr lang="en-US" sz="2200" b="0" i="1" smtClean="0">
                        <a:latin typeface="Cambria Math" panose="02040503050406030204" pitchFamily="18" charset="0"/>
                      </a:rPr>
                      <m:t>𝑣</m:t>
                    </m:r>
                  </m:oMath>
                </a14:m>
                <a:endParaRPr lang="en-US" sz="2200" b="0" dirty="0"/>
              </a:p>
              <a:p>
                <a:endParaRPr lang="en-US" sz="2200" b="0" dirty="0"/>
              </a:p>
              <a:p>
                <a:endParaRPr lang="en-US" sz="2200" b="0" dirty="0"/>
              </a:p>
            </p:txBody>
          </p:sp>
        </mc:Choice>
        <mc:Fallback xmlns="">
          <p:sp>
            <p:nvSpPr>
              <p:cNvPr id="14" name="Content Placeholder 2">
                <a:extLst>
                  <a:ext uri="{FF2B5EF4-FFF2-40B4-BE49-F238E27FC236}">
                    <a16:creationId xmlns:a16="http://schemas.microsoft.com/office/drawing/2014/main" id="{10670ADF-4A30-40BA-96CB-0CA3AD3AC69E}"/>
                  </a:ext>
                </a:extLst>
              </p:cNvPr>
              <p:cNvSpPr>
                <a:spLocks noGrp="1" noRot="1" noChangeAspect="1" noMove="1" noResize="1" noEditPoints="1" noAdjustHandles="1" noChangeArrowheads="1" noChangeShapeType="1" noTextEdit="1"/>
              </p:cNvSpPr>
              <p:nvPr>
                <p:ph idx="1"/>
              </p:nvPr>
            </p:nvSpPr>
            <p:spPr>
              <a:xfrm>
                <a:off x="7546848" y="2516777"/>
                <a:ext cx="3803904" cy="3660185"/>
              </a:xfrm>
              <a:blipFill>
                <a:blip r:embed="rId3"/>
                <a:stretch>
                  <a:fillRect l="-17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3DDA6A0-7605-4017-8D99-801C5E36EA08}"/>
              </a:ext>
            </a:extLst>
          </p:cNvPr>
          <p:cNvSpPr>
            <a:spLocks noGrp="1"/>
          </p:cNvSpPr>
          <p:nvPr>
            <p:ph type="sldNum" sz="quarter" idx="12"/>
          </p:nvPr>
        </p:nvSpPr>
        <p:spPr>
          <a:xfrm>
            <a:off x="8610600" y="6356350"/>
            <a:ext cx="2743200" cy="365125"/>
          </a:xfrm>
        </p:spPr>
        <p:txBody>
          <a:bodyPr>
            <a:normAutofit/>
          </a:bodyPr>
          <a:lstStyle/>
          <a:p>
            <a:pPr>
              <a:spcAft>
                <a:spcPts val="600"/>
              </a:spcAft>
            </a:pPr>
            <a:fld id="{5541657A-0F7E-4505-B7B4-A3B73F90966B}" type="slidenum">
              <a:rPr lang="en-US" smtClean="0">
                <a:solidFill>
                  <a:schemeClr val="tx1"/>
                </a:solidFill>
              </a:rPr>
              <a:pPr>
                <a:spcAft>
                  <a:spcPts val="600"/>
                </a:spcAft>
              </a:pPr>
              <a:t>7</a:t>
            </a:fld>
            <a:endParaRPr lang="en-US" dirty="0">
              <a:solidFill>
                <a:schemeClr val="tx1"/>
              </a:solidFill>
            </a:endParaRPr>
          </a:p>
        </p:txBody>
      </p:sp>
      <p:sp>
        <p:nvSpPr>
          <p:cNvPr id="13" name="Content Placeholder 2">
            <a:extLst>
              <a:ext uri="{FF2B5EF4-FFF2-40B4-BE49-F238E27FC236}">
                <a16:creationId xmlns:a16="http://schemas.microsoft.com/office/drawing/2014/main" id="{03D619C3-27D6-49BB-8E72-16429785F0C6}"/>
              </a:ext>
            </a:extLst>
          </p:cNvPr>
          <p:cNvSpPr txBox="1">
            <a:spLocks/>
          </p:cNvSpPr>
          <p:nvPr/>
        </p:nvSpPr>
        <p:spPr>
          <a:xfrm>
            <a:off x="3371583" y="6145404"/>
            <a:ext cx="11755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mj-lt"/>
              </a:rPr>
              <a:t>Block, 2019</a:t>
            </a:r>
          </a:p>
        </p:txBody>
      </p:sp>
    </p:spTree>
    <p:extLst>
      <p:ext uri="{BB962C8B-B14F-4D97-AF65-F5344CB8AC3E}">
        <p14:creationId xmlns:p14="http://schemas.microsoft.com/office/powerpoint/2010/main" val="214809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1FFAD-6376-4640-BC31-79B81D63AA0C}"/>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Optical Tweezing</a:t>
            </a:r>
          </a:p>
        </p:txBody>
      </p:sp>
      <p:pic>
        <p:nvPicPr>
          <p:cNvPr id="5" name="Picture 4">
            <a:extLst>
              <a:ext uri="{FF2B5EF4-FFF2-40B4-BE49-F238E27FC236}">
                <a16:creationId xmlns:a16="http://schemas.microsoft.com/office/drawing/2014/main" id="{B952867C-713B-47C0-B26B-449B911229DF}"/>
              </a:ext>
            </a:extLst>
          </p:cNvPr>
          <p:cNvPicPr>
            <a:picLocks noChangeAspect="1"/>
          </p:cNvPicPr>
          <p:nvPr/>
        </p:nvPicPr>
        <p:blipFill rotWithShape="1">
          <a:blip r:embed="rId2"/>
          <a:srcRect r="10977" b="1"/>
          <a:stretch/>
        </p:blipFill>
        <p:spPr>
          <a:xfrm>
            <a:off x="841248" y="2516777"/>
            <a:ext cx="6236208" cy="3660185"/>
          </a:xfrm>
          <a:prstGeom prst="rect">
            <a:avLst/>
          </a:prstGeom>
        </p:spPr>
      </p:pic>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10670ADF-4A30-40BA-96CB-0CA3AD3AC69E}"/>
                  </a:ext>
                </a:extLst>
              </p:cNvPr>
              <p:cNvSpPr>
                <a:spLocks noGrp="1"/>
              </p:cNvSpPr>
              <p:nvPr>
                <p:ph idx="1"/>
              </p:nvPr>
            </p:nvSpPr>
            <p:spPr>
              <a:xfrm>
                <a:off x="7546848" y="2516777"/>
                <a:ext cx="3803904" cy="3660185"/>
              </a:xfrm>
            </p:spPr>
            <p:txBody>
              <a:bodyPr anchor="ctr">
                <a:normAutofit/>
              </a:bodyPr>
              <a:lstStyle/>
              <a:p>
                <a14:m>
                  <m:oMath xmlns:m="http://schemas.openxmlformats.org/officeDocument/2006/math">
                    <m:r>
                      <a:rPr lang="en-US" sz="2200" b="0" i="1" smtClean="0">
                        <a:latin typeface="Cambria Math" panose="02040503050406030204" pitchFamily="18" charset="0"/>
                      </a:rPr>
                      <m:t>𝑃</m:t>
                    </m:r>
                    <m:r>
                      <a:rPr lang="en-US" sz="2200" b="0" i="1" smtClean="0">
                        <a:latin typeface="Cambria Math" panose="02040503050406030204" pitchFamily="18" charset="0"/>
                      </a:rPr>
                      <m:t>=</m:t>
                    </m:r>
                    <m:r>
                      <a:rPr lang="en-US" sz="2200" b="0" i="1" smtClean="0">
                        <a:latin typeface="Cambria Math" panose="02040503050406030204" pitchFamily="18" charset="0"/>
                      </a:rPr>
                      <m:t>𝑚</m:t>
                    </m:r>
                    <m:r>
                      <a:rPr lang="en-US" sz="2200" b="0" i="1" smtClean="0">
                        <a:latin typeface="Cambria Math" panose="02040503050406030204" pitchFamily="18" charset="0"/>
                      </a:rPr>
                      <m:t>∗</m:t>
                    </m:r>
                    <m:r>
                      <a:rPr lang="en-US" sz="2200" b="0" i="1" smtClean="0">
                        <a:latin typeface="Cambria Math" panose="02040503050406030204" pitchFamily="18" charset="0"/>
                      </a:rPr>
                      <m:t>𝑣</m:t>
                    </m:r>
                  </m:oMath>
                </a14:m>
                <a:endParaRPr lang="en-US" sz="2200" b="0" dirty="0"/>
              </a:p>
              <a:p>
                <a:pPr marL="0" indent="0">
                  <a:buNone/>
                </a:pPr>
                <a:endParaRPr lang="en-US" sz="2200" b="0" dirty="0"/>
              </a:p>
              <a:p>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𝐸</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m:t>
                        </m:r>
                        <m:r>
                          <a:rPr lang="en-US" sz="2200" b="0" i="1" smtClean="0">
                            <a:latin typeface="Cambria Math" panose="02040503050406030204" pitchFamily="18" charset="0"/>
                          </a:rPr>
                          <m:t>𝑃</m:t>
                        </m:r>
                        <m:r>
                          <a:rPr lang="en-US" sz="2200" b="0" i="1" smtClean="0">
                            <a:latin typeface="Cambria Math" panose="02040503050406030204" pitchFamily="18" charset="0"/>
                          </a:rPr>
                          <m:t>∗</m:t>
                        </m:r>
                        <m:r>
                          <a:rPr lang="en-US" sz="2200" b="0" i="1" smtClean="0">
                            <a:latin typeface="Cambria Math" panose="02040503050406030204" pitchFamily="18" charset="0"/>
                          </a:rPr>
                          <m:t>𝑐</m:t>
                        </m:r>
                        <m:r>
                          <a:rPr lang="en-US" sz="2200" b="0" i="1" smtClean="0">
                            <a:latin typeface="Cambria Math" panose="02040503050406030204" pitchFamily="18" charset="0"/>
                          </a:rPr>
                          <m:t>)</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m:t>
                        </m:r>
                        <m:r>
                          <a:rPr lang="en-US" sz="2200" b="0" i="1" smtClean="0">
                            <a:latin typeface="Cambria Math" panose="02040503050406030204" pitchFamily="18" charset="0"/>
                          </a:rPr>
                          <m:t>𝑚</m:t>
                        </m:r>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𝑐</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e>
                      <m:sup>
                        <m:r>
                          <a:rPr lang="en-US" sz="2200" b="0" i="1" smtClean="0">
                            <a:latin typeface="Cambria Math" panose="02040503050406030204" pitchFamily="18" charset="0"/>
                          </a:rPr>
                          <m:t>2</m:t>
                        </m:r>
                      </m:sup>
                    </m:sSup>
                  </m:oMath>
                </a14:m>
                <a:endParaRPr lang="en-US" sz="2200" dirty="0"/>
              </a:p>
            </p:txBody>
          </p:sp>
        </mc:Choice>
        <mc:Fallback xmlns="">
          <p:sp>
            <p:nvSpPr>
              <p:cNvPr id="14" name="Content Placeholder 2">
                <a:extLst>
                  <a:ext uri="{FF2B5EF4-FFF2-40B4-BE49-F238E27FC236}">
                    <a16:creationId xmlns:a16="http://schemas.microsoft.com/office/drawing/2014/main" id="{10670ADF-4A30-40BA-96CB-0CA3AD3AC69E}"/>
                  </a:ext>
                </a:extLst>
              </p:cNvPr>
              <p:cNvSpPr>
                <a:spLocks noGrp="1" noRot="1" noChangeAspect="1" noMove="1" noResize="1" noEditPoints="1" noAdjustHandles="1" noChangeArrowheads="1" noChangeShapeType="1" noTextEdit="1"/>
              </p:cNvSpPr>
              <p:nvPr>
                <p:ph idx="1"/>
              </p:nvPr>
            </p:nvSpPr>
            <p:spPr>
              <a:xfrm>
                <a:off x="7546848" y="2516777"/>
                <a:ext cx="3803904" cy="3660185"/>
              </a:xfrm>
              <a:blipFill>
                <a:blip r:embed="rId3"/>
                <a:stretch>
                  <a:fillRect l="-17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3DDA6A0-7605-4017-8D99-801C5E36EA08}"/>
              </a:ext>
            </a:extLst>
          </p:cNvPr>
          <p:cNvSpPr>
            <a:spLocks noGrp="1"/>
          </p:cNvSpPr>
          <p:nvPr>
            <p:ph type="sldNum" sz="quarter" idx="12"/>
          </p:nvPr>
        </p:nvSpPr>
        <p:spPr>
          <a:xfrm>
            <a:off x="8610600" y="6356350"/>
            <a:ext cx="2743200" cy="365125"/>
          </a:xfrm>
        </p:spPr>
        <p:txBody>
          <a:bodyPr>
            <a:normAutofit/>
          </a:bodyPr>
          <a:lstStyle/>
          <a:p>
            <a:pPr>
              <a:spcAft>
                <a:spcPts val="600"/>
              </a:spcAft>
            </a:pPr>
            <a:fld id="{5541657A-0F7E-4505-B7B4-A3B73F90966B}" type="slidenum">
              <a:rPr lang="en-US" smtClean="0">
                <a:solidFill>
                  <a:schemeClr val="tx1"/>
                </a:solidFill>
              </a:rPr>
              <a:pPr>
                <a:spcAft>
                  <a:spcPts val="600"/>
                </a:spcAft>
              </a:pPr>
              <a:t>8</a:t>
            </a:fld>
            <a:endParaRPr lang="en-US" dirty="0">
              <a:solidFill>
                <a:schemeClr val="tx1"/>
              </a:solidFill>
            </a:endParaRPr>
          </a:p>
        </p:txBody>
      </p:sp>
      <p:sp>
        <p:nvSpPr>
          <p:cNvPr id="13" name="Content Placeholder 2">
            <a:extLst>
              <a:ext uri="{FF2B5EF4-FFF2-40B4-BE49-F238E27FC236}">
                <a16:creationId xmlns:a16="http://schemas.microsoft.com/office/drawing/2014/main" id="{03D619C3-27D6-49BB-8E72-16429785F0C6}"/>
              </a:ext>
            </a:extLst>
          </p:cNvPr>
          <p:cNvSpPr txBox="1">
            <a:spLocks/>
          </p:cNvSpPr>
          <p:nvPr/>
        </p:nvSpPr>
        <p:spPr>
          <a:xfrm>
            <a:off x="3371583" y="6145404"/>
            <a:ext cx="11755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mj-lt"/>
              </a:rPr>
              <a:t>Block, 2019</a:t>
            </a:r>
          </a:p>
        </p:txBody>
      </p:sp>
      <p:sp>
        <p:nvSpPr>
          <p:cNvPr id="3" name="Multiply 2"/>
          <p:cNvSpPr/>
          <p:nvPr/>
        </p:nvSpPr>
        <p:spPr>
          <a:xfrm>
            <a:off x="7468340" y="3639127"/>
            <a:ext cx="1772642" cy="544946"/>
          </a:xfrm>
          <a:prstGeom prst="mathMultiply">
            <a:avLst/>
          </a:prstGeom>
          <a:solidFill>
            <a:srgbClr val="FF0000">
              <a:alpha val="5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9130145" y="3911600"/>
            <a:ext cx="637309"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9845962" y="3773100"/>
                <a:ext cx="10438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845962" y="3773100"/>
                <a:ext cx="1043876" cy="276999"/>
              </a:xfrm>
              <a:prstGeom prst="rect">
                <a:avLst/>
              </a:prstGeom>
              <a:blipFill>
                <a:blip r:embed="rId4"/>
                <a:stretch>
                  <a:fillRect l="-4678" r="-2924" b="-6667"/>
                </a:stretch>
              </a:blipFill>
            </p:spPr>
            <p:txBody>
              <a:bodyPr/>
              <a:lstStyle/>
              <a:p>
                <a:r>
                  <a:rPr lang="en-US">
                    <a:noFill/>
                  </a:rPr>
                  <a:t> </a:t>
                </a:r>
              </a:p>
            </p:txBody>
          </p:sp>
        </mc:Fallback>
      </mc:AlternateContent>
    </p:spTree>
    <p:extLst>
      <p:ext uri="{BB962C8B-B14F-4D97-AF65-F5344CB8AC3E}">
        <p14:creationId xmlns:p14="http://schemas.microsoft.com/office/powerpoint/2010/main" val="192327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1FFAD-6376-4640-BC31-79B81D63AA0C}"/>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Optical Tweezing</a:t>
            </a:r>
          </a:p>
        </p:txBody>
      </p:sp>
      <p:pic>
        <p:nvPicPr>
          <p:cNvPr id="5" name="Picture 4">
            <a:extLst>
              <a:ext uri="{FF2B5EF4-FFF2-40B4-BE49-F238E27FC236}">
                <a16:creationId xmlns:a16="http://schemas.microsoft.com/office/drawing/2014/main" id="{B952867C-713B-47C0-B26B-449B911229DF}"/>
              </a:ext>
            </a:extLst>
          </p:cNvPr>
          <p:cNvPicPr>
            <a:picLocks noChangeAspect="1"/>
          </p:cNvPicPr>
          <p:nvPr/>
        </p:nvPicPr>
        <p:blipFill rotWithShape="1">
          <a:blip r:embed="rId2"/>
          <a:srcRect r="10977" b="1"/>
          <a:stretch/>
        </p:blipFill>
        <p:spPr>
          <a:xfrm>
            <a:off x="841248" y="2516777"/>
            <a:ext cx="6236208" cy="3660185"/>
          </a:xfrm>
          <a:prstGeom prst="rect">
            <a:avLst/>
          </a:prstGeom>
        </p:spPr>
      </p:pic>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10670ADF-4A30-40BA-96CB-0CA3AD3AC69E}"/>
                  </a:ext>
                </a:extLst>
              </p:cNvPr>
              <p:cNvSpPr>
                <a:spLocks noGrp="1"/>
              </p:cNvSpPr>
              <p:nvPr>
                <p:ph idx="1"/>
              </p:nvPr>
            </p:nvSpPr>
            <p:spPr>
              <a:xfrm>
                <a:off x="7546848" y="2516777"/>
                <a:ext cx="3803904" cy="3660185"/>
              </a:xfrm>
            </p:spPr>
            <p:txBody>
              <a:bodyPr anchor="ctr">
                <a:normAutofit/>
              </a:bodyPr>
              <a:lstStyle/>
              <a:p>
                <a14:m>
                  <m:oMath xmlns:m="http://schemas.openxmlformats.org/officeDocument/2006/math">
                    <m:r>
                      <a:rPr lang="en-US" sz="2200" b="0" i="1" smtClean="0">
                        <a:latin typeface="Cambria Math" panose="02040503050406030204" pitchFamily="18" charset="0"/>
                      </a:rPr>
                      <m:t>𝑃</m:t>
                    </m:r>
                    <m:r>
                      <a:rPr lang="en-US" sz="2200" b="0" i="1" smtClean="0">
                        <a:latin typeface="Cambria Math" panose="02040503050406030204" pitchFamily="18" charset="0"/>
                      </a:rPr>
                      <m:t>=</m:t>
                    </m:r>
                    <m:r>
                      <a:rPr lang="en-US" sz="2200" b="0" i="1" smtClean="0">
                        <a:latin typeface="Cambria Math" panose="02040503050406030204" pitchFamily="18" charset="0"/>
                      </a:rPr>
                      <m:t>𝑚</m:t>
                    </m:r>
                    <m:r>
                      <a:rPr lang="en-US" sz="2200" b="0" i="1" smtClean="0">
                        <a:latin typeface="Cambria Math" panose="02040503050406030204" pitchFamily="18" charset="0"/>
                      </a:rPr>
                      <m:t>∗</m:t>
                    </m:r>
                    <m:r>
                      <a:rPr lang="en-US" sz="2200" b="0" i="1" smtClean="0">
                        <a:latin typeface="Cambria Math" panose="02040503050406030204" pitchFamily="18" charset="0"/>
                      </a:rPr>
                      <m:t>𝑣</m:t>
                    </m:r>
                  </m:oMath>
                </a14:m>
                <a:endParaRPr lang="en-US" sz="2200" b="0" dirty="0"/>
              </a:p>
              <a:p>
                <a:endParaRPr lang="en-US" sz="2200" b="0" dirty="0"/>
              </a:p>
              <a:p>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𝐸</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m:t>
                        </m:r>
                        <m:r>
                          <a:rPr lang="en-US" sz="2200" b="0" i="1" smtClean="0">
                            <a:latin typeface="Cambria Math" panose="02040503050406030204" pitchFamily="18" charset="0"/>
                          </a:rPr>
                          <m:t>𝑃</m:t>
                        </m:r>
                        <m:r>
                          <a:rPr lang="en-US" sz="2200" b="0" i="1" smtClean="0">
                            <a:latin typeface="Cambria Math" panose="02040503050406030204" pitchFamily="18" charset="0"/>
                          </a:rPr>
                          <m:t>∗</m:t>
                        </m:r>
                        <m:r>
                          <a:rPr lang="en-US" sz="2200" b="0" i="1" smtClean="0">
                            <a:latin typeface="Cambria Math" panose="02040503050406030204" pitchFamily="18" charset="0"/>
                          </a:rPr>
                          <m:t>𝑐</m:t>
                        </m:r>
                        <m:r>
                          <a:rPr lang="en-US" sz="2200" b="0" i="1" smtClean="0">
                            <a:latin typeface="Cambria Math" panose="02040503050406030204" pitchFamily="18" charset="0"/>
                          </a:rPr>
                          <m:t>)</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m:t>
                        </m:r>
                        <m:r>
                          <a:rPr lang="en-US" sz="2200" b="0" i="1" smtClean="0">
                            <a:latin typeface="Cambria Math" panose="02040503050406030204" pitchFamily="18" charset="0"/>
                          </a:rPr>
                          <m:t>𝑚</m:t>
                        </m:r>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𝑐</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e>
                      <m:sup>
                        <m:r>
                          <a:rPr lang="en-US" sz="2200" b="0" i="1" smtClean="0">
                            <a:latin typeface="Cambria Math" panose="02040503050406030204" pitchFamily="18" charset="0"/>
                          </a:rPr>
                          <m:t>2</m:t>
                        </m:r>
                      </m:sup>
                    </m:sSup>
                  </m:oMath>
                </a14:m>
                <a:endParaRPr lang="en-US" sz="2200" dirty="0"/>
              </a:p>
            </p:txBody>
          </p:sp>
        </mc:Choice>
        <mc:Fallback xmlns="">
          <p:sp>
            <p:nvSpPr>
              <p:cNvPr id="14" name="Content Placeholder 2">
                <a:extLst>
                  <a:ext uri="{FF2B5EF4-FFF2-40B4-BE49-F238E27FC236}">
                    <a16:creationId xmlns:a16="http://schemas.microsoft.com/office/drawing/2014/main" id="{10670ADF-4A30-40BA-96CB-0CA3AD3AC69E}"/>
                  </a:ext>
                </a:extLst>
              </p:cNvPr>
              <p:cNvSpPr>
                <a:spLocks noGrp="1" noRot="1" noChangeAspect="1" noMove="1" noResize="1" noEditPoints="1" noAdjustHandles="1" noChangeArrowheads="1" noChangeShapeType="1" noTextEdit="1"/>
              </p:cNvSpPr>
              <p:nvPr>
                <p:ph idx="1"/>
              </p:nvPr>
            </p:nvSpPr>
            <p:spPr>
              <a:xfrm>
                <a:off x="7546848" y="2516777"/>
                <a:ext cx="3803904" cy="3660185"/>
              </a:xfrm>
              <a:blipFill>
                <a:blip r:embed="rId3"/>
                <a:stretch>
                  <a:fillRect l="-17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3DDA6A0-7605-4017-8D99-801C5E36EA08}"/>
              </a:ext>
            </a:extLst>
          </p:cNvPr>
          <p:cNvSpPr>
            <a:spLocks noGrp="1"/>
          </p:cNvSpPr>
          <p:nvPr>
            <p:ph type="sldNum" sz="quarter" idx="12"/>
          </p:nvPr>
        </p:nvSpPr>
        <p:spPr>
          <a:xfrm>
            <a:off x="8610600" y="6356350"/>
            <a:ext cx="2743200" cy="365125"/>
          </a:xfrm>
        </p:spPr>
        <p:txBody>
          <a:bodyPr>
            <a:normAutofit/>
          </a:bodyPr>
          <a:lstStyle/>
          <a:p>
            <a:pPr>
              <a:spcAft>
                <a:spcPts val="600"/>
              </a:spcAft>
            </a:pPr>
            <a:fld id="{5541657A-0F7E-4505-B7B4-A3B73F90966B}" type="slidenum">
              <a:rPr lang="en-US" smtClean="0">
                <a:solidFill>
                  <a:schemeClr val="tx1"/>
                </a:solidFill>
              </a:rPr>
              <a:pPr>
                <a:spcAft>
                  <a:spcPts val="600"/>
                </a:spcAft>
              </a:pPr>
              <a:t>9</a:t>
            </a:fld>
            <a:endParaRPr lang="en-US" dirty="0">
              <a:solidFill>
                <a:schemeClr val="tx1"/>
              </a:solidFill>
            </a:endParaRPr>
          </a:p>
        </p:txBody>
      </p:sp>
      <p:sp>
        <p:nvSpPr>
          <p:cNvPr id="13" name="Content Placeholder 2">
            <a:extLst>
              <a:ext uri="{FF2B5EF4-FFF2-40B4-BE49-F238E27FC236}">
                <a16:creationId xmlns:a16="http://schemas.microsoft.com/office/drawing/2014/main" id="{03D619C3-27D6-49BB-8E72-16429785F0C6}"/>
              </a:ext>
            </a:extLst>
          </p:cNvPr>
          <p:cNvSpPr txBox="1">
            <a:spLocks/>
          </p:cNvSpPr>
          <p:nvPr/>
        </p:nvSpPr>
        <p:spPr>
          <a:xfrm>
            <a:off x="3371583" y="6145404"/>
            <a:ext cx="1175537"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mj-lt"/>
              </a:rPr>
              <a:t>Block, 2019</a:t>
            </a:r>
          </a:p>
        </p:txBody>
      </p:sp>
      <p:sp>
        <p:nvSpPr>
          <p:cNvPr id="3" name="Multiply 2"/>
          <p:cNvSpPr/>
          <p:nvPr/>
        </p:nvSpPr>
        <p:spPr>
          <a:xfrm>
            <a:off x="7468340" y="3639127"/>
            <a:ext cx="1772642" cy="544946"/>
          </a:xfrm>
          <a:prstGeom prst="mathMultiply">
            <a:avLst/>
          </a:prstGeom>
          <a:solidFill>
            <a:srgbClr val="FF0000">
              <a:alpha val="5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9130145" y="3911600"/>
            <a:ext cx="637309"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9845962" y="3773100"/>
                <a:ext cx="10438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845962" y="3773100"/>
                <a:ext cx="1043876" cy="276999"/>
              </a:xfrm>
              <a:prstGeom prst="rect">
                <a:avLst/>
              </a:prstGeom>
              <a:blipFill>
                <a:blip r:embed="rId4"/>
                <a:stretch>
                  <a:fillRect l="-4678" r="-292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244071" y="5335807"/>
                <a:ext cx="799771" cy="6340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𝑃</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𝐸</m:t>
                          </m:r>
                        </m:num>
                        <m:den>
                          <m:r>
                            <a:rPr lang="en-US" sz="2200" b="0" i="1" smtClean="0">
                              <a:latin typeface="Cambria Math" panose="02040503050406030204" pitchFamily="18" charset="0"/>
                            </a:rPr>
                            <m:t>𝑐</m:t>
                          </m:r>
                        </m:den>
                      </m:f>
                    </m:oMath>
                  </m:oMathPara>
                </a14:m>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7244071" y="5335807"/>
                <a:ext cx="799771" cy="634020"/>
              </a:xfrm>
              <a:prstGeom prst="rect">
                <a:avLst/>
              </a:prstGeom>
              <a:blipFill>
                <a:blip r:embed="rId5"/>
                <a:stretch>
                  <a:fillRect/>
                </a:stretch>
              </a:blipFill>
            </p:spPr>
            <p:txBody>
              <a:bodyPr/>
              <a:lstStyle/>
              <a:p>
                <a:r>
                  <a:rPr lang="en-US">
                    <a:noFill/>
                  </a:rPr>
                  <a:t> </a:t>
                </a:r>
              </a:p>
            </p:txBody>
          </p:sp>
        </mc:Fallback>
      </mc:AlternateContent>
      <p:sp>
        <p:nvSpPr>
          <p:cNvPr id="9" name="TextBox 8"/>
          <p:cNvSpPr txBox="1"/>
          <p:nvPr/>
        </p:nvSpPr>
        <p:spPr>
          <a:xfrm>
            <a:off x="6925416" y="6047403"/>
            <a:ext cx="5046766" cy="369332"/>
          </a:xfrm>
          <a:prstGeom prst="rect">
            <a:avLst/>
          </a:prstGeom>
          <a:noFill/>
        </p:spPr>
        <p:txBody>
          <a:bodyPr wrap="none" rtlCol="0">
            <a:spAutoFit/>
          </a:bodyPr>
          <a:lstStyle/>
          <a:p>
            <a:r>
              <a:rPr lang="en-US" dirty="0"/>
              <a:t>If something has energy, its momentum is non zero!</a:t>
            </a:r>
          </a:p>
        </p:txBody>
      </p:sp>
      <mc:AlternateContent xmlns:mc="http://schemas.openxmlformats.org/markup-compatibility/2006" xmlns:a14="http://schemas.microsoft.com/office/drawing/2010/main">
        <mc:Choice Requires="a14">
          <p:sp>
            <p:nvSpPr>
              <p:cNvPr id="10" name="TextBox 9"/>
              <p:cNvSpPr txBox="1"/>
              <p:nvPr/>
            </p:nvSpPr>
            <p:spPr>
              <a:xfrm>
                <a:off x="8847804" y="5355224"/>
                <a:ext cx="2042034"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ℏ</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𝜆</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ℏ∗</m:t>
                      </m:r>
                      <m:r>
                        <a:rPr lang="en-US" b="0" i="1" smtClean="0">
                          <a:latin typeface="Cambria Math" panose="02040503050406030204" pitchFamily="18" charset="0"/>
                          <a:ea typeface="Cambria Math" panose="02040503050406030204" pitchFamily="18" charset="0"/>
                        </a:rPr>
                        <m:t>𝑘</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847804" y="5355224"/>
                <a:ext cx="2042034" cy="525978"/>
              </a:xfrm>
              <a:prstGeom prst="rect">
                <a:avLst/>
              </a:prstGeom>
              <a:blipFill>
                <a:blip r:embed="rId6"/>
                <a:stretch>
                  <a:fillRect/>
                </a:stretch>
              </a:blipFill>
            </p:spPr>
            <p:txBody>
              <a:bodyPr/>
              <a:lstStyle/>
              <a:p>
                <a:r>
                  <a:rPr lang="en-US">
                    <a:noFill/>
                  </a:rPr>
                  <a:t> </a:t>
                </a:r>
              </a:p>
            </p:txBody>
          </p:sp>
        </mc:Fallback>
      </mc:AlternateContent>
      <p:cxnSp>
        <p:nvCxnSpPr>
          <p:cNvPr id="16" name="Straight Arrow Connector 15"/>
          <p:cNvCxnSpPr/>
          <p:nvPr/>
        </p:nvCxnSpPr>
        <p:spPr>
          <a:xfrm>
            <a:off x="8128000" y="5652817"/>
            <a:ext cx="637309"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897010"/>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1120</Words>
  <Application>Microsoft Office PowerPoint</Application>
  <PresentationFormat>Widescreen</PresentationFormat>
  <Paragraphs>201</Paragraphs>
  <Slides>27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 Math</vt:lpstr>
      <vt:lpstr>Tw Cen MT</vt:lpstr>
      <vt:lpstr>Office Theme</vt:lpstr>
      <vt:lpstr>Assessing Relative Humidity Dependent Photoacoustics to Retrieve Mass Accommodation Coefficients of Single Optically Trapped Aerosol Particles</vt:lpstr>
      <vt:lpstr>Outline</vt:lpstr>
      <vt:lpstr>Photoacoustic Theory</vt:lpstr>
      <vt:lpstr>Photoacoustic Theory</vt:lpstr>
      <vt:lpstr>Photoacoustic Theory</vt:lpstr>
      <vt:lpstr>Optical Tweezing</vt:lpstr>
      <vt:lpstr>Optical Tweezing</vt:lpstr>
      <vt:lpstr>Optical Tweezing</vt:lpstr>
      <vt:lpstr>Optical Tweezing</vt:lpstr>
      <vt:lpstr>Lasers! Light Amplification by Stimulated Emission of Radiation</vt:lpstr>
      <vt:lpstr>Quantum Cascade Lasers</vt:lpstr>
      <vt:lpstr>Application – Optical Tweezing</vt:lpstr>
      <vt:lpstr>Application – Optical Tweezing</vt:lpstr>
      <vt:lpstr>Application – Photoacoustics</vt:lpstr>
      <vt:lpstr>Tetraethylene Glycol</vt:lpstr>
      <vt:lpstr>Expected Relative Humidity Effects</vt:lpstr>
      <vt:lpstr>Expected Relative Humidity Effects</vt:lpstr>
      <vt:lpstr>Results</vt:lpstr>
      <vt:lpstr>Results</vt:lpstr>
      <vt:lpstr>Results</vt:lpstr>
      <vt:lpstr>Extraction of Mass Accommodation Coefficients</vt:lpstr>
      <vt:lpstr>Extraction of Mass Accommodation Coefficients</vt:lpstr>
      <vt:lpstr>Extraction of Mass Accommodation Coefficients</vt:lpstr>
      <vt:lpstr>Conclusions</vt:lpstr>
      <vt:lpstr>My Thoughts</vt:lpstr>
      <vt:lpstr>References</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Relative Humidity Dependent Photoacoustics to Retrieve Mass Accommodation Coefficients of Single Optically Trapped Aerosol Particles</dc:title>
  <dc:creator>Samuel Taylor</dc:creator>
  <cp:lastModifiedBy>Samuel Taylor</cp:lastModifiedBy>
  <cp:revision>5</cp:revision>
  <dcterms:created xsi:type="dcterms:W3CDTF">2020-02-10T21:32:17Z</dcterms:created>
  <dcterms:modified xsi:type="dcterms:W3CDTF">2020-02-10T22:47:32Z</dcterms:modified>
</cp:coreProperties>
</file>