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1" r:id="rId3"/>
    <p:sldId id="273" r:id="rId4"/>
    <p:sldId id="274" r:id="rId5"/>
    <p:sldId id="277" r:id="rId6"/>
    <p:sldId id="275" r:id="rId7"/>
    <p:sldId id="276" r:id="rId8"/>
    <p:sldId id="270" r:id="rId9"/>
    <p:sldId id="272" r:id="rId10"/>
    <p:sldId id="257" r:id="rId11"/>
    <p:sldId id="258" r:id="rId12"/>
    <p:sldId id="259" r:id="rId13"/>
    <p:sldId id="260" r:id="rId14"/>
    <p:sldId id="261" r:id="rId15"/>
    <p:sldId id="263" r:id="rId16"/>
    <p:sldId id="264" r:id="rId17"/>
    <p:sldId id="266" r:id="rId18"/>
    <p:sldId id="267" r:id="rId19"/>
    <p:sldId id="268"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17"/>
    <p:restoredTop sz="96405"/>
  </p:normalViewPr>
  <p:slideViewPr>
    <p:cSldViewPr snapToGrid="0" snapToObjects="1">
      <p:cViewPr varScale="1">
        <p:scale>
          <a:sx n="67" d="100"/>
          <a:sy n="67" d="100"/>
        </p:scale>
        <p:origin x="10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9EC85-106C-8E48-8792-63717C75AF8A}" type="datetimeFigureOut">
              <a:rPr lang="en-US" smtClean="0"/>
              <a:t>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4A16E-CB64-A447-B300-C7B2120DECF7}" type="slidenum">
              <a:rPr lang="en-US" smtClean="0"/>
              <a:t>‹#›</a:t>
            </a:fld>
            <a:endParaRPr lang="en-US"/>
          </a:p>
        </p:txBody>
      </p:sp>
    </p:spTree>
    <p:extLst>
      <p:ext uri="{BB962C8B-B14F-4D97-AF65-F5344CB8AC3E}">
        <p14:creationId xmlns:p14="http://schemas.microsoft.com/office/powerpoint/2010/main" val="188115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2BA5B-88B2-5E4E-B49A-71556FD156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9F0DB9-23D5-2043-B9C5-8274A7808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59094F-CF88-6E42-94F2-85C07F76D2F0}"/>
              </a:ext>
            </a:extLst>
          </p:cNvPr>
          <p:cNvSpPr>
            <a:spLocks noGrp="1"/>
          </p:cNvSpPr>
          <p:nvPr>
            <p:ph type="dt" sz="half" idx="10"/>
          </p:nvPr>
        </p:nvSpPr>
        <p:spPr/>
        <p:txBody>
          <a:bodyPr/>
          <a:lstStyle/>
          <a:p>
            <a:fld id="{D60CE8DB-214B-924C-AC90-A5967A335027}" type="datetime1">
              <a:rPr lang="en-US" smtClean="0"/>
              <a:t>2/3/2020</a:t>
            </a:fld>
            <a:endParaRPr lang="en-US"/>
          </a:p>
        </p:txBody>
      </p:sp>
      <p:sp>
        <p:nvSpPr>
          <p:cNvPr id="5" name="Footer Placeholder 4">
            <a:extLst>
              <a:ext uri="{FF2B5EF4-FFF2-40B4-BE49-F238E27FC236}">
                <a16:creationId xmlns:a16="http://schemas.microsoft.com/office/drawing/2014/main" id="{FD11AC36-1452-A043-B477-B147A6FE4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6DA92-849E-A649-8664-9C597F702753}"/>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64101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27E1-6DD3-4F4D-BEFC-BA7C1C7F7C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58B203-8BF6-1C4F-9348-7EDEEE23AD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471F1-5497-BC48-97FB-4D375EFDFF9D}"/>
              </a:ext>
            </a:extLst>
          </p:cNvPr>
          <p:cNvSpPr>
            <a:spLocks noGrp="1"/>
          </p:cNvSpPr>
          <p:nvPr>
            <p:ph type="dt" sz="half" idx="10"/>
          </p:nvPr>
        </p:nvSpPr>
        <p:spPr/>
        <p:txBody>
          <a:bodyPr/>
          <a:lstStyle/>
          <a:p>
            <a:fld id="{227D7484-4617-0D49-8D69-C86E3B016261}" type="datetime1">
              <a:rPr lang="en-US" smtClean="0"/>
              <a:t>2/3/2020</a:t>
            </a:fld>
            <a:endParaRPr lang="en-US"/>
          </a:p>
        </p:txBody>
      </p:sp>
      <p:sp>
        <p:nvSpPr>
          <p:cNvPr id="5" name="Footer Placeholder 4">
            <a:extLst>
              <a:ext uri="{FF2B5EF4-FFF2-40B4-BE49-F238E27FC236}">
                <a16:creationId xmlns:a16="http://schemas.microsoft.com/office/drawing/2014/main" id="{67AD2EFF-1A63-3C4A-80DA-97AE12CBC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15340-4B7E-DF4F-A6C8-3FA6D989971A}"/>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5844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4B4AA-6743-024C-A474-AADDB0CB90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4FB83-8C27-AA43-BCE2-A22C558668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CA30A-597C-E540-83E7-7178AA8389EC}"/>
              </a:ext>
            </a:extLst>
          </p:cNvPr>
          <p:cNvSpPr>
            <a:spLocks noGrp="1"/>
          </p:cNvSpPr>
          <p:nvPr>
            <p:ph type="dt" sz="half" idx="10"/>
          </p:nvPr>
        </p:nvSpPr>
        <p:spPr/>
        <p:txBody>
          <a:bodyPr/>
          <a:lstStyle/>
          <a:p>
            <a:fld id="{8EF0AE87-A48F-7141-8F36-F4FC8A09A799}" type="datetime1">
              <a:rPr lang="en-US" smtClean="0"/>
              <a:t>2/3/2020</a:t>
            </a:fld>
            <a:endParaRPr lang="en-US"/>
          </a:p>
        </p:txBody>
      </p:sp>
      <p:sp>
        <p:nvSpPr>
          <p:cNvPr id="5" name="Footer Placeholder 4">
            <a:extLst>
              <a:ext uri="{FF2B5EF4-FFF2-40B4-BE49-F238E27FC236}">
                <a16:creationId xmlns:a16="http://schemas.microsoft.com/office/drawing/2014/main" id="{899ECC7A-CA15-7441-8978-CE4D6AC26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2F09C-B746-1C40-9203-0BD92EEEAB8A}"/>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298224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398A-EAEB-994C-B044-2EA3E7703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CA23D-A602-544D-9381-4DFD0CC747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0CA56-0D1D-C145-BB44-AA53BDBD89FC}"/>
              </a:ext>
            </a:extLst>
          </p:cNvPr>
          <p:cNvSpPr>
            <a:spLocks noGrp="1"/>
          </p:cNvSpPr>
          <p:nvPr>
            <p:ph type="dt" sz="half" idx="10"/>
          </p:nvPr>
        </p:nvSpPr>
        <p:spPr/>
        <p:txBody>
          <a:bodyPr/>
          <a:lstStyle/>
          <a:p>
            <a:fld id="{CC6258F2-DF6F-2F4F-84BF-229BA7C4C63E}" type="datetime1">
              <a:rPr lang="en-US" smtClean="0"/>
              <a:t>2/3/2020</a:t>
            </a:fld>
            <a:endParaRPr lang="en-US"/>
          </a:p>
        </p:txBody>
      </p:sp>
      <p:sp>
        <p:nvSpPr>
          <p:cNvPr id="5" name="Footer Placeholder 4">
            <a:extLst>
              <a:ext uri="{FF2B5EF4-FFF2-40B4-BE49-F238E27FC236}">
                <a16:creationId xmlns:a16="http://schemas.microsoft.com/office/drawing/2014/main" id="{4F86D4AE-FDFB-5F42-BC51-43E98C04E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D995A-2515-D542-A5F8-3AE06FE37DBB}"/>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362031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C71E-F6F5-F847-8279-0790CFB71F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2CA184-82E1-F04A-A256-F86BF71E1C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B73C2C-BC50-ED43-89B6-A67D4BDD6C38}"/>
              </a:ext>
            </a:extLst>
          </p:cNvPr>
          <p:cNvSpPr>
            <a:spLocks noGrp="1"/>
          </p:cNvSpPr>
          <p:nvPr>
            <p:ph type="dt" sz="half" idx="10"/>
          </p:nvPr>
        </p:nvSpPr>
        <p:spPr/>
        <p:txBody>
          <a:bodyPr/>
          <a:lstStyle/>
          <a:p>
            <a:fld id="{065915FD-CE19-FA4C-AE90-FBC8F0A52A59}" type="datetime1">
              <a:rPr lang="en-US" smtClean="0"/>
              <a:t>2/3/2020</a:t>
            </a:fld>
            <a:endParaRPr lang="en-US"/>
          </a:p>
        </p:txBody>
      </p:sp>
      <p:sp>
        <p:nvSpPr>
          <p:cNvPr id="5" name="Footer Placeholder 4">
            <a:extLst>
              <a:ext uri="{FF2B5EF4-FFF2-40B4-BE49-F238E27FC236}">
                <a16:creationId xmlns:a16="http://schemas.microsoft.com/office/drawing/2014/main" id="{08CE01BB-897A-9C4B-A014-228A6FE6F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56C32-D523-5A4C-BFC6-4510E1CBCD52}"/>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221384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9B5F-6E9D-5A47-B65C-2BE0FA5AC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200EE-7FDF-DE4E-9C39-8C282BAA52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F35A9D-1468-0141-90C0-D50FFFD83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14C78C-8FCE-CA43-9AC2-5F981DFF4484}"/>
              </a:ext>
            </a:extLst>
          </p:cNvPr>
          <p:cNvSpPr>
            <a:spLocks noGrp="1"/>
          </p:cNvSpPr>
          <p:nvPr>
            <p:ph type="dt" sz="half" idx="10"/>
          </p:nvPr>
        </p:nvSpPr>
        <p:spPr/>
        <p:txBody>
          <a:bodyPr/>
          <a:lstStyle/>
          <a:p>
            <a:fld id="{56C477F7-6997-8640-892A-9BB6DA09CD02}" type="datetime1">
              <a:rPr lang="en-US" smtClean="0"/>
              <a:t>2/3/2020</a:t>
            </a:fld>
            <a:endParaRPr lang="en-US"/>
          </a:p>
        </p:txBody>
      </p:sp>
      <p:sp>
        <p:nvSpPr>
          <p:cNvPr id="6" name="Footer Placeholder 5">
            <a:extLst>
              <a:ext uri="{FF2B5EF4-FFF2-40B4-BE49-F238E27FC236}">
                <a16:creationId xmlns:a16="http://schemas.microsoft.com/office/drawing/2014/main" id="{EC6C45ED-FCFD-244B-9952-F86F1A5F8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7FA8E-CC7E-7745-A29C-3F95E6418489}"/>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31902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5294-D626-DA4B-9910-E7E31289CE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8E5539-D6DF-164C-8D00-FD6617CD2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71D67E-2EAB-8740-9448-6AD8893416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D65B5-C5B9-3B42-8497-1BC97C9BC4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785E8-BC1D-E147-A684-CBB5A7BCE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E29471-B7E8-1B43-8980-2C746DDDF09C}"/>
              </a:ext>
            </a:extLst>
          </p:cNvPr>
          <p:cNvSpPr>
            <a:spLocks noGrp="1"/>
          </p:cNvSpPr>
          <p:nvPr>
            <p:ph type="dt" sz="half" idx="10"/>
          </p:nvPr>
        </p:nvSpPr>
        <p:spPr/>
        <p:txBody>
          <a:bodyPr/>
          <a:lstStyle/>
          <a:p>
            <a:fld id="{7FA3D39E-BD2A-6D48-9AD3-B09A417C9F28}" type="datetime1">
              <a:rPr lang="en-US" smtClean="0"/>
              <a:t>2/3/2020</a:t>
            </a:fld>
            <a:endParaRPr lang="en-US"/>
          </a:p>
        </p:txBody>
      </p:sp>
      <p:sp>
        <p:nvSpPr>
          <p:cNvPr id="8" name="Footer Placeholder 7">
            <a:extLst>
              <a:ext uri="{FF2B5EF4-FFF2-40B4-BE49-F238E27FC236}">
                <a16:creationId xmlns:a16="http://schemas.microsoft.com/office/drawing/2014/main" id="{93C53534-5B22-CE43-9FAA-3E13872466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32935B-3984-E34A-928D-ABDB8AA9C3D2}"/>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427076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0654-583E-5144-BB70-1D1AB6432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00E986-8A28-A14F-AC60-0ED217EB2DBE}"/>
              </a:ext>
            </a:extLst>
          </p:cNvPr>
          <p:cNvSpPr>
            <a:spLocks noGrp="1"/>
          </p:cNvSpPr>
          <p:nvPr>
            <p:ph type="dt" sz="half" idx="10"/>
          </p:nvPr>
        </p:nvSpPr>
        <p:spPr/>
        <p:txBody>
          <a:bodyPr/>
          <a:lstStyle/>
          <a:p>
            <a:fld id="{54715639-CAA7-5740-8DA5-41BA3ACB76CB}" type="datetime1">
              <a:rPr lang="en-US" smtClean="0"/>
              <a:t>2/3/2020</a:t>
            </a:fld>
            <a:endParaRPr lang="en-US"/>
          </a:p>
        </p:txBody>
      </p:sp>
      <p:sp>
        <p:nvSpPr>
          <p:cNvPr id="4" name="Footer Placeholder 3">
            <a:extLst>
              <a:ext uri="{FF2B5EF4-FFF2-40B4-BE49-F238E27FC236}">
                <a16:creationId xmlns:a16="http://schemas.microsoft.com/office/drawing/2014/main" id="{A4757532-E988-AC43-9B65-9E47BA0F09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C9DE0-3DBF-4B4D-A1DB-3BA6105C416D}"/>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366744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782D3-9346-D547-8364-E0677984C090}"/>
              </a:ext>
            </a:extLst>
          </p:cNvPr>
          <p:cNvSpPr>
            <a:spLocks noGrp="1"/>
          </p:cNvSpPr>
          <p:nvPr>
            <p:ph type="dt" sz="half" idx="10"/>
          </p:nvPr>
        </p:nvSpPr>
        <p:spPr/>
        <p:txBody>
          <a:bodyPr/>
          <a:lstStyle/>
          <a:p>
            <a:fld id="{049BA263-1A4B-9946-A962-C88C82826526}" type="datetime1">
              <a:rPr lang="en-US" smtClean="0"/>
              <a:t>2/3/2020</a:t>
            </a:fld>
            <a:endParaRPr lang="en-US"/>
          </a:p>
        </p:txBody>
      </p:sp>
      <p:sp>
        <p:nvSpPr>
          <p:cNvPr id="3" name="Footer Placeholder 2">
            <a:extLst>
              <a:ext uri="{FF2B5EF4-FFF2-40B4-BE49-F238E27FC236}">
                <a16:creationId xmlns:a16="http://schemas.microsoft.com/office/drawing/2014/main" id="{D03F14B9-9262-F845-A235-25C2AF243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AD361-068C-CA4E-9FC1-1E71CC47F1C0}"/>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420566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427B-53E5-6042-8A03-F07EA0070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BBB778-2309-F445-BE04-AE8FF76D78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8CA73-D133-9E4D-8875-CEEA0E4C0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5518A-098C-A944-8199-429707C5C567}"/>
              </a:ext>
            </a:extLst>
          </p:cNvPr>
          <p:cNvSpPr>
            <a:spLocks noGrp="1"/>
          </p:cNvSpPr>
          <p:nvPr>
            <p:ph type="dt" sz="half" idx="10"/>
          </p:nvPr>
        </p:nvSpPr>
        <p:spPr/>
        <p:txBody>
          <a:bodyPr/>
          <a:lstStyle/>
          <a:p>
            <a:fld id="{0FCD118F-05E0-C448-8265-0A97A3494680}" type="datetime1">
              <a:rPr lang="en-US" smtClean="0"/>
              <a:t>2/3/2020</a:t>
            </a:fld>
            <a:endParaRPr lang="en-US"/>
          </a:p>
        </p:txBody>
      </p:sp>
      <p:sp>
        <p:nvSpPr>
          <p:cNvPr id="6" name="Footer Placeholder 5">
            <a:extLst>
              <a:ext uri="{FF2B5EF4-FFF2-40B4-BE49-F238E27FC236}">
                <a16:creationId xmlns:a16="http://schemas.microsoft.com/office/drawing/2014/main" id="{2E19D4B3-06A4-FF43-B3B6-D62F84377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AD876-56FA-704B-A39C-64C101739646}"/>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58613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D0A54-6273-0647-92C3-DC4C37E8C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B89BDE-5187-DC41-910D-BB3D695221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5642-15F8-CD46-A431-CA19D8E44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59ABE-6B5F-B24E-8820-54D21F226837}"/>
              </a:ext>
            </a:extLst>
          </p:cNvPr>
          <p:cNvSpPr>
            <a:spLocks noGrp="1"/>
          </p:cNvSpPr>
          <p:nvPr>
            <p:ph type="dt" sz="half" idx="10"/>
          </p:nvPr>
        </p:nvSpPr>
        <p:spPr/>
        <p:txBody>
          <a:bodyPr/>
          <a:lstStyle/>
          <a:p>
            <a:fld id="{6508E7EE-6387-7744-87C4-78D93F83E260}" type="datetime1">
              <a:rPr lang="en-US" smtClean="0"/>
              <a:t>2/3/2020</a:t>
            </a:fld>
            <a:endParaRPr lang="en-US"/>
          </a:p>
        </p:txBody>
      </p:sp>
      <p:sp>
        <p:nvSpPr>
          <p:cNvPr id="6" name="Footer Placeholder 5">
            <a:extLst>
              <a:ext uri="{FF2B5EF4-FFF2-40B4-BE49-F238E27FC236}">
                <a16:creationId xmlns:a16="http://schemas.microsoft.com/office/drawing/2014/main" id="{13611573-98AA-3848-9D2E-D8AEC8D76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629D6-2660-CD48-B31B-15CF71BB0B71}"/>
              </a:ext>
            </a:extLst>
          </p:cNvPr>
          <p:cNvSpPr>
            <a:spLocks noGrp="1"/>
          </p:cNvSpPr>
          <p:nvPr>
            <p:ph type="sldNum" sz="quarter" idx="12"/>
          </p:nvPr>
        </p:nvSpPr>
        <p:spPr/>
        <p:txBody>
          <a:bodyPr/>
          <a:lstStyle/>
          <a:p>
            <a:fld id="{5E944705-BD51-D547-91C2-9479B50D4ECC}" type="slidenum">
              <a:rPr lang="en-US" smtClean="0"/>
              <a:t>‹#›</a:t>
            </a:fld>
            <a:endParaRPr lang="en-US"/>
          </a:p>
        </p:txBody>
      </p:sp>
    </p:spTree>
    <p:extLst>
      <p:ext uri="{BB962C8B-B14F-4D97-AF65-F5344CB8AC3E}">
        <p14:creationId xmlns:p14="http://schemas.microsoft.com/office/powerpoint/2010/main" val="208246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A2FDE-95AB-0445-878C-E132D2925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ED228-7371-CA40-BB65-86D92AC73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C0B64-3E62-3C46-9B8E-930EA5629E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6FC58-AE16-9049-93E8-AE1849E9571C}" type="datetime1">
              <a:rPr lang="en-US" smtClean="0"/>
              <a:t>2/3/2020</a:t>
            </a:fld>
            <a:endParaRPr lang="en-US"/>
          </a:p>
        </p:txBody>
      </p:sp>
      <p:sp>
        <p:nvSpPr>
          <p:cNvPr id="5" name="Footer Placeholder 4">
            <a:extLst>
              <a:ext uri="{FF2B5EF4-FFF2-40B4-BE49-F238E27FC236}">
                <a16:creationId xmlns:a16="http://schemas.microsoft.com/office/drawing/2014/main" id="{9EE975A0-FAA3-6245-AD53-560A74385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1E227-0573-094D-A8A2-589B59ABC0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44705-BD51-D547-91C2-9479B50D4ECC}" type="slidenum">
              <a:rPr lang="en-US" smtClean="0"/>
              <a:t>‹#›</a:t>
            </a:fld>
            <a:endParaRPr lang="en-US"/>
          </a:p>
        </p:txBody>
      </p:sp>
    </p:spTree>
    <p:extLst>
      <p:ext uri="{BB962C8B-B14F-4D97-AF65-F5344CB8AC3E}">
        <p14:creationId xmlns:p14="http://schemas.microsoft.com/office/powerpoint/2010/main" val="3898211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hyperlink" Target="http://www.physics.uwo.ca/~whocking/p103/grav_wav.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hyperlink" Target="http://www.physics.uwo.ca/~whocking/p103/grav_wav.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hyperlink" Target="http://www.physics.uwo.ca/~whocking/p103/grav_wav.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worldview.earthdata.nasa.gov/?v=-127.28240909985968,29.07257696581145,-97.75115909985968,45.57843634081145&amp;t=2019-09-20-T16%3A00%3A00Z"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atmosp.physics.utoronto.ca/SPARC/News25/coupling.html"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arise-project.eu/atmospheric-dynamics.php"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AB077-192F-3645-97A4-6F6793DD0B26}"/>
              </a:ext>
            </a:extLst>
          </p:cNvPr>
          <p:cNvPicPr>
            <a:picLocks noChangeAspect="1"/>
          </p:cNvPicPr>
          <p:nvPr/>
        </p:nvPicPr>
        <p:blipFill rotWithShape="1">
          <a:blip r:embed="rId2"/>
          <a:srcRect t="9888" b="11165"/>
          <a:stretch/>
        </p:blipFill>
        <p:spPr>
          <a:xfrm>
            <a:off x="20" y="10"/>
            <a:ext cx="12191980" cy="4571990"/>
          </a:xfrm>
          <a:prstGeom prst="rect">
            <a:avLst/>
          </a:prstGeom>
        </p:spPr>
      </p:pic>
      <p:sp>
        <p:nvSpPr>
          <p:cNvPr id="19" name="Rectangle 15">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1410AD0-EAC6-ED4A-AC71-4163FA5794C9}"/>
              </a:ext>
            </a:extLst>
          </p:cNvPr>
          <p:cNvSpPr>
            <a:spLocks noGrp="1"/>
          </p:cNvSpPr>
          <p:nvPr>
            <p:ph type="ctrTitle"/>
          </p:nvPr>
        </p:nvSpPr>
        <p:spPr>
          <a:xfrm>
            <a:off x="433136" y="5091762"/>
            <a:ext cx="7834193" cy="1264588"/>
          </a:xfrm>
        </p:spPr>
        <p:txBody>
          <a:bodyPr anchor="ctr">
            <a:normAutofit/>
          </a:bodyPr>
          <a:lstStyle/>
          <a:p>
            <a:pPr algn="r"/>
            <a:r>
              <a:rPr lang="en-US" sz="3800" dirty="0"/>
              <a:t>Gravity waves excited during a minor sudden stratospheric warming</a:t>
            </a:r>
          </a:p>
        </p:txBody>
      </p:sp>
      <p:sp>
        <p:nvSpPr>
          <p:cNvPr id="3" name="Subtitle 2">
            <a:extLst>
              <a:ext uri="{FF2B5EF4-FFF2-40B4-BE49-F238E27FC236}">
                <a16:creationId xmlns:a16="http://schemas.microsoft.com/office/drawing/2014/main" id="{E667A5DA-DB49-4441-8CF2-6F3DDCF1EA9D}"/>
              </a:ext>
            </a:extLst>
          </p:cNvPr>
          <p:cNvSpPr>
            <a:spLocks noGrp="1"/>
          </p:cNvSpPr>
          <p:nvPr>
            <p:ph type="subTitle" idx="1"/>
          </p:nvPr>
        </p:nvSpPr>
        <p:spPr>
          <a:xfrm>
            <a:off x="8499107" y="5091763"/>
            <a:ext cx="2974207" cy="1264587"/>
          </a:xfrm>
        </p:spPr>
        <p:txBody>
          <a:bodyPr anchor="ctr">
            <a:normAutofit/>
          </a:bodyPr>
          <a:lstStyle/>
          <a:p>
            <a:pPr algn="l"/>
            <a:r>
              <a:rPr lang="en-US" sz="1100"/>
              <a:t>Dörnbrack, A., Gisinger, S., Kaifler, N., Portele, T. C., Bramberger, M., Rapp, M., . . . Jelić, D. (2018). Gravity waves excited during a minor sudden stratospheric warming.</a:t>
            </a:r>
            <a:r>
              <a:rPr lang="en-US" sz="1100" i="1"/>
              <a:t> Atmospheric Chemistry and Physics, 18</a:t>
            </a:r>
            <a:r>
              <a:rPr lang="en-US" sz="1100"/>
              <a:t>(17), 12915-12931. doi:http://dx.doi.org.unr.idm.oclc.org/10.5194/acp-18-12915-2018</a:t>
            </a:r>
          </a:p>
        </p:txBody>
      </p:sp>
      <p:cxnSp>
        <p:nvCxnSpPr>
          <p:cNvPr id="18" name="Straight Connector 1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E4CF2E4-6F47-6246-AEFE-38CB5A6E9DB9}"/>
              </a:ext>
            </a:extLst>
          </p:cNvPr>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pPr>
            <a:fld id="{5E944705-BD51-D547-91C2-9479B50D4ECC}" type="slidenum">
              <a:rPr lang="en-US">
                <a:solidFill>
                  <a:schemeClr val="tx1">
                    <a:alpha val="80000"/>
                  </a:schemeClr>
                </a:solidFill>
              </a:rPr>
              <a:pPr>
                <a:lnSpc>
                  <a:spcPct val="90000"/>
                </a:lnSpc>
                <a:spcAft>
                  <a:spcPts val="600"/>
                </a:spcAft>
              </a:pPr>
              <a:t>1</a:t>
            </a:fld>
            <a:endParaRPr lang="en-US">
              <a:solidFill>
                <a:schemeClr val="tx1">
                  <a:alpha val="80000"/>
                </a:schemeClr>
              </a:solidFill>
            </a:endParaRPr>
          </a:p>
        </p:txBody>
      </p:sp>
      <p:sp>
        <p:nvSpPr>
          <p:cNvPr id="4" name="Rectangle 3">
            <a:extLst>
              <a:ext uri="{FF2B5EF4-FFF2-40B4-BE49-F238E27FC236}">
                <a16:creationId xmlns:a16="http://schemas.microsoft.com/office/drawing/2014/main" id="{A0ACCE46-63E9-CE4B-B143-16BB3F11B405}"/>
              </a:ext>
            </a:extLst>
          </p:cNvPr>
          <p:cNvSpPr/>
          <p:nvPr/>
        </p:nvSpPr>
        <p:spPr>
          <a:xfrm>
            <a:off x="6537436" y="317856"/>
            <a:ext cx="6096000" cy="723275"/>
          </a:xfrm>
          <a:prstGeom prst="rect">
            <a:avLst/>
          </a:prstGeom>
        </p:spPr>
        <p:txBody>
          <a:bodyPr>
            <a:spAutoFit/>
          </a:bodyPr>
          <a:lstStyle/>
          <a:p>
            <a:pPr algn="ctr">
              <a:spcAft>
                <a:spcPts val="600"/>
              </a:spcAft>
            </a:pPr>
            <a:r>
              <a:rPr lang="en-US" b="1" i="0" dirty="0">
                <a:solidFill>
                  <a:schemeClr val="bg1"/>
                </a:solidFill>
                <a:effectLst/>
                <a:latin typeface="verdana" panose="020B0604030504040204" pitchFamily="34" charset="0"/>
              </a:rPr>
              <a:t>Presented by </a:t>
            </a:r>
            <a:r>
              <a:rPr lang="en-US" b="1" i="0" dirty="0" err="1">
                <a:solidFill>
                  <a:schemeClr val="bg1"/>
                </a:solidFill>
                <a:effectLst/>
                <a:latin typeface="verdana" panose="020B0604030504040204" pitchFamily="34" charset="0"/>
              </a:rPr>
              <a:t>Stormi</a:t>
            </a:r>
            <a:r>
              <a:rPr lang="en-US" b="1" i="0" dirty="0">
                <a:solidFill>
                  <a:schemeClr val="bg1"/>
                </a:solidFill>
                <a:effectLst/>
                <a:latin typeface="verdana" panose="020B0604030504040204" pitchFamily="34" charset="0"/>
              </a:rPr>
              <a:t> Noll </a:t>
            </a:r>
          </a:p>
          <a:p>
            <a:pPr algn="ctr">
              <a:spcAft>
                <a:spcPts val="600"/>
              </a:spcAft>
            </a:pPr>
            <a:r>
              <a:rPr lang="en-US" b="1" dirty="0">
                <a:solidFill>
                  <a:schemeClr val="bg1"/>
                </a:solidFill>
                <a:latin typeface="verdana" panose="020B0604030504040204" pitchFamily="34" charset="0"/>
              </a:rPr>
              <a:t>February 3, 2020</a:t>
            </a:r>
            <a:endParaRPr lang="en-US" b="1" dirty="0">
              <a:solidFill>
                <a:schemeClr val="bg1"/>
              </a:solidFill>
            </a:endParaRPr>
          </a:p>
        </p:txBody>
      </p:sp>
    </p:spTree>
    <p:extLst>
      <p:ext uri="{BB962C8B-B14F-4D97-AF65-F5344CB8AC3E}">
        <p14:creationId xmlns:p14="http://schemas.microsoft.com/office/powerpoint/2010/main" val="23845822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B6DEAD-96EF-4442-8E9F-6D4FDB2D98ED}"/>
              </a:ext>
            </a:extLst>
          </p:cNvPr>
          <p:cNvSpPr>
            <a:spLocks noGrp="1"/>
          </p:cNvSpPr>
          <p:nvPr>
            <p:ph idx="1"/>
          </p:nvPr>
        </p:nvSpPr>
        <p:spPr>
          <a:xfrm>
            <a:off x="462740" y="1570442"/>
            <a:ext cx="10515600" cy="4785908"/>
          </a:xfrm>
        </p:spPr>
        <p:txBody>
          <a:bodyPr>
            <a:normAutofit fontScale="92500" lnSpcReduction="10000"/>
          </a:bodyPr>
          <a:lstStyle/>
          <a:p>
            <a:pPr>
              <a:lnSpc>
                <a:spcPct val="150000"/>
              </a:lnSpc>
            </a:pPr>
            <a:r>
              <a:rPr lang="en-US" sz="2400"/>
              <a:t>Gravity waves observed at mid to high latitudes are sometimes attributed to spontaneous adjustment related to the polar night jet, suggesting a stratospheric source rather than a tropospheric source </a:t>
            </a:r>
          </a:p>
          <a:p>
            <a:pPr>
              <a:lnSpc>
                <a:spcPct val="150000"/>
              </a:lnSpc>
            </a:pPr>
            <a:r>
              <a:rPr lang="en-US" sz="2400"/>
              <a:t>Direct observations of the excitation of stratospheric gravity waves by nonlinear processes are rare</a:t>
            </a:r>
          </a:p>
          <a:p>
            <a:pPr>
              <a:lnSpc>
                <a:spcPct val="150000"/>
              </a:lnSpc>
            </a:pPr>
            <a:r>
              <a:rPr lang="en-US" sz="2400"/>
              <a:t>In this study, Dornbrack et al. investigate the characteristics and sources of stratospheric gravity waves observed in the Northern Hemisphere in late January 2016, arguing that SSW activity sets up the ideal scenario for inertial gravity waves with a stratospheric source</a:t>
            </a:r>
          </a:p>
          <a:p>
            <a:endParaRPr lang="en-US" dirty="0"/>
          </a:p>
        </p:txBody>
      </p:sp>
      <p:sp>
        <p:nvSpPr>
          <p:cNvPr id="4" name="Slide Number Placeholder 3">
            <a:extLst>
              <a:ext uri="{FF2B5EF4-FFF2-40B4-BE49-F238E27FC236}">
                <a16:creationId xmlns:a16="http://schemas.microsoft.com/office/drawing/2014/main" id="{76EF2EC1-E659-B342-8FC6-72B386305B17}"/>
              </a:ext>
            </a:extLst>
          </p:cNvPr>
          <p:cNvSpPr>
            <a:spLocks noGrp="1"/>
          </p:cNvSpPr>
          <p:nvPr>
            <p:ph type="sldNum" sz="quarter" idx="12"/>
          </p:nvPr>
        </p:nvSpPr>
        <p:spPr/>
        <p:txBody>
          <a:bodyPr/>
          <a:lstStyle/>
          <a:p>
            <a:fld id="{5E944705-BD51-D547-91C2-9479B50D4ECC}" type="slidenum">
              <a:rPr lang="en-US" smtClean="0"/>
              <a:t>10</a:t>
            </a:fld>
            <a:endParaRPr lang="en-US"/>
          </a:p>
        </p:txBody>
      </p:sp>
      <p:sp>
        <p:nvSpPr>
          <p:cNvPr id="5" name="Rectangle 4">
            <a:extLst>
              <a:ext uri="{FF2B5EF4-FFF2-40B4-BE49-F238E27FC236}">
                <a16:creationId xmlns:a16="http://schemas.microsoft.com/office/drawing/2014/main" id="{D9FB894B-9087-7140-A5AE-9C3ED0EC6B8A}"/>
              </a:ext>
            </a:extLst>
          </p:cNvPr>
          <p:cNvSpPr/>
          <p:nvPr/>
        </p:nvSpPr>
        <p:spPr>
          <a:xfrm>
            <a:off x="612369" y="178236"/>
            <a:ext cx="9512533" cy="1200329"/>
          </a:xfrm>
          <a:prstGeom prst="rect">
            <a:avLst/>
          </a:prstGeom>
        </p:spPr>
        <p:txBody>
          <a:bodyPr wrap="square">
            <a:spAutoFit/>
          </a:bodyPr>
          <a:lstStyle/>
          <a:p>
            <a:r>
              <a:rPr lang="en-US" sz="2400" b="1"/>
              <a:t>Gravity waves excited during a minor sudden stratospheric warming:</a:t>
            </a:r>
          </a:p>
          <a:p>
            <a:endParaRPr lang="en-US" sz="2400" b="1"/>
          </a:p>
          <a:p>
            <a:r>
              <a:rPr lang="en-US" sz="2400" b="1"/>
              <a:t>Motivation and Purpose</a:t>
            </a:r>
            <a:endParaRPr lang="en-US" sz="2400" b="1" dirty="0"/>
          </a:p>
        </p:txBody>
      </p:sp>
    </p:spTree>
    <p:extLst>
      <p:ext uri="{BB962C8B-B14F-4D97-AF65-F5344CB8AC3E}">
        <p14:creationId xmlns:p14="http://schemas.microsoft.com/office/powerpoint/2010/main" val="942351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A4A2-4BA7-3F49-A3A4-CEB7B0EA7FB4}"/>
              </a:ext>
            </a:extLst>
          </p:cNvPr>
          <p:cNvSpPr>
            <a:spLocks noGrp="1"/>
          </p:cNvSpPr>
          <p:nvPr>
            <p:ph type="title"/>
          </p:nvPr>
        </p:nvSpPr>
        <p:spPr>
          <a:xfrm>
            <a:off x="655320" y="365125"/>
            <a:ext cx="5120114" cy="1692794"/>
          </a:xfrm>
        </p:spPr>
        <p:txBody>
          <a:bodyPr>
            <a:normAutofit/>
          </a:bodyPr>
          <a:lstStyle/>
          <a:p>
            <a:r>
              <a:rPr lang="en-US" dirty="0"/>
              <a:t>Data Sources and Analysis Methods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B9F730-9D11-C64A-AC6C-404391566617}"/>
              </a:ext>
            </a:extLst>
          </p:cNvPr>
          <p:cNvSpPr>
            <a:spLocks noGrp="1"/>
          </p:cNvSpPr>
          <p:nvPr>
            <p:ph idx="1"/>
          </p:nvPr>
        </p:nvSpPr>
        <p:spPr>
          <a:xfrm>
            <a:off x="655321" y="2490964"/>
            <a:ext cx="5120113" cy="4230487"/>
          </a:xfrm>
        </p:spPr>
        <p:txBody>
          <a:bodyPr>
            <a:normAutofit fontScale="92500" lnSpcReduction="10000"/>
          </a:bodyPr>
          <a:lstStyle/>
          <a:p>
            <a:r>
              <a:rPr lang="en-US" sz="1800" dirty="0"/>
              <a:t>9 consecutive radiosondes launched from Kiruna airport 29-30 January 2016 </a:t>
            </a:r>
          </a:p>
          <a:p>
            <a:pPr lvl="1"/>
            <a:r>
              <a:rPr lang="en-US" sz="1800" dirty="0"/>
              <a:t>used to determine background profiles u, v, T, and gravity wave perturbations u’, v’, T’</a:t>
            </a:r>
          </a:p>
          <a:p>
            <a:r>
              <a:rPr lang="en-US" sz="1800" dirty="0"/>
              <a:t>3000 g radiosonde balloon launched 30 January 2016, reaching an altitude of 38.1 km (23.7 mi)</a:t>
            </a:r>
          </a:p>
          <a:p>
            <a:r>
              <a:rPr lang="en-US" sz="1800" dirty="0"/>
              <a:t>National weather prediction (NWP) forecasts and analysis</a:t>
            </a:r>
          </a:p>
          <a:p>
            <a:pPr lvl="1"/>
            <a:r>
              <a:rPr lang="en-US" sz="1800" dirty="0"/>
              <a:t>1-hourly HRES </a:t>
            </a:r>
            <a:r>
              <a:rPr lang="en-US" sz="1800" dirty="0" err="1"/>
              <a:t>forecst</a:t>
            </a:r>
            <a:r>
              <a:rPr lang="en-US" sz="1800" dirty="0"/>
              <a:t> and 6-hourly operational analysis from ECMWF’s IFS cycle 41r2: Horizontal resolution = 9 km, vertical levels = 137, model top = 0.01 </a:t>
            </a:r>
            <a:r>
              <a:rPr lang="en-US" sz="1800" dirty="0" err="1"/>
              <a:t>hPa</a:t>
            </a:r>
            <a:endParaRPr lang="en-US" sz="1800" dirty="0"/>
          </a:p>
          <a:p>
            <a:pPr lvl="1"/>
            <a:r>
              <a:rPr lang="en-US" sz="1800" dirty="0"/>
              <a:t>Semi-implicit time-stepping</a:t>
            </a:r>
          </a:p>
          <a:p>
            <a:pPr lvl="1"/>
            <a:r>
              <a:rPr lang="en-US" sz="1800" dirty="0"/>
              <a:t>Semi-</a:t>
            </a:r>
            <a:r>
              <a:rPr lang="en-US" sz="1800" dirty="0" err="1"/>
              <a:t>Lagrangian</a:t>
            </a:r>
            <a:r>
              <a:rPr lang="en-US" sz="1800" dirty="0"/>
              <a:t> advection</a:t>
            </a:r>
          </a:p>
          <a:p>
            <a:pPr lvl="1"/>
            <a:r>
              <a:rPr lang="en-US" sz="1800" dirty="0"/>
              <a:t>Used in normal mode decomposition and two-dimensional wavelet analysis</a:t>
            </a:r>
          </a:p>
          <a:p>
            <a:pPr marL="457200" lvl="1" indent="0">
              <a:buNone/>
            </a:pPr>
            <a:endParaRPr lang="en-US" sz="1500" dirty="0"/>
          </a:p>
        </p:txBody>
      </p:sp>
      <p:sp>
        <p:nvSpPr>
          <p:cNvPr id="5" name="Slide Number Placeholder 4">
            <a:extLst>
              <a:ext uri="{FF2B5EF4-FFF2-40B4-BE49-F238E27FC236}">
                <a16:creationId xmlns:a16="http://schemas.microsoft.com/office/drawing/2014/main" id="{7F4CF80B-7A25-754F-987E-9AC9167D7844}"/>
              </a:ext>
            </a:extLst>
          </p:cNvPr>
          <p:cNvSpPr>
            <a:spLocks noGrp="1"/>
          </p:cNvSpPr>
          <p:nvPr>
            <p:ph type="sldNum" sz="quarter" idx="12"/>
          </p:nvPr>
        </p:nvSpPr>
        <p:spPr>
          <a:xfrm>
            <a:off x="6941820" y="6356350"/>
            <a:ext cx="1165860" cy="365125"/>
          </a:xfrm>
        </p:spPr>
        <p:txBody>
          <a:bodyPr>
            <a:normAutofit/>
          </a:bodyPr>
          <a:lstStyle/>
          <a:p>
            <a:pPr>
              <a:spcAft>
                <a:spcPts val="600"/>
              </a:spcAft>
            </a:pPr>
            <a:fld id="{5E944705-BD51-D547-91C2-9479B50D4ECC}" type="slidenum">
              <a:rPr lang="en-US" smtClean="0"/>
              <a:pPr>
                <a:spcAft>
                  <a:spcPts val="600"/>
                </a:spcAft>
              </a:pPr>
              <a:t>11</a:t>
            </a:fld>
            <a:endParaRPr lang="en-US"/>
          </a:p>
        </p:txBody>
      </p:sp>
      <p:pic>
        <p:nvPicPr>
          <p:cNvPr id="7" name="Picture 6" descr="A picture containing sitting, device, table, small&#10;&#10;Description automatically generated">
            <a:extLst>
              <a:ext uri="{FF2B5EF4-FFF2-40B4-BE49-F238E27FC236}">
                <a16:creationId xmlns:a16="http://schemas.microsoft.com/office/drawing/2014/main" id="{9D53C6EC-B20C-0B4E-B2D7-9E887B92F2E5}"/>
              </a:ext>
            </a:extLst>
          </p:cNvPr>
          <p:cNvPicPr>
            <a:picLocks noChangeAspect="1"/>
          </p:cNvPicPr>
          <p:nvPr/>
        </p:nvPicPr>
        <p:blipFill rotWithShape="1">
          <a:blip r:embed="rId2"/>
          <a:srcRect l="14120" r="33638" b="-1"/>
          <a:stretch/>
        </p:blipFill>
        <p:spPr>
          <a:xfrm>
            <a:off x="5878850"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647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DBB-C2AC-3948-BC01-446158AEADEE}"/>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dirty="0"/>
              <a:t>Figure 1: magnitude of the balanced wind</a:t>
            </a:r>
          </a:p>
        </p:txBody>
      </p:sp>
      <p:pic>
        <p:nvPicPr>
          <p:cNvPr id="4" name="Content Placeholder 4">
            <a:extLst>
              <a:ext uri="{FF2B5EF4-FFF2-40B4-BE49-F238E27FC236}">
                <a16:creationId xmlns:a16="http://schemas.microsoft.com/office/drawing/2014/main" id="{01380B5D-FCD3-C14C-9654-AB8C6D3B91BE}"/>
              </a:ext>
            </a:extLst>
          </p:cNvPr>
          <p:cNvPicPr>
            <a:picLocks noGrp="1" noChangeAspect="1"/>
          </p:cNvPicPr>
          <p:nvPr>
            <p:ph idx="1"/>
          </p:nvPr>
        </p:nvPicPr>
        <p:blipFill rotWithShape="1">
          <a:blip r:embed="rId2"/>
          <a:srcRect t="3547" r="2" b="17495"/>
          <a:stretch/>
        </p:blipFill>
        <p:spPr>
          <a:xfrm>
            <a:off x="20" y="10"/>
            <a:ext cx="7384641" cy="6721465"/>
          </a:xfrm>
          <a:prstGeom prst="rect">
            <a:avLst/>
          </a:prstGeom>
        </p:spPr>
      </p:pic>
      <p:sp>
        <p:nvSpPr>
          <p:cNvPr id="3" name="Slide Number Placeholder 2">
            <a:extLst>
              <a:ext uri="{FF2B5EF4-FFF2-40B4-BE49-F238E27FC236}">
                <a16:creationId xmlns:a16="http://schemas.microsoft.com/office/drawing/2014/main" id="{1522339C-7FC9-B843-A9D6-799907B3FAE1}"/>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spcAft>
                <a:spcPts val="600"/>
              </a:spcAft>
              <a:defRPr/>
            </a:pPr>
            <a:fld id="{5E944705-BD51-D547-91C2-9479B50D4ECC}" type="slidenum">
              <a:rPr lang="en-US" smtClean="0">
                <a:solidFill>
                  <a:prstClr val="black">
                    <a:tint val="75000"/>
                  </a:prstClr>
                </a:solidFill>
                <a:latin typeface="Calibri" panose="020F0502020204030204"/>
              </a:rPr>
              <a:pPr>
                <a:spcAft>
                  <a:spcPts val="600"/>
                </a:spcAft>
                <a:defRPr/>
              </a:pPr>
              <a:t>12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345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D9EABE-047E-3C43-9D9F-C317817B2617}"/>
              </a:ext>
            </a:extLst>
          </p:cNvPr>
          <p:cNvPicPr>
            <a:picLocks noChangeAspect="1"/>
          </p:cNvPicPr>
          <p:nvPr/>
        </p:nvPicPr>
        <p:blipFill rotWithShape="1">
          <a:blip r:embed="rId2"/>
          <a:srcRect b="23581"/>
          <a:stretch/>
        </p:blipFill>
        <p:spPr>
          <a:xfrm>
            <a:off x="1575874" y="543106"/>
            <a:ext cx="5285366" cy="5571066"/>
          </a:xfrm>
          <a:prstGeom prst="rect">
            <a:avLst/>
          </a:prstGeom>
        </p:spPr>
      </p:pic>
      <p:sp>
        <p:nvSpPr>
          <p:cNvPr id="4" name="Slide Number Placeholder 3">
            <a:extLst>
              <a:ext uri="{FF2B5EF4-FFF2-40B4-BE49-F238E27FC236}">
                <a16:creationId xmlns:a16="http://schemas.microsoft.com/office/drawing/2014/main" id="{ED80C02F-A371-CB48-B1C5-08203F357FB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944705-BD51-D547-91C2-9479B50D4ECC}" type="slidenum">
              <a:rPr lang="en-US"/>
              <a:pPr>
                <a:spcAft>
                  <a:spcPts val="600"/>
                </a:spcAft>
              </a:pPr>
              <a:t>13</a:t>
            </a:fld>
            <a:endParaRPr lang="en-US"/>
          </a:p>
        </p:txBody>
      </p:sp>
      <p:cxnSp>
        <p:nvCxnSpPr>
          <p:cNvPr id="9" name="Straight Arrow Connector 8">
            <a:extLst>
              <a:ext uri="{FF2B5EF4-FFF2-40B4-BE49-F238E27FC236}">
                <a16:creationId xmlns:a16="http://schemas.microsoft.com/office/drawing/2014/main" id="{EFCE4B7C-10F7-2E4D-8E36-777D226DB03F}"/>
              </a:ext>
            </a:extLst>
          </p:cNvPr>
          <p:cNvCxnSpPr/>
          <p:nvPr/>
        </p:nvCxnSpPr>
        <p:spPr>
          <a:xfrm>
            <a:off x="494786" y="1860330"/>
            <a:ext cx="12927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1F0E8FB-7F95-EE48-B21E-7AAB2880F59C}"/>
              </a:ext>
            </a:extLst>
          </p:cNvPr>
          <p:cNvCxnSpPr/>
          <p:nvPr/>
        </p:nvCxnSpPr>
        <p:spPr>
          <a:xfrm>
            <a:off x="2341578" y="2864069"/>
            <a:ext cx="12927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849CBD-5A60-304E-BB42-FF611338AFE5}"/>
              </a:ext>
            </a:extLst>
          </p:cNvPr>
          <p:cNvCxnSpPr/>
          <p:nvPr/>
        </p:nvCxnSpPr>
        <p:spPr>
          <a:xfrm>
            <a:off x="956441" y="3063765"/>
            <a:ext cx="12927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F54FDE-24C7-B745-ADEF-CF5944E2D2A4}"/>
              </a:ext>
            </a:extLst>
          </p:cNvPr>
          <p:cNvCxnSpPr/>
          <p:nvPr/>
        </p:nvCxnSpPr>
        <p:spPr>
          <a:xfrm>
            <a:off x="956441" y="5659822"/>
            <a:ext cx="12927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0B8CF3C-C425-F34B-BB29-EE4BE2FEA69C}"/>
              </a:ext>
            </a:extLst>
          </p:cNvPr>
          <p:cNvSpPr/>
          <p:nvPr/>
        </p:nvSpPr>
        <p:spPr>
          <a:xfrm>
            <a:off x="4218557" y="1019504"/>
            <a:ext cx="1240221" cy="10195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4A0166-B8BD-5C45-B929-0384B47201C3}"/>
              </a:ext>
            </a:extLst>
          </p:cNvPr>
          <p:cNvSpPr/>
          <p:nvPr/>
        </p:nvSpPr>
        <p:spPr>
          <a:xfrm>
            <a:off x="5057430" y="1361717"/>
            <a:ext cx="1240221" cy="10195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A86B417-DF94-C841-8D3D-851736DA9B89}"/>
              </a:ext>
            </a:extLst>
          </p:cNvPr>
          <p:cNvSpPr/>
          <p:nvPr/>
        </p:nvSpPr>
        <p:spPr>
          <a:xfrm>
            <a:off x="4099703" y="3580596"/>
            <a:ext cx="1240221" cy="10195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A5FE8A0-91BE-AE4D-B5DA-E2D2F8091AF6}"/>
              </a:ext>
            </a:extLst>
          </p:cNvPr>
          <p:cNvSpPr>
            <a:spLocks noGrp="1"/>
          </p:cNvSpPr>
          <p:nvPr>
            <p:ph type="title"/>
          </p:nvPr>
        </p:nvSpPr>
        <p:spPr>
          <a:xfrm>
            <a:off x="8293608" y="1293400"/>
            <a:ext cx="3377183" cy="3708895"/>
          </a:xfrm>
          <a:noFill/>
        </p:spPr>
        <p:txBody>
          <a:bodyPr vert="horz" lIns="91440" tIns="45720" rIns="91440" bIns="45720" rtlCol="0" anchor="b">
            <a:normAutofit fontScale="90000"/>
          </a:bodyPr>
          <a:lstStyle/>
          <a:p>
            <a:r>
              <a:rPr lang="en-US" dirty="0"/>
              <a:t>Figure 2: Potential temperature and radiosonde paths </a:t>
            </a:r>
            <a:br>
              <a:rPr lang="en-US" dirty="0"/>
            </a:br>
            <a:endParaRPr lang="en-US" dirty="0"/>
          </a:p>
        </p:txBody>
      </p:sp>
    </p:spTree>
    <p:extLst>
      <p:ext uri="{BB962C8B-B14F-4D97-AF65-F5344CB8AC3E}">
        <p14:creationId xmlns:p14="http://schemas.microsoft.com/office/powerpoint/2010/main" val="12241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animBg="1"/>
      <p:bldP spid="18" grpId="1"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535A-6936-ED41-8B04-FB340DD559E9}"/>
              </a:ext>
            </a:extLst>
          </p:cNvPr>
          <p:cNvSpPr>
            <a:spLocks noGrp="1"/>
          </p:cNvSpPr>
          <p:nvPr>
            <p:ph type="title"/>
          </p:nvPr>
        </p:nvSpPr>
        <p:spPr>
          <a:xfrm>
            <a:off x="7950200" y="640081"/>
            <a:ext cx="3601719" cy="3793488"/>
          </a:xfrm>
          <a:noFill/>
        </p:spPr>
        <p:txBody>
          <a:bodyPr vert="horz" lIns="91440" tIns="45720" rIns="91440" bIns="45720" rtlCol="0" anchor="b">
            <a:normAutofit fontScale="90000"/>
          </a:bodyPr>
          <a:lstStyle/>
          <a:p>
            <a:r>
              <a:rPr lang="en-US" sz="4800" dirty="0"/>
              <a:t>Figure 3: Vertical profiles of high-altitude radiosonde data</a:t>
            </a:r>
          </a:p>
        </p:txBody>
      </p:sp>
      <p:sp>
        <p:nvSpPr>
          <p:cNvPr id="17" name="Rectangle 16">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975"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3E7B933-F31A-D14A-BF9D-14CAE5549DA7}"/>
              </a:ext>
            </a:extLst>
          </p:cNvPr>
          <p:cNvPicPr>
            <a:picLocks noGrp="1" noChangeAspect="1"/>
          </p:cNvPicPr>
          <p:nvPr>
            <p:ph idx="1"/>
          </p:nvPr>
        </p:nvPicPr>
        <p:blipFill rotWithShape="1">
          <a:blip r:embed="rId2"/>
          <a:srcRect l="6328" r="6329" b="15207"/>
          <a:stretch/>
        </p:blipFill>
        <p:spPr>
          <a:xfrm>
            <a:off x="660170" y="914399"/>
            <a:ext cx="6266120" cy="4699229"/>
          </a:xfrm>
          <a:prstGeom prst="rect">
            <a:avLst/>
          </a:prstGeom>
          <a:effectLst/>
        </p:spPr>
      </p:pic>
      <p:sp>
        <p:nvSpPr>
          <p:cNvPr id="3" name="Slide Number Placeholder 2">
            <a:extLst>
              <a:ext uri="{FF2B5EF4-FFF2-40B4-BE49-F238E27FC236}">
                <a16:creationId xmlns:a16="http://schemas.microsoft.com/office/drawing/2014/main" id="{61B33CFB-DED4-144D-82EE-A2C19829EC68}"/>
              </a:ext>
            </a:extLst>
          </p:cNvPr>
          <p:cNvSpPr>
            <a:spLocks noGrp="1"/>
          </p:cNvSpPr>
          <p:nvPr>
            <p:ph type="sldNum" sz="quarter" idx="12"/>
          </p:nvPr>
        </p:nvSpPr>
        <p:spPr>
          <a:xfrm>
            <a:off x="10849470" y="6356350"/>
            <a:ext cx="689322" cy="365125"/>
          </a:xfrm>
          <a:noFill/>
        </p:spPr>
        <p:txBody>
          <a:bodyPr vert="horz" lIns="91440" tIns="45720" rIns="91440" bIns="45720" rtlCol="0" anchor="ctr">
            <a:normAutofit/>
          </a:bodyPr>
          <a:lstStyle/>
          <a:p>
            <a:pPr algn="l">
              <a:spcAft>
                <a:spcPts val="600"/>
              </a:spcAft>
              <a:defRPr/>
            </a:pPr>
            <a:fld id="{5E944705-BD51-D547-91C2-9479B50D4ECC}" type="slidenum">
              <a:rPr lang="en-US">
                <a:solidFill>
                  <a:prstClr val="black">
                    <a:tint val="75000"/>
                  </a:prstClr>
                </a:solidFill>
                <a:latin typeface="Calibri" panose="020F0502020204030204"/>
              </a:rPr>
              <a:pPr algn="l">
                <a:spcAft>
                  <a:spcPts val="600"/>
                </a:spcAft>
                <a:defRPr/>
              </a:pPr>
              <a:t>14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5989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7758B8-C82A-7F4F-B2AB-10E2ACE8D675}"/>
              </a:ext>
            </a:extLst>
          </p:cNvPr>
          <p:cNvPicPr>
            <a:picLocks noGrp="1" noChangeAspect="1"/>
          </p:cNvPicPr>
          <p:nvPr>
            <p:ph idx="1"/>
          </p:nvPr>
        </p:nvPicPr>
        <p:blipFill rotWithShape="1">
          <a:blip r:embed="rId2"/>
          <a:srcRect b="28560"/>
          <a:stretch/>
        </p:blipFill>
        <p:spPr>
          <a:xfrm>
            <a:off x="3522014" y="635747"/>
            <a:ext cx="4213016" cy="5586506"/>
          </a:xfrm>
        </p:spPr>
      </p:pic>
      <p:pic>
        <p:nvPicPr>
          <p:cNvPr id="7" name="Picture 6">
            <a:extLst>
              <a:ext uri="{FF2B5EF4-FFF2-40B4-BE49-F238E27FC236}">
                <a16:creationId xmlns:a16="http://schemas.microsoft.com/office/drawing/2014/main" id="{B25DA6DD-43FB-C542-AB2A-936144E90469}"/>
              </a:ext>
            </a:extLst>
          </p:cNvPr>
          <p:cNvPicPr>
            <a:picLocks noChangeAspect="1"/>
          </p:cNvPicPr>
          <p:nvPr/>
        </p:nvPicPr>
        <p:blipFill rotWithShape="1">
          <a:blip r:embed="rId3"/>
          <a:srcRect b="6907"/>
          <a:stretch/>
        </p:blipFill>
        <p:spPr>
          <a:xfrm>
            <a:off x="7851229" y="637875"/>
            <a:ext cx="3982358" cy="5584378"/>
          </a:xfrm>
          <a:prstGeom prst="rect">
            <a:avLst/>
          </a:prstGeom>
        </p:spPr>
      </p:pic>
      <p:sp>
        <p:nvSpPr>
          <p:cNvPr id="2" name="Slide Number Placeholder 1">
            <a:extLst>
              <a:ext uri="{FF2B5EF4-FFF2-40B4-BE49-F238E27FC236}">
                <a16:creationId xmlns:a16="http://schemas.microsoft.com/office/drawing/2014/main" id="{F44C7B6F-97B7-3A40-9668-CFD18FBE1C3B}"/>
              </a:ext>
            </a:extLst>
          </p:cNvPr>
          <p:cNvSpPr>
            <a:spLocks noGrp="1"/>
          </p:cNvSpPr>
          <p:nvPr>
            <p:ph type="sldNum" sz="quarter" idx="12"/>
          </p:nvPr>
        </p:nvSpPr>
        <p:spPr/>
        <p:txBody>
          <a:bodyPr/>
          <a:lstStyle/>
          <a:p>
            <a:fld id="{5E944705-BD51-D547-91C2-9479B50D4ECC}" type="slidenum">
              <a:rPr lang="en-US" smtClean="0"/>
              <a:t>15</a:t>
            </a:fld>
            <a:endParaRPr lang="en-US"/>
          </a:p>
        </p:txBody>
      </p:sp>
      <p:sp>
        <p:nvSpPr>
          <p:cNvPr id="8" name="Title 1">
            <a:extLst>
              <a:ext uri="{FF2B5EF4-FFF2-40B4-BE49-F238E27FC236}">
                <a16:creationId xmlns:a16="http://schemas.microsoft.com/office/drawing/2014/main" id="{DC3AD378-B8FA-634A-9079-709E4B284635}"/>
              </a:ext>
            </a:extLst>
          </p:cNvPr>
          <p:cNvSpPr>
            <a:spLocks noGrp="1"/>
          </p:cNvSpPr>
          <p:nvPr>
            <p:ph type="title"/>
          </p:nvPr>
        </p:nvSpPr>
        <p:spPr>
          <a:xfrm>
            <a:off x="358413" y="1064172"/>
            <a:ext cx="3163601" cy="4729656"/>
          </a:xfrm>
          <a:noFill/>
        </p:spPr>
        <p:txBody>
          <a:bodyPr vert="horz" lIns="91440" tIns="45720" rIns="91440" bIns="45720" rtlCol="0" anchor="b">
            <a:normAutofit/>
          </a:bodyPr>
          <a:lstStyle/>
          <a:p>
            <a:r>
              <a:rPr lang="en-US" sz="3600" dirty="0"/>
              <a:t>Figures 4 &amp; 5:</a:t>
            </a:r>
            <a:br>
              <a:rPr lang="en-US" sz="3600" dirty="0"/>
            </a:br>
            <a:r>
              <a:rPr lang="en-US" sz="3600" dirty="0"/>
              <a:t>IGW component of the horizontal wind (</a:t>
            </a:r>
            <a:r>
              <a:rPr lang="en-US" sz="3600" dirty="0" err="1"/>
              <a:t>a,c,e</a:t>
            </a:r>
            <a:r>
              <a:rPr lang="en-US" sz="3600" dirty="0"/>
              <a:t>) and horizontal divergence in the balanced wind (</a:t>
            </a:r>
            <a:r>
              <a:rPr lang="en-US" sz="3600" dirty="0" err="1"/>
              <a:t>b,d,f</a:t>
            </a:r>
            <a:r>
              <a:rPr lang="en-US" sz="3600" dirty="0"/>
              <a:t>)</a:t>
            </a:r>
          </a:p>
        </p:txBody>
      </p:sp>
    </p:spTree>
    <p:extLst>
      <p:ext uri="{BB962C8B-B14F-4D97-AF65-F5344CB8AC3E}">
        <p14:creationId xmlns:p14="http://schemas.microsoft.com/office/powerpoint/2010/main" val="497393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8D7E81-374C-B64A-88E7-2FA28BCEC4AC}"/>
              </a:ext>
            </a:extLst>
          </p:cNvPr>
          <p:cNvPicPr>
            <a:picLocks noGrp="1" noChangeAspect="1"/>
          </p:cNvPicPr>
          <p:nvPr>
            <p:ph idx="1"/>
          </p:nvPr>
        </p:nvPicPr>
        <p:blipFill rotWithShape="1">
          <a:blip r:embed="rId2"/>
          <a:srcRect b="22342"/>
          <a:stretch/>
        </p:blipFill>
        <p:spPr>
          <a:xfrm>
            <a:off x="587530" y="372460"/>
            <a:ext cx="4418555" cy="5983890"/>
          </a:xfrm>
        </p:spPr>
      </p:pic>
      <p:sp>
        <p:nvSpPr>
          <p:cNvPr id="3" name="Slide Number Placeholder 2">
            <a:extLst>
              <a:ext uri="{FF2B5EF4-FFF2-40B4-BE49-F238E27FC236}">
                <a16:creationId xmlns:a16="http://schemas.microsoft.com/office/drawing/2014/main" id="{41AB95AA-713C-AC46-8BB8-3AA66551B202}"/>
              </a:ext>
            </a:extLst>
          </p:cNvPr>
          <p:cNvSpPr>
            <a:spLocks noGrp="1"/>
          </p:cNvSpPr>
          <p:nvPr>
            <p:ph type="sldNum" sz="quarter" idx="12"/>
          </p:nvPr>
        </p:nvSpPr>
        <p:spPr/>
        <p:txBody>
          <a:bodyPr/>
          <a:lstStyle/>
          <a:p>
            <a:fld id="{5E944705-BD51-D547-91C2-9479B50D4ECC}" type="slidenum">
              <a:rPr lang="en-US" smtClean="0"/>
              <a:t>16</a:t>
            </a:fld>
            <a:endParaRPr lang="en-US"/>
          </a:p>
        </p:txBody>
      </p:sp>
      <p:sp>
        <p:nvSpPr>
          <p:cNvPr id="6" name="Title 1">
            <a:extLst>
              <a:ext uri="{FF2B5EF4-FFF2-40B4-BE49-F238E27FC236}">
                <a16:creationId xmlns:a16="http://schemas.microsoft.com/office/drawing/2014/main" id="{5FEB5586-0FE4-1940-9962-AEC1E54A461C}"/>
              </a:ext>
            </a:extLst>
          </p:cNvPr>
          <p:cNvSpPr>
            <a:spLocks noGrp="1"/>
          </p:cNvSpPr>
          <p:nvPr>
            <p:ph type="title"/>
          </p:nvPr>
        </p:nvSpPr>
        <p:spPr>
          <a:xfrm>
            <a:off x="4902200" y="501650"/>
            <a:ext cx="6554076" cy="2363031"/>
          </a:xfrm>
          <a:noFill/>
        </p:spPr>
        <p:txBody>
          <a:bodyPr vert="horz" lIns="91440" tIns="45720" rIns="91440" bIns="45720" rtlCol="0" anchor="b">
            <a:normAutofit/>
          </a:bodyPr>
          <a:lstStyle/>
          <a:p>
            <a:r>
              <a:rPr lang="en-US" sz="4800" dirty="0"/>
              <a:t>Figure 6: Magnitude of balance and unbalanced wind</a:t>
            </a:r>
          </a:p>
        </p:txBody>
      </p:sp>
      <p:pic>
        <p:nvPicPr>
          <p:cNvPr id="4" name="Picture 3">
            <a:extLst>
              <a:ext uri="{FF2B5EF4-FFF2-40B4-BE49-F238E27FC236}">
                <a16:creationId xmlns:a16="http://schemas.microsoft.com/office/drawing/2014/main" id="{93D10713-A337-E341-9CE2-38EC92A2A605}"/>
              </a:ext>
            </a:extLst>
          </p:cNvPr>
          <p:cNvPicPr>
            <a:picLocks noChangeAspect="1"/>
          </p:cNvPicPr>
          <p:nvPr/>
        </p:nvPicPr>
        <p:blipFill>
          <a:blip r:embed="rId3"/>
          <a:stretch>
            <a:fillRect/>
          </a:stretch>
        </p:blipFill>
        <p:spPr>
          <a:xfrm>
            <a:off x="6264165" y="3552498"/>
            <a:ext cx="4868915" cy="2667898"/>
          </a:xfrm>
          <a:prstGeom prst="rect">
            <a:avLst/>
          </a:prstGeom>
        </p:spPr>
      </p:pic>
    </p:spTree>
    <p:extLst>
      <p:ext uri="{BB962C8B-B14F-4D97-AF65-F5344CB8AC3E}">
        <p14:creationId xmlns:p14="http://schemas.microsoft.com/office/powerpoint/2010/main" val="888826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D585-082B-224A-B761-FB35EAC201A4}"/>
              </a:ext>
            </a:extLst>
          </p:cNvPr>
          <p:cNvSpPr>
            <a:spLocks noGrp="1"/>
          </p:cNvSpPr>
          <p:nvPr>
            <p:ph type="title"/>
          </p:nvPr>
        </p:nvSpPr>
        <p:spPr>
          <a:xfrm>
            <a:off x="205609" y="380453"/>
            <a:ext cx="5656317" cy="1325563"/>
          </a:xfrm>
        </p:spPr>
        <p:txBody>
          <a:bodyPr/>
          <a:lstStyle/>
          <a:p>
            <a:r>
              <a:rPr lang="en-US" dirty="0"/>
              <a:t>Figure 8 and Tables 1-3: </a:t>
            </a:r>
            <a:br>
              <a:rPr lang="en-US" dirty="0"/>
            </a:br>
            <a:r>
              <a:rPr lang="en-US" dirty="0"/>
              <a:t>Wavelet analysis</a:t>
            </a:r>
          </a:p>
        </p:txBody>
      </p:sp>
      <p:pic>
        <p:nvPicPr>
          <p:cNvPr id="5" name="Content Placeholder 4">
            <a:extLst>
              <a:ext uri="{FF2B5EF4-FFF2-40B4-BE49-F238E27FC236}">
                <a16:creationId xmlns:a16="http://schemas.microsoft.com/office/drawing/2014/main" id="{D0B92D3C-1255-CA47-84CC-614ABA21B948}"/>
              </a:ext>
            </a:extLst>
          </p:cNvPr>
          <p:cNvPicPr>
            <a:picLocks noGrp="1" noChangeAspect="1"/>
          </p:cNvPicPr>
          <p:nvPr>
            <p:ph idx="1"/>
          </p:nvPr>
        </p:nvPicPr>
        <p:blipFill rotWithShape="1">
          <a:blip r:embed="rId2"/>
          <a:srcRect b="17802"/>
          <a:stretch/>
        </p:blipFill>
        <p:spPr>
          <a:xfrm>
            <a:off x="303634" y="2608139"/>
            <a:ext cx="11584732" cy="3976123"/>
          </a:xfrm>
        </p:spPr>
      </p:pic>
      <p:sp>
        <p:nvSpPr>
          <p:cNvPr id="3" name="Slide Number Placeholder 2">
            <a:extLst>
              <a:ext uri="{FF2B5EF4-FFF2-40B4-BE49-F238E27FC236}">
                <a16:creationId xmlns:a16="http://schemas.microsoft.com/office/drawing/2014/main" id="{C857C57C-9FE0-3641-B926-9FAF2CFC472D}"/>
              </a:ext>
            </a:extLst>
          </p:cNvPr>
          <p:cNvSpPr>
            <a:spLocks noGrp="1"/>
          </p:cNvSpPr>
          <p:nvPr>
            <p:ph type="sldNum" sz="quarter" idx="12"/>
          </p:nvPr>
        </p:nvSpPr>
        <p:spPr/>
        <p:txBody>
          <a:bodyPr/>
          <a:lstStyle/>
          <a:p>
            <a:fld id="{5E944705-BD51-D547-91C2-9479B50D4ECC}" type="slidenum">
              <a:rPr lang="en-US" smtClean="0"/>
              <a:t>17</a:t>
            </a:fld>
            <a:endParaRPr lang="en-US"/>
          </a:p>
        </p:txBody>
      </p:sp>
      <p:pic>
        <p:nvPicPr>
          <p:cNvPr id="8" name="Picture 7">
            <a:extLst>
              <a:ext uri="{FF2B5EF4-FFF2-40B4-BE49-F238E27FC236}">
                <a16:creationId xmlns:a16="http://schemas.microsoft.com/office/drawing/2014/main" id="{C9560AEC-994E-0F4E-9EE2-9820ECD5D09C}"/>
              </a:ext>
            </a:extLst>
          </p:cNvPr>
          <p:cNvPicPr>
            <a:picLocks noChangeAspect="1"/>
          </p:cNvPicPr>
          <p:nvPr/>
        </p:nvPicPr>
        <p:blipFill>
          <a:blip r:embed="rId3"/>
          <a:stretch>
            <a:fillRect/>
          </a:stretch>
        </p:blipFill>
        <p:spPr>
          <a:xfrm>
            <a:off x="6494517" y="353137"/>
            <a:ext cx="5266559" cy="2365291"/>
          </a:xfrm>
          <a:prstGeom prst="rect">
            <a:avLst/>
          </a:prstGeom>
        </p:spPr>
      </p:pic>
      <p:pic>
        <p:nvPicPr>
          <p:cNvPr id="10" name="Picture 9">
            <a:extLst>
              <a:ext uri="{FF2B5EF4-FFF2-40B4-BE49-F238E27FC236}">
                <a16:creationId xmlns:a16="http://schemas.microsoft.com/office/drawing/2014/main" id="{88F0E18D-C53F-C24E-878E-95C066BF9A80}"/>
              </a:ext>
            </a:extLst>
          </p:cNvPr>
          <p:cNvPicPr>
            <a:picLocks noChangeAspect="1"/>
          </p:cNvPicPr>
          <p:nvPr/>
        </p:nvPicPr>
        <p:blipFill>
          <a:blip r:embed="rId4"/>
          <a:stretch>
            <a:fillRect/>
          </a:stretch>
        </p:blipFill>
        <p:spPr>
          <a:xfrm>
            <a:off x="6059066" y="127628"/>
            <a:ext cx="5829300" cy="2590800"/>
          </a:xfrm>
          <a:prstGeom prst="rect">
            <a:avLst/>
          </a:prstGeom>
        </p:spPr>
      </p:pic>
      <p:pic>
        <p:nvPicPr>
          <p:cNvPr id="14" name="Picture 13">
            <a:extLst>
              <a:ext uri="{FF2B5EF4-FFF2-40B4-BE49-F238E27FC236}">
                <a16:creationId xmlns:a16="http://schemas.microsoft.com/office/drawing/2014/main" id="{FE807AA3-1D49-EB4A-85BA-2B3BAA0F378C}"/>
              </a:ext>
            </a:extLst>
          </p:cNvPr>
          <p:cNvPicPr>
            <a:picLocks noChangeAspect="1"/>
          </p:cNvPicPr>
          <p:nvPr/>
        </p:nvPicPr>
        <p:blipFill>
          <a:blip r:embed="rId5"/>
          <a:stretch>
            <a:fillRect/>
          </a:stretch>
        </p:blipFill>
        <p:spPr>
          <a:xfrm>
            <a:off x="5989216" y="241928"/>
            <a:ext cx="5969000" cy="2476500"/>
          </a:xfrm>
          <a:prstGeom prst="rect">
            <a:avLst/>
          </a:prstGeom>
        </p:spPr>
      </p:pic>
    </p:spTree>
    <p:extLst>
      <p:ext uri="{BB962C8B-B14F-4D97-AF65-F5344CB8AC3E}">
        <p14:creationId xmlns:p14="http://schemas.microsoft.com/office/powerpoint/2010/main" val="33726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04333-9704-C044-B2D8-A5F746F18F1B}"/>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a:solidFill>
                  <a:srgbClr val="2C2C2C"/>
                </a:solidFill>
              </a:rPr>
              <a:t>Figure 9: Distribution of gravity wave parameters </a:t>
            </a:r>
          </a:p>
        </p:txBody>
      </p:sp>
      <p:sp>
        <p:nvSpPr>
          <p:cNvPr id="12"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116E031-D780-A54A-88D1-73C01467835F}"/>
              </a:ext>
            </a:extLst>
          </p:cNvPr>
          <p:cNvPicPr>
            <a:picLocks noGrp="1" noChangeAspect="1"/>
          </p:cNvPicPr>
          <p:nvPr>
            <p:ph idx="1"/>
          </p:nvPr>
        </p:nvPicPr>
        <p:blipFill rotWithShape="1">
          <a:blip r:embed="rId2"/>
          <a:srcRect l="13452" r="12700" b="14463"/>
          <a:stretch/>
        </p:blipFill>
        <p:spPr>
          <a:xfrm>
            <a:off x="3678621" y="890006"/>
            <a:ext cx="7956928" cy="5045991"/>
          </a:xfrm>
          <a:prstGeom prst="rect">
            <a:avLst/>
          </a:prstGeom>
          <a:effectLst/>
        </p:spPr>
      </p:pic>
      <p:sp>
        <p:nvSpPr>
          <p:cNvPr id="3" name="Slide Number Placeholder 2">
            <a:extLst>
              <a:ext uri="{FF2B5EF4-FFF2-40B4-BE49-F238E27FC236}">
                <a16:creationId xmlns:a16="http://schemas.microsoft.com/office/drawing/2014/main" id="{2E36A9B8-C22C-9A4B-9D1A-14D77541B37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5E944705-BD51-D547-91C2-9479B50D4ECC}" type="slidenum">
              <a:rPr lang="en-US">
                <a:solidFill>
                  <a:srgbClr val="595959"/>
                </a:solidFill>
              </a:rPr>
              <a:pPr defTabSz="457200">
                <a:spcAft>
                  <a:spcPts val="600"/>
                </a:spcAft>
              </a:pPr>
              <a:t>18</a:t>
            </a:fld>
            <a:endParaRPr lang="en-US">
              <a:solidFill>
                <a:srgbClr val="595959"/>
              </a:solidFill>
            </a:endParaRPr>
          </a:p>
        </p:txBody>
      </p:sp>
    </p:spTree>
    <p:extLst>
      <p:ext uri="{BB962C8B-B14F-4D97-AF65-F5344CB8AC3E}">
        <p14:creationId xmlns:p14="http://schemas.microsoft.com/office/powerpoint/2010/main" val="167294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64892-F9C9-9C4E-BE85-A4CDB7248542}"/>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100">
                <a:solidFill>
                  <a:srgbClr val="2C2C2C"/>
                </a:solidFill>
              </a:rPr>
              <a:t>Figure 10: Reconstruction of downward propagating wave packet</a:t>
            </a:r>
          </a:p>
        </p:txBody>
      </p:sp>
      <p:sp>
        <p:nvSpPr>
          <p:cNvPr id="19"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548F224-A7FF-B342-A3F9-44AC6272C548}"/>
              </a:ext>
            </a:extLst>
          </p:cNvPr>
          <p:cNvPicPr>
            <a:picLocks noGrp="1" noChangeAspect="1"/>
          </p:cNvPicPr>
          <p:nvPr>
            <p:ph idx="1"/>
          </p:nvPr>
        </p:nvPicPr>
        <p:blipFill rotWithShape="1">
          <a:blip r:embed="rId2"/>
          <a:srcRect l="7253" r="4271" b="25720"/>
          <a:stretch/>
        </p:blipFill>
        <p:spPr>
          <a:xfrm>
            <a:off x="4335980" y="984578"/>
            <a:ext cx="6584268" cy="4491310"/>
          </a:xfrm>
          <a:prstGeom prst="rect">
            <a:avLst/>
          </a:prstGeom>
          <a:effectLst/>
        </p:spPr>
      </p:pic>
      <p:sp>
        <p:nvSpPr>
          <p:cNvPr id="3" name="Slide Number Placeholder 2">
            <a:extLst>
              <a:ext uri="{FF2B5EF4-FFF2-40B4-BE49-F238E27FC236}">
                <a16:creationId xmlns:a16="http://schemas.microsoft.com/office/drawing/2014/main" id="{9DF74E88-FBCD-B148-AF88-23BEDDB100D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defRPr/>
            </a:pPr>
            <a:fld id="{5E944705-BD51-D547-91C2-9479B50D4ECC}" type="slidenum">
              <a:rPr lang="en-US">
                <a:solidFill>
                  <a:srgbClr val="595959"/>
                </a:solidFill>
              </a:rPr>
              <a:pPr defTabSz="457200">
                <a:spcAft>
                  <a:spcPts val="600"/>
                </a:spcAft>
                <a:defRPr/>
              </a:pPr>
              <a:t>19</a:t>
            </a:fld>
            <a:endParaRPr lang="en-US">
              <a:solidFill>
                <a:srgbClr val="595959"/>
              </a:solidFill>
            </a:endParaRPr>
          </a:p>
        </p:txBody>
      </p:sp>
    </p:spTree>
    <p:extLst>
      <p:ext uri="{BB962C8B-B14F-4D97-AF65-F5344CB8AC3E}">
        <p14:creationId xmlns:p14="http://schemas.microsoft.com/office/powerpoint/2010/main" val="4033730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0848-4985-874C-B429-1A9367E74392}"/>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C94084-53E4-044A-AA44-64E9CC42E857}"/>
              </a:ext>
            </a:extLst>
          </p:cNvPr>
          <p:cNvSpPr>
            <a:spLocks noGrp="1"/>
          </p:cNvSpPr>
          <p:nvPr>
            <p:ph idx="1"/>
          </p:nvPr>
        </p:nvSpPr>
        <p:spPr>
          <a:xfrm>
            <a:off x="655321" y="2575034"/>
            <a:ext cx="5120113" cy="3462228"/>
          </a:xfrm>
        </p:spPr>
        <p:txBody>
          <a:bodyPr>
            <a:normAutofit/>
          </a:bodyPr>
          <a:lstStyle/>
          <a:p>
            <a:r>
              <a:rPr lang="en-US" sz="1800" dirty="0"/>
              <a:t>Key Concepts</a:t>
            </a:r>
          </a:p>
          <a:p>
            <a:pPr lvl="1"/>
            <a:r>
              <a:rPr lang="en-US" sz="1800" dirty="0"/>
              <a:t>Atmospheric Gravity Waves</a:t>
            </a:r>
          </a:p>
          <a:p>
            <a:pPr lvl="1"/>
            <a:r>
              <a:rPr lang="en-US" sz="1800" dirty="0"/>
              <a:t>Stratospheric Gravity Waves</a:t>
            </a:r>
          </a:p>
          <a:p>
            <a:pPr lvl="1"/>
            <a:r>
              <a:rPr lang="en-US" sz="1800" dirty="0"/>
              <a:t>Sudden Stratospheric Warming</a:t>
            </a:r>
          </a:p>
          <a:p>
            <a:r>
              <a:rPr lang="en-US" sz="1800" dirty="0"/>
              <a:t>Motivations and purpose of this study</a:t>
            </a:r>
          </a:p>
          <a:p>
            <a:r>
              <a:rPr lang="en-US" sz="1800" dirty="0"/>
              <a:t>Key Figures</a:t>
            </a:r>
          </a:p>
          <a:p>
            <a:r>
              <a:rPr lang="en-US" sz="1800" dirty="0"/>
              <a:t>Conclusion</a:t>
            </a:r>
          </a:p>
          <a:p>
            <a:endParaRPr lang="en-US" sz="1800" dirty="0"/>
          </a:p>
        </p:txBody>
      </p:sp>
      <p:pic>
        <p:nvPicPr>
          <p:cNvPr id="5" name="Picture 4">
            <a:extLst>
              <a:ext uri="{FF2B5EF4-FFF2-40B4-BE49-F238E27FC236}">
                <a16:creationId xmlns:a16="http://schemas.microsoft.com/office/drawing/2014/main" id="{781E005F-2224-394E-8E00-95208BADFC55}"/>
              </a:ext>
            </a:extLst>
          </p:cNvPr>
          <p:cNvPicPr>
            <a:picLocks noChangeAspect="1"/>
          </p:cNvPicPr>
          <p:nvPr/>
        </p:nvPicPr>
        <p:blipFill rotWithShape="1">
          <a:blip r:embed="rId2"/>
          <a:srcRect l="10762" r="3745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Slide Number Placeholder 3">
            <a:extLst>
              <a:ext uri="{FF2B5EF4-FFF2-40B4-BE49-F238E27FC236}">
                <a16:creationId xmlns:a16="http://schemas.microsoft.com/office/drawing/2014/main" id="{072EEF33-C460-FE49-B570-B33724EFD7A0}"/>
              </a:ext>
            </a:extLst>
          </p:cNvPr>
          <p:cNvSpPr>
            <a:spLocks noGrp="1"/>
          </p:cNvSpPr>
          <p:nvPr>
            <p:ph type="sldNum" sz="quarter" idx="12"/>
          </p:nvPr>
        </p:nvSpPr>
        <p:spPr/>
        <p:txBody>
          <a:bodyPr/>
          <a:lstStyle/>
          <a:p>
            <a:fld id="{5E944705-BD51-D547-91C2-9479B50D4ECC}" type="slidenum">
              <a:rPr lang="en-US" smtClean="0"/>
              <a:t>2</a:t>
            </a:fld>
            <a:endParaRPr lang="en-US"/>
          </a:p>
        </p:txBody>
      </p:sp>
    </p:spTree>
    <p:extLst>
      <p:ext uri="{BB962C8B-B14F-4D97-AF65-F5344CB8AC3E}">
        <p14:creationId xmlns:p14="http://schemas.microsoft.com/office/powerpoint/2010/main" val="2034464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41D2A3-A486-1340-9D46-C21BF3A2DD7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Conclusion</a:t>
            </a:r>
          </a:p>
        </p:txBody>
      </p:sp>
      <p:cxnSp>
        <p:nvCxnSpPr>
          <p:cNvPr id="20" name="Straight Connector 1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166CBDF-937B-0646-B4CC-0F0360832541}"/>
              </a:ext>
            </a:extLst>
          </p:cNvPr>
          <p:cNvPicPr>
            <a:picLocks noChangeAspect="1"/>
          </p:cNvPicPr>
          <p:nvPr/>
        </p:nvPicPr>
        <p:blipFill>
          <a:blip r:embed="rId2"/>
          <a:stretch>
            <a:fillRect/>
          </a:stretch>
        </p:blipFill>
        <p:spPr>
          <a:xfrm>
            <a:off x="5153822" y="844321"/>
            <a:ext cx="6553545" cy="5177300"/>
          </a:xfrm>
          <a:prstGeom prst="rect">
            <a:avLst/>
          </a:prstGeom>
        </p:spPr>
      </p:pic>
      <p:sp>
        <p:nvSpPr>
          <p:cNvPr id="4" name="Slide Number Placeholder 3">
            <a:extLst>
              <a:ext uri="{FF2B5EF4-FFF2-40B4-BE49-F238E27FC236}">
                <a16:creationId xmlns:a16="http://schemas.microsoft.com/office/drawing/2014/main" id="{1253139B-3813-564D-93DE-43AD060B7509}"/>
              </a:ext>
            </a:extLst>
          </p:cNvPr>
          <p:cNvSpPr>
            <a:spLocks noGrp="1"/>
          </p:cNvSpPr>
          <p:nvPr>
            <p:ph type="sldNum" sz="quarter" idx="12"/>
          </p:nvPr>
        </p:nvSpPr>
        <p:spPr>
          <a:xfrm>
            <a:off x="9991022" y="6356350"/>
            <a:ext cx="1362777" cy="365125"/>
          </a:xfrm>
        </p:spPr>
        <p:txBody>
          <a:bodyPr vert="horz" lIns="91440" tIns="45720" rIns="91440" bIns="45720" rtlCol="0" anchor="ctr">
            <a:normAutofit/>
          </a:bodyPr>
          <a:lstStyle/>
          <a:p>
            <a:pPr>
              <a:spcAft>
                <a:spcPts val="600"/>
              </a:spcAft>
            </a:pPr>
            <a:fld id="{5E944705-BD51-D547-91C2-9479B50D4ECC}" type="slidenum">
              <a:rPr lang="en-US">
                <a:solidFill>
                  <a:srgbClr val="595959"/>
                </a:solidFill>
              </a:rPr>
              <a:pPr>
                <a:spcAft>
                  <a:spcPts val="600"/>
                </a:spcAft>
              </a:pPr>
              <a:t>20</a:t>
            </a:fld>
            <a:endParaRPr lang="en-US">
              <a:solidFill>
                <a:srgbClr val="595959"/>
              </a:solidFill>
            </a:endParaRPr>
          </a:p>
        </p:txBody>
      </p:sp>
    </p:spTree>
    <p:extLst>
      <p:ext uri="{BB962C8B-B14F-4D97-AF65-F5344CB8AC3E}">
        <p14:creationId xmlns:p14="http://schemas.microsoft.com/office/powerpoint/2010/main" val="348266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973507-44EA-8347-AEF9-99494567C721}"/>
              </a:ext>
            </a:extLst>
          </p:cNvPr>
          <p:cNvSpPr>
            <a:spLocks noGrp="1"/>
          </p:cNvSpPr>
          <p:nvPr>
            <p:ph type="title"/>
          </p:nvPr>
        </p:nvSpPr>
        <p:spPr>
          <a:xfrm>
            <a:off x="947446" y="640082"/>
            <a:ext cx="4933490" cy="1838075"/>
          </a:xfrm>
        </p:spPr>
        <p:txBody>
          <a:bodyPr vert="horz" lIns="91440" tIns="45720" rIns="91440" bIns="45720" rtlCol="0" anchor="ctr">
            <a:normAutofit/>
          </a:bodyPr>
          <a:lstStyle/>
          <a:p>
            <a:r>
              <a:rPr lang="en-US" sz="4000" dirty="0">
                <a:solidFill>
                  <a:srgbClr val="FFFFFF"/>
                </a:solidFill>
              </a:rPr>
              <a:t>Key Concept: Atmospheric Gravity Waves</a:t>
            </a:r>
          </a:p>
        </p:txBody>
      </p:sp>
      <p:cxnSp>
        <p:nvCxnSpPr>
          <p:cNvPr id="18" name="Straight Connector 17">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7035289-9B3A-6741-B427-DFEDA75BE8A4}"/>
              </a:ext>
            </a:extLst>
          </p:cNvPr>
          <p:cNvSpPr txBox="1"/>
          <p:nvPr/>
        </p:nvSpPr>
        <p:spPr>
          <a:xfrm>
            <a:off x="947447" y="2799889"/>
            <a:ext cx="4933490" cy="2987543"/>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dirty="0">
                <a:solidFill>
                  <a:srgbClr val="FFFFFF"/>
                </a:solidFill>
              </a:rPr>
              <a:t>Same mechanism as waves in the oceans</a:t>
            </a:r>
          </a:p>
          <a:p>
            <a:pPr marL="285750" indent="-228600">
              <a:lnSpc>
                <a:spcPct val="90000"/>
              </a:lnSpc>
              <a:spcAft>
                <a:spcPts val="600"/>
              </a:spcAft>
              <a:buFont typeface="Arial" panose="020B0604020202020204" pitchFamily="34" charset="0"/>
              <a:buChar char="•"/>
            </a:pPr>
            <a:r>
              <a:rPr lang="en-US" sz="2200" dirty="0">
                <a:solidFill>
                  <a:srgbClr val="FFFFFF"/>
                </a:solidFill>
              </a:rPr>
              <a:t>Combination of buoyant force and gravitational force</a:t>
            </a:r>
          </a:p>
          <a:p>
            <a:pPr marL="285750" indent="-228600">
              <a:lnSpc>
                <a:spcPct val="90000"/>
              </a:lnSpc>
              <a:spcAft>
                <a:spcPts val="600"/>
              </a:spcAft>
              <a:buFont typeface="Arial" panose="020B0604020202020204" pitchFamily="34" charset="0"/>
              <a:buChar char="•"/>
            </a:pPr>
            <a:r>
              <a:rPr lang="en-US" sz="2200" dirty="0">
                <a:solidFill>
                  <a:srgbClr val="FFFFFF"/>
                </a:solidFill>
              </a:rPr>
              <a:t>Requires a stable atmosphere</a:t>
            </a:r>
          </a:p>
          <a:p>
            <a:pPr marL="285750" indent="-228600">
              <a:lnSpc>
                <a:spcPct val="90000"/>
              </a:lnSpc>
              <a:spcAft>
                <a:spcPts val="600"/>
              </a:spcAft>
              <a:buFont typeface="Arial" panose="020B0604020202020204" pitchFamily="34" charset="0"/>
              <a:buChar char="•"/>
            </a:pPr>
            <a:r>
              <a:rPr lang="en-US" sz="2200" dirty="0">
                <a:solidFill>
                  <a:srgbClr val="FFFFFF"/>
                </a:solidFill>
              </a:rPr>
              <a:t>Referred to as internal gravity waves (IGWs)</a:t>
            </a:r>
          </a:p>
        </p:txBody>
      </p:sp>
      <p:pic>
        <p:nvPicPr>
          <p:cNvPr id="4" name="Content Placeholder 3">
            <a:extLst>
              <a:ext uri="{FF2B5EF4-FFF2-40B4-BE49-F238E27FC236}">
                <a16:creationId xmlns:a16="http://schemas.microsoft.com/office/drawing/2014/main" id="{CF3D9617-556C-1149-805E-D633681602B6}"/>
              </a:ext>
            </a:extLst>
          </p:cNvPr>
          <p:cNvPicPr>
            <a:picLocks noGrp="1" noChangeAspect="1"/>
          </p:cNvPicPr>
          <p:nvPr>
            <p:ph idx="1"/>
          </p:nvPr>
        </p:nvPicPr>
        <p:blipFill>
          <a:blip r:embed="rId2"/>
          <a:stretch>
            <a:fillRect/>
          </a:stretch>
        </p:blipFill>
        <p:spPr>
          <a:xfrm>
            <a:off x="6842761" y="478232"/>
            <a:ext cx="4855464" cy="1881492"/>
          </a:xfrm>
          <a:prstGeom prst="rect">
            <a:avLst/>
          </a:prstGeom>
        </p:spPr>
      </p:pic>
      <p:pic>
        <p:nvPicPr>
          <p:cNvPr id="5" name="Picture 4">
            <a:extLst>
              <a:ext uri="{FF2B5EF4-FFF2-40B4-BE49-F238E27FC236}">
                <a16:creationId xmlns:a16="http://schemas.microsoft.com/office/drawing/2014/main" id="{A5FC1A23-46AE-5A43-B71C-739A59BA4625}"/>
              </a:ext>
            </a:extLst>
          </p:cNvPr>
          <p:cNvPicPr>
            <a:picLocks noChangeAspect="1"/>
          </p:cNvPicPr>
          <p:nvPr/>
        </p:nvPicPr>
        <p:blipFill>
          <a:blip r:embed="rId3"/>
          <a:stretch>
            <a:fillRect/>
          </a:stretch>
        </p:blipFill>
        <p:spPr>
          <a:xfrm>
            <a:off x="6842761" y="2478157"/>
            <a:ext cx="4855464" cy="1832937"/>
          </a:xfrm>
          <a:prstGeom prst="rect">
            <a:avLst/>
          </a:prstGeom>
        </p:spPr>
      </p:pic>
      <p:sp>
        <p:nvSpPr>
          <p:cNvPr id="7" name="Slide Number Placeholder 6">
            <a:extLst>
              <a:ext uri="{FF2B5EF4-FFF2-40B4-BE49-F238E27FC236}">
                <a16:creationId xmlns:a16="http://schemas.microsoft.com/office/drawing/2014/main" id="{F80D9A7F-C44B-2940-900B-238C4E5A89D8}"/>
              </a:ext>
            </a:extLst>
          </p:cNvPr>
          <p:cNvSpPr>
            <a:spLocks noGrp="1"/>
          </p:cNvSpPr>
          <p:nvPr>
            <p:ph type="sldNum" sz="quarter" idx="12"/>
          </p:nvPr>
        </p:nvSpPr>
        <p:spPr/>
        <p:txBody>
          <a:bodyPr/>
          <a:lstStyle/>
          <a:p>
            <a:fld id="{5E944705-BD51-D547-91C2-9479B50D4ECC}" type="slidenum">
              <a:rPr lang="en-US" smtClean="0"/>
              <a:t>3</a:t>
            </a:fld>
            <a:endParaRPr lang="en-US"/>
          </a:p>
        </p:txBody>
      </p:sp>
      <p:sp>
        <p:nvSpPr>
          <p:cNvPr id="8" name="TextBox 7">
            <a:extLst>
              <a:ext uri="{FF2B5EF4-FFF2-40B4-BE49-F238E27FC236}">
                <a16:creationId xmlns:a16="http://schemas.microsoft.com/office/drawing/2014/main" id="{FA9F592E-7E4C-7143-BE51-77EF02239406}"/>
              </a:ext>
            </a:extLst>
          </p:cNvPr>
          <p:cNvSpPr txBox="1"/>
          <p:nvPr/>
        </p:nvSpPr>
        <p:spPr>
          <a:xfrm>
            <a:off x="7428808" y="5648932"/>
            <a:ext cx="4763192" cy="276999"/>
          </a:xfrm>
          <a:prstGeom prst="rect">
            <a:avLst/>
          </a:prstGeom>
          <a:noFill/>
        </p:spPr>
        <p:txBody>
          <a:bodyPr wrap="square" rtlCol="0">
            <a:spAutoFit/>
          </a:bodyPr>
          <a:lstStyle/>
          <a:p>
            <a:r>
              <a:rPr lang="en-US" sz="1200" dirty="0">
                <a:hlinkClick r:id="rId4"/>
              </a:rPr>
              <a:t>http://www.physics.uwo.ca/~whocking/p103/grav_wav.html</a:t>
            </a:r>
            <a:endParaRPr lang="en-US" sz="1200" dirty="0"/>
          </a:p>
        </p:txBody>
      </p:sp>
    </p:spTree>
    <p:extLst>
      <p:ext uri="{BB962C8B-B14F-4D97-AF65-F5344CB8AC3E}">
        <p14:creationId xmlns:p14="http://schemas.microsoft.com/office/powerpoint/2010/main" val="787940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5"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9" name="Content Placeholder 8">
            <a:extLst>
              <a:ext uri="{FF2B5EF4-FFF2-40B4-BE49-F238E27FC236}">
                <a16:creationId xmlns:a16="http://schemas.microsoft.com/office/drawing/2014/main" id="{969DE595-04D4-4C8A-84F4-849D64D7DAB9}"/>
              </a:ext>
            </a:extLst>
          </p:cNvPr>
          <p:cNvSpPr>
            <a:spLocks noGrp="1"/>
          </p:cNvSpPr>
          <p:nvPr>
            <p:ph idx="1"/>
          </p:nvPr>
        </p:nvSpPr>
        <p:spPr>
          <a:xfrm>
            <a:off x="424532" y="319088"/>
            <a:ext cx="4105903" cy="6272088"/>
          </a:xfrm>
          <a:solidFill>
            <a:schemeClr val="bg1"/>
          </a:solidFill>
        </p:spPr>
        <p:txBody>
          <a:bodyPr anchor="t">
            <a:normAutofit/>
          </a:bodyPr>
          <a:lstStyle/>
          <a:p>
            <a:r>
              <a:rPr lang="en-US" sz="2400" dirty="0"/>
              <a:t>Orographic Gravity Waves (OGW) - Gravity waves can be initiated by flow over mountains</a:t>
            </a:r>
          </a:p>
          <a:p>
            <a:r>
              <a:rPr lang="en-US" sz="2400" dirty="0"/>
              <a:t>KE per unit volume = ½ ⍴𝑣</a:t>
            </a:r>
            <a:r>
              <a:rPr lang="en-US" sz="2400" baseline="30000" dirty="0"/>
              <a:t>2</a:t>
            </a:r>
            <a:endParaRPr lang="en-US" sz="2400" dirty="0"/>
          </a:p>
          <a:p>
            <a:r>
              <a:rPr lang="en-US" sz="2400" dirty="0"/>
              <a:t>Gravity waves do not deposit energy into the mean flow until they break </a:t>
            </a:r>
          </a:p>
          <a:p>
            <a:r>
              <a:rPr lang="en-US" sz="2400" dirty="0"/>
              <a:t>Energy associated with atmospheric gravity waves tends to propagate upward from a tropospheric source</a:t>
            </a:r>
          </a:p>
          <a:p>
            <a:r>
              <a:rPr lang="en-US" sz="2400" dirty="0"/>
              <a:t>When waves break, energy is deposited energy into the mean flow  </a:t>
            </a:r>
          </a:p>
        </p:txBody>
      </p:sp>
      <p:pic>
        <p:nvPicPr>
          <p:cNvPr id="4" name="Content Placeholder 3">
            <a:extLst>
              <a:ext uri="{FF2B5EF4-FFF2-40B4-BE49-F238E27FC236}">
                <a16:creationId xmlns:a16="http://schemas.microsoft.com/office/drawing/2014/main" id="{8337BD81-11B6-324A-B751-C92D7B867F9E}"/>
              </a:ext>
            </a:extLst>
          </p:cNvPr>
          <p:cNvPicPr>
            <a:picLocks noChangeAspect="1"/>
          </p:cNvPicPr>
          <p:nvPr/>
        </p:nvPicPr>
        <p:blipFill rotWithShape="1">
          <a:blip r:embed="rId2"/>
          <a:srcRect l="9076" r="5510" b="1"/>
          <a:stretch/>
        </p:blipFill>
        <p:spPr>
          <a:xfrm>
            <a:off x="4636963" y="10"/>
            <a:ext cx="7555037" cy="3383270"/>
          </a:xfrm>
          <a:prstGeom prst="rect">
            <a:avLst/>
          </a:prstGeom>
        </p:spPr>
      </p:pic>
      <p:pic>
        <p:nvPicPr>
          <p:cNvPr id="5" name="Picture 4">
            <a:extLst>
              <a:ext uri="{FF2B5EF4-FFF2-40B4-BE49-F238E27FC236}">
                <a16:creationId xmlns:a16="http://schemas.microsoft.com/office/drawing/2014/main" id="{0DA7C6D7-FE0F-8543-B44E-18D32DDF0853}"/>
              </a:ext>
            </a:extLst>
          </p:cNvPr>
          <p:cNvPicPr>
            <a:picLocks noChangeAspect="1"/>
          </p:cNvPicPr>
          <p:nvPr/>
        </p:nvPicPr>
        <p:blipFill rotWithShape="1">
          <a:blip r:embed="rId3"/>
          <a:srcRect t="2089" r="-2" b="-2"/>
          <a:stretch/>
        </p:blipFill>
        <p:spPr>
          <a:xfrm>
            <a:off x="4639056" y="3474720"/>
            <a:ext cx="7552944" cy="3383280"/>
          </a:xfrm>
          <a:prstGeom prst="rect">
            <a:avLst/>
          </a:prstGeom>
        </p:spPr>
      </p:pic>
      <p:sp>
        <p:nvSpPr>
          <p:cNvPr id="8" name="Slide Number Placeholder 7">
            <a:extLst>
              <a:ext uri="{FF2B5EF4-FFF2-40B4-BE49-F238E27FC236}">
                <a16:creationId xmlns:a16="http://schemas.microsoft.com/office/drawing/2014/main" id="{56FDF6C6-409C-4D44-8E1B-807EFF5CB070}"/>
              </a:ext>
            </a:extLst>
          </p:cNvPr>
          <p:cNvSpPr>
            <a:spLocks noGrp="1"/>
          </p:cNvSpPr>
          <p:nvPr>
            <p:ph type="sldNum" sz="quarter" idx="12"/>
          </p:nvPr>
        </p:nvSpPr>
        <p:spPr/>
        <p:txBody>
          <a:bodyPr/>
          <a:lstStyle/>
          <a:p>
            <a:fld id="{5E944705-BD51-D547-91C2-9479B50D4ECC}" type="slidenum">
              <a:rPr lang="en-US" smtClean="0"/>
              <a:t>4</a:t>
            </a:fld>
            <a:endParaRPr lang="en-US"/>
          </a:p>
        </p:txBody>
      </p:sp>
      <p:sp>
        <p:nvSpPr>
          <p:cNvPr id="21" name="TextBox 20">
            <a:extLst>
              <a:ext uri="{FF2B5EF4-FFF2-40B4-BE49-F238E27FC236}">
                <a16:creationId xmlns:a16="http://schemas.microsoft.com/office/drawing/2014/main" id="{F3CEAB60-4DE6-6C44-B0C8-D3610D156F65}"/>
              </a:ext>
            </a:extLst>
          </p:cNvPr>
          <p:cNvSpPr txBox="1"/>
          <p:nvPr/>
        </p:nvSpPr>
        <p:spPr>
          <a:xfrm>
            <a:off x="603296" y="6356627"/>
            <a:ext cx="4033667" cy="276999"/>
          </a:xfrm>
          <a:prstGeom prst="rect">
            <a:avLst/>
          </a:prstGeom>
          <a:noFill/>
        </p:spPr>
        <p:txBody>
          <a:bodyPr wrap="square" rtlCol="0">
            <a:spAutoFit/>
          </a:bodyPr>
          <a:lstStyle/>
          <a:p>
            <a:r>
              <a:rPr lang="en-US" sz="1200" dirty="0">
                <a:hlinkClick r:id="rId4"/>
              </a:rPr>
              <a:t>http://www.physics.uwo.ca/~whocking/p103/grav_wav.html</a:t>
            </a:r>
            <a:endParaRPr lang="en-US" sz="1200" dirty="0"/>
          </a:p>
        </p:txBody>
      </p:sp>
    </p:spTree>
    <p:extLst>
      <p:ext uri="{BB962C8B-B14F-4D97-AF65-F5344CB8AC3E}">
        <p14:creationId xmlns:p14="http://schemas.microsoft.com/office/powerpoint/2010/main" val="69603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31097-8938-BD4A-A651-8B21B2496E4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Effects of Stability</a:t>
            </a:r>
            <a:endParaRPr lang="en-US" sz="5400" dirty="0">
              <a:solidFill>
                <a:srgbClr val="FFFFFF"/>
              </a:solidFill>
            </a:endParaRP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B8E17BB-1E4E-E44B-B957-C03BD345312C}"/>
              </a:ext>
            </a:extLst>
          </p:cNvPr>
          <p:cNvPicPr>
            <a:picLocks noChangeAspect="1"/>
          </p:cNvPicPr>
          <p:nvPr/>
        </p:nvPicPr>
        <p:blipFill>
          <a:blip r:embed="rId2"/>
          <a:stretch>
            <a:fillRect/>
          </a:stretch>
        </p:blipFill>
        <p:spPr>
          <a:xfrm>
            <a:off x="6396714" y="2324711"/>
            <a:ext cx="5438961"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E184FDD4-4BC3-9C46-BC59-586A323721E3}"/>
              </a:ext>
            </a:extLst>
          </p:cNvPr>
          <p:cNvPicPr>
            <a:picLocks noGrp="1" noChangeAspect="1"/>
          </p:cNvPicPr>
          <p:nvPr>
            <p:ph idx="1"/>
          </p:nvPr>
        </p:nvPicPr>
        <p:blipFill>
          <a:blip r:embed="rId3"/>
          <a:stretch>
            <a:fillRect/>
          </a:stretch>
        </p:blipFill>
        <p:spPr>
          <a:xfrm>
            <a:off x="396882" y="2345759"/>
            <a:ext cx="5455917" cy="3955539"/>
          </a:xfrm>
          <a:prstGeom prst="rect">
            <a:avLst/>
          </a:prstGeom>
        </p:spPr>
      </p:pic>
      <p:sp>
        <p:nvSpPr>
          <p:cNvPr id="4" name="Slide Number Placeholder 3">
            <a:extLst>
              <a:ext uri="{FF2B5EF4-FFF2-40B4-BE49-F238E27FC236}">
                <a16:creationId xmlns:a16="http://schemas.microsoft.com/office/drawing/2014/main" id="{CB72605C-B489-104F-BE30-B6C002E3D209}"/>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5E944705-BD51-D547-91C2-9479B50D4ECC}" type="slidenum">
              <a:rPr lang="en-US" smtClean="0">
                <a:solidFill>
                  <a:srgbClr val="898989"/>
                </a:solidFill>
              </a:rPr>
              <a:pPr>
                <a:spcAft>
                  <a:spcPts val="600"/>
                </a:spcAft>
              </a:pPr>
              <a:t>5</a:t>
            </a:fld>
            <a:endParaRPr lang="en-US">
              <a:solidFill>
                <a:srgbClr val="898989"/>
              </a:solidFill>
            </a:endParaRPr>
          </a:p>
        </p:txBody>
      </p:sp>
      <p:sp>
        <p:nvSpPr>
          <p:cNvPr id="10" name="TextBox 9">
            <a:extLst>
              <a:ext uri="{FF2B5EF4-FFF2-40B4-BE49-F238E27FC236}">
                <a16:creationId xmlns:a16="http://schemas.microsoft.com/office/drawing/2014/main" id="{64E7500B-583A-CE4A-AF85-35485E92358A}"/>
              </a:ext>
            </a:extLst>
          </p:cNvPr>
          <p:cNvSpPr txBox="1"/>
          <p:nvPr/>
        </p:nvSpPr>
        <p:spPr>
          <a:xfrm>
            <a:off x="743244" y="6424455"/>
            <a:ext cx="4763192" cy="276999"/>
          </a:xfrm>
          <a:prstGeom prst="rect">
            <a:avLst/>
          </a:prstGeom>
          <a:noFill/>
        </p:spPr>
        <p:txBody>
          <a:bodyPr wrap="square" rtlCol="0">
            <a:spAutoFit/>
          </a:bodyPr>
          <a:lstStyle/>
          <a:p>
            <a:r>
              <a:rPr lang="en-US" sz="1200" dirty="0">
                <a:hlinkClick r:id="rId4"/>
              </a:rPr>
              <a:t>http://www.physics.uwo.ca/~whocking/p103/grav_wav.html</a:t>
            </a:r>
            <a:endParaRPr lang="en-US" sz="1200" dirty="0"/>
          </a:p>
        </p:txBody>
      </p:sp>
    </p:spTree>
    <p:extLst>
      <p:ext uri="{BB962C8B-B14F-4D97-AF65-F5344CB8AC3E}">
        <p14:creationId xmlns:p14="http://schemas.microsoft.com/office/powerpoint/2010/main" val="2348274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Arrow Connector 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059E2E2-E9A7-854A-9719-B4D989069F0F}"/>
              </a:ext>
            </a:extLst>
          </p:cNvPr>
          <p:cNvSpPr txBox="1"/>
          <p:nvPr/>
        </p:nvSpPr>
        <p:spPr>
          <a:xfrm>
            <a:off x="297444" y="628246"/>
            <a:ext cx="5120113" cy="6093229"/>
          </a:xfrm>
          <a:prstGeom prst="rect">
            <a:avLst/>
          </a:prstGeom>
          <a:solidFill>
            <a:schemeClr val="bg1"/>
          </a:solidFill>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400" dirty="0"/>
              <a:t>Visible when there is moisture present for cloud condensation</a:t>
            </a:r>
          </a:p>
          <a:p>
            <a:pPr marL="285750" indent="-228600">
              <a:lnSpc>
                <a:spcPct val="90000"/>
              </a:lnSpc>
              <a:spcAft>
                <a:spcPts val="600"/>
              </a:spcAft>
              <a:buFont typeface="Arial" panose="020B0604020202020204" pitchFamily="34" charset="0"/>
              <a:buChar char="•"/>
            </a:pPr>
            <a:r>
              <a:rPr lang="en-US" sz="2400" dirty="0"/>
              <a:t>Common on the lee side of mountain ranges – Reno is a hotspot!</a:t>
            </a:r>
          </a:p>
          <a:p>
            <a:pPr marL="285750" indent="-228600">
              <a:lnSpc>
                <a:spcPct val="90000"/>
              </a:lnSpc>
              <a:spcAft>
                <a:spcPts val="600"/>
              </a:spcAft>
              <a:buFont typeface="Arial" panose="020B0604020202020204" pitchFamily="34" charset="0"/>
              <a:buChar char="•"/>
            </a:pPr>
            <a:r>
              <a:rPr lang="en-US" sz="2400" dirty="0"/>
              <a:t>Interactions between waves from different sources and of different scales creates more complicated dynamical situations</a:t>
            </a:r>
          </a:p>
          <a:p>
            <a:pPr marL="285750" indent="-228600">
              <a:lnSpc>
                <a:spcPct val="90000"/>
              </a:lnSpc>
              <a:spcAft>
                <a:spcPts val="600"/>
              </a:spcAft>
              <a:buFont typeface="Arial" panose="020B0604020202020204" pitchFamily="34" charset="0"/>
              <a:buChar char="•"/>
            </a:pPr>
            <a:r>
              <a:rPr lang="en-US" sz="2400" dirty="0"/>
              <a:t>Can be numerically modelled.  Often parameterized based on model scale.</a:t>
            </a:r>
          </a:p>
          <a:p>
            <a:pPr marL="285750" indent="-228600">
              <a:lnSpc>
                <a:spcPct val="90000"/>
              </a:lnSpc>
              <a:spcAft>
                <a:spcPts val="600"/>
              </a:spcAft>
              <a:buFont typeface="Arial" panose="020B0604020202020204" pitchFamily="34" charset="0"/>
              <a:buChar char="•"/>
            </a:pPr>
            <a:r>
              <a:rPr lang="en-US" sz="2400" dirty="0"/>
              <a:t>Experimental modelling is widely used in investigating other processes in which gravity waves initiate, propagate, and disperse </a:t>
            </a:r>
          </a:p>
          <a:p>
            <a:pPr marL="57150" indent="-228600">
              <a:lnSpc>
                <a:spcPct val="90000"/>
              </a:lnSpc>
              <a:spcAft>
                <a:spcPts val="600"/>
              </a:spcAft>
              <a:buFont typeface="Arial" panose="020B0604020202020204" pitchFamily="34" charset="0"/>
              <a:buChar char="•"/>
            </a:pPr>
            <a:endParaRPr lang="en-US" sz="1400" dirty="0"/>
          </a:p>
          <a:p>
            <a:pPr marL="57150"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1400" dirty="0">
                <a:hlinkClick r:id="rId2"/>
              </a:rPr>
              <a:t>https://worldview.earthdata.nasa.gov/?v=-127.28240909985968,29.07257696581145,-97.75115909985968,45.57843634081145&amp;t=2019-09-20-T16%3A00%3A00Z</a:t>
            </a:r>
            <a:endParaRPr lang="en-US" sz="1400" dirty="0"/>
          </a:p>
        </p:txBody>
      </p:sp>
      <p:sp>
        <p:nvSpPr>
          <p:cNvPr id="5" name="Slide Number Placeholder 4">
            <a:extLst>
              <a:ext uri="{FF2B5EF4-FFF2-40B4-BE49-F238E27FC236}">
                <a16:creationId xmlns:a16="http://schemas.microsoft.com/office/drawing/2014/main" id="{15D6485A-F239-4F45-A5D2-191142019591}"/>
              </a:ext>
            </a:extLst>
          </p:cNvPr>
          <p:cNvSpPr>
            <a:spLocks noGrp="1"/>
          </p:cNvSpPr>
          <p:nvPr>
            <p:ph type="sldNum" sz="quarter" idx="12"/>
          </p:nvPr>
        </p:nvSpPr>
        <p:spPr>
          <a:xfrm>
            <a:off x="6941820" y="6356350"/>
            <a:ext cx="1165860" cy="365125"/>
          </a:xfrm>
          <a:prstGeom prst="ellipse">
            <a:avLst/>
          </a:prstGeom>
        </p:spPr>
        <p:txBody>
          <a:bodyPr vert="horz" lIns="91440" tIns="45720" rIns="91440" bIns="45720" rtlCol="0" anchor="ctr">
            <a:normAutofit/>
          </a:bodyPr>
          <a:lstStyle/>
          <a:p>
            <a:pPr>
              <a:lnSpc>
                <a:spcPct val="90000"/>
              </a:lnSpc>
              <a:spcAft>
                <a:spcPts val="600"/>
              </a:spcAft>
              <a:defRPr/>
            </a:pPr>
            <a:fld id="{5E944705-BD51-D547-91C2-9479B50D4ECC}" type="slidenum">
              <a:rPr lang="en-US">
                <a:solidFill>
                  <a:prstClr val="black">
                    <a:tint val="75000"/>
                  </a:prstClr>
                </a:solidFill>
                <a:latin typeface="Calibri" panose="020F0502020204030204"/>
              </a:rPr>
              <a:pPr>
                <a:lnSpc>
                  <a:spcPct val="90000"/>
                </a:lnSpc>
                <a:spcAft>
                  <a:spcPts val="600"/>
                </a:spcAft>
                <a:defRPr/>
              </a:pPr>
              <a:t>6</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4ADB9181-9453-6545-B787-3E4484B0F792}"/>
              </a:ext>
            </a:extLst>
          </p:cNvPr>
          <p:cNvPicPr>
            <a:picLocks noChangeAspect="1"/>
          </p:cNvPicPr>
          <p:nvPr/>
        </p:nvPicPr>
        <p:blipFill rotWithShape="1">
          <a:blip r:embed="rId3"/>
          <a:srcRect l="18270" r="1268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72376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4B17D7-1395-8141-9366-790EC1E2CE0B}"/>
              </a:ext>
            </a:extLst>
          </p:cNvPr>
          <p:cNvPicPr>
            <a:picLocks noGrp="1" noChangeAspect="1"/>
          </p:cNvPicPr>
          <p:nvPr>
            <p:ph idx="1"/>
          </p:nvPr>
        </p:nvPicPr>
        <p:blipFill>
          <a:blip r:embed="rId2"/>
          <a:stretch>
            <a:fillRect/>
          </a:stretch>
        </p:blipFill>
        <p:spPr>
          <a:xfrm>
            <a:off x="2041438" y="1406908"/>
            <a:ext cx="7688709" cy="4975047"/>
          </a:xfrm>
          <a:prstGeom prst="rect">
            <a:avLst/>
          </a:prstGeom>
        </p:spPr>
      </p:pic>
      <p:sp>
        <p:nvSpPr>
          <p:cNvPr id="12" name="Title 1">
            <a:extLst>
              <a:ext uri="{FF2B5EF4-FFF2-40B4-BE49-F238E27FC236}">
                <a16:creationId xmlns:a16="http://schemas.microsoft.com/office/drawing/2014/main" id="{E3CFFFC3-16DB-C043-BB35-120456534AB4}"/>
              </a:ext>
            </a:extLst>
          </p:cNvPr>
          <p:cNvSpPr>
            <a:spLocks noGrp="1"/>
          </p:cNvSpPr>
          <p:nvPr>
            <p:ph type="title"/>
          </p:nvPr>
        </p:nvSpPr>
        <p:spPr>
          <a:xfrm>
            <a:off x="1206062" y="27988"/>
            <a:ext cx="10515600" cy="1325563"/>
          </a:xfrm>
        </p:spPr>
        <p:txBody>
          <a:bodyPr/>
          <a:lstStyle/>
          <a:p>
            <a:r>
              <a:rPr lang="en-US" dirty="0"/>
              <a:t>Key Concepts: Stratospheric Gravity Waves</a:t>
            </a:r>
          </a:p>
        </p:txBody>
      </p:sp>
      <p:sp>
        <p:nvSpPr>
          <p:cNvPr id="5" name="TextBox 4">
            <a:extLst>
              <a:ext uri="{FF2B5EF4-FFF2-40B4-BE49-F238E27FC236}">
                <a16:creationId xmlns:a16="http://schemas.microsoft.com/office/drawing/2014/main" id="{0FA7B26C-77CB-E343-8D9B-4C37F7F8BDB6}"/>
              </a:ext>
            </a:extLst>
          </p:cNvPr>
          <p:cNvSpPr txBox="1"/>
          <p:nvPr/>
        </p:nvSpPr>
        <p:spPr>
          <a:xfrm>
            <a:off x="2343801" y="6488668"/>
            <a:ext cx="6838090" cy="369332"/>
          </a:xfrm>
          <a:prstGeom prst="rect">
            <a:avLst/>
          </a:prstGeom>
          <a:noFill/>
        </p:spPr>
        <p:txBody>
          <a:bodyPr wrap="none" rtlCol="0">
            <a:spAutoFit/>
          </a:bodyPr>
          <a:lstStyle/>
          <a:p>
            <a:r>
              <a:rPr lang="en-US">
                <a:hlinkClick r:id="rId3"/>
              </a:rPr>
              <a:t>http://www.atmosp.physics.utoronto.ca/SPARC/News25/coupling.html</a:t>
            </a:r>
            <a:endParaRPr lang="en-US" dirty="0"/>
          </a:p>
        </p:txBody>
      </p:sp>
      <p:sp>
        <p:nvSpPr>
          <p:cNvPr id="6" name="Slide Number Placeholder 5">
            <a:extLst>
              <a:ext uri="{FF2B5EF4-FFF2-40B4-BE49-F238E27FC236}">
                <a16:creationId xmlns:a16="http://schemas.microsoft.com/office/drawing/2014/main" id="{2DE036D0-B1EF-D94E-8B25-BD1EC02E02F0}"/>
              </a:ext>
            </a:extLst>
          </p:cNvPr>
          <p:cNvSpPr>
            <a:spLocks noGrp="1"/>
          </p:cNvSpPr>
          <p:nvPr>
            <p:ph type="sldNum" sz="quarter" idx="12"/>
          </p:nvPr>
        </p:nvSpPr>
        <p:spPr/>
        <p:txBody>
          <a:bodyPr/>
          <a:lstStyle/>
          <a:p>
            <a:fld id="{5E944705-BD51-D547-91C2-9479B50D4ECC}" type="slidenum">
              <a:rPr lang="en-US" smtClean="0"/>
              <a:t>7</a:t>
            </a:fld>
            <a:endParaRPr lang="en-US"/>
          </a:p>
        </p:txBody>
      </p:sp>
    </p:spTree>
    <p:extLst>
      <p:ext uri="{BB962C8B-B14F-4D97-AF65-F5344CB8AC3E}">
        <p14:creationId xmlns:p14="http://schemas.microsoft.com/office/powerpoint/2010/main" val="2956886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9C6C1-D570-AF47-B624-D99F83FD95F3}"/>
              </a:ext>
            </a:extLst>
          </p:cNvPr>
          <p:cNvSpPr>
            <a:spLocks noGrp="1"/>
          </p:cNvSpPr>
          <p:nvPr>
            <p:ph type="title"/>
          </p:nvPr>
        </p:nvSpPr>
        <p:spPr>
          <a:xfrm>
            <a:off x="838200" y="60328"/>
            <a:ext cx="10515600" cy="1325563"/>
          </a:xfrm>
        </p:spPr>
        <p:txBody>
          <a:bodyPr/>
          <a:lstStyle/>
          <a:p>
            <a:r>
              <a:rPr lang="en-US" dirty="0"/>
              <a:t>Key Concepts: Stratospheric Gravity Waves</a:t>
            </a:r>
          </a:p>
        </p:txBody>
      </p:sp>
      <p:pic>
        <p:nvPicPr>
          <p:cNvPr id="5" name="Content Placeholder 4">
            <a:extLst>
              <a:ext uri="{FF2B5EF4-FFF2-40B4-BE49-F238E27FC236}">
                <a16:creationId xmlns:a16="http://schemas.microsoft.com/office/drawing/2014/main" id="{3C96651A-E436-3647-9567-A44B57D56F0D}"/>
              </a:ext>
            </a:extLst>
          </p:cNvPr>
          <p:cNvPicPr>
            <a:picLocks noGrp="1" noChangeAspect="1"/>
          </p:cNvPicPr>
          <p:nvPr>
            <p:ph idx="1"/>
          </p:nvPr>
        </p:nvPicPr>
        <p:blipFill rotWithShape="1">
          <a:blip r:embed="rId2"/>
          <a:srcRect l="15645" r="13791" b="4306"/>
          <a:stretch/>
        </p:blipFill>
        <p:spPr>
          <a:xfrm>
            <a:off x="2165130" y="1027906"/>
            <a:ext cx="7420304" cy="5723433"/>
          </a:xfrm>
        </p:spPr>
      </p:pic>
      <p:sp>
        <p:nvSpPr>
          <p:cNvPr id="3" name="Slide Number Placeholder 2">
            <a:extLst>
              <a:ext uri="{FF2B5EF4-FFF2-40B4-BE49-F238E27FC236}">
                <a16:creationId xmlns:a16="http://schemas.microsoft.com/office/drawing/2014/main" id="{B668ED6A-6B26-7F47-B48D-798B664BBE41}"/>
              </a:ext>
            </a:extLst>
          </p:cNvPr>
          <p:cNvSpPr>
            <a:spLocks noGrp="1"/>
          </p:cNvSpPr>
          <p:nvPr>
            <p:ph type="sldNum" sz="quarter" idx="12"/>
          </p:nvPr>
        </p:nvSpPr>
        <p:spPr/>
        <p:txBody>
          <a:bodyPr/>
          <a:lstStyle/>
          <a:p>
            <a:fld id="{5E944705-BD51-D547-91C2-9479B50D4ECC}" type="slidenum">
              <a:rPr lang="en-US" smtClean="0"/>
              <a:t>8</a:t>
            </a:fld>
            <a:endParaRPr lang="en-US"/>
          </a:p>
        </p:txBody>
      </p:sp>
      <p:sp>
        <p:nvSpPr>
          <p:cNvPr id="4" name="TextBox 3">
            <a:extLst>
              <a:ext uri="{FF2B5EF4-FFF2-40B4-BE49-F238E27FC236}">
                <a16:creationId xmlns:a16="http://schemas.microsoft.com/office/drawing/2014/main" id="{B655E29C-F1C4-9942-9FD5-1E9B5CFDFC4B}"/>
              </a:ext>
            </a:extLst>
          </p:cNvPr>
          <p:cNvSpPr txBox="1"/>
          <p:nvPr/>
        </p:nvSpPr>
        <p:spPr>
          <a:xfrm>
            <a:off x="9482575" y="6259810"/>
            <a:ext cx="2859578" cy="461665"/>
          </a:xfrm>
          <a:prstGeom prst="rect">
            <a:avLst/>
          </a:prstGeom>
          <a:noFill/>
        </p:spPr>
        <p:txBody>
          <a:bodyPr wrap="square" rtlCol="0">
            <a:spAutoFit/>
          </a:bodyPr>
          <a:lstStyle/>
          <a:p>
            <a:r>
              <a:rPr lang="en-US" sz="1200" dirty="0">
                <a:hlinkClick r:id="rId3"/>
              </a:rPr>
              <a:t>http://arise-project.eu/atmospheric-dynamics.php</a:t>
            </a:r>
            <a:endParaRPr lang="en-US" sz="1200" dirty="0"/>
          </a:p>
        </p:txBody>
      </p:sp>
    </p:spTree>
    <p:extLst>
      <p:ext uri="{BB962C8B-B14F-4D97-AF65-F5344CB8AC3E}">
        <p14:creationId xmlns:p14="http://schemas.microsoft.com/office/powerpoint/2010/main" val="232688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9EEB-A2A8-9648-ABF1-C717C9DC1771}"/>
              </a:ext>
            </a:extLst>
          </p:cNvPr>
          <p:cNvSpPr>
            <a:spLocks noGrp="1"/>
          </p:cNvSpPr>
          <p:nvPr>
            <p:ph type="title"/>
          </p:nvPr>
        </p:nvSpPr>
        <p:spPr>
          <a:xfrm>
            <a:off x="838200" y="155518"/>
            <a:ext cx="10515600" cy="1325563"/>
          </a:xfrm>
        </p:spPr>
        <p:txBody>
          <a:bodyPr/>
          <a:lstStyle/>
          <a:p>
            <a:r>
              <a:rPr lang="en-US" dirty="0"/>
              <a:t>Key Concepts: Sudden Stratospheric Warming</a:t>
            </a:r>
          </a:p>
        </p:txBody>
      </p:sp>
      <p:pic>
        <p:nvPicPr>
          <p:cNvPr id="5" name="Content Placeholder 4">
            <a:extLst>
              <a:ext uri="{FF2B5EF4-FFF2-40B4-BE49-F238E27FC236}">
                <a16:creationId xmlns:a16="http://schemas.microsoft.com/office/drawing/2014/main" id="{0B17BE19-9182-4047-AFF9-EE29EE3654FA}"/>
              </a:ext>
            </a:extLst>
          </p:cNvPr>
          <p:cNvPicPr>
            <a:picLocks noGrp="1" noChangeAspect="1"/>
          </p:cNvPicPr>
          <p:nvPr>
            <p:ph idx="1"/>
          </p:nvPr>
        </p:nvPicPr>
        <p:blipFill rotWithShape="1">
          <a:blip r:embed="rId2"/>
          <a:srcRect b="22719"/>
          <a:stretch/>
        </p:blipFill>
        <p:spPr>
          <a:xfrm>
            <a:off x="4906016" y="1526627"/>
            <a:ext cx="6828744" cy="3642866"/>
          </a:xfrm>
        </p:spPr>
      </p:pic>
      <p:pic>
        <p:nvPicPr>
          <p:cNvPr id="7" name="Picture 6">
            <a:extLst>
              <a:ext uri="{FF2B5EF4-FFF2-40B4-BE49-F238E27FC236}">
                <a16:creationId xmlns:a16="http://schemas.microsoft.com/office/drawing/2014/main" id="{B62A6C2B-F633-D04D-A7BC-EB7CAEA12D49}"/>
              </a:ext>
            </a:extLst>
          </p:cNvPr>
          <p:cNvPicPr>
            <a:picLocks noChangeAspect="1"/>
          </p:cNvPicPr>
          <p:nvPr/>
        </p:nvPicPr>
        <p:blipFill>
          <a:blip r:embed="rId3"/>
          <a:stretch>
            <a:fillRect/>
          </a:stretch>
        </p:blipFill>
        <p:spPr>
          <a:xfrm>
            <a:off x="6707603" y="5215039"/>
            <a:ext cx="3225569" cy="2282622"/>
          </a:xfrm>
          <a:prstGeom prst="rect">
            <a:avLst/>
          </a:prstGeom>
        </p:spPr>
      </p:pic>
      <p:sp>
        <p:nvSpPr>
          <p:cNvPr id="3" name="Slide Number Placeholder 2">
            <a:extLst>
              <a:ext uri="{FF2B5EF4-FFF2-40B4-BE49-F238E27FC236}">
                <a16:creationId xmlns:a16="http://schemas.microsoft.com/office/drawing/2014/main" id="{FE55D25C-A426-3F4B-A497-FC696099FC5E}"/>
              </a:ext>
            </a:extLst>
          </p:cNvPr>
          <p:cNvSpPr>
            <a:spLocks noGrp="1"/>
          </p:cNvSpPr>
          <p:nvPr>
            <p:ph type="sldNum" sz="quarter" idx="12"/>
          </p:nvPr>
        </p:nvSpPr>
        <p:spPr/>
        <p:txBody>
          <a:bodyPr/>
          <a:lstStyle/>
          <a:p>
            <a:fld id="{5E944705-BD51-D547-91C2-9479B50D4ECC}" type="slidenum">
              <a:rPr lang="en-US" smtClean="0"/>
              <a:t>9</a:t>
            </a:fld>
            <a:endParaRPr lang="en-US"/>
          </a:p>
        </p:txBody>
      </p:sp>
      <p:pic>
        <p:nvPicPr>
          <p:cNvPr id="8" name="Picture 7">
            <a:extLst>
              <a:ext uri="{FF2B5EF4-FFF2-40B4-BE49-F238E27FC236}">
                <a16:creationId xmlns:a16="http://schemas.microsoft.com/office/drawing/2014/main" id="{12342329-76A4-8542-B003-4281808A4820}"/>
              </a:ext>
            </a:extLst>
          </p:cNvPr>
          <p:cNvPicPr>
            <a:picLocks noChangeAspect="1"/>
          </p:cNvPicPr>
          <p:nvPr/>
        </p:nvPicPr>
        <p:blipFill>
          <a:blip r:embed="rId4"/>
          <a:stretch>
            <a:fillRect/>
          </a:stretch>
        </p:blipFill>
        <p:spPr>
          <a:xfrm>
            <a:off x="255528" y="1690688"/>
            <a:ext cx="4349456" cy="4172140"/>
          </a:xfrm>
          <a:prstGeom prst="rect">
            <a:avLst/>
          </a:prstGeom>
        </p:spPr>
      </p:pic>
    </p:spTree>
    <p:extLst>
      <p:ext uri="{BB962C8B-B14F-4D97-AF65-F5344CB8AC3E}">
        <p14:creationId xmlns:p14="http://schemas.microsoft.com/office/powerpoint/2010/main" val="940171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665</Words>
  <Application>Microsoft Office PowerPoint</Application>
  <PresentationFormat>Widescreen</PresentationFormat>
  <Paragraphs>83</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Tw Cen MT</vt:lpstr>
      <vt:lpstr>verdana</vt:lpstr>
      <vt:lpstr>Office Theme</vt:lpstr>
      <vt:lpstr>Gravity waves excited during a minor sudden stratospheric warming</vt:lpstr>
      <vt:lpstr>Outline</vt:lpstr>
      <vt:lpstr>Key Concept: Atmospheric Gravity Waves</vt:lpstr>
      <vt:lpstr>PowerPoint Presentation</vt:lpstr>
      <vt:lpstr>Effects of Stability</vt:lpstr>
      <vt:lpstr>PowerPoint Presentation</vt:lpstr>
      <vt:lpstr>Key Concepts: Stratospheric Gravity Waves</vt:lpstr>
      <vt:lpstr>Key Concepts: Stratospheric Gravity Waves</vt:lpstr>
      <vt:lpstr>Key Concepts: Sudden Stratospheric Warming</vt:lpstr>
      <vt:lpstr>PowerPoint Presentation</vt:lpstr>
      <vt:lpstr>Data Sources and Analysis Methods</vt:lpstr>
      <vt:lpstr>Figure 1: magnitude of the balanced wind</vt:lpstr>
      <vt:lpstr>Figure 2: Potential temperature and radiosonde paths  </vt:lpstr>
      <vt:lpstr>Figure 3: Vertical profiles of high-altitude radiosonde data</vt:lpstr>
      <vt:lpstr>Figures 4 &amp; 5: IGW component of the horizontal wind (a,c,e) and horizontal divergence in the balanced wind (b,d,f)</vt:lpstr>
      <vt:lpstr>Figure 6: Magnitude of balance and unbalanced wind</vt:lpstr>
      <vt:lpstr>Figure 8 and Tables 1-3:  Wavelet analysis</vt:lpstr>
      <vt:lpstr>Figure 9: Distribution of gravity wave parameters </vt:lpstr>
      <vt:lpstr>Figure 10: Reconstruction of downward propagating wave packet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Gravity waves excited during a minor sudden stratospheric warming</dc:title>
  <dc:creator>Stormi  Noll</dc:creator>
  <cp:lastModifiedBy>Stormi E Noll</cp:lastModifiedBy>
  <cp:revision>1</cp:revision>
  <dcterms:created xsi:type="dcterms:W3CDTF">2020-02-03T20:13:00Z</dcterms:created>
  <dcterms:modified xsi:type="dcterms:W3CDTF">2020-02-04T01:30:19Z</dcterms:modified>
</cp:coreProperties>
</file>