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4" r:id="rId7"/>
    <p:sldId id="262" r:id="rId8"/>
    <p:sldId id="263" r:id="rId9"/>
    <p:sldId id="278" r:id="rId10"/>
    <p:sldId id="281" r:id="rId11"/>
    <p:sldId id="286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84" r:id="rId28"/>
    <p:sldId id="285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76545" autoAdjust="0"/>
  </p:normalViewPr>
  <p:slideViewPr>
    <p:cSldViewPr>
      <p:cViewPr varScale="1">
        <p:scale>
          <a:sx n="85" d="100"/>
          <a:sy n="85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2B0B3-B39F-4400-977E-3BEF836F01F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5AD7-EE6F-4BA1-8711-35CD0271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radiative</a:t>
            </a:r>
            <a:r>
              <a:rPr lang="en-US" dirty="0" smtClean="0"/>
              <a:t> properties of dust aerosols, which are size and wavelength-dependent, are described by the spectral complex index of refraction (which is a single parameter).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</a:t>
            </a:r>
            <a:r>
              <a:rPr lang="en-US" baseline="0" dirty="0" smtClean="0"/>
              <a:t> is effective phase speed of EM waves propagating through the medium while the imaginary part is the rate of the absorption. 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values might be in different letters in some other literatures.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comparison suggests that the shape of the size distribution in the chamber at the peak of the injection accurately mimics the dust distribution in the atmosphere near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Algeria and Atacama samples were chosen as representative of different geographic areas and different concentration levels in the chamber.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 size distribution strongly</a:t>
            </a:r>
            <a:r>
              <a:rPr lang="en-US" baseline="0" dirty="0" smtClean="0"/>
              <a:t> changes due to gravitational settling.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coarse mode above 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rapidly decreases, due to the larger fall speed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about 2 hours chamber produced size-selective gravitational settling a process may take 1-5 days in atmosphere.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where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(Dg/ is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particles measured by size class at time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corresponding to 30, 60, 90, and 120 min after injection)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dN0(Dg/ represents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size-dependent particle number at the peak of the injection.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+Ryder: Transported from Northern Africa to Sahara, was taken 1-2 days. Altitudes between1.5 and 6 km above see level. 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+comparable for particles 0.4 and 3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for Algeria  and .4 to 8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for Atacama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+Depletion is faster for both larger and smaller particles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+Rate of the removal is higher in earlier stages than toward the end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1.This suggest number fraction of coarse particles depends on initial size distribution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Limitation of the four-blade fan in providing a vertical updraft to counterbalance the gravimetric deposition for particles larger than about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(it is not possible to create wide range of dynamical processes in the lab)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prominent absorption peak is found around 9.6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all samples, where clays have their Si–O stretch resonance peak.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shape around the peak differs according to the relative proportions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kaolinite in the samples.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kaolinite(richer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Tunisia, Morocco, Ethiopia, Kuwait, Arizona, Patagonia, Gobi, and Taklimakan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+Libya, Algeria, Mauritania, Niger,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Bodélé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Saudi Arabia, and Australia samples (richer in kaolinite)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+quartz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+Calcite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intensity of the absorption bands depend strongly on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 size distribution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particular on the contribution of the aerosol super-micron fraction, as well as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dust mass concentration.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310 mg/m3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45% super-micron , so the biggest absorption feature.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+Conversely,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Mauritania, Mali, Kuwait, and Gobi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super-micron particle fraction and the mass concentrations are 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5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intensity of the absorption band at 9.6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about halved after 30 min and reduced to 20–30% and &lt; 10% of its initial value after 60 and 90–120 min, respectively.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+Settling can modify spectral shape. (like quartz 12.5 in Atacama) (Changes would indicate that the time variability of the mineralogical composition is optically significant.)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++Ratio of quarts to clay (for Algeria): 0.21 ± 0.03 at the peak and 0.25 ± 0.04 120 min later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++Ratio of calcite to clay (for Atacama): 0.73 ± 0.10 at the peak and 0.67 ± 0.09 120 min later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proportion of the minerals do not change, thus their contribution to LW absorption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dust refractive index widely varies both in magnitude and spectral shape from sample to sample, following the variability of the measured extinction spectra.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span the range 0.84–1.94 while imaginary part k is between 0.001 and 0.92.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k, is observed to vary both from region to region, and also within each region.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Northern Africa the variability for k is of a similar order of magnitude to the variability at the global scale.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Conversely, n values are in agreement within the region and region to region. (Exceptions are observed only at wavelengths where strong signatures = 7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Gobi)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Australia and Patagonia due to quartz 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3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values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calculated as averages over the filter sampling time. </a:t>
            </a:r>
          </a:p>
          <a:p>
            <a:r>
              <a:rPr lang="en-US" dirty="0" smtClean="0"/>
              <a:t>For calcite and quartz the relationship is</a:t>
            </a:r>
            <a:r>
              <a:rPr lang="en-US" baseline="0" dirty="0" smtClean="0"/>
              <a:t> almost linear. These minerals are commonly </a:t>
            </a:r>
            <a:r>
              <a:rPr lang="en-US" b="1" baseline="0" dirty="0" smtClean="0"/>
              <a:t>large in size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well-crystallized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Calcite and quartz quantification by XRD is certain and they produce well-identified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 peak in the LW.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Exception: (around 5 %) that gives rise to absorption at 7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therefore measurable for k values.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Conversely, at 11.4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non-zero k values are obtained even in the absence of calcite, due to the interference of the calcite peak and the clay resonance bands.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Poorer or no correlation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found between k and the percent mass fraction in the absorption bands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clays at 9.6 and 10.9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production conditions in the soils (weathering) and aging in the atmosphere, their physical and chemical conditions (composition,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crystallinity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aggregation state) might differ from one soil to another, and from that of mineralogical standards.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+That is the reason why XRD measurements of clays in natural dust samples might be erroneous, and why we prefer to estimate the clay fraction indirectly.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(more spectral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deconvolution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based on the single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lrefrence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needed to understand the shape and magnitude of imaginary index in this spectral band. 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part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correlation of calcite at 7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 is significant. while for all other cases, very poor or no correlation is found.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real refractive index of dust is also almost constant at all bands)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6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literature data, in particular those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OPAC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Volz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(1973), are the most frequently used references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climate modeling and remote sensing applications.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their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regional span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literature data clearly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do justice to the full range of magnitude and of the spectral variability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LW complex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+In particular, clearly none of the published data represent the contribution of calcite at 7 µm.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+Some of data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overestimate 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above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where 12.5-12.9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µm quartz band is found.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correspondence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especially above 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found with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Biagio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(2014a).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shift in 9.6 µm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longer wavelength which is for clay minerals (in DB2014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probably due to using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pellet technique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agreement is even less satisfactory for the real part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refractive index (upper panel of Fig. 12), which is overestimated in OPAC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(1973) and underestimated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Fouquart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(1987). (might be due to using different techniques)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+There are large enough differences in magnitude and spectral shape to impact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forcing. (e.g. at 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absolute difference between our retrieved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k and the k by OPAC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(1973) is between 0.15 and 0.6…..Highwood et al. 2003 have estimated that a change of about 0.3 in k at 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may result in up to 3 k change in the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Modeled sky brightness temperature.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spectral shape of the dust extinction spectrum does not seem to change significantly with time as a result of the loss of coarse particles by gravitational settling.(so</a:t>
            </a:r>
            <a:r>
              <a:rPr lang="en-US" sz="1200" baseline="0" dirty="0" smtClean="0"/>
              <a:t> optical properties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Will not change.</a:t>
            </a:r>
            <a:r>
              <a:rPr lang="en-US" sz="1200" baseline="0" dirty="0" smtClean="0"/>
              <a:t> Also LW k will not change in medium-long range transport. 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1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OPAC data may introduce a systematic bias in modeling dust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effects at LW wavelengths.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dlog</a:t>
            </a:r>
            <a:r>
              <a:rPr lang="en-US" dirty="0" smtClean="0"/>
              <a:t> D</a:t>
            </a:r>
            <a:r>
              <a:rPr lang="en-US" baseline="-25000" dirty="0" smtClean="0"/>
              <a:t>g</a:t>
            </a:r>
            <a:r>
              <a:rPr lang="en-US" baseline="0" dirty="0" smtClean="0"/>
              <a:t>]</a:t>
            </a:r>
            <a:r>
              <a:rPr lang="en-US" baseline="-25000" dirty="0" smtClean="0"/>
              <a:t>WELAS</a:t>
            </a:r>
            <a:r>
              <a:rPr lang="en-US" baseline="0" dirty="0" smtClean="0"/>
              <a:t> is size measured by WELAS , L</a:t>
            </a:r>
            <a:r>
              <a:rPr lang="en-US" baseline="-25000" dirty="0" smtClean="0"/>
              <a:t>WELAS</a:t>
            </a:r>
            <a:r>
              <a:rPr lang="en-US" baseline="0" dirty="0" smtClean="0"/>
              <a:t> (D</a:t>
            </a:r>
            <a:r>
              <a:rPr lang="en-US" baseline="-25000" dirty="0" smtClean="0"/>
              <a:t>g</a:t>
            </a:r>
            <a:r>
              <a:rPr lang="en-US" baseline="0" dirty="0" smtClean="0"/>
              <a:t>)] is particle loss as a function of particle diameter.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Relative humidity &lt;2%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Particle</a:t>
            </a:r>
            <a:r>
              <a:rPr lang="en-US" baseline="0" dirty="0" smtClean="0"/>
              <a:t> free N2-O2 (continuously injected after air being extracted)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Experiment conducted in an ambient temperature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Chamber was cleaned after each sample was analyses to be ready for the next sample.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scattering-to-absorption ratio calculated as a function of the wavelength in the LW for one of the samples used in this study.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results of the calculations confirm that above 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scattering signal measured by the FTIR spectrometer accounts for less than 20% of the total LW extinction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peak of the injection and less than 10% after 120 min in the chamber.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-An optical inversion procedure was applied to retrieve the LW complex refractive index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dust aerosols based on the simultaneous measurements of the particle LW spectra and size.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surface size distribution is the quantity that determines dust optical properties.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soils from eastern Africa and the Middle East are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Ethiopia, Saudi Arabia, and Kuwait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 important sources of dust in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and Arabian seas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(Prospero et al., 2002)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selected soils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northern Africa and the Sahel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important sources for medium- and long-range dust transport towards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Mediterranean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(Israelevich et al., 2002)</a:t>
            </a:r>
          </a:p>
          <a:p>
            <a:pPr marL="171450" indent="-171450">
              <a:buFontTx/>
              <a:buChar char="-"/>
            </a:pP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samples from the Sahel are from Niger, Mali, and Chad (sediment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Bodélé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depression), and are enriched in quartz compared to Saharan samples.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no sample from central Asia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Sonoran Desert is a permanent source of dust in North America, the Atacama desert is the most important source of dust in South America, whilst Patagonia emissions are relevant for long-range transport towards Antarctica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Dots represent those 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normal or a lot less than normal (outliers) ////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Dots indicate specific mineralogical characteristics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-to-kaolinite mass ratio (I = K), calcite and quartz contents,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lowest observation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= biggest observation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= separates lower 50% from upper 50 percent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Whiskers = Tails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Calcite%(as silt) is more condensed means it varies less and it is more consistent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Calcite%(as clay) varies quit a bit shown by much larger width of the box plot.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Mineral composition</a:t>
            </a:r>
            <a:r>
              <a:rPr lang="en-US" baseline="0" dirty="0" smtClean="0"/>
              <a:t> of different samples form different part of the world showed different variability. </a:t>
            </a:r>
          </a:p>
          <a:p>
            <a:r>
              <a:rPr lang="en-US" baseline="0" dirty="0" smtClean="0"/>
              <a:t>-Aerosols composition dominates by clay (46-92% for different samples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variable contents of quartz, calcite, dolomite, and feldspars.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Quartz ranges from 3 to 42% by mass in the samples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Chlorite is just in china sample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Calcite Vs. minor traces of dolomite  less than 3% in some of the samples 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data are in agreement with field measurements of the dust aerosols. e.g. The amount of quartz in the samples increase from northern African countries towards Sahel /detection of chlorite in china has another proof for validity of the data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values are comparable</a:t>
            </a:r>
            <a:r>
              <a:rPr lang="en-US" baseline="0" dirty="0" smtClean="0"/>
              <a:t> to what has been observed close to sources in proximity to dust storms.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Mass concentration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peak of the injection)</a:t>
            </a:r>
            <a:r>
              <a:rPr lang="en-US" baseline="0" dirty="0" smtClean="0"/>
              <a:t> estimated from size distribution data varies between 2 and 310 mg/m</a:t>
            </a:r>
            <a:r>
              <a:rPr lang="en-US" baseline="-25000" dirty="0" smtClean="0"/>
              <a:t>3</a:t>
            </a:r>
            <a:r>
              <a:rPr lang="en-US" baseline="0" dirty="0" smtClean="0"/>
              <a:t>. (why?).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comparison of the chamber data with observations of the dust size distribution from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airborne campaigns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Africa is shown in Fig. This comparison suggests that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of the size distribution in the chamber at the peak of the injection accurately mimics the dust distribution in the atmosphere near sources.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5AD7-EE6F-4BA1-8711-35CD02716B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2AC8-EAA1-4A8B-8E5B-1EAEDFB67E03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9038-869A-4FCE-835B-8868F3D42AB4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2A7-6B70-4A65-A342-DE97532CA5F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5BF5-7908-4A58-9131-053D13EF9E16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7B7-1D92-4AA3-BA95-952A7B675F16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AE68-0D1A-4F9F-B33E-EDB7A3091B3E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0D2-7A97-4FC6-9E83-3C9F7604B8FB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346F-FB73-45E5-ACDD-5A69DF6F9E30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D94B-2516-4938-8E4E-607D223BCB36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7B49-BE08-4382-B05B-D3F5354BB2C9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1BC3-94ED-43E2-B3B9-867014936B9C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F492-911C-4972-8D1E-7376BB18A989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Blue and White Free PPT For Your PowerPoint Templates Desig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82880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Global scale variability of the mineral dust </a:t>
            </a:r>
            <a:r>
              <a:rPr lang="en-US" sz="2600" b="1" dirty="0" smtClean="0"/>
              <a:t>long-wave refractive</a:t>
            </a:r>
            <a:endParaRPr lang="en-US" sz="2600" b="1" dirty="0"/>
          </a:p>
          <a:p>
            <a:r>
              <a:rPr lang="en-US" sz="2600" b="1" dirty="0"/>
              <a:t>index: a new dataset of in situ measurements for climate</a:t>
            </a:r>
          </a:p>
          <a:p>
            <a:r>
              <a:rPr lang="en-US" sz="2600" b="1" dirty="0"/>
              <a:t>modeling and remote sensing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54934"/>
            <a:ext cx="393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Author: </a:t>
            </a:r>
            <a:r>
              <a:rPr lang="en-US" sz="2000" dirty="0"/>
              <a:t>Claudia Di </a:t>
            </a:r>
            <a:r>
              <a:rPr lang="en-US" sz="2000" dirty="0" err="1" smtClean="0"/>
              <a:t>Biagio</a:t>
            </a:r>
            <a:r>
              <a:rPr lang="en-US" sz="2000" dirty="0" smtClean="0"/>
              <a:t> et al, 2017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8536" y="4463534"/>
            <a:ext cx="36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Presenter: Mohammad Reza </a:t>
            </a:r>
            <a:r>
              <a:rPr lang="en-US" dirty="0" err="1" smtClean="0"/>
              <a:t>Sadrian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4440" y="57912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Mineralogical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830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X-ray Diffraction (XRD)</a:t>
            </a:r>
          </a:p>
          <a:p>
            <a:pPr marL="0" indent="0">
              <a:buNone/>
            </a:pPr>
            <a:r>
              <a:rPr lang="en-US" sz="2400" dirty="0" smtClean="0"/>
              <a:t>Mass calibration was performed to make a relationship between intensity of diffraction peak and mass concentration. </a:t>
            </a:r>
            <a:r>
              <a:rPr lang="en-US" sz="1400" dirty="0"/>
              <a:t>*</a:t>
            </a:r>
            <a:r>
              <a:rPr lang="en-US" sz="1400" dirty="0" err="1" smtClean="0"/>
              <a:t>Klaver</a:t>
            </a:r>
            <a:r>
              <a:rPr lang="en-US" sz="1400" dirty="0" smtClean="0"/>
              <a:t> </a:t>
            </a:r>
            <a:r>
              <a:rPr lang="en-US" sz="1400" dirty="0"/>
              <a:t>et al. (2011</a:t>
            </a:r>
            <a:r>
              <a:rPr lang="en-US" sz="1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This methods works for crystalline minerals efficient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Clays have poorly outlined crystals and due to absence of appropriate calibration mass for clays, so </a:t>
            </a:r>
            <a:r>
              <a:rPr lang="en-US" sz="1800" b="1" dirty="0"/>
              <a:t>the </a:t>
            </a:r>
            <a:r>
              <a:rPr lang="en-US" sz="1800" b="1" dirty="0" smtClean="0"/>
              <a:t>difference between </a:t>
            </a:r>
            <a:r>
              <a:rPr lang="en-US" sz="1800" b="1" dirty="0"/>
              <a:t>the total dust mass and the total mass of </a:t>
            </a:r>
            <a:r>
              <a:rPr lang="en-US" sz="1800" b="1" dirty="0" smtClean="0"/>
              <a:t>quartz, calcium-rich </a:t>
            </a:r>
            <a:r>
              <a:rPr lang="en-US" sz="1800" b="1" dirty="0"/>
              <a:t>species, and feldspars, estimated after </a:t>
            </a:r>
            <a:r>
              <a:rPr lang="en-US" sz="1800" b="1" dirty="0" smtClean="0"/>
              <a:t>XRD calibration</a:t>
            </a:r>
            <a:r>
              <a:rPr lang="en-US" sz="1800" b="1" dirty="0"/>
              <a:t>, and </a:t>
            </a:r>
            <a:r>
              <a:rPr lang="en-US" sz="1800" b="1" dirty="0" smtClean="0"/>
              <a:t>iron oxides (masses </a:t>
            </a:r>
            <a:r>
              <a:rPr lang="en-US" sz="1800" b="1" dirty="0"/>
              <a:t>estimated from </a:t>
            </a:r>
            <a:r>
              <a:rPr lang="en-US" sz="1800" b="1" dirty="0" smtClean="0"/>
              <a:t>XANES</a:t>
            </a:r>
            <a:r>
              <a:rPr lang="en-US" sz="1800" dirty="0" smtClean="0"/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X-ray absorption near-edge structure </a:t>
            </a:r>
            <a:r>
              <a:rPr lang="en-US" sz="2400" dirty="0"/>
              <a:t>(</a:t>
            </a:r>
            <a:r>
              <a:rPr lang="en-US" sz="2400" dirty="0" smtClean="0"/>
              <a:t>XANES) to retrieve the content of iron oxides. 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wavelength dispersive </a:t>
            </a:r>
            <a:r>
              <a:rPr lang="en-US" sz="2400" dirty="0" smtClean="0"/>
              <a:t>X-ray fluorescence (WD-XRF)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Retrieval of the LW complex refractive 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8454"/>
            <a:ext cx="3809999" cy="8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91" y="2041923"/>
            <a:ext cx="2522052" cy="7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06520"/>
            <a:ext cx="5791200" cy="3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584199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Selection of soil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total of 19 soil samples were selected for experiments </a:t>
            </a:r>
            <a:r>
              <a:rPr lang="en-US" sz="2400" dirty="0" smtClean="0"/>
              <a:t>from a collection </a:t>
            </a:r>
            <a:r>
              <a:rPr lang="en-US" sz="2400" dirty="0"/>
              <a:t>of 137 soils from various source areas worldwide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Criteria for choosing the soil samples: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Soils had to represent all major arid and semi-arid regions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Their mineralogy should envelope the largest possible variability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26" y="-228600"/>
            <a:ext cx="8229600" cy="1143000"/>
          </a:xfrm>
        </p:spPr>
        <p:txBody>
          <a:bodyPr/>
          <a:lstStyle/>
          <a:p>
            <a:r>
              <a:rPr lang="en-US" dirty="0"/>
              <a:t>Selection of soil </a:t>
            </a:r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52526" cy="55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534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1. Summary of the sample soils used in this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representation of the dust</a:t>
            </a:r>
            <a:br>
              <a:rPr lang="en-US" dirty="0"/>
            </a:br>
            <a:r>
              <a:rPr lang="en-US" dirty="0"/>
              <a:t>mineralogical variability at the global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996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358" y="6172200"/>
            <a:ext cx="922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4. </a:t>
            </a:r>
            <a:r>
              <a:rPr lang="en-US" dirty="0"/>
              <a:t>Location (red stars) of the soil and sediment samples used to generate dust aerosols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488668"/>
            <a:ext cx="170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Ginoux</a:t>
            </a:r>
            <a:r>
              <a:rPr lang="en-US" sz="1400" dirty="0" smtClean="0"/>
              <a:t> </a:t>
            </a:r>
            <a:r>
              <a:rPr lang="en-US" sz="1400" dirty="0"/>
              <a:t>et al. (2012)</a:t>
            </a:r>
          </a:p>
        </p:txBody>
      </p:sp>
    </p:spTree>
    <p:extLst>
      <p:ext uri="{BB962C8B-B14F-4D97-AF65-F5344CB8AC3E}">
        <p14:creationId xmlns:p14="http://schemas.microsoft.com/office/powerpoint/2010/main" val="16885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variability of the soil composition in the clay and silt fractions at the global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49394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74555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 </a:t>
            </a:r>
            <a:r>
              <a:rPr lang="en-US" dirty="0"/>
              <a:t>Box and whisker plots showing the variability of the soil </a:t>
            </a:r>
            <a:r>
              <a:rPr lang="en-US" dirty="0" smtClean="0"/>
              <a:t>composition</a:t>
            </a:r>
          </a:p>
          <a:p>
            <a:r>
              <a:rPr lang="en-US" dirty="0" smtClean="0"/>
              <a:t> </a:t>
            </a:r>
            <a:r>
              <a:rPr lang="en-US" dirty="0"/>
              <a:t>in the clay and silt fractions at the global </a:t>
            </a:r>
            <a:r>
              <a:rPr lang="en-US" dirty="0" smtClean="0"/>
              <a:t>scale. </a:t>
            </a:r>
          </a:p>
          <a:p>
            <a:r>
              <a:rPr lang="en-US" sz="1400" dirty="0" smtClean="0"/>
              <a:t>*</a:t>
            </a:r>
            <a:r>
              <a:rPr lang="en-US" sz="1400" dirty="0" err="1" smtClean="0"/>
              <a:t>Journet</a:t>
            </a:r>
            <a:r>
              <a:rPr lang="en-US" sz="1400" dirty="0" smtClean="0"/>
              <a:t> </a:t>
            </a:r>
            <a:r>
              <a:rPr lang="en-US" sz="1400" dirty="0"/>
              <a:t>et al. (2014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8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mineralogical</a:t>
            </a:r>
            <a:br>
              <a:rPr lang="en-US" dirty="0"/>
            </a:br>
            <a:r>
              <a:rPr lang="en-US" dirty="0"/>
              <a:t>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199"/>
            <a:ext cx="8725412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642" y="6096000"/>
            <a:ext cx="789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6. </a:t>
            </a:r>
            <a:r>
              <a:rPr lang="en-US" dirty="0"/>
              <a:t>Mineralogy of the 19 generated aerosol samples considered in this study.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clays </a:t>
            </a:r>
            <a:r>
              <a:rPr lang="en-US" dirty="0" smtClean="0"/>
              <a:t>(≈46–92%)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358"/>
            <a:ext cx="9144000" cy="341158"/>
          </a:xfrm>
        </p:spPr>
        <p:txBody>
          <a:bodyPr>
            <a:noAutofit/>
          </a:bodyPr>
          <a:lstStyle/>
          <a:p>
            <a:r>
              <a:rPr lang="en-US" sz="2000" dirty="0"/>
              <a:t>Atmospheric </a:t>
            </a:r>
            <a:r>
              <a:rPr lang="en-US" sz="2000" dirty="0" err="1"/>
              <a:t>representativity</a:t>
            </a:r>
            <a:r>
              <a:rPr lang="en-US" sz="2000" dirty="0"/>
              <a:t>: size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219" y="646533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7. Surface </a:t>
            </a:r>
            <a:r>
              <a:rPr lang="en-US" dirty="0"/>
              <a:t>size distributions in the CESAM at the peak of dust injection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3578"/>
            <a:ext cx="5208174" cy="62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4800600"/>
            <a:ext cx="182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Mass concentration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76153" y="5334000"/>
            <a:ext cx="1703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ercentage </a:t>
            </a:r>
            <a:r>
              <a:rPr lang="en-US" sz="1600" dirty="0"/>
              <a:t>of the </a:t>
            </a:r>
            <a:endParaRPr lang="en-US" sz="1600" dirty="0" smtClean="0"/>
          </a:p>
          <a:p>
            <a:r>
              <a:rPr lang="en-US" sz="1600" dirty="0" smtClean="0"/>
              <a:t>super-micron </a:t>
            </a:r>
            <a:r>
              <a:rPr lang="en-US" sz="1600" dirty="0"/>
              <a:t>to </a:t>
            </a:r>
            <a:endParaRPr lang="en-US" sz="1600" dirty="0" smtClean="0"/>
          </a:p>
          <a:p>
            <a:r>
              <a:rPr lang="en-US" sz="1600" dirty="0" smtClean="0"/>
              <a:t>sub-micron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5943600" y="4969877"/>
            <a:ext cx="1219200" cy="897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29400" y="5789399"/>
            <a:ext cx="546754" cy="117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961845"/>
          </a:xfrm>
        </p:spPr>
        <p:txBody>
          <a:bodyPr>
            <a:noAutofit/>
          </a:bodyPr>
          <a:lstStyle/>
          <a:p>
            <a:r>
              <a:rPr lang="en-US" sz="2400" dirty="0"/>
              <a:t>The comparison of the chamber data with observations of</a:t>
            </a:r>
            <a:br>
              <a:rPr lang="en-US" sz="2400" dirty="0"/>
            </a:br>
            <a:r>
              <a:rPr lang="en-US" sz="2400" dirty="0"/>
              <a:t>the dust size distribution from several airborne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/>
          <a:stretch/>
        </p:blipFill>
        <p:spPr bwMode="auto">
          <a:xfrm>
            <a:off x="1143000" y="990600"/>
            <a:ext cx="6708476" cy="51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019" y="6211669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8. </a:t>
            </a:r>
            <a:r>
              <a:rPr lang="en-US" dirty="0"/>
              <a:t>Comparison of CESAM measurements at the peak </a:t>
            </a:r>
            <a:r>
              <a:rPr lang="en-US" dirty="0" smtClean="0"/>
              <a:t>of the </a:t>
            </a:r>
            <a:r>
              <a:rPr lang="en-US" dirty="0"/>
              <a:t>injection with dust size </a:t>
            </a:r>
            <a:endParaRPr lang="en-US" dirty="0" smtClean="0"/>
          </a:p>
          <a:p>
            <a:r>
              <a:rPr lang="en-US" dirty="0" smtClean="0"/>
              <a:t>distributions </a:t>
            </a:r>
            <a:r>
              <a:rPr lang="en-US" dirty="0"/>
              <a:t>from several airborne </a:t>
            </a:r>
            <a:r>
              <a:rPr lang="en-US" dirty="0" smtClean="0"/>
              <a:t>field campaigns </a:t>
            </a:r>
            <a:r>
              <a:rPr lang="en-US" dirty="0"/>
              <a:t>in northern Africa.</a:t>
            </a:r>
          </a:p>
        </p:txBody>
      </p:sp>
    </p:spTree>
    <p:extLst>
      <p:ext uri="{BB962C8B-B14F-4D97-AF65-F5344CB8AC3E}">
        <p14:creationId xmlns:p14="http://schemas.microsoft.com/office/powerpoint/2010/main" val="20690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Size distribution of the normalized surface size distribution within CESAM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6019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9. </a:t>
            </a:r>
            <a:r>
              <a:rPr lang="en-US" dirty="0"/>
              <a:t>Upper panel: surface size distribution measured at the peak of the dust injection and at 30, 60, 90, and 120 min after injection for </a:t>
            </a:r>
            <a:r>
              <a:rPr lang="en-US" dirty="0" smtClean="0"/>
              <a:t>the Algeria </a:t>
            </a:r>
            <a:r>
              <a:rPr lang="en-US" dirty="0"/>
              <a:t>and Atacama aerosols.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98668" cy="48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4" y="5793063"/>
            <a:ext cx="1626932" cy="2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76" y="5793063"/>
            <a:ext cx="2581024" cy="2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50" y="5804804"/>
            <a:ext cx="69999" cy="2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34049"/>
            <a:ext cx="1676400" cy="2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096" y="5484401"/>
            <a:ext cx="151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Rate of fall speed: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74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153400" cy="5486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Introduction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Experimental Set-up and instrumentation</a:t>
            </a:r>
          </a:p>
          <a:p>
            <a:pPr marL="9144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Measurements: </a:t>
            </a:r>
          </a:p>
          <a:p>
            <a:pPr marL="9144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FTIR extinction spectrum  </a:t>
            </a:r>
          </a:p>
          <a:p>
            <a:pPr marL="914400" indent="-4572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Instruments used for measuring mineralogy</a:t>
            </a:r>
          </a:p>
          <a:p>
            <a:pPr marL="4572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Retrieval of the LW complex refractive </a:t>
            </a:r>
            <a:r>
              <a:rPr lang="en-US" sz="2400" dirty="0" smtClean="0">
                <a:solidFill>
                  <a:schemeClr val="tx1"/>
                </a:solidFill>
              </a:rPr>
              <a:t>indices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Selection of soil samples: representation of the dust mineralogical variability at the global scale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Results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minerals absorption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3491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864910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 3. Position of LW absorption band peaks (6–15 </a:t>
            </a:r>
            <a:r>
              <a:rPr lang="en-US" dirty="0" err="1" smtClean="0"/>
              <a:t>μm</a:t>
            </a:r>
            <a:r>
              <a:rPr lang="en-US" dirty="0" smtClean="0"/>
              <a:t>) for the main minerals composing dust.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483" y="6248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 </a:t>
            </a:r>
            <a:r>
              <a:rPr lang="en-US" dirty="0"/>
              <a:t>Dust extinction coefficient measured in the LW spectral range for the 19 aerosol samples analyzed in this study.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/>
          <a:stretch/>
        </p:blipFill>
        <p:spPr bwMode="auto">
          <a:xfrm>
            <a:off x="228600" y="10971"/>
            <a:ext cx="5278315" cy="61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88" y="2100985"/>
            <a:ext cx="337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164"/>
          <a:stretch/>
        </p:blipFill>
        <p:spPr bwMode="auto">
          <a:xfrm>
            <a:off x="2381250" y="6172200"/>
            <a:ext cx="1123950" cy="14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/>
          <a:stretch/>
        </p:blipFill>
        <p:spPr bwMode="auto">
          <a:xfrm>
            <a:off x="5506915" y="2971800"/>
            <a:ext cx="3573077" cy="16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6915" y="2286000"/>
            <a:ext cx="3573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Table 3. Position of LW absorption band peaks (6–15 </a:t>
            </a:r>
            <a:r>
              <a:rPr lang="en-US" sz="1600" dirty="0" err="1"/>
              <a:t>μm</a:t>
            </a:r>
            <a:r>
              <a:rPr lang="en-US" sz="1600" dirty="0"/>
              <a:t>) for the main minerals composing dust.</a:t>
            </a:r>
          </a:p>
        </p:txBody>
      </p:sp>
    </p:spTree>
    <p:extLst>
      <p:ext uri="{BB962C8B-B14F-4D97-AF65-F5344CB8AC3E}">
        <p14:creationId xmlns:p14="http://schemas.microsoft.com/office/powerpoint/2010/main" val="26057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14" y="304800"/>
            <a:ext cx="8679899" cy="1143000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temporal evolution of the measured </a:t>
            </a:r>
            <a:r>
              <a:rPr lang="en-US" sz="2400" dirty="0" smtClean="0"/>
              <a:t>extinction spectrum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4" y="1981200"/>
            <a:ext cx="8711586" cy="37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814" y="5867400"/>
            <a:ext cx="878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 </a:t>
            </a:r>
            <a:r>
              <a:rPr lang="en-US" dirty="0"/>
              <a:t>Extinction spectra measured at the peak of the dust injection and at 30, 60, 90, and 120 min after injection for the Algeria </a:t>
            </a:r>
            <a:r>
              <a:rPr lang="en-US" dirty="0" smtClean="0"/>
              <a:t>and Atacama </a:t>
            </a:r>
            <a:r>
              <a:rPr lang="en-US" dirty="0"/>
              <a:t>aerosols.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48600" y="3854435"/>
            <a:ext cx="76200" cy="1098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00" y="344604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modified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3854435"/>
            <a:ext cx="762000" cy="549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3854435"/>
            <a:ext cx="838200" cy="793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7656" y="358431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 min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353791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 min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123906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Ratio of quarts to clay (for Algeria): 0.21 ± 0.03 at the peak and 0.25 ± 0.04 120 min later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Ratio </a:t>
            </a:r>
            <a:r>
              <a:rPr lang="en-US" sz="1600" b="1" dirty="0">
                <a:solidFill>
                  <a:srgbClr val="FF0000"/>
                </a:solidFill>
              </a:rPr>
              <a:t>of calcite to clay (for Atacama): 0.73 ± 0.10 at the peak and 0.67 ± 0.09 120 min later</a:t>
            </a:r>
          </a:p>
        </p:txBody>
      </p:sp>
    </p:spTree>
    <p:extLst>
      <p:ext uri="{BB962C8B-B14F-4D97-AF65-F5344CB8AC3E}">
        <p14:creationId xmlns:p14="http://schemas.microsoft.com/office/powerpoint/2010/main" val="42706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stimated </a:t>
            </a:r>
            <a:r>
              <a:rPr lang="en-US" sz="3200" dirty="0"/>
              <a:t>real (n) and imaginary (k)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415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293" y="61722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12. </a:t>
            </a:r>
            <a:r>
              <a:rPr lang="en-US" dirty="0"/>
              <a:t>Real (n) and imaginary (k) parts of the dust complex refractive index obtained for the 19 aerosol samples analyzed in </a:t>
            </a:r>
            <a:r>
              <a:rPr lang="en-US" dirty="0" smtClean="0"/>
              <a:t>this study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0457" y="5772102"/>
            <a:ext cx="678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range is </a:t>
            </a:r>
            <a:r>
              <a:rPr lang="en-US" dirty="0">
                <a:solidFill>
                  <a:srgbClr val="FF0000"/>
                </a:solidFill>
              </a:rPr>
              <a:t>0.84–1.94 while imaginary part k is between 0.001 and 0.92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304800"/>
            <a:ext cx="9601200" cy="1143000"/>
          </a:xfrm>
        </p:spPr>
        <p:txBody>
          <a:bodyPr>
            <a:noAutofit/>
          </a:bodyPr>
          <a:lstStyle/>
          <a:p>
            <a:r>
              <a:rPr lang="en-US" sz="2000" dirty="0"/>
              <a:t>Predicting the dust refractive index based on </a:t>
            </a:r>
            <a:r>
              <a:rPr lang="en-US" sz="2000" dirty="0" smtClean="0"/>
              <a:t>its mineralogical </a:t>
            </a:r>
            <a:r>
              <a:rPr lang="en-US" sz="2000" dirty="0"/>
              <a:t>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5" y="6019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13. </a:t>
            </a:r>
            <a:r>
              <a:rPr lang="en-US" dirty="0"/>
              <a:t>Imaginary part of the complex refractive index (k) versus the mineral content (in % mass) for the bands of calcite (7.0 </a:t>
            </a:r>
            <a:r>
              <a:rPr lang="en-US" dirty="0" smtClean="0"/>
              <a:t>and 11.4 </a:t>
            </a:r>
            <a:r>
              <a:rPr lang="en-US" dirty="0" err="1"/>
              <a:t>μm</a:t>
            </a:r>
            <a:r>
              <a:rPr lang="en-US" dirty="0"/>
              <a:t>), quartz (9.2 </a:t>
            </a:r>
            <a:r>
              <a:rPr lang="en-US" dirty="0" err="1"/>
              <a:t>μm</a:t>
            </a:r>
            <a:r>
              <a:rPr lang="en-US" dirty="0"/>
              <a:t>), and clays (9.6 and 10.9 </a:t>
            </a:r>
            <a:r>
              <a:rPr lang="en-US" dirty="0" err="1"/>
              <a:t>μm</a:t>
            </a:r>
            <a:r>
              <a:rPr lang="en-US" dirty="0"/>
              <a:t>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0" y="495300"/>
            <a:ext cx="6931249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92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Comparison with 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876"/>
          <a:stretch/>
        </p:blipFill>
        <p:spPr bwMode="auto">
          <a:xfrm>
            <a:off x="2417275" y="488886"/>
            <a:ext cx="4394619" cy="56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1341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 </a:t>
            </a:r>
            <a:r>
              <a:rPr lang="en-US" dirty="0"/>
              <a:t>Comparison of results obtained in this study with</a:t>
            </a:r>
          </a:p>
          <a:p>
            <a:r>
              <a:rPr lang="en-US" dirty="0"/>
              <a:t>literature-compiled values of the dust refractive index in the LW.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1488458" y="4190687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 part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646" y="381000"/>
            <a:ext cx="2376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Highwood et al. 2003 have estimated that a change of about 0.3 in k at 10 </a:t>
            </a:r>
            <a:r>
              <a:rPr lang="en-US" dirty="0" err="1">
                <a:solidFill>
                  <a:srgbClr val="FF0000"/>
                </a:solidFill>
              </a:rPr>
              <a:t>μm</a:t>
            </a:r>
            <a:r>
              <a:rPr lang="en-US" dirty="0">
                <a:solidFill>
                  <a:srgbClr val="FF0000"/>
                </a:solidFill>
              </a:rPr>
              <a:t>, may result in up to 3 k change in the </a:t>
            </a:r>
            <a:r>
              <a:rPr lang="en-US" dirty="0" smtClean="0">
                <a:solidFill>
                  <a:srgbClr val="FF0000"/>
                </a:solidFill>
              </a:rPr>
              <a:t>Modeled </a:t>
            </a:r>
            <a:r>
              <a:rPr lang="en-US" dirty="0">
                <a:solidFill>
                  <a:srgbClr val="FF0000"/>
                </a:solidFill>
              </a:rPr>
              <a:t>sky </a:t>
            </a:r>
            <a:r>
              <a:rPr lang="en-US" dirty="0" smtClean="0">
                <a:solidFill>
                  <a:srgbClr val="FF0000"/>
                </a:solidFill>
              </a:rPr>
              <a:t>brightness temperature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53200" y="2133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19700" y="914400"/>
            <a:ext cx="20193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0607" y="729734"/>
            <a:ext cx="159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overestimation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1948934"/>
            <a:ext cx="174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underestimation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4006021"/>
            <a:ext cx="159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overestimation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43600" y="4190687"/>
            <a:ext cx="1295400" cy="53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Conclusions and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1. The </a:t>
            </a:r>
            <a:r>
              <a:rPr lang="en-US" sz="2000" dirty="0"/>
              <a:t>envelope of refractive index data </a:t>
            </a:r>
            <a:r>
              <a:rPr lang="en-US" sz="2000" dirty="0" smtClean="0"/>
              <a:t>obtained in </a:t>
            </a:r>
            <a:r>
              <a:rPr lang="en-US" sz="2000" dirty="0"/>
              <a:t>this study can adequately represent the full range </a:t>
            </a:r>
            <a:r>
              <a:rPr lang="en-US" sz="2000" dirty="0" smtClean="0"/>
              <a:t>of variability </a:t>
            </a:r>
            <a:r>
              <a:rPr lang="en-US" sz="2000" dirty="0"/>
              <a:t>for </a:t>
            </a:r>
            <a:r>
              <a:rPr lang="en-US" sz="2000" dirty="0" smtClean="0"/>
              <a:t>dust.</a:t>
            </a:r>
          </a:p>
          <a:p>
            <a:pPr marL="0" indent="0">
              <a:buNone/>
            </a:pPr>
            <a:r>
              <a:rPr lang="en-US" sz="2000" dirty="0" smtClean="0"/>
              <a:t>2. The </a:t>
            </a:r>
            <a:r>
              <a:rPr lang="en-US" sz="2000" dirty="0"/>
              <a:t>imaginary LW refractive index, k, of dust </a:t>
            </a:r>
            <a:r>
              <a:rPr lang="en-US" sz="2000" dirty="0" smtClean="0"/>
              <a:t>varies strongly </a:t>
            </a:r>
            <a:r>
              <a:rPr lang="en-US" sz="2000" dirty="0"/>
              <a:t>both in magnitude and spectral </a:t>
            </a:r>
            <a:r>
              <a:rPr lang="en-US" sz="2000" dirty="0" smtClean="0"/>
              <a:t>shape.</a:t>
            </a:r>
          </a:p>
          <a:p>
            <a:pPr marL="0" indent="0">
              <a:buNone/>
            </a:pPr>
            <a:r>
              <a:rPr lang="en-US" sz="2000" dirty="0" smtClean="0"/>
              <a:t>3. The available literature used nowadays in climate models and satellite retrievals do not adequately represent either magnitude or spectral shape. </a:t>
            </a:r>
          </a:p>
          <a:p>
            <a:r>
              <a:rPr lang="en-US" sz="2000" dirty="0" smtClean="0"/>
              <a:t>SO the recommendation is the use </a:t>
            </a:r>
            <a:r>
              <a:rPr lang="en-US" sz="2000" dirty="0"/>
              <a:t>of source-specific extinction </a:t>
            </a:r>
            <a:r>
              <a:rPr lang="en-US" sz="2000" dirty="0" smtClean="0"/>
              <a:t>spectra and/or </a:t>
            </a:r>
            <a:r>
              <a:rPr lang="en-US" sz="2000" dirty="0"/>
              <a:t>imaginary refractive indices rather than </a:t>
            </a:r>
            <a:r>
              <a:rPr lang="en-US" sz="2000" dirty="0" smtClean="0"/>
              <a:t>generic values </a:t>
            </a:r>
            <a:r>
              <a:rPr lang="en-US" sz="2000" dirty="0"/>
              <a:t>in models and remote sensing applications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4. Predictive relationship between mineral mass and magnitude of K LW. </a:t>
            </a:r>
          </a:p>
          <a:p>
            <a:pPr marL="0" indent="0">
              <a:buNone/>
            </a:pPr>
            <a:r>
              <a:rPr lang="en-US" sz="2000" dirty="0" smtClean="0"/>
              <a:t>5. The </a:t>
            </a:r>
            <a:r>
              <a:rPr lang="en-US" sz="2000" dirty="0"/>
              <a:t>spectral shape of the dust extinction spectrum </a:t>
            </a:r>
            <a:r>
              <a:rPr lang="en-US" sz="2000" dirty="0" smtClean="0"/>
              <a:t>does not </a:t>
            </a:r>
            <a:r>
              <a:rPr lang="en-US" sz="2000" dirty="0"/>
              <a:t>seem to change significantly with time as a </a:t>
            </a:r>
            <a:r>
              <a:rPr lang="en-US" sz="2000" dirty="0" smtClean="0"/>
              <a:t>result of </a:t>
            </a:r>
            <a:r>
              <a:rPr lang="en-US" sz="2000" dirty="0"/>
              <a:t>the loss of coarse particles by gravitational settling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6. Therefore, </a:t>
            </a:r>
            <a:r>
              <a:rPr lang="en-US" sz="2000" dirty="0"/>
              <a:t>models just have to reproduce the </a:t>
            </a:r>
            <a:r>
              <a:rPr lang="en-US" sz="2000" dirty="0" smtClean="0"/>
              <a:t>dust composition </a:t>
            </a:r>
            <a:r>
              <a:rPr lang="en-US" sz="2000" dirty="0"/>
              <a:t>at the source, without the necessity of </a:t>
            </a:r>
            <a:r>
              <a:rPr lang="en-US" sz="2000" dirty="0" smtClean="0"/>
              <a:t>following its </a:t>
            </a:r>
            <a:r>
              <a:rPr lang="en-US" sz="2000" dirty="0"/>
              <a:t>changes during transport, which could be </a:t>
            </a:r>
            <a:r>
              <a:rPr lang="en-US" sz="2000" dirty="0" smtClean="0"/>
              <a:t>a</a:t>
            </a:r>
          </a:p>
          <a:p>
            <a:pPr marL="0" indent="0">
              <a:buNone/>
            </a:pPr>
            <a:r>
              <a:rPr lang="en-US" sz="2000" dirty="0" smtClean="0"/>
              <a:t>challenge.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Perspective: </a:t>
            </a:r>
          </a:p>
          <a:p>
            <a:r>
              <a:rPr lang="en-US" sz="2000" dirty="0" smtClean="0"/>
              <a:t>Regional variability needs to be characterized further in order to better assess he influence of dust on regional climate. </a:t>
            </a:r>
          </a:p>
          <a:p>
            <a:r>
              <a:rPr lang="en-US" sz="2000" dirty="0" smtClean="0"/>
              <a:t>More formal spectral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procedure, based on single mineral Reference spectra must be investigated. </a:t>
            </a:r>
          </a:p>
          <a:p>
            <a:r>
              <a:rPr lang="en-US" sz="2000" dirty="0" smtClean="0"/>
              <a:t>Further experimental efforts by increasing life time should be done. </a:t>
            </a:r>
          </a:p>
          <a:p>
            <a:r>
              <a:rPr lang="en-US" sz="2000" dirty="0" smtClean="0"/>
              <a:t>Aging process, such as heterogeneous reactions, mixing with other aerosol types, or water uptake have o be investigated for their effect on LW refractive index. 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838200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Journet</a:t>
            </a:r>
            <a:r>
              <a:rPr lang="en-US" sz="1400" dirty="0"/>
              <a:t>, E., </a:t>
            </a:r>
            <a:r>
              <a:rPr lang="en-US" sz="1400" dirty="0" err="1"/>
              <a:t>Balkanski</a:t>
            </a:r>
            <a:r>
              <a:rPr lang="en-US" sz="1400" dirty="0"/>
              <a:t>, Y., and Harrison, S. P.: A new data set </a:t>
            </a:r>
            <a:r>
              <a:rPr lang="en-US" sz="1400" dirty="0" smtClean="0"/>
              <a:t>of soil mineralogy </a:t>
            </a:r>
            <a:r>
              <a:rPr lang="en-US" sz="1400" dirty="0"/>
              <a:t>for dust-cycle modeling, Atmos. Chem. Phys</a:t>
            </a:r>
            <a:r>
              <a:rPr lang="en-US" sz="1400" dirty="0" smtClean="0"/>
              <a:t>., 14</a:t>
            </a:r>
            <a:r>
              <a:rPr lang="en-US" sz="1400" dirty="0"/>
              <a:t>, 3801–3816, doi:10.5194/acp-14-3801-2014, 2014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Highwood, E. J., Haywood, J. M., Silverstone, M. D., </a:t>
            </a:r>
            <a:r>
              <a:rPr lang="en-US" sz="1400" dirty="0" smtClean="0"/>
              <a:t>Newman, S</a:t>
            </a:r>
            <a:r>
              <a:rPr lang="en-US" sz="1400" dirty="0"/>
              <a:t>. M., and Taylor, J. P.: </a:t>
            </a:r>
            <a:r>
              <a:rPr lang="en-US" sz="1400" dirty="0" err="1"/>
              <a:t>Radiative</a:t>
            </a:r>
            <a:r>
              <a:rPr lang="en-US" sz="1400" dirty="0"/>
              <a:t> properties and direct </a:t>
            </a:r>
            <a:r>
              <a:rPr lang="en-US" sz="1400" dirty="0" smtClean="0"/>
              <a:t>effect of </a:t>
            </a:r>
            <a:r>
              <a:rPr lang="en-US" sz="1400" dirty="0"/>
              <a:t>Saharan dust measured by the C-130 aircraft during </a:t>
            </a:r>
            <a:r>
              <a:rPr lang="en-US" sz="1400" dirty="0" smtClean="0"/>
              <a:t>Saharan Dust Experiment (SHADE): 2. Terrestrial spectrum, J. </a:t>
            </a:r>
            <a:r>
              <a:rPr lang="en-US" sz="1400" dirty="0" err="1" smtClean="0"/>
              <a:t>Geophys</a:t>
            </a:r>
            <a:r>
              <a:rPr lang="en-US" sz="1400" dirty="0" smtClean="0"/>
              <a:t>. Res</a:t>
            </a:r>
            <a:r>
              <a:rPr lang="en-US" sz="1400" dirty="0"/>
              <a:t>., 108, 8578, doi:10.1029/2002JD002552, 2003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Ginoux</a:t>
            </a:r>
            <a:r>
              <a:rPr lang="en-US" sz="1400" dirty="0"/>
              <a:t>, P., Prospero, J. M., Gill, T. E., Hsu, N. C., and Zhao, M.: Global-scale attribution of anthropogenic and natural dust sources and their emission rates based on MODIS Deep Blue aerosol products, Rev. </a:t>
            </a:r>
            <a:r>
              <a:rPr lang="en-US" sz="1400" dirty="0" err="1"/>
              <a:t>Geophys</a:t>
            </a:r>
            <a:r>
              <a:rPr lang="en-US" sz="1400" dirty="0"/>
              <a:t>., 50, RG3005, doi:10.1029/2012RG000388, 2012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err="1"/>
              <a:t>Klaver</a:t>
            </a:r>
            <a:r>
              <a:rPr lang="fr-FR" sz="1400" dirty="0"/>
              <a:t>, A., </a:t>
            </a:r>
            <a:r>
              <a:rPr lang="fr-FR" sz="1400" dirty="0" err="1"/>
              <a:t>Formenti</a:t>
            </a:r>
            <a:r>
              <a:rPr lang="fr-FR" sz="1400" dirty="0"/>
              <a:t>, P., </a:t>
            </a:r>
            <a:r>
              <a:rPr lang="fr-FR" sz="1400" dirty="0" err="1"/>
              <a:t>Caquineau</a:t>
            </a:r>
            <a:r>
              <a:rPr lang="fr-FR" sz="1400" dirty="0"/>
              <a:t>, S., </a:t>
            </a:r>
            <a:r>
              <a:rPr lang="fr-FR" sz="1400" dirty="0" err="1"/>
              <a:t>Chevaillier</a:t>
            </a:r>
            <a:r>
              <a:rPr lang="fr-FR" sz="1400" dirty="0"/>
              <a:t>, S., </a:t>
            </a:r>
            <a:r>
              <a:rPr lang="fr-FR" sz="1400" dirty="0" err="1"/>
              <a:t>Ausset</a:t>
            </a:r>
            <a:r>
              <a:rPr lang="fr-FR" sz="1400" dirty="0"/>
              <a:t>, </a:t>
            </a:r>
            <a:r>
              <a:rPr lang="en-US" sz="1400" dirty="0"/>
              <a:t>P., </a:t>
            </a:r>
            <a:r>
              <a:rPr lang="en-US" sz="1400" dirty="0" err="1"/>
              <a:t>Calzolai</a:t>
            </a:r>
            <a:r>
              <a:rPr lang="en-US" sz="1400" dirty="0"/>
              <a:t>, G., Osborne, S., Johnson, B., Harrison, M., and </a:t>
            </a:r>
            <a:r>
              <a:rPr lang="en-US" sz="1400" dirty="0" err="1"/>
              <a:t>Dubovik</a:t>
            </a:r>
            <a:r>
              <a:rPr lang="en-US" sz="1400" dirty="0"/>
              <a:t>, O.: </a:t>
            </a:r>
            <a:r>
              <a:rPr lang="en-US" sz="1400" dirty="0" err="1"/>
              <a:t>Physico</a:t>
            </a:r>
            <a:r>
              <a:rPr lang="en-US" sz="1400" dirty="0"/>
              <a:t>-chemical and optical properties of </a:t>
            </a:r>
            <a:r>
              <a:rPr lang="en-US" sz="1400" dirty="0" err="1"/>
              <a:t>Sahelian</a:t>
            </a:r>
            <a:r>
              <a:rPr lang="en-US" sz="1400" dirty="0"/>
              <a:t> and Saharan mineral dust: in situ measurements during the GERBILS campaign, Q. J. Roy. </a:t>
            </a:r>
            <a:r>
              <a:rPr lang="en-US" sz="1400" dirty="0" err="1"/>
              <a:t>Meteorol</a:t>
            </a:r>
            <a:r>
              <a:rPr lang="en-US" sz="1400" dirty="0"/>
              <a:t>. Soc., 137, 1193–1210, doi:10.1002/qj.889, 2011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dirty="0"/>
              <a:t>von der Weiden, S.-L., Drewnick, F., and Borrmann, S.: Particle </a:t>
            </a:r>
            <a:r>
              <a:rPr lang="en-US" sz="1400" dirty="0"/>
              <a:t>Loss Calculator – a new software tool for the assessment of the performance of aerosol inlet systems, Atmos. Meas. Tech., 2, 479–494, doi:10.5194/amt-2-479-2009, 2009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Petty, G. W. (2006). </a:t>
            </a:r>
            <a:r>
              <a:rPr lang="en-US" sz="1400" i="1" dirty="0"/>
              <a:t>A first course in atmospheric radiation.</a:t>
            </a:r>
            <a:r>
              <a:rPr lang="en-US" sz="1400" dirty="0"/>
              <a:t> 2nd ed. Madison, Wis.: Sundog Pub.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83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Correction for particle losses in sampling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Particle losses </a:t>
            </a:r>
            <a:r>
              <a:rPr lang="en-US" sz="2600" dirty="0"/>
              <a:t>due to aspiration </a:t>
            </a:r>
            <a:r>
              <a:rPr lang="en-US" sz="2600" dirty="0" smtClean="0"/>
              <a:t>and transmission </a:t>
            </a:r>
            <a:r>
              <a:rPr lang="en-US" sz="2600" dirty="0"/>
              <a:t>in the </a:t>
            </a:r>
            <a:r>
              <a:rPr lang="en-US" sz="2600" dirty="0" smtClean="0"/>
              <a:t>sampling lines</a:t>
            </a:r>
          </a:p>
          <a:p>
            <a:r>
              <a:rPr lang="en-US" sz="2600" dirty="0" smtClean="0"/>
              <a:t>This loss is calculated using PLC (particle loss calculator)</a:t>
            </a:r>
          </a:p>
          <a:p>
            <a:pPr marL="0" indent="0">
              <a:buNone/>
            </a:pPr>
            <a:r>
              <a:rPr lang="de-DE" sz="1600" dirty="0" smtClean="0"/>
              <a:t>*von </a:t>
            </a:r>
            <a:r>
              <a:rPr lang="de-DE" sz="1600" dirty="0"/>
              <a:t>derWeiden et al., </a:t>
            </a:r>
            <a:r>
              <a:rPr lang="de-DE" sz="1600" dirty="0" smtClean="0"/>
              <a:t>2009</a:t>
            </a:r>
          </a:p>
          <a:p>
            <a:r>
              <a:rPr lang="de-DE" sz="2600" dirty="0" smtClean="0"/>
              <a:t>Paticle loss </a:t>
            </a:r>
            <a:r>
              <a:rPr lang="en-US" sz="2600" dirty="0"/>
              <a:t>D</a:t>
            </a:r>
            <a:r>
              <a:rPr lang="en-US" sz="2600" baseline="-25000" dirty="0"/>
              <a:t>g</a:t>
            </a:r>
            <a:r>
              <a:rPr lang="en-US" sz="2600" dirty="0"/>
              <a:t>&lt; 1µm </a:t>
            </a:r>
            <a:r>
              <a:rPr lang="en-US" sz="2600" dirty="0" smtClean="0"/>
              <a:t>negligible, but;</a:t>
            </a:r>
          </a:p>
          <a:p>
            <a:r>
              <a:rPr lang="en-US" sz="2600" dirty="0"/>
              <a:t>reaching 50% </a:t>
            </a:r>
            <a:r>
              <a:rPr lang="en-US" sz="2600" dirty="0" smtClean="0"/>
              <a:t>at D</a:t>
            </a:r>
            <a:r>
              <a:rPr lang="en-US" sz="2600" baseline="-25000" dirty="0" smtClean="0"/>
              <a:t>g</a:t>
            </a:r>
            <a:r>
              <a:rPr lang="en-US" sz="2800" dirty="0"/>
              <a:t> ≃ </a:t>
            </a:r>
            <a:r>
              <a:rPr lang="en-US" sz="2600" dirty="0" smtClean="0"/>
              <a:t>5 </a:t>
            </a:r>
            <a:r>
              <a:rPr lang="el-GR" sz="2600" dirty="0"/>
              <a:t>μ</a:t>
            </a:r>
            <a:r>
              <a:rPr lang="en-US" sz="2600" dirty="0"/>
              <a:t>m, 75% at D</a:t>
            </a:r>
            <a:r>
              <a:rPr lang="en-US" sz="2600" baseline="-25000" dirty="0"/>
              <a:t>g</a:t>
            </a:r>
            <a:r>
              <a:rPr lang="en-US" sz="2600" dirty="0" smtClean="0"/>
              <a:t> </a:t>
            </a:r>
            <a:r>
              <a:rPr lang="en-US" sz="2800" dirty="0"/>
              <a:t>≃ </a:t>
            </a:r>
            <a:r>
              <a:rPr lang="en-US" sz="2600" dirty="0" smtClean="0"/>
              <a:t>6.3 </a:t>
            </a:r>
            <a:r>
              <a:rPr lang="el-GR" sz="2600" dirty="0"/>
              <a:t>μ</a:t>
            </a:r>
            <a:r>
              <a:rPr lang="en-US" sz="2600" dirty="0"/>
              <a:t>m, and 95% at D</a:t>
            </a:r>
            <a:r>
              <a:rPr lang="en-US" sz="2600" baseline="-25000" dirty="0"/>
              <a:t>g</a:t>
            </a:r>
            <a:r>
              <a:rPr lang="en-US" sz="2600" dirty="0" smtClean="0"/>
              <a:t> </a:t>
            </a:r>
            <a:r>
              <a:rPr lang="en-US" sz="2800" dirty="0"/>
              <a:t>≃ </a:t>
            </a:r>
            <a:r>
              <a:rPr lang="en-US" sz="2600" dirty="0" smtClean="0"/>
              <a:t>8 </a:t>
            </a:r>
            <a:r>
              <a:rPr lang="el-GR" sz="2600" dirty="0"/>
              <a:t>μ</a:t>
            </a:r>
            <a:r>
              <a:rPr lang="en-US" sz="2600" dirty="0"/>
              <a:t>m </a:t>
            </a:r>
            <a:r>
              <a:rPr lang="en-US" sz="2600" dirty="0" smtClean="0"/>
              <a:t>for the </a:t>
            </a:r>
            <a:r>
              <a:rPr lang="en-US" sz="2600" dirty="0"/>
              <a:t>WELAS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604837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975" y="4964668"/>
            <a:ext cx="24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correct WELAS data: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81"/>
            <a:ext cx="8229600" cy="1143000"/>
          </a:xfrm>
        </p:spPr>
        <p:txBody>
          <a:bodyPr/>
          <a:lstStyle/>
          <a:p>
            <a:r>
              <a:rPr lang="en-US" dirty="0" smtClean="0"/>
              <a:t>Outline-Cont.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715000"/>
          </a:xfrm>
        </p:spPr>
        <p:txBody>
          <a:bodyPr>
            <a:normAutofit/>
          </a:bodyPr>
          <a:lstStyle/>
          <a:p>
            <a:pPr marL="914400">
              <a:buFont typeface="Wingdings" panose="05000000000000000000" pitchFamily="2" charset="2"/>
              <a:buChar char="Ø"/>
            </a:pPr>
            <a:r>
              <a:rPr lang="en-US" sz="2400" dirty="0" smtClean="0"/>
              <a:t>Atmospheric </a:t>
            </a:r>
            <a:r>
              <a:rPr lang="en-US" sz="2400" dirty="0" err="1"/>
              <a:t>representativity</a:t>
            </a:r>
            <a:r>
              <a:rPr lang="en-US" sz="2400" dirty="0"/>
              <a:t>: </a:t>
            </a:r>
            <a:r>
              <a:rPr lang="en-US" sz="2400" dirty="0" smtClean="0"/>
              <a:t>mineralogical composition </a:t>
            </a:r>
          </a:p>
          <a:p>
            <a:pPr marL="914400">
              <a:buFont typeface="Wingdings" panose="05000000000000000000" pitchFamily="2" charset="2"/>
              <a:buChar char="Ø"/>
            </a:pPr>
            <a:r>
              <a:rPr lang="en-US" sz="2400" dirty="0"/>
              <a:t>Atmospheric </a:t>
            </a:r>
            <a:r>
              <a:rPr lang="en-US" sz="2400" dirty="0" err="1"/>
              <a:t>representativity</a:t>
            </a:r>
            <a:r>
              <a:rPr lang="en-US" sz="2400" dirty="0"/>
              <a:t>: size </a:t>
            </a:r>
            <a:r>
              <a:rPr lang="en-US" sz="2400" dirty="0" smtClean="0"/>
              <a:t>distribution</a:t>
            </a:r>
          </a:p>
          <a:p>
            <a:pPr marL="914400">
              <a:buFont typeface="Wingdings" panose="05000000000000000000" pitchFamily="2" charset="2"/>
              <a:buChar char="Ø"/>
            </a:pPr>
            <a:r>
              <a:rPr lang="en-US" sz="2400" dirty="0"/>
              <a:t>Dust LW extinction and complex refractive </a:t>
            </a:r>
            <a:r>
              <a:rPr lang="en-US" sz="2400" dirty="0" smtClean="0"/>
              <a:t>index spectra </a:t>
            </a:r>
            <a:r>
              <a:rPr lang="en-US" sz="2400" dirty="0"/>
              <a:t>for the different source </a:t>
            </a:r>
            <a:r>
              <a:rPr lang="en-US" sz="2400" dirty="0" smtClean="0"/>
              <a:t>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Discussion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Comparison </a:t>
            </a:r>
            <a:r>
              <a:rPr lang="en-US" sz="2400" dirty="0"/>
              <a:t>with the </a:t>
            </a:r>
            <a:r>
              <a:rPr lang="en-US" sz="2400" dirty="0" smtClean="0"/>
              <a:t>literature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Conclusions and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5" y="-152400"/>
            <a:ext cx="8229600" cy="8382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6" y="685800"/>
            <a:ext cx="7619999" cy="54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211031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1. Schematic of interactions between dust and climate and biogeochemistry</a:t>
            </a:r>
            <a:r>
              <a:rPr lang="en-US" dirty="0" smtClean="0"/>
              <a:t>.</a:t>
            </a:r>
          </a:p>
          <a:p>
            <a:r>
              <a:rPr lang="en-US" sz="1400" dirty="0" smtClean="0"/>
              <a:t>*N</a:t>
            </a:r>
            <a:r>
              <a:rPr lang="en-US" sz="1400" dirty="0"/>
              <a:t>. </a:t>
            </a:r>
            <a:r>
              <a:rPr lang="en-US" sz="1400" dirty="0" err="1"/>
              <a:t>Mahowald</a:t>
            </a:r>
            <a:r>
              <a:rPr lang="en-US" sz="1400" dirty="0"/>
              <a:t> et al</a:t>
            </a:r>
            <a:r>
              <a:rPr lang="en-US" sz="1400" dirty="0" smtClean="0"/>
              <a:t>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Dust aerosol on 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:\Users\msadrian\Desktop\Write up\what-is-the-greenhouse-effect-5-63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6372" r="2112"/>
          <a:stretch/>
        </p:blipFill>
        <p:spPr bwMode="auto">
          <a:xfrm>
            <a:off x="1905000" y="990600"/>
            <a:ext cx="516866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58674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Figure 2.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illustrates the interaction of mineral dust and solar and terrestrial radiation which can cause absorption,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scattering.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https://slideplayer.com/slide/5741393/</a:t>
            </a:r>
          </a:p>
        </p:txBody>
      </p:sp>
    </p:spTree>
    <p:extLst>
      <p:ext uri="{BB962C8B-B14F-4D97-AF65-F5344CB8AC3E}">
        <p14:creationId xmlns:p14="http://schemas.microsoft.com/office/powerpoint/2010/main" val="2964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paper’s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Produce realistic data for LW refractive indices using the smog chamber method.  </a:t>
            </a:r>
          </a:p>
          <a:p>
            <a:r>
              <a:rPr lang="en-US" dirty="0"/>
              <a:t>interaction of dust with LW </a:t>
            </a:r>
            <a:r>
              <a:rPr lang="en-US" dirty="0" smtClean="0"/>
              <a:t>radiation over the dust cycle is important</a:t>
            </a:r>
          </a:p>
          <a:p>
            <a:r>
              <a:rPr lang="en-US" dirty="0" smtClean="0"/>
              <a:t>Uncertain </a:t>
            </a:r>
            <a:r>
              <a:rPr lang="en-US" dirty="0"/>
              <a:t>LW spectra results in Misinterpretation of </a:t>
            </a:r>
            <a:r>
              <a:rPr lang="en-US" dirty="0" smtClean="0"/>
              <a:t>data</a:t>
            </a:r>
          </a:p>
          <a:p>
            <a:r>
              <a:rPr lang="en-US" dirty="0"/>
              <a:t>Source-dependent produced data can be used in he climate models and remote sensing instruments rather than generic data.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Index of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= n</a:t>
            </a:r>
            <a:r>
              <a:rPr lang="en-US" baseline="-25000" dirty="0" smtClean="0"/>
              <a:t>r</a:t>
            </a:r>
            <a:r>
              <a:rPr lang="en-US" dirty="0" smtClean="0"/>
              <a:t> +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complex index of refraction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is the real part and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the imaginary part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some literatures:</a:t>
            </a:r>
          </a:p>
          <a:p>
            <a:pPr marL="0" indent="0">
              <a:buNone/>
            </a:pPr>
            <a:r>
              <a:rPr lang="en-US" dirty="0" smtClean="0"/>
              <a:t>N= n + </a:t>
            </a:r>
            <a:r>
              <a:rPr lang="en-US" dirty="0" err="1" smtClean="0"/>
              <a:t>ik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real </a:t>
            </a:r>
            <a:r>
              <a:rPr lang="en-US" dirty="0"/>
              <a:t>part    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imaginary part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1462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*Petty et al,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9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81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set-up </a:t>
            </a:r>
            <a:r>
              <a:rPr lang="en-US" dirty="0" smtClean="0"/>
              <a:t>and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4" y="1371600"/>
            <a:ext cx="8280120" cy="41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562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3. </a:t>
            </a:r>
            <a:r>
              <a:rPr lang="en-US" dirty="0"/>
              <a:t>Schematic configuration of the CESAM set up for the dust experiments.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911638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CESAM (</a:t>
            </a:r>
            <a:r>
              <a:rPr lang="en-US" dirty="0" err="1">
                <a:solidFill>
                  <a:srgbClr val="FF0000"/>
                </a:solidFill>
              </a:rPr>
              <a:t>Chambre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Expérimentale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 Simulation </a:t>
            </a:r>
            <a:r>
              <a:rPr lang="en-US" dirty="0" err="1">
                <a:solidFill>
                  <a:srgbClr val="FF0000"/>
                </a:solidFill>
              </a:rPr>
              <a:t>Atmosphérique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Multiphasique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Translates as “</a:t>
            </a:r>
            <a:r>
              <a:rPr lang="en-US" dirty="0" smtClean="0">
                <a:solidFill>
                  <a:srgbClr val="FF0000"/>
                </a:solidFill>
              </a:rPr>
              <a:t>multiphase </a:t>
            </a:r>
            <a:r>
              <a:rPr lang="en-US" dirty="0">
                <a:solidFill>
                  <a:srgbClr val="FF0000"/>
                </a:solidFill>
              </a:rPr>
              <a:t>atmospheric experimental simulation chamber</a:t>
            </a:r>
            <a:r>
              <a:rPr lang="en-US" dirty="0" smtClean="0"/>
              <a:t>”; </a:t>
            </a:r>
            <a:r>
              <a:rPr lang="en-US" sz="1400" dirty="0" smtClean="0"/>
              <a:t>Wang </a:t>
            </a:r>
            <a:r>
              <a:rPr lang="en-US" sz="1400" dirty="0"/>
              <a:t>et al.,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6585" y="4386590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plate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038600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Büchner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602995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Inlets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6155" y="3959143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onductive </a:t>
            </a:r>
          </a:p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tubing 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/>
          <p:cNvCxnSpPr>
            <a:stCxn id="9" idx="1"/>
          </p:cNvCxnSpPr>
          <p:nvPr/>
        </p:nvCxnSpPr>
        <p:spPr>
          <a:xfrm rot="10800000">
            <a:off x="6705603" y="3959143"/>
            <a:ext cx="1410553" cy="215444"/>
          </a:xfrm>
          <a:prstGeom prst="curvedConnector3">
            <a:avLst>
              <a:gd name="adj1" fmla="val 247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LW optical measurements: FTIR </a:t>
            </a:r>
            <a:r>
              <a:rPr lang="en-US" sz="3200" dirty="0" smtClean="0"/>
              <a:t>extinction spectrum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Wavelength between 2.0 to 16 µm.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references spectra was acquired right before the injection.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Contamination with CO</a:t>
            </a:r>
            <a:r>
              <a:rPr lang="en-US" baseline="-25000" dirty="0" smtClean="0"/>
              <a:t>2 </a:t>
            </a:r>
            <a:r>
              <a:rPr lang="en-US" dirty="0" smtClean="0"/>
              <a:t>and water vapor were subtracted.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energy between 2-3 and 15-16 </a:t>
            </a:r>
            <a:r>
              <a:rPr lang="en-US" dirty="0"/>
              <a:t>µm</a:t>
            </a:r>
            <a:r>
              <a:rPr lang="en-US" dirty="0" smtClean="0"/>
              <a:t>, so data is limited to the 3-15 µm intervals.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36057"/>
            <a:ext cx="2195514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2859763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551391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coefficient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7" y="2616756"/>
            <a:ext cx="365817" cy="24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1400" y="3168135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length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8" y="4724400"/>
            <a:ext cx="3005652" cy="5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4724399"/>
            <a:ext cx="5184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Scattering dominates below 6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Extinction does not include scattering,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Super-micron fractions dominates        Forward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 almost </a:t>
            </a:r>
            <a:r>
              <a:rPr lang="en-US" sz="1600" dirty="0"/>
              <a:t>exclusively </a:t>
            </a:r>
            <a:r>
              <a:rPr lang="en-US" sz="1600" dirty="0" smtClean="0"/>
              <a:t>absorption above </a:t>
            </a:r>
            <a:r>
              <a:rPr lang="en-US" sz="1600" dirty="0"/>
              <a:t>6 </a:t>
            </a:r>
            <a:r>
              <a:rPr lang="el-GR" sz="1600" dirty="0"/>
              <a:t>μ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7239000" y="5314323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3817</Words>
  <Application>Microsoft Office PowerPoint</Application>
  <PresentationFormat>On-screen Show (4:3)</PresentationFormat>
  <Paragraphs>319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Outline</vt:lpstr>
      <vt:lpstr>Outline-Cont.</vt:lpstr>
      <vt:lpstr>Introduction </vt:lpstr>
      <vt:lpstr>Dust aerosol on radiation</vt:lpstr>
      <vt:lpstr>The paper’s goal</vt:lpstr>
      <vt:lpstr>Complex Index of Refraction</vt:lpstr>
      <vt:lpstr>Experimental set-up and instrumentation</vt:lpstr>
      <vt:lpstr>LW optical measurements: FTIR extinction spectrum</vt:lpstr>
      <vt:lpstr>Analysis of Mineralogical composition </vt:lpstr>
      <vt:lpstr>Retrieval of the LW complex refractive indices</vt:lpstr>
      <vt:lpstr>Selection of soil samples</vt:lpstr>
      <vt:lpstr>Selection of soil samples</vt:lpstr>
      <vt:lpstr>representation of the dust mineralogical variability at the global scale</vt:lpstr>
      <vt:lpstr>variability of the soil composition in the clay and silt fractions at the global scale</vt:lpstr>
      <vt:lpstr>mineralogical composition</vt:lpstr>
      <vt:lpstr>Atmospheric representativity: size distribution</vt:lpstr>
      <vt:lpstr>The comparison of the chamber data with observations of the dust size distribution from several airborne campaigns</vt:lpstr>
      <vt:lpstr>Size distribution of the normalized surface size distribution within CESAM</vt:lpstr>
      <vt:lpstr>Specific minerals absorption feature</vt:lpstr>
      <vt:lpstr>PowerPoint Presentation</vt:lpstr>
      <vt:lpstr>The temporal evolution of the measured extinction spectrum</vt:lpstr>
      <vt:lpstr>Estimated real (n) and imaginary (k)</vt:lpstr>
      <vt:lpstr>Predicting the dust refractive index based on its mineralogical composition</vt:lpstr>
      <vt:lpstr>Comparison with the literature</vt:lpstr>
      <vt:lpstr>Conclusions and perspectives</vt:lpstr>
      <vt:lpstr>Conclusions and perspectives</vt:lpstr>
      <vt:lpstr>References</vt:lpstr>
      <vt:lpstr>Correction for particle losses in sampling lines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R Sadrian</dc:creator>
  <cp:lastModifiedBy>Mohammad R Sadrian</cp:lastModifiedBy>
  <cp:revision>228</cp:revision>
  <dcterms:created xsi:type="dcterms:W3CDTF">2006-08-16T00:00:00Z</dcterms:created>
  <dcterms:modified xsi:type="dcterms:W3CDTF">2020-04-07T19:52:26Z</dcterms:modified>
</cp:coreProperties>
</file>