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3" r:id="rId1"/>
  </p:sldMasterIdLst>
  <p:notesMasterIdLst>
    <p:notesMasterId r:id="rId19"/>
  </p:notesMasterIdLst>
  <p:sldIdLst>
    <p:sldId id="256" r:id="rId2"/>
    <p:sldId id="258" r:id="rId3"/>
    <p:sldId id="277" r:id="rId4"/>
    <p:sldId id="268" r:id="rId5"/>
    <p:sldId id="260" r:id="rId6"/>
    <p:sldId id="264" r:id="rId7"/>
    <p:sldId id="265" r:id="rId8"/>
    <p:sldId id="266" r:id="rId9"/>
    <p:sldId id="270" r:id="rId10"/>
    <p:sldId id="272" r:id="rId11"/>
    <p:sldId id="273" r:id="rId12"/>
    <p:sldId id="269" r:id="rId13"/>
    <p:sldId id="274" r:id="rId14"/>
    <p:sldId id="275" r:id="rId15"/>
    <p:sldId id="276" r:id="rId16"/>
    <p:sldId id="271" r:id="rId17"/>
    <p:sldId id="26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76309" autoAdjust="0"/>
  </p:normalViewPr>
  <p:slideViewPr>
    <p:cSldViewPr snapToGrid="0">
      <p:cViewPr varScale="1">
        <p:scale>
          <a:sx n="65" d="100"/>
          <a:sy n="65" d="100"/>
        </p:scale>
        <p:origin x="1363" y="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7869C2-96CC-46B4-BFCC-3C6E5C50074E}" type="datetimeFigureOut">
              <a:rPr lang="en-US" smtClean="0"/>
              <a:t>3/30/2020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5358C-DF78-4A90-8D2A-31F3F8ADD183}" type="slidenum">
              <a:rPr lang="en-US" smtClean="0"/>
              <a:t>‹#›</a:t>
            </a:fld>
            <a:endParaRPr lang="en-US"/>
          </a:p>
        </p:txBody>
      </p:sp>
    </p:spTree>
    <p:extLst>
      <p:ext uri="{BB962C8B-B14F-4D97-AF65-F5344CB8AC3E}">
        <p14:creationId xmlns:p14="http://schemas.microsoft.com/office/powerpoint/2010/main" val="1315189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5358C-DF78-4A90-8D2A-31F3F8ADD183}" type="slidenum">
              <a:rPr lang="en-US" smtClean="0"/>
              <a:t>3</a:t>
            </a:fld>
            <a:endParaRPr lang="en-US"/>
          </a:p>
        </p:txBody>
      </p:sp>
    </p:spTree>
    <p:extLst>
      <p:ext uri="{BB962C8B-B14F-4D97-AF65-F5344CB8AC3E}">
        <p14:creationId xmlns:p14="http://schemas.microsoft.com/office/powerpoint/2010/main" val="2497461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shows substrate and soil heat flux, negative means upward</a:t>
            </a:r>
            <a:r>
              <a:rPr lang="en-US" baseline="0" dirty="0" smtClean="0"/>
              <a:t> heat flux, so a lot of energy into ground during day (solar), release heat at night</a:t>
            </a:r>
          </a:p>
          <a:p>
            <a:r>
              <a:rPr lang="en-US" baseline="0" dirty="0" smtClean="0"/>
              <a:t>Especially high difference between </a:t>
            </a:r>
            <a:r>
              <a:rPr lang="en-US" baseline="0" dirty="0" err="1" smtClean="0"/>
              <a:t>gsub</a:t>
            </a:r>
            <a:r>
              <a:rPr lang="en-US" baseline="0" dirty="0" smtClean="0"/>
              <a:t> and </a:t>
            </a:r>
            <a:r>
              <a:rPr lang="en-US" baseline="0" dirty="0" err="1" smtClean="0"/>
              <a:t>gsoil</a:t>
            </a:r>
            <a:r>
              <a:rPr lang="en-US" baseline="0" dirty="0" smtClean="0"/>
              <a:t> due to high </a:t>
            </a:r>
            <a:r>
              <a:rPr lang="en-US" baseline="0" dirty="0" err="1" smtClean="0"/>
              <a:t>groundtable</a:t>
            </a:r>
            <a:r>
              <a:rPr lang="en-US" baseline="0" dirty="0" smtClean="0"/>
              <a:t> (high conductance)</a:t>
            </a:r>
            <a:endParaRPr lang="en-US" dirty="0" smtClean="0"/>
          </a:p>
          <a:p>
            <a:r>
              <a:rPr lang="en-US" dirty="0" smtClean="0"/>
              <a:t>Greater variability of </a:t>
            </a:r>
            <a:r>
              <a:rPr lang="en-US" dirty="0" err="1" smtClean="0"/>
              <a:t>Gsub</a:t>
            </a:r>
            <a:endParaRPr lang="en-US" dirty="0" smtClean="0"/>
          </a:p>
          <a:p>
            <a:r>
              <a:rPr lang="en-US" dirty="0" smtClean="0"/>
              <a:t>Arrows</a:t>
            </a:r>
            <a:r>
              <a:rPr lang="en-US" baseline="0" dirty="0" smtClean="0"/>
              <a:t> show times used in next figure</a:t>
            </a:r>
            <a:endParaRPr lang="en-US" dirty="0" smtClean="0"/>
          </a:p>
        </p:txBody>
      </p:sp>
      <p:sp>
        <p:nvSpPr>
          <p:cNvPr id="4" name="Slide Number Placeholder 3"/>
          <p:cNvSpPr>
            <a:spLocks noGrp="1"/>
          </p:cNvSpPr>
          <p:nvPr>
            <p:ph type="sldNum" sz="quarter" idx="10"/>
          </p:nvPr>
        </p:nvSpPr>
        <p:spPr/>
        <p:txBody>
          <a:bodyPr/>
          <a:lstStyle/>
          <a:p>
            <a:fld id="{02E5358C-DF78-4A90-8D2A-31F3F8ADD183}" type="slidenum">
              <a:rPr lang="en-US" smtClean="0"/>
              <a:t>13</a:t>
            </a:fld>
            <a:endParaRPr lang="en-US"/>
          </a:p>
        </p:txBody>
      </p:sp>
    </p:spTree>
    <p:extLst>
      <p:ext uri="{BB962C8B-B14F-4D97-AF65-F5344CB8AC3E}">
        <p14:creationId xmlns:p14="http://schemas.microsoft.com/office/powerpoint/2010/main" val="1066563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Aug 26</a:t>
            </a:r>
            <a:r>
              <a:rPr lang="en-US" baseline="0" dirty="0" smtClean="0"/>
              <a:t> only, night and late morning. Energy upwards at night, downwards during the day. More energy flux (+ and –) in low veg cover. Consistent with more solar heating and more open canopy for outgoing. </a:t>
            </a:r>
            <a:r>
              <a:rPr lang="en-US" baseline="0" dirty="0" err="1" smtClean="0"/>
              <a:t>Gsub</a:t>
            </a:r>
            <a:r>
              <a:rPr lang="en-US" baseline="0" dirty="0" smtClean="0"/>
              <a:t> at maximum at 1100 (hot sun and temp below equilibrium from night cooling)</a:t>
            </a:r>
            <a:endParaRPr lang="en-US" dirty="0"/>
          </a:p>
        </p:txBody>
      </p:sp>
      <p:sp>
        <p:nvSpPr>
          <p:cNvPr id="4" name="Slide Number Placeholder 3"/>
          <p:cNvSpPr>
            <a:spLocks noGrp="1"/>
          </p:cNvSpPr>
          <p:nvPr>
            <p:ph type="sldNum" sz="quarter" idx="10"/>
          </p:nvPr>
        </p:nvSpPr>
        <p:spPr/>
        <p:txBody>
          <a:bodyPr/>
          <a:lstStyle/>
          <a:p>
            <a:fld id="{02E5358C-DF78-4A90-8D2A-31F3F8ADD183}" type="slidenum">
              <a:rPr lang="en-US" smtClean="0"/>
              <a:t>14</a:t>
            </a:fld>
            <a:endParaRPr lang="en-US"/>
          </a:p>
        </p:txBody>
      </p:sp>
    </p:spTree>
    <p:extLst>
      <p:ext uri="{BB962C8B-B14F-4D97-AF65-F5344CB8AC3E}">
        <p14:creationId xmlns:p14="http://schemas.microsoft.com/office/powerpoint/2010/main" val="3391795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5358C-DF78-4A90-8D2A-31F3F8ADD183}" type="slidenum">
              <a:rPr lang="en-US" smtClean="0"/>
              <a:t>15</a:t>
            </a:fld>
            <a:endParaRPr lang="en-US"/>
          </a:p>
        </p:txBody>
      </p:sp>
    </p:spTree>
    <p:extLst>
      <p:ext uri="{BB962C8B-B14F-4D97-AF65-F5344CB8AC3E}">
        <p14:creationId xmlns:p14="http://schemas.microsoft.com/office/powerpoint/2010/main" val="3827314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r>
              <a:rPr lang="en-US" baseline="0" dirty="0" smtClean="0"/>
              <a:t> many factors on surface temp so further studies needed to parse effects</a:t>
            </a:r>
            <a:endParaRPr lang="en-US" dirty="0"/>
          </a:p>
        </p:txBody>
      </p:sp>
      <p:sp>
        <p:nvSpPr>
          <p:cNvPr id="4" name="Slide Number Placeholder 3"/>
          <p:cNvSpPr>
            <a:spLocks noGrp="1"/>
          </p:cNvSpPr>
          <p:nvPr>
            <p:ph type="sldNum" sz="quarter" idx="10"/>
          </p:nvPr>
        </p:nvSpPr>
        <p:spPr/>
        <p:txBody>
          <a:bodyPr/>
          <a:lstStyle/>
          <a:p>
            <a:fld id="{02E5358C-DF78-4A90-8D2A-31F3F8ADD183}" type="slidenum">
              <a:rPr lang="en-US" smtClean="0"/>
              <a:t>16</a:t>
            </a:fld>
            <a:endParaRPr lang="en-US"/>
          </a:p>
        </p:txBody>
      </p:sp>
    </p:spTree>
    <p:extLst>
      <p:ext uri="{BB962C8B-B14F-4D97-AF65-F5344CB8AC3E}">
        <p14:creationId xmlns:p14="http://schemas.microsoft.com/office/powerpoint/2010/main" val="4133308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Purpose</a:t>
            </a:r>
            <a:r>
              <a:rPr lang="en-US" baseline="0" dirty="0" smtClean="0"/>
              <a:t> of this study: </a:t>
            </a:r>
            <a:endParaRPr lang="en-US" dirty="0"/>
          </a:p>
        </p:txBody>
      </p:sp>
      <p:sp>
        <p:nvSpPr>
          <p:cNvPr id="4" name="Slide Number Placeholder 3"/>
          <p:cNvSpPr>
            <a:spLocks noGrp="1"/>
          </p:cNvSpPr>
          <p:nvPr>
            <p:ph type="sldNum" sz="quarter" idx="10"/>
          </p:nvPr>
        </p:nvSpPr>
        <p:spPr/>
        <p:txBody>
          <a:bodyPr/>
          <a:lstStyle/>
          <a:p>
            <a:fld id="{02E5358C-DF78-4A90-8D2A-31F3F8ADD183}" type="slidenum">
              <a:rPr lang="en-US" smtClean="0"/>
              <a:t>4</a:t>
            </a:fld>
            <a:endParaRPr lang="en-US"/>
          </a:p>
        </p:txBody>
      </p:sp>
    </p:spTree>
    <p:extLst>
      <p:ext uri="{BB962C8B-B14F-4D97-AF65-F5344CB8AC3E}">
        <p14:creationId xmlns:p14="http://schemas.microsoft.com/office/powerpoint/2010/main" val="2263714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Purpose: To </a:t>
            </a:r>
            <a:r>
              <a:rPr lang="en-US" baseline="0" dirty="0" smtClean="0"/>
              <a:t>demonstrate how DTS can be used to map GST in low canopies, study how temperatures are affected by canopy size and structure, and how the data can estimate the variations in time and space of heat fluxes. Field site is in southeast Netherlands SE of </a:t>
            </a:r>
            <a:r>
              <a:rPr lang="en-US" baseline="0" dirty="0" err="1" smtClean="0"/>
              <a:t>Uden</a:t>
            </a:r>
            <a:r>
              <a:rPr lang="en-US" baseline="0" dirty="0" smtClean="0"/>
              <a:t>, groundwater fed wet meadows, </a:t>
            </a:r>
            <a:r>
              <a:rPr lang="en-US" baseline="0" dirty="0" err="1" smtClean="0"/>
              <a:t>heterogenous</a:t>
            </a:r>
            <a:r>
              <a:rPr lang="en-US" baseline="0" dirty="0" smtClean="0"/>
              <a:t> ground cover and localized soil moisture and groundwater depth. Variation in plant cover based on ground heterogeneity. GST can </a:t>
            </a:r>
            <a:r>
              <a:rPr lang="en-US" baseline="0" dirty="0" smtClean="0"/>
              <a:t>be expected </a:t>
            </a:r>
            <a:r>
              <a:rPr lang="en-US" baseline="0" dirty="0" smtClean="0"/>
              <a:t>to be highly spatially organized, and be controlled by the structure (density, height and LAI) of the vegetation cover through variation in light extinction, as well as by its radiative, thermal and aerodynamic </a:t>
            </a:r>
            <a:r>
              <a:rPr lang="en-US" baseline="0" dirty="0" smtClean="0"/>
              <a:t>properties. </a:t>
            </a:r>
            <a:r>
              <a:rPr lang="en-US" baseline="0" dirty="0" smtClean="0"/>
              <a:t>900m of fiber optic cable with blue polyamide jacket. 21 parallel sections of 40m, 2m between lines. Attached to ground </a:t>
            </a:r>
            <a:r>
              <a:rPr lang="en-US" baseline="0" dirty="0" smtClean="0"/>
              <a:t>every 2m</a:t>
            </a:r>
            <a:r>
              <a:rPr lang="en-US" baseline="0" dirty="0" smtClean="0"/>
              <a:t>, so variation in cable height 0 to 10 cm. 10m of buried cable at 10cm. Measured 48 hours Aug 25-26 2009, using Oryx DTS, 1 meter intervals averaged over 2.5 minutes, using double ended configuration. This allows for corrections of light attenuation along the cable by comparing the two measurements. 20m of cable and calibration probe were placed in a bath of water for calibration. Estimate of 1-2 C error due to solar heating of blue cable.</a:t>
            </a:r>
            <a:endParaRPr lang="en-US" dirty="0"/>
          </a:p>
        </p:txBody>
      </p:sp>
      <p:sp>
        <p:nvSpPr>
          <p:cNvPr id="4" name="Slide Number Placeholder 3"/>
          <p:cNvSpPr>
            <a:spLocks noGrp="1"/>
          </p:cNvSpPr>
          <p:nvPr>
            <p:ph type="sldNum" sz="quarter" idx="10"/>
          </p:nvPr>
        </p:nvSpPr>
        <p:spPr/>
        <p:txBody>
          <a:bodyPr/>
          <a:lstStyle/>
          <a:p>
            <a:fld id="{02E5358C-DF78-4A90-8D2A-31F3F8ADD183}" type="slidenum">
              <a:rPr lang="en-US" smtClean="0"/>
              <a:t>6</a:t>
            </a:fld>
            <a:endParaRPr lang="en-US"/>
          </a:p>
        </p:txBody>
      </p:sp>
    </p:spTree>
    <p:extLst>
      <p:ext uri="{BB962C8B-B14F-4D97-AF65-F5344CB8AC3E}">
        <p14:creationId xmlns:p14="http://schemas.microsoft.com/office/powerpoint/2010/main" val="1146991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Comparison</a:t>
            </a:r>
            <a:r>
              <a:rPr lang="en-US" baseline="0" dirty="0" smtClean="0"/>
              <a:t> of measured temperature at </a:t>
            </a:r>
            <a:r>
              <a:rPr lang="en-US" baseline="0" dirty="0" err="1" smtClean="0"/>
              <a:t>Volkel</a:t>
            </a:r>
            <a:r>
              <a:rPr lang="en-US" baseline="0" dirty="0" smtClean="0"/>
              <a:t> met station 6km from site and DTS ground surface temperature. Black bar indicates </a:t>
            </a:r>
            <a:r>
              <a:rPr lang="en-US" baseline="0" dirty="0" err="1" smtClean="0"/>
              <a:t>precip</a:t>
            </a:r>
            <a:r>
              <a:rPr lang="en-US" baseline="0" dirty="0" smtClean="0"/>
              <a:t> at station. </a:t>
            </a:r>
            <a:r>
              <a:rPr lang="en-US" baseline="0" smtClean="0"/>
              <a:t>GST </a:t>
            </a:r>
            <a:r>
              <a:rPr lang="en-US" baseline="0" dirty="0" smtClean="0"/>
              <a:t>below air during rainfall. Range shows highest to lowest along length of DTS, low variance during </a:t>
            </a:r>
            <a:r>
              <a:rPr lang="en-US" baseline="0" dirty="0" err="1" smtClean="0"/>
              <a:t>precip</a:t>
            </a:r>
            <a:r>
              <a:rPr lang="en-US" baseline="0" dirty="0" smtClean="0"/>
              <a:t> event, highest in early afternoon of sunny day. GST higher than air during day, lower at night (height of station not stated in paper)</a:t>
            </a:r>
            <a:endParaRPr lang="en-US" dirty="0"/>
          </a:p>
        </p:txBody>
      </p:sp>
      <p:sp>
        <p:nvSpPr>
          <p:cNvPr id="4" name="Slide Number Placeholder 3"/>
          <p:cNvSpPr>
            <a:spLocks noGrp="1"/>
          </p:cNvSpPr>
          <p:nvPr>
            <p:ph type="sldNum" sz="quarter" idx="10"/>
          </p:nvPr>
        </p:nvSpPr>
        <p:spPr/>
        <p:txBody>
          <a:bodyPr/>
          <a:lstStyle/>
          <a:p>
            <a:fld id="{02E5358C-DF78-4A90-8D2A-31F3F8ADD183}" type="slidenum">
              <a:rPr lang="en-US" smtClean="0"/>
              <a:t>7</a:t>
            </a:fld>
            <a:endParaRPr lang="en-US"/>
          </a:p>
        </p:txBody>
      </p:sp>
    </p:spTree>
    <p:extLst>
      <p:ext uri="{BB962C8B-B14F-4D97-AF65-F5344CB8AC3E}">
        <p14:creationId xmlns:p14="http://schemas.microsoft.com/office/powerpoint/2010/main" val="1541062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Delta </a:t>
            </a:r>
            <a:r>
              <a:rPr lang="en-US" dirty="0" err="1" smtClean="0"/>
              <a:t>gst</a:t>
            </a:r>
            <a:r>
              <a:rPr lang="en-US" dirty="0" smtClean="0"/>
              <a:t> for first day immediately</a:t>
            </a:r>
            <a:r>
              <a:rPr lang="en-US" baseline="0" dirty="0" smtClean="0"/>
              <a:t> after rainfall compared to reference time of 12:25. 75 min. Contours represent veg height. 2m horizontal by 1m vertical resolution. Middle line on side shows spatial mean. Air temperature very stable (2 degrees c&gt; variation). Increasing heterogeneity after rain passes. Lower veg height has higher GST during sunlight after clouds pass, even without warming air temp in remainder of day</a:t>
            </a:r>
            <a:endParaRPr lang="en-US" dirty="0"/>
          </a:p>
        </p:txBody>
      </p:sp>
      <p:sp>
        <p:nvSpPr>
          <p:cNvPr id="4" name="Slide Number Placeholder 3"/>
          <p:cNvSpPr>
            <a:spLocks noGrp="1"/>
          </p:cNvSpPr>
          <p:nvPr>
            <p:ph type="sldNum" sz="quarter" idx="10"/>
          </p:nvPr>
        </p:nvSpPr>
        <p:spPr/>
        <p:txBody>
          <a:bodyPr/>
          <a:lstStyle/>
          <a:p>
            <a:fld id="{02E5358C-DF78-4A90-8D2A-31F3F8ADD183}" type="slidenum">
              <a:rPr lang="en-US" smtClean="0"/>
              <a:t>8</a:t>
            </a:fld>
            <a:endParaRPr lang="en-US"/>
          </a:p>
        </p:txBody>
      </p:sp>
    </p:spTree>
    <p:extLst>
      <p:ext uri="{BB962C8B-B14F-4D97-AF65-F5344CB8AC3E}">
        <p14:creationId xmlns:p14="http://schemas.microsoft.com/office/powerpoint/2010/main" val="3484896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a:t>
            </a:r>
            <a:r>
              <a:rPr lang="en-US" baseline="0" dirty="0" smtClean="0"/>
              <a:t> time 8:35. </a:t>
            </a:r>
            <a:r>
              <a:rPr lang="en-US" dirty="0" smtClean="0"/>
              <a:t>Same chart but next day, 75</a:t>
            </a:r>
            <a:r>
              <a:rPr lang="en-US" baseline="0" dirty="0" smtClean="0"/>
              <a:t> min </a:t>
            </a:r>
            <a:r>
              <a:rPr lang="en-US" dirty="0" err="1" smtClean="0"/>
              <a:t>periodHeterogeneity</a:t>
            </a:r>
            <a:r>
              <a:rPr lang="en-US" dirty="0" smtClean="0"/>
              <a:t> increases during morning transition,</a:t>
            </a:r>
            <a:r>
              <a:rPr lang="en-US" baseline="0" dirty="0" smtClean="0"/>
              <a:t> air temp increasing at the same time. Lower veg is hotter. Variation within contours intriguing</a:t>
            </a:r>
            <a:endParaRPr lang="en-US" dirty="0"/>
          </a:p>
        </p:txBody>
      </p:sp>
      <p:sp>
        <p:nvSpPr>
          <p:cNvPr id="4" name="Slide Number Placeholder 3"/>
          <p:cNvSpPr>
            <a:spLocks noGrp="1"/>
          </p:cNvSpPr>
          <p:nvPr>
            <p:ph type="sldNum" sz="quarter" idx="10"/>
          </p:nvPr>
        </p:nvSpPr>
        <p:spPr/>
        <p:txBody>
          <a:bodyPr/>
          <a:lstStyle/>
          <a:p>
            <a:fld id="{02E5358C-DF78-4A90-8D2A-31F3F8ADD183}" type="slidenum">
              <a:rPr lang="en-US" smtClean="0"/>
              <a:t>9</a:t>
            </a:fld>
            <a:endParaRPr lang="en-US"/>
          </a:p>
        </p:txBody>
      </p:sp>
    </p:spTree>
    <p:extLst>
      <p:ext uri="{BB962C8B-B14F-4D97-AF65-F5344CB8AC3E}">
        <p14:creationId xmlns:p14="http://schemas.microsoft.com/office/powerpoint/2010/main" val="1032196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Spatially</a:t>
            </a:r>
            <a:r>
              <a:rPr lang="en-US" baseline="0" dirty="0" smtClean="0"/>
              <a:t> averaged at each time step for different veg heights fig A. Higher veg warmer at night, lower warmer in day. Continuous gradient at night or day</a:t>
            </a:r>
          </a:p>
          <a:p>
            <a:r>
              <a:rPr lang="en-US" baseline="0" dirty="0" smtClean="0"/>
              <a:t>Diurnal range for each point with contours showing veg height</a:t>
            </a:r>
            <a:endParaRPr lang="en-US" dirty="0"/>
          </a:p>
        </p:txBody>
      </p:sp>
      <p:sp>
        <p:nvSpPr>
          <p:cNvPr id="4" name="Slide Number Placeholder 3"/>
          <p:cNvSpPr>
            <a:spLocks noGrp="1"/>
          </p:cNvSpPr>
          <p:nvPr>
            <p:ph type="sldNum" sz="quarter" idx="10"/>
          </p:nvPr>
        </p:nvSpPr>
        <p:spPr/>
        <p:txBody>
          <a:bodyPr/>
          <a:lstStyle/>
          <a:p>
            <a:fld id="{02E5358C-DF78-4A90-8D2A-31F3F8ADD183}" type="slidenum">
              <a:rPr lang="en-US" smtClean="0"/>
              <a:t>10</a:t>
            </a:fld>
            <a:endParaRPr lang="en-US"/>
          </a:p>
        </p:txBody>
      </p:sp>
    </p:spTree>
    <p:extLst>
      <p:ext uri="{BB962C8B-B14F-4D97-AF65-F5344CB8AC3E}">
        <p14:creationId xmlns:p14="http://schemas.microsoft.com/office/powerpoint/2010/main" val="2490397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DTS temperature along buried cable, substrate is top</a:t>
            </a:r>
            <a:r>
              <a:rPr lang="en-US" baseline="0" dirty="0" smtClean="0"/>
              <a:t> of soil where all </a:t>
            </a:r>
            <a:r>
              <a:rPr lang="en-US" baseline="0" dirty="0" err="1" smtClean="0"/>
              <a:t>dts</a:t>
            </a:r>
            <a:r>
              <a:rPr lang="en-US" baseline="0" dirty="0" smtClean="0"/>
              <a:t> placed, transition is part buried or shallow buried, in soil is buried 10 cm. Note lower variance with greater depth, temperature inversion at night. Also shows intensity of diurnal variability (30 C at soil surface, less than 15 at tower) Soil T has low spatial variability</a:t>
            </a:r>
            <a:endParaRPr lang="en-US" dirty="0"/>
          </a:p>
        </p:txBody>
      </p:sp>
      <p:sp>
        <p:nvSpPr>
          <p:cNvPr id="4" name="Slide Number Placeholder 3"/>
          <p:cNvSpPr>
            <a:spLocks noGrp="1"/>
          </p:cNvSpPr>
          <p:nvPr>
            <p:ph type="sldNum" sz="quarter" idx="10"/>
          </p:nvPr>
        </p:nvSpPr>
        <p:spPr/>
        <p:txBody>
          <a:bodyPr/>
          <a:lstStyle/>
          <a:p>
            <a:fld id="{02E5358C-DF78-4A90-8D2A-31F3F8ADD183}" type="slidenum">
              <a:rPr lang="en-US" smtClean="0"/>
              <a:t>11</a:t>
            </a:fld>
            <a:endParaRPr lang="en-US"/>
          </a:p>
        </p:txBody>
      </p:sp>
    </p:spTree>
    <p:extLst>
      <p:ext uri="{BB962C8B-B14F-4D97-AF65-F5344CB8AC3E}">
        <p14:creationId xmlns:p14="http://schemas.microsoft.com/office/powerpoint/2010/main" val="2015656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Ground</a:t>
            </a:r>
            <a:r>
              <a:rPr lang="en-US" baseline="0" dirty="0" smtClean="0"/>
              <a:t> Heat flux = Gamma(Thermal </a:t>
            </a:r>
            <a:r>
              <a:rPr lang="en-US" baseline="0" dirty="0" err="1" smtClean="0"/>
              <a:t>intertia</a:t>
            </a:r>
            <a:r>
              <a:rPr lang="en-US" baseline="0" dirty="0" smtClean="0"/>
              <a:t>) (</a:t>
            </a:r>
            <a:r>
              <a:rPr lang="en-US" baseline="0" dirty="0" err="1" smtClean="0"/>
              <a:t>sqrt</a:t>
            </a:r>
            <a:r>
              <a:rPr lang="en-US" baseline="0" dirty="0" smtClean="0"/>
              <a:t>(thermal conductivity * volumetric heat capacity) and An is temperature amplitude of given harmonic</a:t>
            </a:r>
            <a:endParaRPr lang="en-US" dirty="0"/>
          </a:p>
        </p:txBody>
      </p:sp>
      <p:sp>
        <p:nvSpPr>
          <p:cNvPr id="4" name="Slide Number Placeholder 3"/>
          <p:cNvSpPr>
            <a:spLocks noGrp="1"/>
          </p:cNvSpPr>
          <p:nvPr>
            <p:ph type="sldNum" sz="quarter" idx="10"/>
          </p:nvPr>
        </p:nvSpPr>
        <p:spPr/>
        <p:txBody>
          <a:bodyPr/>
          <a:lstStyle/>
          <a:p>
            <a:fld id="{02E5358C-DF78-4A90-8D2A-31F3F8ADD183}" type="slidenum">
              <a:rPr lang="en-US" smtClean="0"/>
              <a:t>12</a:t>
            </a:fld>
            <a:endParaRPr lang="en-US"/>
          </a:p>
        </p:txBody>
      </p:sp>
    </p:spTree>
    <p:extLst>
      <p:ext uri="{BB962C8B-B14F-4D97-AF65-F5344CB8AC3E}">
        <p14:creationId xmlns:p14="http://schemas.microsoft.com/office/powerpoint/2010/main" val="3314800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smtClean="0"/>
              <a:t>3/30/2020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93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3/30/2020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20385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3/30/2020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143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3/30/2020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23262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smtClean="0"/>
              <a:t>3/30/2020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9973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3/30/2020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87366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3/30/2020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80821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t>3/30/2020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36113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3/30/2020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59420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smtClean="0"/>
              <a:t>3/30/2020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21621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smtClean="0"/>
              <a:t>3/30/2020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a:t>
            </a:fld>
            <a:endParaRPr lang="en-US" dirty="0"/>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6118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90298CD5-6C1E-4009-B41F-6DF62E31D3BE}" type="datetimeFigureOut">
              <a:rPr lang="en-US" smtClean="0"/>
              <a:pPr/>
              <a:t>3/30/2020</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4FAB73BC-B049-4115-A692-8D63A059BFB8}"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278980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l"/>
            <a:r>
              <a:rPr lang="en-US" sz="3000" b="1" dirty="0" smtClean="0">
                <a:latin typeface="Times New Roman" panose="02020603050405020304" pitchFamily="18" charset="0"/>
                <a:cs typeface="Times New Roman" panose="02020603050405020304" pitchFamily="18" charset="0"/>
              </a:rPr>
              <a:t>Using distributed temperature sensing to monitor field scale dynamics of ground surface temperature and related substrate heat flux</a:t>
            </a:r>
            <a:endParaRPr lang="en-US" sz="30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8396288" y="4960136"/>
            <a:ext cx="3414712" cy="1645451"/>
          </a:xfrm>
        </p:spPr>
        <p:txBody>
          <a:bodyPr>
            <a:normAutofit fontScale="85000" lnSpcReduction="20000"/>
          </a:bodyPr>
          <a:lstStyle/>
          <a:p>
            <a:r>
              <a:rPr lang="en-US" dirty="0" err="1"/>
              <a:t>Bense</a:t>
            </a:r>
            <a:r>
              <a:rPr lang="en-US" dirty="0"/>
              <a:t>, V. F., Read, T., &amp; </a:t>
            </a:r>
            <a:r>
              <a:rPr lang="en-US" dirty="0" err="1"/>
              <a:t>Verhoef</a:t>
            </a:r>
            <a:r>
              <a:rPr lang="en-US" dirty="0"/>
              <a:t>, A. (2016). Using distributed temperature sensing to monitor field scale dynamics of ground surface temperature and related substrate heat flux. </a:t>
            </a:r>
            <a:r>
              <a:rPr lang="en-US" i="1" dirty="0"/>
              <a:t>Agricultural and Forest Meteorology</a:t>
            </a:r>
            <a:r>
              <a:rPr lang="en-US" dirty="0"/>
              <a:t>, </a:t>
            </a:r>
            <a:r>
              <a:rPr lang="en-US" i="1" dirty="0"/>
              <a:t>220</a:t>
            </a:r>
            <a:r>
              <a:rPr lang="en-US" dirty="0"/>
              <a:t>, 207–215. https://doi.org/10.1016/j.agrformet.2016.01.138</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15"/>
            <a:ext cx="12192000" cy="4500210"/>
          </a:xfrm>
          <a:prstGeom prst="rect">
            <a:avLst/>
          </a:prstGeom>
        </p:spPr>
      </p:pic>
      <p:sp>
        <p:nvSpPr>
          <p:cNvPr id="5" name="TextBox 4"/>
          <p:cNvSpPr txBox="1"/>
          <p:nvPr/>
        </p:nvSpPr>
        <p:spPr>
          <a:xfrm>
            <a:off x="7667625" y="1"/>
            <a:ext cx="4557001"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Presented by Daniel </a:t>
            </a:r>
            <a:r>
              <a:rPr lang="en-US" sz="2400" b="1" dirty="0" err="1" smtClean="0">
                <a:latin typeface="Times New Roman" panose="02020603050405020304" pitchFamily="18" charset="0"/>
                <a:cs typeface="Times New Roman" panose="02020603050405020304" pitchFamily="18" charset="0"/>
              </a:rPr>
              <a:t>Baldassare</a:t>
            </a:r>
            <a:endParaRPr lang="en-US" sz="2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1191875" y="4401269"/>
            <a:ext cx="956865" cy="369332"/>
          </a:xfrm>
          <a:prstGeom prst="rect">
            <a:avLst/>
          </a:prstGeom>
          <a:noFill/>
        </p:spPr>
        <p:txBody>
          <a:bodyPr wrap="none" rtlCol="0">
            <a:spAutoFit/>
          </a:bodyPr>
          <a:lstStyle/>
          <a:p>
            <a:r>
              <a:rPr lang="en-US" dirty="0" smtClean="0"/>
              <a:t>Phys.org</a:t>
            </a:r>
          </a:p>
        </p:txBody>
      </p:sp>
    </p:spTree>
    <p:extLst>
      <p:ext uri="{BB962C8B-B14F-4D97-AF65-F5344CB8AC3E}">
        <p14:creationId xmlns:p14="http://schemas.microsoft.com/office/powerpoint/2010/main" val="20275332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2887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945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 heat flux</a:t>
            </a:r>
            <a:endParaRPr lang="en-US" dirty="0"/>
          </a:p>
        </p:txBody>
      </p:sp>
      <p:pic>
        <p:nvPicPr>
          <p:cNvPr id="5" name="Content Placeholder 4"/>
          <p:cNvPicPr>
            <a:picLocks noGrp="1" noChangeAspect="1"/>
          </p:cNvPicPr>
          <p:nvPr>
            <p:ph idx="1"/>
          </p:nvPr>
        </p:nvPicPr>
        <p:blipFill>
          <a:blip r:embed="rId3"/>
          <a:stretch>
            <a:fillRect/>
          </a:stretch>
        </p:blipFill>
        <p:spPr>
          <a:xfrm>
            <a:off x="5715000" y="2576196"/>
            <a:ext cx="5678488" cy="1641863"/>
          </a:xfrm>
          <a:prstGeom prst="rect">
            <a:avLst/>
          </a:prstGeom>
        </p:spPr>
      </p:pic>
      <p:sp>
        <p:nvSpPr>
          <p:cNvPr id="4" name="Text Placeholder 3"/>
          <p:cNvSpPr>
            <a:spLocks noGrp="1"/>
          </p:cNvSpPr>
          <p:nvPr>
            <p:ph type="body" sz="half" idx="2"/>
          </p:nvPr>
        </p:nvSpPr>
        <p:spPr/>
        <p:txBody>
          <a:bodyPr>
            <a:noAutofit/>
          </a:bodyPr>
          <a:lstStyle/>
          <a:p>
            <a:pPr marL="285750" indent="-285750">
              <a:buFont typeface="Arial" panose="020B0604020202020204" pitchFamily="34" charset="0"/>
              <a:buChar char="•"/>
            </a:pPr>
            <a:r>
              <a:rPr lang="en-US" sz="2200" b="1" dirty="0" smtClean="0"/>
              <a:t>Ground heat flux calculated using harmonic analysis</a:t>
            </a:r>
          </a:p>
          <a:p>
            <a:pPr marL="285750" indent="-285750">
              <a:buFont typeface="Arial" panose="020B0604020202020204" pitchFamily="34" charset="0"/>
              <a:buChar char="•"/>
            </a:pPr>
            <a:r>
              <a:rPr lang="en-US" sz="2200" b="1" dirty="0" smtClean="0"/>
              <a:t>Substrate thermal properties assumed to be uniform</a:t>
            </a:r>
          </a:p>
          <a:p>
            <a:pPr marL="285750" indent="-285750">
              <a:buFont typeface="Arial" panose="020B0604020202020204" pitchFamily="34" charset="0"/>
              <a:buChar char="•"/>
            </a:pPr>
            <a:r>
              <a:rPr lang="en-US" sz="2200" b="1" dirty="0" smtClean="0"/>
              <a:t>Temperature averaged at 30 minutes for each meter</a:t>
            </a:r>
            <a:endParaRPr lang="en-US" sz="2200" b="1" dirty="0"/>
          </a:p>
        </p:txBody>
      </p:sp>
    </p:spTree>
    <p:extLst>
      <p:ext uri="{BB962C8B-B14F-4D97-AF65-F5344CB8AC3E}">
        <p14:creationId xmlns:p14="http://schemas.microsoft.com/office/powerpoint/2010/main" val="33097764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 Heat Flux</a:t>
            </a:r>
            <a:endParaRPr lang="en-US" dirty="0"/>
          </a:p>
        </p:txBody>
      </p:sp>
      <p:pic>
        <p:nvPicPr>
          <p:cNvPr id="4" name="Content Placeholder 3"/>
          <p:cNvPicPr>
            <a:picLocks noGrp="1" noChangeAspect="1"/>
          </p:cNvPicPr>
          <p:nvPr>
            <p:ph idx="1"/>
          </p:nvPr>
        </p:nvPicPr>
        <p:blipFill>
          <a:blip r:embed="rId3"/>
          <a:stretch>
            <a:fillRect/>
          </a:stretch>
        </p:blipFill>
        <p:spPr>
          <a:xfrm>
            <a:off x="1075383" y="2133600"/>
            <a:ext cx="9739155" cy="4382324"/>
          </a:xfrm>
          <a:prstGeom prst="rect">
            <a:avLst/>
          </a:prstGeom>
        </p:spPr>
      </p:pic>
    </p:spTree>
    <p:extLst>
      <p:ext uri="{BB962C8B-B14F-4D97-AF65-F5344CB8AC3E}">
        <p14:creationId xmlns:p14="http://schemas.microsoft.com/office/powerpoint/2010/main" val="17990431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2616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t="-2000" r="20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5159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research</a:t>
            </a:r>
            <a:endParaRPr lang="en-US" dirty="0"/>
          </a:p>
        </p:txBody>
      </p:sp>
      <p:sp>
        <p:nvSpPr>
          <p:cNvPr id="3" name="Content Placeholder 2"/>
          <p:cNvSpPr>
            <a:spLocks noGrp="1"/>
          </p:cNvSpPr>
          <p:nvPr>
            <p:ph idx="1"/>
          </p:nvPr>
        </p:nvSpPr>
        <p:spPr/>
        <p:txBody>
          <a:bodyPr>
            <a:normAutofit/>
          </a:bodyPr>
          <a:lstStyle/>
          <a:p>
            <a:r>
              <a:rPr lang="en-US" sz="2600" b="1" dirty="0" smtClean="0"/>
              <a:t>Comparing DTS measurements and UAV IR</a:t>
            </a:r>
          </a:p>
          <a:p>
            <a:r>
              <a:rPr lang="en-US" sz="2600" b="1" dirty="0"/>
              <a:t>S</a:t>
            </a:r>
            <a:r>
              <a:rPr lang="en-US" sz="2600" b="1" dirty="0" smtClean="0"/>
              <a:t>urface heterogeneity quantification</a:t>
            </a:r>
          </a:p>
          <a:p>
            <a:r>
              <a:rPr lang="en-US" sz="2600" b="1" dirty="0" smtClean="0"/>
              <a:t>DTS methodology standardization</a:t>
            </a:r>
          </a:p>
          <a:p>
            <a:r>
              <a:rPr lang="en-US" sz="2600" b="1" dirty="0" smtClean="0"/>
              <a:t>Varied height of DTS for canopy measurements</a:t>
            </a:r>
          </a:p>
        </p:txBody>
      </p:sp>
    </p:spTree>
    <p:extLst>
      <p:ext uri="{BB962C8B-B14F-4D97-AF65-F5344CB8AC3E}">
        <p14:creationId xmlns:p14="http://schemas.microsoft.com/office/powerpoint/2010/main" val="27546219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pPr marL="0" indent="0">
              <a:buNone/>
            </a:pPr>
            <a:r>
              <a:rPr lang="en-US" dirty="0" err="1"/>
              <a:t>Bense</a:t>
            </a:r>
            <a:r>
              <a:rPr lang="en-US" dirty="0"/>
              <a:t>, V. F., Read, T., &amp; </a:t>
            </a:r>
            <a:r>
              <a:rPr lang="en-US" dirty="0" err="1"/>
              <a:t>Verhoef</a:t>
            </a:r>
            <a:r>
              <a:rPr lang="en-US" dirty="0"/>
              <a:t>, A. (2016). Using distributed temperature sensing to monitor field scale dynamics of ground surface temperature and related substrate heat flux. </a:t>
            </a:r>
            <a:r>
              <a:rPr lang="en-US" i="1" dirty="0"/>
              <a:t>Agricultural and Forest Meteorology</a:t>
            </a:r>
            <a:r>
              <a:rPr lang="en-US" dirty="0"/>
              <a:t>, </a:t>
            </a:r>
            <a:r>
              <a:rPr lang="en-US" i="1" dirty="0"/>
              <a:t>220</a:t>
            </a:r>
            <a:r>
              <a:rPr lang="en-US" dirty="0"/>
              <a:t>, 207–215. </a:t>
            </a:r>
            <a:endParaRPr lang="en-US" dirty="0" smtClean="0"/>
          </a:p>
          <a:p>
            <a:pPr marL="0" indent="0">
              <a:buNone/>
            </a:pPr>
            <a:r>
              <a:rPr lang="en-US" dirty="0" smtClean="0"/>
              <a:t>Lofgren</a:t>
            </a:r>
            <a:r>
              <a:rPr lang="en-US" dirty="0"/>
              <a:t>, B. M., </a:t>
            </a:r>
            <a:r>
              <a:rPr lang="en-US" dirty="0" err="1"/>
              <a:t>Gronewold</a:t>
            </a:r>
            <a:r>
              <a:rPr lang="en-US" dirty="0"/>
              <a:t>, A. D., </a:t>
            </a:r>
            <a:r>
              <a:rPr lang="en-US" dirty="0" err="1"/>
              <a:t>Acciaioli</a:t>
            </a:r>
            <a:r>
              <a:rPr lang="en-US" dirty="0"/>
              <a:t>, A., Cherry, J., Steiner, A., &amp; Watkins, D. (2013). Methodological approaches to projecting the hydrologic impacts of climate change. </a:t>
            </a:r>
            <a:r>
              <a:rPr lang="en-US" i="1" dirty="0"/>
              <a:t>Earth Interactions</a:t>
            </a:r>
            <a:r>
              <a:rPr lang="en-US" dirty="0"/>
              <a:t>, </a:t>
            </a:r>
            <a:r>
              <a:rPr lang="en-US" i="1" dirty="0"/>
              <a:t>17</a:t>
            </a:r>
            <a:r>
              <a:rPr lang="en-US" dirty="0"/>
              <a:t>(22</a:t>
            </a:r>
            <a:r>
              <a:rPr lang="en-US" dirty="0" smtClean="0"/>
              <a:t>).</a:t>
            </a:r>
            <a:endParaRPr lang="en-US" dirty="0"/>
          </a:p>
        </p:txBody>
      </p:sp>
    </p:spTree>
    <p:extLst>
      <p:ext uri="{BB962C8B-B14F-4D97-AF65-F5344CB8AC3E}">
        <p14:creationId xmlns:p14="http://schemas.microsoft.com/office/powerpoint/2010/main" val="16558493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 Outline</a:t>
            </a:r>
          </a:p>
        </p:txBody>
      </p:sp>
      <p:sp>
        <p:nvSpPr>
          <p:cNvPr id="3" name="Content Placeholder 2"/>
          <p:cNvSpPr>
            <a:spLocks noGrp="1"/>
          </p:cNvSpPr>
          <p:nvPr>
            <p:ph idx="1"/>
          </p:nvPr>
        </p:nvSpPr>
        <p:spPr/>
        <p:txBody>
          <a:bodyPr>
            <a:normAutofit/>
          </a:bodyPr>
          <a:lstStyle/>
          <a:p>
            <a:r>
              <a:rPr lang="en-US" sz="3000" b="1" dirty="0" smtClean="0"/>
              <a:t>How distributed </a:t>
            </a:r>
            <a:r>
              <a:rPr lang="en-US" sz="3000" b="1" dirty="0"/>
              <a:t>t</a:t>
            </a:r>
            <a:r>
              <a:rPr lang="en-US" sz="3000" b="1" dirty="0" smtClean="0"/>
              <a:t>emperature </a:t>
            </a:r>
            <a:r>
              <a:rPr lang="en-US" sz="3000" b="1" dirty="0"/>
              <a:t>s</a:t>
            </a:r>
            <a:r>
              <a:rPr lang="en-US" sz="3000" b="1" dirty="0" smtClean="0"/>
              <a:t>ensing </a:t>
            </a:r>
            <a:r>
              <a:rPr lang="en-US" sz="3000" b="1" dirty="0"/>
              <a:t>(DTS</a:t>
            </a:r>
            <a:r>
              <a:rPr lang="en-US" sz="3000" b="1" dirty="0" smtClean="0"/>
              <a:t>) works</a:t>
            </a:r>
            <a:endParaRPr lang="en-US" sz="3000" b="1" dirty="0"/>
          </a:p>
          <a:p>
            <a:r>
              <a:rPr lang="en-US" sz="3000" b="1" dirty="0" smtClean="0"/>
              <a:t>Surface </a:t>
            </a:r>
            <a:r>
              <a:rPr lang="en-US" sz="3000" b="1" dirty="0"/>
              <a:t>e</a:t>
            </a:r>
            <a:r>
              <a:rPr lang="en-US" sz="3000" b="1" dirty="0" smtClean="0"/>
              <a:t>nergy </a:t>
            </a:r>
            <a:r>
              <a:rPr lang="en-US" sz="3000" b="1" dirty="0"/>
              <a:t>b</a:t>
            </a:r>
            <a:r>
              <a:rPr lang="en-US" sz="3000" b="1" dirty="0" smtClean="0"/>
              <a:t>udget</a:t>
            </a:r>
            <a:endParaRPr lang="en-US" sz="3000" b="1" dirty="0"/>
          </a:p>
          <a:p>
            <a:r>
              <a:rPr lang="en-US" sz="3000" b="1" dirty="0"/>
              <a:t>Study area and </a:t>
            </a:r>
            <a:r>
              <a:rPr lang="en-US" sz="3000" b="1" dirty="0" smtClean="0"/>
              <a:t>methodology</a:t>
            </a:r>
            <a:endParaRPr lang="en-US" sz="3000" b="1" dirty="0"/>
          </a:p>
          <a:p>
            <a:r>
              <a:rPr lang="en-US" sz="3000" b="1" dirty="0" smtClean="0"/>
              <a:t>Spatial variability of temperature</a:t>
            </a:r>
            <a:endParaRPr lang="en-US" sz="3000" b="1" dirty="0"/>
          </a:p>
          <a:p>
            <a:r>
              <a:rPr lang="en-US" sz="3000" b="1" dirty="0" smtClean="0"/>
              <a:t>Ground heat flux</a:t>
            </a:r>
          </a:p>
          <a:p>
            <a:r>
              <a:rPr lang="en-US" sz="3000" b="1" dirty="0" smtClean="0"/>
              <a:t>Discussion</a:t>
            </a:r>
          </a:p>
        </p:txBody>
      </p:sp>
    </p:spTree>
    <p:extLst>
      <p:ext uri="{BB962C8B-B14F-4D97-AF65-F5344CB8AC3E}">
        <p14:creationId xmlns:p14="http://schemas.microsoft.com/office/powerpoint/2010/main" val="30154654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TextBox 1"/>
          <p:cNvSpPr txBox="1"/>
          <p:nvPr/>
        </p:nvSpPr>
        <p:spPr>
          <a:xfrm>
            <a:off x="10163908" y="0"/>
            <a:ext cx="1928733" cy="369332"/>
          </a:xfrm>
          <a:prstGeom prst="rect">
            <a:avLst/>
          </a:prstGeom>
          <a:noFill/>
        </p:spPr>
        <p:txBody>
          <a:bodyPr wrap="none" rtlCol="0">
            <a:spAutoFit/>
          </a:bodyPr>
          <a:lstStyle/>
          <a:p>
            <a:r>
              <a:rPr lang="en-US" dirty="0" smtClean="0"/>
              <a:t>automationforum.in</a:t>
            </a:r>
            <a:endParaRPr lang="en-US" dirty="0"/>
          </a:p>
        </p:txBody>
      </p:sp>
    </p:spTree>
    <p:extLst>
      <p:ext uri="{BB962C8B-B14F-4D97-AF65-F5344CB8AC3E}">
        <p14:creationId xmlns:p14="http://schemas.microsoft.com/office/powerpoint/2010/main" val="2322009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Earlier DTS studies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93410" y="266933"/>
            <a:ext cx="4534293" cy="6045724"/>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2"/>
          </p:nvPr>
        </p:nvSpPr>
        <p:spPr/>
        <p:txBody>
          <a:bodyPr>
            <a:normAutofit/>
          </a:bodyPr>
          <a:lstStyle/>
          <a:p>
            <a:r>
              <a:rPr lang="en-US" sz="2400" dirty="0"/>
              <a:t>Krause et al. studied canopy temperatures </a:t>
            </a:r>
            <a:endParaRPr lang="en-US" sz="2400" dirty="0" smtClean="0"/>
          </a:p>
          <a:p>
            <a:r>
              <a:rPr lang="en-US" sz="2400" dirty="0" smtClean="0"/>
              <a:t>Lutz </a:t>
            </a:r>
            <a:r>
              <a:rPr lang="en-US" sz="2400" dirty="0"/>
              <a:t>et al. investigated ground temperatures in varied forest</a:t>
            </a:r>
          </a:p>
          <a:p>
            <a:r>
              <a:rPr lang="en-US" sz="2400" dirty="0"/>
              <a:t>Thomas et al. measured surface layer flows</a:t>
            </a:r>
          </a:p>
        </p:txBody>
      </p:sp>
      <p:sp>
        <p:nvSpPr>
          <p:cNvPr id="6" name="TextBox 5"/>
          <p:cNvSpPr txBox="1"/>
          <p:nvPr/>
        </p:nvSpPr>
        <p:spPr>
          <a:xfrm>
            <a:off x="5745637" y="6424367"/>
            <a:ext cx="6241337" cy="369332"/>
          </a:xfrm>
          <a:prstGeom prst="rect">
            <a:avLst/>
          </a:prstGeom>
          <a:noFill/>
        </p:spPr>
        <p:txBody>
          <a:bodyPr wrap="square" rtlCol="0">
            <a:spAutoFit/>
          </a:bodyPr>
          <a:lstStyle/>
          <a:p>
            <a:r>
              <a:rPr lang="en-US" dirty="0"/>
              <a:t>https://www.bayceer.uni-bayreuth.de/FOSES_Workshop_2019/</a:t>
            </a:r>
          </a:p>
        </p:txBody>
      </p:sp>
    </p:spTree>
    <p:extLst>
      <p:ext uri="{BB962C8B-B14F-4D97-AF65-F5344CB8AC3E}">
        <p14:creationId xmlns:p14="http://schemas.microsoft.com/office/powerpoint/2010/main" val="25211103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energy budget</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79646" y="2092528"/>
            <a:ext cx="2949196" cy="2644369"/>
          </a:xfrm>
        </p:spPr>
      </p:pic>
      <p:sp>
        <p:nvSpPr>
          <p:cNvPr id="4" name="Text Placeholder 3"/>
          <p:cNvSpPr>
            <a:spLocks noGrp="1"/>
          </p:cNvSpPr>
          <p:nvPr>
            <p:ph type="body" sz="half" idx="2"/>
          </p:nvPr>
        </p:nvSpPr>
        <p:spPr>
          <a:xfrm>
            <a:off x="1024128" y="2219661"/>
            <a:ext cx="4389120" cy="3762294"/>
          </a:xfrm>
        </p:spPr>
        <p:txBody>
          <a:bodyPr/>
          <a:lstStyle/>
          <a:p>
            <a:pPr marL="342900" indent="-342900">
              <a:buFont typeface="Arial" panose="020B0604020202020204" pitchFamily="34" charset="0"/>
              <a:buChar char="•"/>
            </a:pPr>
            <a:r>
              <a:rPr lang="en-US" sz="2200" b="1" dirty="0"/>
              <a:t>R</a:t>
            </a:r>
            <a:r>
              <a:rPr lang="en-US" sz="2200" b="1" baseline="-25000" dirty="0"/>
              <a:t>n </a:t>
            </a:r>
            <a:r>
              <a:rPr lang="en-US" sz="2200" b="1" dirty="0"/>
              <a:t>– </a:t>
            </a:r>
            <a:r>
              <a:rPr lang="en-US" sz="2200" b="1" dirty="0" smtClean="0"/>
              <a:t>G</a:t>
            </a:r>
            <a:r>
              <a:rPr lang="en-US" sz="2200" b="1" baseline="-25000" dirty="0" smtClean="0"/>
              <a:t> </a:t>
            </a:r>
            <a:r>
              <a:rPr lang="en-US" sz="2200" b="1" dirty="0"/>
              <a:t>= H + LE </a:t>
            </a:r>
            <a:endParaRPr lang="en-US" sz="2200" b="1" dirty="0" smtClean="0"/>
          </a:p>
          <a:p>
            <a:pPr marL="342900" indent="-342900">
              <a:buFont typeface="Arial" panose="020B0604020202020204" pitchFamily="34" charset="0"/>
              <a:buChar char="•"/>
            </a:pPr>
            <a:r>
              <a:rPr lang="en-US" sz="2200" b="1" dirty="0" smtClean="0"/>
              <a:t>All components relate to surface temperature</a:t>
            </a:r>
          </a:p>
          <a:p>
            <a:pPr marL="342900" indent="-342900">
              <a:buFont typeface="Arial" panose="020B0604020202020204" pitchFamily="34" charset="0"/>
              <a:buChar char="•"/>
            </a:pPr>
            <a:r>
              <a:rPr lang="en-US" sz="2200" b="1" dirty="0" smtClean="0"/>
              <a:t>Aerial thermal IR good at finding surface temperature without canopy</a:t>
            </a:r>
          </a:p>
          <a:p>
            <a:pPr marL="342900" indent="-342900">
              <a:buFont typeface="Arial" panose="020B0604020202020204" pitchFamily="34" charset="0"/>
              <a:buChar char="•"/>
            </a:pPr>
            <a:r>
              <a:rPr lang="en-US" sz="2200" b="1" dirty="0" smtClean="0"/>
              <a:t>Ground based thermal IR covers small area, causes closure issues</a:t>
            </a:r>
            <a:endParaRPr lang="en-US" sz="2200" b="1" dirty="0"/>
          </a:p>
          <a:p>
            <a:endParaRPr lang="en-US" dirty="0"/>
          </a:p>
        </p:txBody>
      </p:sp>
      <p:pic>
        <p:nvPicPr>
          <p:cNvPr id="6" name="Picture 5"/>
          <p:cNvPicPr>
            <a:picLocks noChangeAspect="1"/>
          </p:cNvPicPr>
          <p:nvPr/>
        </p:nvPicPr>
        <p:blipFill>
          <a:blip r:embed="rId3"/>
          <a:stretch>
            <a:fillRect/>
          </a:stretch>
        </p:blipFill>
        <p:spPr>
          <a:xfrm>
            <a:off x="6217411" y="990600"/>
            <a:ext cx="5660264" cy="5075224"/>
          </a:xfrm>
          <a:prstGeom prst="rect">
            <a:avLst/>
          </a:prstGeom>
        </p:spPr>
      </p:pic>
      <p:sp>
        <p:nvSpPr>
          <p:cNvPr id="7" name="TextBox 6"/>
          <p:cNvSpPr txBox="1"/>
          <p:nvPr/>
        </p:nvSpPr>
        <p:spPr>
          <a:xfrm>
            <a:off x="10163175" y="6200775"/>
            <a:ext cx="1714500" cy="369332"/>
          </a:xfrm>
          <a:prstGeom prst="rect">
            <a:avLst/>
          </a:prstGeom>
          <a:noFill/>
        </p:spPr>
        <p:txBody>
          <a:bodyPr wrap="square" rtlCol="0">
            <a:spAutoFit/>
          </a:bodyPr>
          <a:lstStyle/>
          <a:p>
            <a:r>
              <a:rPr lang="en-US" dirty="0" smtClean="0"/>
              <a:t>(Lofgren, 2013)</a:t>
            </a:r>
            <a:endParaRPr lang="en-US" dirty="0"/>
          </a:p>
        </p:txBody>
      </p:sp>
    </p:spTree>
    <p:extLst>
      <p:ext uri="{BB962C8B-B14F-4D97-AF65-F5344CB8AC3E}">
        <p14:creationId xmlns:p14="http://schemas.microsoft.com/office/powerpoint/2010/main" val="28547388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6757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8986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1663" y="0"/>
            <a:ext cx="4939853" cy="6760185"/>
          </a:xfrm>
          <a:prstGeom prst="rect">
            <a:avLst/>
          </a:prstGeom>
        </p:spPr>
      </p:pic>
      <p:pic>
        <p:nvPicPr>
          <p:cNvPr id="3" name="Picture 2"/>
          <p:cNvPicPr>
            <a:picLocks noChangeAspect="1"/>
          </p:cNvPicPr>
          <p:nvPr/>
        </p:nvPicPr>
        <p:blipFill>
          <a:blip r:embed="rId4"/>
          <a:stretch>
            <a:fillRect/>
          </a:stretch>
        </p:blipFill>
        <p:spPr>
          <a:xfrm>
            <a:off x="6228966" y="0"/>
            <a:ext cx="5171726" cy="6760185"/>
          </a:xfrm>
          <a:prstGeom prst="rect">
            <a:avLst/>
          </a:prstGeom>
        </p:spPr>
      </p:pic>
    </p:spTree>
    <p:extLst>
      <p:ext uri="{BB962C8B-B14F-4D97-AF65-F5344CB8AC3E}">
        <p14:creationId xmlns:p14="http://schemas.microsoft.com/office/powerpoint/2010/main" val="17559164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1445" y="95543"/>
            <a:ext cx="4665631" cy="6721426"/>
          </a:xfrm>
          <a:prstGeom prst="rect">
            <a:avLst/>
          </a:prstGeom>
        </p:spPr>
      </p:pic>
      <p:pic>
        <p:nvPicPr>
          <p:cNvPr id="3" name="Picture 2"/>
          <p:cNvPicPr>
            <a:picLocks noChangeAspect="1"/>
          </p:cNvPicPr>
          <p:nvPr/>
        </p:nvPicPr>
        <p:blipFill>
          <a:blip r:embed="rId4"/>
          <a:stretch>
            <a:fillRect/>
          </a:stretch>
        </p:blipFill>
        <p:spPr>
          <a:xfrm>
            <a:off x="6606977" y="95543"/>
            <a:ext cx="4776132" cy="6721426"/>
          </a:xfrm>
          <a:prstGeom prst="rect">
            <a:avLst/>
          </a:prstGeom>
        </p:spPr>
      </p:pic>
    </p:spTree>
    <p:extLst>
      <p:ext uri="{BB962C8B-B14F-4D97-AF65-F5344CB8AC3E}">
        <p14:creationId xmlns:p14="http://schemas.microsoft.com/office/powerpoint/2010/main" val="288172564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630</TotalTime>
  <Words>1011</Words>
  <Application>Microsoft Office PowerPoint</Application>
  <PresentationFormat>Widescreen</PresentationFormat>
  <Paragraphs>64</Paragraphs>
  <Slides>17</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Times New Roman</vt:lpstr>
      <vt:lpstr>Tw Cen MT</vt:lpstr>
      <vt:lpstr>Tw Cen MT Condensed</vt:lpstr>
      <vt:lpstr>Wingdings 3</vt:lpstr>
      <vt:lpstr>Integral</vt:lpstr>
      <vt:lpstr>Using distributed temperature sensing to monitor field scale dynamics of ground surface temperature and related substrate heat flux</vt:lpstr>
      <vt:lpstr>Presentation Outline</vt:lpstr>
      <vt:lpstr>PowerPoint Presentation</vt:lpstr>
      <vt:lpstr>Earlier DTS studies</vt:lpstr>
      <vt:lpstr>Surface energy budget</vt:lpstr>
      <vt:lpstr>PowerPoint Presentation</vt:lpstr>
      <vt:lpstr>PowerPoint Presentation</vt:lpstr>
      <vt:lpstr>PowerPoint Presentation</vt:lpstr>
      <vt:lpstr>PowerPoint Presentation</vt:lpstr>
      <vt:lpstr>PowerPoint Presentation</vt:lpstr>
      <vt:lpstr>PowerPoint Presentation</vt:lpstr>
      <vt:lpstr>Ground heat flux</vt:lpstr>
      <vt:lpstr>Ground Heat Flux</vt:lpstr>
      <vt:lpstr>PowerPoint Presentation</vt:lpstr>
      <vt:lpstr>PowerPoint Presentation</vt:lpstr>
      <vt:lpstr>Further research</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distributed temperature sensing to monitor field scale dynamics of ground surface temperature and related substrate heat flux</dc:title>
  <dc:creator>user</dc:creator>
  <cp:lastModifiedBy>user</cp:lastModifiedBy>
  <cp:revision>49</cp:revision>
  <dcterms:created xsi:type="dcterms:W3CDTF">2020-02-14T23:02:57Z</dcterms:created>
  <dcterms:modified xsi:type="dcterms:W3CDTF">2020-03-30T21:17:36Z</dcterms:modified>
</cp:coreProperties>
</file>