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7" r:id="rId2"/>
    <p:sldId id="262" r:id="rId3"/>
    <p:sldId id="258" r:id="rId4"/>
    <p:sldId id="265" r:id="rId5"/>
    <p:sldId id="286" r:id="rId6"/>
    <p:sldId id="261" r:id="rId7"/>
    <p:sldId id="257" r:id="rId8"/>
    <p:sldId id="260" r:id="rId9"/>
    <p:sldId id="264" r:id="rId10"/>
    <p:sldId id="268" r:id="rId11"/>
    <p:sldId id="263" r:id="rId12"/>
    <p:sldId id="266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0" r:id="rId23"/>
    <p:sldId id="278" r:id="rId24"/>
    <p:sldId id="281" r:id="rId25"/>
    <p:sldId id="282" r:id="rId26"/>
    <p:sldId id="283" r:id="rId27"/>
    <p:sldId id="284" r:id="rId28"/>
    <p:sldId id="285" r:id="rId29"/>
    <p:sldId id="26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7" autoAdjust="0"/>
    <p:restoredTop sz="94660"/>
  </p:normalViewPr>
  <p:slideViewPr>
    <p:cSldViewPr snapToGrid="0">
      <p:cViewPr>
        <p:scale>
          <a:sx n="73" d="100"/>
          <a:sy n="73" d="100"/>
        </p:scale>
        <p:origin x="212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4CA60-2324-40CD-B4EB-230929908FF8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A5E96F-5D12-4C29-8F39-0B8A5A29C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12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A5E96F-5D12-4C29-8F39-0B8A5A29C78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02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03CC6-1E49-4801-966A-40BA24EF3229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BFCD-DC45-49B2-8703-CE25FE496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5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03CC6-1E49-4801-966A-40BA24EF3229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BFCD-DC45-49B2-8703-CE25FE496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1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03CC6-1E49-4801-966A-40BA24EF3229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BFCD-DC45-49B2-8703-CE25FE496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902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03CC6-1E49-4801-966A-40BA24EF3229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BFCD-DC45-49B2-8703-CE25FE496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471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03CC6-1E49-4801-966A-40BA24EF3229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BFCD-DC45-49B2-8703-CE25FE496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36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03CC6-1E49-4801-966A-40BA24EF3229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BFCD-DC45-49B2-8703-CE25FE496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42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03CC6-1E49-4801-966A-40BA24EF3229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BFCD-DC45-49B2-8703-CE25FE496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62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03CC6-1E49-4801-966A-40BA24EF3229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BFCD-DC45-49B2-8703-CE25FE496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65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03CC6-1E49-4801-966A-40BA24EF3229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BFCD-DC45-49B2-8703-CE25FE496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025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03CC6-1E49-4801-966A-40BA24EF3229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BFCD-DC45-49B2-8703-CE25FE496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42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03CC6-1E49-4801-966A-40BA24EF3229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BFCD-DC45-49B2-8703-CE25FE496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137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03CC6-1E49-4801-966A-40BA24EF3229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FBFCD-DC45-49B2-8703-CE25FE496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39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75/JAMC-D-15-0249.1" TargetMode="External"/><Relationship Id="rId2" Type="http://schemas.openxmlformats.org/officeDocument/2006/relationships/hyperlink" Target="https://doi.org/10.1175/JAM2264.1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lightning.nmt.edu/colma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blogs.discovermagazine.com/imageo/files/2016/04/Overshooting-top-I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251" y="-1503129"/>
            <a:ext cx="12575177" cy="836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80958" y="-661852"/>
            <a:ext cx="4632960" cy="6087699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Relationships between Deep Convection Updraft Characteristics and Satellite-Based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Super Rapid Scan Mesoscale Atmospheric Motion Vector–Derived Flow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68983" y="5726929"/>
            <a:ext cx="9144000" cy="1655762"/>
          </a:xfrm>
        </p:spPr>
        <p:txBody>
          <a:bodyPr/>
          <a:lstStyle/>
          <a:p>
            <a:r>
              <a:rPr lang="en-US" b="1" dirty="0" err="1" smtClean="0">
                <a:solidFill>
                  <a:schemeClr val="bg1"/>
                </a:solidFill>
              </a:rPr>
              <a:t>Apke</a:t>
            </a:r>
            <a:r>
              <a:rPr lang="en-US" b="1" dirty="0" smtClean="0">
                <a:solidFill>
                  <a:schemeClr val="bg1"/>
                </a:solidFill>
              </a:rPr>
              <a:t> et al 2018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2548" y="5817327"/>
            <a:ext cx="5007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Presented by: Courtney Keene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April 22</a:t>
            </a:r>
            <a:r>
              <a:rPr lang="en-US" sz="2400" b="1" baseline="30000" dirty="0" smtClean="0">
                <a:solidFill>
                  <a:schemeClr val="bg1"/>
                </a:solidFill>
              </a:rPr>
              <a:t>nd</a:t>
            </a:r>
            <a:r>
              <a:rPr lang="en-US" sz="2400" b="1" dirty="0" smtClean="0">
                <a:solidFill>
                  <a:schemeClr val="bg1"/>
                </a:solidFill>
              </a:rPr>
              <a:t>, 2019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22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3" y="1380067"/>
            <a:ext cx="6469675" cy="548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83400" y="1516638"/>
            <a:ext cx="475421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Point source </a:t>
            </a:r>
            <a:r>
              <a:rPr lang="en-US" sz="2400" dirty="0" err="1" smtClean="0"/>
              <a:t>mAMVs</a:t>
            </a:r>
            <a:r>
              <a:rPr lang="en-US" sz="2400" dirty="0" smtClean="0"/>
              <a:t> over a 5 minute period were gridded into a flow field of u- and v- component wind using a recursive filter analysis system.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Large objective analysis CTD artifacts derived in A16 are reduced with the RF approach.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Incorrectly interpolated u- and v- component information where few </a:t>
            </a:r>
            <a:r>
              <a:rPr lang="en-US" sz="2000" dirty="0" err="1" smtClean="0"/>
              <a:t>mAMVs</a:t>
            </a:r>
            <a:r>
              <a:rPr lang="en-US" sz="2000" dirty="0" smtClean="0"/>
              <a:t> exist.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 product developed here has been named the super rapid scan anvil level flow system (SRSAL).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80534" y="136524"/>
            <a:ext cx="10515600" cy="1325563"/>
          </a:xfrm>
        </p:spPr>
        <p:txBody>
          <a:bodyPr/>
          <a:lstStyle/>
          <a:p>
            <a:r>
              <a:rPr lang="en-US" b="1" u="sng" dirty="0" smtClean="0"/>
              <a:t>Methods</a:t>
            </a:r>
            <a:r>
              <a:rPr lang="en-US" b="1" dirty="0" smtClean="0"/>
              <a:t>: Derivation of </a:t>
            </a:r>
            <a:r>
              <a:rPr lang="en-US" b="1" dirty="0" err="1" smtClean="0"/>
              <a:t>mAMV</a:t>
            </a:r>
            <a:r>
              <a:rPr lang="en-US" b="1" dirty="0" smtClean="0"/>
              <a:t> CTD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058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Methods</a:t>
            </a:r>
            <a:r>
              <a:rPr lang="en-US" b="1" dirty="0" smtClean="0"/>
              <a:t>: OT and CTD Comparison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617200" cy="4888442"/>
          </a:xfrm>
        </p:spPr>
        <p:txBody>
          <a:bodyPr>
            <a:normAutofit/>
          </a:bodyPr>
          <a:lstStyle/>
          <a:p>
            <a:r>
              <a:rPr lang="en-US" dirty="0" smtClean="0"/>
              <a:t>The BK16 OT detection methods are designed to mimic the human OT identification process. </a:t>
            </a:r>
          </a:p>
          <a:p>
            <a:r>
              <a:rPr lang="en-US" dirty="0" smtClean="0"/>
              <a:t>Assigns OT probability based on:</a:t>
            </a:r>
          </a:p>
          <a:p>
            <a:pPr lvl="1"/>
            <a:r>
              <a:rPr lang="en-US" dirty="0" smtClean="0"/>
              <a:t>IR T</a:t>
            </a:r>
            <a:r>
              <a:rPr lang="en-US" baseline="-25000" dirty="0" smtClean="0"/>
              <a:t>B</a:t>
            </a:r>
            <a:r>
              <a:rPr lang="en-US" dirty="0" smtClean="0"/>
              <a:t> vs. the anvil mean T</a:t>
            </a:r>
            <a:r>
              <a:rPr lang="en-US" baseline="-25000" dirty="0" smtClean="0"/>
              <a:t>B</a:t>
            </a:r>
            <a:endParaRPr lang="en-US" dirty="0"/>
          </a:p>
          <a:p>
            <a:pPr lvl="1"/>
            <a:r>
              <a:rPr lang="en-US" dirty="0" smtClean="0"/>
              <a:t>Tropopause height</a:t>
            </a:r>
          </a:p>
          <a:p>
            <a:pPr lvl="1"/>
            <a:r>
              <a:rPr lang="en-US" dirty="0" smtClean="0"/>
              <a:t>Regional most unstable equilibrium level. </a:t>
            </a:r>
          </a:p>
          <a:p>
            <a:pPr lvl="2"/>
            <a:r>
              <a:rPr lang="en-US" dirty="0" smtClean="0"/>
              <a:t>Latter two defined using NWP or reanalysis data. </a:t>
            </a:r>
          </a:p>
          <a:p>
            <a:r>
              <a:rPr lang="en-US" dirty="0" smtClean="0"/>
              <a:t>Texture produced by OTs and gravity waves in VIS imagery is assigned a “texture rating”</a:t>
            </a:r>
          </a:p>
          <a:p>
            <a:pPr lvl="1"/>
            <a:r>
              <a:rPr lang="en-US" dirty="0" smtClean="0"/>
              <a:t>~5 =&gt; gravity waves</a:t>
            </a:r>
          </a:p>
          <a:p>
            <a:pPr lvl="1"/>
            <a:r>
              <a:rPr lang="en-US" dirty="0" smtClean="0"/>
              <a:t>&gt;7 tends to isolate OTs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23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Methods</a:t>
            </a:r>
            <a:r>
              <a:rPr lang="en-US" b="1" dirty="0" smtClean="0"/>
              <a:t>: OT and CTD Comparison cont..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734" y="1851025"/>
            <a:ext cx="6510866" cy="4693708"/>
          </a:xfrm>
        </p:spPr>
        <p:txBody>
          <a:bodyPr>
            <a:normAutofit/>
          </a:bodyPr>
          <a:lstStyle/>
          <a:p>
            <a:r>
              <a:rPr lang="en-US" dirty="0" smtClean="0"/>
              <a:t>Warning Decision Support System-Integrated Information (WDSS-II) w2segmotionII tool. </a:t>
            </a:r>
            <a:endParaRPr lang="en-US" dirty="0"/>
          </a:p>
          <a:p>
            <a:pPr lvl="1"/>
            <a:r>
              <a:rPr lang="en-US" dirty="0" smtClean="0"/>
              <a:t>Settings shown in Table 2. </a:t>
            </a:r>
          </a:p>
          <a:p>
            <a:r>
              <a:rPr lang="en-US" dirty="0" smtClean="0"/>
              <a:t>Determined if an OT detection was near local CTD max. </a:t>
            </a:r>
          </a:p>
          <a:p>
            <a:r>
              <a:rPr lang="en-US" dirty="0" smtClean="0"/>
              <a:t>With the match rate and location differences established, time evolution of CTD was documented during the storms listed with respect to a variety of indicators of updrafts. 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582" y="2666996"/>
            <a:ext cx="516255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5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Results</a:t>
            </a:r>
            <a:r>
              <a:rPr lang="en-US" b="1" dirty="0" smtClean="0"/>
              <a:t>: OT and CTD comparison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3853"/>
            <a:ext cx="12192000" cy="49626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25733" y="4682065"/>
            <a:ext cx="838200" cy="37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~70%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17265" y="6307667"/>
            <a:ext cx="838200" cy="37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~85%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7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r="2211" b="32334"/>
          <a:stretch/>
        </p:blipFill>
        <p:spPr>
          <a:xfrm>
            <a:off x="6197599" y="789935"/>
            <a:ext cx="4936067" cy="39937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34" y="8464"/>
            <a:ext cx="10515600" cy="1325563"/>
          </a:xfrm>
        </p:spPr>
        <p:txBody>
          <a:bodyPr/>
          <a:lstStyle/>
          <a:p>
            <a:r>
              <a:rPr lang="en-US" b="1" u="sng" dirty="0"/>
              <a:t>Results</a:t>
            </a:r>
            <a:r>
              <a:rPr lang="en-US" b="1" dirty="0"/>
              <a:t>: OT and CTD </a:t>
            </a:r>
            <a:r>
              <a:rPr lang="en-US" b="1" dirty="0" smtClean="0"/>
              <a:t>comparison cont..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266" y="1300690"/>
            <a:ext cx="5113868" cy="5100109"/>
          </a:xfrm>
        </p:spPr>
        <p:txBody>
          <a:bodyPr>
            <a:noAutofit/>
          </a:bodyPr>
          <a:lstStyle/>
          <a:p>
            <a:r>
              <a:rPr lang="en-US" dirty="0" smtClean="0"/>
              <a:t>Matches had a higher-average OT probability and VIS texture rating. </a:t>
            </a:r>
          </a:p>
          <a:p>
            <a:r>
              <a:rPr lang="en-US" dirty="0" smtClean="0"/>
              <a:t>CTD and average OT VIS texture rating were larger for deep OTs than </a:t>
            </a:r>
            <a:r>
              <a:rPr lang="en-US" dirty="0" err="1" smtClean="0"/>
              <a:t>nondeep</a:t>
            </a:r>
            <a:r>
              <a:rPr lang="en-US" dirty="0" smtClean="0"/>
              <a:t> OTS. </a:t>
            </a:r>
          </a:p>
          <a:p>
            <a:r>
              <a:rPr lang="en-US" dirty="0" smtClean="0"/>
              <a:t>OT tracks without matching large CTD were ~1/3 of the distance length of tracks with. </a:t>
            </a:r>
          </a:p>
          <a:p>
            <a:pPr lvl="1"/>
            <a:r>
              <a:rPr lang="en-US" dirty="0" smtClean="0"/>
              <a:t>Suggests that the more an updraft protruded above the mean anvil altitude, the more likely is was to be deep and have large CTD.</a:t>
            </a:r>
            <a:endParaRPr lang="en-US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2281" r="37052"/>
          <a:stretch/>
        </p:blipFill>
        <p:spPr>
          <a:xfrm>
            <a:off x="5350933" y="4792131"/>
            <a:ext cx="6714066" cy="209126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5012267" y="1710267"/>
            <a:ext cx="1168400" cy="846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859867" y="3488268"/>
            <a:ext cx="1168400" cy="846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953000" y="5071541"/>
            <a:ext cx="2125133" cy="51645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02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1" y="1349829"/>
            <a:ext cx="5902960" cy="558219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Tracks where OTs had matching CTD, ~25% met the severe criteria.</a:t>
            </a:r>
          </a:p>
          <a:p>
            <a:r>
              <a:rPr lang="en-US" dirty="0" smtClean="0"/>
              <a:t>CTD </a:t>
            </a:r>
            <a:r>
              <a:rPr lang="en-US" dirty="0"/>
              <a:t>and VIS texture rating was greater for </a:t>
            </a:r>
            <a:r>
              <a:rPr lang="en-US" dirty="0" smtClean="0"/>
              <a:t>severe </a:t>
            </a:r>
            <a:r>
              <a:rPr lang="en-US" dirty="0"/>
              <a:t>versus </a:t>
            </a:r>
            <a:r>
              <a:rPr lang="en-US" dirty="0" err="1"/>
              <a:t>nonsevere</a:t>
            </a:r>
            <a:r>
              <a:rPr lang="en-US" dirty="0" smtClean="0"/>
              <a:t>.</a:t>
            </a:r>
          </a:p>
          <a:p>
            <a:r>
              <a:rPr lang="en-US" dirty="0" smtClean="0"/>
              <a:t>Median CTD was also larger for severe OTs than deep OTs.</a:t>
            </a:r>
          </a:p>
          <a:p>
            <a:r>
              <a:rPr lang="en-US" dirty="0" smtClean="0"/>
              <a:t>Above a threshold value of CTD: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 greater relative frequency of severe vs </a:t>
            </a:r>
            <a:r>
              <a:rPr lang="en-US" dirty="0" err="1" smtClean="0"/>
              <a:t>nonsevere</a:t>
            </a:r>
            <a:r>
              <a:rPr lang="en-US" dirty="0" smtClean="0"/>
              <a:t> OTs.</a:t>
            </a:r>
          </a:p>
          <a:p>
            <a:pPr lvl="1"/>
            <a:r>
              <a:rPr lang="en-US" dirty="0" smtClean="0"/>
              <a:t>A greater relative frequency of deep vs </a:t>
            </a:r>
            <a:r>
              <a:rPr lang="en-US" dirty="0" err="1" smtClean="0"/>
              <a:t>nondeep</a:t>
            </a:r>
            <a:r>
              <a:rPr lang="en-US" dirty="0" smtClean="0"/>
              <a:t> OTs.</a:t>
            </a:r>
            <a:endParaRPr lang="en-US" dirty="0"/>
          </a:p>
          <a:p>
            <a:r>
              <a:rPr lang="en-US" dirty="0" smtClean="0"/>
              <a:t>Severe storms contain more prominent and persistent OTs that produce a stronger anvil outflow.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543" y="684310"/>
            <a:ext cx="5907677" cy="2357567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3"/>
          <a:srcRect t="34288" r="-11180" b="1"/>
          <a:stretch/>
        </p:blipFill>
        <p:spPr>
          <a:xfrm>
            <a:off x="6670764" y="2915155"/>
            <a:ext cx="5705311" cy="39428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7" y="60325"/>
            <a:ext cx="10515600" cy="1325563"/>
          </a:xfrm>
        </p:spPr>
        <p:txBody>
          <a:bodyPr/>
          <a:lstStyle/>
          <a:p>
            <a:r>
              <a:rPr lang="en-US" b="1" u="sng" dirty="0"/>
              <a:t>Results</a:t>
            </a:r>
            <a:r>
              <a:rPr lang="en-US" b="1" dirty="0"/>
              <a:t>: OT and CTD comparison cont..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904896" y="1537306"/>
            <a:ext cx="2525001" cy="73563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661056" y="2538792"/>
            <a:ext cx="1053253" cy="286052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585547" y="3501089"/>
            <a:ext cx="3043162" cy="18263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598610" y="3540277"/>
            <a:ext cx="3125893" cy="208546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89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126" y="722361"/>
            <a:ext cx="6039394" cy="61269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 u="sng" dirty="0"/>
              <a:t>Results</a:t>
            </a:r>
            <a:r>
              <a:rPr lang="en-US" b="1" dirty="0"/>
              <a:t>: OT and CTD comparison cont..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69" y="1132114"/>
            <a:ext cx="5991497" cy="572588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OT detections that weren’t deep nor severe were in regions:</a:t>
            </a:r>
          </a:p>
          <a:p>
            <a:pPr lvl="1"/>
            <a:r>
              <a:rPr lang="en-US" dirty="0" smtClean="0"/>
              <a:t>Of cold-anvil outflow downstream from the  main updraft.</a:t>
            </a:r>
          </a:p>
          <a:p>
            <a:pPr lvl="1"/>
            <a:r>
              <a:rPr lang="en-US" dirty="0" smtClean="0"/>
              <a:t>In regions with T</a:t>
            </a:r>
            <a:r>
              <a:rPr lang="en-US" baseline="-25000" dirty="0" smtClean="0"/>
              <a:t>B</a:t>
            </a:r>
            <a:r>
              <a:rPr lang="en-US" dirty="0" smtClean="0"/>
              <a:t> that look like OTs in an instantaneous view. </a:t>
            </a:r>
          </a:p>
          <a:p>
            <a:r>
              <a:rPr lang="en-US" dirty="0" smtClean="0"/>
              <a:t>False OT patterns downstream of true OTs may form as a result of: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dvection of cold cloud matter from the OT</a:t>
            </a:r>
          </a:p>
          <a:p>
            <a:pPr lvl="1"/>
            <a:r>
              <a:rPr lang="en-US" dirty="0" smtClean="0"/>
              <a:t>Collocation of cold cloud matter to the relatively warm above anvil cirrus</a:t>
            </a:r>
          </a:p>
          <a:p>
            <a:pPr lvl="1"/>
            <a:r>
              <a:rPr lang="en-US" dirty="0" smtClean="0"/>
              <a:t>Local gravity wave breaking</a:t>
            </a:r>
            <a:endParaRPr lang="en-US" dirty="0"/>
          </a:p>
          <a:p>
            <a:r>
              <a:rPr lang="en-US" dirty="0" smtClean="0"/>
              <a:t>Missed events were frequently associated with small storms that may have been excessively smoothed using the RF system parameters.	</a:t>
            </a:r>
          </a:p>
          <a:p>
            <a:pPr lvl="1"/>
            <a:r>
              <a:rPr lang="en-US" dirty="0" smtClean="0"/>
              <a:t>Example: a storm with distinctly weaker CTD maxima than a tornadic storm in Kansas, though it did produce large severe hail reports at the ground.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354286" y="2473234"/>
            <a:ext cx="5738948" cy="27867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111931" y="1976846"/>
            <a:ext cx="1942012" cy="40930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850572" y="5826034"/>
            <a:ext cx="4332514" cy="49203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85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167154" cy="2168434"/>
          </a:xfrm>
        </p:spPr>
        <p:txBody>
          <a:bodyPr/>
          <a:lstStyle/>
          <a:p>
            <a:r>
              <a:rPr lang="en-US" b="1" u="sng" dirty="0" smtClean="0"/>
              <a:t>Results</a:t>
            </a:r>
            <a:r>
              <a:rPr lang="en-US" b="1" dirty="0" smtClean="0"/>
              <a:t>: The Adams County 			supercell analysis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2050"/>
          <a:stretch/>
        </p:blipFill>
        <p:spPr>
          <a:xfrm>
            <a:off x="6558029" y="8706"/>
            <a:ext cx="5633971" cy="68318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4" y="2020387"/>
            <a:ext cx="6245959" cy="475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452" y="69434"/>
            <a:ext cx="5378695" cy="6766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605"/>
          <a:stretch/>
        </p:blipFill>
        <p:spPr>
          <a:xfrm>
            <a:off x="505096" y="45703"/>
            <a:ext cx="5311722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2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Results</a:t>
            </a:r>
            <a:r>
              <a:rPr lang="en-US" b="1" dirty="0" smtClean="0"/>
              <a:t>: All Case Studies FR ad CTD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32863" cy="4958352"/>
          </a:xfrm>
        </p:spPr>
        <p:txBody>
          <a:bodyPr/>
          <a:lstStyle/>
          <a:p>
            <a:r>
              <a:rPr lang="en-US" dirty="0" smtClean="0"/>
              <a:t>Combining 3 of the case study’s total lightning and CTD, there is higher total lightning FRs in storms with higher CTD.</a:t>
            </a:r>
          </a:p>
          <a:p>
            <a:r>
              <a:rPr lang="en-US" dirty="0" smtClean="0"/>
              <a:t>Lower FRs had higher CTD variance. </a:t>
            </a:r>
          </a:p>
          <a:p>
            <a:r>
              <a:rPr lang="en-US" dirty="0" smtClean="0"/>
              <a:t>Suggests that strong updrafts with very high FRs have a higher likelihood of producing observable CTD. </a:t>
            </a:r>
          </a:p>
          <a:p>
            <a:pPr lvl="1"/>
            <a:r>
              <a:rPr lang="en-US" dirty="0" smtClean="0"/>
              <a:t>Weaker updrafts with lower FRs may not always be evident at cloud top.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956" y="1674083"/>
            <a:ext cx="5460842" cy="494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Outline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103" y="1877876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Background</a:t>
            </a:r>
          </a:p>
          <a:p>
            <a:r>
              <a:rPr lang="en-US" dirty="0" smtClean="0"/>
              <a:t>Methods</a:t>
            </a:r>
          </a:p>
          <a:p>
            <a:r>
              <a:rPr lang="en-US" dirty="0" smtClean="0"/>
              <a:t>Results </a:t>
            </a:r>
          </a:p>
          <a:p>
            <a:r>
              <a:rPr lang="en-US" dirty="0" smtClean="0"/>
              <a:t>Conclusions</a:t>
            </a:r>
          </a:p>
          <a:p>
            <a:r>
              <a:rPr lang="en-US" dirty="0" smtClean="0"/>
              <a:t>RKW Theory</a:t>
            </a:r>
          </a:p>
          <a:p>
            <a:r>
              <a:rPr lang="en-US" dirty="0" smtClean="0"/>
              <a:t>My Research</a:t>
            </a:r>
          </a:p>
          <a:p>
            <a:r>
              <a:rPr lang="en-US" dirty="0" smtClean="0"/>
              <a:t>Final Conclusions</a:t>
            </a:r>
          </a:p>
          <a:p>
            <a:r>
              <a:rPr lang="en-US" dirty="0" smtClean="0"/>
              <a:t>References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098" name="Picture 2" descr="Image result for overshooting top clou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168" y="844733"/>
            <a:ext cx="8212655" cy="505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28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Conclusion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higher the OT probability, the taller (stronger) the updraft. </a:t>
            </a:r>
          </a:p>
          <a:p>
            <a:r>
              <a:rPr lang="en-US" dirty="0" smtClean="0"/>
              <a:t>OTs with higher CTD and OT VIS texture ratings were indicative of updrafts from severe weather-producing storms.</a:t>
            </a:r>
          </a:p>
          <a:p>
            <a:r>
              <a:rPr lang="en-US" dirty="0" smtClean="0"/>
              <a:t>This shows larger (diameter and amplitude) and persistent updrafts are more likely to produce detectable cloud-top outflow with SRSAL.</a:t>
            </a:r>
          </a:p>
          <a:p>
            <a:pPr lvl="1"/>
            <a:r>
              <a:rPr lang="en-US" dirty="0" smtClean="0"/>
              <a:t>Thus, OTs found within that detectable outflow were more likely to be severe.</a:t>
            </a:r>
          </a:p>
          <a:p>
            <a:r>
              <a:rPr lang="en-US" dirty="0" smtClean="0"/>
              <a:t>The CTD median value for all deep OTs was lower that that for severe OTs.</a:t>
            </a:r>
          </a:p>
          <a:p>
            <a:pPr lvl="1"/>
            <a:r>
              <a:rPr lang="en-US" dirty="0" smtClean="0"/>
              <a:t>Implies that the severe OTs have stronger inferred updrafts than OTs that are merely deep.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01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Conclusion</a:t>
            </a:r>
            <a:r>
              <a:rPr lang="en-US" b="1" dirty="0" smtClean="0"/>
              <a:t> cont..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CTD should not be used alone to identify DC and internal updraft intensification.</a:t>
            </a:r>
          </a:p>
          <a:p>
            <a:pPr lvl="1"/>
            <a:r>
              <a:rPr lang="en-US" dirty="0" smtClean="0"/>
              <a:t>Derived CTD only identified ~2/3s of observable DC in this sample.</a:t>
            </a:r>
          </a:p>
          <a:p>
            <a:pPr lvl="1"/>
            <a:r>
              <a:rPr lang="en-US" dirty="0" smtClean="0"/>
              <a:t>It was also not correlated to total lightning FR when multiple updrafts of varying magnitude were present.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mAMV</a:t>
            </a:r>
            <a:r>
              <a:rPr lang="en-US" dirty="0" smtClean="0"/>
              <a:t>-derived system output more than noise.</a:t>
            </a:r>
          </a:p>
          <a:p>
            <a:r>
              <a:rPr lang="en-US" dirty="0" smtClean="0"/>
              <a:t>CTD used with OTs can help a forecaster identify primary updrafts.</a:t>
            </a:r>
          </a:p>
          <a:p>
            <a:r>
              <a:rPr lang="en-US" dirty="0" smtClean="0"/>
              <a:t>CTD can be utilized as a separate yet complementary interest field to overcome deficiencies present in T</a:t>
            </a:r>
            <a:r>
              <a:rPr lang="en-US" baseline="-25000" dirty="0" smtClean="0"/>
              <a:t>B</a:t>
            </a:r>
            <a:r>
              <a:rPr lang="en-US" dirty="0" smtClean="0"/>
              <a:t> cooling and total lightning FR detection.</a:t>
            </a:r>
          </a:p>
        </p:txBody>
      </p:sp>
    </p:spTree>
    <p:extLst>
      <p:ext uri="{BB962C8B-B14F-4D97-AF65-F5344CB8AC3E}">
        <p14:creationId xmlns:p14="http://schemas.microsoft.com/office/powerpoint/2010/main" val="185235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1492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 err="1"/>
              <a:t>Rotunno</a:t>
            </a:r>
            <a:r>
              <a:rPr lang="en-US" sz="4800" b="1" dirty="0"/>
              <a:t>-</a:t>
            </a:r>
            <a:r>
              <a:rPr lang="en-US" sz="4800" b="1" dirty="0" err="1"/>
              <a:t>Klemp</a:t>
            </a:r>
            <a:r>
              <a:rPr lang="en-US" sz="4800" b="1" dirty="0"/>
              <a:t>-Weisman (RKW)Theory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72" y="1287781"/>
            <a:ext cx="5975894" cy="52349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Goal: establish factors allowing a line oriented disturbance to mature into a long-lived system of precipitating cumulus convection.</a:t>
            </a:r>
          </a:p>
          <a:p>
            <a:r>
              <a:rPr lang="en-US" dirty="0"/>
              <a:t>They compare the </a:t>
            </a:r>
            <a:r>
              <a:rPr lang="en-US" dirty="0" err="1"/>
              <a:t>Klemp-Wilhelmson</a:t>
            </a:r>
            <a:r>
              <a:rPr lang="en-US" dirty="0"/>
              <a:t> Cloud model with observations.</a:t>
            </a:r>
          </a:p>
          <a:p>
            <a:r>
              <a:rPr lang="en-US" dirty="0"/>
              <a:t>RKW shows two factors affect the strength and orientation of the updraft that initiates the convection: </a:t>
            </a:r>
          </a:p>
          <a:p>
            <a:pPr lvl="1"/>
            <a:r>
              <a:rPr lang="en-US" dirty="0"/>
              <a:t>Strong low level shear in environment (0-2.5km)</a:t>
            </a:r>
          </a:p>
          <a:p>
            <a:pPr lvl="1"/>
            <a:r>
              <a:rPr lang="en-US" dirty="0"/>
              <a:t>Cold pool strength </a:t>
            </a:r>
          </a:p>
          <a:p>
            <a:r>
              <a:rPr lang="en-US" dirty="0"/>
              <a:t>“Balance” between the two = optimal state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358" y="1524000"/>
            <a:ext cx="5740642" cy="492691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5792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33" y="-11636"/>
            <a:ext cx="10541000" cy="1325563"/>
          </a:xfrm>
        </p:spPr>
        <p:txBody>
          <a:bodyPr/>
          <a:lstStyle/>
          <a:p>
            <a:r>
              <a:rPr lang="en-US" b="1" u="sng" dirty="0" smtClean="0"/>
              <a:t>My Research</a:t>
            </a:r>
            <a:r>
              <a:rPr lang="en-US" b="1" dirty="0" smtClean="0"/>
              <a:t>: Background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" y="1092200"/>
            <a:ext cx="7073900" cy="311996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updrafts associated with density currents (a.k.a., gust fronts, cold pools) are important for initiating new, or sustaining existing, convective storms.</a:t>
            </a:r>
          </a:p>
          <a:p>
            <a:r>
              <a:rPr lang="en-US" sz="2400" dirty="0"/>
              <a:t>Climate models need </a:t>
            </a:r>
            <a:r>
              <a:rPr lang="en-US" sz="2400" dirty="0" smtClean="0"/>
              <a:t>to </a:t>
            </a:r>
            <a:r>
              <a:rPr lang="en-US" sz="2400" dirty="0"/>
              <a:t>initiate new convection based on </a:t>
            </a:r>
            <a:r>
              <a:rPr lang="en-US" sz="2400" dirty="0" smtClean="0"/>
              <a:t>unresolved cold </a:t>
            </a:r>
            <a:r>
              <a:rPr lang="en-US" sz="2400" dirty="0"/>
              <a:t>pool </a:t>
            </a:r>
            <a:r>
              <a:rPr lang="en-US" sz="2400" dirty="0" smtClean="0"/>
              <a:t>processes.</a:t>
            </a:r>
          </a:p>
          <a:p>
            <a:pPr lvl="1"/>
            <a:r>
              <a:rPr lang="en-US" sz="2000" dirty="0" smtClean="0"/>
              <a:t>Better understanding these processes will help us to parameterize climate models more accurately. </a:t>
            </a:r>
          </a:p>
          <a:p>
            <a:pPr lvl="2"/>
            <a:endParaRPr lang="en-US" sz="1600" dirty="0"/>
          </a:p>
          <a:p>
            <a:pPr marL="0" indent="0">
              <a:buNone/>
            </a:pP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08838"/>
            <a:ext cx="5105400" cy="359313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1738" t="2773" r="37003" b="40062"/>
          <a:stretch/>
        </p:blipFill>
        <p:spPr>
          <a:xfrm>
            <a:off x="380998" y="3670838"/>
            <a:ext cx="4047067" cy="2907763"/>
          </a:xfrm>
          <a:prstGeom prst="rect">
            <a:avLst/>
          </a:prstGeom>
          <a:ln w="3175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7484532" y="0"/>
            <a:ext cx="4080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Taken from </a:t>
            </a:r>
            <a:r>
              <a:rPr lang="en-US" sz="1200" dirty="0" err="1" smtClean="0"/>
              <a:t>Markowski</a:t>
            </a:r>
            <a:r>
              <a:rPr lang="en-US" sz="1200" dirty="0" smtClean="0"/>
              <a:t> and Richardson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872066" y="6581001"/>
            <a:ext cx="261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Taken from </a:t>
            </a:r>
            <a:r>
              <a:rPr lang="en-US" sz="1200" dirty="0" err="1" smtClean="0"/>
              <a:t>Wilbanks</a:t>
            </a:r>
            <a:r>
              <a:rPr lang="en-US" sz="1200" dirty="0" smtClean="0"/>
              <a:t> et al. (2015)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4885510" y="4177827"/>
            <a:ext cx="668818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Our goal: To </a:t>
            </a:r>
            <a:r>
              <a:rPr lang="en-US" sz="2600" dirty="0"/>
              <a:t>examine updraft sensitivity to variations in cold pool properties and environmental wind shear. </a:t>
            </a:r>
            <a:endParaRPr lang="en-US" sz="2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Specifically, we </a:t>
            </a:r>
            <a:r>
              <a:rPr lang="en-US" sz="2600" dirty="0"/>
              <a:t>aim to characterize </a:t>
            </a:r>
            <a:r>
              <a:rPr lang="en-US" sz="2600" b="1" dirty="0"/>
              <a:t>c</a:t>
            </a:r>
            <a:r>
              <a:rPr lang="en-US" sz="2600" dirty="0"/>
              <a:t>, </a:t>
            </a:r>
            <a:r>
              <a:rPr lang="el-GR" sz="2600" b="1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sz="2600" b="1" dirty="0"/>
              <a:t>u </a:t>
            </a:r>
            <a:r>
              <a:rPr lang="en-US" sz="2600" dirty="0"/>
              <a:t>and updraft strength </a:t>
            </a:r>
            <a:r>
              <a:rPr lang="en-US" sz="2600" b="1" dirty="0"/>
              <a:t>(w) </a:t>
            </a:r>
            <a:r>
              <a:rPr lang="en-US" sz="2600" dirty="0"/>
              <a:t>and orientation </a:t>
            </a:r>
            <a:r>
              <a:rPr lang="en-US" sz="2600" b="1" dirty="0"/>
              <a:t>(𝜃).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51290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17992"/>
            <a:ext cx="5470918" cy="1183792"/>
          </a:xfrm>
        </p:spPr>
        <p:txBody>
          <a:bodyPr/>
          <a:lstStyle/>
          <a:p>
            <a:r>
              <a:rPr lang="en-US" b="1" u="sng" dirty="0" smtClean="0"/>
              <a:t>My Research</a:t>
            </a:r>
            <a:r>
              <a:rPr lang="en-US" b="1" dirty="0" smtClean="0"/>
              <a:t>: Methods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89" t="6059" r="3972" b="5375"/>
          <a:stretch/>
        </p:blipFill>
        <p:spPr>
          <a:xfrm>
            <a:off x="59269" y="3454396"/>
            <a:ext cx="5104958" cy="3098800"/>
          </a:xfrm>
          <a:prstGeom prst="rect">
            <a:avLst/>
          </a:prstGeom>
          <a:ln w="317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08" t="3887" r="1292" b="1460"/>
          <a:stretch/>
        </p:blipFill>
        <p:spPr>
          <a:xfrm>
            <a:off x="5215467" y="3997793"/>
            <a:ext cx="6917264" cy="25723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199" y="-189169"/>
            <a:ext cx="5511801" cy="406036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130" y="1139825"/>
            <a:ext cx="6637869" cy="2526242"/>
          </a:xfrm>
        </p:spPr>
        <p:txBody>
          <a:bodyPr>
            <a:normAutofit/>
          </a:bodyPr>
          <a:lstStyle/>
          <a:p>
            <a:r>
              <a:rPr lang="en-US" sz="2000" dirty="0"/>
              <a:t>Data collected from the Southern Great Plains (SGP) atmospheric observatory in Oklahoma.</a:t>
            </a:r>
          </a:p>
          <a:p>
            <a:pPr lvl="1"/>
            <a:r>
              <a:rPr lang="en-US" sz="1800" dirty="0"/>
              <a:t>The ARM Facility has more than 50 instrument platforms or suites.</a:t>
            </a:r>
          </a:p>
          <a:p>
            <a:pPr lvl="2"/>
            <a:r>
              <a:rPr lang="en-US" sz="1600" dirty="0" err="1" smtClean="0"/>
              <a:t>Lidars</a:t>
            </a:r>
            <a:r>
              <a:rPr lang="en-US" sz="1600" dirty="0" smtClean="0"/>
              <a:t>, Radars </a:t>
            </a:r>
            <a:endParaRPr lang="en-US" sz="1600" dirty="0"/>
          </a:p>
          <a:p>
            <a:pPr lvl="2"/>
            <a:r>
              <a:rPr lang="en-US" sz="1600" dirty="0"/>
              <a:t>Surface meteorological instrumentation</a:t>
            </a:r>
          </a:p>
          <a:p>
            <a:r>
              <a:rPr lang="en-US" sz="2000" dirty="0"/>
              <a:t>Lots of afternoon deep convection.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28334" y="6527800"/>
            <a:ext cx="863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Both images taken from https://www.arm.gov/capabilities/observatories/sgp</a:t>
            </a:r>
          </a:p>
        </p:txBody>
      </p:sp>
    </p:spTree>
    <p:extLst>
      <p:ext uri="{BB962C8B-B14F-4D97-AF65-F5344CB8AC3E}">
        <p14:creationId xmlns:p14="http://schemas.microsoft.com/office/powerpoint/2010/main" val="14899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My Research</a:t>
            </a:r>
            <a:r>
              <a:rPr lang="en-US" b="1" dirty="0"/>
              <a:t>: </a:t>
            </a:r>
            <a:r>
              <a:rPr lang="en-US" b="1" dirty="0" smtClean="0"/>
              <a:t>Methods cont..</a:t>
            </a:r>
            <a:endParaRPr lang="en-US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3865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Following </a:t>
            </a:r>
            <a:r>
              <a:rPr lang="en-US" sz="2400" dirty="0" err="1"/>
              <a:t>Markowski</a:t>
            </a:r>
            <a:r>
              <a:rPr lang="en-US" sz="2400" dirty="0"/>
              <a:t> and Richardson (2010) we transform observed wind profiles into a front relative coordinate: </a:t>
            </a:r>
          </a:p>
          <a:p>
            <a:pPr marL="742950" lvl="1" indent="-285750"/>
            <a:r>
              <a:rPr lang="en-US" dirty="0"/>
              <a:t>Vertical wind profiles are examined spanning the density current </a:t>
            </a:r>
            <a:r>
              <a:rPr lang="en-US" dirty="0" smtClean="0"/>
              <a:t>passage.</a:t>
            </a:r>
            <a:endParaRPr lang="en-US" dirty="0"/>
          </a:p>
          <a:p>
            <a:pPr marL="742950" lvl="1" indent="-285750"/>
            <a:r>
              <a:rPr lang="en-US" dirty="0"/>
              <a:t>Density current speed and direction are defined 30 minutes after the frontal passage. </a:t>
            </a:r>
          </a:p>
          <a:p>
            <a:pPr marL="742950" lvl="1" indent="-285750"/>
            <a:r>
              <a:rPr lang="en-US" dirty="0"/>
              <a:t>A coordinate rotation is performed based on the propagation direction.  </a:t>
            </a:r>
          </a:p>
          <a:p>
            <a:pPr marL="742950" lvl="1" indent="-285750"/>
            <a:r>
              <a:rPr lang="en-US" dirty="0"/>
              <a:t>Frontal speed is subtracted from all observed </a:t>
            </a:r>
            <a:r>
              <a:rPr lang="en-US" dirty="0" smtClean="0"/>
              <a:t>winds.</a:t>
            </a:r>
            <a:endParaRPr lang="en-US" dirty="0"/>
          </a:p>
          <a:p>
            <a:pPr marL="742950" lvl="1" indent="-285750"/>
            <a:r>
              <a:rPr lang="en-US" dirty="0"/>
              <a:t>This allows us to:</a:t>
            </a:r>
          </a:p>
          <a:p>
            <a:pPr marL="1200150" lvl="2" indent="-285750"/>
            <a:r>
              <a:rPr lang="en-US" sz="2400" dirty="0"/>
              <a:t>Examine the pre frontal wind shear (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sz="2400" b="1" dirty="0"/>
              <a:t>u</a:t>
            </a:r>
            <a:r>
              <a:rPr lang="en-US" sz="2400" dirty="0" smtClean="0"/>
              <a:t>).</a:t>
            </a:r>
            <a:endParaRPr lang="en-US" sz="2400" dirty="0"/>
          </a:p>
          <a:p>
            <a:pPr marL="1200150" lvl="2" indent="-285750"/>
            <a:r>
              <a:rPr lang="en-US" sz="2400" dirty="0"/>
              <a:t>Diagnose the height of the density current core (</a:t>
            </a:r>
            <a:r>
              <a:rPr lang="en-US" sz="2400" b="1" dirty="0"/>
              <a:t>h</a:t>
            </a:r>
            <a:r>
              <a:rPr lang="en-US" sz="2400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26986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1" r="17184"/>
          <a:stretch/>
        </p:blipFill>
        <p:spPr>
          <a:xfrm>
            <a:off x="868998" y="1453089"/>
            <a:ext cx="10298657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59"/>
            <a:ext cx="10515600" cy="1325563"/>
          </a:xfrm>
        </p:spPr>
        <p:txBody>
          <a:bodyPr/>
          <a:lstStyle/>
          <a:p>
            <a:r>
              <a:rPr lang="en-US" b="1" u="sng" dirty="0"/>
              <a:t>My Research</a:t>
            </a:r>
            <a:r>
              <a:rPr lang="en-US" b="1" dirty="0"/>
              <a:t>: </a:t>
            </a:r>
            <a:r>
              <a:rPr lang="en-US" b="1" dirty="0" smtClean="0"/>
              <a:t>Methods cont..</a:t>
            </a:r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4749800" y="5114047"/>
            <a:ext cx="1803400" cy="1024290"/>
          </a:xfrm>
          <a:custGeom>
            <a:avLst/>
            <a:gdLst>
              <a:gd name="connsiteX0" fmla="*/ 0 w 1803400"/>
              <a:gd name="connsiteY0" fmla="*/ 1024290 h 1024290"/>
              <a:gd name="connsiteX1" fmla="*/ 1058333 w 1803400"/>
              <a:gd name="connsiteY1" fmla="*/ 25223 h 1024290"/>
              <a:gd name="connsiteX2" fmla="*/ 1803400 w 1803400"/>
              <a:gd name="connsiteY2" fmla="*/ 397757 h 102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3400" h="1024290">
                <a:moveTo>
                  <a:pt x="0" y="1024290"/>
                </a:moveTo>
                <a:cubicBezTo>
                  <a:pt x="378883" y="576967"/>
                  <a:pt x="757766" y="129645"/>
                  <a:pt x="1058333" y="25223"/>
                </a:cubicBezTo>
                <a:cubicBezTo>
                  <a:pt x="1358900" y="-79199"/>
                  <a:pt x="1581150" y="159279"/>
                  <a:pt x="1803400" y="397757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6519332" y="5469469"/>
            <a:ext cx="1320800" cy="731811"/>
          </a:xfrm>
          <a:custGeom>
            <a:avLst/>
            <a:gdLst>
              <a:gd name="connsiteX0" fmla="*/ 0 w 1320800"/>
              <a:gd name="connsiteY0" fmla="*/ 0 h 731811"/>
              <a:gd name="connsiteX1" fmla="*/ 372534 w 1320800"/>
              <a:gd name="connsiteY1" fmla="*/ 347134 h 731811"/>
              <a:gd name="connsiteX2" fmla="*/ 1075267 w 1320800"/>
              <a:gd name="connsiteY2" fmla="*/ 685800 h 731811"/>
              <a:gd name="connsiteX3" fmla="*/ 1320800 w 1320800"/>
              <a:gd name="connsiteY3" fmla="*/ 719667 h 731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0800" h="731811">
                <a:moveTo>
                  <a:pt x="0" y="0"/>
                </a:moveTo>
                <a:cubicBezTo>
                  <a:pt x="96661" y="116417"/>
                  <a:pt x="193323" y="232834"/>
                  <a:pt x="372534" y="347134"/>
                </a:cubicBezTo>
                <a:cubicBezTo>
                  <a:pt x="551745" y="461434"/>
                  <a:pt x="917223" y="623711"/>
                  <a:pt x="1075267" y="685800"/>
                </a:cubicBezTo>
                <a:cubicBezTo>
                  <a:pt x="1233311" y="747889"/>
                  <a:pt x="1277055" y="733778"/>
                  <a:pt x="1320800" y="719667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e 26"/>
          <p:cNvSpPr/>
          <p:nvPr/>
        </p:nvSpPr>
        <p:spPr>
          <a:xfrm>
            <a:off x="5994400" y="5113867"/>
            <a:ext cx="160867" cy="1016000"/>
          </a:xfrm>
          <a:prstGeom prst="rightBrace">
            <a:avLst/>
          </a:prstGeom>
          <a:ln w="38100">
            <a:solidFill>
              <a:srgbClr val="21CA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8" name="Right Brace 27"/>
          <p:cNvSpPr/>
          <p:nvPr/>
        </p:nvSpPr>
        <p:spPr>
          <a:xfrm>
            <a:off x="3098801" y="4580467"/>
            <a:ext cx="194726" cy="1286933"/>
          </a:xfrm>
          <a:prstGeom prst="rightBrace">
            <a:avLst/>
          </a:prstGeom>
          <a:ln w="38100">
            <a:solidFill>
              <a:srgbClr val="21CA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Brace 28"/>
          <p:cNvSpPr/>
          <p:nvPr/>
        </p:nvSpPr>
        <p:spPr>
          <a:xfrm>
            <a:off x="3970859" y="4656667"/>
            <a:ext cx="228608" cy="1481670"/>
          </a:xfrm>
          <a:prstGeom prst="rightBrace">
            <a:avLst/>
          </a:prstGeom>
          <a:ln w="38100">
            <a:solidFill>
              <a:srgbClr val="21CA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403600" y="4902204"/>
            <a:ext cx="999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rgbClr val="21CA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sz="3200" b="1" dirty="0" smtClean="0">
                <a:solidFill>
                  <a:srgbClr val="21CA14"/>
                </a:solidFill>
              </a:rPr>
              <a:t>u</a:t>
            </a:r>
            <a:endParaRPr lang="en-US" sz="3200" b="1" dirty="0">
              <a:solidFill>
                <a:srgbClr val="21CA14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343395" y="5088469"/>
            <a:ext cx="999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rgbClr val="21CA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sz="3200" b="1" dirty="0" smtClean="0">
                <a:solidFill>
                  <a:srgbClr val="21CA14"/>
                </a:solidFill>
              </a:rPr>
              <a:t>u</a:t>
            </a:r>
            <a:endParaRPr lang="en-US" sz="3200" b="1" dirty="0">
              <a:solidFill>
                <a:srgbClr val="21CA1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65340" y="5308607"/>
            <a:ext cx="999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1CA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endParaRPr lang="en-US" sz="3200" b="1" dirty="0">
              <a:solidFill>
                <a:srgbClr val="21CA14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4724400" y="2777067"/>
            <a:ext cx="397933" cy="3429000"/>
          </a:xfrm>
          <a:prstGeom prst="ellipse">
            <a:avLst/>
          </a:prstGeom>
          <a:noFill/>
          <a:ln w="38100">
            <a:solidFill>
              <a:srgbClr val="21CA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1861" y="293234"/>
            <a:ext cx="3009900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9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8" grpId="1" animBg="1"/>
      <p:bldP spid="29" grpId="0" animBg="1"/>
      <p:bldP spid="29" grpId="1" animBg="1"/>
      <p:bldP spid="32" grpId="0"/>
      <p:bldP spid="32" grpId="1"/>
      <p:bldP spid="34" grpId="0"/>
      <p:bldP spid="34" grpId="1"/>
      <p:bldP spid="35" grpId="0"/>
      <p:bldP spid="36" grpId="0" animBg="1"/>
      <p:bldP spid="3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183" y="86451"/>
            <a:ext cx="10515600" cy="1325563"/>
          </a:xfrm>
        </p:spPr>
        <p:txBody>
          <a:bodyPr/>
          <a:lstStyle/>
          <a:p>
            <a:r>
              <a:rPr lang="en-US" b="1" u="sng" dirty="0" smtClean="0"/>
              <a:t>My Research</a:t>
            </a:r>
            <a:r>
              <a:rPr lang="en-US" b="1" dirty="0" smtClean="0"/>
              <a:t>: Preliminary Results</a:t>
            </a:r>
            <a:endParaRPr lang="en-US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5534843-476B-664B-B6C2-AFC226BFB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3" b="4431"/>
          <a:stretch/>
        </p:blipFill>
        <p:spPr>
          <a:xfrm>
            <a:off x="4467496" y="3247258"/>
            <a:ext cx="4075513" cy="361074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2606" y="15894153"/>
            <a:ext cx="4593977" cy="43614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0719" y="3282532"/>
            <a:ext cx="3657600" cy="35754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t="10300" r="8468" b="4875"/>
          <a:stretch/>
        </p:blipFill>
        <p:spPr>
          <a:xfrm>
            <a:off x="52253" y="3518267"/>
            <a:ext cx="4158541" cy="33049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1589" y="1036320"/>
            <a:ext cx="114604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Correlations between density current properties and environmental properties with updraft characteristics were attempted.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Many problems arise when comparing observations to modeling and laboratory studies.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Δu</a:t>
            </a: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p’, c etc. </a:t>
            </a:r>
            <a:endParaRPr lang="en-US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We plan to physically show RKW theory as well as diagnose other physical parameters that may affect updrafts, and therefore convection.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88869" y="3213463"/>
            <a:ext cx="3274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p‘ vs Updraft Speed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991600" y="3235235"/>
            <a:ext cx="3274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Updraft Angle vs Updraft Speed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33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Final Conclusions 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Climate models need to be able to initiate new convection based on cold pool processes, but climate models don’t actually resolve cold pools. </a:t>
            </a:r>
          </a:p>
          <a:p>
            <a:pPr lvl="1"/>
            <a:r>
              <a:rPr lang="en-US" dirty="0"/>
              <a:t>Therefore they need to be parameterized. </a:t>
            </a:r>
          </a:p>
          <a:p>
            <a:pPr lvl="1"/>
            <a:r>
              <a:rPr lang="en-US" dirty="0"/>
              <a:t>Finding basic physical processes will help us to determine updrafts.</a:t>
            </a:r>
          </a:p>
        </p:txBody>
      </p:sp>
    </p:spTree>
    <p:extLst>
      <p:ext uri="{BB962C8B-B14F-4D97-AF65-F5344CB8AC3E}">
        <p14:creationId xmlns:p14="http://schemas.microsoft.com/office/powerpoint/2010/main" val="324873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References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i="1" dirty="0" err="1"/>
              <a:t>Bedka</a:t>
            </a:r>
            <a:r>
              <a:rPr lang="en-US" i="1" dirty="0"/>
              <a:t>, K. M., and J. R. </a:t>
            </a:r>
            <a:r>
              <a:rPr lang="en-US" i="1" dirty="0" err="1"/>
              <a:t>Mecikalski</a:t>
            </a:r>
            <a:r>
              <a:rPr lang="en-US" i="1" dirty="0"/>
              <a:t>, 2005: Application of </a:t>
            </a:r>
            <a:r>
              <a:rPr lang="en-US" i="1" dirty="0" smtClean="0"/>
              <a:t>satellite derived atmospheric </a:t>
            </a:r>
            <a:r>
              <a:rPr lang="en-US" i="1" dirty="0"/>
              <a:t>motion vectors for estimating </a:t>
            </a:r>
            <a:r>
              <a:rPr lang="en-US" i="1" dirty="0" smtClean="0"/>
              <a:t>mesoscale flows</a:t>
            </a:r>
            <a:r>
              <a:rPr lang="en-US" i="1" dirty="0"/>
              <a:t>. J. Appl. Meteor., 44, 1761–1772, </a:t>
            </a:r>
            <a:r>
              <a:rPr lang="en-US" i="1" dirty="0">
                <a:hlinkClick r:id="rId2"/>
              </a:rPr>
              <a:t>https://</a:t>
            </a:r>
            <a:r>
              <a:rPr lang="en-US" i="1" dirty="0" smtClean="0">
                <a:hlinkClick r:id="rId2"/>
              </a:rPr>
              <a:t>doi.org/10.1175/JAM2264.1</a:t>
            </a:r>
            <a:r>
              <a:rPr lang="en-US" i="1" dirty="0" smtClean="0"/>
              <a:t>.</a:t>
            </a:r>
          </a:p>
          <a:p>
            <a:r>
              <a:rPr lang="en-US" i="1" dirty="0" err="1" smtClean="0"/>
              <a:t>Bedka</a:t>
            </a:r>
            <a:r>
              <a:rPr lang="en-US" i="1" dirty="0" smtClean="0"/>
              <a:t>, K. M., </a:t>
            </a:r>
            <a:r>
              <a:rPr lang="en-US" i="1" dirty="0"/>
              <a:t>and K. </a:t>
            </a:r>
            <a:r>
              <a:rPr lang="en-US" i="1" dirty="0" err="1"/>
              <a:t>Khlopenkov</a:t>
            </a:r>
            <a:r>
              <a:rPr lang="en-US" i="1" dirty="0"/>
              <a:t>, 2016: A probabilistic </a:t>
            </a:r>
            <a:r>
              <a:rPr lang="en-US" i="1" dirty="0" smtClean="0"/>
              <a:t>multispectral pattern </a:t>
            </a:r>
            <a:r>
              <a:rPr lang="en-US" i="1" dirty="0"/>
              <a:t>recognition method for detection of </a:t>
            </a:r>
            <a:r>
              <a:rPr lang="en-US" i="1" dirty="0" smtClean="0"/>
              <a:t>overshooting cloud </a:t>
            </a:r>
            <a:r>
              <a:rPr lang="en-US" i="1" dirty="0"/>
              <a:t>tops using passive satellite imager </a:t>
            </a:r>
            <a:r>
              <a:rPr lang="en-US" i="1" dirty="0" smtClean="0"/>
              <a:t>observations. J</a:t>
            </a:r>
            <a:r>
              <a:rPr lang="en-US" i="1" dirty="0"/>
              <a:t>. Appl. Meteor. </a:t>
            </a:r>
            <a:r>
              <a:rPr lang="en-US" i="1" dirty="0" err="1"/>
              <a:t>Climatol</a:t>
            </a:r>
            <a:r>
              <a:rPr lang="en-US" i="1" dirty="0"/>
              <a:t>., 55, 1983–2005, </a:t>
            </a:r>
            <a:r>
              <a:rPr lang="en-US" i="1" dirty="0">
                <a:hlinkClick r:id="rId3"/>
              </a:rPr>
              <a:t>https://</a:t>
            </a:r>
            <a:r>
              <a:rPr lang="en-US" i="1" dirty="0" smtClean="0">
                <a:hlinkClick r:id="rId3"/>
              </a:rPr>
              <a:t>doi.org/10.1175/JAMC-D-15-0249.1</a:t>
            </a:r>
            <a:r>
              <a:rPr lang="en-US" i="1" dirty="0" smtClean="0"/>
              <a:t>.</a:t>
            </a:r>
          </a:p>
          <a:p>
            <a:r>
              <a:rPr lang="en-US" i="1" dirty="0" err="1"/>
              <a:t>Rotunno</a:t>
            </a:r>
            <a:r>
              <a:rPr lang="en-US" i="1" dirty="0"/>
              <a:t>, R. (1988). A Theory for Strong, Long-Lived Squall Lines. Journal of the Atmospheric Sciences, 45(3), </a:t>
            </a:r>
            <a:r>
              <a:rPr lang="en-US" i="1" dirty="0" smtClean="0"/>
              <a:t>463</a:t>
            </a:r>
          </a:p>
          <a:p>
            <a:pPr fontAlgn="base"/>
            <a:r>
              <a:rPr lang="en-US" i="1" dirty="0" err="1" smtClean="0"/>
              <a:t>Apke</a:t>
            </a:r>
            <a:r>
              <a:rPr lang="en-US" i="1" dirty="0"/>
              <a:t>, J. M., J. R. </a:t>
            </a:r>
            <a:r>
              <a:rPr lang="en-US" i="1" dirty="0" err="1"/>
              <a:t>Mecikalski</a:t>
            </a:r>
            <a:r>
              <a:rPr lang="en-US" i="1" dirty="0"/>
              <a:t>, and C. P. Jewett, 2016 : Analysis of mesoscale atmospheric flows above mature deep convection using super rapid scan geostationary satellite data. J. Appl. Meteor. </a:t>
            </a:r>
            <a:r>
              <a:rPr lang="en-US" i="1" dirty="0" err="1"/>
              <a:t>Climatol</a:t>
            </a:r>
            <a:r>
              <a:rPr lang="en-US" i="1" dirty="0"/>
              <a:t>., 55, 1859 – 1887, https://doi.org/10.1175/JAMC-D-15-0253.1.</a:t>
            </a:r>
            <a:endParaRPr lang="en-US" dirty="0"/>
          </a:p>
          <a:p>
            <a:pPr fontAlgn="base"/>
            <a:r>
              <a:rPr lang="en-US" i="1" dirty="0" err="1" smtClean="0"/>
              <a:t>Apke</a:t>
            </a:r>
            <a:r>
              <a:rPr lang="en-US" i="1" dirty="0"/>
              <a:t>, J. M., J. R. </a:t>
            </a:r>
            <a:r>
              <a:rPr lang="en-US" i="1" dirty="0" err="1"/>
              <a:t>Mecikalski</a:t>
            </a:r>
            <a:r>
              <a:rPr lang="en-US" i="1" dirty="0"/>
              <a:t>, K. M. </a:t>
            </a:r>
            <a:r>
              <a:rPr lang="en-US" i="1" dirty="0" err="1"/>
              <a:t>Bedka</a:t>
            </a:r>
            <a:r>
              <a:rPr lang="en-US" i="1" dirty="0"/>
              <a:t>, E. W. </a:t>
            </a:r>
            <a:r>
              <a:rPr lang="en-US" i="1" dirty="0" err="1"/>
              <a:t>McCaul</a:t>
            </a:r>
            <a:r>
              <a:rPr lang="en-US" i="1" dirty="0"/>
              <a:t>, C. R. </a:t>
            </a:r>
            <a:r>
              <a:rPr lang="en-US" i="1" dirty="0" err="1"/>
              <a:t>Homeyer</a:t>
            </a:r>
            <a:r>
              <a:rPr lang="en-US" i="1" dirty="0"/>
              <a:t>, and C. P. Jewett, 2018 : Relationships between deep convection updraft characteristics and satellite based Super Rapid Scan mesoscale atmospheric motion vector derived flow. Mon. </a:t>
            </a:r>
            <a:r>
              <a:rPr lang="en-US" i="1" dirty="0" err="1"/>
              <a:t>Wea</a:t>
            </a:r>
            <a:r>
              <a:rPr lang="en-US" i="1" dirty="0"/>
              <a:t>. Rev., https://doi.org/10.1175/MWR-D-18-0119.1, in press.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10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Introduction</a:t>
            </a:r>
            <a:r>
              <a:rPr lang="en-US" b="1" dirty="0" smtClean="0"/>
              <a:t>: Goals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14" y="4107566"/>
            <a:ext cx="10515600" cy="4351338"/>
          </a:xfrm>
        </p:spPr>
        <p:txBody>
          <a:bodyPr/>
          <a:lstStyle/>
          <a:p>
            <a:r>
              <a:rPr lang="en-US" sz="3200" dirty="0" smtClean="0"/>
              <a:t>Hypothesis</a:t>
            </a:r>
            <a:r>
              <a:rPr lang="en-US" sz="3200" dirty="0" smtClean="0"/>
              <a:t>: Storm scale CTD should peak in space and time near OT regions depicted by GOES, and the CTD maximum will further be correlated to internal and near-cloud-top </a:t>
            </a:r>
            <a:r>
              <a:rPr lang="en-US" sz="3200" dirty="0" err="1" smtClean="0"/>
              <a:t>uprdraft</a:t>
            </a:r>
            <a:r>
              <a:rPr lang="en-US" sz="3200" dirty="0" smtClean="0"/>
              <a:t> characteristics.</a:t>
            </a:r>
          </a:p>
          <a:p>
            <a:pPr lvl="1"/>
            <a:r>
              <a:rPr lang="en-US" sz="2800" dirty="0" smtClean="0"/>
              <a:t>Updraft volume and magnitude. 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61553" y="1550126"/>
            <a:ext cx="1070283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The goals are: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1.) To understand if SRS-based CTD products provide meaningful and temporally consistent characterizations of updrafts in DC.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2.) To determine the relevance of updraft accelerations inferred in these </a:t>
            </a:r>
            <a:r>
              <a:rPr lang="en-US" sz="2800" dirty="0" err="1"/>
              <a:t>multisensor</a:t>
            </a:r>
            <a:r>
              <a:rPr lang="en-US" sz="2800" dirty="0"/>
              <a:t> products for severe weather </a:t>
            </a:r>
            <a:r>
              <a:rPr lang="en-US" sz="2800" dirty="0" err="1" smtClean="0"/>
              <a:t>nowcasting</a:t>
            </a:r>
            <a:r>
              <a:rPr lang="en-US" sz="2800" dirty="0"/>
              <a:t>.</a:t>
            </a:r>
          </a:p>
          <a:p>
            <a:pPr lvl="1"/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9704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612" y="86451"/>
            <a:ext cx="10515600" cy="1325563"/>
          </a:xfrm>
        </p:spPr>
        <p:txBody>
          <a:bodyPr/>
          <a:lstStyle/>
          <a:p>
            <a:r>
              <a:rPr lang="en-US" b="1" u="sng" dirty="0" smtClean="0"/>
              <a:t>Background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589" y="1358537"/>
            <a:ext cx="11800114" cy="5355772"/>
          </a:xfrm>
        </p:spPr>
        <p:txBody>
          <a:bodyPr>
            <a:normAutofit/>
          </a:bodyPr>
          <a:lstStyle/>
          <a:p>
            <a:r>
              <a:rPr lang="en-US" dirty="0"/>
              <a:t>Mesoscale atmospheric motion vectors (</a:t>
            </a:r>
            <a:r>
              <a:rPr lang="en-US" dirty="0" err="1"/>
              <a:t>mAMVs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Derived using a series of GOES images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Used with NWP to extract mesoscale flow field.</a:t>
            </a:r>
            <a:endParaRPr lang="en-US" dirty="0"/>
          </a:p>
          <a:p>
            <a:r>
              <a:rPr lang="en-US" dirty="0"/>
              <a:t>Remote sensing observations of convective updrafts.</a:t>
            </a:r>
          </a:p>
          <a:p>
            <a:pPr lvl="1"/>
            <a:r>
              <a:rPr lang="en-US" dirty="0"/>
              <a:t>Ground-based multi-Doppler </a:t>
            </a:r>
            <a:r>
              <a:rPr lang="en-US" dirty="0" smtClean="0"/>
              <a:t>radar</a:t>
            </a:r>
            <a:r>
              <a:rPr lang="en-US" dirty="0"/>
              <a:t> </a:t>
            </a:r>
            <a:r>
              <a:rPr lang="en-US" dirty="0" smtClean="0"/>
              <a:t>has been used to characterize 3-D updraft flow structure of severe DC. **</a:t>
            </a:r>
            <a:endParaRPr lang="en-US" dirty="0"/>
          </a:p>
          <a:p>
            <a:r>
              <a:rPr lang="en-US" dirty="0"/>
              <a:t>Radar observations of updrafts in DC have been complemented by total lightning measurements.</a:t>
            </a:r>
          </a:p>
          <a:p>
            <a:pPr lvl="1"/>
            <a:r>
              <a:rPr lang="en-US" dirty="0"/>
              <a:t>Total lightning flashes observed from LMAs have been correlated to mixed-phase updraft strength and volume. </a:t>
            </a:r>
            <a:endParaRPr lang="en-US" dirty="0" smtClean="0"/>
          </a:p>
          <a:p>
            <a:pPr lvl="1"/>
            <a:r>
              <a:rPr lang="en-US" dirty="0" smtClean="0"/>
              <a:t>The spatial distribution of LMA sources sometimes reveals lightning “holes” or “rings” in intense storms. </a:t>
            </a:r>
          </a:p>
          <a:p>
            <a:pPr lvl="2"/>
            <a:r>
              <a:rPr lang="en-US" dirty="0" smtClean="0"/>
              <a:t>Strongest updraft cores.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10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177" y="95794"/>
            <a:ext cx="10515600" cy="1325563"/>
          </a:xfrm>
        </p:spPr>
        <p:txBody>
          <a:bodyPr/>
          <a:lstStyle/>
          <a:p>
            <a:r>
              <a:rPr lang="en-US" b="1" u="sng" dirty="0"/>
              <a:t>Background</a:t>
            </a:r>
            <a:r>
              <a:rPr lang="en-US" b="1" dirty="0"/>
              <a:t> </a:t>
            </a:r>
            <a:r>
              <a:rPr lang="en-US" b="1" dirty="0" smtClean="0"/>
              <a:t>cont..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581" y="3013166"/>
            <a:ext cx="5796089" cy="42697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2880" y="1123405"/>
            <a:ext cx="6252754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Updraft tracking is performed with GEO satellites that collect data over significantly larger domains.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Updrafts tracked by identification of domelike protrusions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Overshooting tops, aka 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Caveats between satellite-based OT detections and updrafts: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OTs penetrating the stratosphere may appear warmer.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IR temperature data may have too course a spatial distribution.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Drawbacks in subjective an objective OT identification suggest a need to combine OT observations with other datasets for optimal updraft location and intensity recognition. **</a:t>
            </a:r>
            <a:endParaRPr lang="en-US" sz="2400" dirty="0"/>
          </a:p>
        </p:txBody>
      </p:sp>
      <p:pic>
        <p:nvPicPr>
          <p:cNvPr id="2050" name="Picture 2" descr="https://upload.wikimedia.org/wikipedia/commons/6/67/Tornadic_superc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656" y="69308"/>
            <a:ext cx="4737463" cy="328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20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933" y="0"/>
            <a:ext cx="10515600" cy="1325563"/>
          </a:xfrm>
        </p:spPr>
        <p:txBody>
          <a:bodyPr/>
          <a:lstStyle/>
          <a:p>
            <a:r>
              <a:rPr lang="en-US" b="1" u="sng" dirty="0" smtClean="0"/>
              <a:t>Methods</a:t>
            </a:r>
            <a:r>
              <a:rPr lang="en-US" b="1" dirty="0" smtClean="0"/>
              <a:t>: Data - Satellite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09160"/>
            <a:ext cx="7848600" cy="2373840"/>
          </a:xfrm>
        </p:spPr>
        <p:txBody>
          <a:bodyPr>
            <a:normAutofit/>
          </a:bodyPr>
          <a:lstStyle/>
          <a:p>
            <a:r>
              <a:rPr lang="en-US" dirty="0" smtClean="0"/>
              <a:t>Three GOES-14 channels were used for </a:t>
            </a:r>
            <a:r>
              <a:rPr lang="en-US" dirty="0" err="1" smtClean="0"/>
              <a:t>mAMV</a:t>
            </a:r>
            <a:r>
              <a:rPr lang="en-US" dirty="0" smtClean="0"/>
              <a:t> derivation and OT observations:</a:t>
            </a:r>
          </a:p>
          <a:p>
            <a:pPr lvl="1"/>
            <a:r>
              <a:rPr lang="en-US" dirty="0" smtClean="0"/>
              <a:t>The VIS band (0.63 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m)</a:t>
            </a:r>
            <a:endParaRPr lang="en-US" dirty="0" smtClean="0"/>
          </a:p>
          <a:p>
            <a:pPr lvl="1"/>
            <a:r>
              <a:rPr lang="en-US" dirty="0" smtClean="0"/>
              <a:t>The WV band (6.48 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m)</a:t>
            </a:r>
            <a:endParaRPr lang="en-US" dirty="0" smtClean="0"/>
          </a:p>
          <a:p>
            <a:pPr lvl="1"/>
            <a:r>
              <a:rPr lang="en-US" dirty="0" smtClean="0"/>
              <a:t>The cloud-top temperature “window” IR band (10.7 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m)</a:t>
            </a:r>
            <a:endParaRPr lang="en-US" dirty="0"/>
          </a:p>
        </p:txBody>
      </p:sp>
      <p:pic>
        <p:nvPicPr>
          <p:cNvPr id="1028" name="Picture 4" descr="http://en.es-static.us/upl/2012/10/401px-GOES-O_before_oxidizer_and_hydrazine_load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067" y="220702"/>
            <a:ext cx="4206240" cy="628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65" y="3517898"/>
            <a:ext cx="4297680" cy="322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4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Methods</a:t>
            </a:r>
            <a:r>
              <a:rPr lang="en-US" b="1" dirty="0" smtClean="0"/>
              <a:t>: Data - Radar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7126" y="1503407"/>
            <a:ext cx="7974874" cy="4967061"/>
          </a:xfrm>
        </p:spPr>
        <p:txBody>
          <a:bodyPr>
            <a:noAutofit/>
          </a:bodyPr>
          <a:lstStyle/>
          <a:p>
            <a:r>
              <a:rPr lang="en-US" dirty="0" smtClean="0"/>
              <a:t>Radar datasets include the Level-II Weather Surveillance Radar-1988 Doppler (WSR-88D) acquired from:</a:t>
            </a:r>
          </a:p>
          <a:p>
            <a:pPr lvl="1"/>
            <a:r>
              <a:rPr lang="en-US" sz="2600" dirty="0"/>
              <a:t>T</a:t>
            </a:r>
            <a:r>
              <a:rPr lang="en-US" sz="2600" dirty="0" smtClean="0"/>
              <a:t>he Level-II Weather Surveillance Radar-1988 Doppler (WSR-88D) acquired from National Climatic Data Center Archive Information Request System (NCDC AIRS).</a:t>
            </a:r>
          </a:p>
          <a:p>
            <a:pPr lvl="2"/>
            <a:r>
              <a:rPr lang="en-US" sz="2400" dirty="0" smtClean="0"/>
              <a:t>The Front Range, Colorado, system (KFTG)</a:t>
            </a:r>
          </a:p>
          <a:p>
            <a:pPr lvl="2"/>
            <a:r>
              <a:rPr lang="en-US" sz="2400" dirty="0" smtClean="0"/>
              <a:t>The </a:t>
            </a:r>
            <a:r>
              <a:rPr lang="en-US" sz="2400" dirty="0" err="1" smtClean="0"/>
              <a:t>Hytop</a:t>
            </a:r>
            <a:r>
              <a:rPr lang="en-US" sz="2400" dirty="0" smtClean="0"/>
              <a:t>, Alabama, system (KHTX)</a:t>
            </a:r>
          </a:p>
          <a:p>
            <a:pPr lvl="1"/>
            <a:r>
              <a:rPr lang="en-US" sz="2600" dirty="0" smtClean="0"/>
              <a:t>Northern Alabama Advanced Radar for Meteorological and Operational Research (ARMOR) located at the Huntsville, Alabama Airport</a:t>
            </a:r>
            <a:r>
              <a:rPr lang="en-US" sz="2600" dirty="0" smtClean="0"/>
              <a:t>.</a:t>
            </a:r>
          </a:p>
          <a:p>
            <a:pPr lvl="1"/>
            <a:endParaRPr lang="en-US" dirty="0"/>
          </a:p>
        </p:txBody>
      </p:sp>
      <p:pic>
        <p:nvPicPr>
          <p:cNvPr id="1026" name="Picture 2" descr="Image result for Northern Alabama Advanced Radar for Meteorological and Operational Research (ARMOR) located at the Huntsville, Alabama Airpor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20" y="1604137"/>
            <a:ext cx="2875007" cy="510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74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Methods</a:t>
            </a:r>
            <a:r>
              <a:rPr lang="en-US" b="1" dirty="0" smtClean="0"/>
              <a:t>: Data – Lightning Map Array (LMA)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771" y="1564367"/>
            <a:ext cx="4961709" cy="4679679"/>
          </a:xfrm>
        </p:spPr>
        <p:txBody>
          <a:bodyPr/>
          <a:lstStyle/>
          <a:p>
            <a:r>
              <a:rPr lang="en-US" dirty="0" smtClean="0"/>
              <a:t>For total lightning information: </a:t>
            </a:r>
          </a:p>
          <a:p>
            <a:pPr lvl="1"/>
            <a:r>
              <a:rPr lang="en-US" dirty="0" smtClean="0"/>
              <a:t>The Colorado Lightning Map Array (COLMA)</a:t>
            </a:r>
          </a:p>
          <a:p>
            <a:pPr lvl="1"/>
            <a:r>
              <a:rPr lang="en-US" dirty="0" smtClean="0"/>
              <a:t>West Texas LMA (WTLMA)</a:t>
            </a:r>
          </a:p>
          <a:p>
            <a:pPr lvl="1"/>
            <a:r>
              <a:rPr lang="en-US" dirty="0" smtClean="0"/>
              <a:t>Northern Alabama LMA (NALMA)</a:t>
            </a:r>
            <a:endParaRPr lang="en-US" dirty="0"/>
          </a:p>
          <a:p>
            <a:r>
              <a:rPr lang="en-US" dirty="0" smtClean="0"/>
              <a:t>Sum of the flashes for individual cells and evolving trend in flash rates (FRs) were compared to CTD and updrafts.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114" y="1280042"/>
            <a:ext cx="6000206" cy="54908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49144" y="6609803"/>
            <a:ext cx="3831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http://lightning.nmt.edu/colma/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6506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832" y="1357842"/>
            <a:ext cx="6540356" cy="3749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693" y="199663"/>
            <a:ext cx="10515600" cy="1325563"/>
          </a:xfrm>
        </p:spPr>
        <p:txBody>
          <a:bodyPr/>
          <a:lstStyle/>
          <a:p>
            <a:r>
              <a:rPr lang="en-US" b="1" u="sng" dirty="0" smtClean="0"/>
              <a:t>Methods</a:t>
            </a:r>
            <a:r>
              <a:rPr lang="en-US" b="1" dirty="0" smtClean="0"/>
              <a:t>: Case Studies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542648"/>
            <a:ext cx="5334000" cy="25908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5156201" y="2760133"/>
            <a:ext cx="2192866" cy="15239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5054599" y="3539066"/>
            <a:ext cx="2497668" cy="49106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4902198" y="3344336"/>
            <a:ext cx="3073402" cy="59266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868335" y="2311400"/>
            <a:ext cx="2218265" cy="148166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976533" y="2040466"/>
            <a:ext cx="1947333" cy="165100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255932" y="2429933"/>
            <a:ext cx="728135" cy="65193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26864" y="2336800"/>
            <a:ext cx="1134535" cy="198966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702797" y="3234267"/>
            <a:ext cx="601136" cy="52493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687726" y="3149600"/>
            <a:ext cx="1253073" cy="134620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037668" y="5308600"/>
            <a:ext cx="24045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Adams County supercell; a tornadic supercell in central Colorado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74470" y="5317067"/>
            <a:ext cx="220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Hale County supercell; a hailstorm in central Texas.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84269" y="5288340"/>
            <a:ext cx="29802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Elbert County supercell;</a:t>
            </a:r>
            <a:r>
              <a:rPr lang="en-US" sz="2000" dirty="0"/>
              <a:t> </a:t>
            </a:r>
            <a:r>
              <a:rPr lang="en-US" sz="2000" dirty="0" smtClean="0"/>
              <a:t>a tornadic supercell in southern Colorado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377" y="4014651"/>
            <a:ext cx="51206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Four of the cases were events with widespread DC and severe weather reports. </a:t>
            </a:r>
            <a:endParaRPr lang="en-US" sz="2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National Centers for Environmental Information (NCEI) storm events database.</a:t>
            </a:r>
            <a:endParaRPr lang="en-US" dirty="0" smtClean="0"/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65667" y="5765800"/>
            <a:ext cx="454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Localized DC within the ARMOR and KHTX dual-Doppler and NALMA domain in northern Alabama</a:t>
            </a:r>
            <a:endParaRPr lang="en-US" sz="2000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5240865" y="3141133"/>
            <a:ext cx="4580468" cy="33866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510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6" grpId="0" animBg="1"/>
      <p:bldP spid="16" grpId="1" animBg="1"/>
      <p:bldP spid="17" grpId="0"/>
      <p:bldP spid="17" grpId="1"/>
      <p:bldP spid="15" grpId="0"/>
      <p:bldP spid="15" grpId="1"/>
      <p:bldP spid="18" grpId="0"/>
      <p:bldP spid="18" grpId="1"/>
      <p:bldP spid="9" grpId="0"/>
      <p:bldP spid="9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1137</TotalTime>
  <Words>1900</Words>
  <Application>Microsoft Office PowerPoint</Application>
  <PresentationFormat>Widescreen</PresentationFormat>
  <Paragraphs>183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Relationships between Deep Convection Updraft Characteristics and Satellite-Based Super Rapid Scan Mesoscale Atmospheric Motion Vector–Derived Flow</vt:lpstr>
      <vt:lpstr>Outline</vt:lpstr>
      <vt:lpstr>Introduction: Goals</vt:lpstr>
      <vt:lpstr>Background </vt:lpstr>
      <vt:lpstr>Background cont..</vt:lpstr>
      <vt:lpstr>Methods: Data - Satellite</vt:lpstr>
      <vt:lpstr>Methods: Data - Radar</vt:lpstr>
      <vt:lpstr>Methods: Data – Lightning Map Array (LMA)</vt:lpstr>
      <vt:lpstr>Methods: Case Studies</vt:lpstr>
      <vt:lpstr>Methods: Derivation of mAMV CTD</vt:lpstr>
      <vt:lpstr>Methods: OT and CTD Comparison</vt:lpstr>
      <vt:lpstr>Methods: OT and CTD Comparison cont..</vt:lpstr>
      <vt:lpstr>Results: OT and CTD comparison</vt:lpstr>
      <vt:lpstr>Results: OT and CTD comparison cont..</vt:lpstr>
      <vt:lpstr>Results: OT and CTD comparison cont..</vt:lpstr>
      <vt:lpstr>Results: OT and CTD comparison cont..</vt:lpstr>
      <vt:lpstr>Results: The Adams County    supercell analysis</vt:lpstr>
      <vt:lpstr>PowerPoint Presentation</vt:lpstr>
      <vt:lpstr>Results: All Case Studies FR ad CTD</vt:lpstr>
      <vt:lpstr>Conclusion</vt:lpstr>
      <vt:lpstr>Conclusion cont..</vt:lpstr>
      <vt:lpstr>Rotunno-Klemp-Weisman (RKW)Theory </vt:lpstr>
      <vt:lpstr>My Research: Background</vt:lpstr>
      <vt:lpstr>My Research: Methods</vt:lpstr>
      <vt:lpstr>My Research: Methods cont..</vt:lpstr>
      <vt:lpstr>My Research: Methods cont..</vt:lpstr>
      <vt:lpstr>My Research: Preliminary Results</vt:lpstr>
      <vt:lpstr>Final Conclusions </vt:lpstr>
      <vt:lpstr>References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Courtney Keene</dc:creator>
  <cp:lastModifiedBy>Courtney Keene</cp:lastModifiedBy>
  <cp:revision>102</cp:revision>
  <dcterms:created xsi:type="dcterms:W3CDTF">2019-04-21T17:39:06Z</dcterms:created>
  <dcterms:modified xsi:type="dcterms:W3CDTF">2019-04-22T22:37:35Z</dcterms:modified>
</cp:coreProperties>
</file>