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handoutMasterIdLst>
    <p:handoutMasterId r:id="rId37"/>
  </p:handoutMasterIdLst>
  <p:sldIdLst>
    <p:sldId id="256" r:id="rId2"/>
    <p:sldId id="274" r:id="rId3"/>
    <p:sldId id="257" r:id="rId4"/>
    <p:sldId id="258" r:id="rId5"/>
    <p:sldId id="275" r:id="rId6"/>
    <p:sldId id="259" r:id="rId7"/>
    <p:sldId id="281" r:id="rId8"/>
    <p:sldId id="284" r:id="rId9"/>
    <p:sldId id="286" r:id="rId10"/>
    <p:sldId id="261" r:id="rId11"/>
    <p:sldId id="262" r:id="rId12"/>
    <p:sldId id="263" r:id="rId13"/>
    <p:sldId id="285" r:id="rId14"/>
    <p:sldId id="277" r:id="rId15"/>
    <p:sldId id="260" r:id="rId16"/>
    <p:sldId id="264" r:id="rId17"/>
    <p:sldId id="265" r:id="rId18"/>
    <p:sldId id="288" r:id="rId19"/>
    <p:sldId id="267" r:id="rId20"/>
    <p:sldId id="266" r:id="rId21"/>
    <p:sldId id="268" r:id="rId22"/>
    <p:sldId id="269" r:id="rId23"/>
    <p:sldId id="270" r:id="rId24"/>
    <p:sldId id="271" r:id="rId25"/>
    <p:sldId id="289" r:id="rId26"/>
    <p:sldId id="273" r:id="rId27"/>
    <p:sldId id="272" r:id="rId28"/>
    <p:sldId id="276" r:id="rId29"/>
    <p:sldId id="279" r:id="rId30"/>
    <p:sldId id="278" r:id="rId31"/>
    <p:sldId id="280" r:id="rId32"/>
    <p:sldId id="287" r:id="rId33"/>
    <p:sldId id="283" r:id="rId34"/>
    <p:sldId id="28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63A1"/>
    <a:srgbClr val="FFFF00"/>
    <a:srgbClr val="A591BD"/>
    <a:srgbClr val="8D74AC"/>
    <a:srgbClr val="9B84B6"/>
    <a:srgbClr val="EB2546"/>
    <a:srgbClr val="FF9933"/>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0"/>
    <p:restoredTop sz="82717" autoAdjust="0"/>
  </p:normalViewPr>
  <p:slideViewPr>
    <p:cSldViewPr snapToGrid="0">
      <p:cViewPr varScale="1">
        <p:scale>
          <a:sx n="155" d="100"/>
          <a:sy n="155" d="100"/>
        </p:scale>
        <p:origin x="208" y="6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707068-EC6D-4767-B661-35B5A7ABFE60}" type="datetimeFigureOut">
              <a:rPr lang="en-US" smtClean="0"/>
              <a:pPr/>
              <a:t>2/26/19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7A4E37-D18F-47EE-BBE3-FFB22488648E}" type="slidenum">
              <a:rPr lang="en-US" smtClean="0"/>
              <a:pPr/>
              <a:t>‹#›</a:t>
            </a:fld>
            <a:endParaRPr lang="en-US"/>
          </a:p>
        </p:txBody>
      </p:sp>
    </p:spTree>
    <p:extLst>
      <p:ext uri="{BB962C8B-B14F-4D97-AF65-F5344CB8AC3E}">
        <p14:creationId xmlns:p14="http://schemas.microsoft.com/office/powerpoint/2010/main" val="21270400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1DF4C-F9A8-4424-969D-2A003AB4B293}" type="datetimeFigureOut">
              <a:rPr lang="en-US" smtClean="0"/>
              <a:pPr/>
              <a:t>2/26/19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0C5CAA-431E-4EE6-880E-E0AF173C68D2}" type="slidenum">
              <a:rPr lang="en-US" smtClean="0"/>
              <a:pPr/>
              <a:t>‹#›</a:t>
            </a:fld>
            <a:endParaRPr lang="en-US"/>
          </a:p>
        </p:txBody>
      </p:sp>
    </p:spTree>
    <p:extLst>
      <p:ext uri="{BB962C8B-B14F-4D97-AF65-F5344CB8AC3E}">
        <p14:creationId xmlns:p14="http://schemas.microsoft.com/office/powerpoint/2010/main" val="75936107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IOD means Indian Ocean</a:t>
            </a:r>
            <a:r>
              <a:rPr lang="en-US" baseline="0" dirty="0"/>
              <a:t> Dipole. It has two phase, positive phase and negative phase. Positive phase means the east Indian Ocean is cold and the west Indian Ocean is warm. Negative phase means the east Indian Ocean is warm and the west Indian Ocean is cold. </a:t>
            </a:r>
            <a:r>
              <a:rPr lang="en-US" dirty="0"/>
              <a:t>When the IOD is positive, warming in the western and cooling in the eastern part of the Indian Ocean can weaken convection over the eastern Arabian Sea, leading to fewer TC</a:t>
            </a:r>
          </a:p>
          <a:p>
            <a:endParaRPr lang="en-US" dirty="0"/>
          </a:p>
          <a:p>
            <a:r>
              <a:rPr lang="en-US" b="1" dirty="0"/>
              <a:t>Talk about the ocean flow</a:t>
            </a:r>
            <a:r>
              <a:rPr lang="en-US" b="1" baseline="0" dirty="0"/>
              <a:t> (on the bottom of the picture)</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12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18395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most favorable condition for tropical cyclone development is the absence of wind shear. When wind shear is present, however, a storm’s core structure becomes vertically tilted in relationship to the wind shear, disrupting the flow of heat and moisture. Tropical cyclones are heat engines powered by the massive heat release associated with water vapor condensing into liquid water. Vertically-tilted systems are less efficient at drawing in warm and moist air from the surrounding ocean and will be less likely to develop and strengthen.</a:t>
            </a:r>
            <a:endParaRPr lang="zh-CN" altLang="en-US" dirty="0"/>
          </a:p>
        </p:txBody>
      </p:sp>
      <p:sp>
        <p:nvSpPr>
          <p:cNvPr id="4" name="页脚占位符 3"/>
          <p:cNvSpPr>
            <a:spLocks noGrp="1"/>
          </p:cNvSpPr>
          <p:nvPr>
            <p:ph type="ftr" sz="quarter" idx="10"/>
          </p:nvPr>
        </p:nvSpPr>
        <p:spPr/>
        <p:txBody>
          <a:bodyPr/>
          <a:lstStyle/>
          <a:p>
            <a:endParaRPr lang="en-US"/>
          </a:p>
        </p:txBody>
      </p:sp>
      <p:sp>
        <p:nvSpPr>
          <p:cNvPr id="5" name="灯片编号占位符 4"/>
          <p:cNvSpPr>
            <a:spLocks noGrp="1"/>
          </p:cNvSpPr>
          <p:nvPr>
            <p:ph type="sldNum" sz="quarter" idx="11"/>
          </p:nvPr>
        </p:nvSpPr>
        <p:spPr/>
        <p:txBody>
          <a:bodyPr/>
          <a:lstStyle/>
          <a:p>
            <a:fld id="{D80C5CAA-431E-4EE6-880E-E0AF173C68D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 “H”</a:t>
            </a:r>
            <a:r>
              <a:rPr lang="en-US" b="1" baseline="0" dirty="0"/>
              <a:t> and “L” in the circles</a:t>
            </a:r>
          </a:p>
          <a:p>
            <a:endParaRPr lang="en-US" baseline="0"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80C5CAA-431E-4EE6-880E-E0AF173C68D2}" type="slidenum">
              <a:rPr lang="en-US" smtClean="0"/>
              <a:pPr/>
              <a:t>14</a:t>
            </a:fld>
            <a:endParaRPr lang="en-US"/>
          </a:p>
        </p:txBody>
      </p:sp>
    </p:spTree>
    <p:extLst>
      <p:ext uri="{BB962C8B-B14F-4D97-AF65-F5344CB8AC3E}">
        <p14:creationId xmlns:p14="http://schemas.microsoft.com/office/powerpoint/2010/main" val="1676957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a:t>
            </a:r>
            <a:r>
              <a:rPr lang="en-US" baseline="0" dirty="0"/>
              <a:t>e are some previous studies about Arabian Sea </a:t>
            </a:r>
            <a:r>
              <a:rPr lang="en-US" baseline="0" dirty="0" err="1"/>
              <a:t>TCs</a:t>
            </a:r>
            <a:r>
              <a:rPr lang="en-US" baseline="0" dirty="0"/>
              <a:t>. El Nino and La Nina have strong impact on TC genesis in the Arabian Sea. ENSO and IOD can impact the </a:t>
            </a:r>
            <a:r>
              <a:rPr lang="en-US" baseline="0" dirty="0" err="1"/>
              <a:t>TCs</a:t>
            </a:r>
            <a:r>
              <a:rPr lang="en-US" baseline="0" dirty="0"/>
              <a:t> in the North Indian Ocean. The decrease in vertical wind shear will cause the increase of intensity and earlier occurrence of pre-monsoon Arabian Sea </a:t>
            </a:r>
            <a:r>
              <a:rPr lang="en-US" baseline="0" dirty="0" err="1"/>
              <a:t>TCs</a:t>
            </a:r>
            <a:r>
              <a:rPr lang="en-US" baseline="0" dirty="0"/>
              <a:t>. So, what are ENSO and IOD?</a:t>
            </a:r>
            <a:endParaRPr lang="en-US"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61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Although a lot of</a:t>
            </a:r>
            <a:r>
              <a:rPr lang="en-US" sz="1200" b="0" i="0" kern="1200" baseline="0" dirty="0">
                <a:solidFill>
                  <a:schemeClr val="tx1"/>
                </a:solidFill>
                <a:effectLst/>
                <a:latin typeface="+mn-lt"/>
                <a:ea typeface="+mn-ea"/>
                <a:cs typeface="+mn-cs"/>
              </a:rPr>
              <a:t> people did the researches about Arabian Sea </a:t>
            </a:r>
            <a:r>
              <a:rPr lang="en-US" sz="1200" b="0" i="0" kern="1200" baseline="0" dirty="0" err="1">
                <a:solidFill>
                  <a:schemeClr val="tx1"/>
                </a:solidFill>
                <a:effectLst/>
                <a:latin typeface="+mn-lt"/>
                <a:ea typeface="+mn-ea"/>
                <a:cs typeface="+mn-cs"/>
              </a:rPr>
              <a:t>TCs</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it is still unclear what the most important climate modes associated with the frequency of Arabian Sea TCs and the underlying physical mechanisms are.</a:t>
            </a:r>
            <a:endParaRPr lang="en-US" dirty="0"/>
          </a:p>
          <a:p>
            <a:r>
              <a:rPr lang="en-US" dirty="0"/>
              <a:t>Therefore, the objective of this study is to examine whether, the extent to which and how Atlantic SST anomalies can modulate the frequency of Arabian Sea TCs and associated physical mechanisms using observations and climate model simulations.</a:t>
            </a:r>
          </a:p>
        </p:txBody>
      </p:sp>
      <p:sp>
        <p:nvSpPr>
          <p:cNvPr id="4" name="Slide Number Placeholder 3"/>
          <p:cNvSpPr>
            <a:spLocks noGrp="1"/>
          </p:cNvSpPr>
          <p:nvPr>
            <p:ph type="sldNum" sz="quarter" idx="10"/>
          </p:nvPr>
        </p:nvSpPr>
        <p:spPr/>
        <p:txBody>
          <a:bodyPr/>
          <a:lstStyle/>
          <a:p>
            <a:fld id="{D80C5CAA-431E-4EE6-880E-E0AF173C68D2}" type="slidenum">
              <a:rPr lang="en-US" smtClean="0"/>
              <a:pPr/>
              <a:t>16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20155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TCs</a:t>
            </a:r>
            <a:r>
              <a:rPr lang="en-US" sz="1200" b="0" i="0" kern="1200" dirty="0">
                <a:solidFill>
                  <a:schemeClr val="tx1"/>
                </a:solidFill>
                <a:effectLst/>
                <a:latin typeface="+mn-lt"/>
                <a:ea typeface="+mn-ea"/>
                <a:cs typeface="+mn-cs"/>
              </a:rPr>
              <a:t> in this</a:t>
            </a:r>
            <a:r>
              <a:rPr lang="en-US" sz="1200" b="0" i="0" kern="1200" baseline="0" dirty="0">
                <a:solidFill>
                  <a:schemeClr val="tx1"/>
                </a:solidFill>
                <a:effectLst/>
                <a:latin typeface="+mn-lt"/>
                <a:ea typeface="+mn-ea"/>
                <a:cs typeface="+mn-cs"/>
              </a:rPr>
              <a:t> paper </a:t>
            </a:r>
            <a:r>
              <a:rPr lang="en-US" sz="1200" b="0" i="0" kern="1200" dirty="0">
                <a:solidFill>
                  <a:schemeClr val="tx1"/>
                </a:solidFill>
                <a:effectLst/>
                <a:latin typeface="+mn-lt"/>
                <a:ea typeface="+mn-ea"/>
                <a:cs typeface="+mn-cs"/>
              </a:rPr>
              <a:t>are defined as those with intensity level equal to or higher than 34 knots and with a lifespan lasting for at least two days. This</a:t>
            </a:r>
            <a:r>
              <a:rPr lang="en-US" sz="1200" b="0" i="0" kern="1200" baseline="0" dirty="0">
                <a:solidFill>
                  <a:schemeClr val="tx1"/>
                </a:solidFill>
                <a:effectLst/>
                <a:latin typeface="+mn-lt"/>
                <a:ea typeface="+mn-ea"/>
                <a:cs typeface="+mn-cs"/>
              </a:rPr>
              <a:t> paper</a:t>
            </a:r>
            <a:r>
              <a:rPr lang="en-US" sz="1200" b="0" i="0" kern="1200" dirty="0">
                <a:solidFill>
                  <a:schemeClr val="tx1"/>
                </a:solidFill>
                <a:effectLst/>
                <a:latin typeface="+mn-lt"/>
                <a:ea typeface="+mn-ea"/>
                <a:cs typeface="+mn-cs"/>
              </a:rPr>
              <a:t> focus on the pre-monsoon (May and June) TCs in the Arabian Sea during the period 1979–2016.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Put a slide</a:t>
            </a:r>
            <a:r>
              <a:rPr lang="en-US" sz="1200" b="1" i="0" kern="1200" baseline="0" dirty="0">
                <a:solidFill>
                  <a:schemeClr val="tx1"/>
                </a:solidFill>
                <a:effectLst/>
                <a:latin typeface="+mn-lt"/>
                <a:ea typeface="+mn-ea"/>
                <a:cs typeface="+mn-cs"/>
              </a:rPr>
              <a:t> to introduce the difference about TCs, typhoons and hurricanes.</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17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9914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TCs</a:t>
            </a:r>
            <a:r>
              <a:rPr lang="en-US" sz="1200" b="0" i="0" kern="1200" dirty="0">
                <a:solidFill>
                  <a:schemeClr val="tx1"/>
                </a:solidFill>
                <a:effectLst/>
                <a:latin typeface="+mn-lt"/>
                <a:ea typeface="+mn-ea"/>
                <a:cs typeface="+mn-cs"/>
              </a:rPr>
              <a:t> in this</a:t>
            </a:r>
            <a:r>
              <a:rPr lang="en-US" sz="1200" b="0" i="0" kern="1200" baseline="0" dirty="0">
                <a:solidFill>
                  <a:schemeClr val="tx1"/>
                </a:solidFill>
                <a:effectLst/>
                <a:latin typeface="+mn-lt"/>
                <a:ea typeface="+mn-ea"/>
                <a:cs typeface="+mn-cs"/>
              </a:rPr>
              <a:t> paper </a:t>
            </a:r>
            <a:r>
              <a:rPr lang="en-US" sz="1200" b="0" i="0" kern="1200" dirty="0">
                <a:solidFill>
                  <a:schemeClr val="tx1"/>
                </a:solidFill>
                <a:effectLst/>
                <a:latin typeface="+mn-lt"/>
                <a:ea typeface="+mn-ea"/>
                <a:cs typeface="+mn-cs"/>
              </a:rPr>
              <a:t>are defined as those with intensity level equal to or higher than 34 knots and with a lifespan lasting for at least two days. This</a:t>
            </a:r>
            <a:r>
              <a:rPr lang="en-US" sz="1200" b="0" i="0" kern="1200" baseline="0" dirty="0">
                <a:solidFill>
                  <a:schemeClr val="tx1"/>
                </a:solidFill>
                <a:effectLst/>
                <a:latin typeface="+mn-lt"/>
                <a:ea typeface="+mn-ea"/>
                <a:cs typeface="+mn-cs"/>
              </a:rPr>
              <a:t> paper</a:t>
            </a:r>
            <a:r>
              <a:rPr lang="en-US" sz="1200" b="0" i="0" kern="1200" dirty="0">
                <a:solidFill>
                  <a:schemeClr val="tx1"/>
                </a:solidFill>
                <a:effectLst/>
                <a:latin typeface="+mn-lt"/>
                <a:ea typeface="+mn-ea"/>
                <a:cs typeface="+mn-cs"/>
              </a:rPr>
              <a:t> focus on the pre-monsoon (May and June) TCs in the Arabian Sea during the period 1979–2016.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Put a slide</a:t>
            </a:r>
            <a:r>
              <a:rPr lang="en-US" sz="1200" b="1" i="0" kern="1200" baseline="0" dirty="0">
                <a:solidFill>
                  <a:schemeClr val="tx1"/>
                </a:solidFill>
                <a:effectLst/>
                <a:latin typeface="+mn-lt"/>
                <a:ea typeface="+mn-ea"/>
                <a:cs typeface="+mn-cs"/>
              </a:rPr>
              <a:t> to introduce the difference about TCs, typhoons and hurricanes.</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79914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 Atlantic SST index means</a:t>
            </a:r>
            <a:r>
              <a:rPr lang="en-US" altLang="zh-CN" baseline="0" dirty="0"/>
              <a:t> the SST anomaly averaged in this area.</a:t>
            </a:r>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Where</a:t>
            </a:r>
            <a:r>
              <a:rPr lang="en-US" altLang="zh-CN" baseline="0" dirty="0"/>
              <a:t> are the data comes from in this paper? Different data comes from different resources. For the tracks of </a:t>
            </a:r>
            <a:r>
              <a:rPr lang="en-US" altLang="zh-CN" baseline="0" dirty="0" err="1"/>
              <a:t>TCs</a:t>
            </a:r>
            <a:r>
              <a:rPr lang="en-US" altLang="zh-CN" baseline="0" dirty="0"/>
              <a:t>, the author used Joint Typhoon Warning Center best-track data </a:t>
            </a:r>
            <a:r>
              <a:rPr lang="en-US" altLang="zh-CN" dirty="0">
                <a:latin typeface="Times New Roman" panose="02020603050405020304" pitchFamily="18" charset="0"/>
                <a:cs typeface="Times New Roman" panose="02020603050405020304" pitchFamily="18" charset="0"/>
              </a:rPr>
              <a:t>archived in the International Best Track Archive for Climate Stewardship.</a:t>
            </a:r>
            <a:r>
              <a:rPr lang="en-US" altLang="zh-CN" baseline="0" dirty="0">
                <a:latin typeface="Times New Roman" panose="02020603050405020304" pitchFamily="18" charset="0"/>
                <a:cs typeface="Times New Roman" panose="02020603050405020304" pitchFamily="18" charset="0"/>
              </a:rPr>
              <a:t> They used ERA-Interim reanalysis data in observed environmental large-scale factors. And the data of observed SST is from Hadley center Global Sea Ice and Sea Surface Temperature </a:t>
            </a:r>
            <a:r>
              <a:rPr lang="en-US" altLang="zh-CN" baseline="0" dirty="0" err="1">
                <a:latin typeface="Times New Roman" panose="02020603050405020304" pitchFamily="18" charset="0"/>
                <a:cs typeface="Times New Roman" panose="02020603050405020304" pitchFamily="18" charset="0"/>
              </a:rPr>
              <a:t>dateset</a:t>
            </a:r>
            <a:r>
              <a:rPr lang="en-US" altLang="zh-CN" baseline="0" dirty="0">
                <a:latin typeface="Times New Roman" panose="02020603050405020304" pitchFamily="18" charset="0"/>
                <a:cs typeface="Times New Roman" panose="02020603050405020304" pitchFamily="18" charset="0"/>
              </a:rPr>
              <a:t>.</a:t>
            </a:r>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spectral truncation at total wave number 30</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169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 am</a:t>
            </a:r>
            <a:r>
              <a:rPr lang="en-US" altLang="zh-CN" baseline="0" dirty="0"/>
              <a:t> interested in climate and meteorology, and I want to do my thesis about weather phenomena or the relationship about weather and climate. The second reason why I chose this paper is that I did my bachelor thesis about super typhoon Haiyan, so I am also interested in typhoon.</a:t>
            </a:r>
          </a:p>
          <a:p>
            <a:endParaRPr lang="en-US" altLang="zh-CN" baseline="0" dirty="0"/>
          </a:p>
          <a:p>
            <a:r>
              <a:rPr lang="en-US" altLang="zh-CN" b="1" baseline="0" dirty="0"/>
              <a:t>Introduce details about these pictures…make these pictures clear</a:t>
            </a:r>
            <a:endParaRPr lang="zh-CN" altLang="en-US" b="1" dirty="0"/>
          </a:p>
        </p:txBody>
      </p:sp>
      <p:sp>
        <p:nvSpPr>
          <p:cNvPr id="4" name="灯片编号占位符 3"/>
          <p:cNvSpPr>
            <a:spLocks noGrp="1"/>
          </p:cNvSpPr>
          <p:nvPr>
            <p:ph type="sldNum" sz="quarter" idx="10"/>
          </p:nvPr>
        </p:nvSpPr>
        <p:spPr/>
        <p:txBody>
          <a:bodyPr/>
          <a:lstStyle/>
          <a:p>
            <a:fld id="{D80C5CAA-431E-4EE6-880E-E0AF173C68D2}" type="slidenum">
              <a:rPr lang="en-US" smtClean="0"/>
              <a:pPr/>
              <a:t>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of the Arabian Sea TCs make landfall over Somalia, Yemen, Oman, Iran, Pakistan and India because these storms are bounded by these coastal regions from the east, west, and north.    </a:t>
            </a:r>
          </a:p>
          <a:p>
            <a:r>
              <a:rPr lang="en-US" sz="1200" b="0" i="0" u="none" strike="noStrike" kern="1200" baseline="0" dirty="0">
                <a:solidFill>
                  <a:schemeClr val="tx1"/>
                </a:solidFill>
                <a:latin typeface="+mn-lt"/>
                <a:ea typeface="+mn-ea"/>
                <a:cs typeface="+mn-cs"/>
              </a:rPr>
              <a:t>Many Arabian Sea TCs form over the ocean slightly west of the West Indian coast.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Explain the TD, TS…</a:t>
            </a:r>
          </a:p>
          <a:p>
            <a:r>
              <a:rPr lang="en-US" sz="1200" b="1" i="0" u="none" strike="noStrike" kern="1200" baseline="0" dirty="0">
                <a:solidFill>
                  <a:schemeClr val="tx1"/>
                </a:solidFill>
                <a:latin typeface="+mn-lt"/>
                <a:ea typeface="+mn-ea"/>
                <a:cs typeface="+mn-cs"/>
              </a:rPr>
              <a:t>Go to Coriolis…to explain why in the tropical area there is few TCs genesis but has a lot in the a little bit north area.</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52098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of the Arabian Sea TCs make landfall over Somalia, Yemen, Oman, Iran, Pakistan and India because these storms are bounded by these coastal regions from the east, west, and north.    </a:t>
            </a:r>
          </a:p>
          <a:p>
            <a:r>
              <a:rPr lang="en-US" sz="1200" b="0" i="0" u="none" strike="noStrike" kern="1200" baseline="0" dirty="0">
                <a:solidFill>
                  <a:schemeClr val="tx1"/>
                </a:solidFill>
                <a:latin typeface="+mn-lt"/>
                <a:ea typeface="+mn-ea"/>
                <a:cs typeface="+mn-cs"/>
              </a:rPr>
              <a:t>Many Arabian Sea TCs form over the ocean slightly west of the West Indian coast.</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Explain the TD, TS…</a:t>
            </a:r>
          </a:p>
          <a:p>
            <a:r>
              <a:rPr lang="en-US" sz="1200" b="1" i="0" u="none" strike="noStrike" kern="1200" baseline="0" dirty="0">
                <a:solidFill>
                  <a:schemeClr val="tx1"/>
                </a:solidFill>
                <a:latin typeface="+mn-lt"/>
                <a:ea typeface="+mn-ea"/>
                <a:cs typeface="+mn-cs"/>
              </a:rPr>
              <a:t>Go to Coriolis…to explain why in the tropical area there is few TCs genesis but has a lot in the a little bit north area.</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5209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 ATSST</a:t>
            </a:r>
            <a:r>
              <a:rPr lang="en-US" b="1" baseline="0" dirty="0"/>
              <a:t> again</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8346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where u and v are the zonal and meridional winds</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Go to units, wind speed is not so strong, so the vertical wind shear will not be large, </a:t>
            </a:r>
          </a:p>
          <a:p>
            <a:r>
              <a:rPr lang="en-US" sz="1200" b="1" i="0" u="none" strike="noStrike" kern="1200" baseline="0" dirty="0">
                <a:solidFill>
                  <a:schemeClr val="tx1"/>
                </a:solidFill>
                <a:latin typeface="+mn-lt"/>
                <a:ea typeface="+mn-ea"/>
                <a:cs typeface="+mn-cs"/>
              </a:rPr>
              <a:t>The colors means the relationship between ATSST and vertical wind shear</a:t>
            </a:r>
            <a:endParaRPr lang="en-US" b="1"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28383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“…”means the statement from the authors</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80C5CAA-431E-4EE6-880E-E0AF173C68D2}" type="slidenum">
              <a:rPr lang="en-US" smtClean="0"/>
              <a:pPr/>
              <a:t>28</a:t>
            </a:fld>
            <a:endParaRPr lang="en-US"/>
          </a:p>
        </p:txBody>
      </p:sp>
    </p:spTree>
    <p:extLst>
      <p:ext uri="{BB962C8B-B14F-4D97-AF65-F5344CB8AC3E}">
        <p14:creationId xmlns:p14="http://schemas.microsoft.com/office/powerpoint/2010/main" val="4238129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the whole words about ATSST &amp; TC</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80C5CAA-431E-4EE6-880E-E0AF173C68D2}" type="slidenum">
              <a:rPr lang="en-US" smtClean="0"/>
              <a:pPr/>
              <a:t>31</a:t>
            </a:fld>
            <a:endParaRPr lang="en-US"/>
          </a:p>
        </p:txBody>
      </p:sp>
    </p:spTree>
    <p:extLst>
      <p:ext uri="{BB962C8B-B14F-4D97-AF65-F5344CB8AC3E}">
        <p14:creationId xmlns:p14="http://schemas.microsoft.com/office/powerpoint/2010/main" val="2259908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173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33</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study told</a:t>
            </a:r>
            <a:r>
              <a:rPr lang="en-US" baseline="0" dirty="0"/>
              <a:t> us</a:t>
            </a:r>
            <a:r>
              <a:rPr lang="en-US" dirty="0"/>
              <a:t> the impacts of </a:t>
            </a:r>
            <a:r>
              <a:rPr lang="en-US" altLang="zh-CN" dirty="0"/>
              <a:t>(SST) anomalies in </a:t>
            </a:r>
            <a:r>
              <a:rPr lang="en-US" dirty="0"/>
              <a:t>tropical South Atlantic on the frequency of the Arabian Sea tropical cyclones (TCs) during the pre-monsoon season (May–June) by using observations and climate model experiments.</a:t>
            </a:r>
          </a:p>
        </p:txBody>
      </p:sp>
      <p:sp>
        <p:nvSpPr>
          <p:cNvPr id="4" name="Slide Number Placeholder 3"/>
          <p:cNvSpPr>
            <a:spLocks noGrp="1"/>
          </p:cNvSpPr>
          <p:nvPr>
            <p:ph type="sldNum" sz="quarter" idx="10"/>
          </p:nvPr>
        </p:nvSpPr>
        <p:spPr/>
        <p:txBody>
          <a:bodyPr/>
          <a:lstStyle/>
          <a:p>
            <a:fld id="{D80C5CAA-431E-4EE6-880E-E0AF173C68D2}" type="slidenum">
              <a:rPr lang="en-US" smtClean="0"/>
              <a:pPr/>
              <a:t>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190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know where is the</a:t>
            </a:r>
            <a:r>
              <a:rPr lang="en-US" baseline="0" dirty="0"/>
              <a:t> Arabian Sea? And did you ever notice the tropical cyclones in the Arabian Sea?</a:t>
            </a:r>
            <a:endParaRPr lang="en-US" dirty="0"/>
          </a:p>
        </p:txBody>
      </p:sp>
      <p:sp>
        <p:nvSpPr>
          <p:cNvPr id="4" name="Slide Number Placeholder 3"/>
          <p:cNvSpPr>
            <a:spLocks noGrp="1"/>
          </p:cNvSpPr>
          <p:nvPr>
            <p:ph type="sldNum" sz="quarter" idx="10"/>
          </p:nvPr>
        </p:nvSpPr>
        <p:spPr/>
        <p:txBody>
          <a:bodyPr/>
          <a:lstStyle/>
          <a:p>
            <a:fld id="{D80C5CAA-431E-4EE6-880E-E0AF173C68D2}" type="slidenum">
              <a:rPr lang="en-US" smtClean="0"/>
              <a:pPr/>
              <a:t>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15083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This small circle is Arabian Sea, and this big circle is South Atlantic</a:t>
            </a:r>
            <a:r>
              <a:rPr lang="en-US" altLang="zh-CN" baseline="0" dirty="0"/>
              <a:t> Ocean where the anomalies SST happened.</a:t>
            </a:r>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6</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Although the </a:t>
            </a:r>
            <a:r>
              <a:rPr lang="en-US" altLang="zh-CN" dirty="0" err="1"/>
              <a:t>TCs</a:t>
            </a:r>
            <a:r>
              <a:rPr lang="en-US" altLang="zh-CN" dirty="0"/>
              <a:t> in Arabian Sea</a:t>
            </a:r>
            <a:r>
              <a:rPr lang="en-US" altLang="zh-CN" baseline="0" dirty="0"/>
              <a:t> are only 3 percent of global </a:t>
            </a:r>
            <a:r>
              <a:rPr lang="en-US" altLang="zh-CN" baseline="0" dirty="0" err="1"/>
              <a:t>TCs</a:t>
            </a:r>
            <a:r>
              <a:rPr lang="en-US" altLang="zh-CN" baseline="0" dirty="0"/>
              <a:t>, they are disastrous and they caused strong societal and economic damage. For example, the super storm </a:t>
            </a:r>
            <a:r>
              <a:rPr lang="en-US" altLang="zh-CN" baseline="0" dirty="0" err="1"/>
              <a:t>Guno</a:t>
            </a:r>
            <a:r>
              <a:rPr lang="en-US" altLang="zh-CN" baseline="0" dirty="0"/>
              <a:t> in June 2007. The main landfall are in Oman and Iran, and it cost about 4 billion dollars and about 100 fatalities.</a:t>
            </a:r>
            <a:endParaRPr lang="zh-CN" altLang="en-US" dirty="0"/>
          </a:p>
        </p:txBody>
      </p:sp>
      <p:sp>
        <p:nvSpPr>
          <p:cNvPr id="4" name="灯片编号占位符 3"/>
          <p:cNvSpPr>
            <a:spLocks noGrp="1"/>
          </p:cNvSpPr>
          <p:nvPr>
            <p:ph type="sldNum" sz="quarter" idx="10"/>
          </p:nvPr>
        </p:nvSpPr>
        <p:spPr/>
        <p:txBody>
          <a:bodyPr/>
          <a:lstStyle/>
          <a:p>
            <a:fld id="{D80C5CAA-431E-4EE6-880E-E0AF173C68D2}" type="slidenum">
              <a:rPr lang="en-US" smtClean="0"/>
              <a:pPr/>
              <a:t>7</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D80C5CAA-431E-4EE6-880E-E0AF173C68D2}" type="slidenum">
              <a:rPr lang="en-US" smtClean="0"/>
              <a:pPr/>
              <a:t>9</a:t>
            </a:fld>
            <a:endParaRPr lang="en-US"/>
          </a:p>
        </p:txBody>
      </p:sp>
    </p:spTree>
    <p:extLst>
      <p:ext uri="{BB962C8B-B14F-4D97-AF65-F5344CB8AC3E}">
        <p14:creationId xmlns:p14="http://schemas.microsoft.com/office/powerpoint/2010/main" val="2675120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ENSO including</a:t>
            </a:r>
            <a:r>
              <a:rPr lang="en-US" sz="1200" b="0" i="0" kern="1200" baseline="0" dirty="0">
                <a:solidFill>
                  <a:schemeClr val="tx1"/>
                </a:solidFill>
                <a:effectLst/>
                <a:latin typeface="+mn-lt"/>
                <a:ea typeface="+mn-ea"/>
                <a:cs typeface="+mn-cs"/>
              </a:rPr>
              <a:t> El Nino and La Nina. It is the warm and cool phase of a recurring climate pattern across the tropical Pacific. El Nino means the east of Pacific has warmer SST than average, so the air will goes up in that area. La Nina means the east of Pacific has cooler SST than average, so the air goes down in that area. ENSO can impact the climate around the world.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80C5CAA-431E-4EE6-880E-E0AF173C68D2}" type="slidenum">
              <a:rPr lang="en-US" smtClean="0"/>
              <a:pPr/>
              <a:t>10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463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a:t>
            </a:r>
            <a:r>
              <a:rPr lang="en-US" baseline="0" dirty="0"/>
              <a:t> the anomaly SST region of ENSO. </a:t>
            </a:r>
            <a:r>
              <a:rPr lang="en-US" dirty="0"/>
              <a:t>The usual place of the temperature anomaly are</a:t>
            </a:r>
            <a:r>
              <a:rPr lang="en-US" baseline="0" dirty="0"/>
              <a:t> </a:t>
            </a:r>
            <a:r>
              <a:rPr lang="en-US" dirty="0"/>
              <a:t>Niño 1 and 2. Recently</a:t>
            </a:r>
            <a:r>
              <a:rPr lang="en-US" baseline="0" dirty="0"/>
              <a:t> main anomalies happened in the  region </a:t>
            </a:r>
            <a:r>
              <a:rPr lang="en-US" dirty="0"/>
              <a:t>Niño 3.4,</a:t>
            </a:r>
            <a:r>
              <a:rPr lang="en-US" baseline="0" dirty="0"/>
              <a:t> which </a:t>
            </a:r>
            <a:r>
              <a:rPr lang="en-US" dirty="0"/>
              <a:t>leads to more hurricanes more frequently making landfall in the Atlantic</a:t>
            </a:r>
          </a:p>
        </p:txBody>
      </p:sp>
      <p:sp>
        <p:nvSpPr>
          <p:cNvPr id="4" name="Slide Number Placeholder 3"/>
          <p:cNvSpPr>
            <a:spLocks noGrp="1"/>
          </p:cNvSpPr>
          <p:nvPr>
            <p:ph type="sldNum" sz="quarter" idx="10"/>
          </p:nvPr>
        </p:nvSpPr>
        <p:spPr/>
        <p:txBody>
          <a:bodyPr/>
          <a:lstStyle/>
          <a:p>
            <a:fld id="{D80C5CAA-431E-4EE6-880E-E0AF173C68D2}" type="slidenum">
              <a:rPr lang="en-US" smtClean="0"/>
              <a:pPr/>
              <a:t>11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11588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32"/>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FD8C9C4-7E46-4D89-9EB1-DF256B7F8432}" type="datetime1">
              <a:rPr lang="en-US" smtClean="0"/>
              <a:pPr/>
              <a:t>2/26/19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9CF5829-3508-4FD1-BF52-2B4714E93AA7}" type="datetime1">
              <a:rPr lang="en-US" smtClean="0"/>
              <a:pPr/>
              <a:t>2/26/19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5600" y="274639"/>
            <a:ext cx="36576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800" y="274639"/>
            <a:ext cx="107696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E5809ED-2E60-4DF3-BF85-C55B3BF89EA1}" type="datetime1">
              <a:rPr lang="en-US" smtClean="0"/>
              <a:pPr/>
              <a:t>2/26/19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DED8972-C510-42E9-90D8-013BC0FE421F}" type="datetime1">
              <a:rPr lang="en-US" smtClean="0"/>
              <a:pPr/>
              <a:t>2/26/19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7"/>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6AAD817-7BF9-4362-BCF7-399D6495FDFE}" type="datetime1">
              <a:rPr lang="en-US" smtClean="0"/>
              <a:pPr/>
              <a:t>2/26/19</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8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9600" y="1600204"/>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661ECC9-0077-4CCC-B11F-7DE04D9F4776}" type="datetime1">
              <a:rPr lang="en-US" smtClean="0"/>
              <a:pPr/>
              <a:t>2/26/19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5503A3C-CFD0-45BE-86C2-81C19A1A8A4B}" type="datetime1">
              <a:rPr lang="en-US" smtClean="0"/>
              <a:pPr/>
              <a:t>2/26/19</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6D47E0-454E-43F6-B5B9-6A35A3710B88}" type="datetime1">
              <a:rPr lang="en-US" smtClean="0"/>
              <a:pPr/>
              <a:t>2/26/19</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E4E7C9-1718-45FD-8E34-10605760C260}" type="datetime1">
              <a:rPr lang="en-US" smtClean="0"/>
              <a:pPr/>
              <a:t>2/26/19</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3"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3"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6BE4A08-9BBE-4E4E-A203-66AA6B1A276E}" type="datetime1">
              <a:rPr lang="en-US" smtClean="0"/>
              <a:pPr/>
              <a:t>2/26/19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A488D68-7CA4-464F-B56E-4F18A381A364}" type="datetime1">
              <a:rPr lang="en-US" smtClean="0"/>
              <a:pPr/>
              <a:t>2/26/19</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6075BD3F-C730-4634-A530-03608CBD737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F06E7-7235-41F2-9DC6-F57696576793}" type="datetime1">
              <a:rPr lang="en-US" smtClean="0"/>
              <a:pPr/>
              <a:t>2/26/19</a:t>
            </a:fld>
            <a:endParaRPr lang="en-US"/>
          </a:p>
        </p:txBody>
      </p:sp>
      <p:sp>
        <p:nvSpPr>
          <p:cNvPr id="5" name="页脚占位符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5BD3F-C730-4634-A530-03608CBD73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5.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0.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Times New Roman" panose="02020603050405020304" pitchFamily="18" charset="0"/>
                <a:cs typeface="Times New Roman" panose="02020603050405020304" pitchFamily="18" charset="0"/>
              </a:rPr>
              <a:t>On the role of the Atlantic Ocean in forcing tropic cyclones in the Arabian Sea</a:t>
            </a:r>
          </a:p>
        </p:txBody>
      </p:sp>
      <p:sp>
        <p:nvSpPr>
          <p:cNvPr id="3" name="Subtitle 2"/>
          <p:cNvSpPr>
            <a:spLocks noGrp="1"/>
          </p:cNvSpPr>
          <p:nvPr>
            <p:ph type="subTitle" idx="1"/>
          </p:nvPr>
        </p:nvSpPr>
        <p:spPr>
          <a:xfrm>
            <a:off x="1524000" y="4126145"/>
            <a:ext cx="9144000" cy="1094784"/>
          </a:xfrm>
        </p:spPr>
        <p:txBody>
          <a:bodyPr>
            <a:noAutofit/>
          </a:bodyPr>
          <a:lstStyle/>
          <a:p>
            <a:r>
              <a:rPr lang="en-US" sz="2800" dirty="0">
                <a:solidFill>
                  <a:srgbClr val="7F63A1"/>
                </a:solidFill>
                <a:latin typeface="Times New Roman" panose="02020603050405020304" pitchFamily="18" charset="0"/>
                <a:cs typeface="Times New Roman" panose="02020603050405020304" pitchFamily="18" charset="0"/>
              </a:rPr>
              <a:t>Wei Zhang, Gabriele </a:t>
            </a:r>
            <a:r>
              <a:rPr lang="en-US" sz="2800" dirty="0" err="1">
                <a:solidFill>
                  <a:srgbClr val="7F63A1"/>
                </a:solidFill>
                <a:latin typeface="Times New Roman" panose="02020603050405020304" pitchFamily="18" charset="0"/>
                <a:cs typeface="Times New Roman" panose="02020603050405020304" pitchFamily="18" charset="0"/>
              </a:rPr>
              <a:t>Villarini</a:t>
            </a:r>
            <a:endParaRPr lang="en-US" sz="2800" dirty="0">
              <a:solidFill>
                <a:srgbClr val="7F63A1"/>
              </a:solidFill>
              <a:latin typeface="Times New Roman" panose="02020603050405020304" pitchFamily="18" charset="0"/>
              <a:cs typeface="Times New Roman" panose="02020603050405020304" pitchFamily="18" charset="0"/>
            </a:endParaRPr>
          </a:p>
          <a:p>
            <a:r>
              <a:rPr lang="en-US" sz="2800" dirty="0">
                <a:solidFill>
                  <a:srgbClr val="7F63A1"/>
                </a:solidFill>
                <a:latin typeface="Times New Roman" panose="02020603050405020304" pitchFamily="18" charset="0"/>
                <a:cs typeface="Times New Roman" panose="02020603050405020304" pitchFamily="18" charset="0"/>
              </a:rPr>
              <a:t>2019</a:t>
            </a:r>
          </a:p>
          <a:p>
            <a:pPr algn="r"/>
            <a:endParaRPr lang="en-US" sz="2000" dirty="0">
              <a:solidFill>
                <a:srgbClr val="9B84B6"/>
              </a:solidFill>
              <a:latin typeface="Times New Roman" panose="02020603050405020304" pitchFamily="18" charset="0"/>
              <a:cs typeface="Times New Roman" panose="02020603050405020304" pitchFamily="18" charset="0"/>
            </a:endParaRPr>
          </a:p>
          <a:p>
            <a:pPr algn="r"/>
            <a:r>
              <a:rPr lang="en-US" sz="2400" dirty="0">
                <a:solidFill>
                  <a:schemeClr val="accent4">
                    <a:lumMod val="75000"/>
                  </a:schemeClr>
                </a:solidFill>
                <a:latin typeface="Times New Roman" panose="02020603050405020304" pitchFamily="18" charset="0"/>
                <a:cs typeface="Times New Roman" panose="02020603050405020304" pitchFamily="18" charset="0"/>
              </a:rPr>
              <a:t>Siying Lu  Feb. 25</a:t>
            </a:r>
          </a:p>
        </p:txBody>
      </p:sp>
      <p:pic>
        <p:nvPicPr>
          <p:cNvPr id="4" name="Picture 2" descr="D:\1稻壳模板\ppt\2016.4\小清新水彩花卉毕业答辩模板\小清新水彩花卉毕业答辩模板.png"/>
          <p:cNvPicPr>
            <a:picLocks noChangeAspect="1" noChangeArrowheads="1"/>
          </p:cNvPicPr>
          <p:nvPr/>
        </p:nvPicPr>
        <p:blipFill>
          <a:blip r:embed="rId3" cstate="screen"/>
          <a:srcRect/>
          <a:stretch>
            <a:fillRect/>
          </a:stretch>
        </p:blipFill>
        <p:spPr bwMode="auto">
          <a:xfrm>
            <a:off x="2467508" y="0"/>
            <a:ext cx="7354956" cy="13696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1</a:t>
            </a:fld>
            <a:endParaRPr lang="en-US"/>
          </a:p>
        </p:txBody>
      </p:sp>
      <p:sp>
        <p:nvSpPr>
          <p:cNvPr id="6" name="TextBox 5"/>
          <p:cNvSpPr txBox="1"/>
          <p:nvPr/>
        </p:nvSpPr>
        <p:spPr>
          <a:xfrm>
            <a:off x="82195" y="6259817"/>
            <a:ext cx="12036118" cy="584775"/>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This presentation is based on </a:t>
            </a:r>
            <a:r>
              <a:rPr lang="en-US" altLang="zh-CN" sz="1600" dirty="0">
                <a:latin typeface="Times New Roman" pitchFamily="18" charset="0"/>
                <a:cs typeface="Times New Roman" pitchFamily="18" charset="0"/>
              </a:rPr>
              <a:t>Zhang. Wei, </a:t>
            </a:r>
            <a:r>
              <a:rPr lang="en-US" altLang="zh-CN" sz="1600" dirty="0" err="1">
                <a:latin typeface="Times New Roman" pitchFamily="18" charset="0"/>
                <a:cs typeface="Times New Roman" pitchFamily="18" charset="0"/>
              </a:rPr>
              <a:t>Villarini</a:t>
            </a:r>
            <a:r>
              <a:rPr lang="en-US" altLang="zh-CN" sz="1600" dirty="0">
                <a:latin typeface="Times New Roman" pitchFamily="18" charset="0"/>
                <a:cs typeface="Times New Roman" pitchFamily="18" charset="0"/>
              </a:rPr>
              <a:t>. Gabriele (2019) On the role of the Atlantic Ocean in forcing tropic cyclones in the Arabian Sea. Atmospheric Search 220(2019), 120-124.</a:t>
            </a:r>
          </a:p>
        </p:txBody>
      </p:sp>
    </p:spTree>
    <p:extLst>
      <p:ext uri="{BB962C8B-B14F-4D97-AF65-F5344CB8AC3E}">
        <p14:creationId xmlns:p14="http://schemas.microsoft.com/office/powerpoint/2010/main" val="347423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756" y="0"/>
            <a:ext cx="10515600" cy="942467"/>
          </a:xfrm>
        </p:spPr>
        <p:txBody>
          <a:bodyPr>
            <a:normAutofit/>
          </a:bodyPr>
          <a:lstStyle/>
          <a:p>
            <a:r>
              <a:rPr lang="en-US" sz="4800" dirty="0">
                <a:solidFill>
                  <a:schemeClr val="accent1"/>
                </a:solidFill>
                <a:latin typeface="Times New Roman" panose="02020603050405020304" pitchFamily="18" charset="0"/>
                <a:cs typeface="Times New Roman" panose="02020603050405020304" pitchFamily="18" charset="0"/>
              </a:rPr>
              <a:t>ENSO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6183" y="942467"/>
            <a:ext cx="8508745" cy="5667922"/>
          </a:xfrm>
          <a:prstGeom prst="rect">
            <a:avLst/>
          </a:prstGeom>
        </p:spPr>
      </p:pic>
      <p:sp>
        <p:nvSpPr>
          <p:cNvPr id="7" name="矩形 6"/>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8"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10</a:t>
            </a:fld>
            <a:endParaRPr lang="en-US"/>
          </a:p>
        </p:txBody>
      </p:sp>
    </p:spTree>
    <p:extLst>
      <p:ext uri="{BB962C8B-B14F-4D97-AF65-F5344CB8AC3E}">
        <p14:creationId xmlns:p14="http://schemas.microsoft.com/office/powerpoint/2010/main" val="2736098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03581"/>
            <a:ext cx="10515600" cy="951611"/>
          </a:xfrm>
        </p:spPr>
        <p:txBody>
          <a:bodyPr>
            <a:normAutofit/>
          </a:bodyPr>
          <a:lstStyle/>
          <a:p>
            <a:r>
              <a:rPr lang="en-US" sz="4800" dirty="0">
                <a:latin typeface="Times New Roman" panose="02020603050405020304" pitchFamily="18" charset="0"/>
                <a:cs typeface="Times New Roman" panose="02020603050405020304" pitchFamily="18" charset="0"/>
              </a:rPr>
              <a:t>ENSO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3532" y="2211133"/>
            <a:ext cx="9004935" cy="2991836"/>
          </a:xfrm>
          <a:prstGeom prst="rect">
            <a:avLst/>
          </a:prstGeom>
        </p:spPr>
      </p:pic>
      <p:sp>
        <p:nvSpPr>
          <p:cNvPr id="5" name="矩形 4"/>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6"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1稻壳模板\ppt\2016.4\小清新水彩花卉毕业答辩模板\未标题-4.png"/>
          <p:cNvPicPr>
            <a:picLocks noChangeAspect="1" noChangeArrowheads="1"/>
          </p:cNvPicPr>
          <p:nvPr/>
        </p:nvPicPr>
        <p:blipFill>
          <a:blip r:embed="rId5" cstate="print"/>
          <a:srcRect/>
          <a:stretch>
            <a:fillRect/>
          </a:stretch>
        </p:blipFill>
        <p:spPr bwMode="auto">
          <a:xfrm>
            <a:off x="10839711" y="2192571"/>
            <a:ext cx="1352289" cy="416378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11</a:t>
            </a:fld>
            <a:endParaRPr lang="en-US"/>
          </a:p>
        </p:txBody>
      </p:sp>
    </p:spTree>
    <p:extLst>
      <p:ext uri="{BB962C8B-B14F-4D97-AF65-F5344CB8AC3E}">
        <p14:creationId xmlns:p14="http://schemas.microsoft.com/office/powerpoint/2010/main" val="3590857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IOD (Indian Ocean Dipole)</a:t>
            </a:r>
          </a:p>
        </p:txBody>
      </p:sp>
      <p:sp>
        <p:nvSpPr>
          <p:cNvPr id="3" name="Content Placeholder 2"/>
          <p:cNvSpPr>
            <a:spLocks noGrp="1"/>
          </p:cNvSpPr>
          <p:nvPr>
            <p:ph idx="1"/>
          </p:nvPr>
        </p:nvSpPr>
        <p:spPr>
          <a:xfrm>
            <a:off x="394519" y="1849232"/>
            <a:ext cx="2986548" cy="504620"/>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Positive phase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519" y="2465182"/>
            <a:ext cx="5524500" cy="3905250"/>
          </a:xfrm>
          <a:prstGeom prst="rect">
            <a:avLst/>
          </a:prstGeom>
        </p:spPr>
      </p:pic>
      <p:sp>
        <p:nvSpPr>
          <p:cNvPr id="5" name="Content Placeholder 2"/>
          <p:cNvSpPr txBox="1">
            <a:spLocks/>
          </p:cNvSpPr>
          <p:nvPr/>
        </p:nvSpPr>
        <p:spPr>
          <a:xfrm>
            <a:off x="6273770" y="1849232"/>
            <a:ext cx="2986548" cy="504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imes New Roman" panose="02020603050405020304" pitchFamily="18" charset="0"/>
                <a:cs typeface="Times New Roman" panose="02020603050405020304" pitchFamily="18" charset="0"/>
              </a:rPr>
              <a:t>Negative phase</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5415" y="2481511"/>
            <a:ext cx="5524500" cy="3905250"/>
          </a:xfrm>
          <a:prstGeom prst="rect">
            <a:avLst/>
          </a:prstGeom>
        </p:spPr>
      </p:pic>
      <p:sp>
        <p:nvSpPr>
          <p:cNvPr id="7" name="TextBox 6"/>
          <p:cNvSpPr txBox="1"/>
          <p:nvPr/>
        </p:nvSpPr>
        <p:spPr>
          <a:xfrm>
            <a:off x="275303" y="6349896"/>
            <a:ext cx="8905836" cy="461665"/>
          </a:xfrm>
          <a:prstGeom prst="rect">
            <a:avLst/>
          </a:prstGeom>
          <a:noFill/>
        </p:spPr>
        <p:txBody>
          <a:bodyPr wrap="none" rtlCol="0">
            <a:spAutoFit/>
          </a:bodyPr>
          <a:lstStyle/>
          <a:p>
            <a:r>
              <a:rPr lang="en-US" sz="2400" dirty="0"/>
              <a:t>Positive: weaken convection over the eastern Arabian Sea </a:t>
            </a:r>
            <a:r>
              <a:rPr lang="en-US" sz="2400" dirty="0">
                <a:sym typeface="Wingdings" panose="05000000000000000000" pitchFamily="2" charset="2"/>
              </a:rPr>
              <a:t> </a:t>
            </a:r>
            <a:r>
              <a:rPr lang="en-US" sz="2400" dirty="0"/>
              <a:t>fewer TC</a:t>
            </a:r>
          </a:p>
        </p:txBody>
      </p:sp>
      <p:sp>
        <p:nvSpPr>
          <p:cNvPr id="8" name="矩形 7"/>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9" name="Picture 2" descr="D:\1稻壳模板\ppt\2016.4\小清新水彩花卉毕业答辩模板\未标题-5.png"/>
          <p:cNvPicPr>
            <a:picLocks noChangeAspect="1" noChangeArrowheads="1"/>
          </p:cNvPicPr>
          <p:nvPr/>
        </p:nvPicPr>
        <p:blipFill>
          <a:blip r:embed="rId5"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9"/>
          <p:cNvSpPr>
            <a:spLocks noGrp="1"/>
          </p:cNvSpPr>
          <p:nvPr>
            <p:ph type="sldNum" sz="quarter" idx="12"/>
          </p:nvPr>
        </p:nvSpPr>
        <p:spPr/>
        <p:txBody>
          <a:bodyPr/>
          <a:lstStyle/>
          <a:p>
            <a:fld id="{6075BD3F-C730-4634-A530-03608CBD7376}" type="slidenum">
              <a:rPr lang="en-US" smtClean="0"/>
              <a:pPr/>
              <a:t>12</a:t>
            </a:fld>
            <a:endParaRPr lang="en-US"/>
          </a:p>
        </p:txBody>
      </p:sp>
      <p:sp>
        <p:nvSpPr>
          <p:cNvPr id="11" name="TextBox 10"/>
          <p:cNvSpPr txBox="1"/>
          <p:nvPr/>
        </p:nvSpPr>
        <p:spPr>
          <a:xfrm>
            <a:off x="0" y="3200399"/>
            <a:ext cx="1845128" cy="707886"/>
          </a:xfrm>
          <a:prstGeom prst="rect">
            <a:avLst/>
          </a:prstGeom>
          <a:noFill/>
        </p:spPr>
        <p:txBody>
          <a:bodyPr wrap="square" rtlCol="0">
            <a:spAutoFit/>
          </a:bodyPr>
          <a:lstStyle/>
          <a:p>
            <a:r>
              <a:rPr lang="en-US" altLang="zh-CN" sz="2000" dirty="0"/>
              <a:t>Westerly wind weaken</a:t>
            </a:r>
            <a:endParaRPr lang="zh-CN" altLang="en-US" sz="2000" dirty="0"/>
          </a:p>
        </p:txBody>
      </p:sp>
      <p:sp>
        <p:nvSpPr>
          <p:cNvPr id="12" name="TextBox 11"/>
          <p:cNvSpPr txBox="1"/>
          <p:nvPr/>
        </p:nvSpPr>
        <p:spPr>
          <a:xfrm>
            <a:off x="5819087" y="3271159"/>
            <a:ext cx="1784585" cy="707886"/>
          </a:xfrm>
          <a:prstGeom prst="rect">
            <a:avLst/>
          </a:prstGeom>
          <a:noFill/>
        </p:spPr>
        <p:txBody>
          <a:bodyPr wrap="square" rtlCol="0">
            <a:spAutoFit/>
          </a:bodyPr>
          <a:lstStyle/>
          <a:p>
            <a:r>
              <a:rPr lang="en-US" altLang="zh-CN" sz="2000" dirty="0"/>
              <a:t>Westerly wind intensify</a:t>
            </a:r>
            <a:endParaRPr lang="zh-CN" altLang="en-US" sz="2000" dirty="0"/>
          </a:p>
        </p:txBody>
      </p:sp>
      <p:sp>
        <p:nvSpPr>
          <p:cNvPr id="13" name="TextBox 12"/>
          <p:cNvSpPr txBox="1"/>
          <p:nvPr/>
        </p:nvSpPr>
        <p:spPr>
          <a:xfrm>
            <a:off x="5078188" y="5257801"/>
            <a:ext cx="2073003" cy="400110"/>
          </a:xfrm>
          <a:prstGeom prst="rect">
            <a:avLst/>
          </a:prstGeom>
          <a:noFill/>
        </p:spPr>
        <p:txBody>
          <a:bodyPr wrap="none" rtlCol="0">
            <a:spAutoFit/>
          </a:bodyPr>
          <a:lstStyle/>
          <a:p>
            <a:r>
              <a:rPr lang="en-US" altLang="zh-CN" sz="2000" dirty="0"/>
              <a:t>Cold water rise up</a:t>
            </a:r>
            <a:endParaRPr lang="zh-CN" altLang="en-US" sz="2000" dirty="0"/>
          </a:p>
        </p:txBody>
      </p:sp>
      <p:cxnSp>
        <p:nvCxnSpPr>
          <p:cNvPr id="15" name="直接箭头连接符 14"/>
          <p:cNvCxnSpPr/>
          <p:nvPr/>
        </p:nvCxnSpPr>
        <p:spPr>
          <a:xfrm>
            <a:off x="4408716" y="5470072"/>
            <a:ext cx="6204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7168246" y="5486401"/>
            <a:ext cx="57150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3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itchFamily="18" charset="0"/>
                <a:cs typeface="Times New Roman" pitchFamily="18" charset="0"/>
              </a:rPr>
              <a:t>Vertical Wind Shear</a:t>
            </a:r>
            <a:endParaRPr lang="zh-CN" altLang="en-US" dirty="0">
              <a:latin typeface="Times New Roman" pitchFamily="18" charset="0"/>
              <a:cs typeface="Times New Roman" pitchFamily="18" charset="0"/>
            </a:endParaRPr>
          </a:p>
        </p:txBody>
      </p:sp>
      <p:sp>
        <p:nvSpPr>
          <p:cNvPr id="4" name="灯片编号占位符 3"/>
          <p:cNvSpPr>
            <a:spLocks noGrp="1"/>
          </p:cNvSpPr>
          <p:nvPr>
            <p:ph type="sldNum" sz="quarter" idx="12"/>
          </p:nvPr>
        </p:nvSpPr>
        <p:spPr/>
        <p:txBody>
          <a:bodyPr/>
          <a:lstStyle/>
          <a:p>
            <a:fld id="{6075BD3F-C730-4634-A530-03608CBD7376}" type="slidenum">
              <a:rPr lang="en-US" smtClean="0"/>
              <a:pPr/>
              <a:t>13</a:t>
            </a:fld>
            <a:endParaRPr lang="en-US"/>
          </a:p>
        </p:txBody>
      </p:sp>
      <p:pic>
        <p:nvPicPr>
          <p:cNvPr id="2050" name="Picture 2" descr="http://www.aoml.noaa.gov/pix/Keynotes/windshear_figure1.jpg"/>
          <p:cNvPicPr>
            <a:picLocks noChangeAspect="1" noChangeArrowheads="1"/>
          </p:cNvPicPr>
          <p:nvPr/>
        </p:nvPicPr>
        <p:blipFill>
          <a:blip r:embed="rId3" cstate="print"/>
          <a:srcRect l="2865" r="2865" b="5111"/>
          <a:stretch>
            <a:fillRect/>
          </a:stretch>
        </p:blipFill>
        <p:spPr bwMode="auto">
          <a:xfrm>
            <a:off x="3524251" y="1295304"/>
            <a:ext cx="7560236" cy="5295996"/>
          </a:xfrm>
          <a:prstGeom prst="rect">
            <a:avLst/>
          </a:prstGeom>
          <a:noFill/>
        </p:spPr>
      </p:pic>
      <p:sp>
        <p:nvSpPr>
          <p:cNvPr id="6" name="TextBox 5"/>
          <p:cNvSpPr txBox="1"/>
          <p:nvPr/>
        </p:nvSpPr>
        <p:spPr>
          <a:xfrm>
            <a:off x="476250" y="1962150"/>
            <a:ext cx="2933700" cy="4401205"/>
          </a:xfrm>
          <a:prstGeom prst="rect">
            <a:avLst/>
          </a:prstGeom>
          <a:noFill/>
        </p:spPr>
        <p:txBody>
          <a:bodyPr wrap="square" rtlCol="0">
            <a:spAutoFit/>
          </a:bodyPr>
          <a:lstStyle/>
          <a:p>
            <a:r>
              <a:rPr lang="en-US" altLang="zh-CN" sz="2800" dirty="0">
                <a:latin typeface="Times New Roman" pitchFamily="18" charset="0"/>
                <a:cs typeface="Times New Roman" pitchFamily="18" charset="0"/>
              </a:rPr>
              <a:t>The vertical variation of the wind's </a:t>
            </a:r>
            <a:r>
              <a:rPr lang="en-US" altLang="zh-CN" sz="2800" dirty="0">
                <a:solidFill>
                  <a:srgbClr val="7F63A1"/>
                </a:solidFill>
                <a:latin typeface="Times New Roman" pitchFamily="18" charset="0"/>
                <a:cs typeface="Times New Roman" pitchFamily="18" charset="0"/>
              </a:rPr>
              <a:t>speed </a:t>
            </a:r>
            <a:r>
              <a:rPr lang="en-US" altLang="zh-CN" sz="2800" dirty="0">
                <a:latin typeface="Times New Roman" pitchFamily="18" charset="0"/>
                <a:cs typeface="Times New Roman" pitchFamily="18" charset="0"/>
              </a:rPr>
              <a:t>or </a:t>
            </a:r>
            <a:r>
              <a:rPr lang="en-US" altLang="zh-CN" sz="2800" dirty="0">
                <a:solidFill>
                  <a:srgbClr val="7F63A1"/>
                </a:solidFill>
                <a:latin typeface="Times New Roman" pitchFamily="18" charset="0"/>
                <a:cs typeface="Times New Roman" pitchFamily="18" charset="0"/>
              </a:rPr>
              <a:t>direction</a:t>
            </a:r>
            <a:r>
              <a:rPr lang="en-US" altLang="zh-CN" sz="2800" dirty="0">
                <a:latin typeface="Times New Roman" pitchFamily="18" charset="0"/>
                <a:cs typeface="Times New Roman" pitchFamily="18" charset="0"/>
              </a:rPr>
              <a:t> over a short distance within the atmosphere.</a:t>
            </a:r>
          </a:p>
          <a:p>
            <a:endParaRPr lang="en-US" altLang="zh-CN" sz="2800" dirty="0">
              <a:latin typeface="Times New Roman" pitchFamily="18" charset="0"/>
              <a:cs typeface="Times New Roman" pitchFamily="18" charset="0"/>
            </a:endParaRPr>
          </a:p>
          <a:p>
            <a:r>
              <a:rPr lang="en-US" altLang="zh-CN" sz="2800" dirty="0">
                <a:latin typeface="Times New Roman" pitchFamily="18" charset="0"/>
                <a:cs typeface="Times New Roman" pitchFamily="18" charset="0"/>
              </a:rPr>
              <a:t>Bad for cyclones to develop.</a:t>
            </a:r>
            <a:endParaRPr lang="zh-CN" altLang="en-US" sz="2800" dirty="0">
              <a:latin typeface="Times New Roman" pitchFamily="18" charset="0"/>
              <a:cs typeface="Times New Roman" pitchFamily="18" charset="0"/>
            </a:endParaRPr>
          </a:p>
        </p:txBody>
      </p:sp>
      <p:sp>
        <p:nvSpPr>
          <p:cNvPr id="7" name="矩形 6"/>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267552" cy="1143000"/>
          </a:xfrm>
        </p:spPr>
        <p:txBody>
          <a:bodyPr>
            <a:normAutofit fontScale="90000"/>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The classic </a:t>
            </a:r>
            <a:r>
              <a:rPr lang="en-US" dirty="0" err="1">
                <a:latin typeface="Times New Roman" panose="02020603050405020304" pitchFamily="18" charset="0"/>
                <a:cs typeface="Times New Roman" panose="02020603050405020304" pitchFamily="18" charset="0"/>
                <a:sym typeface="Wingdings" panose="05000000000000000000" pitchFamily="2" charset="2"/>
              </a:rPr>
              <a:t>Matsuno</a:t>
            </a:r>
            <a:r>
              <a:rPr lang="en-US" dirty="0">
                <a:latin typeface="Times New Roman" panose="02020603050405020304" pitchFamily="18" charset="0"/>
                <a:cs typeface="Times New Roman" panose="02020603050405020304" pitchFamily="18" charset="0"/>
                <a:sym typeface="Wingdings" panose="05000000000000000000" pitchFamily="2" charset="2"/>
              </a:rPr>
              <a:t>-Gill pattern for TC development</a:t>
            </a:r>
            <a:endParaRPr lang="en-US" dirty="0"/>
          </a:p>
        </p:txBody>
      </p:sp>
      <p:grpSp>
        <p:nvGrpSpPr>
          <p:cNvPr id="133" name="组合 132"/>
          <p:cNvGrpSpPr/>
          <p:nvPr/>
        </p:nvGrpSpPr>
        <p:grpSpPr>
          <a:xfrm>
            <a:off x="461398" y="1729748"/>
            <a:ext cx="10737745" cy="4698497"/>
            <a:chOff x="480448" y="1748798"/>
            <a:chExt cx="10737745" cy="4698497"/>
          </a:xfrm>
        </p:grpSpPr>
        <p:sp>
          <p:nvSpPr>
            <p:cNvPr id="8" name="上箭头 7"/>
            <p:cNvSpPr/>
            <p:nvPr/>
          </p:nvSpPr>
          <p:spPr>
            <a:xfrm>
              <a:off x="5563888" y="3161654"/>
              <a:ext cx="402956" cy="1921790"/>
            </a:xfrm>
            <a:prstGeom prst="upArrow">
              <a:avLst/>
            </a:prstGeom>
            <a:solidFill>
              <a:srgbClr val="7F63A1"/>
            </a:solidFill>
            <a:ln>
              <a:solidFill>
                <a:srgbClr val="A59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2" name="组合 131"/>
            <p:cNvGrpSpPr/>
            <p:nvPr/>
          </p:nvGrpSpPr>
          <p:grpSpPr>
            <a:xfrm>
              <a:off x="480448" y="5284922"/>
              <a:ext cx="10709329" cy="1162373"/>
              <a:chOff x="480448" y="5284922"/>
              <a:chExt cx="10709329" cy="1162373"/>
            </a:xfrm>
          </p:grpSpPr>
          <p:sp>
            <p:nvSpPr>
              <p:cNvPr id="6" name="平行四边形 5"/>
              <p:cNvSpPr/>
              <p:nvPr/>
            </p:nvSpPr>
            <p:spPr>
              <a:xfrm>
                <a:off x="480448" y="5284922"/>
                <a:ext cx="10709329" cy="1162373"/>
              </a:xfrm>
              <a:prstGeom prst="parallelogram">
                <a:avLst>
                  <a:gd name="adj" fmla="val 166333"/>
                </a:avLst>
              </a:prstGeom>
              <a:solidFill>
                <a:schemeClr val="bg1">
                  <a:lumMod val="75000"/>
                </a:schemeClr>
              </a:solidFill>
              <a:ln>
                <a:solidFill>
                  <a:srgbClr val="A59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云形 8"/>
              <p:cNvSpPr/>
              <p:nvPr/>
            </p:nvSpPr>
            <p:spPr>
              <a:xfrm>
                <a:off x="4995618" y="5630447"/>
                <a:ext cx="1534333" cy="712923"/>
              </a:xfrm>
              <a:prstGeom prst="cloud">
                <a:avLst/>
              </a:prstGeom>
              <a:solidFill>
                <a:srgbClr val="EB2546"/>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t>Heat</a:t>
                </a:r>
                <a:endParaRPr lang="zh-CN" altLang="en-US" sz="2400" b="1" dirty="0"/>
              </a:p>
            </p:txBody>
          </p:sp>
          <p:sp>
            <p:nvSpPr>
              <p:cNvPr id="43" name="椭圆 42"/>
              <p:cNvSpPr/>
              <p:nvPr/>
            </p:nvSpPr>
            <p:spPr>
              <a:xfrm>
                <a:off x="7873132" y="5408909"/>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801173" y="6026258"/>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2787208" y="5406329"/>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1609360" y="6026249"/>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5" name="组合 54"/>
              <p:cNvGrpSpPr/>
              <p:nvPr/>
            </p:nvGrpSpPr>
            <p:grpSpPr>
              <a:xfrm>
                <a:off x="7297121" y="6199322"/>
                <a:ext cx="356461" cy="198895"/>
                <a:chOff x="8586061" y="5303003"/>
                <a:chExt cx="356461" cy="198895"/>
              </a:xfrm>
            </p:grpSpPr>
            <p:cxnSp>
              <p:nvCxnSpPr>
                <p:cNvPr id="56" name="直接连接符 55"/>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flipH="1">
                <a:off x="1947622" y="6199322"/>
                <a:ext cx="408121" cy="201478"/>
                <a:chOff x="8586061" y="5303003"/>
                <a:chExt cx="356461" cy="198895"/>
              </a:xfrm>
            </p:grpSpPr>
            <p:cxnSp>
              <p:nvCxnSpPr>
                <p:cNvPr id="61" name="直接连接符 60"/>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3" name="组合 62"/>
              <p:cNvGrpSpPr/>
              <p:nvPr/>
            </p:nvGrpSpPr>
            <p:grpSpPr>
              <a:xfrm>
                <a:off x="2505558" y="5948765"/>
                <a:ext cx="356461" cy="198895"/>
                <a:chOff x="8586061" y="5303003"/>
                <a:chExt cx="356461" cy="198895"/>
              </a:xfrm>
            </p:grpSpPr>
            <p:cxnSp>
              <p:nvCxnSpPr>
                <p:cNvPr id="64" name="直接连接符 63"/>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6" name="组合 65"/>
              <p:cNvGrpSpPr/>
              <p:nvPr/>
            </p:nvGrpSpPr>
            <p:grpSpPr>
              <a:xfrm>
                <a:off x="3233980" y="5584555"/>
                <a:ext cx="356461" cy="198895"/>
                <a:chOff x="8586061" y="5303003"/>
                <a:chExt cx="356461" cy="198895"/>
              </a:xfrm>
            </p:grpSpPr>
            <p:cxnSp>
              <p:nvCxnSpPr>
                <p:cNvPr id="67" name="直接连接符 66"/>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69" name="组合 68"/>
              <p:cNvGrpSpPr/>
              <p:nvPr/>
            </p:nvGrpSpPr>
            <p:grpSpPr>
              <a:xfrm flipH="1">
                <a:off x="3541362" y="5321085"/>
                <a:ext cx="408121" cy="201478"/>
                <a:chOff x="8586061" y="5303003"/>
                <a:chExt cx="356461" cy="198895"/>
              </a:xfrm>
            </p:grpSpPr>
            <p:cxnSp>
              <p:nvCxnSpPr>
                <p:cNvPr id="70" name="直接连接符 69"/>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2" name="组合 71"/>
              <p:cNvGrpSpPr/>
              <p:nvPr/>
            </p:nvGrpSpPr>
            <p:grpSpPr>
              <a:xfrm flipH="1">
                <a:off x="7632914" y="5941017"/>
                <a:ext cx="408121" cy="201478"/>
                <a:chOff x="8586061" y="5303003"/>
                <a:chExt cx="356461" cy="198895"/>
              </a:xfrm>
            </p:grpSpPr>
            <p:cxnSp>
              <p:nvCxnSpPr>
                <p:cNvPr id="73" name="直接连接符 72"/>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75" name="组合 74"/>
              <p:cNvGrpSpPr/>
              <p:nvPr/>
            </p:nvGrpSpPr>
            <p:grpSpPr>
              <a:xfrm flipH="1">
                <a:off x="8190854" y="5576807"/>
                <a:ext cx="408121" cy="201478"/>
                <a:chOff x="8586061" y="5303003"/>
                <a:chExt cx="356461" cy="198895"/>
              </a:xfrm>
            </p:grpSpPr>
            <p:cxnSp>
              <p:nvCxnSpPr>
                <p:cNvPr id="76" name="直接连接符 75"/>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8" name="组合 87"/>
              <p:cNvGrpSpPr/>
              <p:nvPr/>
            </p:nvGrpSpPr>
            <p:grpSpPr>
              <a:xfrm>
                <a:off x="8784955" y="5344335"/>
                <a:ext cx="371959" cy="185979"/>
                <a:chOff x="8570563" y="5331417"/>
                <a:chExt cx="371959" cy="185979"/>
              </a:xfrm>
            </p:grpSpPr>
            <p:cxnSp>
              <p:nvCxnSpPr>
                <p:cNvPr id="89" name="直接连接符 88"/>
                <p:cNvCxnSpPr/>
                <p:nvPr/>
              </p:nvCxnSpPr>
              <p:spPr>
                <a:xfrm>
                  <a:off x="8570563" y="5331417"/>
                  <a:ext cx="371959" cy="7749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flipV="1">
                  <a:off x="8586061" y="5408908"/>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15" name="组合 114"/>
              <p:cNvGrpSpPr/>
              <p:nvPr/>
            </p:nvGrpSpPr>
            <p:grpSpPr>
              <a:xfrm>
                <a:off x="2014782" y="5780868"/>
                <a:ext cx="2619199" cy="170481"/>
                <a:chOff x="1394862" y="4510032"/>
                <a:chExt cx="2619199" cy="170481"/>
              </a:xfrm>
            </p:grpSpPr>
            <p:cxnSp>
              <p:nvCxnSpPr>
                <p:cNvPr id="110" name="直接箭头连接符 109"/>
                <p:cNvCxnSpPr/>
                <p:nvPr/>
              </p:nvCxnSpPr>
              <p:spPr>
                <a:xfrm>
                  <a:off x="1627333" y="4510032"/>
                  <a:ext cx="2386728" cy="15474"/>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flipV="1">
                  <a:off x="1394862" y="4677906"/>
                  <a:ext cx="2415145" cy="2607"/>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21" name="组合 120"/>
              <p:cNvGrpSpPr/>
              <p:nvPr/>
            </p:nvGrpSpPr>
            <p:grpSpPr>
              <a:xfrm flipH="1">
                <a:off x="6840975" y="5780835"/>
                <a:ext cx="2860963" cy="170502"/>
                <a:chOff x="1033943" y="4633866"/>
                <a:chExt cx="2776062" cy="46694"/>
              </a:xfrm>
            </p:grpSpPr>
            <p:cxnSp>
              <p:nvCxnSpPr>
                <p:cNvPr id="122" name="直接箭头连接符 121"/>
                <p:cNvCxnSpPr/>
                <p:nvPr/>
              </p:nvCxnSpPr>
              <p:spPr>
                <a:xfrm>
                  <a:off x="1033943" y="4633866"/>
                  <a:ext cx="2528976" cy="2022"/>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flipV="1">
                  <a:off x="1439978" y="4677895"/>
                  <a:ext cx="2370027" cy="2665"/>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nvGrpSpPr>
            <p:cNvPr id="131" name="组合 130"/>
            <p:cNvGrpSpPr/>
            <p:nvPr/>
          </p:nvGrpSpPr>
          <p:grpSpPr>
            <a:xfrm>
              <a:off x="508864" y="1748798"/>
              <a:ext cx="10709329" cy="1162373"/>
              <a:chOff x="508864" y="1733300"/>
              <a:chExt cx="10709329" cy="1162373"/>
            </a:xfrm>
          </p:grpSpPr>
          <p:grpSp>
            <p:nvGrpSpPr>
              <p:cNvPr id="106" name="组合 105"/>
              <p:cNvGrpSpPr/>
              <p:nvPr/>
            </p:nvGrpSpPr>
            <p:grpSpPr>
              <a:xfrm>
                <a:off x="508864" y="1733300"/>
                <a:ext cx="10709329" cy="1162373"/>
                <a:chOff x="291892" y="1733300"/>
                <a:chExt cx="10709329" cy="1162373"/>
              </a:xfrm>
            </p:grpSpPr>
            <p:sp>
              <p:nvSpPr>
                <p:cNvPr id="7" name="平行四边形 6"/>
                <p:cNvSpPr/>
                <p:nvPr/>
              </p:nvSpPr>
              <p:spPr>
                <a:xfrm>
                  <a:off x="291892" y="1733300"/>
                  <a:ext cx="10709329" cy="1162373"/>
                </a:xfrm>
                <a:prstGeom prst="parallelogram">
                  <a:avLst>
                    <a:gd name="adj" fmla="val 166333"/>
                  </a:avLst>
                </a:prstGeom>
                <a:solidFill>
                  <a:schemeClr val="bg1">
                    <a:lumMod val="85000"/>
                  </a:schemeClr>
                </a:solidFill>
                <a:ln>
                  <a:solidFill>
                    <a:srgbClr val="A59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8229599" y="2045776"/>
                  <a:ext cx="371959" cy="185979"/>
                  <a:chOff x="8570563" y="5331417"/>
                  <a:chExt cx="371959" cy="185979"/>
                </a:xfrm>
              </p:grpSpPr>
              <p:cxnSp>
                <p:nvCxnSpPr>
                  <p:cNvPr id="49" name="直接连接符 48"/>
                  <p:cNvCxnSpPr/>
                  <p:nvPr/>
                </p:nvCxnSpPr>
                <p:spPr>
                  <a:xfrm>
                    <a:off x="8570563" y="5331417"/>
                    <a:ext cx="371959" cy="7749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8586061" y="5408908"/>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78" name="椭圆 77"/>
                <p:cNvSpPr/>
                <p:nvPr/>
              </p:nvSpPr>
              <p:spPr>
                <a:xfrm>
                  <a:off x="7886050" y="1857287"/>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6814091" y="2474636"/>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2800126" y="1854707"/>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nvSpPr>
              <p:spPr>
                <a:xfrm>
                  <a:off x="1622278" y="2474627"/>
                  <a:ext cx="1596326" cy="27897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1981203" y="2663126"/>
                  <a:ext cx="371959" cy="185979"/>
                  <a:chOff x="8570563" y="5331417"/>
                  <a:chExt cx="371959" cy="185979"/>
                </a:xfrm>
              </p:grpSpPr>
              <p:cxnSp>
                <p:nvCxnSpPr>
                  <p:cNvPr id="83" name="直接连接符 82"/>
                  <p:cNvCxnSpPr/>
                  <p:nvPr/>
                </p:nvCxnSpPr>
                <p:spPr>
                  <a:xfrm>
                    <a:off x="8570563" y="5331417"/>
                    <a:ext cx="371959" cy="7749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V="1">
                    <a:off x="8586061" y="5408908"/>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85" name="组合 84"/>
                <p:cNvGrpSpPr/>
                <p:nvPr/>
              </p:nvGrpSpPr>
              <p:grpSpPr>
                <a:xfrm>
                  <a:off x="7746569" y="2415152"/>
                  <a:ext cx="371959" cy="185979"/>
                  <a:chOff x="8570563" y="5331417"/>
                  <a:chExt cx="371959" cy="185979"/>
                </a:xfrm>
              </p:grpSpPr>
              <p:cxnSp>
                <p:nvCxnSpPr>
                  <p:cNvPr id="86" name="直接连接符 85"/>
                  <p:cNvCxnSpPr/>
                  <p:nvPr/>
                </p:nvCxnSpPr>
                <p:spPr>
                  <a:xfrm>
                    <a:off x="8570563" y="5331417"/>
                    <a:ext cx="371959" cy="7749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8586061" y="5408908"/>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1" name="组合 90"/>
                <p:cNvGrpSpPr/>
                <p:nvPr/>
              </p:nvGrpSpPr>
              <p:grpSpPr>
                <a:xfrm>
                  <a:off x="3750585" y="1797803"/>
                  <a:ext cx="371959" cy="185979"/>
                  <a:chOff x="8570563" y="5331417"/>
                  <a:chExt cx="371959" cy="185979"/>
                </a:xfrm>
              </p:grpSpPr>
              <p:cxnSp>
                <p:nvCxnSpPr>
                  <p:cNvPr id="92" name="直接连接符 91"/>
                  <p:cNvCxnSpPr/>
                  <p:nvPr/>
                </p:nvCxnSpPr>
                <p:spPr>
                  <a:xfrm>
                    <a:off x="8570563" y="5331417"/>
                    <a:ext cx="371959" cy="77491"/>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V="1">
                    <a:off x="8586061" y="5408908"/>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4" name="组合 93"/>
                <p:cNvGrpSpPr/>
                <p:nvPr/>
              </p:nvGrpSpPr>
              <p:grpSpPr>
                <a:xfrm flipH="1">
                  <a:off x="2577884" y="2389322"/>
                  <a:ext cx="408121" cy="201478"/>
                  <a:chOff x="8586061" y="5303003"/>
                  <a:chExt cx="356461" cy="198895"/>
                </a:xfrm>
              </p:grpSpPr>
              <p:cxnSp>
                <p:nvCxnSpPr>
                  <p:cNvPr id="95" name="直接连接符 94"/>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7" name="组合 96"/>
                <p:cNvGrpSpPr/>
                <p:nvPr/>
              </p:nvGrpSpPr>
              <p:grpSpPr>
                <a:xfrm flipH="1">
                  <a:off x="3104827" y="2017363"/>
                  <a:ext cx="408121" cy="201478"/>
                  <a:chOff x="8586061" y="5303003"/>
                  <a:chExt cx="356461" cy="198895"/>
                </a:xfrm>
              </p:grpSpPr>
              <p:cxnSp>
                <p:nvCxnSpPr>
                  <p:cNvPr id="98" name="直接连接符 97"/>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0" name="组合 99"/>
                <p:cNvGrpSpPr/>
                <p:nvPr/>
              </p:nvGrpSpPr>
              <p:grpSpPr>
                <a:xfrm flipH="1">
                  <a:off x="7165382" y="2652792"/>
                  <a:ext cx="408121" cy="201478"/>
                  <a:chOff x="8586061" y="5303003"/>
                  <a:chExt cx="356461" cy="198895"/>
                </a:xfrm>
              </p:grpSpPr>
              <p:cxnSp>
                <p:nvCxnSpPr>
                  <p:cNvPr id="101" name="直接连接符 100"/>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a:xfrm flipH="1">
                  <a:off x="8823701" y="1769390"/>
                  <a:ext cx="408121" cy="201478"/>
                  <a:chOff x="8586061" y="5303003"/>
                  <a:chExt cx="356461" cy="198895"/>
                </a:xfrm>
              </p:grpSpPr>
              <p:cxnSp>
                <p:nvCxnSpPr>
                  <p:cNvPr id="104" name="直接连接符 103"/>
                  <p:cNvCxnSpPr/>
                  <p:nvPr/>
                </p:nvCxnSpPr>
                <p:spPr>
                  <a:xfrm>
                    <a:off x="8588644" y="5303003"/>
                    <a:ext cx="353878" cy="105905"/>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5" name="直接连接符 104"/>
                  <p:cNvCxnSpPr/>
                  <p:nvPr/>
                </p:nvCxnSpPr>
                <p:spPr>
                  <a:xfrm flipV="1">
                    <a:off x="8586061" y="5393410"/>
                    <a:ext cx="356461" cy="108488"/>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8" name="组合 117"/>
              <p:cNvGrpSpPr/>
              <p:nvPr/>
            </p:nvGrpSpPr>
            <p:grpSpPr>
              <a:xfrm>
                <a:off x="6863168" y="2213674"/>
                <a:ext cx="2619199" cy="170481"/>
                <a:chOff x="1394862" y="4510032"/>
                <a:chExt cx="2619199" cy="170481"/>
              </a:xfrm>
            </p:grpSpPr>
            <p:cxnSp>
              <p:nvCxnSpPr>
                <p:cNvPr id="119" name="直接箭头连接符 118"/>
                <p:cNvCxnSpPr/>
                <p:nvPr/>
              </p:nvCxnSpPr>
              <p:spPr>
                <a:xfrm>
                  <a:off x="1627333" y="4510032"/>
                  <a:ext cx="2386728" cy="15474"/>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0" name="直接箭头连接符 119"/>
                <p:cNvCxnSpPr/>
                <p:nvPr/>
              </p:nvCxnSpPr>
              <p:spPr>
                <a:xfrm flipV="1">
                  <a:off x="1394862" y="4677906"/>
                  <a:ext cx="2415145" cy="2607"/>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28" name="组合 127"/>
              <p:cNvGrpSpPr/>
              <p:nvPr/>
            </p:nvGrpSpPr>
            <p:grpSpPr>
              <a:xfrm flipH="1">
                <a:off x="1785944" y="2229140"/>
                <a:ext cx="2860963" cy="170502"/>
                <a:chOff x="1033943" y="4633866"/>
                <a:chExt cx="2776062" cy="46694"/>
              </a:xfrm>
            </p:grpSpPr>
            <p:cxnSp>
              <p:nvCxnSpPr>
                <p:cNvPr id="129" name="直接箭头连接符 128"/>
                <p:cNvCxnSpPr/>
                <p:nvPr/>
              </p:nvCxnSpPr>
              <p:spPr>
                <a:xfrm>
                  <a:off x="1033943" y="4633866"/>
                  <a:ext cx="2528976" cy="2022"/>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30" name="直接箭头连接符 129"/>
                <p:cNvCxnSpPr/>
                <p:nvPr/>
              </p:nvCxnSpPr>
              <p:spPr>
                <a:xfrm flipV="1">
                  <a:off x="1439978" y="4677895"/>
                  <a:ext cx="2370027" cy="2665"/>
                </a:xfrm>
                <a:prstGeom prst="straightConnector1">
                  <a:avLst/>
                </a:prstGeom>
                <a:ln w="38100">
                  <a:solidFill>
                    <a:srgbClr val="7F63A1"/>
                  </a:solidFill>
                  <a:prstDash val="dash"/>
                  <a:tailEnd type="arrow"/>
                </a:ln>
              </p:spPr>
              <p:style>
                <a:lnRef idx="1">
                  <a:schemeClr val="accent1"/>
                </a:lnRef>
                <a:fillRef idx="0">
                  <a:schemeClr val="accent1"/>
                </a:fillRef>
                <a:effectRef idx="0">
                  <a:schemeClr val="accent1"/>
                </a:effectRef>
                <a:fontRef idx="minor">
                  <a:schemeClr val="tx1"/>
                </a:fontRef>
              </p:style>
            </p:cxnSp>
          </p:grpSp>
        </p:grpSp>
      </p:grpSp>
      <p:sp>
        <p:nvSpPr>
          <p:cNvPr id="134" name="TextBox 133"/>
          <p:cNvSpPr txBox="1"/>
          <p:nvPr/>
        </p:nvSpPr>
        <p:spPr>
          <a:xfrm>
            <a:off x="10626719" y="2018928"/>
            <a:ext cx="1112612" cy="461665"/>
          </a:xfrm>
          <a:prstGeom prst="rect">
            <a:avLst/>
          </a:prstGeom>
          <a:noFill/>
        </p:spPr>
        <p:txBody>
          <a:bodyPr wrap="none" rtlCol="0">
            <a:spAutoFit/>
          </a:bodyPr>
          <a:lstStyle/>
          <a:p>
            <a:r>
              <a:rPr lang="en-US" sz="2400" dirty="0"/>
              <a:t>200hPa</a:t>
            </a:r>
          </a:p>
        </p:txBody>
      </p:sp>
      <p:sp>
        <p:nvSpPr>
          <p:cNvPr id="135" name="TextBox 134"/>
          <p:cNvSpPr txBox="1"/>
          <p:nvPr/>
        </p:nvSpPr>
        <p:spPr>
          <a:xfrm>
            <a:off x="10663784" y="5502854"/>
            <a:ext cx="1112612" cy="461665"/>
          </a:xfrm>
          <a:prstGeom prst="rect">
            <a:avLst/>
          </a:prstGeom>
          <a:noFill/>
        </p:spPr>
        <p:txBody>
          <a:bodyPr wrap="none" rtlCol="0">
            <a:spAutoFit/>
          </a:bodyPr>
          <a:lstStyle/>
          <a:p>
            <a:r>
              <a:rPr lang="en-US" sz="2400" dirty="0"/>
              <a:t>850hPa</a:t>
            </a:r>
          </a:p>
        </p:txBody>
      </p:sp>
      <p:pic>
        <p:nvPicPr>
          <p:cNvPr id="108" name="Picture 2" descr="D:\1稻壳模板\ppt\2016.4\小清新水彩花卉毕业答辩模板\未标题-5.png"/>
          <p:cNvPicPr>
            <a:picLocks noChangeAspect="1" noChangeArrowheads="1"/>
          </p:cNvPicPr>
          <p:nvPr/>
        </p:nvPicPr>
        <p:blipFill>
          <a:blip r:embed="rId3"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14</a:t>
            </a:fld>
            <a:endParaRPr lang="en-US"/>
          </a:p>
        </p:txBody>
      </p:sp>
      <p:sp>
        <p:nvSpPr>
          <p:cNvPr id="107" name="矩形 106"/>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cxnSp>
        <p:nvCxnSpPr>
          <p:cNvPr id="111" name="直接连接符 110"/>
          <p:cNvCxnSpPr>
            <a:endCxn id="6" idx="2"/>
          </p:cNvCxnSpPr>
          <p:nvPr/>
        </p:nvCxnSpPr>
        <p:spPr>
          <a:xfrm>
            <a:off x="476250" y="5791200"/>
            <a:ext cx="9727772" cy="55859"/>
          </a:xfrm>
          <a:prstGeom prst="line">
            <a:avLst/>
          </a:prstGeom>
          <a:ln w="76200">
            <a:solidFill>
              <a:srgbClr val="FFFF00"/>
            </a:solidFill>
            <a:prstDash val="dashDot"/>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0" y="5502854"/>
            <a:ext cx="1168140" cy="461665"/>
          </a:xfrm>
          <a:prstGeom prst="rect">
            <a:avLst/>
          </a:prstGeom>
          <a:noFill/>
          <a:ln>
            <a:solidFill>
              <a:schemeClr val="accent1"/>
            </a:solidFill>
          </a:ln>
        </p:spPr>
        <p:txBody>
          <a:bodyPr wrap="none" rtlCol="0">
            <a:spAutoFit/>
          </a:bodyPr>
          <a:lstStyle/>
          <a:p>
            <a:r>
              <a:rPr lang="en-US" sz="2400" dirty="0"/>
              <a:t>Equator</a:t>
            </a:r>
          </a:p>
        </p:txBody>
      </p:sp>
      <p:sp>
        <p:nvSpPr>
          <p:cNvPr id="4" name="TextBox 3"/>
          <p:cNvSpPr txBox="1"/>
          <p:nvPr/>
        </p:nvSpPr>
        <p:spPr>
          <a:xfrm>
            <a:off x="8507873" y="5332222"/>
            <a:ext cx="328936" cy="369332"/>
          </a:xfrm>
          <a:prstGeom prst="rect">
            <a:avLst/>
          </a:prstGeom>
          <a:noFill/>
        </p:spPr>
        <p:txBody>
          <a:bodyPr wrap="none" rtlCol="0">
            <a:spAutoFit/>
          </a:bodyPr>
          <a:lstStyle/>
          <a:p>
            <a:r>
              <a:rPr lang="en-US" b="1" dirty="0">
                <a:solidFill>
                  <a:srgbClr val="FF0000"/>
                </a:solidFill>
              </a:rPr>
              <a:t>H</a:t>
            </a:r>
          </a:p>
        </p:txBody>
      </p:sp>
      <p:sp>
        <p:nvSpPr>
          <p:cNvPr id="109" name="TextBox 108"/>
          <p:cNvSpPr txBox="1"/>
          <p:nvPr/>
        </p:nvSpPr>
        <p:spPr>
          <a:xfrm>
            <a:off x="7403737" y="5956727"/>
            <a:ext cx="328936" cy="369332"/>
          </a:xfrm>
          <a:prstGeom prst="rect">
            <a:avLst/>
          </a:prstGeom>
          <a:noFill/>
        </p:spPr>
        <p:txBody>
          <a:bodyPr wrap="none" rtlCol="0">
            <a:spAutoFit/>
          </a:bodyPr>
          <a:lstStyle/>
          <a:p>
            <a:r>
              <a:rPr lang="en-US" b="1" dirty="0">
                <a:solidFill>
                  <a:srgbClr val="FF0000"/>
                </a:solidFill>
              </a:rPr>
              <a:t>H</a:t>
            </a:r>
          </a:p>
        </p:txBody>
      </p:sp>
      <p:sp>
        <p:nvSpPr>
          <p:cNvPr id="112" name="TextBox 111"/>
          <p:cNvSpPr txBox="1"/>
          <p:nvPr/>
        </p:nvSpPr>
        <p:spPr>
          <a:xfrm>
            <a:off x="3668046" y="1805173"/>
            <a:ext cx="272712" cy="369332"/>
          </a:xfrm>
          <a:prstGeom prst="rect">
            <a:avLst/>
          </a:prstGeom>
          <a:noFill/>
        </p:spPr>
        <p:txBody>
          <a:bodyPr wrap="square" rtlCol="0">
            <a:spAutoFit/>
          </a:bodyPr>
          <a:lstStyle/>
          <a:p>
            <a:r>
              <a:rPr lang="en-US" b="1" dirty="0">
                <a:solidFill>
                  <a:srgbClr val="FF0000"/>
                </a:solidFill>
              </a:rPr>
              <a:t>H</a:t>
            </a:r>
          </a:p>
        </p:txBody>
      </p:sp>
      <p:sp>
        <p:nvSpPr>
          <p:cNvPr id="116" name="TextBox 115"/>
          <p:cNvSpPr txBox="1"/>
          <p:nvPr/>
        </p:nvSpPr>
        <p:spPr>
          <a:xfrm>
            <a:off x="2483917" y="2418122"/>
            <a:ext cx="328936" cy="369332"/>
          </a:xfrm>
          <a:prstGeom prst="rect">
            <a:avLst/>
          </a:prstGeom>
          <a:noFill/>
        </p:spPr>
        <p:txBody>
          <a:bodyPr wrap="none" rtlCol="0">
            <a:spAutoFit/>
          </a:bodyPr>
          <a:lstStyle/>
          <a:p>
            <a:r>
              <a:rPr lang="en-US" b="1" dirty="0">
                <a:solidFill>
                  <a:srgbClr val="FF0000"/>
                </a:solidFill>
              </a:rPr>
              <a:t>H</a:t>
            </a:r>
          </a:p>
        </p:txBody>
      </p:sp>
      <p:sp>
        <p:nvSpPr>
          <p:cNvPr id="117" name="TextBox 116"/>
          <p:cNvSpPr txBox="1"/>
          <p:nvPr/>
        </p:nvSpPr>
        <p:spPr>
          <a:xfrm>
            <a:off x="8835470" y="1808503"/>
            <a:ext cx="282450" cy="369332"/>
          </a:xfrm>
          <a:prstGeom prst="rect">
            <a:avLst/>
          </a:prstGeom>
          <a:noFill/>
        </p:spPr>
        <p:txBody>
          <a:bodyPr wrap="none" rtlCol="0">
            <a:spAutoFit/>
          </a:bodyPr>
          <a:lstStyle/>
          <a:p>
            <a:r>
              <a:rPr lang="en-US" b="1" dirty="0">
                <a:solidFill>
                  <a:srgbClr val="FF0000"/>
                </a:solidFill>
              </a:rPr>
              <a:t>L</a:t>
            </a:r>
          </a:p>
        </p:txBody>
      </p:sp>
      <p:sp>
        <p:nvSpPr>
          <p:cNvPr id="124" name="TextBox 123"/>
          <p:cNvSpPr txBox="1"/>
          <p:nvPr/>
        </p:nvSpPr>
        <p:spPr>
          <a:xfrm>
            <a:off x="7708935" y="2427074"/>
            <a:ext cx="282450" cy="369332"/>
          </a:xfrm>
          <a:prstGeom prst="rect">
            <a:avLst/>
          </a:prstGeom>
          <a:noFill/>
        </p:spPr>
        <p:txBody>
          <a:bodyPr wrap="none" rtlCol="0">
            <a:spAutoFit/>
          </a:bodyPr>
          <a:lstStyle/>
          <a:p>
            <a:r>
              <a:rPr lang="en-US" b="1" dirty="0">
                <a:solidFill>
                  <a:srgbClr val="FF0000"/>
                </a:solidFill>
              </a:rPr>
              <a:t>L</a:t>
            </a:r>
          </a:p>
        </p:txBody>
      </p:sp>
      <p:sp>
        <p:nvSpPr>
          <p:cNvPr id="125" name="TextBox 124"/>
          <p:cNvSpPr txBox="1"/>
          <p:nvPr/>
        </p:nvSpPr>
        <p:spPr>
          <a:xfrm>
            <a:off x="3425463" y="5333542"/>
            <a:ext cx="282450" cy="369332"/>
          </a:xfrm>
          <a:prstGeom prst="rect">
            <a:avLst/>
          </a:prstGeom>
          <a:noFill/>
        </p:spPr>
        <p:txBody>
          <a:bodyPr wrap="none" rtlCol="0">
            <a:spAutoFit/>
          </a:bodyPr>
          <a:lstStyle/>
          <a:p>
            <a:r>
              <a:rPr lang="en-US" b="1" dirty="0">
                <a:solidFill>
                  <a:srgbClr val="FF0000"/>
                </a:solidFill>
              </a:rPr>
              <a:t>L</a:t>
            </a:r>
          </a:p>
        </p:txBody>
      </p:sp>
      <p:sp>
        <p:nvSpPr>
          <p:cNvPr id="126" name="TextBox 125"/>
          <p:cNvSpPr txBox="1"/>
          <p:nvPr/>
        </p:nvSpPr>
        <p:spPr>
          <a:xfrm>
            <a:off x="2298989" y="5949111"/>
            <a:ext cx="282450" cy="369332"/>
          </a:xfrm>
          <a:prstGeom prst="rect">
            <a:avLst/>
          </a:prstGeom>
          <a:noFill/>
        </p:spPr>
        <p:txBody>
          <a:bodyPr wrap="none" rtlCol="0">
            <a:spAutoFit/>
          </a:bodyPr>
          <a:lstStyle/>
          <a:p>
            <a:r>
              <a:rPr lang="en-US" b="1" dirty="0">
                <a:solidFill>
                  <a:srgbClr val="FF0000"/>
                </a:solidFill>
              </a:rPr>
              <a:t>L</a:t>
            </a:r>
          </a:p>
        </p:txBody>
      </p:sp>
      <p:sp>
        <p:nvSpPr>
          <p:cNvPr id="127" name="TextBox 126"/>
          <p:cNvSpPr txBox="1"/>
          <p:nvPr/>
        </p:nvSpPr>
        <p:spPr>
          <a:xfrm>
            <a:off x="1915971" y="4995966"/>
            <a:ext cx="336952" cy="369332"/>
          </a:xfrm>
          <a:prstGeom prst="rect">
            <a:avLst/>
          </a:prstGeom>
          <a:noFill/>
        </p:spPr>
        <p:txBody>
          <a:bodyPr wrap="none" rtlCol="0">
            <a:spAutoFit/>
          </a:bodyPr>
          <a:lstStyle/>
          <a:p>
            <a:r>
              <a:rPr lang="en-US" b="1" dirty="0"/>
              <a:t>N</a:t>
            </a:r>
          </a:p>
        </p:txBody>
      </p:sp>
      <p:sp>
        <p:nvSpPr>
          <p:cNvPr id="136" name="TextBox 135"/>
          <p:cNvSpPr txBox="1"/>
          <p:nvPr/>
        </p:nvSpPr>
        <p:spPr>
          <a:xfrm>
            <a:off x="66921" y="6179096"/>
            <a:ext cx="293670" cy="369332"/>
          </a:xfrm>
          <a:prstGeom prst="rect">
            <a:avLst/>
          </a:prstGeom>
          <a:noFill/>
        </p:spPr>
        <p:txBody>
          <a:bodyPr wrap="none" rtlCol="0">
            <a:spAutoFit/>
          </a:bodyPr>
          <a:lstStyle/>
          <a:p>
            <a:r>
              <a:rPr lang="en-US" b="1" dirty="0"/>
              <a:t>S</a:t>
            </a:r>
          </a:p>
        </p:txBody>
      </p:sp>
    </p:spTree>
    <p:extLst>
      <p:ext uri="{BB962C8B-B14F-4D97-AF65-F5344CB8AC3E}">
        <p14:creationId xmlns:p14="http://schemas.microsoft.com/office/powerpoint/2010/main" val="139525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16" y="140208"/>
            <a:ext cx="10515600" cy="969899"/>
          </a:xfrm>
        </p:spPr>
        <p:txBody>
          <a:bodyPr>
            <a:normAutofit/>
          </a:bodyPr>
          <a:lstStyle/>
          <a:p>
            <a:r>
              <a:rPr lang="en-US" sz="4800" dirty="0">
                <a:latin typeface="Times New Roman" panose="02020603050405020304" pitchFamily="18" charset="0"/>
                <a:cs typeface="Times New Roman" panose="02020603050405020304" pitchFamily="18" charset="0"/>
              </a:rPr>
              <a:t>Previous Studies</a:t>
            </a:r>
          </a:p>
        </p:txBody>
      </p:sp>
      <p:sp>
        <p:nvSpPr>
          <p:cNvPr id="5" name="内容占位符 4"/>
          <p:cNvSpPr>
            <a:spLocks noGrp="1"/>
          </p:cNvSpPr>
          <p:nvPr>
            <p:ph idx="1"/>
          </p:nvPr>
        </p:nvSpPr>
        <p:spPr>
          <a:xfrm>
            <a:off x="774603" y="1647930"/>
            <a:ext cx="3027375" cy="4470215"/>
          </a:xfrm>
        </p:spPr>
        <p:txBody>
          <a:bodyPr>
            <a:normAutofit fontScale="92500" lnSpcReduction="20000"/>
          </a:bodyPr>
          <a:lstStyle/>
          <a:p>
            <a:pPr>
              <a:lnSpc>
                <a:spcPct val="100000"/>
              </a:lnSpc>
              <a:buNone/>
            </a:pPr>
            <a:r>
              <a:rPr lang="en-US" altLang="zh-CN" dirty="0">
                <a:latin typeface="Times New Roman" pitchFamily="18" charset="0"/>
                <a:cs typeface="Times New Roman" pitchFamily="18" charset="0"/>
              </a:rPr>
              <a:t>El Nino/La Nina</a:t>
            </a:r>
          </a:p>
          <a:p>
            <a:pPr algn="ctr">
              <a:lnSpc>
                <a:spcPct val="100000"/>
              </a:lnSpc>
              <a:buNone/>
            </a:pPr>
            <a:r>
              <a:rPr lang="en-US" altLang="zh-CN" dirty="0">
                <a:latin typeface="Times New Roman" pitchFamily="18" charset="0"/>
                <a:cs typeface="Times New Roman" pitchFamily="18" charset="0"/>
              </a:rPr>
              <a:t>(ENSO)</a:t>
            </a:r>
          </a:p>
          <a:p>
            <a:pPr>
              <a:lnSpc>
                <a:spcPct val="100000"/>
              </a:lnSpc>
              <a:buNone/>
            </a:pPr>
            <a:endParaRPr lang="en-US" altLang="zh-CN" dirty="0">
              <a:latin typeface="Times New Roman" pitchFamily="18" charset="0"/>
              <a:cs typeface="Times New Roman" pitchFamily="18" charset="0"/>
            </a:endParaRPr>
          </a:p>
          <a:p>
            <a:pPr marL="0" indent="0">
              <a:lnSpc>
                <a:spcPct val="100000"/>
              </a:lnSpc>
              <a:buNone/>
            </a:pPr>
            <a:r>
              <a:rPr lang="en-US" altLang="zh-CN" dirty="0">
                <a:latin typeface="Times New Roman" pitchFamily="18" charset="0"/>
                <a:cs typeface="Times New Roman" pitchFamily="18" charset="0"/>
              </a:rPr>
              <a:t>ENSO &amp; IOD</a:t>
            </a:r>
          </a:p>
          <a:p>
            <a:pPr marL="0" indent="0">
              <a:lnSpc>
                <a:spcPct val="100000"/>
              </a:lnSpc>
              <a:buNone/>
            </a:pPr>
            <a:endParaRPr lang="en-US" altLang="zh-CN" dirty="0">
              <a:latin typeface="Times New Roman" pitchFamily="18" charset="0"/>
              <a:cs typeface="Times New Roman" pitchFamily="18" charset="0"/>
            </a:endParaRPr>
          </a:p>
          <a:p>
            <a:pPr marL="0" indent="0">
              <a:lnSpc>
                <a:spcPct val="100000"/>
              </a:lnSpc>
              <a:buNone/>
            </a:pPr>
            <a:r>
              <a:rPr lang="en-US" altLang="zh-CN" dirty="0">
                <a:latin typeface="Times New Roman" pitchFamily="18" charset="0"/>
                <a:cs typeface="Times New Roman" pitchFamily="18" charset="0"/>
              </a:rPr>
              <a:t>Decrease in vertical wind shear</a:t>
            </a:r>
          </a:p>
          <a:p>
            <a:pPr marL="0" indent="0">
              <a:lnSpc>
                <a:spcPct val="100000"/>
              </a:lnSpc>
              <a:buNone/>
            </a:pPr>
            <a:endParaRPr lang="en-US" altLang="zh-CN" dirty="0">
              <a:latin typeface="Times New Roman" pitchFamily="18" charset="0"/>
              <a:cs typeface="Times New Roman" pitchFamily="18" charset="0"/>
            </a:endParaRPr>
          </a:p>
          <a:p>
            <a:pPr marL="0" indent="0">
              <a:lnSpc>
                <a:spcPct val="100000"/>
              </a:lnSpc>
              <a:buNone/>
            </a:pPr>
            <a:r>
              <a:rPr lang="en-US" altLang="zh-CN" dirty="0">
                <a:latin typeface="Times New Roman" pitchFamily="18" charset="0"/>
                <a:cs typeface="Times New Roman" pitchFamily="18" charset="0"/>
              </a:rPr>
              <a:t>… </a:t>
            </a:r>
            <a:endParaRPr lang="zh-CN" altLang="en-US" dirty="0">
              <a:latin typeface="Times New Roman" pitchFamily="18" charset="0"/>
              <a:cs typeface="Times New Roman" pitchFamily="18" charset="0"/>
            </a:endParaRPr>
          </a:p>
        </p:txBody>
      </p:sp>
      <p:grpSp>
        <p:nvGrpSpPr>
          <p:cNvPr id="17" name="组合 16"/>
          <p:cNvGrpSpPr/>
          <p:nvPr/>
        </p:nvGrpSpPr>
        <p:grpSpPr>
          <a:xfrm>
            <a:off x="3497011" y="1516342"/>
            <a:ext cx="2424534" cy="520145"/>
            <a:chOff x="3332134" y="1565329"/>
            <a:chExt cx="2424534" cy="520145"/>
          </a:xfrm>
        </p:grpSpPr>
        <p:cxnSp>
          <p:nvCxnSpPr>
            <p:cNvPr id="7" name="直接箭头连接符 6"/>
            <p:cNvCxnSpPr/>
            <p:nvPr/>
          </p:nvCxnSpPr>
          <p:spPr>
            <a:xfrm>
              <a:off x="3332134" y="2076775"/>
              <a:ext cx="2424534" cy="869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80108" y="1565329"/>
              <a:ext cx="1931811" cy="461665"/>
            </a:xfrm>
            <a:prstGeom prst="rect">
              <a:avLst/>
            </a:prstGeom>
            <a:noFill/>
          </p:spPr>
          <p:txBody>
            <a:bodyPr wrap="none" rtlCol="0">
              <a:spAutoFit/>
            </a:bodyPr>
            <a:lstStyle/>
            <a:p>
              <a:r>
                <a:rPr lang="en-US" altLang="zh-CN" sz="2400" dirty="0">
                  <a:solidFill>
                    <a:srgbClr val="7F63A1"/>
                  </a:solidFill>
                  <a:latin typeface="Times New Roman" pitchFamily="18" charset="0"/>
                  <a:cs typeface="Times New Roman" pitchFamily="18" charset="0"/>
                </a:rPr>
                <a:t>Strong Impact</a:t>
              </a:r>
              <a:endParaRPr lang="zh-CN" altLang="en-US" sz="2400" dirty="0">
                <a:solidFill>
                  <a:srgbClr val="7F63A1"/>
                </a:solidFill>
                <a:latin typeface="Times New Roman" pitchFamily="18" charset="0"/>
                <a:cs typeface="Times New Roman" pitchFamily="18" charset="0"/>
              </a:endParaRPr>
            </a:p>
          </p:txBody>
        </p:sp>
      </p:grpSp>
      <p:sp>
        <p:nvSpPr>
          <p:cNvPr id="12" name="TextBox 11"/>
          <p:cNvSpPr txBox="1"/>
          <p:nvPr/>
        </p:nvSpPr>
        <p:spPr>
          <a:xfrm>
            <a:off x="5966849" y="1766807"/>
            <a:ext cx="5775972" cy="4180632"/>
          </a:xfrm>
          <a:prstGeom prst="rect">
            <a:avLst/>
          </a:prstGeom>
          <a:noFill/>
        </p:spPr>
        <p:txBody>
          <a:bodyPr wrap="square" rtlCol="0">
            <a:spAutoFit/>
          </a:bodyPr>
          <a:lstStyle/>
          <a:p>
            <a:pPr>
              <a:spcBef>
                <a:spcPts val="1000"/>
              </a:spcBef>
            </a:pPr>
            <a:r>
              <a:rPr lang="en-US" altLang="zh-CN" sz="2800" dirty="0">
                <a:latin typeface="Times New Roman" pitchFamily="18" charset="0"/>
                <a:cs typeface="Times New Roman" pitchFamily="18" charset="0"/>
              </a:rPr>
              <a:t>TC genesis in the Arabian Sea</a:t>
            </a:r>
          </a:p>
          <a:p>
            <a:pPr>
              <a:spcBef>
                <a:spcPts val="1000"/>
              </a:spcBef>
            </a:pPr>
            <a:endParaRPr lang="en-US" altLang="zh-CN" sz="2800" dirty="0">
              <a:latin typeface="Times New Roman" pitchFamily="18" charset="0"/>
              <a:cs typeface="Times New Roman" pitchFamily="18" charset="0"/>
            </a:endParaRPr>
          </a:p>
          <a:p>
            <a:pPr>
              <a:spcBef>
                <a:spcPts val="1000"/>
              </a:spcBef>
            </a:pPr>
            <a:r>
              <a:rPr lang="en-US" altLang="zh-CN" sz="2800" dirty="0" err="1">
                <a:latin typeface="Times New Roman" pitchFamily="18" charset="0"/>
                <a:cs typeface="Times New Roman" pitchFamily="18" charset="0"/>
              </a:rPr>
              <a:t>TCs</a:t>
            </a:r>
            <a:r>
              <a:rPr lang="en-US" altLang="zh-CN" sz="2800" dirty="0">
                <a:latin typeface="Times New Roman" pitchFamily="18" charset="0"/>
                <a:cs typeface="Times New Roman" pitchFamily="18" charset="0"/>
              </a:rPr>
              <a:t> in the North Indian Ocean</a:t>
            </a:r>
          </a:p>
          <a:p>
            <a:pPr>
              <a:spcBef>
                <a:spcPts val="1000"/>
              </a:spcBef>
            </a:pPr>
            <a:endParaRPr lang="en-US" altLang="zh-CN" sz="2800" dirty="0">
              <a:latin typeface="Times New Roman" pitchFamily="18" charset="0"/>
              <a:cs typeface="Times New Roman" pitchFamily="18" charset="0"/>
            </a:endParaRPr>
          </a:p>
          <a:p>
            <a:pPr>
              <a:spcBef>
                <a:spcPts val="1000"/>
              </a:spcBef>
            </a:pPr>
            <a:r>
              <a:rPr lang="en-US" altLang="zh-CN" sz="2800" dirty="0">
                <a:latin typeface="Times New Roman" pitchFamily="18" charset="0"/>
                <a:cs typeface="Times New Roman" pitchFamily="18" charset="0"/>
              </a:rPr>
              <a:t>The increase of intensity and earlier occurrence of pre-monsoon Arabian Sea </a:t>
            </a:r>
            <a:r>
              <a:rPr lang="en-US" altLang="zh-CN" sz="2800" dirty="0" err="1">
                <a:latin typeface="Times New Roman" pitchFamily="18" charset="0"/>
                <a:cs typeface="Times New Roman" pitchFamily="18" charset="0"/>
              </a:rPr>
              <a:t>TCs</a:t>
            </a:r>
            <a:endParaRPr lang="zh-CN" altLang="en-US" sz="2800" dirty="0">
              <a:latin typeface="Times New Roman" pitchFamily="18" charset="0"/>
              <a:cs typeface="Times New Roman" pitchFamily="18" charset="0"/>
            </a:endParaRPr>
          </a:p>
          <a:p>
            <a:pPr>
              <a:spcBef>
                <a:spcPts val="1000"/>
              </a:spcBef>
            </a:pPr>
            <a:endParaRPr lang="zh-CN" altLang="en-US" sz="2800" dirty="0">
              <a:latin typeface="Times New Roman" pitchFamily="18" charset="0"/>
              <a:cs typeface="Times New Roman" pitchFamily="18" charset="0"/>
            </a:endParaRPr>
          </a:p>
        </p:txBody>
      </p:sp>
      <p:sp>
        <p:nvSpPr>
          <p:cNvPr id="13" name="TextBox 12"/>
          <p:cNvSpPr txBox="1"/>
          <p:nvPr/>
        </p:nvSpPr>
        <p:spPr>
          <a:xfrm>
            <a:off x="8329114" y="2262752"/>
            <a:ext cx="3863109" cy="400110"/>
          </a:xfrm>
          <a:prstGeom prst="rect">
            <a:avLst/>
          </a:prstGeom>
          <a:noFill/>
        </p:spPr>
        <p:txBody>
          <a:bodyPr wrap="none" rtlCol="0">
            <a:spAutoFit/>
          </a:bodyPr>
          <a:lstStyle/>
          <a:p>
            <a:r>
              <a:rPr lang="en-US" altLang="zh-CN" sz="2000" dirty="0">
                <a:solidFill>
                  <a:schemeClr val="accent4">
                    <a:lumMod val="60000"/>
                    <a:lumOff val="40000"/>
                  </a:schemeClr>
                </a:solidFill>
              </a:rPr>
              <a:t>(</a:t>
            </a:r>
            <a:r>
              <a:rPr lang="en-US" altLang="zh-CN" sz="2000" dirty="0" err="1">
                <a:solidFill>
                  <a:schemeClr val="accent4">
                    <a:lumMod val="60000"/>
                    <a:lumOff val="40000"/>
                  </a:schemeClr>
                </a:solidFill>
              </a:rPr>
              <a:t>Sumesh</a:t>
            </a:r>
            <a:r>
              <a:rPr lang="en-US" altLang="zh-CN" sz="2000" dirty="0">
                <a:solidFill>
                  <a:schemeClr val="accent4">
                    <a:lumMod val="60000"/>
                    <a:lumOff val="40000"/>
                  </a:schemeClr>
                </a:solidFill>
              </a:rPr>
              <a:t> and </a:t>
            </a:r>
            <a:r>
              <a:rPr lang="en-US" altLang="zh-CN" sz="2000" dirty="0" err="1">
                <a:solidFill>
                  <a:schemeClr val="accent4">
                    <a:lumMod val="60000"/>
                    <a:lumOff val="40000"/>
                  </a:schemeClr>
                </a:solidFill>
              </a:rPr>
              <a:t>Ramesh</a:t>
            </a:r>
            <a:r>
              <a:rPr lang="en-US" altLang="zh-CN" sz="2000" dirty="0">
                <a:solidFill>
                  <a:schemeClr val="accent4">
                    <a:lumMod val="60000"/>
                    <a:lumOff val="40000"/>
                  </a:schemeClr>
                </a:solidFill>
              </a:rPr>
              <a:t> Kumar, 2013)</a:t>
            </a:r>
          </a:p>
        </p:txBody>
      </p:sp>
      <p:grpSp>
        <p:nvGrpSpPr>
          <p:cNvPr id="18" name="组合 17"/>
          <p:cNvGrpSpPr/>
          <p:nvPr/>
        </p:nvGrpSpPr>
        <p:grpSpPr>
          <a:xfrm>
            <a:off x="3464927" y="2675446"/>
            <a:ext cx="2456618" cy="511447"/>
            <a:chOff x="3345050" y="2585633"/>
            <a:chExt cx="2456618" cy="511447"/>
          </a:xfrm>
        </p:grpSpPr>
        <p:cxnSp>
          <p:nvCxnSpPr>
            <p:cNvPr id="14" name="直接箭头连接符 13"/>
            <p:cNvCxnSpPr/>
            <p:nvPr/>
          </p:nvCxnSpPr>
          <p:spPr>
            <a:xfrm flipV="1">
              <a:off x="3345050" y="3082260"/>
              <a:ext cx="2456618" cy="148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964983" y="2585633"/>
              <a:ext cx="1048685" cy="461665"/>
            </a:xfrm>
            <a:prstGeom prst="rect">
              <a:avLst/>
            </a:prstGeom>
            <a:noFill/>
          </p:spPr>
          <p:txBody>
            <a:bodyPr wrap="none" rtlCol="0">
              <a:spAutoFit/>
            </a:bodyPr>
            <a:lstStyle/>
            <a:p>
              <a:r>
                <a:rPr lang="en-US" altLang="zh-CN" sz="2400" dirty="0">
                  <a:solidFill>
                    <a:srgbClr val="7F63A1"/>
                  </a:solidFill>
                  <a:latin typeface="Times New Roman" pitchFamily="18" charset="0"/>
                  <a:cs typeface="Times New Roman" pitchFamily="18" charset="0"/>
                </a:rPr>
                <a:t>Impact</a:t>
              </a:r>
              <a:endParaRPr lang="zh-CN" altLang="en-US" sz="2400" dirty="0">
                <a:solidFill>
                  <a:srgbClr val="7F63A1"/>
                </a:solidFill>
                <a:latin typeface="Times New Roman" pitchFamily="18" charset="0"/>
                <a:cs typeface="Times New Roman" pitchFamily="18" charset="0"/>
              </a:endParaRPr>
            </a:p>
          </p:txBody>
        </p:sp>
      </p:grpSp>
      <p:sp>
        <p:nvSpPr>
          <p:cNvPr id="19" name="TextBox 18"/>
          <p:cNvSpPr txBox="1"/>
          <p:nvPr/>
        </p:nvSpPr>
        <p:spPr>
          <a:xfrm>
            <a:off x="979260" y="3437496"/>
            <a:ext cx="11327203" cy="400110"/>
          </a:xfrm>
          <a:prstGeom prst="rect">
            <a:avLst/>
          </a:prstGeom>
          <a:noFill/>
        </p:spPr>
        <p:txBody>
          <a:bodyPr wrap="none" rtlCol="0">
            <a:spAutoFit/>
          </a:bodyPr>
          <a:lstStyle/>
          <a:p>
            <a:r>
              <a:rPr lang="en-US" altLang="zh-CN" sz="2000" dirty="0">
                <a:solidFill>
                  <a:schemeClr val="accent4">
                    <a:lumMod val="60000"/>
                    <a:lumOff val="40000"/>
                  </a:schemeClr>
                </a:solidFill>
              </a:rPr>
              <a:t>(Ng and Chan, 2012; Li et al., 2013; Murakami et al., 2013; Yuan and Cao, 2013; </a:t>
            </a:r>
            <a:r>
              <a:rPr lang="en-US" altLang="zh-CN" sz="2000" dirty="0" err="1">
                <a:solidFill>
                  <a:schemeClr val="accent4">
                    <a:lumMod val="60000"/>
                    <a:lumOff val="40000"/>
                  </a:schemeClr>
                </a:solidFill>
              </a:rPr>
              <a:t>Wahiduzzaman</a:t>
            </a:r>
            <a:r>
              <a:rPr lang="en-US" altLang="zh-CN" sz="2000" dirty="0">
                <a:solidFill>
                  <a:schemeClr val="accent4">
                    <a:lumMod val="60000"/>
                    <a:lumOff val="40000"/>
                  </a:schemeClr>
                </a:solidFill>
              </a:rPr>
              <a:t> et al., 2017)</a:t>
            </a:r>
          </a:p>
        </p:txBody>
      </p:sp>
      <p:grpSp>
        <p:nvGrpSpPr>
          <p:cNvPr id="20" name="组合 19"/>
          <p:cNvGrpSpPr/>
          <p:nvPr/>
        </p:nvGrpSpPr>
        <p:grpSpPr>
          <a:xfrm>
            <a:off x="3464927" y="3825852"/>
            <a:ext cx="2456618" cy="511446"/>
            <a:chOff x="3345050" y="2585633"/>
            <a:chExt cx="2456618" cy="511446"/>
          </a:xfrm>
        </p:grpSpPr>
        <p:cxnSp>
          <p:nvCxnSpPr>
            <p:cNvPr id="21" name="直接箭头连接符 20"/>
            <p:cNvCxnSpPr/>
            <p:nvPr/>
          </p:nvCxnSpPr>
          <p:spPr>
            <a:xfrm flipV="1">
              <a:off x="3345050" y="3074247"/>
              <a:ext cx="2456618" cy="228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964983" y="2585633"/>
              <a:ext cx="931665" cy="461665"/>
            </a:xfrm>
            <a:prstGeom prst="rect">
              <a:avLst/>
            </a:prstGeom>
            <a:noFill/>
          </p:spPr>
          <p:txBody>
            <a:bodyPr wrap="none" rtlCol="0">
              <a:spAutoFit/>
            </a:bodyPr>
            <a:lstStyle/>
            <a:p>
              <a:r>
                <a:rPr lang="en-US" altLang="zh-CN" sz="2400" dirty="0">
                  <a:solidFill>
                    <a:srgbClr val="7F63A1"/>
                  </a:solidFill>
                  <a:latin typeface="Times New Roman" pitchFamily="18" charset="0"/>
                  <a:cs typeface="Times New Roman" pitchFamily="18" charset="0"/>
                </a:rPr>
                <a:t>Cause</a:t>
              </a:r>
              <a:endParaRPr lang="zh-CN" altLang="en-US" sz="2400" dirty="0">
                <a:solidFill>
                  <a:srgbClr val="7F63A1"/>
                </a:solidFill>
                <a:latin typeface="Times New Roman" pitchFamily="18" charset="0"/>
                <a:cs typeface="Times New Roman" pitchFamily="18" charset="0"/>
              </a:endParaRPr>
            </a:p>
          </p:txBody>
        </p:sp>
      </p:grpSp>
      <p:sp>
        <p:nvSpPr>
          <p:cNvPr id="23" name="TextBox 22"/>
          <p:cNvSpPr txBox="1"/>
          <p:nvPr/>
        </p:nvSpPr>
        <p:spPr>
          <a:xfrm>
            <a:off x="7663372" y="4935468"/>
            <a:ext cx="4571508" cy="400110"/>
          </a:xfrm>
          <a:prstGeom prst="rect">
            <a:avLst/>
          </a:prstGeom>
          <a:noFill/>
        </p:spPr>
        <p:txBody>
          <a:bodyPr wrap="none" rtlCol="0">
            <a:spAutoFit/>
          </a:bodyPr>
          <a:lstStyle/>
          <a:p>
            <a:r>
              <a:rPr lang="en-US" altLang="zh-CN" sz="2000" dirty="0">
                <a:solidFill>
                  <a:schemeClr val="accent4">
                    <a:lumMod val="60000"/>
                    <a:lumOff val="40000"/>
                  </a:schemeClr>
                </a:solidFill>
              </a:rPr>
              <a:t>(Evan et al., 2011,2012; Wang et al., 2013)</a:t>
            </a:r>
          </a:p>
        </p:txBody>
      </p:sp>
      <p:pic>
        <p:nvPicPr>
          <p:cNvPr id="32" name="Picture 2" descr="D:\1稻壳模板\ppt\2016.4\小清新水彩花卉毕业答辩模板\未标题-5.png"/>
          <p:cNvPicPr>
            <a:picLocks noChangeAspect="1" noChangeArrowheads="1"/>
          </p:cNvPicPr>
          <p:nvPr/>
        </p:nvPicPr>
        <p:blipFill>
          <a:blip r:embed="rId3"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15</a:t>
            </a:fld>
            <a:endParaRPr lang="en-US"/>
          </a:p>
        </p:txBody>
      </p:sp>
    </p:spTree>
    <p:extLst>
      <p:ext uri="{BB962C8B-B14F-4D97-AF65-F5344CB8AC3E}">
        <p14:creationId xmlns:p14="http://schemas.microsoft.com/office/powerpoint/2010/main" val="1105547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Reasons for writing this paper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        Identify the most important climate modes &amp; physical mechanisms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Objective: Atlantic SST anomalies </a:t>
                </a:r>
                <a14:m>
                  <m:oMath xmlns:m="http://schemas.openxmlformats.org/officeDocument/2006/math">
                    <m:f>
                      <m:fPr>
                        <m:ctrlPr>
                          <a:rPr lang="en-US" i="1" smtClean="0">
                            <a:solidFill>
                              <a:schemeClr val="tx1"/>
                            </a:solidFill>
                            <a:latin typeface="Cambria Math" panose="02040503050406030204" pitchFamily="18" charset="0"/>
                            <a:cs typeface="Times New Roman" panose="02020603050405020304" pitchFamily="18" charset="0"/>
                          </a:rPr>
                        </m:ctrlPr>
                      </m:fPr>
                      <m:num>
                        <m:r>
                          <a:rPr lang="en-US" b="0" i="1" smtClean="0">
                            <a:solidFill>
                              <a:srgbClr val="7F63A1"/>
                            </a:solidFill>
                            <a:latin typeface="Cambria Math" panose="02040503050406030204" pitchFamily="18" charset="0"/>
                            <a:cs typeface="Times New Roman" panose="02020603050405020304" pitchFamily="18" charset="0"/>
                          </a:rPr>
                          <m:t>𝑤h𝑒𝑡h𝑒𝑟</m:t>
                        </m:r>
                        <m:r>
                          <a:rPr lang="en-US" b="0" i="1" smtClean="0">
                            <a:solidFill>
                              <a:srgbClr val="7F63A1"/>
                            </a:solidFill>
                            <a:latin typeface="Cambria Math" panose="02040503050406030204" pitchFamily="18" charset="0"/>
                            <a:cs typeface="Times New Roman" panose="02020603050405020304" pitchFamily="18" charset="0"/>
                          </a:rPr>
                          <m:t>, </m:t>
                        </m:r>
                        <m:r>
                          <a:rPr lang="en-US" b="0" i="1" smtClean="0">
                            <a:solidFill>
                              <a:srgbClr val="7F63A1"/>
                            </a:solidFill>
                            <a:latin typeface="Cambria Math" panose="02040503050406030204" pitchFamily="18" charset="0"/>
                            <a:cs typeface="Times New Roman" panose="02020603050405020304" pitchFamily="18" charset="0"/>
                          </a:rPr>
                          <m:t>𝑤h𝑖𝑐h</m:t>
                        </m:r>
                        <m:r>
                          <a:rPr lang="en-US" b="0" i="1" smtClean="0">
                            <a:solidFill>
                              <a:srgbClr val="7F63A1"/>
                            </a:solidFill>
                            <a:latin typeface="Cambria Math" panose="02040503050406030204" pitchFamily="18" charset="0"/>
                            <a:cs typeface="Times New Roman" panose="02020603050405020304" pitchFamily="18" charset="0"/>
                          </a:rPr>
                          <m:t>, </m:t>
                        </m:r>
                        <m:r>
                          <a:rPr lang="en-US" b="0" i="1" smtClean="0">
                            <a:solidFill>
                              <a:srgbClr val="7F63A1"/>
                            </a:solidFill>
                            <a:latin typeface="Cambria Math" panose="02040503050406030204" pitchFamily="18" charset="0"/>
                            <a:cs typeface="Times New Roman" panose="02020603050405020304" pitchFamily="18" charset="0"/>
                          </a:rPr>
                          <m:t>h𝑜𝑤</m:t>
                        </m:r>
                      </m:num>
                      <m:den>
                        <m:r>
                          <a:rPr lang="en-US" b="0" i="1" smtClean="0">
                            <a:solidFill>
                              <a:srgbClr val="7F63A1"/>
                            </a:solidFill>
                            <a:latin typeface="Cambria Math" panose="02040503050406030204" pitchFamily="18" charset="0"/>
                            <a:cs typeface="Times New Roman" panose="02020603050405020304" pitchFamily="18" charset="0"/>
                          </a:rPr>
                          <m:t>𝑚𝑜𝑑𝑢𝑙𝑎𝑡𝑒</m:t>
                        </m:r>
                      </m:den>
                    </m:f>
                  </m:oMath>
                </a14:m>
                <a:r>
                  <a:rPr lang="en-US" dirty="0">
                    <a:latin typeface="Times New Roman" panose="02020603050405020304" pitchFamily="18" charset="0"/>
                    <a:cs typeface="Times New Roman" panose="02020603050405020304" pitchFamily="18" charset="0"/>
                  </a:rPr>
                  <a:t> the frequency of Arabian Sea TCs &amp; associated physical mechanisms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Observations &amp; Climate model simulations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cstate="print"/>
                <a:stretch>
                  <a:fillRect l="-1278" t="-2965"/>
                </a:stretch>
              </a:blipFill>
            </p:spPr>
            <p:txBody>
              <a:bodyPr/>
              <a:lstStyle/>
              <a:p>
                <a:r>
                  <a:rPr lang="en-US">
                    <a:noFill/>
                  </a:rPr>
                  <a:t> </a:t>
                </a:r>
              </a:p>
            </p:txBody>
          </p:sp>
        </mc:Fallback>
      </mc:AlternateContent>
      <p:sp>
        <p:nvSpPr>
          <p:cNvPr id="4" name="Multiply 3"/>
          <p:cNvSpPr/>
          <p:nvPr/>
        </p:nvSpPr>
        <p:spPr>
          <a:xfrm>
            <a:off x="1090299" y="1562103"/>
            <a:ext cx="727587" cy="629264"/>
          </a:xfrm>
          <a:prstGeom prst="mathMultiply">
            <a:avLst/>
          </a:prstGeom>
          <a:solidFill>
            <a:srgbClr val="7F63A1"/>
          </a:solidFill>
          <a:ln>
            <a:solidFill>
              <a:srgbClr val="A591BD"/>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矩形 4"/>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6"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flipH="1">
            <a:off x="10280724" y="4302609"/>
            <a:ext cx="2149931" cy="223631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6075BD3F-C730-4634-A530-03608CBD7376}" type="slidenum">
              <a:rPr lang="en-US" smtClean="0"/>
              <a:pPr/>
              <a:t>16</a:t>
            </a:fld>
            <a:endParaRPr lang="en-US" dirty="0"/>
          </a:p>
        </p:txBody>
      </p:sp>
    </p:spTree>
    <p:extLst>
      <p:ext uri="{BB962C8B-B14F-4D97-AF65-F5344CB8AC3E}">
        <p14:creationId xmlns:p14="http://schemas.microsoft.com/office/powerpoint/2010/main" val="3134852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TCs</a:t>
            </a:r>
          </a:p>
        </p:txBody>
      </p:sp>
      <p:sp>
        <p:nvSpPr>
          <p:cNvPr id="4" name="TextBox 3"/>
          <p:cNvSpPr txBox="1"/>
          <p:nvPr/>
        </p:nvSpPr>
        <p:spPr>
          <a:xfrm>
            <a:off x="1404256" y="1992086"/>
            <a:ext cx="9197711" cy="2246769"/>
          </a:xfrm>
          <a:prstGeom prst="rect">
            <a:avLst/>
          </a:prstGeom>
          <a:noFill/>
        </p:spPr>
        <p:txBody>
          <a:bodyPr wrap="none" rtlCol="0">
            <a:spAutoFit/>
          </a:bodyPr>
          <a:lstStyle/>
          <a:p>
            <a:pPr>
              <a:buFont typeface="Arial" pitchFamily="34" charset="0"/>
              <a:buChar char="•"/>
            </a:pPr>
            <a:r>
              <a:rPr lang="en-US" altLang="zh-CN" sz="2800" dirty="0">
                <a:latin typeface="Times New Roman" pitchFamily="18" charset="0"/>
                <a:cs typeface="Times New Roman" pitchFamily="18" charset="0"/>
              </a:rPr>
              <a:t>With intensity level equal to or higher than </a:t>
            </a:r>
            <a:r>
              <a:rPr lang="en-US" altLang="zh-CN" sz="2800" dirty="0">
                <a:solidFill>
                  <a:srgbClr val="7F63A1"/>
                </a:solidFill>
                <a:latin typeface="Times New Roman" pitchFamily="18" charset="0"/>
                <a:cs typeface="Times New Roman" pitchFamily="18" charset="0"/>
              </a:rPr>
              <a:t>34 knots </a:t>
            </a:r>
            <a:r>
              <a:rPr lang="en-US" altLang="zh-CN" sz="2800" dirty="0">
                <a:latin typeface="Times New Roman" pitchFamily="18" charset="0"/>
                <a:cs typeface="Times New Roman" pitchFamily="18" charset="0"/>
              </a:rPr>
              <a:t>(</a:t>
            </a:r>
            <a:r>
              <a:rPr lang="en-US" altLang="zh-CN" sz="2800" dirty="0">
                <a:solidFill>
                  <a:srgbClr val="7F63A1"/>
                </a:solidFill>
                <a:latin typeface="Times New Roman" pitchFamily="18" charset="0"/>
                <a:cs typeface="Times New Roman" pitchFamily="18" charset="0"/>
              </a:rPr>
              <a:t>17 m/s</a:t>
            </a:r>
            <a:r>
              <a:rPr lang="en-US" altLang="zh-CN" sz="2800" dirty="0">
                <a:latin typeface="Times New Roman" pitchFamily="18" charset="0"/>
                <a:cs typeface="Times New Roman" pitchFamily="18" charset="0"/>
              </a:rPr>
              <a:t>)</a:t>
            </a:r>
          </a:p>
          <a:p>
            <a:pPr>
              <a:buFont typeface="Arial" pitchFamily="34" charset="0"/>
              <a:buChar char="•"/>
            </a:pPr>
            <a:endParaRPr lang="en-US" altLang="zh-CN" sz="2800" dirty="0">
              <a:latin typeface="Times New Roman" pitchFamily="18" charset="0"/>
              <a:cs typeface="Times New Roman" pitchFamily="18" charset="0"/>
            </a:endParaRPr>
          </a:p>
          <a:p>
            <a:pPr>
              <a:buFont typeface="Arial" pitchFamily="34" charset="0"/>
              <a:buChar char="•"/>
            </a:pPr>
            <a:r>
              <a:rPr lang="en-US" altLang="zh-CN" sz="2800" dirty="0">
                <a:latin typeface="Times New Roman" pitchFamily="18" charset="0"/>
                <a:cs typeface="Times New Roman" pitchFamily="18" charset="0"/>
              </a:rPr>
              <a:t>With a lifespan lasting for at least </a:t>
            </a:r>
            <a:r>
              <a:rPr lang="en-US" altLang="zh-CN" sz="2800" dirty="0">
                <a:solidFill>
                  <a:srgbClr val="7F63A1"/>
                </a:solidFill>
                <a:latin typeface="Times New Roman" pitchFamily="18" charset="0"/>
                <a:cs typeface="Times New Roman" pitchFamily="18" charset="0"/>
              </a:rPr>
              <a:t>2 days</a:t>
            </a:r>
          </a:p>
          <a:p>
            <a:pPr>
              <a:buFont typeface="Arial" pitchFamily="34" charset="0"/>
              <a:buChar char="•"/>
            </a:pPr>
            <a:endParaRPr lang="en-US" altLang="zh-CN" sz="2800" dirty="0">
              <a:latin typeface="Times New Roman" pitchFamily="18" charset="0"/>
              <a:cs typeface="Times New Roman" pitchFamily="18" charset="0"/>
            </a:endParaRPr>
          </a:p>
          <a:p>
            <a:pPr>
              <a:buFont typeface="Arial" pitchFamily="34" charset="0"/>
              <a:buChar char="•"/>
            </a:pPr>
            <a:r>
              <a:rPr lang="en-US" altLang="zh-CN" sz="2800" dirty="0">
                <a:solidFill>
                  <a:srgbClr val="7F63A1"/>
                </a:solidFill>
                <a:latin typeface="Times New Roman" pitchFamily="18" charset="0"/>
                <a:cs typeface="Times New Roman" pitchFamily="18" charset="0"/>
              </a:rPr>
              <a:t>Pre-monsoon </a:t>
            </a:r>
            <a:r>
              <a:rPr lang="en-US" altLang="zh-CN" sz="2800" dirty="0">
                <a:latin typeface="Times New Roman" pitchFamily="18" charset="0"/>
                <a:cs typeface="Times New Roman" pitchFamily="18" charset="0"/>
              </a:rPr>
              <a:t>(May-June) TCs in the Arabian Sea (</a:t>
            </a:r>
            <a:r>
              <a:rPr lang="en-US" altLang="zh-CN" sz="2800" dirty="0">
                <a:solidFill>
                  <a:srgbClr val="7F63A1"/>
                </a:solidFill>
                <a:latin typeface="Times New Roman" pitchFamily="18" charset="0"/>
                <a:cs typeface="Times New Roman" pitchFamily="18" charset="0"/>
              </a:rPr>
              <a:t>1979-2016</a:t>
            </a:r>
            <a:r>
              <a:rPr lang="en-US" altLang="zh-CN" sz="2800" dirty="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p:sp>
        <p:nvSpPr>
          <p:cNvPr id="5" name="矩形 4"/>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6" name="Picture 3" descr="D:\1稻壳模板\ppt\2016.4\小清新水彩花卉毕业答辩模板\未标题-3.png"/>
          <p:cNvPicPr>
            <a:picLocks noChangeAspect="1" noChangeArrowheads="1"/>
          </p:cNvPicPr>
          <p:nvPr/>
        </p:nvPicPr>
        <p:blipFill>
          <a:blip r:embed="rId3" cstate="print"/>
          <a:srcRect/>
          <a:stretch>
            <a:fillRect/>
          </a:stretch>
        </p:blipFill>
        <p:spPr bwMode="auto">
          <a:xfrm>
            <a:off x="0" y="2275227"/>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1稻壳模板\ppt\2016.4\小清新水彩花卉毕业答辩模板\未标题-4.png"/>
          <p:cNvPicPr>
            <a:picLocks noChangeAspect="1" noChangeArrowheads="1"/>
          </p:cNvPicPr>
          <p:nvPr/>
        </p:nvPicPr>
        <p:blipFill>
          <a:blip r:embed="rId4" cstate="print"/>
          <a:srcRect/>
          <a:stretch>
            <a:fillRect/>
          </a:stretch>
        </p:blipFill>
        <p:spPr bwMode="auto">
          <a:xfrm>
            <a:off x="10766425" y="2254816"/>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17</a:t>
            </a:fld>
            <a:endParaRPr lang="en-US"/>
          </a:p>
        </p:txBody>
      </p:sp>
    </p:spTree>
    <p:extLst>
      <p:ext uri="{BB962C8B-B14F-4D97-AF65-F5344CB8AC3E}">
        <p14:creationId xmlns:p14="http://schemas.microsoft.com/office/powerpoint/2010/main" val="510531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TC, Typhoon and Hurricane</a:t>
            </a:r>
          </a:p>
        </p:txBody>
      </p:sp>
      <p:sp>
        <p:nvSpPr>
          <p:cNvPr id="4" name="TextBox 3"/>
          <p:cNvSpPr txBox="1"/>
          <p:nvPr/>
        </p:nvSpPr>
        <p:spPr>
          <a:xfrm>
            <a:off x="1404256" y="1992086"/>
            <a:ext cx="10138738" cy="3108543"/>
          </a:xfrm>
          <a:prstGeom prst="rect">
            <a:avLst/>
          </a:prstGeom>
          <a:noFill/>
        </p:spPr>
        <p:txBody>
          <a:bodyPr wrap="none" rtlCol="0">
            <a:spAutoFit/>
          </a:bodyPr>
          <a:lstStyle/>
          <a:p>
            <a:pPr>
              <a:buFont typeface="Arial" pitchFamily="34" charset="0"/>
              <a:buChar char="•"/>
            </a:pPr>
            <a:r>
              <a:rPr lang="en-US" altLang="zh-CN" sz="2800" dirty="0">
                <a:latin typeface="Times New Roman" pitchFamily="18" charset="0"/>
                <a:cs typeface="Times New Roman" pitchFamily="18" charset="0"/>
              </a:rPr>
              <a:t>Different names in different region for the same phenomena</a:t>
            </a:r>
          </a:p>
          <a:p>
            <a:pPr>
              <a:buFont typeface="Arial" pitchFamily="34" charset="0"/>
              <a:buChar char="•"/>
            </a:pPr>
            <a:endParaRPr lang="en-US" altLang="zh-CN" sz="2800" dirty="0">
              <a:latin typeface="Times New Roman" pitchFamily="18" charset="0"/>
              <a:cs typeface="Times New Roman" pitchFamily="18" charset="0"/>
            </a:endParaRPr>
          </a:p>
          <a:p>
            <a:pPr>
              <a:buFont typeface="Arial" pitchFamily="34" charset="0"/>
              <a:buChar char="•"/>
            </a:pPr>
            <a:r>
              <a:rPr lang="en-US" altLang="zh-CN" sz="2800" dirty="0">
                <a:solidFill>
                  <a:srgbClr val="7F63A1"/>
                </a:solidFill>
                <a:latin typeface="Times New Roman" pitchFamily="18" charset="0"/>
                <a:cs typeface="Times New Roman" pitchFamily="18" charset="0"/>
              </a:rPr>
              <a:t>Hurricanes: </a:t>
            </a:r>
            <a:r>
              <a:rPr lang="en-US" altLang="zh-CN" sz="2800" dirty="0">
                <a:latin typeface="Times New Roman" pitchFamily="18" charset="0"/>
                <a:cs typeface="Times New Roman" pitchFamily="18" charset="0"/>
              </a:rPr>
              <a:t>the North Atlantic Ocean &amp; the Northeast Pacific Ocean</a:t>
            </a:r>
          </a:p>
          <a:p>
            <a:pPr>
              <a:buFont typeface="Arial" pitchFamily="34" charset="0"/>
              <a:buChar char="•"/>
            </a:pPr>
            <a:endParaRPr lang="en-US" altLang="zh-CN" sz="2800" dirty="0">
              <a:latin typeface="Times New Roman" pitchFamily="18" charset="0"/>
              <a:cs typeface="Times New Roman" pitchFamily="18" charset="0"/>
            </a:endParaRPr>
          </a:p>
          <a:p>
            <a:pPr>
              <a:buFont typeface="Arial" pitchFamily="34" charset="0"/>
              <a:buChar char="•"/>
            </a:pPr>
            <a:r>
              <a:rPr lang="en-US" altLang="zh-CN" sz="2800" dirty="0">
                <a:solidFill>
                  <a:srgbClr val="7F63A1"/>
                </a:solidFill>
                <a:latin typeface="Times New Roman" pitchFamily="18" charset="0"/>
                <a:cs typeface="Times New Roman" pitchFamily="18" charset="0"/>
              </a:rPr>
              <a:t>Typhoons:</a:t>
            </a:r>
            <a:r>
              <a:rPr lang="en-US" altLang="zh-CN" sz="2800" dirty="0">
                <a:latin typeface="Times New Roman" pitchFamily="18" charset="0"/>
                <a:cs typeface="Times New Roman" pitchFamily="18" charset="0"/>
              </a:rPr>
              <a:t> the Northwest Pacific Ocean</a:t>
            </a:r>
          </a:p>
          <a:p>
            <a:pPr>
              <a:buFont typeface="Arial" pitchFamily="34" charset="0"/>
              <a:buChar char="•"/>
            </a:pPr>
            <a:endParaRPr lang="en-US" altLang="zh-CN" sz="2800" dirty="0">
              <a:latin typeface="Times New Roman" pitchFamily="18" charset="0"/>
              <a:cs typeface="Times New Roman" pitchFamily="18" charset="0"/>
            </a:endParaRPr>
          </a:p>
          <a:p>
            <a:pPr>
              <a:buFont typeface="Arial" pitchFamily="34" charset="0"/>
              <a:buChar char="•"/>
            </a:pPr>
            <a:r>
              <a:rPr lang="en-US" altLang="zh-CN" sz="2800" dirty="0">
                <a:solidFill>
                  <a:srgbClr val="7F63A1"/>
                </a:solidFill>
                <a:latin typeface="Times New Roman" pitchFamily="18" charset="0"/>
                <a:cs typeface="Times New Roman" pitchFamily="18" charset="0"/>
              </a:rPr>
              <a:t>TCs:</a:t>
            </a:r>
            <a:r>
              <a:rPr lang="en-US" altLang="zh-CN" sz="2800" dirty="0">
                <a:latin typeface="Times New Roman" pitchFamily="18" charset="0"/>
                <a:cs typeface="Times New Roman" pitchFamily="18" charset="0"/>
              </a:rPr>
              <a:t> the South Pacific Ocean &amp; the Indian Ocean</a:t>
            </a:r>
            <a:endParaRPr lang="zh-CN" altLang="en-US" sz="2800" dirty="0">
              <a:latin typeface="Times New Roman" pitchFamily="18" charset="0"/>
              <a:cs typeface="Times New Roman" pitchFamily="18" charset="0"/>
            </a:endParaRPr>
          </a:p>
        </p:txBody>
      </p:sp>
      <p:sp>
        <p:nvSpPr>
          <p:cNvPr id="5" name="矩形 4"/>
          <p:cNvSpPr/>
          <p:nvPr/>
        </p:nvSpPr>
        <p:spPr>
          <a:xfrm>
            <a:off x="9974726" y="0"/>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6" name="Picture 3" descr="D:\1稻壳模板\ppt\2016.4\小清新水彩花卉毕业答辩模板\未标题-3.png"/>
          <p:cNvPicPr>
            <a:picLocks noChangeAspect="1" noChangeArrowheads="1"/>
          </p:cNvPicPr>
          <p:nvPr/>
        </p:nvPicPr>
        <p:blipFill>
          <a:blip r:embed="rId3" cstate="print"/>
          <a:srcRect/>
          <a:stretch>
            <a:fillRect/>
          </a:stretch>
        </p:blipFill>
        <p:spPr bwMode="auto">
          <a:xfrm>
            <a:off x="0" y="2275227"/>
            <a:ext cx="1236662" cy="4217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D:\1稻壳模板\ppt\2016.4\小清新水彩花卉毕业答辩模板\未标题-4.png"/>
          <p:cNvPicPr>
            <a:picLocks noChangeAspect="1" noChangeArrowheads="1"/>
          </p:cNvPicPr>
          <p:nvPr/>
        </p:nvPicPr>
        <p:blipFill>
          <a:blip r:embed="rId4" cstate="print"/>
          <a:srcRect/>
          <a:stretch>
            <a:fillRect/>
          </a:stretch>
        </p:blipFill>
        <p:spPr bwMode="auto">
          <a:xfrm>
            <a:off x="10766425" y="2254816"/>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18</a:t>
            </a:fld>
            <a:endParaRPr lang="en-US"/>
          </a:p>
        </p:txBody>
      </p:sp>
    </p:spTree>
    <p:extLst>
      <p:ext uri="{BB962C8B-B14F-4D97-AF65-F5344CB8AC3E}">
        <p14:creationId xmlns:p14="http://schemas.microsoft.com/office/powerpoint/2010/main" val="510531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531" y="254214"/>
            <a:ext cx="12299182" cy="1060552"/>
          </a:xfrm>
        </p:spPr>
        <p:txBody>
          <a:bodyPr>
            <a:normAutofit fontScale="90000"/>
          </a:bodyPr>
          <a:lstStyle/>
          <a:p>
            <a:r>
              <a:rPr lang="en-US" sz="4800" dirty="0">
                <a:latin typeface="Times New Roman" panose="02020603050405020304" pitchFamily="18" charset="0"/>
                <a:cs typeface="Times New Roman" panose="02020603050405020304" pitchFamily="18" charset="0"/>
              </a:rPr>
              <a:t>The Atlantic Sea Surface Temperature (ATSST) index</a:t>
            </a:r>
          </a:p>
        </p:txBody>
      </p:sp>
      <p:sp>
        <p:nvSpPr>
          <p:cNvPr id="3" name="Content Placeholder 2"/>
          <p:cNvSpPr>
            <a:spLocks noGrp="1"/>
          </p:cNvSpPr>
          <p:nvPr>
            <p:ph idx="1"/>
          </p:nvPr>
        </p:nvSpPr>
        <p:spPr>
          <a:xfrm>
            <a:off x="609600" y="1297053"/>
            <a:ext cx="10972800" cy="4525963"/>
          </a:xfrm>
        </p:spPr>
        <p:txBody>
          <a:bodyPr/>
          <a:lstStyle/>
          <a:p>
            <a:r>
              <a:rPr lang="en-US" dirty="0">
                <a:latin typeface="Times New Roman" panose="02020603050405020304" pitchFamily="18" charset="0"/>
                <a:cs typeface="Times New Roman" panose="02020603050405020304" pitchFamily="18" charset="0"/>
              </a:rPr>
              <a:t>the SST anomaly </a:t>
            </a:r>
            <a:r>
              <a:rPr lang="en-US" dirty="0">
                <a:solidFill>
                  <a:srgbClr val="7F63A1"/>
                </a:solidFill>
                <a:latin typeface="Times New Roman" panose="02020603050405020304" pitchFamily="18" charset="0"/>
                <a:cs typeface="Times New Roman" panose="02020603050405020304" pitchFamily="18" charset="0"/>
              </a:rPr>
              <a:t>averaged</a:t>
            </a:r>
            <a:r>
              <a:rPr lang="en-US" dirty="0">
                <a:latin typeface="Times New Roman" panose="02020603050405020304" pitchFamily="18" charset="0"/>
                <a:cs typeface="Times New Roman" panose="02020603050405020304" pitchFamily="18" charset="0"/>
              </a:rPr>
              <a:t> (70°W–10°E &amp; 20°S–Equator)</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2770" t="47025" b="22867"/>
          <a:stretch/>
        </p:blipFill>
        <p:spPr>
          <a:xfrm>
            <a:off x="810219" y="1919320"/>
            <a:ext cx="9961614" cy="4642393"/>
          </a:xfrm>
          <a:prstGeom prst="rect">
            <a:avLst/>
          </a:prstGeom>
        </p:spPr>
      </p:pic>
      <p:sp>
        <p:nvSpPr>
          <p:cNvPr id="5" name="矩形 4"/>
          <p:cNvSpPr/>
          <p:nvPr/>
        </p:nvSpPr>
        <p:spPr>
          <a:xfrm>
            <a:off x="2088032" y="3567079"/>
            <a:ext cx="7553259" cy="2544479"/>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974724" y="523"/>
            <a:ext cx="2217274"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Pre-Introduction</a:t>
            </a:r>
          </a:p>
        </p:txBody>
      </p:sp>
      <p:pic>
        <p:nvPicPr>
          <p:cNvPr id="8"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75BD3F-C730-4634-A530-03608CBD7376}" type="slidenum">
              <a:rPr lang="en-US" smtClean="0"/>
              <a:pPr/>
              <a:t>19</a:t>
            </a:fld>
            <a:endParaRPr lang="en-US"/>
          </a:p>
        </p:txBody>
      </p:sp>
    </p:spTree>
    <p:extLst>
      <p:ext uri="{BB962C8B-B14F-4D97-AF65-F5344CB8AC3E}">
        <p14:creationId xmlns:p14="http://schemas.microsoft.com/office/powerpoint/2010/main" val="145454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387" y="266803"/>
            <a:ext cx="10515600" cy="1325563"/>
          </a:xfrm>
        </p:spPr>
        <p:txBody>
          <a:bodyPr/>
          <a:lstStyle/>
          <a:p>
            <a:r>
              <a:rPr lang="en-US" dirty="0">
                <a:latin typeface="Times New Roman" panose="02020603050405020304" pitchFamily="18" charset="0"/>
                <a:cs typeface="Times New Roman" panose="02020603050405020304" pitchFamily="18" charset="0"/>
              </a:rPr>
              <a:t>Outline</a:t>
            </a:r>
          </a:p>
        </p:txBody>
      </p:sp>
      <p:sp>
        <p:nvSpPr>
          <p:cNvPr id="3" name="Content Placeholder 2"/>
          <p:cNvSpPr>
            <a:spLocks noGrp="1"/>
          </p:cNvSpPr>
          <p:nvPr>
            <p:ph idx="1"/>
          </p:nvPr>
        </p:nvSpPr>
        <p:spPr>
          <a:xfrm>
            <a:off x="838200" y="1825625"/>
            <a:ext cx="10515600" cy="4398194"/>
          </a:xfrm>
        </p:spPr>
        <p:txBody>
          <a:bodyPr>
            <a:normAutofit/>
          </a:bodyPr>
          <a:lstStyle/>
          <a:p>
            <a:r>
              <a:rPr lang="en-US" sz="3200" dirty="0">
                <a:latin typeface="Times New Roman" panose="02020603050405020304" pitchFamily="18" charset="0"/>
                <a:cs typeface="Times New Roman" panose="02020603050405020304" pitchFamily="18" charset="0"/>
              </a:rPr>
              <a:t>Reasons for choosing this paper</a:t>
            </a:r>
          </a:p>
          <a:p>
            <a:r>
              <a:rPr lang="en-US" sz="3200" dirty="0">
                <a:solidFill>
                  <a:schemeClr val="accent4">
                    <a:lumMod val="75000"/>
                  </a:schemeClr>
                </a:solidFill>
                <a:latin typeface="Times New Roman" panose="02020603050405020304" pitchFamily="18" charset="0"/>
                <a:cs typeface="Times New Roman" panose="02020603050405020304" pitchFamily="18" charset="0"/>
              </a:rPr>
              <a:t>Pre-Introduction</a:t>
            </a:r>
          </a:p>
          <a:p>
            <a:r>
              <a:rPr lang="en-US" sz="3200" dirty="0">
                <a:latin typeface="Times New Roman" panose="02020603050405020304" pitchFamily="18" charset="0"/>
                <a:cs typeface="Times New Roman" panose="02020603050405020304" pitchFamily="18" charset="0"/>
              </a:rPr>
              <a:t>Data &amp; Methods</a:t>
            </a:r>
          </a:p>
          <a:p>
            <a:r>
              <a:rPr lang="en-US" sz="3200" dirty="0">
                <a:solidFill>
                  <a:schemeClr val="accent4">
                    <a:lumMod val="75000"/>
                  </a:schemeClr>
                </a:solidFill>
                <a:latin typeface="Times New Roman" panose="02020603050405020304" pitchFamily="18" charset="0"/>
                <a:cs typeface="Times New Roman" panose="02020603050405020304" pitchFamily="18" charset="0"/>
              </a:rPr>
              <a:t>Results</a:t>
            </a:r>
          </a:p>
          <a:p>
            <a:r>
              <a:rPr lang="en-US" sz="3200" dirty="0">
                <a:latin typeface="Times New Roman" panose="02020603050405020304" pitchFamily="18" charset="0"/>
                <a:cs typeface="Times New Roman" panose="02020603050405020304" pitchFamily="18" charset="0"/>
              </a:rPr>
              <a:t>Summary</a:t>
            </a:r>
          </a:p>
          <a:p>
            <a:r>
              <a:rPr lang="en-US" dirty="0">
                <a:solidFill>
                  <a:schemeClr val="accent4">
                    <a:lumMod val="75000"/>
                  </a:schemeClr>
                </a:solidFill>
                <a:latin typeface="Times New Roman" panose="02020603050405020304" pitchFamily="18" charset="0"/>
                <a:cs typeface="Times New Roman" panose="02020603050405020304" pitchFamily="18" charset="0"/>
              </a:rPr>
              <a:t>Reference</a:t>
            </a:r>
            <a:endParaRPr lang="en-US" sz="32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4" name="Picture 4" descr="D:\1稻壳模板\ppt\2016.4\小清新水彩花卉毕业答辩模板\未标题-4.png"/>
          <p:cNvPicPr>
            <a:picLocks noChangeAspect="1" noChangeArrowheads="1"/>
          </p:cNvPicPr>
          <p:nvPr/>
        </p:nvPicPr>
        <p:blipFill>
          <a:blip r:embed="rId2" cstate="print"/>
          <a:srcRect/>
          <a:stretch>
            <a:fillRect/>
          </a:stretch>
        </p:blipFill>
        <p:spPr bwMode="auto">
          <a:xfrm>
            <a:off x="10350726" y="502796"/>
            <a:ext cx="1841275" cy="566940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2</a:t>
            </a:fld>
            <a:endParaRPr lang="en-US"/>
          </a:p>
        </p:txBody>
      </p:sp>
    </p:spTree>
    <p:extLst>
      <p:ext uri="{BB962C8B-B14F-4D97-AF65-F5344CB8AC3E}">
        <p14:creationId xmlns:p14="http://schemas.microsoft.com/office/powerpoint/2010/main" val="3802470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128" y="0"/>
            <a:ext cx="10515600" cy="1060552"/>
          </a:xfrm>
        </p:spPr>
        <p:txBody>
          <a:bodyPr>
            <a:normAutofit/>
          </a:bodyPr>
          <a:lstStyle/>
          <a:p>
            <a:r>
              <a:rPr lang="en-US" sz="4800" dirty="0">
                <a:latin typeface="Times New Roman" panose="02020603050405020304" pitchFamily="18" charset="0"/>
                <a:cs typeface="Times New Roman" panose="02020603050405020304" pitchFamily="18" charset="0"/>
              </a:rPr>
              <a:t>Data</a:t>
            </a:r>
          </a:p>
        </p:txBody>
      </p:sp>
      <p:sp>
        <p:nvSpPr>
          <p:cNvPr id="3" name="Content Placeholder 2"/>
          <p:cNvSpPr>
            <a:spLocks noGrp="1"/>
          </p:cNvSpPr>
          <p:nvPr>
            <p:ph idx="1"/>
          </p:nvPr>
        </p:nvSpPr>
        <p:spPr>
          <a:xfrm>
            <a:off x="743739" y="1373559"/>
            <a:ext cx="11029336" cy="4234164"/>
          </a:xfrm>
        </p:spPr>
        <p:txBody>
          <a:bodyPr>
            <a:normAutofit fontScale="92500" lnSpcReduction="10000"/>
          </a:bodyPr>
          <a:lstStyle/>
          <a:p>
            <a:r>
              <a:rPr lang="en-US" b="1" dirty="0">
                <a:solidFill>
                  <a:srgbClr val="7F63A1"/>
                </a:solidFill>
                <a:latin typeface="Times New Roman" panose="02020603050405020304" pitchFamily="18" charset="0"/>
                <a:cs typeface="Times New Roman" panose="02020603050405020304" pitchFamily="18" charset="0"/>
              </a:rPr>
              <a:t>Tracks of TCs</a:t>
            </a:r>
            <a:r>
              <a:rPr lang="en-US" dirty="0">
                <a:latin typeface="Times New Roman" panose="02020603050405020304" pitchFamily="18" charset="0"/>
                <a:cs typeface="Times New Roman" panose="02020603050405020304" pitchFamily="18" charset="0"/>
              </a:rPr>
              <a:t>: Joint Typhoon Warning Center (JTWC) best-track data archived in the International Best Track Archive for Climate Stewardship (</a:t>
            </a:r>
            <a:r>
              <a:rPr lang="en-US" dirty="0" err="1">
                <a:latin typeface="Times New Roman" panose="02020603050405020304" pitchFamily="18" charset="0"/>
                <a:cs typeface="Times New Roman" panose="02020603050405020304" pitchFamily="18" charset="0"/>
              </a:rPr>
              <a:t>IBTrACS</a:t>
            </a:r>
            <a:r>
              <a:rPr lang="en-US" dirty="0">
                <a:latin typeface="Times New Roman" panose="02020603050405020304" pitchFamily="18" charset="0"/>
                <a:cs typeface="Times New Roman" panose="02020603050405020304" pitchFamily="18" charset="0"/>
              </a:rPr>
              <a:t> v3010)</a:t>
            </a:r>
          </a:p>
          <a:p>
            <a:endParaRPr lang="en-US" dirty="0">
              <a:latin typeface="Times New Roman" panose="02020603050405020304" pitchFamily="18" charset="0"/>
              <a:cs typeface="Times New Roman" panose="02020603050405020304" pitchFamily="18" charset="0"/>
            </a:endParaRPr>
          </a:p>
          <a:p>
            <a:r>
              <a:rPr lang="en-US" b="1" dirty="0">
                <a:solidFill>
                  <a:srgbClr val="7F63A1"/>
                </a:solidFill>
                <a:latin typeface="Times New Roman" panose="02020603050405020304" pitchFamily="18" charset="0"/>
                <a:cs typeface="Times New Roman" panose="02020603050405020304" pitchFamily="18" charset="0"/>
              </a:rPr>
              <a:t>Observed environmental large-scale factors </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such as </a:t>
            </a:r>
            <a:r>
              <a:rPr lang="en-US" b="1" dirty="0">
                <a:solidFill>
                  <a:srgbClr val="7F63A1"/>
                </a:solidFill>
                <a:latin typeface="Times New Roman" panose="02020603050405020304" pitchFamily="18" charset="0"/>
                <a:cs typeface="Times New Roman" panose="02020603050405020304" pitchFamily="18" charset="0"/>
              </a:rPr>
              <a:t>horizontal winds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ERA-Interim reanalysis data</a:t>
            </a:r>
          </a:p>
          <a:p>
            <a:pPr>
              <a:buNone/>
            </a:pPr>
            <a:endParaRPr lang="en-US" dirty="0">
              <a:latin typeface="Times New Roman" panose="02020603050405020304" pitchFamily="18" charset="0"/>
              <a:cs typeface="Times New Roman" panose="02020603050405020304" pitchFamily="18" charset="0"/>
            </a:endParaRPr>
          </a:p>
          <a:p>
            <a:r>
              <a:rPr lang="en-US" b="1" dirty="0">
                <a:solidFill>
                  <a:srgbClr val="7F63A1"/>
                </a:solidFill>
                <a:latin typeface="Times New Roman" panose="02020603050405020304" pitchFamily="18" charset="0"/>
                <a:cs typeface="Times New Roman" panose="02020603050405020304" pitchFamily="18" charset="0"/>
              </a:rPr>
              <a:t>Observed SST</a:t>
            </a:r>
            <a:r>
              <a:rPr lang="en-US" dirty="0">
                <a:latin typeface="Times New Roman" panose="02020603050405020304" pitchFamily="18" charset="0"/>
                <a:cs typeface="Times New Roman" panose="02020603050405020304" pitchFamily="18" charset="0"/>
              </a:rPr>
              <a:t>: Hadley Center Global Sea Ice and Sea Surface Temperature dataset (HadISST1)</a:t>
            </a:r>
          </a:p>
          <a:p>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3122" y="6109073"/>
            <a:ext cx="11385755"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t>
            </a:r>
            <a:r>
              <a:rPr lang="en-US" b="1" dirty="0">
                <a:solidFill>
                  <a:srgbClr val="7F63A1"/>
                </a:solidFill>
                <a:latin typeface="Times New Roman" panose="02020603050405020304" pitchFamily="18" charset="0"/>
                <a:cs typeface="Times New Roman" panose="02020603050405020304" pitchFamily="18" charset="0"/>
              </a:rPr>
              <a:t>ERA-Interim</a:t>
            </a:r>
            <a:r>
              <a:rPr lang="en-US" b="1" dirty="0">
                <a:latin typeface="Times New Roman" panose="02020603050405020304" pitchFamily="18" charset="0"/>
                <a:cs typeface="Times New Roman" panose="02020603050405020304" pitchFamily="18" charset="0"/>
              </a:rPr>
              <a:t> is the latest global atmospheric reanalysis produced by the European Centre for Medium-Range Weather Forecasts (ECMWF).</a:t>
            </a:r>
            <a:endParaRPr lang="en-US" dirty="0">
              <a:latin typeface="Times New Roman" panose="02020603050405020304" pitchFamily="18" charset="0"/>
              <a:cs typeface="Times New Roman" panose="02020603050405020304" pitchFamily="18" charset="0"/>
            </a:endParaRPr>
          </a:p>
        </p:txBody>
      </p:sp>
      <p:sp>
        <p:nvSpPr>
          <p:cNvPr id="5" name="矩形 4"/>
          <p:cNvSpPr/>
          <p:nvPr/>
        </p:nvSpPr>
        <p:spPr>
          <a:xfrm>
            <a:off x="9957093" y="0"/>
            <a:ext cx="2234907"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Data &amp; Methods</a:t>
            </a:r>
          </a:p>
        </p:txBody>
      </p:sp>
      <p:pic>
        <p:nvPicPr>
          <p:cNvPr id="6" name="Picture 2" descr="D:\1稻壳模板\ppt\2016.4\小清新水彩花卉毕业答辩模板\未标题-5.png"/>
          <p:cNvPicPr>
            <a:picLocks noChangeAspect="1" noChangeArrowheads="1"/>
          </p:cNvPicPr>
          <p:nvPr/>
        </p:nvPicPr>
        <p:blipFill>
          <a:blip r:embed="rId3"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6075BD3F-C730-4634-A530-03608CBD7376}" type="slidenum">
              <a:rPr lang="en-US" smtClean="0"/>
              <a:pPr/>
              <a:t>20</a:t>
            </a:fld>
            <a:endParaRPr lang="en-US"/>
          </a:p>
        </p:txBody>
      </p:sp>
    </p:spTree>
    <p:extLst>
      <p:ext uri="{BB962C8B-B14F-4D97-AF65-F5344CB8AC3E}">
        <p14:creationId xmlns:p14="http://schemas.microsoft.com/office/powerpoint/2010/main" val="285219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1896" y="0"/>
            <a:ext cx="10515600" cy="1325563"/>
          </a:xfrm>
        </p:spPr>
        <p:txBody>
          <a:bodyPr>
            <a:normAutofit/>
          </a:bodyPr>
          <a:lstStyle/>
          <a:p>
            <a:r>
              <a:rPr lang="en-US" altLang="zh-CN" sz="4800" dirty="0">
                <a:latin typeface="Times New Roman" pitchFamily="18" charset="0"/>
                <a:cs typeface="Times New Roman" pitchFamily="18" charset="0"/>
              </a:rPr>
              <a:t>Methods</a:t>
            </a:r>
            <a:endParaRPr lang="zh-CN" altLang="en-US" sz="4800" dirty="0">
              <a:latin typeface="Times New Roman" pitchFamily="18" charset="0"/>
              <a:cs typeface="Times New Roman" pitchFamily="18" charset="0"/>
            </a:endParaRPr>
          </a:p>
        </p:txBody>
      </p:sp>
      <p:sp>
        <p:nvSpPr>
          <p:cNvPr id="3" name="内容占位符 2"/>
          <p:cNvSpPr>
            <a:spLocks noGrp="1"/>
          </p:cNvSpPr>
          <p:nvPr>
            <p:ph idx="1"/>
          </p:nvPr>
        </p:nvSpPr>
        <p:spPr>
          <a:xfrm>
            <a:off x="838200" y="1560576"/>
            <a:ext cx="10515600" cy="4616387"/>
          </a:xfrm>
        </p:spPr>
        <p:txBody>
          <a:bodyPr>
            <a:normAutofit fontScale="92500" lnSpcReduction="10000"/>
          </a:bodyPr>
          <a:lstStyle/>
          <a:p>
            <a:r>
              <a:rPr lang="en-US" altLang="zh-CN" sz="3200" dirty="0">
                <a:latin typeface="Times New Roman" pitchFamily="18" charset="0"/>
                <a:cs typeface="Times New Roman" pitchFamily="18" charset="0"/>
              </a:rPr>
              <a:t>International Centre for Theoretical Physics atmospheric general circulation model (</a:t>
            </a:r>
            <a:r>
              <a:rPr lang="en-US" altLang="zh-CN" sz="3200" dirty="0">
                <a:solidFill>
                  <a:srgbClr val="7F63A1"/>
                </a:solidFill>
                <a:latin typeface="Times New Roman" pitchFamily="18" charset="0"/>
                <a:cs typeface="Times New Roman" pitchFamily="18" charset="0"/>
              </a:rPr>
              <a:t>ICTP AGCM</a:t>
            </a:r>
            <a:r>
              <a:rPr lang="en-US" altLang="zh-CN" sz="3200" dirty="0">
                <a:latin typeface="Times New Roman" pitchFamily="18" charset="0"/>
                <a:cs typeface="Times New Roman" pitchFamily="18" charset="0"/>
              </a:rPr>
              <a:t>) (V41)</a:t>
            </a:r>
            <a:r>
              <a:rPr lang="en-US" altLang="zh-CN" sz="3200" dirty="0">
                <a:latin typeface="Times New Roman" pitchFamily="18" charset="0"/>
                <a:cs typeface="Times New Roman" pitchFamily="18" charset="0"/>
                <a:sym typeface="Wingdings" panose="05000000000000000000" pitchFamily="2" charset="2"/>
              </a:rPr>
              <a:t></a:t>
            </a:r>
            <a:r>
              <a:rPr lang="en-US" altLang="zh-CN" sz="3200" dirty="0">
                <a:latin typeface="Times New Roman" pitchFamily="18" charset="0"/>
                <a:cs typeface="Times New Roman" pitchFamily="18" charset="0"/>
              </a:rPr>
              <a:t> test the impacts of the Atlantic SST forcing </a:t>
            </a:r>
          </a:p>
          <a:p>
            <a:pPr marL="0" indent="0">
              <a:buNone/>
            </a:pPr>
            <a:endParaRPr lang="en-US" altLang="zh-CN" sz="3200" dirty="0">
              <a:latin typeface="Times New Roman" pitchFamily="18" charset="0"/>
              <a:cs typeface="Times New Roman" pitchFamily="18" charset="0"/>
            </a:endParaRPr>
          </a:p>
          <a:p>
            <a:r>
              <a:rPr lang="en-US" altLang="zh-CN" sz="3200" dirty="0">
                <a:latin typeface="Times New Roman" pitchFamily="18" charset="0"/>
                <a:cs typeface="Times New Roman" pitchFamily="18" charset="0"/>
              </a:rPr>
              <a:t>8 </a:t>
            </a:r>
            <a:r>
              <a:rPr lang="en-US" altLang="zh-CN" sz="3200" dirty="0">
                <a:solidFill>
                  <a:srgbClr val="7F63A1"/>
                </a:solidFill>
                <a:latin typeface="Times New Roman" pitchFamily="18" charset="0"/>
                <a:cs typeface="Times New Roman" pitchFamily="18" charset="0"/>
              </a:rPr>
              <a:t>vertical</a:t>
            </a:r>
            <a:r>
              <a:rPr lang="en-US" altLang="zh-CN" sz="3200" dirty="0">
                <a:solidFill>
                  <a:srgbClr val="A591BD"/>
                </a:solidFill>
                <a:latin typeface="Times New Roman" pitchFamily="18" charset="0"/>
                <a:cs typeface="Times New Roman" pitchFamily="18" charset="0"/>
              </a:rPr>
              <a:t> </a:t>
            </a:r>
            <a:r>
              <a:rPr lang="en-US" altLang="zh-CN" sz="3200" dirty="0">
                <a:latin typeface="Times New Roman" pitchFamily="18" charset="0"/>
                <a:cs typeface="Times New Roman" pitchFamily="18" charset="0"/>
              </a:rPr>
              <a:t>levels</a:t>
            </a:r>
            <a:r>
              <a:rPr lang="en-US" altLang="zh-CN" sz="3200" dirty="0">
                <a:solidFill>
                  <a:srgbClr val="A591BD"/>
                </a:solidFill>
                <a:latin typeface="Times New Roman" pitchFamily="18" charset="0"/>
                <a:cs typeface="Times New Roman" pitchFamily="18" charset="0"/>
              </a:rPr>
              <a:t>, </a:t>
            </a:r>
            <a:r>
              <a:rPr lang="en-US" altLang="zh-CN" sz="3200" dirty="0">
                <a:solidFill>
                  <a:srgbClr val="7F63A1"/>
                </a:solidFill>
                <a:latin typeface="Times New Roman" pitchFamily="18" charset="0"/>
                <a:cs typeface="Times New Roman" pitchFamily="18" charset="0"/>
              </a:rPr>
              <a:t>horizontal</a:t>
            </a:r>
            <a:r>
              <a:rPr lang="en-US" altLang="zh-CN" sz="3200" dirty="0">
                <a:solidFill>
                  <a:srgbClr val="A591BD"/>
                </a:solidFill>
                <a:latin typeface="Times New Roman" pitchFamily="18" charset="0"/>
                <a:cs typeface="Times New Roman" pitchFamily="18" charset="0"/>
              </a:rPr>
              <a:t> </a:t>
            </a:r>
            <a:r>
              <a:rPr lang="en-US" altLang="zh-CN" sz="3200" dirty="0">
                <a:latin typeface="Times New Roman" pitchFamily="18" charset="0"/>
                <a:cs typeface="Times New Roman" pitchFamily="18" charset="0"/>
              </a:rPr>
              <a:t>(3.75° × 3.75°) </a:t>
            </a:r>
          </a:p>
          <a:p>
            <a:pPr marL="0" indent="0">
              <a:buNone/>
            </a:pPr>
            <a:endParaRPr lang="en-US" altLang="zh-CN" sz="3200" dirty="0">
              <a:latin typeface="Times New Roman" pitchFamily="18" charset="0"/>
              <a:cs typeface="Times New Roman" pitchFamily="18" charset="0"/>
            </a:endParaRPr>
          </a:p>
          <a:p>
            <a:r>
              <a:rPr lang="en-US" altLang="zh-CN" sz="3200" dirty="0">
                <a:solidFill>
                  <a:srgbClr val="7F63A1"/>
                </a:solidFill>
                <a:latin typeface="Times New Roman" pitchFamily="18" charset="0"/>
                <a:cs typeface="Times New Roman" pitchFamily="18" charset="0"/>
              </a:rPr>
              <a:t>Physically based parameterizations </a:t>
            </a:r>
            <a:r>
              <a:rPr lang="en-US" altLang="zh-CN" sz="3200" dirty="0">
                <a:latin typeface="Times New Roman" pitchFamily="18" charset="0"/>
                <a:cs typeface="Times New Roman" pitchFamily="18" charset="0"/>
              </a:rPr>
              <a:t>: large-scale condensation, shallow and deep convection, shortwave and longwave radiation, surface fluxes of momentum, heat and moisture, and vertical diffusion. </a:t>
            </a:r>
            <a:endParaRPr lang="zh-CN" altLang="en-US" sz="3200" dirty="0">
              <a:latin typeface="Times New Roman" pitchFamily="18" charset="0"/>
              <a:cs typeface="Times New Roman" pitchFamily="18" charset="0"/>
            </a:endParaRPr>
          </a:p>
        </p:txBody>
      </p:sp>
      <p:sp>
        <p:nvSpPr>
          <p:cNvPr id="4" name="矩形 3"/>
          <p:cNvSpPr/>
          <p:nvPr/>
        </p:nvSpPr>
        <p:spPr>
          <a:xfrm>
            <a:off x="9957093" y="0"/>
            <a:ext cx="2234907"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Data &amp; Methods</a:t>
            </a:r>
          </a:p>
        </p:txBody>
      </p:sp>
      <p:pic>
        <p:nvPicPr>
          <p:cNvPr id="5" name="Picture 2" descr="D:\1稻壳模板\ppt\2016.4\小清新水彩花卉毕业答辩模板\未标题-5.png"/>
          <p:cNvPicPr>
            <a:picLocks noChangeAspect="1" noChangeArrowheads="1"/>
          </p:cNvPicPr>
          <p:nvPr/>
        </p:nvPicPr>
        <p:blipFill>
          <a:blip r:embed="rId3"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075BD3F-C730-4634-A530-03608CBD7376}"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61565" y="302301"/>
            <a:ext cx="4679197" cy="1325563"/>
          </a:xfrm>
        </p:spPr>
        <p:txBody>
          <a:bodyPr>
            <a:normAutofit/>
          </a:bodyPr>
          <a:lstStyle/>
          <a:p>
            <a:r>
              <a:rPr lang="en-US" altLang="zh-CN" sz="4800" dirty="0">
                <a:latin typeface="Times New Roman" pitchFamily="18" charset="0"/>
                <a:cs typeface="Times New Roman" pitchFamily="18" charset="0"/>
              </a:rPr>
              <a:t>Experiments - 3</a:t>
            </a:r>
            <a:endParaRPr lang="zh-CN" altLang="en-US" sz="4800" dirty="0">
              <a:latin typeface="Times New Roman" pitchFamily="18" charset="0"/>
              <a:cs typeface="Times New Roman" pitchFamily="18" charset="0"/>
            </a:endParaRPr>
          </a:p>
        </p:txBody>
      </p:sp>
      <p:sp>
        <p:nvSpPr>
          <p:cNvPr id="3" name="内容占位符 2"/>
          <p:cNvSpPr>
            <a:spLocks noGrp="1"/>
          </p:cNvSpPr>
          <p:nvPr>
            <p:ph idx="1"/>
          </p:nvPr>
        </p:nvSpPr>
        <p:spPr>
          <a:xfrm>
            <a:off x="543733" y="1507254"/>
            <a:ext cx="11755449" cy="3727938"/>
          </a:xfrm>
        </p:spPr>
        <p:txBody>
          <a:bodyPr>
            <a:noAutofit/>
          </a:bodyPr>
          <a:lstStyle/>
          <a:p>
            <a:r>
              <a:rPr lang="en-US" altLang="zh-CN" sz="3200" dirty="0">
                <a:solidFill>
                  <a:srgbClr val="7F63A1"/>
                </a:solidFill>
                <a:latin typeface="Times New Roman" pitchFamily="18" charset="0"/>
                <a:cs typeface="Times New Roman" pitchFamily="18" charset="0"/>
              </a:rPr>
              <a:t>1</a:t>
            </a:r>
            <a:r>
              <a:rPr lang="en-US" altLang="zh-CN" sz="3200" dirty="0">
                <a:latin typeface="Times New Roman" pitchFamily="18" charset="0"/>
                <a:cs typeface="Times New Roman" pitchFamily="18" charset="0"/>
              </a:rPr>
              <a:t>). CLIMO: the </a:t>
            </a:r>
            <a:r>
              <a:rPr lang="en-US" altLang="zh-CN" sz="3200" dirty="0" err="1">
                <a:latin typeface="Times New Roman" pitchFamily="18" charset="0"/>
                <a:cs typeface="Times New Roman" pitchFamily="18" charset="0"/>
              </a:rPr>
              <a:t>climatological</a:t>
            </a:r>
            <a:r>
              <a:rPr lang="en-US" altLang="zh-CN" sz="3200" dirty="0">
                <a:latin typeface="Times New Roman" pitchFamily="18" charset="0"/>
                <a:cs typeface="Times New Roman" pitchFamily="18" charset="0"/>
              </a:rPr>
              <a:t> seasonal cycle of SST</a:t>
            </a:r>
          </a:p>
          <a:p>
            <a:pPr>
              <a:buNone/>
            </a:pPr>
            <a:r>
              <a:rPr lang="en-US" altLang="zh-CN" sz="3200" dirty="0">
                <a:latin typeface="Times New Roman" pitchFamily="18" charset="0"/>
                <a:cs typeface="Times New Roman" pitchFamily="18" charset="0"/>
              </a:rPr>
              <a:t> </a:t>
            </a:r>
          </a:p>
          <a:p>
            <a:r>
              <a:rPr lang="en-US" altLang="zh-CN" sz="3200" dirty="0">
                <a:solidFill>
                  <a:srgbClr val="7F63A1"/>
                </a:solidFill>
                <a:latin typeface="Times New Roman" pitchFamily="18" charset="0"/>
                <a:cs typeface="Times New Roman" pitchFamily="18" charset="0"/>
              </a:rPr>
              <a:t>2</a:t>
            </a:r>
            <a:r>
              <a:rPr lang="en-US" altLang="zh-CN" sz="3200" dirty="0">
                <a:latin typeface="Times New Roman" pitchFamily="18" charset="0"/>
                <a:cs typeface="Times New Roman" pitchFamily="18" charset="0"/>
              </a:rPr>
              <a:t>). ATSST: the SST anomaly &amp; the climatological seasonal cycle 	of SST (May-June) </a:t>
            </a:r>
          </a:p>
          <a:p>
            <a:pPr>
              <a:buNone/>
            </a:pPr>
            <a:endParaRPr lang="en-US" altLang="zh-CN" sz="3200" dirty="0">
              <a:latin typeface="Times New Roman" pitchFamily="18" charset="0"/>
              <a:cs typeface="Times New Roman" pitchFamily="18" charset="0"/>
            </a:endParaRPr>
          </a:p>
          <a:p>
            <a:r>
              <a:rPr lang="en-US" altLang="zh-CN" sz="3200" dirty="0">
                <a:solidFill>
                  <a:srgbClr val="7F63A1"/>
                </a:solidFill>
                <a:latin typeface="Times New Roman" pitchFamily="18" charset="0"/>
                <a:cs typeface="Times New Roman" pitchFamily="18" charset="0"/>
              </a:rPr>
              <a:t>3</a:t>
            </a:r>
            <a:r>
              <a:rPr lang="en-US" altLang="zh-CN" sz="3200" dirty="0">
                <a:latin typeface="Times New Roman" pitchFamily="18" charset="0"/>
                <a:cs typeface="Times New Roman" pitchFamily="18" charset="0"/>
              </a:rPr>
              <a:t>). Extend the SST anomaly (ATSST) to 30°S-30°N, 80°W-10°E              responses to ATSST are sensitive to the region of SST anomaly?</a:t>
            </a:r>
            <a:endParaRPr lang="zh-CN" altLang="en-US" sz="3200" dirty="0">
              <a:latin typeface="Times New Roman" pitchFamily="18" charset="0"/>
              <a:cs typeface="Times New Roman" pitchFamily="18" charset="0"/>
            </a:endParaRPr>
          </a:p>
        </p:txBody>
      </p:sp>
      <p:sp>
        <p:nvSpPr>
          <p:cNvPr id="4" name="矩形 3"/>
          <p:cNvSpPr/>
          <p:nvPr/>
        </p:nvSpPr>
        <p:spPr>
          <a:xfrm>
            <a:off x="9957093" y="0"/>
            <a:ext cx="2234907"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Data &amp; Methods</a:t>
            </a:r>
          </a:p>
        </p:txBody>
      </p:sp>
      <p:pic>
        <p:nvPicPr>
          <p:cNvPr id="5" name="Picture 2" descr="D:\1稻壳模板\ppt\2016.4\小清新水彩花卉毕业答辩模板\未标题-5.png"/>
          <p:cNvPicPr>
            <a:picLocks noChangeAspect="1" noChangeArrowheads="1"/>
          </p:cNvPicPr>
          <p:nvPr/>
        </p:nvPicPr>
        <p:blipFill>
          <a:blip r:embed="rId2"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1稻壳模板\ppt\2016.4\小清新水彩花卉毕业答辩模板\未标题-5.png"/>
          <p:cNvPicPr>
            <a:picLocks noChangeAspect="1" noChangeArrowheads="1"/>
          </p:cNvPicPr>
          <p:nvPr/>
        </p:nvPicPr>
        <p:blipFill>
          <a:blip r:embed="rId2" cstate="screen"/>
          <a:srcRect/>
          <a:stretch>
            <a:fillRect/>
          </a:stretch>
        </p:blipFill>
        <p:spPr bwMode="auto">
          <a:xfrm flipH="1">
            <a:off x="10709537" y="5078186"/>
            <a:ext cx="1711067" cy="177981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2311121" y="5205047"/>
            <a:ext cx="904352" cy="0"/>
          </a:xfrm>
          <a:prstGeom prst="straightConnector1">
            <a:avLst/>
          </a:prstGeom>
          <a:ln w="38100">
            <a:solidFill>
              <a:srgbClr val="7F63A1"/>
            </a:solidFill>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2467789" y="4835082"/>
            <a:ext cx="538930" cy="400110"/>
          </a:xfrm>
          <a:prstGeom prst="rect">
            <a:avLst/>
          </a:prstGeom>
          <a:noFill/>
        </p:spPr>
        <p:txBody>
          <a:bodyPr wrap="none" rtlCol="0">
            <a:spAutoFit/>
          </a:bodyPr>
          <a:lstStyle/>
          <a:p>
            <a:r>
              <a:rPr lang="en-US" sz="2000" dirty="0">
                <a:solidFill>
                  <a:srgbClr val="002060"/>
                </a:solidFill>
                <a:latin typeface="Times New Roman" panose="02020603050405020304" pitchFamily="18" charset="0"/>
                <a:cs typeface="Times New Roman" panose="02020603050405020304" pitchFamily="18" charset="0"/>
              </a:rPr>
              <a:t>test</a:t>
            </a:r>
          </a:p>
        </p:txBody>
      </p:sp>
      <p:sp>
        <p:nvSpPr>
          <p:cNvPr id="11" name="Slide Number Placeholder 10"/>
          <p:cNvSpPr>
            <a:spLocks noGrp="1"/>
          </p:cNvSpPr>
          <p:nvPr>
            <p:ph type="sldNum" sz="quarter" idx="12"/>
          </p:nvPr>
        </p:nvSpPr>
        <p:spPr/>
        <p:txBody>
          <a:bodyPr/>
          <a:lstStyle/>
          <a:p>
            <a:fld id="{6075BD3F-C730-4634-A530-03608CBD737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0963" y="2138766"/>
            <a:ext cx="3890073" cy="2526224"/>
          </a:xfrm>
        </p:spPr>
        <p:txBody>
          <a:bodyPr>
            <a:normAutofit/>
          </a:bodyPr>
          <a:lstStyle/>
          <a:p>
            <a:r>
              <a:rPr lang="en-US" altLang="zh-CN" sz="3600" dirty="0">
                <a:latin typeface="Times New Roman" pitchFamily="18" charset="0"/>
                <a:cs typeface="Times New Roman" pitchFamily="18" charset="0"/>
              </a:rPr>
              <a:t>SST anomalies related to ATSST (unit: K) used in the experiments</a:t>
            </a:r>
            <a:endParaRPr lang="zh-CN" altLang="en-US" sz="3600" dirty="0">
              <a:latin typeface="Times New Roman" pitchFamily="18" charset="0"/>
              <a:cs typeface="Times New Roman" pitchFamily="18" charset="0"/>
            </a:endParaRPr>
          </a:p>
        </p:txBody>
      </p:sp>
      <p:pic>
        <p:nvPicPr>
          <p:cNvPr id="4" name="图片 3" descr="1-On the role of the Atlantic Ocean in forcing tropic cyclones in the Arabian Sea.jpg"/>
          <p:cNvPicPr>
            <a:picLocks noChangeAspect="1"/>
          </p:cNvPicPr>
          <p:nvPr/>
        </p:nvPicPr>
        <p:blipFill>
          <a:blip r:embed="rId2" cstate="print"/>
          <a:stretch>
            <a:fillRect/>
          </a:stretch>
        </p:blipFill>
        <p:spPr>
          <a:xfrm>
            <a:off x="4095254" y="0"/>
            <a:ext cx="7350737" cy="6858000"/>
          </a:xfrm>
          <a:prstGeom prst="rect">
            <a:avLst/>
          </a:prstGeom>
        </p:spPr>
      </p:pic>
      <p:sp>
        <p:nvSpPr>
          <p:cNvPr id="5" name="TextBox 4"/>
          <p:cNvSpPr txBox="1"/>
          <p:nvPr/>
        </p:nvSpPr>
        <p:spPr>
          <a:xfrm>
            <a:off x="8925225" y="2559722"/>
            <a:ext cx="2071401" cy="369332"/>
          </a:xfrm>
          <a:prstGeom prst="rect">
            <a:avLst/>
          </a:prstGeom>
          <a:noFill/>
        </p:spPr>
        <p:txBody>
          <a:bodyPr wrap="none" rtlCol="0">
            <a:spAutoFit/>
          </a:bodyPr>
          <a:lstStyle/>
          <a:p>
            <a:r>
              <a:rPr lang="en-US" altLang="zh-CN" dirty="0">
                <a:latin typeface="Times New Roman" pitchFamily="18" charset="0"/>
                <a:cs typeface="Times New Roman" pitchFamily="18" charset="0"/>
              </a:rPr>
              <a:t>20°S-0, 70°W–10°E</a:t>
            </a:r>
            <a:endParaRPr lang="zh-CN" altLang="en-US" dirty="0"/>
          </a:p>
        </p:txBody>
      </p:sp>
      <p:sp>
        <p:nvSpPr>
          <p:cNvPr id="6" name="TextBox 5"/>
          <p:cNvSpPr txBox="1"/>
          <p:nvPr/>
        </p:nvSpPr>
        <p:spPr>
          <a:xfrm>
            <a:off x="8508066" y="5785114"/>
            <a:ext cx="2396875" cy="369332"/>
          </a:xfrm>
          <a:prstGeom prst="rect">
            <a:avLst/>
          </a:prstGeom>
          <a:noFill/>
        </p:spPr>
        <p:txBody>
          <a:bodyPr wrap="none" rtlCol="0">
            <a:spAutoFit/>
          </a:bodyPr>
          <a:lstStyle/>
          <a:p>
            <a:r>
              <a:rPr lang="en-US" altLang="zh-CN" dirty="0">
                <a:latin typeface="Times New Roman" pitchFamily="18" charset="0"/>
                <a:cs typeface="Times New Roman" pitchFamily="18" charset="0"/>
              </a:rPr>
              <a:t>30°S-30°N, 80°W-10°E</a:t>
            </a:r>
            <a:endParaRPr lang="zh-CN" altLang="en-US" dirty="0"/>
          </a:p>
        </p:txBody>
      </p:sp>
      <p:sp>
        <p:nvSpPr>
          <p:cNvPr id="3" name="TextBox 2"/>
          <p:cNvSpPr txBox="1"/>
          <p:nvPr/>
        </p:nvSpPr>
        <p:spPr>
          <a:xfrm>
            <a:off x="11444680" y="6385466"/>
            <a:ext cx="819455" cy="369332"/>
          </a:xfrm>
          <a:prstGeom prst="rect">
            <a:avLst/>
          </a:prstGeom>
          <a:noFill/>
        </p:spPr>
        <p:txBody>
          <a:bodyPr wrap="none" rtlCol="0">
            <a:spAutoFit/>
          </a:bodyPr>
          <a:lstStyle/>
          <a:p>
            <a:r>
              <a:rPr lang="en-US" dirty="0"/>
              <a:t>Unit: K</a:t>
            </a:r>
          </a:p>
        </p:txBody>
      </p:sp>
      <p:pic>
        <p:nvPicPr>
          <p:cNvPr id="7" name="Picture 2" descr="D:\1稻壳模板\ppt\2016.4\小清新水彩花卉毕业答辩模板\未标题-5.png"/>
          <p:cNvPicPr>
            <a:picLocks noChangeAspect="1" noChangeArrowheads="1"/>
          </p:cNvPicPr>
          <p:nvPr/>
        </p:nvPicPr>
        <p:blipFill>
          <a:blip r:embed="rId3" cstate="screen"/>
          <a:srcRect/>
          <a:stretch>
            <a:fillRect/>
          </a:stretch>
        </p:blipFill>
        <p:spPr bwMode="auto">
          <a:xfrm>
            <a:off x="-157068" y="-48535"/>
            <a:ext cx="1392366" cy="148465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6075BD3F-C730-4634-A530-03608CBD7376}" type="slidenum">
              <a:rPr lang="en-US" smtClean="0"/>
              <a:pPr/>
              <a:t>23</a:t>
            </a:fld>
            <a:endParaRPr lang="en-US"/>
          </a:p>
        </p:txBody>
      </p:sp>
      <p:sp>
        <p:nvSpPr>
          <p:cNvPr id="9" name="Oval 8"/>
          <p:cNvSpPr/>
          <p:nvPr/>
        </p:nvSpPr>
        <p:spPr>
          <a:xfrm>
            <a:off x="6357938" y="1385885"/>
            <a:ext cx="906961" cy="108810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0" name="Oval 9"/>
          <p:cNvSpPr/>
          <p:nvPr/>
        </p:nvSpPr>
        <p:spPr>
          <a:xfrm>
            <a:off x="7382050" y="4664990"/>
            <a:ext cx="777144" cy="9559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
        <p:nvSpPr>
          <p:cNvPr id="11" name="Oval 10"/>
          <p:cNvSpPr/>
          <p:nvPr/>
        </p:nvSpPr>
        <p:spPr>
          <a:xfrm>
            <a:off x="6070861" y="5365806"/>
            <a:ext cx="1459388" cy="5102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195" y="55407"/>
            <a:ext cx="8846900" cy="836405"/>
          </a:xfrm>
        </p:spPr>
        <p:txBody>
          <a:bodyPr>
            <a:noAutofit/>
          </a:bodyPr>
          <a:lstStyle/>
          <a:p>
            <a:r>
              <a:rPr lang="en-US" altLang="zh-CN" sz="3600" dirty="0">
                <a:latin typeface="Times New Roman" panose="02020603050405020304" pitchFamily="18" charset="0"/>
                <a:cs typeface="Times New Roman" panose="02020603050405020304" pitchFamily="18" charset="0"/>
              </a:rPr>
              <a:t>Observed Arabian Sea TCs for 1979–2016 (a) </a:t>
            </a:r>
            <a:endParaRPr lang="zh-CN" altLang="en-US" sz="3600" dirty="0">
              <a:latin typeface="Times New Roman" panose="02020603050405020304" pitchFamily="18" charset="0"/>
              <a:cs typeface="Times New Roman" panose="02020603050405020304" pitchFamily="18" charset="0"/>
            </a:endParaRPr>
          </a:p>
        </p:txBody>
      </p:sp>
      <p:grpSp>
        <p:nvGrpSpPr>
          <p:cNvPr id="4" name="Group 3"/>
          <p:cNvGrpSpPr/>
          <p:nvPr/>
        </p:nvGrpSpPr>
        <p:grpSpPr>
          <a:xfrm>
            <a:off x="68824" y="924447"/>
            <a:ext cx="11995688" cy="3738651"/>
            <a:chOff x="46494" y="1585246"/>
            <a:chExt cx="11995688" cy="3738651"/>
          </a:xfrm>
        </p:grpSpPr>
        <p:pic>
          <p:nvPicPr>
            <p:cNvPr id="5" name="图片 4" descr="2-On the role of the Atlantic Ocean in forcing tropic cyclones in the Arabian Sea.jpg"/>
            <p:cNvPicPr>
              <a:picLocks noChangeAspect="1"/>
            </p:cNvPicPr>
            <p:nvPr/>
          </p:nvPicPr>
          <p:blipFill rotWithShape="1">
            <a:blip r:embed="rId3" cstate="print"/>
            <a:srcRect t="551" b="68330"/>
            <a:stretch/>
          </p:blipFill>
          <p:spPr>
            <a:xfrm>
              <a:off x="46494" y="1585247"/>
              <a:ext cx="4400498" cy="3048746"/>
            </a:xfrm>
            <a:prstGeom prst="rect">
              <a:avLst/>
            </a:prstGeom>
          </p:spPr>
        </p:pic>
        <p:pic>
          <p:nvPicPr>
            <p:cNvPr id="6" name="图片 5" descr="2-On the role of the Atlantic Ocean in forcing tropic cyclones in the Arabian Sea.jpg"/>
            <p:cNvPicPr>
              <a:picLocks noChangeAspect="1"/>
            </p:cNvPicPr>
            <p:nvPr/>
          </p:nvPicPr>
          <p:blipFill rotWithShape="1">
            <a:blip r:embed="rId4" cstate="print"/>
            <a:srcRect l="10718" t="31765" b="37208"/>
            <a:stretch/>
          </p:blipFill>
          <p:spPr>
            <a:xfrm>
              <a:off x="4355025" y="1585247"/>
              <a:ext cx="3940570" cy="3048746"/>
            </a:xfrm>
            <a:prstGeom prst="rect">
              <a:avLst/>
            </a:prstGeom>
          </p:spPr>
        </p:pic>
        <p:pic>
          <p:nvPicPr>
            <p:cNvPr id="7" name="图片 6" descr="2-On the role of the Atlantic Ocean in forcing tropic cyclones in the Arabian Sea.jpg"/>
            <p:cNvPicPr>
              <a:picLocks noChangeAspect="1"/>
            </p:cNvPicPr>
            <p:nvPr/>
          </p:nvPicPr>
          <p:blipFill rotWithShape="1">
            <a:blip r:embed="rId5" cstate="print"/>
            <a:srcRect l="10888" t="62832" r="1931" b="5517"/>
            <a:stretch/>
          </p:blipFill>
          <p:spPr>
            <a:xfrm>
              <a:off x="8198597" y="1585246"/>
              <a:ext cx="3843585" cy="3106679"/>
            </a:xfrm>
            <a:prstGeom prst="rect">
              <a:avLst/>
            </a:prstGeom>
          </p:spPr>
        </p:pic>
        <p:pic>
          <p:nvPicPr>
            <p:cNvPr id="8" name="图片 7" descr="2-On the role of the Atlantic Ocean in forcing tropic cyclones in the Arabian Sea.jpg"/>
            <p:cNvPicPr>
              <a:picLocks noChangeAspect="1"/>
            </p:cNvPicPr>
            <p:nvPr/>
          </p:nvPicPr>
          <p:blipFill>
            <a:blip r:embed="rId6" cstate="print"/>
            <a:srcRect l="8518" t="94342"/>
            <a:stretch>
              <a:fillRect/>
            </a:stretch>
          </p:blipFill>
          <p:spPr>
            <a:xfrm>
              <a:off x="3697765" y="4633993"/>
              <a:ext cx="5010948" cy="689904"/>
            </a:xfrm>
            <a:prstGeom prst="rect">
              <a:avLst/>
            </a:prstGeom>
          </p:spPr>
        </p:pic>
      </p:grpSp>
      <p:grpSp>
        <p:nvGrpSpPr>
          <p:cNvPr id="15" name="Group 14"/>
          <p:cNvGrpSpPr/>
          <p:nvPr/>
        </p:nvGrpSpPr>
        <p:grpSpPr>
          <a:xfrm>
            <a:off x="527430" y="1377711"/>
            <a:ext cx="2875328" cy="2028924"/>
            <a:chOff x="522544" y="1991005"/>
            <a:chExt cx="2875328" cy="2028924"/>
          </a:xfrm>
        </p:grpSpPr>
        <p:sp>
          <p:nvSpPr>
            <p:cNvPr id="3" name="TextBox 2"/>
            <p:cNvSpPr txBox="1"/>
            <p:nvPr/>
          </p:nvSpPr>
          <p:spPr>
            <a:xfrm>
              <a:off x="522544" y="3619819"/>
              <a:ext cx="1030119"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Somalia</a:t>
              </a:r>
            </a:p>
          </p:txBody>
        </p:sp>
        <p:sp>
          <p:nvSpPr>
            <p:cNvPr id="9" name="TextBox 8"/>
            <p:cNvSpPr txBox="1"/>
            <p:nvPr/>
          </p:nvSpPr>
          <p:spPr>
            <a:xfrm>
              <a:off x="522544" y="2991252"/>
              <a:ext cx="977072"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Yemen</a:t>
              </a:r>
            </a:p>
          </p:txBody>
        </p:sp>
        <p:sp>
          <p:nvSpPr>
            <p:cNvPr id="10" name="TextBox 9"/>
            <p:cNvSpPr txBox="1"/>
            <p:nvPr/>
          </p:nvSpPr>
          <p:spPr>
            <a:xfrm>
              <a:off x="937419" y="2636641"/>
              <a:ext cx="87771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Oman</a:t>
              </a:r>
            </a:p>
          </p:txBody>
        </p:sp>
        <p:sp>
          <p:nvSpPr>
            <p:cNvPr id="11" name="TextBox 10"/>
            <p:cNvSpPr txBox="1"/>
            <p:nvPr/>
          </p:nvSpPr>
          <p:spPr>
            <a:xfrm>
              <a:off x="1376278" y="1991005"/>
              <a:ext cx="617324"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Iran</a:t>
              </a:r>
            </a:p>
          </p:txBody>
        </p:sp>
        <p:sp>
          <p:nvSpPr>
            <p:cNvPr id="12" name="TextBox 11"/>
            <p:cNvSpPr txBox="1"/>
            <p:nvPr/>
          </p:nvSpPr>
          <p:spPr>
            <a:xfrm>
              <a:off x="1845930" y="2175133"/>
              <a:ext cx="1104825"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Pakistan</a:t>
              </a:r>
            </a:p>
          </p:txBody>
        </p:sp>
        <p:sp>
          <p:nvSpPr>
            <p:cNvPr id="13" name="TextBox 12"/>
            <p:cNvSpPr txBox="1"/>
            <p:nvPr/>
          </p:nvSpPr>
          <p:spPr>
            <a:xfrm>
              <a:off x="2659564" y="2856825"/>
              <a:ext cx="73830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India</a:t>
              </a:r>
            </a:p>
          </p:txBody>
        </p:sp>
      </p:grpSp>
      <p:sp>
        <p:nvSpPr>
          <p:cNvPr id="19" name="矩形 18"/>
          <p:cNvSpPr/>
          <p:nvPr/>
        </p:nvSpPr>
        <p:spPr>
          <a:xfrm>
            <a:off x="11101637" y="0"/>
            <a:ext cx="1090363"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pic>
        <p:nvPicPr>
          <p:cNvPr id="23" name="Picture 2" descr="D:\1稻壳模板\ppt\2016.4\小清新水彩花卉毕业答辩模板\未标题-5.png"/>
          <p:cNvPicPr>
            <a:picLocks noChangeAspect="1" noChangeArrowheads="1"/>
          </p:cNvPicPr>
          <p:nvPr/>
        </p:nvPicPr>
        <p:blipFill>
          <a:blip r:embed="rId7"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6075BD3F-C730-4634-A530-03608CBD7376}" type="slidenum">
              <a:rPr lang="en-US" smtClean="0"/>
              <a:pPr/>
              <a:t>24</a:t>
            </a:fld>
            <a:endParaRPr lang="en-US" dirty="0"/>
          </a:p>
        </p:txBody>
      </p:sp>
      <p:sp>
        <p:nvSpPr>
          <p:cNvPr id="24" name="TextBox 23"/>
          <p:cNvSpPr txBox="1"/>
          <p:nvPr/>
        </p:nvSpPr>
        <p:spPr>
          <a:xfrm>
            <a:off x="255814" y="5021036"/>
            <a:ext cx="11740243" cy="1384995"/>
          </a:xfrm>
          <a:prstGeom prst="rect">
            <a:avLst/>
          </a:prstGeom>
          <a:noFill/>
        </p:spPr>
        <p:txBody>
          <a:bodyPr wrap="square" rtlCol="0">
            <a:spAutoFit/>
          </a:bodyPr>
          <a:lstStyle/>
          <a:p>
            <a:r>
              <a:rPr lang="en-US" altLang="zh-CN" sz="2800" b="1" dirty="0">
                <a:solidFill>
                  <a:srgbClr val="0070C0"/>
                </a:solidFill>
                <a:latin typeface="Times New Roman" panose="02020603050405020304" pitchFamily="18" charset="0"/>
                <a:cs typeface="Times New Roman" panose="02020603050405020304" pitchFamily="18" charset="0"/>
              </a:rPr>
              <a:t>TD</a:t>
            </a:r>
            <a:r>
              <a:rPr lang="en-US" altLang="zh-CN" sz="2800" dirty="0">
                <a:latin typeface="Times New Roman" panose="02020603050405020304" pitchFamily="18" charset="0"/>
                <a:cs typeface="Times New Roman" panose="02020603050405020304" pitchFamily="18" charset="0"/>
              </a:rPr>
              <a:t>: tropical depression, with maximum surface winds of less than 17 m/s</a:t>
            </a:r>
          </a:p>
          <a:p>
            <a:r>
              <a:rPr lang="en-US" altLang="zh-CN" sz="2800" b="1" dirty="0">
                <a:ln>
                  <a:solidFill>
                    <a:schemeClr val="tx2">
                      <a:lumMod val="60000"/>
                      <a:lumOff val="40000"/>
                    </a:schemeClr>
                  </a:solidFill>
                </a:ln>
                <a:solidFill>
                  <a:schemeClr val="tx2">
                    <a:lumMod val="40000"/>
                    <a:lumOff val="60000"/>
                  </a:schemeClr>
                </a:solidFill>
                <a:latin typeface="Times New Roman" panose="02020603050405020304" pitchFamily="18" charset="0"/>
                <a:cs typeface="Times New Roman" panose="02020603050405020304" pitchFamily="18" charset="0"/>
              </a:rPr>
              <a:t>TS</a:t>
            </a:r>
            <a:r>
              <a:rPr lang="en-US" altLang="zh-CN" sz="2800" dirty="0">
                <a:latin typeface="Times New Roman" panose="02020603050405020304" pitchFamily="18" charset="0"/>
                <a:cs typeface="Times New Roman" panose="02020603050405020304" pitchFamily="18" charset="0"/>
              </a:rPr>
              <a:t>: tropical storm, with maximum winds more than 17 m/s but less than 33 m/s</a:t>
            </a:r>
          </a:p>
          <a:p>
            <a:r>
              <a:rPr lang="en-US" altLang="zh-CN" sz="2800" b="1" dirty="0">
                <a:solidFill>
                  <a:schemeClr val="accent6">
                    <a:lumMod val="75000"/>
                  </a:schemeClr>
                </a:solidFill>
                <a:latin typeface="Times New Roman" panose="02020603050405020304" pitchFamily="18" charset="0"/>
                <a:cs typeface="Times New Roman" panose="02020603050405020304" pitchFamily="18" charset="0"/>
              </a:rPr>
              <a:t>TC</a:t>
            </a:r>
            <a:r>
              <a:rPr lang="en-US" altLang="zh-CN" sz="2800" dirty="0">
                <a:latin typeface="Times New Roman" panose="02020603050405020304" pitchFamily="18" charset="0"/>
                <a:cs typeface="Times New Roman" panose="02020603050405020304" pitchFamily="18" charset="0"/>
              </a:rPr>
              <a:t>: tropical cyclone, with maximum winds more than 33 m/s</a:t>
            </a:r>
          </a:p>
        </p:txBody>
      </p:sp>
      <p:cxnSp>
        <p:nvCxnSpPr>
          <p:cNvPr id="26" name="直接箭头连接符 25"/>
          <p:cNvCxnSpPr/>
          <p:nvPr/>
        </p:nvCxnSpPr>
        <p:spPr>
          <a:xfrm>
            <a:off x="4849586" y="4914900"/>
            <a:ext cx="2661557"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886700" y="4669971"/>
            <a:ext cx="1076770" cy="400110"/>
          </a:xfrm>
          <a:prstGeom prst="rect">
            <a:avLst/>
          </a:prstGeom>
          <a:noFill/>
        </p:spPr>
        <p:txBody>
          <a:bodyPr wrap="none" rtlCol="0">
            <a:spAutoFit/>
          </a:bodyPr>
          <a:lstStyle/>
          <a:p>
            <a:r>
              <a:rPr lang="en-US" altLang="zh-CN" sz="2000" b="1" dirty="0">
                <a:solidFill>
                  <a:srgbClr val="C00000"/>
                </a:solidFill>
              </a:rPr>
              <a:t>stronger</a:t>
            </a:r>
            <a:endParaRPr lang="zh-CN" altLang="en-US" sz="2000" b="1" dirty="0">
              <a:solidFill>
                <a:srgbClr val="C00000"/>
              </a:solidFill>
            </a:endParaRPr>
          </a:p>
        </p:txBody>
      </p:sp>
      <p:sp>
        <p:nvSpPr>
          <p:cNvPr id="29" name="TextBox 28"/>
          <p:cNvSpPr txBox="1"/>
          <p:nvPr/>
        </p:nvSpPr>
        <p:spPr>
          <a:xfrm>
            <a:off x="3466980" y="4691739"/>
            <a:ext cx="967573" cy="400110"/>
          </a:xfrm>
          <a:prstGeom prst="rect">
            <a:avLst/>
          </a:prstGeom>
          <a:noFill/>
        </p:spPr>
        <p:txBody>
          <a:bodyPr wrap="none" rtlCol="0">
            <a:spAutoFit/>
          </a:bodyPr>
          <a:lstStyle/>
          <a:p>
            <a:r>
              <a:rPr lang="en-US" altLang="zh-CN" sz="2000" b="1" dirty="0">
                <a:solidFill>
                  <a:srgbClr val="0070C0"/>
                </a:solidFill>
              </a:rPr>
              <a:t>weaker</a:t>
            </a:r>
            <a:endParaRPr lang="zh-CN" altLang="en-US" sz="2000" b="1"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0195" y="55407"/>
            <a:ext cx="8846900" cy="836405"/>
          </a:xfrm>
        </p:spPr>
        <p:txBody>
          <a:bodyPr>
            <a:noAutofit/>
          </a:bodyPr>
          <a:lstStyle/>
          <a:p>
            <a:r>
              <a:rPr lang="en-US" altLang="zh-CN" sz="3600" dirty="0">
                <a:latin typeface="Times New Roman" panose="02020603050405020304" pitchFamily="18" charset="0"/>
                <a:cs typeface="Times New Roman" panose="02020603050405020304" pitchFamily="18" charset="0"/>
              </a:rPr>
              <a:t>Observed Arabian Sea TCs for 1979–2016 (a) </a:t>
            </a:r>
            <a:endParaRPr lang="zh-CN" altLang="en-US" sz="36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内容占位符 2"/>
              <p:cNvSpPr txBox="1">
                <a:spLocks/>
              </p:cNvSpPr>
              <p:nvPr/>
            </p:nvSpPr>
            <p:spPr>
              <a:xfrm>
                <a:off x="30144" y="1019698"/>
                <a:ext cx="12114803" cy="13420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latin typeface="Times New Roman" pitchFamily="18" charset="0"/>
                    <a:cs typeface="Times New Roman" pitchFamily="18" charset="0"/>
                  </a:rPr>
                  <a:t>Correlation Coefficient: </a:t>
                </a:r>
              </a:p>
              <a:p>
                <a:pPr marL="0" indent="0">
                  <a:buNone/>
                </a:pPr>
                <a:r>
                  <a:rPr lang="en-US" altLang="zh-CN" dirty="0">
                    <a:latin typeface="Times New Roman" pitchFamily="18" charset="0"/>
                    <a:cs typeface="Times New Roman" pitchFamily="18" charset="0"/>
                  </a:rPr>
                  <a:t>   Frequency &amp; </a:t>
                </a:r>
                <a14:m>
                  <m:oMath xmlns:m="http://schemas.openxmlformats.org/officeDocument/2006/math">
                    <m:d>
                      <m:dPr>
                        <m:begChr m:val="{"/>
                        <m:endChr m:val=""/>
                        <m:ctrlPr>
                          <a:rPr lang="en-US" altLang="zh-CN" i="1" smtClean="0">
                            <a:latin typeface="Cambria Math" panose="02040503050406030204" pitchFamily="18" charset="0"/>
                            <a:cs typeface="Times New Roman" pitchFamily="18" charset="0"/>
                          </a:rPr>
                        </m:ctrlPr>
                      </m:dPr>
                      <m:e>
                        <m:eqArr>
                          <m:eqArrPr>
                            <m:ctrlPr>
                              <a:rPr lang="en-US" altLang="zh-CN" i="1" smtClean="0">
                                <a:latin typeface="Cambria Math" panose="02040503050406030204" pitchFamily="18" charset="0"/>
                                <a:cs typeface="Times New Roman" pitchFamily="18" charset="0"/>
                              </a:rPr>
                            </m:ctrlPr>
                          </m:eqArrPr>
                          <m:e>
                            <m:r>
                              <m:rPr>
                                <m:sty m:val="p"/>
                              </m:rPr>
                              <a:rPr lang="en-US" altLang="zh-CN" smtClean="0">
                                <a:latin typeface="Cambria Math" panose="02040503050406030204" pitchFamily="18" charset="0"/>
                                <a:cs typeface="Times New Roman" pitchFamily="18" charset="0"/>
                              </a:rPr>
                              <m:t>ATSST</m:t>
                            </m:r>
                            <m:r>
                              <a:rPr lang="en-US" altLang="zh-CN" smtClean="0">
                                <a:latin typeface="Cambria Math" panose="02040503050406030204" pitchFamily="18" charset="0"/>
                                <a:cs typeface="Times New Roman" pitchFamily="18" charset="0"/>
                              </a:rPr>
                              <m:t> </m:t>
                            </m:r>
                            <m:r>
                              <m:rPr>
                                <m:sty m:val="p"/>
                              </m:rPr>
                              <a:rPr lang="en-US" altLang="zh-CN" smtClean="0">
                                <a:latin typeface="Cambria Math" panose="02040503050406030204" pitchFamily="18" charset="0"/>
                                <a:cs typeface="Times New Roman" pitchFamily="18" charset="0"/>
                              </a:rPr>
                              <m:t>index</m:t>
                            </m:r>
                            <m:r>
                              <a:rPr lang="en-US" altLang="zh-CN" smtClean="0">
                                <a:latin typeface="Cambria Math" panose="02040503050406030204" pitchFamily="18" charset="0"/>
                                <a:cs typeface="Times New Roman" pitchFamily="18" charset="0"/>
                              </a:rPr>
                              <m:t>:0.44</m:t>
                            </m:r>
                          </m:e>
                          <m:e>
                            <m:r>
                              <m:rPr>
                                <m:sty m:val="p"/>
                              </m:rPr>
                              <a:rPr lang="en-US" altLang="zh-CN" b="0" i="0" smtClean="0">
                                <a:latin typeface="Cambria Math" panose="02040503050406030204" pitchFamily="18" charset="0"/>
                                <a:cs typeface="Times New Roman" pitchFamily="18" charset="0"/>
                              </a:rPr>
                              <m:t>ATSST</m:t>
                            </m:r>
                            <m:r>
                              <a:rPr lang="en-US" altLang="zh-CN" b="0" i="0" smtClean="0">
                                <a:latin typeface="Cambria Math" panose="02040503050406030204" pitchFamily="18" charset="0"/>
                                <a:cs typeface="Times New Roman" pitchFamily="18" charset="0"/>
                              </a:rPr>
                              <m:t> </m:t>
                            </m:r>
                            <m:r>
                              <m:rPr>
                                <m:sty m:val="p"/>
                              </m:rPr>
                              <a:rPr lang="en-US" altLang="zh-CN" b="0" i="0" smtClean="0">
                                <a:latin typeface="Cambria Math" panose="02040503050406030204" pitchFamily="18" charset="0"/>
                                <a:cs typeface="Times New Roman" pitchFamily="18" charset="0"/>
                              </a:rPr>
                              <m:t>by</m:t>
                            </m:r>
                            <m:r>
                              <a:rPr lang="en-US" altLang="zh-CN" b="0" i="0" smtClean="0">
                                <a:latin typeface="Cambria Math" panose="02040503050406030204" pitchFamily="18" charset="0"/>
                                <a:cs typeface="Times New Roman" pitchFamily="18" charset="0"/>
                              </a:rPr>
                              <m:t> </m:t>
                            </m:r>
                            <m:r>
                              <m:rPr>
                                <m:sty m:val="p"/>
                              </m:rPr>
                              <a:rPr lang="en-US" altLang="zh-CN" b="0" i="0" smtClean="0">
                                <a:latin typeface="Cambria Math" panose="02040503050406030204" pitchFamily="18" charset="0"/>
                                <a:cs typeface="Times New Roman" pitchFamily="18" charset="0"/>
                              </a:rPr>
                              <m:t>controlling</m:t>
                            </m:r>
                            <m:r>
                              <a:rPr lang="en-US" altLang="zh-CN" b="0" i="0" smtClean="0">
                                <a:latin typeface="Cambria Math" panose="02040503050406030204" pitchFamily="18" charset="0"/>
                                <a:cs typeface="Times New Roman" pitchFamily="18" charset="0"/>
                              </a:rPr>
                              <m:t> </m:t>
                            </m:r>
                            <m:r>
                              <m:rPr>
                                <m:sty m:val="p"/>
                              </m:rPr>
                              <a:rPr lang="en-US" altLang="zh-CN" smtClean="0">
                                <a:latin typeface="Cambria Math" panose="02040503050406030204" pitchFamily="18" charset="0"/>
                                <a:cs typeface="Times New Roman" pitchFamily="18" charset="0"/>
                              </a:rPr>
                              <m:t>Nino</m:t>
                            </m:r>
                            <m:r>
                              <a:rPr lang="en-US" altLang="zh-CN" smtClean="0">
                                <a:latin typeface="Cambria Math" panose="02040503050406030204" pitchFamily="18" charset="0"/>
                                <a:cs typeface="Times New Roman" pitchFamily="18" charset="0"/>
                              </a:rPr>
                              <m:t> 3.4 (</m:t>
                            </m:r>
                            <m:r>
                              <m:rPr>
                                <m:sty m:val="p"/>
                              </m:rPr>
                              <a:rPr lang="en-US" altLang="zh-CN" b="0" i="0" smtClean="0">
                                <a:latin typeface="Cambria Math" panose="02040503050406030204" pitchFamily="18" charset="0"/>
                                <a:cs typeface="Times New Roman" pitchFamily="18" charset="0"/>
                              </a:rPr>
                              <m:t>partial</m:t>
                            </m:r>
                            <m:r>
                              <a:rPr lang="en-US" altLang="zh-CN" b="0" i="0" smtClean="0">
                                <a:latin typeface="Cambria Math" panose="02040503050406030204" pitchFamily="18" charset="0"/>
                                <a:cs typeface="Times New Roman" pitchFamily="18" charset="0"/>
                              </a:rPr>
                              <m:t>):0.39</m:t>
                            </m:r>
                          </m:e>
                        </m:eqArr>
                      </m:e>
                    </m:d>
                  </m:oMath>
                </a14:m>
                <a:r>
                  <a:rPr lang="en-US" altLang="zh-CN" dirty="0">
                    <a:latin typeface="Times New Roman" pitchFamily="18" charset="0"/>
                    <a:cs typeface="Times New Roman" pitchFamily="18" charset="0"/>
                    <a:sym typeface="Wingdings" panose="05000000000000000000" pitchFamily="2" charset="2"/>
                  </a:rPr>
                  <a:t></a:t>
                </a:r>
                <a14:m>
                  <m:oMath xmlns:m="http://schemas.openxmlformats.org/officeDocument/2006/math">
                    <m:r>
                      <a:rPr lang="en-US" altLang="zh-CN" sz="2400" b="0" i="1" dirty="0" smtClean="0">
                        <a:solidFill>
                          <a:schemeClr val="accent4">
                            <a:lumMod val="50000"/>
                          </a:schemeClr>
                        </a:solidFill>
                        <a:latin typeface="Cambria Math" panose="02040503050406030204" pitchFamily="18" charset="0"/>
                        <a:cs typeface="Times New Roman" pitchFamily="18" charset="0"/>
                      </a:rPr>
                      <m:t>𝐴𝑇𝑆𝑆𝑇</m:t>
                    </m:r>
                    <m:r>
                      <a:rPr lang="en-US" altLang="zh-CN" sz="2400" b="0" i="1" dirty="0" smtClean="0">
                        <a:solidFill>
                          <a:schemeClr val="accent4">
                            <a:lumMod val="50000"/>
                          </a:schemeClr>
                        </a:solidFill>
                        <a:latin typeface="Cambria Math" panose="02040503050406030204" pitchFamily="18" charset="0"/>
                        <a:cs typeface="Times New Roman" pitchFamily="18" charset="0"/>
                      </a:rPr>
                      <m:t> &gt;</m:t>
                    </m:r>
                    <m:r>
                      <a:rPr lang="en-US" altLang="zh-CN" sz="2400" b="0" i="1" dirty="0" smtClean="0">
                        <a:solidFill>
                          <a:schemeClr val="accent4">
                            <a:lumMod val="50000"/>
                          </a:schemeClr>
                        </a:solidFill>
                        <a:latin typeface="Cambria Math" panose="02040503050406030204" pitchFamily="18" charset="0"/>
                        <a:ea typeface="Cambria Math" panose="02040503050406030204" pitchFamily="18" charset="0"/>
                        <a:cs typeface="Times New Roman" pitchFamily="18" charset="0"/>
                      </a:rPr>
                      <m:t>𝐸𝑁𝑆𝑂</m:t>
                    </m:r>
                  </m:oMath>
                </a14:m>
                <a:endParaRPr lang="en-US" altLang="zh-CN" sz="2400" dirty="0">
                  <a:solidFill>
                    <a:srgbClr val="7F63A1"/>
                  </a:solidFill>
                  <a:latin typeface="Times New Roman" pitchFamily="18" charset="0"/>
                  <a:cs typeface="Times New Roman" pitchFamily="18" charset="0"/>
                </a:endParaRPr>
              </a:p>
            </p:txBody>
          </p:sp>
        </mc:Choice>
        <mc:Fallback xmlns="">
          <p:sp>
            <p:nvSpPr>
              <p:cNvPr id="18" name="内容占位符 2"/>
              <p:cNvSpPr txBox="1">
                <a:spLocks noRot="1" noChangeAspect="1" noMove="1" noResize="1" noEditPoints="1" noAdjustHandles="1" noChangeArrowheads="1" noChangeShapeType="1" noTextEdit="1"/>
              </p:cNvSpPr>
              <p:nvPr/>
            </p:nvSpPr>
            <p:spPr>
              <a:xfrm>
                <a:off x="30144" y="1019698"/>
                <a:ext cx="12114803" cy="1342070"/>
              </a:xfrm>
              <a:prstGeom prst="rect">
                <a:avLst/>
              </a:prstGeom>
              <a:blipFill>
                <a:blip r:embed="rId3" cstate="print"/>
                <a:stretch>
                  <a:fillRect l="-906" t="-7727" b="-72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285355" y="2659188"/>
                <a:ext cx="5735224" cy="916148"/>
              </a:xfrm>
              <a:prstGeom prst="rect">
                <a:avLst/>
              </a:prstGeom>
              <a:noFill/>
            </p:spPr>
            <p:txBody>
              <a:bodyPr wrap="none" rtlCol="0">
                <a:spAutoFit/>
              </a:bodyPr>
              <a:lstStyle/>
              <a:p>
                <a:r>
                  <a:rPr lang="en-US" sz="2400" dirty="0"/>
                  <a:t> </a:t>
                </a:r>
                <a14:m>
                  <m:oMath xmlns:m="http://schemas.openxmlformats.org/officeDocument/2006/math">
                    <m:d>
                      <m:dPr>
                        <m:begChr m:val="{"/>
                        <m:endChr m:val=""/>
                        <m:ctrlPr>
                          <a:rPr lang="en-US" sz="2400" i="1" smtClean="0">
                            <a:latin typeface="Cambria Math" panose="02040503050406030204" pitchFamily="18" charset="0"/>
                          </a:rPr>
                        </m:ctrlPr>
                      </m:dPr>
                      <m:e>
                        <m:eqArr>
                          <m:eqArrPr>
                            <m:ctrlPr>
                              <a:rPr lang="en-US" sz="2400" i="1" smtClean="0">
                                <a:latin typeface="Cambria Math" panose="02040503050406030204" pitchFamily="18" charset="0"/>
                              </a:rPr>
                            </m:ctrlPr>
                          </m:eqArrPr>
                          <m:e>
                            <m:r>
                              <a:rPr lang="en-US" sz="2400" b="0" i="1" smtClean="0">
                                <a:solidFill>
                                  <a:srgbClr val="FF9933"/>
                                </a:solidFill>
                                <a:effectLst>
                                  <a:outerShdw blurRad="38100" dist="38100" dir="2700000" algn="tl">
                                    <a:srgbClr val="000000">
                                      <a:alpha val="43137"/>
                                    </a:srgbClr>
                                  </a:outerShdw>
                                </a:effectLst>
                                <a:latin typeface="Cambria Math" panose="02040503050406030204" pitchFamily="18" charset="0"/>
                              </a:rPr>
                              <m:t>𝑤𝑎𝑟𝑚</m:t>
                            </m:r>
                            <m:r>
                              <a:rPr lang="en-US" sz="2400" b="0" i="1" smtClean="0">
                                <a:latin typeface="Cambria Math" panose="02040503050406030204" pitchFamily="18" charset="0"/>
                              </a:rPr>
                              <m:t> </m:t>
                            </m:r>
                            <m:r>
                              <a:rPr lang="en-US" sz="2400" b="0" i="1" smtClean="0">
                                <a:latin typeface="Cambria Math" panose="02040503050406030204" pitchFamily="18" charset="0"/>
                              </a:rPr>
                              <m:t>𝑆𝑆𝑇</m:t>
                            </m:r>
                            <m:r>
                              <a:rPr lang="en-US" sz="2400" b="0" i="1" smtClean="0">
                                <a:latin typeface="Cambria Math" panose="02040503050406030204" pitchFamily="18" charset="0"/>
                              </a:rPr>
                              <m:t> </m:t>
                            </m:r>
                            <m:r>
                              <a:rPr lang="en-US" sz="2400" b="0" i="1" smtClean="0">
                                <a:latin typeface="Cambria Math" panose="02040503050406030204" pitchFamily="18" charset="0"/>
                              </a:rPr>
                              <m:t>𝑎𝑛𝑜𝑚𝑎𝑙𝑦</m:t>
                            </m:r>
                            <m:r>
                              <a:rPr lang="en-US" sz="2400" b="0" i="1" smtClean="0">
                                <a:latin typeface="Cambria Math" panose="02040503050406030204" pitchFamily="18" charset="0"/>
                              </a:rPr>
                              <m:t>→</m:t>
                            </m:r>
                            <m:r>
                              <a:rPr lang="en-US" sz="2400" b="0" i="1" smtClean="0">
                                <a:latin typeface="Cambria Math" panose="02040503050406030204" pitchFamily="18" charset="0"/>
                              </a:rPr>
                              <m:t>h𝑖𝑔h</m:t>
                            </m:r>
                            <m:r>
                              <a:rPr lang="en-US" sz="2400" b="0" i="1" smtClean="0">
                                <a:latin typeface="Cambria Math" panose="02040503050406030204" pitchFamily="18" charset="0"/>
                              </a:rPr>
                              <m:t> </m:t>
                            </m:r>
                            <m:r>
                              <a:rPr lang="en-US" sz="2400" b="0" i="1" smtClean="0">
                                <a:latin typeface="Cambria Math" panose="02040503050406030204" pitchFamily="18" charset="0"/>
                              </a:rPr>
                              <m:t>𝑓𝑟𝑒𝑞𝑢𝑒𝑛𝑐𝑦</m:t>
                            </m:r>
                            <m:r>
                              <a:rPr lang="en-US" sz="2400" b="0" i="1" smtClean="0">
                                <a:latin typeface="Cambria Math" panose="02040503050406030204" pitchFamily="18" charset="0"/>
                              </a:rPr>
                              <m:t> </m:t>
                            </m:r>
                          </m:e>
                          <m:e>
                            <m:r>
                              <a:rPr lang="en-US" sz="2400" b="0" i="1" smtClean="0">
                                <a:solidFill>
                                  <a:srgbClr val="33CCCC"/>
                                </a:solidFill>
                                <a:effectLst>
                                  <a:outerShdw blurRad="38100" dist="38100" dir="2700000" algn="tl">
                                    <a:srgbClr val="000000">
                                      <a:alpha val="43137"/>
                                    </a:srgbClr>
                                  </a:outerShdw>
                                </a:effectLst>
                                <a:latin typeface="Cambria Math" panose="02040503050406030204" pitchFamily="18" charset="0"/>
                              </a:rPr>
                              <m:t>𝑐𝑜𝑙𝑑</m:t>
                            </m:r>
                            <m:r>
                              <a:rPr lang="en-US" sz="2400" i="1">
                                <a:latin typeface="Cambria Math" panose="02040503050406030204" pitchFamily="18" charset="0"/>
                              </a:rPr>
                              <m:t> </m:t>
                            </m:r>
                            <m:r>
                              <a:rPr lang="en-US" sz="2400" i="1">
                                <a:latin typeface="Cambria Math" panose="02040503050406030204" pitchFamily="18" charset="0"/>
                              </a:rPr>
                              <m:t>𝑆𝑆𝑇</m:t>
                            </m:r>
                            <m:r>
                              <a:rPr lang="en-US" sz="2400" i="1">
                                <a:latin typeface="Cambria Math" panose="02040503050406030204" pitchFamily="18" charset="0"/>
                              </a:rPr>
                              <m:t> </m:t>
                            </m:r>
                            <m:r>
                              <a:rPr lang="en-US" sz="2400" i="1">
                                <a:latin typeface="Cambria Math" panose="02040503050406030204" pitchFamily="18" charset="0"/>
                              </a:rPr>
                              <m:t>𝑎𝑛𝑜𝑚𝑎𝑙𝑦</m:t>
                            </m:r>
                            <m:r>
                              <a:rPr lang="en-US" sz="2400" i="1">
                                <a:latin typeface="Cambria Math" panose="02040503050406030204" pitchFamily="18" charset="0"/>
                              </a:rPr>
                              <m:t>→</m:t>
                            </m:r>
                            <m:r>
                              <a:rPr lang="en-US" sz="2400" b="0" i="1" smtClean="0">
                                <a:latin typeface="Cambria Math" panose="02040503050406030204" pitchFamily="18" charset="0"/>
                              </a:rPr>
                              <m:t>𝑙𝑜𝑤</m:t>
                            </m:r>
                            <m:r>
                              <a:rPr lang="en-US" sz="2400" b="0" i="1" smtClean="0">
                                <a:latin typeface="Cambria Math" panose="02040503050406030204" pitchFamily="18" charset="0"/>
                              </a:rPr>
                              <m:t> </m:t>
                            </m:r>
                            <m:r>
                              <a:rPr lang="en-US" sz="2400" b="0" i="1" smtClean="0">
                                <a:latin typeface="Cambria Math" panose="02040503050406030204" pitchFamily="18" charset="0"/>
                              </a:rPr>
                              <m:t>𝑓𝑟𝑒𝑞𝑢𝑒𝑛𝑐𝑦</m:t>
                            </m:r>
                          </m:e>
                        </m:eqArr>
                      </m:e>
                    </m:d>
                  </m:oMath>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6285355" y="2659188"/>
                <a:ext cx="5735224" cy="916148"/>
              </a:xfrm>
              <a:prstGeom prst="rect">
                <a:avLst/>
              </a:prstGeom>
              <a:blipFill>
                <a:blip r:embed="rId4" cstate="print"/>
                <a:stretch>
                  <a:fillRect/>
                </a:stretch>
              </a:blipFill>
            </p:spPr>
            <p:txBody>
              <a:bodyPr/>
              <a:lstStyle/>
              <a:p>
                <a:r>
                  <a:rPr lang="en-US">
                    <a:noFill/>
                  </a:rPr>
                  <a:t> </a:t>
                </a:r>
              </a:p>
            </p:txBody>
          </p:sp>
        </mc:Fallback>
      </mc:AlternateContent>
      <p:sp>
        <p:nvSpPr>
          <p:cNvPr id="22" name="Equal 21"/>
          <p:cNvSpPr/>
          <p:nvPr/>
        </p:nvSpPr>
        <p:spPr>
          <a:xfrm>
            <a:off x="5858635" y="3003752"/>
            <a:ext cx="426720" cy="3243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矩形 18"/>
          <p:cNvSpPr/>
          <p:nvPr/>
        </p:nvSpPr>
        <p:spPr>
          <a:xfrm>
            <a:off x="11101637" y="0"/>
            <a:ext cx="1090363"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pic>
        <p:nvPicPr>
          <p:cNvPr id="23" name="Picture 2" descr="D:\1稻壳模板\ppt\2016.4\小清新水彩花卉毕业答辩模板\未标题-5.png"/>
          <p:cNvPicPr>
            <a:picLocks noChangeAspect="1" noChangeArrowheads="1"/>
          </p:cNvPicPr>
          <p:nvPr/>
        </p:nvPicPr>
        <p:blipFill>
          <a:blip r:embed="rId5"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6075BD3F-C730-4634-A530-03608CBD7376}" type="slidenum">
              <a:rPr lang="en-US" smtClean="0"/>
              <a:pPr/>
              <a:t>25</a:t>
            </a:fld>
            <a:endParaRPr lang="en-US" dirty="0"/>
          </a:p>
        </p:txBody>
      </p:sp>
      <p:grpSp>
        <p:nvGrpSpPr>
          <p:cNvPr id="25" name="组合 24"/>
          <p:cNvGrpSpPr/>
          <p:nvPr/>
        </p:nvGrpSpPr>
        <p:grpSpPr>
          <a:xfrm>
            <a:off x="730797" y="2509418"/>
            <a:ext cx="5620548" cy="4273366"/>
            <a:chOff x="0" y="924448"/>
            <a:chExt cx="5010948" cy="3757700"/>
          </a:xfrm>
        </p:grpSpPr>
        <p:grpSp>
          <p:nvGrpSpPr>
            <p:cNvPr id="24" name="组合 23"/>
            <p:cNvGrpSpPr/>
            <p:nvPr/>
          </p:nvGrpSpPr>
          <p:grpSpPr>
            <a:xfrm>
              <a:off x="0" y="924448"/>
              <a:ext cx="5010948" cy="3757700"/>
              <a:chOff x="0" y="924448"/>
              <a:chExt cx="5010948" cy="3757700"/>
            </a:xfrm>
          </p:grpSpPr>
          <p:grpSp>
            <p:nvGrpSpPr>
              <p:cNvPr id="4" name="Group 3"/>
              <p:cNvGrpSpPr/>
              <p:nvPr/>
            </p:nvGrpSpPr>
            <p:grpSpPr>
              <a:xfrm>
                <a:off x="0" y="924448"/>
                <a:ext cx="5010948" cy="3757700"/>
                <a:chOff x="-22330" y="1585247"/>
                <a:chExt cx="5010948" cy="3757700"/>
              </a:xfrm>
            </p:grpSpPr>
            <p:pic>
              <p:nvPicPr>
                <p:cNvPr id="5" name="图片 4" descr="2-On the role of the Atlantic Ocean in forcing tropic cyclones in the Arabian Sea.jpg"/>
                <p:cNvPicPr>
                  <a:picLocks noChangeAspect="1"/>
                </p:cNvPicPr>
                <p:nvPr/>
              </p:nvPicPr>
              <p:blipFill rotWithShape="1">
                <a:blip r:embed="rId6" cstate="print"/>
                <a:srcRect t="551" b="68330"/>
                <a:stretch/>
              </p:blipFill>
              <p:spPr>
                <a:xfrm>
                  <a:off x="46494" y="1585247"/>
                  <a:ext cx="4400498" cy="3048746"/>
                </a:xfrm>
                <a:prstGeom prst="rect">
                  <a:avLst/>
                </a:prstGeom>
              </p:spPr>
            </p:pic>
            <p:pic>
              <p:nvPicPr>
                <p:cNvPr id="8" name="图片 7" descr="2-On the role of the Atlantic Ocean in forcing tropic cyclones in the Arabian Sea.jpg"/>
                <p:cNvPicPr>
                  <a:picLocks noChangeAspect="1"/>
                </p:cNvPicPr>
                <p:nvPr/>
              </p:nvPicPr>
              <p:blipFill>
                <a:blip r:embed="rId7" cstate="print"/>
                <a:srcRect l="8518" t="94342"/>
                <a:stretch>
                  <a:fillRect/>
                </a:stretch>
              </p:blipFill>
              <p:spPr>
                <a:xfrm>
                  <a:off x="-22330" y="4653043"/>
                  <a:ext cx="5010948" cy="689904"/>
                </a:xfrm>
                <a:prstGeom prst="rect">
                  <a:avLst/>
                </a:prstGeom>
              </p:spPr>
            </p:pic>
          </p:grpSp>
          <p:grpSp>
            <p:nvGrpSpPr>
              <p:cNvPr id="15" name="Group 14"/>
              <p:cNvGrpSpPr/>
              <p:nvPr/>
            </p:nvGrpSpPr>
            <p:grpSpPr>
              <a:xfrm>
                <a:off x="527430" y="1377711"/>
                <a:ext cx="2875328" cy="2028924"/>
                <a:chOff x="522544" y="1991005"/>
                <a:chExt cx="2875328" cy="2028924"/>
              </a:xfrm>
            </p:grpSpPr>
            <p:sp>
              <p:nvSpPr>
                <p:cNvPr id="3" name="TextBox 2"/>
                <p:cNvSpPr txBox="1"/>
                <p:nvPr/>
              </p:nvSpPr>
              <p:spPr>
                <a:xfrm>
                  <a:off x="522544" y="3619819"/>
                  <a:ext cx="1030119"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Somalia</a:t>
                  </a:r>
                </a:p>
              </p:txBody>
            </p:sp>
            <p:sp>
              <p:nvSpPr>
                <p:cNvPr id="9" name="TextBox 8"/>
                <p:cNvSpPr txBox="1"/>
                <p:nvPr/>
              </p:nvSpPr>
              <p:spPr>
                <a:xfrm>
                  <a:off x="522544" y="2991252"/>
                  <a:ext cx="977072"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Yemen</a:t>
                  </a:r>
                </a:p>
              </p:txBody>
            </p:sp>
            <p:sp>
              <p:nvSpPr>
                <p:cNvPr id="10" name="TextBox 9"/>
                <p:cNvSpPr txBox="1"/>
                <p:nvPr/>
              </p:nvSpPr>
              <p:spPr>
                <a:xfrm>
                  <a:off x="937419" y="2636641"/>
                  <a:ext cx="87771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Oman</a:t>
                  </a:r>
                </a:p>
              </p:txBody>
            </p:sp>
            <p:sp>
              <p:nvSpPr>
                <p:cNvPr id="11" name="TextBox 10"/>
                <p:cNvSpPr txBox="1"/>
                <p:nvPr/>
              </p:nvSpPr>
              <p:spPr>
                <a:xfrm>
                  <a:off x="1376278" y="1991005"/>
                  <a:ext cx="617324"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Iran</a:t>
                  </a:r>
                </a:p>
              </p:txBody>
            </p:sp>
            <p:sp>
              <p:nvSpPr>
                <p:cNvPr id="12" name="TextBox 11"/>
                <p:cNvSpPr txBox="1"/>
                <p:nvPr/>
              </p:nvSpPr>
              <p:spPr>
                <a:xfrm>
                  <a:off x="1845930" y="2175133"/>
                  <a:ext cx="1104825"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Pakistan</a:t>
                  </a:r>
                </a:p>
              </p:txBody>
            </p:sp>
            <p:sp>
              <p:nvSpPr>
                <p:cNvPr id="13" name="TextBox 12"/>
                <p:cNvSpPr txBox="1"/>
                <p:nvPr/>
              </p:nvSpPr>
              <p:spPr>
                <a:xfrm>
                  <a:off x="2659564" y="2856825"/>
                  <a:ext cx="73830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India</a:t>
                  </a:r>
                </a:p>
              </p:txBody>
            </p:sp>
          </p:grpSp>
        </p:grpSp>
        <p:sp>
          <p:nvSpPr>
            <p:cNvPr id="16" name="Oval 15"/>
            <p:cNvSpPr/>
            <p:nvPr/>
          </p:nvSpPr>
          <p:spPr>
            <a:xfrm rot="20293930">
              <a:off x="2550055" y="2358508"/>
              <a:ext cx="288353" cy="753696"/>
            </a:xfrm>
            <a:prstGeom prst="ellipse">
              <a:avLst/>
            </a:prstGeom>
            <a:noFill/>
            <a:ln w="57150">
              <a:solidFill>
                <a:srgbClr val="FF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7214717" y="4503591"/>
            <a:ext cx="3886920" cy="646331"/>
          </a:xfrm>
          <a:prstGeom prst="rect">
            <a:avLst/>
          </a:prstGeom>
          <a:noFill/>
        </p:spPr>
        <p:txBody>
          <a:bodyPr wrap="square" rtlCol="0">
            <a:spAutoFit/>
          </a:bodyPr>
          <a:lstStyle/>
          <a:p>
            <a:r>
              <a:rPr lang="en-US" sz="3600" dirty="0">
                <a:ln w="0">
                  <a:solidFill>
                    <a:schemeClr val="accent4">
                      <a:lumMod val="60000"/>
                      <a:lumOff val="40000"/>
                    </a:schemeClr>
                  </a:solidFill>
                </a:ln>
                <a:solidFill>
                  <a:schemeClr val="accent4">
                    <a:lumMod val="60000"/>
                    <a:lumOff val="40000"/>
                  </a:schemeClr>
                </a:solidFill>
                <a:effectLst>
                  <a:reflection blurRad="6350" stA="53000" endA="300" endPos="35500" dir="5400000" sy="-90000" algn="bl" rotWithShape="0"/>
                </a:effectLst>
              </a:rPr>
              <a:t>The Coriolis Force?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0" y="350717"/>
            <a:ext cx="12093677" cy="5311968"/>
            <a:chOff x="0" y="154769"/>
            <a:chExt cx="12093677" cy="5311968"/>
          </a:xfrm>
        </p:grpSpPr>
        <p:grpSp>
          <p:nvGrpSpPr>
            <p:cNvPr id="19" name="组合 18"/>
            <p:cNvGrpSpPr/>
            <p:nvPr/>
          </p:nvGrpSpPr>
          <p:grpSpPr>
            <a:xfrm>
              <a:off x="630769" y="212266"/>
              <a:ext cx="11462908" cy="5254471"/>
              <a:chOff x="630769" y="212266"/>
              <a:chExt cx="11462908" cy="5254471"/>
            </a:xfrm>
          </p:grpSpPr>
          <p:grpSp>
            <p:nvGrpSpPr>
              <p:cNvPr id="6" name="Group 5"/>
              <p:cNvGrpSpPr/>
              <p:nvPr/>
            </p:nvGrpSpPr>
            <p:grpSpPr>
              <a:xfrm>
                <a:off x="630769" y="212266"/>
                <a:ext cx="5701205" cy="5254471"/>
                <a:chOff x="5748746" y="583140"/>
                <a:chExt cx="5605054" cy="5003133"/>
              </a:xfrm>
            </p:grpSpPr>
            <p:pic>
              <p:nvPicPr>
                <p:cNvPr id="4" name="图片 5" descr="2-On the role of the Atlantic Ocean in forcing tropic cyclones in the Arabian Sea.jpg"/>
                <p:cNvPicPr>
                  <a:picLocks noChangeAspect="1"/>
                </p:cNvPicPr>
                <p:nvPr/>
              </p:nvPicPr>
              <p:blipFill>
                <a:blip r:embed="rId3" cstate="print"/>
                <a:srcRect l="10718" t="31954" b="37209"/>
                <a:stretch>
                  <a:fillRect/>
                </a:stretch>
              </p:blipFill>
              <p:spPr>
                <a:xfrm>
                  <a:off x="5748747" y="583140"/>
                  <a:ext cx="5605053" cy="4310109"/>
                </a:xfrm>
                <a:prstGeom prst="rect">
                  <a:avLst/>
                </a:prstGeom>
              </p:spPr>
            </p:pic>
            <p:pic>
              <p:nvPicPr>
                <p:cNvPr id="5" name="图片 7" descr="2-On the role of the Atlantic Ocean in forcing tropic cyclones in the Arabian Sea.jpg"/>
                <p:cNvPicPr>
                  <a:picLocks noChangeAspect="1"/>
                </p:cNvPicPr>
                <p:nvPr/>
              </p:nvPicPr>
              <p:blipFill>
                <a:blip r:embed="rId4" cstate="print"/>
                <a:srcRect l="8518" t="94342"/>
                <a:stretch>
                  <a:fillRect/>
                </a:stretch>
              </p:blipFill>
              <p:spPr>
                <a:xfrm>
                  <a:off x="5748746" y="4873585"/>
                  <a:ext cx="5605053" cy="712688"/>
                </a:xfrm>
                <a:prstGeom prst="rect">
                  <a:avLst/>
                </a:prstGeom>
              </p:spPr>
            </p:pic>
          </p:grpSp>
          <p:grpSp>
            <p:nvGrpSpPr>
              <p:cNvPr id="7" name="Group 6"/>
              <p:cNvGrpSpPr/>
              <p:nvPr/>
            </p:nvGrpSpPr>
            <p:grpSpPr>
              <a:xfrm>
                <a:off x="2390057" y="1932358"/>
                <a:ext cx="2673556" cy="2993603"/>
                <a:chOff x="5562324" y="2256816"/>
                <a:chExt cx="2844256" cy="3199955"/>
              </a:xfrm>
            </p:grpSpPr>
            <p:sp>
              <p:nvSpPr>
                <p:cNvPr id="8" name="Oval 7"/>
                <p:cNvSpPr/>
                <p:nvPr/>
              </p:nvSpPr>
              <p:spPr>
                <a:xfrm>
                  <a:off x="5562324" y="2256816"/>
                  <a:ext cx="297702" cy="776748"/>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stCxn id="8" idx="4"/>
                </p:cNvCxnSpPr>
                <p:nvPr/>
              </p:nvCxnSpPr>
              <p:spPr>
                <a:xfrm>
                  <a:off x="5711175" y="3033564"/>
                  <a:ext cx="2695405" cy="2423207"/>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pic>
            <p:nvPicPr>
              <p:cNvPr id="14" name="图片 6" descr="2-On the role of the Atlantic Ocean in forcing tropic cyclones in the Arabian Sea.jpg"/>
              <p:cNvPicPr>
                <a:picLocks noChangeAspect="1"/>
              </p:cNvPicPr>
              <p:nvPr/>
            </p:nvPicPr>
            <p:blipFill rotWithShape="1">
              <a:blip r:embed="rId5" cstate="print"/>
              <a:srcRect l="10888" t="63049" r="1931" b="5961"/>
              <a:stretch/>
            </p:blipFill>
            <p:spPr>
              <a:xfrm>
                <a:off x="6331974" y="212266"/>
                <a:ext cx="5761703" cy="4559955"/>
              </a:xfrm>
              <a:prstGeom prst="rect">
                <a:avLst/>
              </a:prstGeom>
            </p:spPr>
          </p:pic>
        </p:grpSp>
        <p:pic>
          <p:nvPicPr>
            <p:cNvPr id="15" name="图片 4" descr="2-On the role of the Atlantic Ocean in forcing tropic cyclones in the Arabian Sea.jpg"/>
            <p:cNvPicPr>
              <a:picLocks noChangeAspect="1"/>
            </p:cNvPicPr>
            <p:nvPr/>
          </p:nvPicPr>
          <p:blipFill rotWithShape="1">
            <a:blip r:embed="rId6" cstate="print"/>
            <a:srcRect r="88768" b="69346"/>
            <a:stretch/>
          </p:blipFill>
          <p:spPr>
            <a:xfrm>
              <a:off x="0" y="154769"/>
              <a:ext cx="630769" cy="4268258"/>
            </a:xfrm>
            <a:prstGeom prst="rect">
              <a:avLst/>
            </a:prstGeom>
          </p:spPr>
        </p:pic>
      </p:grpSp>
      <p:sp>
        <p:nvSpPr>
          <p:cNvPr id="16" name="内容占位符 2"/>
          <p:cNvSpPr txBox="1">
            <a:spLocks/>
          </p:cNvSpPr>
          <p:nvPr/>
        </p:nvSpPr>
        <p:spPr>
          <a:xfrm>
            <a:off x="630768" y="5034117"/>
            <a:ext cx="11862816" cy="16610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3200" dirty="0">
              <a:latin typeface="Times New Roman" pitchFamily="18" charset="0"/>
              <a:cs typeface="Times New Roman" pitchFamily="18" charset="0"/>
            </a:endParaRPr>
          </a:p>
          <a:p>
            <a:r>
              <a:rPr lang="en-US" altLang="zh-CN" sz="3200" dirty="0">
                <a:latin typeface="Times New Roman" pitchFamily="18" charset="0"/>
                <a:cs typeface="Times New Roman" pitchFamily="18" charset="0"/>
              </a:rPr>
              <a:t>Positive ATSST: </a:t>
            </a:r>
            <a:r>
              <a:rPr lang="en-US" altLang="zh-CN" sz="3200" dirty="0">
                <a:solidFill>
                  <a:srgbClr val="7F63A1"/>
                </a:solidFill>
                <a:latin typeface="Times New Roman" pitchFamily="18" charset="0"/>
                <a:cs typeface="Times New Roman" pitchFamily="18" charset="0"/>
              </a:rPr>
              <a:t>6</a:t>
            </a:r>
            <a:r>
              <a:rPr lang="en-US" altLang="zh-CN" sz="3200" dirty="0">
                <a:latin typeface="Times New Roman" pitchFamily="18" charset="0"/>
                <a:cs typeface="Times New Roman" pitchFamily="18" charset="0"/>
              </a:rPr>
              <a:t> TCs, one C4</a:t>
            </a:r>
          </a:p>
          <a:p>
            <a:r>
              <a:rPr lang="en-US" altLang="zh-CN" sz="3200" dirty="0">
                <a:latin typeface="Times New Roman" pitchFamily="18" charset="0"/>
                <a:cs typeface="Times New Roman" pitchFamily="18" charset="0"/>
              </a:rPr>
              <a:t>Negative ATSST: only </a:t>
            </a:r>
            <a:r>
              <a:rPr lang="en-US" altLang="zh-CN" sz="3200" dirty="0">
                <a:solidFill>
                  <a:srgbClr val="7F63A1"/>
                </a:solidFill>
                <a:latin typeface="Times New Roman" pitchFamily="18" charset="0"/>
                <a:cs typeface="Times New Roman" pitchFamily="18" charset="0"/>
              </a:rPr>
              <a:t>2</a:t>
            </a:r>
            <a:r>
              <a:rPr lang="en-US" altLang="zh-CN" sz="3200" dirty="0">
                <a:latin typeface="Times New Roman" pitchFamily="18" charset="0"/>
                <a:cs typeface="Times New Roman" pitchFamily="18" charset="0"/>
              </a:rPr>
              <a:t> TCs</a:t>
            </a:r>
          </a:p>
        </p:txBody>
      </p:sp>
      <p:sp>
        <p:nvSpPr>
          <p:cNvPr id="17" name="TextBox 16"/>
          <p:cNvSpPr txBox="1"/>
          <p:nvPr/>
        </p:nvSpPr>
        <p:spPr>
          <a:xfrm>
            <a:off x="6874010" y="5867517"/>
            <a:ext cx="4846039" cy="523220"/>
          </a:xfrm>
          <a:prstGeom prst="rect">
            <a:avLst/>
          </a:prstGeom>
          <a:noFill/>
        </p:spPr>
        <p:txBody>
          <a:bodyPr wrap="square" rtlCol="0">
            <a:spAutoFit/>
          </a:bodyPr>
          <a:lstStyle/>
          <a:p>
            <a:r>
              <a:rPr lang="en-US" sz="2800" dirty="0">
                <a:sym typeface="Wingdings" panose="05000000000000000000" pitchFamily="2" charset="2"/>
              </a:rPr>
              <a:t>Also might can affect intensity</a:t>
            </a:r>
            <a:endParaRPr lang="en-US" sz="2800" dirty="0"/>
          </a:p>
        </p:txBody>
      </p:sp>
      <p:cxnSp>
        <p:nvCxnSpPr>
          <p:cNvPr id="18" name="Straight Arrow Connector 17"/>
          <p:cNvCxnSpPr/>
          <p:nvPr/>
        </p:nvCxnSpPr>
        <p:spPr>
          <a:xfrm>
            <a:off x="6226896" y="6129127"/>
            <a:ext cx="670560" cy="12192"/>
          </a:xfrm>
          <a:prstGeom prst="straightConnector1">
            <a:avLst/>
          </a:prstGeom>
          <a:ln w="38100">
            <a:solidFill>
              <a:srgbClr val="7F63A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1101637" y="0"/>
            <a:ext cx="1090363"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sp>
        <p:nvSpPr>
          <p:cNvPr id="2" name="Slide Number Placeholder 1"/>
          <p:cNvSpPr>
            <a:spLocks noGrp="1"/>
          </p:cNvSpPr>
          <p:nvPr>
            <p:ph type="sldNum" sz="quarter" idx="12"/>
          </p:nvPr>
        </p:nvSpPr>
        <p:spPr/>
        <p:txBody>
          <a:bodyPr/>
          <a:lstStyle/>
          <a:p>
            <a:fld id="{6075BD3F-C730-4634-A530-03608CBD7376}" type="slidenum">
              <a:rPr lang="en-US" smtClean="0"/>
              <a:pPr/>
              <a:t>26</a:t>
            </a:fld>
            <a:endParaRPr lang="en-US"/>
          </a:p>
        </p:txBody>
      </p:sp>
      <p:sp>
        <p:nvSpPr>
          <p:cNvPr id="3" name="TextBox 2"/>
          <p:cNvSpPr txBox="1"/>
          <p:nvPr/>
        </p:nvSpPr>
        <p:spPr>
          <a:xfrm>
            <a:off x="7302554" y="6576479"/>
            <a:ext cx="4953407" cy="369332"/>
          </a:xfrm>
          <a:prstGeom prst="rect">
            <a:avLst/>
          </a:prstGeom>
          <a:noFill/>
        </p:spPr>
        <p:txBody>
          <a:bodyPr wrap="none" rtlCol="0">
            <a:spAutoFit/>
          </a:bodyPr>
          <a:lstStyle/>
          <a:p>
            <a:r>
              <a:rPr lang="en-US" dirty="0"/>
              <a:t>ATSST: Atlantic Sea Surface Temperature anomalies</a:t>
            </a:r>
          </a:p>
        </p:txBody>
      </p:sp>
    </p:spTree>
    <p:extLst>
      <p:ext uri="{BB962C8B-B14F-4D97-AF65-F5344CB8AC3E}">
        <p14:creationId xmlns:p14="http://schemas.microsoft.com/office/powerpoint/2010/main" val="2372504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10022" y="74996"/>
            <a:ext cx="3311013" cy="1045882"/>
          </a:xfrm>
        </p:spPr>
        <p:txBody>
          <a:bodyPr/>
          <a:lstStyle/>
          <a:p>
            <a:r>
              <a:rPr lang="en-US" altLang="zh-CN" dirty="0">
                <a:latin typeface="Times New Roman" panose="02020603050405020304" pitchFamily="18" charset="0"/>
                <a:cs typeface="Times New Roman" panose="02020603050405020304" pitchFamily="18" charset="0"/>
              </a:rPr>
              <a:t>Observation</a:t>
            </a:r>
            <a:endParaRPr lang="zh-CN" alt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4269395" y="1219200"/>
            <a:ext cx="126932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Westerly</a:t>
            </a:r>
          </a:p>
        </p:txBody>
      </p:sp>
      <p:sp>
        <p:nvSpPr>
          <p:cNvPr id="15" name="TextBox 14"/>
          <p:cNvSpPr txBox="1"/>
          <p:nvPr/>
        </p:nvSpPr>
        <p:spPr>
          <a:xfrm>
            <a:off x="4347365" y="5174978"/>
            <a:ext cx="1191352"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Easterly</a:t>
            </a:r>
          </a:p>
        </p:txBody>
      </p:sp>
      <p:grpSp>
        <p:nvGrpSpPr>
          <p:cNvPr id="22" name="组合 21"/>
          <p:cNvGrpSpPr/>
          <p:nvPr/>
        </p:nvGrpSpPr>
        <p:grpSpPr>
          <a:xfrm>
            <a:off x="5620002" y="0"/>
            <a:ext cx="5553830" cy="6866972"/>
            <a:chOff x="5930253" y="0"/>
            <a:chExt cx="5553830" cy="686697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3319" y="0"/>
              <a:ext cx="5370764" cy="6866972"/>
            </a:xfrm>
            <a:prstGeom prst="rect">
              <a:avLst/>
            </a:prstGeom>
          </p:spPr>
        </p:pic>
        <p:sp>
          <p:nvSpPr>
            <p:cNvPr id="4" name="Rectangle 3"/>
            <p:cNvSpPr/>
            <p:nvPr/>
          </p:nvSpPr>
          <p:spPr>
            <a:xfrm>
              <a:off x="9635612" y="511277"/>
              <a:ext cx="1120489" cy="707923"/>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654888" y="3826579"/>
              <a:ext cx="1101213" cy="725685"/>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5932713" y="806314"/>
              <a:ext cx="3669398" cy="66335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930253" y="4382300"/>
              <a:ext cx="3705359" cy="86321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774603" y="5897016"/>
                <a:ext cx="4994964" cy="772840"/>
              </a:xfrm>
              <a:prstGeom prst="rect">
                <a:avLst/>
              </a:prstGeom>
              <a:noFill/>
              <a:ln>
                <a:solidFill>
                  <a:srgbClr val="7F63A1"/>
                </a:solidFill>
              </a:ln>
            </p:spPr>
            <p:txBody>
              <a:bodyPr wrap="square" rtlCol="0">
                <a:spAutoFit/>
              </a:bodyPr>
              <a:lstStyle/>
              <a:p>
                <a:r>
                  <a:rPr lang="en-US" sz="2000" dirty="0">
                    <a:solidFill>
                      <a:schemeClr val="accent4">
                        <a:lumMod val="50000"/>
                      </a:schemeClr>
                    </a:solidFill>
                    <a:latin typeface="Times New Roman" panose="02020603050405020304" pitchFamily="18" charset="0"/>
                    <a:cs typeface="Times New Roman" panose="02020603050405020304" pitchFamily="18" charset="0"/>
                  </a:rPr>
                  <a:t>The slope of ATSST  vs. Vertical wind shear</a:t>
                </a:r>
              </a:p>
              <a:p>
                <a:r>
                  <a:rPr lang="en-US" sz="2000" dirty="0">
                    <a:solidFill>
                      <a:schemeClr val="accent4">
                        <a:lumMod val="50000"/>
                      </a:schemeClr>
                    </a:solidFill>
                  </a:rPr>
                  <a:t>                      </a:t>
                </a:r>
                <a14:m>
                  <m:oMath xmlns:m="http://schemas.openxmlformats.org/officeDocument/2006/math">
                    <m:rad>
                      <m:radPr>
                        <m:degHide m:val="on"/>
                        <m:ctrlPr>
                          <a:rPr lang="en-US" sz="2000" i="1" smtClean="0">
                            <a:solidFill>
                              <a:schemeClr val="accent4">
                                <a:lumMod val="50000"/>
                              </a:schemeClr>
                            </a:solidFill>
                            <a:latin typeface="Cambria Math" panose="02040503050406030204" pitchFamily="18" charset="0"/>
                          </a:rPr>
                        </m:ctrlPr>
                      </m:radPr>
                      <m:deg/>
                      <m:e>
                        <m:sSup>
                          <m:sSupPr>
                            <m:ctrlPr>
                              <a:rPr lang="en-US" sz="2000" i="1" smtClean="0">
                                <a:solidFill>
                                  <a:schemeClr val="accent4">
                                    <a:lumMod val="50000"/>
                                  </a:schemeClr>
                                </a:solidFill>
                                <a:latin typeface="Cambria Math" panose="02040503050406030204" pitchFamily="18" charset="0"/>
                              </a:rPr>
                            </m:ctrlPr>
                          </m:sSupPr>
                          <m:e>
                            <m:r>
                              <a:rPr lang="en-US" sz="2000" i="1">
                                <a:solidFill>
                                  <a:schemeClr val="accent4">
                                    <a:lumMod val="50000"/>
                                  </a:schemeClr>
                                </a:solidFill>
                                <a:latin typeface="Cambria Math" panose="02040503050406030204" pitchFamily="18" charset="0"/>
                              </a:rPr>
                              <m:t>(</m:t>
                            </m:r>
                            <m:sSub>
                              <m:sSubPr>
                                <m:ctrlPr>
                                  <a:rPr lang="en-US" sz="2000" i="1">
                                    <a:solidFill>
                                      <a:schemeClr val="accent4">
                                        <a:lumMod val="50000"/>
                                      </a:schemeClr>
                                    </a:solidFill>
                                    <a:latin typeface="Cambria Math" panose="02040503050406030204" pitchFamily="18" charset="0"/>
                                  </a:rPr>
                                </m:ctrlPr>
                              </m:sSubPr>
                              <m:e>
                                <m:r>
                                  <a:rPr lang="en-US" sz="2000" i="1">
                                    <a:solidFill>
                                      <a:schemeClr val="accent4">
                                        <a:lumMod val="50000"/>
                                      </a:schemeClr>
                                    </a:solidFill>
                                    <a:latin typeface="Cambria Math" panose="02040503050406030204" pitchFamily="18" charset="0"/>
                                  </a:rPr>
                                  <m:t>𝑢</m:t>
                                </m:r>
                              </m:e>
                              <m:sub>
                                <m:r>
                                  <a:rPr lang="en-US" sz="2000" i="1">
                                    <a:solidFill>
                                      <a:schemeClr val="accent4">
                                        <a:lumMod val="50000"/>
                                      </a:schemeClr>
                                    </a:solidFill>
                                    <a:latin typeface="Cambria Math" panose="02040503050406030204" pitchFamily="18" charset="0"/>
                                  </a:rPr>
                                  <m:t>200</m:t>
                                </m:r>
                              </m:sub>
                            </m:sSub>
                            <m:r>
                              <a:rPr lang="en-US" sz="2000" i="1">
                                <a:solidFill>
                                  <a:schemeClr val="accent4">
                                    <a:lumMod val="50000"/>
                                  </a:schemeClr>
                                </a:solidFill>
                                <a:latin typeface="Cambria Math" panose="02040503050406030204" pitchFamily="18" charset="0"/>
                              </a:rPr>
                              <m:t>−</m:t>
                            </m:r>
                            <m:sSub>
                              <m:sSubPr>
                                <m:ctrlPr>
                                  <a:rPr lang="en-US" sz="2000" i="1">
                                    <a:solidFill>
                                      <a:schemeClr val="accent4">
                                        <a:lumMod val="50000"/>
                                      </a:schemeClr>
                                    </a:solidFill>
                                    <a:latin typeface="Cambria Math" panose="02040503050406030204" pitchFamily="18" charset="0"/>
                                  </a:rPr>
                                </m:ctrlPr>
                              </m:sSubPr>
                              <m:e>
                                <m:r>
                                  <a:rPr lang="en-US" sz="2000" i="1">
                                    <a:solidFill>
                                      <a:schemeClr val="accent4">
                                        <a:lumMod val="50000"/>
                                      </a:schemeClr>
                                    </a:solidFill>
                                    <a:latin typeface="Cambria Math" panose="02040503050406030204" pitchFamily="18" charset="0"/>
                                  </a:rPr>
                                  <m:t>𝑢</m:t>
                                </m:r>
                              </m:e>
                              <m:sub>
                                <m:r>
                                  <a:rPr lang="en-US" sz="2000" i="1">
                                    <a:solidFill>
                                      <a:schemeClr val="accent4">
                                        <a:lumMod val="50000"/>
                                      </a:schemeClr>
                                    </a:solidFill>
                                    <a:latin typeface="Cambria Math" panose="02040503050406030204" pitchFamily="18" charset="0"/>
                                  </a:rPr>
                                  <m:t>850</m:t>
                                </m:r>
                              </m:sub>
                            </m:sSub>
                            <m:r>
                              <a:rPr lang="en-US" sz="2000" i="1">
                                <a:solidFill>
                                  <a:schemeClr val="accent4">
                                    <a:lumMod val="50000"/>
                                  </a:schemeClr>
                                </a:solidFill>
                                <a:latin typeface="Cambria Math" panose="02040503050406030204" pitchFamily="18" charset="0"/>
                              </a:rPr>
                              <m:t>)</m:t>
                            </m:r>
                          </m:e>
                          <m:sup>
                            <m:r>
                              <a:rPr lang="en-US" sz="2000" b="0" i="1" smtClean="0">
                                <a:solidFill>
                                  <a:schemeClr val="accent4">
                                    <a:lumMod val="50000"/>
                                  </a:schemeClr>
                                </a:solidFill>
                                <a:latin typeface="Cambria Math" panose="02040503050406030204" pitchFamily="18" charset="0"/>
                              </a:rPr>
                              <m:t>2</m:t>
                            </m:r>
                          </m:sup>
                        </m:sSup>
                        <m:r>
                          <a:rPr lang="en-US" sz="2000" b="0" i="1" smtClean="0">
                            <a:solidFill>
                              <a:schemeClr val="accent4">
                                <a:lumMod val="50000"/>
                              </a:schemeClr>
                            </a:solidFill>
                            <a:latin typeface="Cambria Math" panose="02040503050406030204" pitchFamily="18" charset="0"/>
                          </a:rPr>
                          <m:t>+</m:t>
                        </m:r>
                        <m:sSup>
                          <m:sSupPr>
                            <m:ctrlPr>
                              <a:rPr lang="en-US" sz="2000" b="0" i="1" smtClean="0">
                                <a:solidFill>
                                  <a:schemeClr val="accent4">
                                    <a:lumMod val="50000"/>
                                  </a:schemeClr>
                                </a:solidFill>
                                <a:latin typeface="Cambria Math" panose="02040503050406030204" pitchFamily="18" charset="0"/>
                              </a:rPr>
                            </m:ctrlPr>
                          </m:sSupPr>
                          <m:e>
                            <m:r>
                              <a:rPr lang="en-US" sz="2000" i="1">
                                <a:solidFill>
                                  <a:schemeClr val="accent4">
                                    <a:lumMod val="50000"/>
                                  </a:schemeClr>
                                </a:solidFill>
                                <a:latin typeface="Cambria Math" panose="02040503050406030204" pitchFamily="18" charset="0"/>
                              </a:rPr>
                              <m:t>(</m:t>
                            </m:r>
                            <m:sSub>
                              <m:sSubPr>
                                <m:ctrlPr>
                                  <a:rPr lang="en-US" sz="2000" i="1" smtClean="0">
                                    <a:solidFill>
                                      <a:schemeClr val="accent4">
                                        <a:lumMod val="50000"/>
                                      </a:schemeClr>
                                    </a:solidFill>
                                    <a:latin typeface="Cambria Math" panose="02040503050406030204" pitchFamily="18" charset="0"/>
                                  </a:rPr>
                                </m:ctrlPr>
                              </m:sSubPr>
                              <m:e>
                                <m:r>
                                  <a:rPr lang="en-US" sz="2000" b="0" i="1" smtClean="0">
                                    <a:solidFill>
                                      <a:schemeClr val="accent4">
                                        <a:lumMod val="50000"/>
                                      </a:schemeClr>
                                    </a:solidFill>
                                    <a:latin typeface="Cambria Math" panose="02040503050406030204" pitchFamily="18" charset="0"/>
                                  </a:rPr>
                                  <m:t>𝑣</m:t>
                                </m:r>
                              </m:e>
                              <m:sub>
                                <m:r>
                                  <a:rPr lang="en-US" sz="2000" b="0" i="1" smtClean="0">
                                    <a:solidFill>
                                      <a:schemeClr val="accent4">
                                        <a:lumMod val="50000"/>
                                      </a:schemeClr>
                                    </a:solidFill>
                                    <a:latin typeface="Cambria Math" panose="02040503050406030204" pitchFamily="18" charset="0"/>
                                  </a:rPr>
                                  <m:t>200</m:t>
                                </m:r>
                              </m:sub>
                            </m:sSub>
                            <m:r>
                              <a:rPr lang="en-US" sz="2000" i="1">
                                <a:solidFill>
                                  <a:schemeClr val="accent4">
                                    <a:lumMod val="50000"/>
                                  </a:schemeClr>
                                </a:solidFill>
                                <a:latin typeface="Cambria Math" panose="02040503050406030204" pitchFamily="18" charset="0"/>
                              </a:rPr>
                              <m:t>−</m:t>
                            </m:r>
                            <m:sSub>
                              <m:sSubPr>
                                <m:ctrlPr>
                                  <a:rPr lang="en-US" sz="2000" i="1" smtClean="0">
                                    <a:solidFill>
                                      <a:schemeClr val="accent4">
                                        <a:lumMod val="50000"/>
                                      </a:schemeClr>
                                    </a:solidFill>
                                    <a:latin typeface="Cambria Math" panose="02040503050406030204" pitchFamily="18" charset="0"/>
                                  </a:rPr>
                                </m:ctrlPr>
                              </m:sSubPr>
                              <m:e>
                                <m:r>
                                  <a:rPr lang="en-US" sz="2000" b="0" i="1" smtClean="0">
                                    <a:solidFill>
                                      <a:schemeClr val="accent4">
                                        <a:lumMod val="50000"/>
                                      </a:schemeClr>
                                    </a:solidFill>
                                    <a:latin typeface="Cambria Math" panose="02040503050406030204" pitchFamily="18" charset="0"/>
                                  </a:rPr>
                                  <m:t>𝑣</m:t>
                                </m:r>
                              </m:e>
                              <m:sub>
                                <m:r>
                                  <a:rPr lang="en-US" sz="2000" i="1">
                                    <a:solidFill>
                                      <a:schemeClr val="accent4">
                                        <a:lumMod val="50000"/>
                                      </a:schemeClr>
                                    </a:solidFill>
                                    <a:latin typeface="Cambria Math" panose="02040503050406030204" pitchFamily="18" charset="0"/>
                                  </a:rPr>
                                  <m:t>850</m:t>
                                </m:r>
                              </m:sub>
                            </m:sSub>
                            <m:r>
                              <a:rPr lang="en-US" sz="2000" i="1">
                                <a:solidFill>
                                  <a:schemeClr val="accent4">
                                    <a:lumMod val="50000"/>
                                  </a:schemeClr>
                                </a:solidFill>
                                <a:latin typeface="Cambria Math" panose="02040503050406030204" pitchFamily="18" charset="0"/>
                              </a:rPr>
                              <m:t>)</m:t>
                            </m:r>
                          </m:e>
                          <m:sup>
                            <m:r>
                              <a:rPr lang="en-US" sz="2000" b="0" i="1" smtClean="0">
                                <a:solidFill>
                                  <a:schemeClr val="accent4">
                                    <a:lumMod val="50000"/>
                                  </a:schemeClr>
                                </a:solidFill>
                                <a:latin typeface="Cambria Math" panose="02040503050406030204" pitchFamily="18" charset="0"/>
                              </a:rPr>
                              <m:t>2</m:t>
                            </m:r>
                          </m:sup>
                        </m:sSup>
                      </m:e>
                    </m:rad>
                  </m:oMath>
                </a14:m>
                <a:endParaRPr lang="en-US" sz="2000" dirty="0">
                  <a:solidFill>
                    <a:schemeClr val="accent4">
                      <a:lumMod val="50000"/>
                    </a:schemeClr>
                  </a:solidFill>
                  <a:latin typeface="Times New Roman" panose="02020603050405020304" pitchFamily="18" charset="0"/>
                  <a:cs typeface="Times New Roman" panose="02020603050405020304" pitchFamily="18"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74603" y="5897016"/>
                <a:ext cx="4994964" cy="772840"/>
              </a:xfrm>
              <a:prstGeom prst="rect">
                <a:avLst/>
              </a:prstGeom>
              <a:blipFill>
                <a:blip r:embed="rId4" cstate="print"/>
                <a:stretch>
                  <a:fillRect l="-1096" t="-3101" b="-6202"/>
                </a:stretch>
              </a:blipFill>
              <a:ln>
                <a:solidFill>
                  <a:srgbClr val="7F63A1"/>
                </a:solidFill>
              </a:ln>
            </p:spPr>
            <p:txBody>
              <a:bodyPr/>
              <a:lstStyle/>
              <a:p>
                <a:r>
                  <a:rPr lang="en-US">
                    <a:noFill/>
                  </a:rPr>
                  <a:t> </a:t>
                </a:r>
              </a:p>
            </p:txBody>
          </p:sp>
        </mc:Fallback>
      </mc:AlternateContent>
      <p:cxnSp>
        <p:nvCxnSpPr>
          <p:cNvPr id="19" name="Straight Arrow Connector 18"/>
          <p:cNvCxnSpPr/>
          <p:nvPr/>
        </p:nvCxnSpPr>
        <p:spPr>
          <a:xfrm flipH="1" flipV="1">
            <a:off x="5785857" y="6322150"/>
            <a:ext cx="723098" cy="2457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868181" y="1866548"/>
            <a:ext cx="19665" cy="1071716"/>
          </a:xfrm>
          <a:prstGeom prst="straightConnector1">
            <a:avLst/>
          </a:prstGeom>
          <a:ln w="28575">
            <a:solidFill>
              <a:srgbClr val="0070C0"/>
            </a:solidFill>
            <a:tailEnd type="triangle"/>
          </a:ln>
        </p:spPr>
        <p:style>
          <a:lnRef idx="2">
            <a:schemeClr val="accent5"/>
          </a:lnRef>
          <a:fillRef idx="0">
            <a:schemeClr val="accent5"/>
          </a:fillRef>
          <a:effectRef idx="1">
            <a:schemeClr val="accent5"/>
          </a:effectRef>
          <a:fontRef idx="minor">
            <a:schemeClr val="tx1"/>
          </a:fontRef>
        </p:style>
      </p:cxnSp>
      <p:cxnSp>
        <p:nvCxnSpPr>
          <p:cNvPr id="25" name="Straight Arrow Connector 24"/>
          <p:cNvCxnSpPr/>
          <p:nvPr/>
        </p:nvCxnSpPr>
        <p:spPr>
          <a:xfrm flipH="1" flipV="1">
            <a:off x="4868181" y="3963731"/>
            <a:ext cx="4916" cy="118478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381969" y="2971799"/>
            <a:ext cx="6018831" cy="2591484"/>
            <a:chOff x="1082309" y="3257591"/>
            <a:chExt cx="6018831" cy="2591484"/>
          </a:xfrm>
        </p:grpSpPr>
        <p:sp>
          <p:nvSpPr>
            <p:cNvPr id="27" name="TextBox 26"/>
            <p:cNvSpPr txBox="1"/>
            <p:nvPr/>
          </p:nvSpPr>
          <p:spPr>
            <a:xfrm>
              <a:off x="2986340" y="3257591"/>
              <a:ext cx="4114800" cy="101566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Low vertical </a:t>
              </a:r>
            </a:p>
            <a:p>
              <a:r>
                <a:rPr lang="en-US" sz="2800" dirty="0">
                  <a:latin typeface="Times New Roman" panose="02020603050405020304" pitchFamily="18" charset="0"/>
                  <a:cs typeface="Times New Roman" panose="02020603050405020304" pitchFamily="18" charset="0"/>
                </a:rPr>
                <a:t>                wind shear </a:t>
              </a:r>
            </a:p>
          </p:txBody>
        </p:sp>
        <p:sp>
          <p:nvSpPr>
            <p:cNvPr id="28" name="TextBox 27"/>
            <p:cNvSpPr txBox="1"/>
            <p:nvPr/>
          </p:nvSpPr>
          <p:spPr>
            <a:xfrm>
              <a:off x="1082309" y="3303814"/>
              <a:ext cx="2696123" cy="954107"/>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ATSST warmer </a:t>
              </a:r>
            </a:p>
            <a:p>
              <a:r>
                <a:rPr lang="en-US" sz="2800" dirty="0">
                  <a:latin typeface="Times New Roman" panose="02020603050405020304" pitchFamily="18" charset="0"/>
                  <a:cs typeface="Times New Roman" panose="02020603050405020304" pitchFamily="18" charset="0"/>
                </a:rPr>
                <a:t>than climatology </a:t>
              </a:r>
            </a:p>
          </p:txBody>
        </p:sp>
        <p:sp>
          <p:nvSpPr>
            <p:cNvPr id="29" name="Down Arrow 28"/>
            <p:cNvSpPr/>
            <p:nvPr/>
          </p:nvSpPr>
          <p:spPr>
            <a:xfrm>
              <a:off x="3800871" y="4230777"/>
              <a:ext cx="196645" cy="592393"/>
            </a:xfrm>
            <a:prstGeom prst="downArrow">
              <a:avLst/>
            </a:prstGeom>
            <a:solidFill>
              <a:schemeClr val="accent4">
                <a:lumMod val="75000"/>
              </a:schemeClr>
            </a:solidFill>
            <a:ln>
              <a:solidFill>
                <a:schemeClr val="accent4">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400"/>
            </a:p>
          </p:txBody>
        </p:sp>
        <p:sp>
          <p:nvSpPr>
            <p:cNvPr id="30" name="TextBox 29"/>
            <p:cNvSpPr txBox="1"/>
            <p:nvPr/>
          </p:nvSpPr>
          <p:spPr>
            <a:xfrm>
              <a:off x="2995740" y="4894968"/>
              <a:ext cx="1806905" cy="954107"/>
            </a:xfrm>
            <a:prstGeom prst="rect">
              <a:avLst/>
            </a:prstGeom>
            <a:noFill/>
          </p:spPr>
          <p:txBody>
            <a:bodyPr wrap="none" rtlCol="0">
              <a:spAutoFit/>
            </a:bodyPr>
            <a:lstStyle/>
            <a:p>
              <a:pPr algn="ctr"/>
              <a:r>
                <a:rPr lang="en-US" sz="2800" dirty="0">
                  <a:latin typeface="Times New Roman" panose="02020603050405020304" pitchFamily="18" charset="0"/>
                  <a:cs typeface="Times New Roman" panose="02020603050405020304" pitchFamily="18" charset="0"/>
                </a:rPr>
                <a:t>Enhanced </a:t>
              </a:r>
            </a:p>
            <a:p>
              <a:pPr algn="ctr"/>
              <a:r>
                <a:rPr lang="en-US" sz="2800" dirty="0">
                  <a:latin typeface="Times New Roman" panose="02020603050405020304" pitchFamily="18" charset="0"/>
                  <a:cs typeface="Times New Roman" panose="02020603050405020304" pitchFamily="18" charset="0"/>
                </a:rPr>
                <a:t>TC activity</a:t>
              </a:r>
            </a:p>
          </p:txBody>
        </p:sp>
      </p:grpSp>
      <p:sp>
        <p:nvSpPr>
          <p:cNvPr id="31" name="TextBox 30"/>
          <p:cNvSpPr txBox="1"/>
          <p:nvPr/>
        </p:nvSpPr>
        <p:spPr>
          <a:xfrm>
            <a:off x="11207333" y="2096418"/>
            <a:ext cx="881844" cy="369332"/>
          </a:xfrm>
          <a:prstGeom prst="rect">
            <a:avLst/>
          </a:prstGeom>
          <a:noFill/>
        </p:spPr>
        <p:txBody>
          <a:bodyPr wrap="none" rtlCol="0">
            <a:spAutoFit/>
          </a:bodyPr>
          <a:lstStyle/>
          <a:p>
            <a:r>
              <a:rPr lang="en-US" dirty="0"/>
              <a:t>200hPa</a:t>
            </a:r>
          </a:p>
        </p:txBody>
      </p:sp>
      <p:sp>
        <p:nvSpPr>
          <p:cNvPr id="32" name="TextBox 31"/>
          <p:cNvSpPr txBox="1"/>
          <p:nvPr/>
        </p:nvSpPr>
        <p:spPr>
          <a:xfrm>
            <a:off x="11244398" y="5502854"/>
            <a:ext cx="881844" cy="369332"/>
          </a:xfrm>
          <a:prstGeom prst="rect">
            <a:avLst/>
          </a:prstGeom>
          <a:noFill/>
        </p:spPr>
        <p:txBody>
          <a:bodyPr wrap="none" rtlCol="0">
            <a:spAutoFit/>
          </a:bodyPr>
          <a:lstStyle/>
          <a:p>
            <a:r>
              <a:rPr lang="en-US" dirty="0"/>
              <a:t>850hPa</a:t>
            </a:r>
          </a:p>
        </p:txBody>
      </p:sp>
      <p:sp>
        <p:nvSpPr>
          <p:cNvPr id="21" name="矩形 20"/>
          <p:cNvSpPr/>
          <p:nvPr/>
        </p:nvSpPr>
        <p:spPr>
          <a:xfrm>
            <a:off x="11101637" y="0"/>
            <a:ext cx="1090363"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pic>
        <p:nvPicPr>
          <p:cNvPr id="23" name="Picture 2" descr="D:\1稻壳模板\ppt\2016.4\小清新水彩花卉毕业答辩模板\未标题-5.png"/>
          <p:cNvPicPr>
            <a:picLocks noChangeAspect="1" noChangeArrowheads="1"/>
          </p:cNvPicPr>
          <p:nvPr/>
        </p:nvPicPr>
        <p:blipFill>
          <a:blip r:embed="rId5"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27</a:t>
            </a:fld>
            <a:endParaRPr lang="en-US"/>
          </a:p>
        </p:txBody>
      </p:sp>
      <p:cxnSp>
        <p:nvCxnSpPr>
          <p:cNvPr id="26" name="Straight Arrow Connector 10"/>
          <p:cNvCxnSpPr/>
          <p:nvPr/>
        </p:nvCxnSpPr>
        <p:spPr>
          <a:xfrm flipV="1">
            <a:off x="9715500" y="979714"/>
            <a:ext cx="522514" cy="326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12"/>
          <p:cNvCxnSpPr/>
          <p:nvPr/>
        </p:nvCxnSpPr>
        <p:spPr>
          <a:xfrm flipH="1">
            <a:off x="9731829" y="4359729"/>
            <a:ext cx="440871"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60" y="264955"/>
            <a:ext cx="6005052" cy="608269"/>
          </a:xfrm>
        </p:spPr>
        <p:txBody>
          <a:bodyPr>
            <a:normAutofit fontScale="90000"/>
          </a:bodyPr>
          <a:lstStyle/>
          <a:p>
            <a:r>
              <a:rPr lang="en-US" dirty="0">
                <a:latin typeface="Times New Roman" panose="02020603050405020304" pitchFamily="18" charset="0"/>
                <a:cs typeface="Times New Roman" panose="02020603050405020304" pitchFamily="18" charset="0"/>
              </a:rPr>
              <a:t>Climate model simulation</a:t>
            </a:r>
          </a:p>
        </p:txBody>
      </p:sp>
      <p:sp>
        <p:nvSpPr>
          <p:cNvPr id="3" name="Content Placeholder 2"/>
          <p:cNvSpPr>
            <a:spLocks noGrp="1"/>
          </p:cNvSpPr>
          <p:nvPr>
            <p:ph idx="1"/>
          </p:nvPr>
        </p:nvSpPr>
        <p:spPr>
          <a:xfrm>
            <a:off x="838199" y="1825624"/>
            <a:ext cx="4982498" cy="2058117"/>
          </a:xfrm>
        </p:spPr>
        <p:txBody>
          <a:bodyPr>
            <a:noAutofit/>
          </a:bodyPr>
          <a:lstStyle/>
          <a:p>
            <a:r>
              <a:rPr lang="en-US" sz="3200" dirty="0">
                <a:latin typeface="Times New Roman" panose="02020603050405020304" pitchFamily="18" charset="0"/>
                <a:cs typeface="Times New Roman" panose="02020603050405020304" pitchFamily="18" charset="0"/>
              </a:rPr>
              <a:t>ATSST-CLIMO: </a:t>
            </a:r>
          </a:p>
          <a:p>
            <a:pPr marL="0" indent="0">
              <a:buNone/>
            </a:pPr>
            <a:r>
              <a:rPr lang="en-US" sz="3200" dirty="0">
                <a:latin typeface="Times New Roman" panose="02020603050405020304" pitchFamily="18" charset="0"/>
                <a:cs typeface="Times New Roman" panose="02020603050405020304" pitchFamily="18" charset="0"/>
              </a:rPr>
              <a:t>   similar to the observations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2138" y="0"/>
            <a:ext cx="5373503" cy="6858000"/>
          </a:xfrm>
          <a:prstGeom prst="rect">
            <a:avLst/>
          </a:prstGeom>
        </p:spPr>
      </p:pic>
      <p:sp>
        <p:nvSpPr>
          <p:cNvPr id="6" name="TextBox 5"/>
          <p:cNvSpPr txBox="1"/>
          <p:nvPr/>
        </p:nvSpPr>
        <p:spPr>
          <a:xfrm>
            <a:off x="11219900" y="2096418"/>
            <a:ext cx="881844" cy="369332"/>
          </a:xfrm>
          <a:prstGeom prst="rect">
            <a:avLst/>
          </a:prstGeom>
          <a:noFill/>
        </p:spPr>
        <p:txBody>
          <a:bodyPr wrap="none" rtlCol="0">
            <a:spAutoFit/>
          </a:bodyPr>
          <a:lstStyle/>
          <a:p>
            <a:r>
              <a:rPr lang="en-US" dirty="0"/>
              <a:t>200hPa</a:t>
            </a:r>
          </a:p>
        </p:txBody>
      </p:sp>
      <p:sp>
        <p:nvSpPr>
          <p:cNvPr id="7" name="TextBox 6"/>
          <p:cNvSpPr txBox="1"/>
          <p:nvPr/>
        </p:nvSpPr>
        <p:spPr>
          <a:xfrm>
            <a:off x="11256965" y="5502854"/>
            <a:ext cx="881844" cy="369332"/>
          </a:xfrm>
          <a:prstGeom prst="rect">
            <a:avLst/>
          </a:prstGeom>
          <a:noFill/>
        </p:spPr>
        <p:txBody>
          <a:bodyPr wrap="none" rtlCol="0">
            <a:spAutoFit/>
          </a:bodyPr>
          <a:lstStyle/>
          <a:p>
            <a:r>
              <a:rPr lang="en-US" dirty="0"/>
              <a:t>850hPa</a:t>
            </a:r>
          </a:p>
        </p:txBody>
      </p:sp>
      <p:sp>
        <p:nvSpPr>
          <p:cNvPr id="8" name="Down Arrow 7"/>
          <p:cNvSpPr/>
          <p:nvPr/>
        </p:nvSpPr>
        <p:spPr>
          <a:xfrm>
            <a:off x="2820978" y="3270038"/>
            <a:ext cx="265471" cy="727586"/>
          </a:xfrm>
          <a:prstGeom prst="downArrow">
            <a:avLst/>
          </a:prstGeom>
          <a:solidFill>
            <a:srgbClr val="7F63A1"/>
          </a:solidFill>
          <a:ln>
            <a:solidFill>
              <a:srgbClr val="A59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98870" y="4290857"/>
            <a:ext cx="5113268"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Atlantic SST warming </a:t>
            </a:r>
          </a:p>
          <a:p>
            <a:pPr marL="342900" indent="-342900">
              <a:buFont typeface="Wingdings" panose="05000000000000000000" pitchFamily="2" charset="2"/>
              <a:buChar char="à"/>
            </a:pPr>
            <a:r>
              <a:rPr lang="en-US" sz="2800" dirty="0">
                <a:latin typeface="Times New Roman" panose="02020603050405020304" pitchFamily="18" charset="0"/>
                <a:cs typeface="Times New Roman" panose="02020603050405020304" pitchFamily="18" charset="0"/>
                <a:sym typeface="Wingdings" panose="05000000000000000000" pitchFamily="2" charset="2"/>
              </a:rPr>
              <a:t>reduced vertical wind shear</a:t>
            </a:r>
          </a:p>
          <a:p>
            <a:endParaRPr lang="en-US" sz="2800" dirty="0">
              <a:latin typeface="Times New Roman" panose="02020603050405020304" pitchFamily="18" charset="0"/>
              <a:cs typeface="Times New Roman" panose="02020603050405020304" pitchFamily="18" charset="0"/>
              <a:sym typeface="Wingdings" panose="05000000000000000000" pitchFamily="2" charset="2"/>
            </a:endParaRPr>
          </a:p>
        </p:txBody>
      </p:sp>
      <p:cxnSp>
        <p:nvCxnSpPr>
          <p:cNvPr id="11" name="Straight Arrow Connector 10"/>
          <p:cNvCxnSpPr/>
          <p:nvPr/>
        </p:nvCxnSpPr>
        <p:spPr>
          <a:xfrm flipV="1">
            <a:off x="9856346" y="973394"/>
            <a:ext cx="285136" cy="294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9920689" y="4385187"/>
            <a:ext cx="275303" cy="44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1161925" y="0"/>
            <a:ext cx="1090363" cy="461665"/>
          </a:xfrm>
          <a:prstGeom prst="rect">
            <a:avLst/>
          </a:prstGeom>
          <a:ln>
            <a:noFill/>
          </a:ln>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pic>
        <p:nvPicPr>
          <p:cNvPr id="14"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75BD3F-C730-4634-A530-03608CBD7376}" type="slidenum">
              <a:rPr lang="en-US" smtClean="0"/>
              <a:pPr/>
              <a:t>28</a:t>
            </a:fld>
            <a:endParaRPr lang="en-US"/>
          </a:p>
        </p:txBody>
      </p:sp>
    </p:spTree>
    <p:extLst>
      <p:ext uri="{BB962C8B-B14F-4D97-AF65-F5344CB8AC3E}">
        <p14:creationId xmlns:p14="http://schemas.microsoft.com/office/powerpoint/2010/main" val="2742218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907" y="1153007"/>
            <a:ext cx="10916157" cy="3590193"/>
            <a:chOff x="626913" y="474582"/>
            <a:chExt cx="10916157" cy="3590193"/>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48825"/>
            <a:stretch/>
          </p:blipFill>
          <p:spPr>
            <a:xfrm>
              <a:off x="626913" y="512593"/>
              <a:ext cx="5370763" cy="351417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623"/>
            <a:stretch/>
          </p:blipFill>
          <p:spPr>
            <a:xfrm>
              <a:off x="6172307" y="474582"/>
              <a:ext cx="5370763" cy="3590193"/>
            </a:xfrm>
            <a:prstGeom prst="rect">
              <a:avLst/>
            </a:prstGeom>
          </p:spPr>
        </p:pic>
        <p:sp>
          <p:nvSpPr>
            <p:cNvPr id="6" name="Oval 5"/>
            <p:cNvSpPr/>
            <p:nvPr/>
          </p:nvSpPr>
          <p:spPr>
            <a:xfrm>
              <a:off x="1357669" y="1686551"/>
              <a:ext cx="1415027" cy="726659"/>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927232" y="1543019"/>
              <a:ext cx="1415027" cy="726659"/>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Arrow Connector 8"/>
          <p:cNvCxnSpPr/>
          <p:nvPr/>
        </p:nvCxnSpPr>
        <p:spPr>
          <a:xfrm>
            <a:off x="7728156" y="2948103"/>
            <a:ext cx="324463" cy="2371149"/>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35636" y="5300811"/>
            <a:ext cx="4362092" cy="461665"/>
          </a:xfrm>
          <a:prstGeom prst="rect">
            <a:avLst/>
          </a:prstGeom>
          <a:noFill/>
          <a:ln>
            <a:solidFill>
              <a:srgbClr val="C00000"/>
            </a:solidFill>
          </a:ln>
        </p:spPr>
        <p:txBody>
          <a:bodyPr wrap="none" rtlCol="0">
            <a:spAutoFit/>
          </a:bodyPr>
          <a:lstStyle/>
          <a:p>
            <a:r>
              <a:rPr lang="en-US" sz="2400" dirty="0">
                <a:latin typeface="Times New Roman" panose="02020603050405020304" pitchFamily="18" charset="0"/>
                <a:cs typeface="Times New Roman" panose="02020603050405020304" pitchFamily="18" charset="0"/>
              </a:rPr>
              <a:t>Spurious low-level easterly winds</a:t>
            </a:r>
          </a:p>
        </p:txBody>
      </p:sp>
      <p:sp>
        <p:nvSpPr>
          <p:cNvPr id="13" name="TextBox 12"/>
          <p:cNvSpPr txBox="1"/>
          <p:nvPr/>
        </p:nvSpPr>
        <p:spPr>
          <a:xfrm>
            <a:off x="613337" y="180830"/>
            <a:ext cx="11565217"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Comparing </a:t>
            </a:r>
            <a:r>
              <a:rPr lang="en-US" sz="4000" u="sng" dirty="0">
                <a:latin typeface="Times New Roman" panose="02020603050405020304" pitchFamily="18" charset="0"/>
                <a:cs typeface="Times New Roman" panose="02020603050405020304" pitchFamily="18" charset="0"/>
              </a:rPr>
              <a:t>Observation</a:t>
            </a:r>
            <a:r>
              <a:rPr lang="en-US" sz="4000" dirty="0">
                <a:latin typeface="Times New Roman" panose="02020603050405020304" pitchFamily="18" charset="0"/>
                <a:cs typeface="Times New Roman" panose="02020603050405020304" pitchFamily="18" charset="0"/>
              </a:rPr>
              <a:t> &amp; </a:t>
            </a:r>
            <a:r>
              <a:rPr lang="en-US" sz="4000" u="sng" dirty="0">
                <a:latin typeface="Times New Roman" panose="02020603050405020304" pitchFamily="18" charset="0"/>
                <a:cs typeface="Times New Roman" panose="02020603050405020304" pitchFamily="18" charset="0"/>
              </a:rPr>
              <a:t>ATSST-CLIMO Experiment</a:t>
            </a:r>
          </a:p>
        </p:txBody>
      </p:sp>
      <p:sp>
        <p:nvSpPr>
          <p:cNvPr id="14" name="TextBox 13"/>
          <p:cNvSpPr txBox="1"/>
          <p:nvPr/>
        </p:nvSpPr>
        <p:spPr>
          <a:xfrm>
            <a:off x="2930366" y="4705188"/>
            <a:ext cx="959815" cy="400110"/>
          </a:xfrm>
          <a:prstGeom prst="rect">
            <a:avLst/>
          </a:prstGeom>
          <a:noFill/>
        </p:spPr>
        <p:txBody>
          <a:bodyPr wrap="none" rtlCol="0">
            <a:spAutoFit/>
          </a:bodyPr>
          <a:lstStyle/>
          <a:p>
            <a:r>
              <a:rPr lang="en-US" sz="2000" dirty="0"/>
              <a:t>850hPa</a:t>
            </a:r>
          </a:p>
        </p:txBody>
      </p:sp>
      <p:sp>
        <p:nvSpPr>
          <p:cNvPr id="15" name="TextBox 14"/>
          <p:cNvSpPr txBox="1"/>
          <p:nvPr/>
        </p:nvSpPr>
        <p:spPr>
          <a:xfrm>
            <a:off x="8475760" y="4740599"/>
            <a:ext cx="959815" cy="400110"/>
          </a:xfrm>
          <a:prstGeom prst="rect">
            <a:avLst/>
          </a:prstGeom>
          <a:noFill/>
        </p:spPr>
        <p:txBody>
          <a:bodyPr wrap="none" rtlCol="0">
            <a:spAutoFit/>
          </a:bodyPr>
          <a:lstStyle/>
          <a:p>
            <a:r>
              <a:rPr lang="en-US" sz="2000" dirty="0"/>
              <a:t>850hPa</a:t>
            </a:r>
          </a:p>
        </p:txBody>
      </p:sp>
      <p:sp>
        <p:nvSpPr>
          <p:cNvPr id="16" name="TextBox 15"/>
          <p:cNvSpPr txBox="1"/>
          <p:nvPr/>
        </p:nvSpPr>
        <p:spPr>
          <a:xfrm>
            <a:off x="470218" y="6027003"/>
            <a:ext cx="992982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Related to the confined southern SST anomaly region (20°S-0)?</a:t>
            </a:r>
          </a:p>
        </p:txBody>
      </p:sp>
      <p:sp>
        <p:nvSpPr>
          <p:cNvPr id="17" name="矩形 16"/>
          <p:cNvSpPr/>
          <p:nvPr/>
        </p:nvSpPr>
        <p:spPr>
          <a:xfrm>
            <a:off x="11101637" y="0"/>
            <a:ext cx="1090363"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pic>
        <p:nvPicPr>
          <p:cNvPr id="18"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6075BD3F-C730-4634-A530-03608CBD7376}" type="slidenum">
              <a:rPr lang="en-US" smtClean="0"/>
              <a:pPr/>
              <a:t>29</a:t>
            </a:fld>
            <a:endParaRPr lang="en-US"/>
          </a:p>
        </p:txBody>
      </p:sp>
      <p:cxnSp>
        <p:nvCxnSpPr>
          <p:cNvPr id="10" name="Straight Arrow Connector 9"/>
          <p:cNvCxnSpPr/>
          <p:nvPr/>
        </p:nvCxnSpPr>
        <p:spPr>
          <a:xfrm flipH="1">
            <a:off x="2831690" y="793820"/>
            <a:ext cx="1619730" cy="15711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8113757" y="793820"/>
            <a:ext cx="173900" cy="13641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4974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949"/>
            <a:ext cx="10515600" cy="1325563"/>
          </a:xfrm>
        </p:spPr>
        <p:txBody>
          <a:bodyPr>
            <a:normAutofit/>
          </a:bodyPr>
          <a:lstStyle/>
          <a:p>
            <a:r>
              <a:rPr lang="en-US" sz="4800" dirty="0">
                <a:latin typeface="Times New Roman" panose="02020603050405020304" pitchFamily="18" charset="0"/>
                <a:cs typeface="Times New Roman" panose="02020603050405020304" pitchFamily="18" charset="0"/>
              </a:rPr>
              <a:t>Why?</a:t>
            </a:r>
          </a:p>
        </p:txBody>
      </p:sp>
      <p:sp>
        <p:nvSpPr>
          <p:cNvPr id="3" name="Content Placeholder 2"/>
          <p:cNvSpPr>
            <a:spLocks noGrp="1"/>
          </p:cNvSpPr>
          <p:nvPr>
            <p:ph idx="1"/>
          </p:nvPr>
        </p:nvSpPr>
        <p:spPr>
          <a:xfrm>
            <a:off x="838200" y="1750741"/>
            <a:ext cx="4632702" cy="602166"/>
          </a:xfrm>
        </p:spPr>
        <p:txBody>
          <a:bodyPr>
            <a:normAutofit/>
          </a:bodyPr>
          <a:lstStyle/>
          <a:p>
            <a:r>
              <a:rPr lang="en-US" sz="3200" dirty="0">
                <a:latin typeface="Times New Roman" panose="02020603050405020304" pitchFamily="18" charset="0"/>
                <a:cs typeface="Times New Roman" panose="02020603050405020304" pitchFamily="18" charset="0"/>
              </a:rPr>
              <a:t>Climate &amp; Meteorology</a:t>
            </a:r>
          </a:p>
          <a:p>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189" y="2522137"/>
            <a:ext cx="5859026" cy="3976590"/>
          </a:xfrm>
          <a:prstGeom prst="rect">
            <a:avLst/>
          </a:prstGeom>
        </p:spPr>
      </p:pic>
      <p:sp>
        <p:nvSpPr>
          <p:cNvPr id="5" name="Content Placeholder 2"/>
          <p:cNvSpPr txBox="1">
            <a:spLocks/>
          </p:cNvSpPr>
          <p:nvPr/>
        </p:nvSpPr>
        <p:spPr>
          <a:xfrm>
            <a:off x="6320883" y="1750741"/>
            <a:ext cx="2440259" cy="6021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latin typeface="Times New Roman" panose="02020603050405020304" pitchFamily="18" charset="0"/>
                <a:cs typeface="Times New Roman" panose="02020603050405020304" pitchFamily="18" charset="0"/>
              </a:rPr>
              <a:t>Typhoon</a:t>
            </a:r>
          </a:p>
          <a:p>
            <a:endParaRPr lang="en-US" sz="3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320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sz="32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 t="3378" r="22735"/>
          <a:stretch/>
        </p:blipFill>
        <p:spPr>
          <a:xfrm>
            <a:off x="6235530" y="2351240"/>
            <a:ext cx="5118269" cy="4370242"/>
          </a:xfrm>
          <a:prstGeom prst="rect">
            <a:avLst/>
          </a:prstGeom>
        </p:spPr>
      </p:pic>
      <p:sp>
        <p:nvSpPr>
          <p:cNvPr id="7" name="矩形 6"/>
          <p:cNvSpPr/>
          <p:nvPr/>
        </p:nvSpPr>
        <p:spPr>
          <a:xfrm>
            <a:off x="8076771" y="0"/>
            <a:ext cx="4115229" cy="461665"/>
          </a:xfrm>
          <a:prstGeom prst="rect">
            <a:avLst/>
          </a:prstGeom>
        </p:spPr>
        <p:txBody>
          <a:bodyPr wrap="none">
            <a:spAutoFit/>
          </a:bodyPr>
          <a:lstStyle/>
          <a:p>
            <a:r>
              <a:rPr lang="en-US" altLang="zh-CN" sz="2400" dirty="0">
                <a:solidFill>
                  <a:srgbClr val="8D74AC"/>
                </a:solidFill>
                <a:latin typeface="Times New Roman" panose="02020603050405020304" pitchFamily="18" charset="0"/>
                <a:cs typeface="Times New Roman" panose="02020603050405020304" pitchFamily="18" charset="0"/>
              </a:rPr>
              <a:t>Reasons for choosing this paper</a:t>
            </a:r>
          </a:p>
        </p:txBody>
      </p:sp>
      <p:pic>
        <p:nvPicPr>
          <p:cNvPr id="8" name="Picture 2" descr="D:\1稻壳模板\ppt\2016.4\小清新水彩花卉毕业答辩模板\未标题-5.png"/>
          <p:cNvPicPr>
            <a:picLocks noChangeAspect="1" noChangeArrowheads="1"/>
          </p:cNvPicPr>
          <p:nvPr/>
        </p:nvPicPr>
        <p:blipFill>
          <a:blip r:embed="rId5"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6075BD3F-C730-4634-A530-03608CBD7376}" type="slidenum">
              <a:rPr lang="en-US" smtClean="0"/>
              <a:pPr/>
              <a:t>3</a:t>
            </a:fld>
            <a:endParaRPr lang="en-US"/>
          </a:p>
        </p:txBody>
      </p:sp>
    </p:spTree>
    <p:extLst>
      <p:ext uri="{BB962C8B-B14F-4D97-AF65-F5344CB8AC3E}">
        <p14:creationId xmlns:p14="http://schemas.microsoft.com/office/powerpoint/2010/main" val="2283149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037" y="381454"/>
            <a:ext cx="5464379" cy="873740"/>
          </a:xfrm>
        </p:spPr>
        <p:txBody>
          <a:bodyPr>
            <a:normAutofit fontScale="90000"/>
          </a:bodyPr>
          <a:lstStyle/>
          <a:p>
            <a:r>
              <a:rPr lang="en-US" sz="4900" dirty="0">
                <a:latin typeface="Times New Roman" panose="02020603050405020304" pitchFamily="18" charset="0"/>
                <a:cs typeface="Times New Roman" panose="02020603050405020304" pitchFamily="18" charset="0"/>
              </a:rPr>
              <a:t>Extended ATSST index</a:t>
            </a:r>
            <a:br>
              <a:rPr lang="en-US" dirty="0">
                <a:latin typeface="Times New Roman" panose="02020603050405020304" pitchFamily="18" charset="0"/>
                <a:cs typeface="Times New Roman" panose="02020603050405020304" pitchFamily="18" charset="0"/>
              </a:rPr>
            </a:br>
            <a:r>
              <a:rPr lang="en-US" sz="3100" dirty="0">
                <a:latin typeface="Times New Roman" panose="02020603050405020304" pitchFamily="18" charset="0"/>
                <a:cs typeface="Times New Roman" panose="02020603050405020304" pitchFamily="18" charset="0"/>
              </a:rPr>
              <a:t>(</a:t>
            </a:r>
            <a:r>
              <a:rPr lang="en-US" altLang="zh-CN" sz="3100" dirty="0">
                <a:latin typeface="Times New Roman" pitchFamily="18" charset="0"/>
                <a:cs typeface="Times New Roman" pitchFamily="18" charset="0"/>
              </a:rPr>
              <a:t>30°S-30°N, 80°W-10°E )</a:t>
            </a:r>
            <a:endParaRPr lang="en-US" sz="31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16312" y="2080704"/>
            <a:ext cx="5008832" cy="770091"/>
          </a:xfrm>
        </p:spPr>
        <p:txBody>
          <a:bodyPr>
            <a:normAutofit fontScale="85000" lnSpcReduction="20000"/>
          </a:bodyPr>
          <a:lstStyle/>
          <a:p>
            <a:r>
              <a:rPr lang="en-US" dirty="0">
                <a:solidFill>
                  <a:srgbClr val="7F63A1"/>
                </a:solidFill>
                <a:latin typeface="Times New Roman" panose="02020603050405020304" pitchFamily="18" charset="0"/>
                <a:cs typeface="Times New Roman" panose="02020603050405020304" pitchFamily="18" charset="0"/>
              </a:rPr>
              <a:t>Weaker</a:t>
            </a:r>
            <a:r>
              <a:rPr lang="en-US" dirty="0">
                <a:latin typeface="Times New Roman" panose="02020603050405020304" pitchFamily="18" charset="0"/>
                <a:cs typeface="Times New Roman" panose="02020603050405020304" pitchFamily="18" charset="0"/>
              </a:rPr>
              <a:t> spurious easterly wind at 850hPa</a:t>
            </a:r>
          </a:p>
        </p:txBody>
      </p:sp>
      <p:sp>
        <p:nvSpPr>
          <p:cNvPr id="6" name="TextBox 5"/>
          <p:cNvSpPr txBox="1"/>
          <p:nvPr/>
        </p:nvSpPr>
        <p:spPr>
          <a:xfrm>
            <a:off x="11211740" y="1979898"/>
            <a:ext cx="959815" cy="707886"/>
          </a:xfrm>
          <a:prstGeom prst="rect">
            <a:avLst/>
          </a:prstGeom>
          <a:noFill/>
        </p:spPr>
        <p:txBody>
          <a:bodyPr wrap="none" rtlCol="0">
            <a:spAutoFit/>
          </a:bodyPr>
          <a:lstStyle/>
          <a:p>
            <a:r>
              <a:rPr lang="en-US" sz="2000" dirty="0"/>
              <a:t>2nd</a:t>
            </a:r>
          </a:p>
          <a:p>
            <a:r>
              <a:rPr lang="en-US" sz="2000" dirty="0"/>
              <a:t>850hPa</a:t>
            </a:r>
          </a:p>
        </p:txBody>
      </p:sp>
      <p:sp>
        <p:nvSpPr>
          <p:cNvPr id="7" name="TextBox 6"/>
          <p:cNvSpPr txBox="1"/>
          <p:nvPr/>
        </p:nvSpPr>
        <p:spPr>
          <a:xfrm>
            <a:off x="11211740" y="5249242"/>
            <a:ext cx="959815" cy="707886"/>
          </a:xfrm>
          <a:prstGeom prst="rect">
            <a:avLst/>
          </a:prstGeom>
          <a:noFill/>
        </p:spPr>
        <p:txBody>
          <a:bodyPr wrap="none" rtlCol="0">
            <a:spAutoFit/>
          </a:bodyPr>
          <a:lstStyle/>
          <a:p>
            <a:r>
              <a:rPr lang="en-US" sz="2000" dirty="0"/>
              <a:t>3rd</a:t>
            </a:r>
          </a:p>
          <a:p>
            <a:r>
              <a:rPr lang="en-US" sz="2000" dirty="0"/>
              <a:t>850hPa</a:t>
            </a:r>
          </a:p>
        </p:txBody>
      </p:sp>
      <p:grpSp>
        <p:nvGrpSpPr>
          <p:cNvPr id="15" name="组合 14"/>
          <p:cNvGrpSpPr/>
          <p:nvPr/>
        </p:nvGrpSpPr>
        <p:grpSpPr>
          <a:xfrm>
            <a:off x="5734422" y="49160"/>
            <a:ext cx="5373503" cy="6808840"/>
            <a:chOff x="6093644" y="29496"/>
            <a:chExt cx="5373503" cy="6808840"/>
          </a:xfrm>
        </p:grpSpPr>
        <p:grpSp>
          <p:nvGrpSpPr>
            <p:cNvPr id="14" name="组合 13"/>
            <p:cNvGrpSpPr/>
            <p:nvPr/>
          </p:nvGrpSpPr>
          <p:grpSpPr>
            <a:xfrm>
              <a:off x="6093644" y="29496"/>
              <a:ext cx="5373503" cy="6808840"/>
              <a:chOff x="6093644" y="29496"/>
              <a:chExt cx="5373503" cy="680884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t="47623"/>
              <a:stretch/>
            </p:blipFill>
            <p:spPr>
              <a:xfrm>
                <a:off x="6093648" y="29496"/>
                <a:ext cx="5370763" cy="3590193"/>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7598"/>
              <a:stretch/>
            </p:blipFill>
            <p:spPr>
              <a:xfrm>
                <a:off x="6093644" y="3244646"/>
                <a:ext cx="5373503" cy="3593690"/>
              </a:xfrm>
              <a:prstGeom prst="rect">
                <a:avLst/>
              </a:prstGeom>
            </p:spPr>
          </p:pic>
        </p:grpSp>
        <p:sp>
          <p:nvSpPr>
            <p:cNvPr id="9" name="Oval 8"/>
            <p:cNvSpPr/>
            <p:nvPr/>
          </p:nvSpPr>
          <p:spPr>
            <a:xfrm>
              <a:off x="6937065" y="1002244"/>
              <a:ext cx="1415027" cy="726659"/>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37065" y="4255279"/>
              <a:ext cx="1415027" cy="726659"/>
            </a:xfrm>
            <a:prstGeom prst="ellipse">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Down Arrow 10"/>
          <p:cNvSpPr/>
          <p:nvPr/>
        </p:nvSpPr>
        <p:spPr>
          <a:xfrm>
            <a:off x="2889504" y="2929451"/>
            <a:ext cx="265471" cy="924232"/>
          </a:xfrm>
          <a:prstGeom prst="downArrow">
            <a:avLst/>
          </a:prstGeom>
          <a:solidFill>
            <a:schemeClr val="accent4">
              <a:lumMod val="75000"/>
            </a:schemeClr>
          </a:solidFill>
          <a:ln>
            <a:solidFill>
              <a:srgbClr val="7F6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14400" y="4294607"/>
            <a:ext cx="4408714" cy="138499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Cutting the SST anomalies at the equator </a:t>
            </a:r>
            <a:r>
              <a:rPr lang="en-US" sz="2800" dirty="0">
                <a:latin typeface="Times New Roman" panose="02020603050405020304" pitchFamily="18" charset="0"/>
                <a:cs typeface="Times New Roman" panose="02020603050405020304" pitchFamily="18" charset="0"/>
                <a:sym typeface="Wingdings" panose="05000000000000000000" pitchFamily="2" charset="2"/>
              </a:rPr>
              <a:t> spurious easterly winds</a:t>
            </a:r>
            <a:endParaRPr 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11101637" y="0"/>
            <a:ext cx="1090363" cy="461665"/>
          </a:xfrm>
          <a:prstGeom prst="rect">
            <a:avLst/>
          </a:prstGeom>
        </p:spPr>
        <p:txBody>
          <a:bodyPr wrap="none">
            <a:spAutoFit/>
          </a:bodyPr>
          <a:lstStyle/>
          <a:p>
            <a:r>
              <a:rPr lang="en-US" altLang="zh-CN" sz="2400" dirty="0">
                <a:solidFill>
                  <a:srgbClr val="7F63A1"/>
                </a:solidFill>
                <a:latin typeface="Times New Roman" panose="02020603050405020304" pitchFamily="18" charset="0"/>
                <a:cs typeface="Times New Roman" panose="02020603050405020304" pitchFamily="18" charset="0"/>
              </a:rPr>
              <a:t>Results</a:t>
            </a:r>
          </a:p>
        </p:txBody>
      </p:sp>
      <p:pic>
        <p:nvPicPr>
          <p:cNvPr id="16"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46956" y="5470071"/>
            <a:ext cx="1301649" cy="13879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75BD3F-C730-4634-A530-03608CBD7376}" type="slidenum">
              <a:rPr lang="en-US" smtClean="0"/>
              <a:pPr/>
              <a:t>30</a:t>
            </a:fld>
            <a:endParaRPr lang="en-US"/>
          </a:p>
        </p:txBody>
      </p:sp>
    </p:spTree>
    <p:extLst>
      <p:ext uri="{BB962C8B-B14F-4D97-AF65-F5344CB8AC3E}">
        <p14:creationId xmlns:p14="http://schemas.microsoft.com/office/powerpoint/2010/main" val="3637109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61" y="274690"/>
            <a:ext cx="2553929" cy="863907"/>
          </a:xfrm>
        </p:spPr>
        <p:txBody>
          <a:bodyPr/>
          <a:lstStyle/>
          <a:p>
            <a:r>
              <a:rPr lang="en-US" dirty="0">
                <a:latin typeface="Times New Roman" panose="02020603050405020304" pitchFamily="18" charset="0"/>
                <a:cs typeface="Times New Roman" panose="02020603050405020304" pitchFamily="18" charset="0"/>
              </a:rPr>
              <a:t>Summary</a:t>
            </a:r>
          </a:p>
        </p:txBody>
      </p:sp>
      <p:sp>
        <p:nvSpPr>
          <p:cNvPr id="3" name="Content Placeholder 2"/>
          <p:cNvSpPr>
            <a:spLocks noGrp="1"/>
          </p:cNvSpPr>
          <p:nvPr>
            <p:ph idx="1"/>
          </p:nvPr>
        </p:nvSpPr>
        <p:spPr>
          <a:xfrm>
            <a:off x="767861" y="1229032"/>
            <a:ext cx="10719816" cy="4779882"/>
          </a:xfrm>
        </p:spPr>
        <p:txBody>
          <a:bodyPr>
            <a:normAutofit fontScale="92500" lnSpcReduction="10000"/>
          </a:bodyPr>
          <a:lstStyle/>
          <a:p>
            <a:r>
              <a:rPr lang="en-US" sz="3200" dirty="0">
                <a:latin typeface="Times New Roman" panose="02020603050405020304" pitchFamily="18" charset="0"/>
                <a:cs typeface="Times New Roman" panose="02020603050405020304" pitchFamily="18" charset="0"/>
              </a:rPr>
              <a:t>From </a:t>
            </a:r>
            <a:r>
              <a:rPr lang="en-US" sz="3200" dirty="0">
                <a:solidFill>
                  <a:srgbClr val="7F63A1"/>
                </a:solidFill>
                <a:latin typeface="Times New Roman" panose="02020603050405020304" pitchFamily="18" charset="0"/>
                <a:cs typeface="Times New Roman" panose="02020603050405020304" pitchFamily="18" charset="0"/>
              </a:rPr>
              <a:t>observation</a:t>
            </a:r>
            <a:r>
              <a:rPr lang="en-US" sz="3200" dirty="0">
                <a:latin typeface="Times New Roman" panose="02020603050405020304" pitchFamily="18" charset="0"/>
                <a:cs typeface="Times New Roman" panose="02020603050405020304" pitchFamily="18" charset="0"/>
              </a:rPr>
              <a:t>: The </a:t>
            </a:r>
            <a:r>
              <a:rPr lang="en-US" dirty="0">
                <a:latin typeface="Times New Roman" panose="02020603050405020304" pitchFamily="18" charset="0"/>
                <a:cs typeface="Times New Roman" panose="02020603050405020304" pitchFamily="18" charset="0"/>
              </a:rPr>
              <a:t>Atlantic Ocean Sea Surface Temperature (ATSST) anomalies </a:t>
            </a:r>
            <a:r>
              <a:rPr lang="en-US" sz="3200" dirty="0">
                <a:latin typeface="Times New Roman" panose="02020603050405020304" pitchFamily="18" charset="0"/>
                <a:cs typeface="Times New Roman" panose="02020603050405020304" pitchFamily="18" charset="0"/>
              </a:rPr>
              <a:t>have an important impact on the frequency of Arabian Sea </a:t>
            </a:r>
            <a:r>
              <a:rPr lang="en-US" dirty="0">
                <a:latin typeface="Times New Roman" panose="02020603050405020304" pitchFamily="18" charset="0"/>
                <a:cs typeface="Times New Roman" panose="02020603050405020304" pitchFamily="18" charset="0"/>
              </a:rPr>
              <a:t>tropic cyclones (TCs)</a:t>
            </a:r>
            <a:r>
              <a:rPr lang="en-US" sz="3200" dirty="0">
                <a:latin typeface="Times New Roman" panose="02020603050405020304" pitchFamily="18" charset="0"/>
                <a:cs typeface="Times New Roman" panose="02020603050405020304" pitchFamily="18" charset="0"/>
              </a:rPr>
              <a:t>; </a:t>
            </a:r>
            <a:r>
              <a:rPr lang="en-US" sz="3200" dirty="0">
                <a:solidFill>
                  <a:srgbClr val="FF9933"/>
                </a:solidFill>
                <a:latin typeface="Times New Roman" panose="02020603050405020304" pitchFamily="18" charset="0"/>
                <a:cs typeface="Times New Roman" panose="02020603050405020304" pitchFamily="18" charset="0"/>
              </a:rPr>
              <a:t>positive </a:t>
            </a:r>
            <a:r>
              <a:rPr lang="en-US" sz="3200" dirty="0">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negative</a:t>
            </a:r>
            <a:r>
              <a:rPr lang="en-US" sz="3200" dirty="0">
                <a:latin typeface="Times New Roman" panose="02020603050405020304" pitchFamily="18" charset="0"/>
                <a:cs typeface="Times New Roman" panose="02020603050405020304" pitchFamily="18" charset="0"/>
              </a:rPr>
              <a:t>) ATSST can cause </a:t>
            </a:r>
            <a:r>
              <a:rPr lang="en-US" sz="3200" dirty="0">
                <a:solidFill>
                  <a:srgbClr val="FF9933"/>
                </a:solidFill>
                <a:latin typeface="Times New Roman" panose="02020603050405020304" pitchFamily="18" charset="0"/>
                <a:cs typeface="Times New Roman" panose="02020603050405020304" pitchFamily="18" charset="0"/>
              </a:rPr>
              <a:t>more </a:t>
            </a:r>
            <a:r>
              <a:rPr lang="en-US" sz="3200" dirty="0">
                <a:latin typeface="Times New Roman" panose="02020603050405020304" pitchFamily="18" charset="0"/>
                <a:cs typeface="Times New Roman" panose="02020603050405020304" pitchFamily="18" charset="0"/>
              </a:rPr>
              <a:t>(</a:t>
            </a:r>
            <a:r>
              <a:rPr lang="en-US" sz="3200" dirty="0">
                <a:solidFill>
                  <a:srgbClr val="0070C0"/>
                </a:solidFill>
                <a:latin typeface="Times New Roman" panose="02020603050405020304" pitchFamily="18" charset="0"/>
                <a:cs typeface="Times New Roman" panose="02020603050405020304" pitchFamily="18" charset="0"/>
              </a:rPr>
              <a:t>less</a:t>
            </a:r>
            <a:r>
              <a:rPr lang="en-US" sz="3200" dirty="0">
                <a:latin typeface="Times New Roman" panose="02020603050405020304" pitchFamily="18" charset="0"/>
                <a:cs typeface="Times New Roman" panose="02020603050405020304" pitchFamily="18" charset="0"/>
              </a:rPr>
              <a:t>) TCs.</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From </a:t>
            </a:r>
            <a:r>
              <a:rPr lang="en-US" sz="3200" dirty="0">
                <a:solidFill>
                  <a:srgbClr val="7F63A1"/>
                </a:solidFill>
                <a:latin typeface="Times New Roman" panose="02020603050405020304" pitchFamily="18" charset="0"/>
                <a:cs typeface="Times New Roman" panose="02020603050405020304" pitchFamily="18" charset="0"/>
              </a:rPr>
              <a:t>experiments</a:t>
            </a:r>
            <a:r>
              <a:rPr lang="en-US" sz="3200" dirty="0">
                <a:latin typeface="Times New Roman" panose="02020603050405020304" pitchFamily="18" charset="0"/>
                <a:cs typeface="Times New Roman" panose="02020603050405020304" pitchFamily="18" charset="0"/>
              </a:rPr>
              <a:t>: ATSST anomalies </a:t>
            </a:r>
            <a:r>
              <a:rPr lang="en-US" sz="3200" dirty="0">
                <a:solidFill>
                  <a:srgbClr val="0070C0"/>
                </a:solidFill>
                <a:latin typeface="Times New Roman" panose="02020603050405020304" pitchFamily="18" charset="0"/>
                <a:cs typeface="Times New Roman" panose="02020603050405020304" pitchFamily="18" charset="0"/>
              </a:rPr>
              <a:t>reduced</a:t>
            </a:r>
            <a:r>
              <a:rPr lang="en-US" sz="3200" dirty="0">
                <a:latin typeface="Times New Roman" panose="02020603050405020304" pitchFamily="18" charset="0"/>
                <a:cs typeface="Times New Roman" panose="02020603050405020304" pitchFamily="18" charset="0"/>
              </a:rPr>
              <a:t> the vertical wind shear over the Arabian Sea.</a:t>
            </a:r>
          </a:p>
          <a:p>
            <a:endParaRPr lang="en-US" sz="32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“Because of these new insights, future work can focus on the development of seasonal forecasting systems of Arabian Sea TCs using SST anomalies in the Atlantic as a potential predictor.”</a:t>
            </a:r>
          </a:p>
        </p:txBody>
      </p:sp>
      <p:pic>
        <p:nvPicPr>
          <p:cNvPr id="5" name="Picture 2" descr="D:\1稻壳模板\ppt\2016.4\小清新水彩花卉毕业答辩模板\小清新水彩花卉毕业答辩模板.png"/>
          <p:cNvPicPr>
            <a:picLocks noChangeAspect="1" noChangeArrowheads="1"/>
          </p:cNvPicPr>
          <p:nvPr/>
        </p:nvPicPr>
        <p:blipFill>
          <a:blip r:embed="rId3" cstate="screen"/>
          <a:srcRect/>
          <a:stretch>
            <a:fillRect/>
          </a:stretch>
        </p:blipFill>
        <p:spPr bwMode="auto">
          <a:xfrm rot="10800000">
            <a:off x="2609022" y="5488306"/>
            <a:ext cx="7354956" cy="13696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75BD3F-C730-4634-A530-03608CBD7376}" type="slidenum">
              <a:rPr lang="en-US" smtClean="0"/>
              <a:pPr/>
              <a:t>31</a:t>
            </a:fld>
            <a:endParaRPr lang="en-US"/>
          </a:p>
        </p:txBody>
      </p:sp>
    </p:spTree>
    <p:extLst>
      <p:ext uri="{BB962C8B-B14F-4D97-AF65-F5344CB8AC3E}">
        <p14:creationId xmlns:p14="http://schemas.microsoft.com/office/powerpoint/2010/main" val="1874061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10"/>
            <a:ext cx="10515600" cy="719828"/>
          </a:xfrm>
        </p:spPr>
        <p:txBody>
          <a:bodyPr>
            <a:normAutofit fontScale="90000"/>
          </a:bodyPr>
          <a:lstStyle/>
          <a:p>
            <a:r>
              <a:rPr lang="en-US" sz="4800" dirty="0">
                <a:latin typeface="Times New Roman" panose="02020603050405020304" pitchFamily="18" charset="0"/>
                <a:cs typeface="Times New Roman" panose="02020603050405020304" pitchFamily="18" charset="0"/>
              </a:rPr>
              <a:t>Map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35" y="833238"/>
            <a:ext cx="10882365" cy="6050595"/>
          </a:xfrm>
          <a:prstGeom prst="rect">
            <a:avLst/>
          </a:prstGeom>
        </p:spPr>
      </p:pic>
      <p:sp>
        <p:nvSpPr>
          <p:cNvPr id="5" name="Oval 4"/>
          <p:cNvSpPr/>
          <p:nvPr/>
        </p:nvSpPr>
        <p:spPr>
          <a:xfrm>
            <a:off x="4560725" y="3666353"/>
            <a:ext cx="2263698" cy="1367871"/>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04122" y="3096250"/>
            <a:ext cx="814039" cy="741556"/>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32</a:t>
            </a:fld>
            <a:endParaRPr lang="en-US"/>
          </a:p>
        </p:txBody>
      </p:sp>
      <p:cxnSp>
        <p:nvCxnSpPr>
          <p:cNvPr id="12" name="Straight Arrow Connector 11"/>
          <p:cNvCxnSpPr/>
          <p:nvPr/>
        </p:nvCxnSpPr>
        <p:spPr>
          <a:xfrm flipV="1">
            <a:off x="6712299" y="3666353"/>
            <a:ext cx="891823" cy="4434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7481" y="3888064"/>
            <a:ext cx="1538063" cy="646331"/>
          </a:xfrm>
          <a:prstGeom prst="rect">
            <a:avLst/>
          </a:prstGeom>
          <a:noFill/>
        </p:spPr>
        <p:txBody>
          <a:bodyPr wrap="square" rtlCol="0">
            <a:spAutoFit/>
          </a:bodyPr>
          <a:lstStyle/>
          <a:p>
            <a:r>
              <a:rPr lang="en-US" dirty="0">
                <a:solidFill>
                  <a:srgbClr val="FF0000"/>
                </a:solidFill>
              </a:rPr>
              <a:t>Sea Surface Temperature</a:t>
            </a:r>
          </a:p>
        </p:txBody>
      </p:sp>
      <p:sp>
        <p:nvSpPr>
          <p:cNvPr id="14" name="TextBox 13"/>
          <p:cNvSpPr txBox="1"/>
          <p:nvPr/>
        </p:nvSpPr>
        <p:spPr>
          <a:xfrm>
            <a:off x="7601652" y="3143862"/>
            <a:ext cx="1133478" cy="646331"/>
          </a:xfrm>
          <a:prstGeom prst="rect">
            <a:avLst/>
          </a:prstGeom>
          <a:noFill/>
        </p:spPr>
        <p:txBody>
          <a:bodyPr wrap="square" rtlCol="0">
            <a:spAutoFit/>
          </a:bodyPr>
          <a:lstStyle/>
          <a:p>
            <a:r>
              <a:rPr lang="en-US" dirty="0">
                <a:solidFill>
                  <a:srgbClr val="FF0000"/>
                </a:solidFill>
              </a:rPr>
              <a:t>Tropical Cyclones</a:t>
            </a:r>
          </a:p>
        </p:txBody>
      </p:sp>
    </p:spTree>
    <p:extLst>
      <p:ext uri="{BB962C8B-B14F-4D97-AF65-F5344CB8AC3E}">
        <p14:creationId xmlns:p14="http://schemas.microsoft.com/office/powerpoint/2010/main" val="2399254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2257" y="0"/>
            <a:ext cx="10972800" cy="1143000"/>
          </a:xfrm>
        </p:spPr>
        <p:txBody>
          <a:bodyPr>
            <a:normAutofit/>
          </a:bodyPr>
          <a:lstStyle/>
          <a:p>
            <a:pPr algn="ctr"/>
            <a:r>
              <a:rPr lang="en-US" altLang="zh-CN" sz="4800" dirty="0">
                <a:latin typeface="Times New Roman" pitchFamily="18" charset="0"/>
                <a:cs typeface="Times New Roman" pitchFamily="18" charset="0"/>
              </a:rPr>
              <a:t>Reference</a:t>
            </a:r>
            <a:endParaRPr lang="zh-CN" altLang="en-US" sz="4800" dirty="0">
              <a:latin typeface="Times New Roman" pitchFamily="18" charset="0"/>
              <a:cs typeface="Times New Roman" pitchFamily="18" charset="0"/>
            </a:endParaRPr>
          </a:p>
        </p:txBody>
      </p:sp>
      <p:sp>
        <p:nvSpPr>
          <p:cNvPr id="3" name="内容占位符 2"/>
          <p:cNvSpPr>
            <a:spLocks noGrp="1"/>
          </p:cNvSpPr>
          <p:nvPr>
            <p:ph idx="1"/>
          </p:nvPr>
        </p:nvSpPr>
        <p:spPr>
          <a:xfrm>
            <a:off x="838200" y="1254109"/>
            <a:ext cx="11353800" cy="4477219"/>
          </a:xfrm>
        </p:spPr>
        <p:txBody>
          <a:bodyPr>
            <a:normAutofit lnSpcReduction="10000"/>
          </a:bodyPr>
          <a:lstStyle/>
          <a:p>
            <a:pPr marL="540000" indent="-540000">
              <a:buNone/>
            </a:pPr>
            <a:r>
              <a:rPr lang="en-US" altLang="zh-CN" sz="2000" dirty="0">
                <a:latin typeface="Times New Roman" pitchFamily="18" charset="0"/>
                <a:cs typeface="Times New Roman" pitchFamily="18" charset="0"/>
              </a:rPr>
              <a:t>Zhang. Wei, </a:t>
            </a:r>
            <a:r>
              <a:rPr lang="en-US" altLang="zh-CN" sz="2000" dirty="0" err="1">
                <a:latin typeface="Times New Roman" pitchFamily="18" charset="0"/>
                <a:cs typeface="Times New Roman" pitchFamily="18" charset="0"/>
              </a:rPr>
              <a:t>Villarini</a:t>
            </a:r>
            <a:r>
              <a:rPr lang="en-US" altLang="zh-CN" sz="2000" dirty="0">
                <a:latin typeface="Times New Roman" pitchFamily="18" charset="0"/>
                <a:cs typeface="Times New Roman" pitchFamily="18" charset="0"/>
              </a:rPr>
              <a:t>. Gabriele (2019) On the role of the Atlantic Ocean in forcing tropic cyclones in the Arabian Sea. Atmospheric Search 220(2019), 120-124.</a:t>
            </a:r>
          </a:p>
          <a:p>
            <a:pPr marL="540000" indent="-540000">
              <a:buNone/>
            </a:pPr>
            <a:r>
              <a:rPr lang="en-US" altLang="zh-CN" sz="2000" dirty="0">
                <a:latin typeface="Times New Roman" pitchFamily="18" charset="0"/>
                <a:cs typeface="Times New Roman" pitchFamily="18" charset="0"/>
              </a:rPr>
              <a:t>T. </a:t>
            </a:r>
            <a:r>
              <a:rPr lang="en-US" altLang="zh-CN" sz="2000" dirty="0" err="1">
                <a:latin typeface="Times New Roman" pitchFamily="18" charset="0"/>
                <a:cs typeface="Times New Roman" pitchFamily="18" charset="0"/>
              </a:rPr>
              <a:t>Losada</a:t>
            </a:r>
            <a:r>
              <a:rPr lang="en-US" altLang="zh-CN" sz="2000" dirty="0">
                <a:latin typeface="Times New Roman" pitchFamily="18" charset="0"/>
                <a:cs typeface="Times New Roman" pitchFamily="18" charset="0"/>
              </a:rPr>
              <a:t>, B. Rodriguez-Fonseca, I. Polo, S. </a:t>
            </a:r>
            <a:r>
              <a:rPr lang="en-US" altLang="zh-CN" sz="2000" dirty="0" err="1">
                <a:latin typeface="Times New Roman" pitchFamily="18" charset="0"/>
                <a:cs typeface="Times New Roman" pitchFamily="18" charset="0"/>
              </a:rPr>
              <a:t>Janicot</a:t>
            </a:r>
            <a:r>
              <a:rPr lang="en-US" altLang="zh-CN" sz="2000" dirty="0">
                <a:latin typeface="Times New Roman" pitchFamily="18" charset="0"/>
                <a:cs typeface="Times New Roman" pitchFamily="18" charset="0"/>
              </a:rPr>
              <a:t>, S. </a:t>
            </a:r>
            <a:r>
              <a:rPr lang="en-US" altLang="zh-CN" sz="2000" dirty="0" err="1">
                <a:latin typeface="Times New Roman" pitchFamily="18" charset="0"/>
                <a:cs typeface="Times New Roman" pitchFamily="18" charset="0"/>
              </a:rPr>
              <a:t>Gervois</a:t>
            </a:r>
            <a:r>
              <a:rPr lang="en-US" altLang="zh-CN" sz="2000" dirty="0">
                <a:latin typeface="Times New Roman" pitchFamily="18" charset="0"/>
                <a:cs typeface="Times New Roman" pitchFamily="18" charset="0"/>
              </a:rPr>
              <a:t>, F. Chauvin and P. </a:t>
            </a:r>
            <a:r>
              <a:rPr lang="en-US" altLang="zh-CN" sz="2000" dirty="0" err="1">
                <a:latin typeface="Times New Roman" pitchFamily="18" charset="0"/>
                <a:cs typeface="Times New Roman" pitchFamily="18" charset="0"/>
              </a:rPr>
              <a:t>Ruti</a:t>
            </a:r>
            <a:r>
              <a:rPr lang="en-US" altLang="zh-CN" sz="2000" dirty="0">
                <a:latin typeface="Times New Roman" pitchFamily="18" charset="0"/>
                <a:cs typeface="Times New Roman" pitchFamily="18" charset="0"/>
              </a:rPr>
              <a:t> (2009) Tropical response to the Atlantic Equatorial mode: AGCM </a:t>
            </a:r>
            <a:r>
              <a:rPr lang="en-US" altLang="zh-CN" sz="2000" dirty="0" err="1">
                <a:latin typeface="Times New Roman" pitchFamily="18" charset="0"/>
                <a:cs typeface="Times New Roman" pitchFamily="18" charset="0"/>
              </a:rPr>
              <a:t>multimodel</a:t>
            </a:r>
            <a:r>
              <a:rPr lang="en-US" altLang="zh-CN" sz="2000" dirty="0">
                <a:latin typeface="Times New Roman" pitchFamily="18" charset="0"/>
                <a:cs typeface="Times New Roman" pitchFamily="18" charset="0"/>
              </a:rPr>
              <a:t> approach. </a:t>
            </a:r>
            <a:r>
              <a:rPr lang="en-US" altLang="zh-CN" sz="2000" dirty="0" err="1">
                <a:latin typeface="Times New Roman" pitchFamily="18" charset="0"/>
                <a:cs typeface="Times New Roman" pitchFamily="18" charset="0"/>
              </a:rPr>
              <a:t>Clim</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Dyn</a:t>
            </a: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Doi</a:t>
            </a:r>
            <a:r>
              <a:rPr lang="en-US" altLang="zh-CN" sz="2000" dirty="0">
                <a:latin typeface="Times New Roman" pitchFamily="18" charset="0"/>
                <a:cs typeface="Times New Roman" pitchFamily="18" charset="0"/>
              </a:rPr>
              <a:t>: 10.1007/s00382-009-0624-6 </a:t>
            </a:r>
          </a:p>
          <a:p>
            <a:pPr marL="540000" indent="-540000">
              <a:buNone/>
            </a:pPr>
            <a:r>
              <a:rPr lang="en-US" altLang="zh-CN" sz="2000" dirty="0">
                <a:latin typeface="Times New Roman" pitchFamily="18" charset="0"/>
                <a:cs typeface="Times New Roman" pitchFamily="18" charset="0"/>
              </a:rPr>
              <a:t>Gill, A.E., 1980: Some simple solutions for heat-induced tropical circulation, Q. J. Roy. Met. Soc., 106, 447-462. </a:t>
            </a:r>
          </a:p>
          <a:p>
            <a:pPr marL="540000" indent="-540000">
              <a:buNone/>
            </a:pPr>
            <a:r>
              <a:rPr lang="en-US" altLang="zh-CN" sz="2000" dirty="0">
                <a:latin typeface="Times New Roman" pitchFamily="18" charset="0"/>
                <a:cs typeface="Times New Roman" pitchFamily="18" charset="0"/>
              </a:rPr>
              <a:t>“Cyclone </a:t>
            </a:r>
            <a:r>
              <a:rPr lang="en-US" altLang="zh-CN" sz="2000" dirty="0" err="1">
                <a:latin typeface="Times New Roman" pitchFamily="18" charset="0"/>
                <a:cs typeface="Times New Roman" pitchFamily="18" charset="0"/>
              </a:rPr>
              <a:t>Gonu</a:t>
            </a:r>
            <a:r>
              <a:rPr lang="en-US" altLang="zh-CN" sz="2000" dirty="0">
                <a:latin typeface="Times New Roman" pitchFamily="18" charset="0"/>
                <a:cs typeface="Times New Roman" pitchFamily="18" charset="0"/>
              </a:rPr>
              <a:t>”. Wikipedia, </a:t>
            </a:r>
            <a:r>
              <a:rPr lang="en-US" altLang="zh-CN" sz="2000" dirty="0" err="1">
                <a:latin typeface="Times New Roman" pitchFamily="18" charset="0"/>
                <a:cs typeface="Times New Roman" pitchFamily="18" charset="0"/>
              </a:rPr>
              <a:t>en.wikipedia.org/wiki/Cyclone_Gonu</a:t>
            </a:r>
            <a:endParaRPr lang="en-US" altLang="zh-CN" sz="2000" dirty="0">
              <a:latin typeface="Times New Roman" pitchFamily="18" charset="0"/>
              <a:cs typeface="Times New Roman" pitchFamily="18" charset="0"/>
            </a:endParaRPr>
          </a:p>
          <a:p>
            <a:pPr marL="540000" indent="-540000">
              <a:buNone/>
            </a:pPr>
            <a:r>
              <a:rPr lang="en-US" altLang="zh-CN" sz="2000" dirty="0">
                <a:latin typeface="Times New Roman" pitchFamily="18" charset="0"/>
                <a:cs typeface="Times New Roman" pitchFamily="18" charset="0"/>
              </a:rPr>
              <a:t>Edward Pritchard, AOML. “Behind the 2015 Atlantic Hurricane Season: Wind Shear &amp; Tropical Cyclones</a:t>
            </a:r>
          </a:p>
          <a:p>
            <a:pPr marL="540000" indent="-540000">
              <a:buNone/>
            </a:pPr>
            <a:r>
              <a:rPr lang="en-US" altLang="zh-CN" sz="2000" dirty="0">
                <a:latin typeface="Times New Roman" pitchFamily="18" charset="0"/>
                <a:cs typeface="Times New Roman" pitchFamily="18" charset="0"/>
              </a:rPr>
              <a:t>         ”. National Oceanic &amp; Atmospheric Administration, www.aoml.noaa.gov/keynotes/keynotes_0715_</a:t>
            </a:r>
          </a:p>
          <a:p>
            <a:pPr marL="540000" indent="-540000">
              <a:buNone/>
            </a:pPr>
            <a:r>
              <a:rPr lang="en-US" altLang="zh-CN" sz="2000" dirty="0">
                <a:latin typeface="Times New Roman" pitchFamily="18" charset="0"/>
                <a:cs typeface="Times New Roman" pitchFamily="18" charset="0"/>
              </a:rPr>
              <a:t>         </a:t>
            </a:r>
            <a:r>
              <a:rPr lang="en-US" altLang="zh-CN" sz="2000" dirty="0" err="1">
                <a:latin typeface="Times New Roman" pitchFamily="18" charset="0"/>
                <a:cs typeface="Times New Roman" pitchFamily="18" charset="0"/>
              </a:rPr>
              <a:t>windshear.html</a:t>
            </a:r>
            <a:endParaRPr lang="en-US" altLang="zh-CN" sz="2000" dirty="0">
              <a:latin typeface="Times New Roman" pitchFamily="18" charset="0"/>
              <a:cs typeface="Times New Roman" pitchFamily="18" charset="0"/>
            </a:endParaRPr>
          </a:p>
          <a:p>
            <a:pPr marL="540000" indent="-540000">
              <a:buNone/>
            </a:pPr>
            <a:r>
              <a:rPr lang="en-US" altLang="zh-CN" sz="2000" dirty="0">
                <a:latin typeface="Times New Roman" pitchFamily="18" charset="0"/>
                <a:cs typeface="Times New Roman" pitchFamily="18" charset="0"/>
              </a:rPr>
              <a:t>“Indian Ocean influences on Australian climate”. Australian Government Bureau of Meteorology, </a:t>
            </a:r>
            <a:r>
              <a:rPr lang="en-US" altLang="zh-CN" sz="2000" dirty="0" err="1">
                <a:latin typeface="Times New Roman" pitchFamily="18" charset="0"/>
                <a:cs typeface="Times New Roman" pitchFamily="18" charset="0"/>
              </a:rPr>
              <a:t>www.bom.gov.au/climate/iod</a:t>
            </a:r>
            <a:r>
              <a:rPr lang="en-US" altLang="zh-CN" sz="2000" dirty="0">
                <a:latin typeface="Times New Roman" pitchFamily="18" charset="0"/>
                <a:cs typeface="Times New Roman" pitchFamily="18" charset="0"/>
              </a:rPr>
              <a:t>/</a:t>
            </a:r>
          </a:p>
        </p:txBody>
      </p:sp>
      <p:pic>
        <p:nvPicPr>
          <p:cNvPr id="4" name="Picture 2" descr="D:\1稻壳模板\ppt\2016.4\小清新水彩花卉毕业答辩模板\小清新水彩花卉毕业答辩模板.png"/>
          <p:cNvPicPr>
            <a:picLocks noChangeAspect="1" noChangeArrowheads="1"/>
          </p:cNvPicPr>
          <p:nvPr/>
        </p:nvPicPr>
        <p:blipFill>
          <a:blip r:embed="rId3" cstate="screen"/>
          <a:srcRect/>
          <a:stretch>
            <a:fillRect/>
          </a:stretch>
        </p:blipFill>
        <p:spPr bwMode="auto">
          <a:xfrm rot="10800000">
            <a:off x="2609022" y="5488306"/>
            <a:ext cx="7354956" cy="13696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3992" y="2185411"/>
            <a:ext cx="6647688" cy="2214944"/>
          </a:xfrm>
        </p:spPr>
        <p:txBody>
          <a:bodyPr>
            <a:noAutofit/>
          </a:bodyPr>
          <a:lstStyle/>
          <a:p>
            <a:r>
              <a:rPr lang="en-US" sz="9600" dirty="0">
                <a:ln w="0"/>
                <a:solidFill>
                  <a:schemeClr val="accent4">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Thank you!</a:t>
            </a:r>
          </a:p>
        </p:txBody>
      </p:sp>
      <p:pic>
        <p:nvPicPr>
          <p:cNvPr id="3" name="Picture 2" descr="D:\1稻壳模板\ppt\2016.4\小清新水彩花卉毕业答辩模板\小清新水彩花卉毕业答辩模板.png"/>
          <p:cNvPicPr>
            <a:picLocks noChangeAspect="1" noChangeArrowheads="1"/>
          </p:cNvPicPr>
          <p:nvPr/>
        </p:nvPicPr>
        <p:blipFill>
          <a:blip r:embed="rId2" cstate="screen"/>
          <a:srcRect/>
          <a:stretch>
            <a:fillRect/>
          </a:stretch>
        </p:blipFill>
        <p:spPr bwMode="auto">
          <a:xfrm rot="10800000">
            <a:off x="2609017" y="5488306"/>
            <a:ext cx="7354956" cy="13696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1稻壳模板\ppt\2016.4\小清新水彩花卉毕业答辩模板\小清新水彩花卉毕业答辩模板.png"/>
          <p:cNvPicPr>
            <a:picLocks noChangeAspect="1" noChangeArrowheads="1"/>
          </p:cNvPicPr>
          <p:nvPr/>
        </p:nvPicPr>
        <p:blipFill>
          <a:blip r:embed="rId2" cstate="screen"/>
          <a:srcRect/>
          <a:stretch>
            <a:fillRect/>
          </a:stretch>
        </p:blipFill>
        <p:spPr bwMode="auto">
          <a:xfrm>
            <a:off x="2467508" y="0"/>
            <a:ext cx="7354956" cy="13696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34</a:t>
            </a:fld>
            <a:endParaRPr lang="en-US"/>
          </a:p>
        </p:txBody>
      </p:sp>
    </p:spTree>
    <p:extLst>
      <p:ext uri="{BB962C8B-B14F-4D97-AF65-F5344CB8AC3E}">
        <p14:creationId xmlns:p14="http://schemas.microsoft.com/office/powerpoint/2010/main" val="315707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Overview</a:t>
            </a:r>
          </a:p>
        </p:txBody>
      </p:sp>
      <p:sp>
        <p:nvSpPr>
          <p:cNvPr id="3" name="Content Placeholder 2"/>
          <p:cNvSpPr>
            <a:spLocks noGrp="1"/>
          </p:cNvSpPr>
          <p:nvPr>
            <p:ph idx="1"/>
          </p:nvPr>
        </p:nvSpPr>
        <p:spPr/>
        <p:txBody>
          <a:bodyPr>
            <a:normAutofit lnSpcReduction="10000"/>
          </a:bodyPr>
          <a:lstStyle/>
          <a:p>
            <a:r>
              <a:rPr lang="en-US" dirty="0">
                <a:solidFill>
                  <a:srgbClr val="8D74AC"/>
                </a:solidFill>
                <a:latin typeface="Times New Roman" panose="02020603050405020304" pitchFamily="18" charset="0"/>
                <a:cs typeface="Times New Roman" panose="02020603050405020304" pitchFamily="18" charset="0"/>
              </a:rPr>
              <a:t>Sea Surface Temperature </a:t>
            </a:r>
            <a:r>
              <a:rPr lang="en-US" sz="3200" dirty="0">
                <a:latin typeface="Times New Roman" panose="02020603050405020304" pitchFamily="18" charset="0"/>
                <a:cs typeface="Times New Roman" panose="02020603050405020304" pitchFamily="18" charset="0"/>
              </a:rPr>
              <a:t>(</a:t>
            </a:r>
            <a:r>
              <a:rPr lang="en-US" dirty="0">
                <a:solidFill>
                  <a:srgbClr val="8D74AC"/>
                </a:solidFill>
                <a:latin typeface="Times New Roman" panose="02020603050405020304" pitchFamily="18" charset="0"/>
                <a:cs typeface="Times New Roman" panose="02020603050405020304" pitchFamily="18" charset="0"/>
              </a:rPr>
              <a:t>SST</a:t>
            </a:r>
            <a:r>
              <a:rPr lang="en-US" sz="3200" dirty="0">
                <a:latin typeface="Times New Roman" panose="02020603050405020304" pitchFamily="18" charset="0"/>
                <a:cs typeface="Times New Roman" panose="02020603050405020304" pitchFamily="18" charset="0"/>
              </a:rPr>
              <a:t>)</a:t>
            </a:r>
            <a:r>
              <a:rPr lang="en-US" sz="3200" dirty="0">
                <a:solidFill>
                  <a:srgbClr val="8D74AC"/>
                </a:solidFill>
                <a:latin typeface="Times New Roman" panose="02020603050405020304" pitchFamily="18" charset="0"/>
                <a:cs typeface="Times New Roman" panose="02020603050405020304" pitchFamily="18" charset="0"/>
              </a:rPr>
              <a:t> anomalies </a:t>
            </a:r>
            <a:r>
              <a:rPr lang="en-US" sz="3200" dirty="0">
                <a:latin typeface="Times New Roman" panose="02020603050405020304" pitchFamily="18" charset="0"/>
                <a:cs typeface="Times New Roman" panose="02020603050405020304" pitchFamily="18" charset="0"/>
              </a:rPr>
              <a:t>in tropical South Atlantic Ocean</a:t>
            </a:r>
          </a:p>
          <a:p>
            <a:endParaRPr lang="en-US" sz="3200" dirty="0">
              <a:latin typeface="Times New Roman" panose="02020603050405020304" pitchFamily="18" charset="0"/>
              <a:cs typeface="Times New Roman" panose="02020603050405020304" pitchFamily="18" charset="0"/>
            </a:endParaRPr>
          </a:p>
          <a:p>
            <a:r>
              <a:rPr lang="en-US" sz="3200" dirty="0">
                <a:solidFill>
                  <a:srgbClr val="8D74AC"/>
                </a:solidFill>
                <a:latin typeface="Times New Roman" panose="02020603050405020304" pitchFamily="18" charset="0"/>
                <a:cs typeface="Times New Roman" panose="02020603050405020304" pitchFamily="18" charset="0"/>
              </a:rPr>
              <a:t>Frequency</a:t>
            </a:r>
            <a:r>
              <a:rPr lang="en-US" sz="3200" dirty="0">
                <a:solidFill>
                  <a:srgbClr val="9B84B6"/>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tropic cyclones (</a:t>
            </a:r>
            <a:r>
              <a:rPr lang="en-US" sz="3200" dirty="0">
                <a:solidFill>
                  <a:srgbClr val="8D74AC"/>
                </a:solidFill>
                <a:latin typeface="Times New Roman" panose="02020603050405020304" pitchFamily="18" charset="0"/>
                <a:cs typeface="Times New Roman" panose="02020603050405020304" pitchFamily="18" charset="0"/>
              </a:rPr>
              <a:t>TCs</a:t>
            </a:r>
            <a:r>
              <a:rPr lang="en-US" sz="3200" dirty="0">
                <a:latin typeface="Times New Roman" panose="02020603050405020304" pitchFamily="18" charset="0"/>
                <a:cs typeface="Times New Roman" panose="02020603050405020304" pitchFamily="18" charset="0"/>
              </a:rPr>
              <a:t>) in Arabian Sea</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Pre-monsoon season (</a:t>
            </a:r>
            <a:r>
              <a:rPr lang="en-US" sz="3200" dirty="0">
                <a:solidFill>
                  <a:srgbClr val="8D74AC"/>
                </a:solidFill>
                <a:latin typeface="Times New Roman" panose="02020603050405020304" pitchFamily="18" charset="0"/>
                <a:cs typeface="Times New Roman" panose="02020603050405020304" pitchFamily="18" charset="0"/>
              </a:rPr>
              <a:t>May-June</a:t>
            </a:r>
            <a:r>
              <a:rPr lang="en-US" sz="3200" dirty="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Observations &amp; Climate model experiments</a:t>
            </a:r>
          </a:p>
        </p:txBody>
      </p:sp>
      <p:pic>
        <p:nvPicPr>
          <p:cNvPr id="4" name="Picture 4" descr="D:\1稻壳模板\ppt\2016.4\小清新水彩花卉毕业答辩模板\未标题-4.png"/>
          <p:cNvPicPr>
            <a:picLocks noChangeAspect="1" noChangeArrowheads="1"/>
          </p:cNvPicPr>
          <p:nvPr/>
        </p:nvPicPr>
        <p:blipFill>
          <a:blip r:embed="rId3" cstate="print"/>
          <a:srcRect/>
          <a:stretch>
            <a:fillRect/>
          </a:stretch>
        </p:blipFill>
        <p:spPr bwMode="auto">
          <a:xfrm>
            <a:off x="10766425" y="1892016"/>
            <a:ext cx="1425575" cy="438943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6075BD3F-C730-4634-A530-03608CBD7376}" type="slidenum">
              <a:rPr lang="en-US" smtClean="0"/>
              <a:pPr/>
              <a:t>4</a:t>
            </a:fld>
            <a:endParaRPr lang="en-US"/>
          </a:p>
        </p:txBody>
      </p:sp>
    </p:spTree>
    <p:extLst>
      <p:ext uri="{BB962C8B-B14F-4D97-AF65-F5344CB8AC3E}">
        <p14:creationId xmlns:p14="http://schemas.microsoft.com/office/powerpoint/2010/main" val="1658951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5578" y="473529"/>
            <a:ext cx="2155093" cy="3161100"/>
          </a:xfrm>
        </p:spPr>
        <p:txBody>
          <a:bodyPr>
            <a:normAutofit/>
          </a:bodyPr>
          <a:lstStyle/>
          <a:p>
            <a:r>
              <a:rPr lang="en-US" sz="16600" dirty="0">
                <a:ln w="0"/>
                <a:solidFill>
                  <a:schemeClr val="accent4">
                    <a:lumMod val="75000"/>
                  </a:schemeClr>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621992" y="2808851"/>
            <a:ext cx="9791700" cy="1940130"/>
          </a:xfrm>
        </p:spPr>
        <p:txBody>
          <a:bodyPr>
            <a:normAutofit/>
          </a:bodyPr>
          <a:lstStyle/>
          <a:p>
            <a:r>
              <a:rPr lang="en-US" sz="3200" dirty="0">
                <a:latin typeface="Times New Roman" panose="02020603050405020304" pitchFamily="18" charset="0"/>
                <a:cs typeface="Times New Roman" panose="02020603050405020304" pitchFamily="18" charset="0"/>
              </a:rPr>
              <a:t>Where is the Arabian Sea?</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Did you ever notice the TCs in the Arabian Sea?</a:t>
            </a:r>
          </a:p>
        </p:txBody>
      </p:sp>
      <p:pic>
        <p:nvPicPr>
          <p:cNvPr id="4" name="Picture 4" descr="D:\1稻壳模板\ppt\2016.4\小清新水彩花卉毕业答辩模板\未标题-4.png"/>
          <p:cNvPicPr>
            <a:picLocks noChangeAspect="1" noChangeArrowheads="1"/>
          </p:cNvPicPr>
          <p:nvPr/>
        </p:nvPicPr>
        <p:blipFill>
          <a:blip r:embed="rId3" cstate="print"/>
          <a:srcRect/>
          <a:stretch>
            <a:fillRect/>
          </a:stretch>
        </p:blipFill>
        <p:spPr bwMode="auto">
          <a:xfrm>
            <a:off x="10763077" y="1886535"/>
            <a:ext cx="1425575" cy="4389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D:\1稻壳模板\ppt\2016.4\小清新水彩花卉毕业答辩模板\未标题-3.png"/>
          <p:cNvPicPr>
            <a:picLocks noChangeAspect="1" noChangeArrowheads="1"/>
          </p:cNvPicPr>
          <p:nvPr/>
        </p:nvPicPr>
        <p:blipFill>
          <a:blip r:embed="rId4" cstate="print"/>
          <a:srcRect/>
          <a:stretch>
            <a:fillRect/>
          </a:stretch>
        </p:blipFill>
        <p:spPr bwMode="auto">
          <a:xfrm>
            <a:off x="0" y="2275227"/>
            <a:ext cx="1236662" cy="421798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075BD3F-C730-4634-A530-03608CBD7376}" type="slidenum">
              <a:rPr lang="en-US" smtClean="0"/>
              <a:pPr/>
              <a:t>5</a:t>
            </a:fld>
            <a:endParaRPr lang="en-US"/>
          </a:p>
        </p:txBody>
      </p:sp>
    </p:spTree>
    <p:extLst>
      <p:ext uri="{BB962C8B-B14F-4D97-AF65-F5344CB8AC3E}">
        <p14:creationId xmlns:p14="http://schemas.microsoft.com/office/powerpoint/2010/main" val="3778729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3410"/>
            <a:ext cx="10515600" cy="719828"/>
          </a:xfrm>
        </p:spPr>
        <p:txBody>
          <a:bodyPr>
            <a:normAutofit fontScale="90000"/>
          </a:bodyPr>
          <a:lstStyle/>
          <a:p>
            <a:r>
              <a:rPr lang="en-US" sz="4800" dirty="0">
                <a:latin typeface="Times New Roman" panose="02020603050405020304" pitchFamily="18" charset="0"/>
                <a:cs typeface="Times New Roman" panose="02020603050405020304" pitchFamily="18" charset="0"/>
              </a:rPr>
              <a:t>Map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035" y="833238"/>
            <a:ext cx="10882365" cy="6050595"/>
          </a:xfrm>
          <a:prstGeom prst="rect">
            <a:avLst/>
          </a:prstGeom>
        </p:spPr>
      </p:pic>
      <p:sp>
        <p:nvSpPr>
          <p:cNvPr id="5" name="Oval 4"/>
          <p:cNvSpPr/>
          <p:nvPr/>
        </p:nvSpPr>
        <p:spPr>
          <a:xfrm>
            <a:off x="4560725" y="3666353"/>
            <a:ext cx="2263698" cy="2074126"/>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04122" y="3096250"/>
            <a:ext cx="814039" cy="741556"/>
          </a:xfrm>
          <a:prstGeom prst="ellipse">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136971" y="-98774"/>
            <a:ext cx="911574" cy="971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75BD3F-C730-4634-A530-03608CBD7376}" type="slidenum">
              <a:rPr lang="en-US" smtClean="0"/>
              <a:pPr/>
              <a:t>6</a:t>
            </a:fld>
            <a:endParaRPr lang="en-US"/>
          </a:p>
        </p:txBody>
      </p:sp>
      <p:sp>
        <p:nvSpPr>
          <p:cNvPr id="8" name="Oval 7"/>
          <p:cNvSpPr/>
          <p:nvPr/>
        </p:nvSpPr>
        <p:spPr>
          <a:xfrm>
            <a:off x="7370219" y="3954045"/>
            <a:ext cx="2293496" cy="1124262"/>
          </a:xfrm>
          <a:prstGeom prst="ellipse">
            <a:avLst/>
          </a:prstGeom>
          <a:noFill/>
          <a:ln w="381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361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TCs Can be Disastrous</a:t>
            </a:r>
          </a:p>
        </p:txBody>
      </p:sp>
      <p:sp>
        <p:nvSpPr>
          <p:cNvPr id="3" name="Content Placeholder 2"/>
          <p:cNvSpPr>
            <a:spLocks noGrp="1"/>
          </p:cNvSpPr>
          <p:nvPr>
            <p:ph idx="1"/>
          </p:nvPr>
        </p:nvSpPr>
        <p:spPr>
          <a:xfrm>
            <a:off x="1279071" y="1776640"/>
            <a:ext cx="6585488" cy="3621446"/>
          </a:xfrm>
        </p:spPr>
        <p:txBody>
          <a:bodyPr>
            <a:normAutofit/>
          </a:bodyPr>
          <a:lstStyle/>
          <a:p>
            <a:r>
              <a:rPr lang="en-US" sz="3200" dirty="0">
                <a:latin typeface="Times New Roman" panose="02020603050405020304" pitchFamily="18" charset="0"/>
                <a:cs typeface="Times New Roman" panose="02020603050405020304" pitchFamily="18" charset="0"/>
              </a:rPr>
              <a:t>Only </a:t>
            </a:r>
            <a:r>
              <a:rPr lang="en-US" sz="3200" dirty="0">
                <a:solidFill>
                  <a:srgbClr val="7F63A1"/>
                </a:solidFill>
                <a:latin typeface="Times New Roman" panose="02020603050405020304" pitchFamily="18" charset="0"/>
                <a:cs typeface="Times New Roman" panose="02020603050405020304" pitchFamily="18" charset="0"/>
              </a:rPr>
              <a:t>3%</a:t>
            </a:r>
            <a:r>
              <a:rPr lang="en-US" sz="3200" dirty="0">
                <a:solidFill>
                  <a:srgbClr val="9B84B6"/>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of global </a:t>
            </a:r>
            <a:r>
              <a:rPr lang="en-US" sz="3200" dirty="0" err="1">
                <a:latin typeface="Times New Roman" panose="02020603050405020304" pitchFamily="18" charset="0"/>
                <a:cs typeface="Times New Roman" panose="02020603050405020304" pitchFamily="18" charset="0"/>
              </a:rPr>
              <a:t>TCs</a:t>
            </a:r>
            <a:endParaRPr lang="en-US" sz="3200" dirty="0">
              <a:latin typeface="Times New Roman" panose="02020603050405020304" pitchFamily="18" charset="0"/>
              <a:cs typeface="Times New Roman" panose="02020603050405020304" pitchFamily="18" charset="0"/>
            </a:endParaRPr>
          </a:p>
          <a:p>
            <a:pPr>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Strong societal and economic damage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1960" y="1528756"/>
            <a:ext cx="5347216" cy="4858328"/>
          </a:xfrm>
          <a:prstGeom prst="rect">
            <a:avLst/>
          </a:prstGeom>
        </p:spPr>
      </p:pic>
      <p:sp>
        <p:nvSpPr>
          <p:cNvPr id="5" name="TextBox 4"/>
          <p:cNvSpPr txBox="1"/>
          <p:nvPr/>
        </p:nvSpPr>
        <p:spPr>
          <a:xfrm>
            <a:off x="7947671" y="2053085"/>
            <a:ext cx="977072"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Iran</a:t>
            </a:r>
          </a:p>
        </p:txBody>
      </p:sp>
      <p:sp>
        <p:nvSpPr>
          <p:cNvPr id="6" name="TextBox 5"/>
          <p:cNvSpPr txBox="1"/>
          <p:nvPr/>
        </p:nvSpPr>
        <p:spPr>
          <a:xfrm>
            <a:off x="7301548" y="3725602"/>
            <a:ext cx="877718" cy="400110"/>
          </a:xfrm>
          <a:prstGeom prst="rect">
            <a:avLst/>
          </a:prstGeom>
          <a:noFill/>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Oman</a:t>
            </a:r>
          </a:p>
        </p:txBody>
      </p:sp>
      <p:sp>
        <p:nvSpPr>
          <p:cNvPr id="7" name="TextBox 6"/>
          <p:cNvSpPr txBox="1"/>
          <p:nvPr/>
        </p:nvSpPr>
        <p:spPr>
          <a:xfrm>
            <a:off x="1839042" y="4587138"/>
            <a:ext cx="4802918" cy="1815882"/>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Super Storm </a:t>
            </a:r>
            <a:r>
              <a:rPr lang="en-US" sz="2800" dirty="0" err="1">
                <a:latin typeface="Times New Roman" panose="02020603050405020304" pitchFamily="18" charset="0"/>
                <a:cs typeface="Times New Roman" panose="02020603050405020304" pitchFamily="18" charset="0"/>
              </a:rPr>
              <a:t>Guno</a:t>
            </a:r>
            <a:r>
              <a:rPr lang="en-US" sz="2800" dirty="0">
                <a:latin typeface="Times New Roman" panose="02020603050405020304" pitchFamily="18" charset="0"/>
                <a:cs typeface="Times New Roman" panose="02020603050405020304" pitchFamily="18" charset="0"/>
              </a:rPr>
              <a:t> in June 2007</a:t>
            </a:r>
          </a:p>
          <a:p>
            <a:r>
              <a:rPr lang="en-US" sz="2800" dirty="0">
                <a:latin typeface="Times New Roman" panose="02020603050405020304" pitchFamily="18" charset="0"/>
                <a:cs typeface="Times New Roman" panose="02020603050405020304" pitchFamily="18" charset="0"/>
              </a:rPr>
              <a:t>Landfall: Oman &amp; Iran</a:t>
            </a:r>
          </a:p>
          <a:p>
            <a:r>
              <a:rPr lang="en-US" sz="2800" dirty="0">
                <a:latin typeface="Times New Roman" panose="02020603050405020304" pitchFamily="18" charset="0"/>
                <a:cs typeface="Times New Roman" panose="02020603050405020304" pitchFamily="18" charset="0"/>
              </a:rPr>
              <a:t>Damages: about $4 billion</a:t>
            </a:r>
          </a:p>
          <a:p>
            <a:r>
              <a:rPr lang="en-US" sz="2800" dirty="0">
                <a:latin typeface="Times New Roman" panose="02020603050405020304" pitchFamily="18" charset="0"/>
                <a:cs typeface="Times New Roman" panose="02020603050405020304" pitchFamily="18" charset="0"/>
              </a:rPr>
              <a:t>Fatalities: about 100</a:t>
            </a:r>
          </a:p>
        </p:txBody>
      </p:sp>
      <p:sp>
        <p:nvSpPr>
          <p:cNvPr id="8" name="椭圆 7"/>
          <p:cNvSpPr/>
          <p:nvPr/>
        </p:nvSpPr>
        <p:spPr>
          <a:xfrm>
            <a:off x="8239105" y="3850904"/>
            <a:ext cx="201478" cy="154983"/>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565774" y="2375703"/>
            <a:ext cx="201478" cy="154983"/>
          </a:xfrm>
          <a:prstGeom prst="ellipse">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3" descr="D:\1稻壳模板\ppt\2016.4\小清新水彩花卉毕业答辩模板\未标题-3.png"/>
          <p:cNvPicPr>
            <a:picLocks noChangeAspect="1" noChangeArrowheads="1"/>
          </p:cNvPicPr>
          <p:nvPr/>
        </p:nvPicPr>
        <p:blipFill>
          <a:blip r:embed="rId4" cstate="print"/>
          <a:srcRect/>
          <a:stretch>
            <a:fillRect/>
          </a:stretch>
        </p:blipFill>
        <p:spPr bwMode="auto">
          <a:xfrm>
            <a:off x="0" y="2275227"/>
            <a:ext cx="1236662" cy="4217988"/>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10"/>
          <p:cNvSpPr>
            <a:spLocks noGrp="1"/>
          </p:cNvSpPr>
          <p:nvPr>
            <p:ph type="sldNum" sz="quarter" idx="12"/>
          </p:nvPr>
        </p:nvSpPr>
        <p:spPr/>
        <p:txBody>
          <a:bodyPr/>
          <a:lstStyle/>
          <a:p>
            <a:fld id="{6075BD3F-C730-4634-A530-03608CBD7376}" type="slidenum">
              <a:rPr lang="en-US" smtClean="0"/>
              <a:pPr/>
              <a:t>7</a:t>
            </a:fld>
            <a:endParaRPr lang="en-US"/>
          </a:p>
        </p:txBody>
      </p:sp>
    </p:spTree>
    <p:extLst>
      <p:ext uri="{BB962C8B-B14F-4D97-AF65-F5344CB8AC3E}">
        <p14:creationId xmlns:p14="http://schemas.microsoft.com/office/powerpoint/2010/main" val="254474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Super storm </a:t>
            </a:r>
            <a:r>
              <a:rPr lang="en-US" dirty="0" err="1">
                <a:latin typeface="Times New Roman" panose="02020603050405020304" pitchFamily="18" charset="0"/>
                <a:cs typeface="Times New Roman" panose="02020603050405020304" pitchFamily="18" charset="0"/>
              </a:rPr>
              <a:t>Guno</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075BD3F-C730-4634-A530-03608CBD7376}" type="slidenum">
              <a:rPr lang="en-US" smtClean="0"/>
              <a:pPr/>
              <a:t>8</a:t>
            </a:fld>
            <a:endParaRPr lang="en-US"/>
          </a:p>
        </p:txBody>
      </p:sp>
      <p:pic>
        <p:nvPicPr>
          <p:cNvPr id="1026" name="Picture 2" descr="File:Gonu Damage in Qurum Beach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83" y="1371485"/>
            <a:ext cx="5738646" cy="4303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Oman Gon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4461" y="1371485"/>
            <a:ext cx="6453353" cy="43076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675470"/>
            <a:ext cx="311226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Road damage in Muscat, Oman</a:t>
            </a:r>
          </a:p>
        </p:txBody>
      </p:sp>
      <p:sp>
        <p:nvSpPr>
          <p:cNvPr id="6" name="TextBox 5"/>
          <p:cNvSpPr txBox="1"/>
          <p:nvPr/>
        </p:nvSpPr>
        <p:spPr>
          <a:xfrm>
            <a:off x="5754413" y="5675470"/>
            <a:ext cx="5160452"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Flipped car and flooding on a street in Muscat, Oman</a:t>
            </a:r>
          </a:p>
        </p:txBody>
      </p:sp>
    </p:spTree>
    <p:extLst>
      <p:ext uri="{BB962C8B-B14F-4D97-AF65-F5344CB8AC3E}">
        <p14:creationId xmlns:p14="http://schemas.microsoft.com/office/powerpoint/2010/main" val="4074440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2404888"/>
            <a:ext cx="10972800" cy="1143000"/>
          </a:xfrm>
        </p:spPr>
        <p:txBody>
          <a:bodyPr/>
          <a:lstStyle/>
          <a:p>
            <a:r>
              <a:rPr lang="en-US" dirty="0">
                <a:latin typeface="Times New Roman" panose="02020603050405020304" pitchFamily="18" charset="0"/>
                <a:cs typeface="Times New Roman" panose="02020603050405020304" pitchFamily="18" charset="0"/>
              </a:rPr>
              <a:t>Atmospheric circulations affect TCs</a:t>
            </a:r>
          </a:p>
        </p:txBody>
      </p:sp>
      <p:sp>
        <p:nvSpPr>
          <p:cNvPr id="4" name="Slide Number Placeholder 3"/>
          <p:cNvSpPr>
            <a:spLocks noGrp="1"/>
          </p:cNvSpPr>
          <p:nvPr>
            <p:ph type="sldNum" sz="quarter" idx="12"/>
          </p:nvPr>
        </p:nvSpPr>
        <p:spPr/>
        <p:txBody>
          <a:bodyPr/>
          <a:lstStyle/>
          <a:p>
            <a:fld id="{6075BD3F-C730-4634-A530-03608CBD7376}" type="slidenum">
              <a:rPr lang="en-US" smtClean="0"/>
              <a:pPr/>
              <a:t>9</a:t>
            </a:fld>
            <a:endParaRPr lang="en-US"/>
          </a:p>
        </p:txBody>
      </p:sp>
      <p:pic>
        <p:nvPicPr>
          <p:cNvPr id="5" name="Picture 2" descr="D:\1稻壳模板\ppt\2016.4\小清新水彩花卉毕业答辩模板\小清新水彩花卉毕业答辩模板.png"/>
          <p:cNvPicPr>
            <a:picLocks noChangeAspect="1" noChangeArrowheads="1"/>
          </p:cNvPicPr>
          <p:nvPr/>
        </p:nvPicPr>
        <p:blipFill>
          <a:blip r:embed="rId3" cstate="screen"/>
          <a:srcRect/>
          <a:stretch>
            <a:fillRect/>
          </a:stretch>
        </p:blipFill>
        <p:spPr bwMode="auto">
          <a:xfrm>
            <a:off x="4837044" y="0"/>
            <a:ext cx="7354956" cy="13696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1稻壳模板\ppt\2016.4\小清新水彩花卉毕业答辩模板\未标题-5.png"/>
          <p:cNvPicPr>
            <a:picLocks noChangeAspect="1" noChangeArrowheads="1"/>
          </p:cNvPicPr>
          <p:nvPr/>
        </p:nvPicPr>
        <p:blipFill>
          <a:blip r:embed="rId4" cstate="screen"/>
          <a:srcRect/>
          <a:stretch>
            <a:fillRect/>
          </a:stretch>
        </p:blipFill>
        <p:spPr bwMode="auto">
          <a:xfrm>
            <a:off x="-207922" y="4923692"/>
            <a:ext cx="1808814" cy="192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37264"/>
      </p:ext>
    </p:extLst>
  </p:cSld>
  <p:clrMapOvr>
    <a:masterClrMapping/>
  </p:clrMapOvr>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FFFF0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4602</TotalTime>
  <Words>2449</Words>
  <Application>Microsoft Macintosh PowerPoint</Application>
  <PresentationFormat>Widescreen</PresentationFormat>
  <Paragraphs>342</Paragraphs>
  <Slides>34</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Cambria Math</vt:lpstr>
      <vt:lpstr>Times New Roman</vt:lpstr>
      <vt:lpstr>Wingdings</vt:lpstr>
      <vt:lpstr>Office 主题</vt:lpstr>
      <vt:lpstr>On the role of the Atlantic Ocean in forcing tropic cyclones in the Arabian Sea</vt:lpstr>
      <vt:lpstr>Outline</vt:lpstr>
      <vt:lpstr>Why?</vt:lpstr>
      <vt:lpstr>Overview</vt:lpstr>
      <vt:lpstr>?</vt:lpstr>
      <vt:lpstr>Map</vt:lpstr>
      <vt:lpstr>TCs Can be Disastrous</vt:lpstr>
      <vt:lpstr>Super storm Guno</vt:lpstr>
      <vt:lpstr>Atmospheric circulations affect TCs</vt:lpstr>
      <vt:lpstr>ENSO</vt:lpstr>
      <vt:lpstr>ENSO</vt:lpstr>
      <vt:lpstr>IOD (Indian Ocean Dipole)</vt:lpstr>
      <vt:lpstr>Vertical Wind Shear</vt:lpstr>
      <vt:lpstr>The classic Matsuno-Gill pattern for TC development</vt:lpstr>
      <vt:lpstr>Previous Studies</vt:lpstr>
      <vt:lpstr>Reasons for writing this paper</vt:lpstr>
      <vt:lpstr>TCs</vt:lpstr>
      <vt:lpstr>TC, Typhoon and Hurricane</vt:lpstr>
      <vt:lpstr>The Atlantic Sea Surface Temperature (ATSST) index</vt:lpstr>
      <vt:lpstr>Data</vt:lpstr>
      <vt:lpstr>Methods</vt:lpstr>
      <vt:lpstr>Experiments - 3</vt:lpstr>
      <vt:lpstr>SST anomalies related to ATSST (unit: K) used in the experiments</vt:lpstr>
      <vt:lpstr>Observed Arabian Sea TCs for 1979–2016 (a) </vt:lpstr>
      <vt:lpstr>Observed Arabian Sea TCs for 1979–2016 (a) </vt:lpstr>
      <vt:lpstr>PowerPoint Presentation</vt:lpstr>
      <vt:lpstr>Observation</vt:lpstr>
      <vt:lpstr>Climate model simulation</vt:lpstr>
      <vt:lpstr>PowerPoint Presentation</vt:lpstr>
      <vt:lpstr>Extended ATSST index (30°S-30°N, 80°W-10°E )</vt:lpstr>
      <vt:lpstr>Summary</vt:lpstr>
      <vt:lpstr>Map</vt:lpstr>
      <vt:lpstr>Reference</vt:lpstr>
      <vt:lpstr>Thank you!</vt:lpstr>
    </vt:vector>
  </TitlesOfParts>
  <Company>University of Nevada, Reno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role of the Atlantic Ocean in forcing tropic cyclones in the Arabian Sea</dc:title>
  <dc:creator>Siying Lu</dc:creator>
  <cp:lastModifiedBy>William P Arnott</cp:lastModifiedBy>
  <cp:revision>129</cp:revision>
  <dcterms:created xsi:type="dcterms:W3CDTF">2019-01-31T01:02:37Z</dcterms:created>
  <dcterms:modified xsi:type="dcterms:W3CDTF">2019-02-27T01:30:48Z</dcterms:modified>
</cp:coreProperties>
</file>