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embeddings/oleObject12.bin" ContentType="application/vnd.openxmlformats-officedocument.oleObject"/>
  <Override PartName="/ppt/embeddings/oleObject21.bin" ContentType="application/vnd.openxmlformats-officedocument.oleObject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embeddings/oleObject10.bin" ContentType="application/vnd.openxmlformats-officedocument.oleObject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theme/themeOverride3.xml" ContentType="application/vnd.openxmlformats-officedocument.themeOverr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embeddings/oleObject8.bin" ContentType="application/vnd.openxmlformats-officedocument.oleObject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embeddings/oleObject6.bin" ContentType="application/vnd.openxmlformats-officedocument.oleObject"/>
  <Override PartName="/docProps/custom.xml" ContentType="application/vnd.openxmlformats-officedocument.custom-properties+xml"/>
  <Override PartName="/ppt/embeddings/oleObject4.bin" ContentType="application/vnd.openxmlformats-officedocument.oleObject"/>
  <Override PartName="/ppt/embeddings/oleObject19.bin" ContentType="application/vnd.openxmlformats-officedocument.oleObject"/>
  <Override PartName="/ppt/embeddings/oleObject2.bin" ContentType="application/vnd.openxmlformats-officedocument.oleObject"/>
  <Override PartName="/ppt/embeddings/oleObject17.bin" ContentType="application/vnd.openxmlformats-officedocument.oleObjec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Default Extension="bin" ContentType="application/vnd.ms-office.activeX"/>
  <Override PartName="/ppt/embeddings/oleObject11.bin" ContentType="application/vnd.openxmlformats-officedocument.oleObject"/>
  <Override PartName="/ppt/embeddings/oleObject13.bin" ContentType="application/vnd.openxmlformats-officedocument.oleObject"/>
  <Override PartName="/ppt/embeddings/oleObject22.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embeddings/oleObject20.bin" ContentType="application/vnd.openxmlformats-officedocument.oleObject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activeX/activeX1.xml" ContentType="application/vnd.ms-office.activeX+xml"/>
  <Default Extension="jpeg" ContentType="image/jpeg"/>
  <Override PartName="/ppt/embeddings/oleObject9.bin" ContentType="application/vnd.openxmlformats-officedocument.oleObject"/>
  <Override PartName="/ppt/theme/themeOverride4.xml" ContentType="application/vnd.openxmlformats-officedocument.themeOverr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ppt/embeddings/oleObject7.bin" ContentType="application/vnd.openxmlformats-officedocument.oleObject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embeddings/oleObject5.bin" ContentType="application/vnd.openxmlformats-officedocument.oleObject"/>
  <Default Extension="vml" ContentType="application/vnd.openxmlformats-officedocument.vmlDrawing"/>
  <Override PartName="/ppt/embeddings/oleObject3.bin" ContentType="application/vnd.openxmlformats-officedocument.oleObject"/>
  <Default Extension="gif" ContentType="image/gif"/>
  <Override PartName="/ppt/embeddings/oleObject18.bin" ContentType="application/vnd.openxmlformats-officedocument.oleObject"/>
  <Override PartName="/ppt/embeddings/oleObject1.bin" ContentType="application/vnd.openxmlformats-officedocument.oleObject"/>
  <Override PartName="/ppt/embeddings/oleObject16.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8"/>
  </p:notesMasterIdLst>
  <p:sldIdLst>
    <p:sldId id="256" r:id="rId2"/>
    <p:sldId id="272" r:id="rId3"/>
    <p:sldId id="322" r:id="rId4"/>
    <p:sldId id="323" r:id="rId5"/>
    <p:sldId id="326" r:id="rId6"/>
    <p:sldId id="327" r:id="rId7"/>
    <p:sldId id="324" r:id="rId8"/>
    <p:sldId id="258" r:id="rId9"/>
    <p:sldId id="276" r:id="rId10"/>
    <p:sldId id="321" r:id="rId11"/>
    <p:sldId id="325" r:id="rId12"/>
    <p:sldId id="301" r:id="rId13"/>
    <p:sldId id="317" r:id="rId14"/>
    <p:sldId id="305" r:id="rId15"/>
    <p:sldId id="302" r:id="rId16"/>
    <p:sldId id="303" r:id="rId17"/>
    <p:sldId id="277" r:id="rId18"/>
    <p:sldId id="304" r:id="rId19"/>
    <p:sldId id="273" r:id="rId20"/>
    <p:sldId id="282" r:id="rId21"/>
    <p:sldId id="306" r:id="rId22"/>
    <p:sldId id="308" r:id="rId23"/>
    <p:sldId id="312" r:id="rId24"/>
    <p:sldId id="310" r:id="rId25"/>
    <p:sldId id="313" r:id="rId26"/>
    <p:sldId id="311" r:id="rId27"/>
    <p:sldId id="288" r:id="rId28"/>
    <p:sldId id="293" r:id="rId29"/>
    <p:sldId id="292" r:id="rId30"/>
    <p:sldId id="314" r:id="rId31"/>
    <p:sldId id="294" r:id="rId32"/>
    <p:sldId id="287" r:id="rId33"/>
    <p:sldId id="315" r:id="rId34"/>
    <p:sldId id="316" r:id="rId35"/>
    <p:sldId id="300" r:id="rId36"/>
    <p:sldId id="261" r:id="rId37"/>
  </p:sldIdLst>
  <p:sldSz cx="12192000" cy="6858000"/>
  <p:notesSz cx="6858000" cy="9144000"/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CC4A4A"/>
    <a:srgbClr val="EAECE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226" autoAdjust="0"/>
    <p:restoredTop sz="94710" autoAdjust="0"/>
  </p:normalViewPr>
  <p:slideViewPr>
    <p:cSldViewPr snapToGrid="0">
      <p:cViewPr varScale="1">
        <p:scale>
          <a:sx n="85" d="100"/>
          <a:sy n="85" d="100"/>
        </p:scale>
        <p:origin x="-282" y="-9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138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Relationship Id="rId4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Relationship Id="rId4" Type="http://schemas.openxmlformats.org/officeDocument/2006/relationships/image" Target="../media/image3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7" Type="http://schemas.openxmlformats.org/officeDocument/2006/relationships/image" Target="../media/image37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6" Type="http://schemas.openxmlformats.org/officeDocument/2006/relationships/image" Target="../media/image36.wmf"/><Relationship Id="rId5" Type="http://schemas.openxmlformats.org/officeDocument/2006/relationships/image" Target="../media/image35.wmf"/><Relationship Id="rId4" Type="http://schemas.openxmlformats.org/officeDocument/2006/relationships/image" Target="../media/image34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Relationship Id="rId5" Type="http://schemas.openxmlformats.org/officeDocument/2006/relationships/image" Target="../media/image42.wmf"/><Relationship Id="rId4" Type="http://schemas.openxmlformats.org/officeDocument/2006/relationships/image" Target="../media/image41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image" Target="../media/image4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606CF4-FA77-4E71-BDBB-B62F97D48318}" type="datetimeFigureOut">
              <a:rPr lang="zh-CN" altLang="en-US" smtClean="0"/>
              <a:pPr/>
              <a:t>2019/4/8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7EA511-84E0-4AE0-9842-AB0E10994BF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66011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EA511-84E0-4AE0-9842-AB0E10994BF1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89090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2" name="图片 1101">
            <a:extLst>
              <a:ext uri="{FF2B5EF4-FFF2-40B4-BE49-F238E27FC236}">
                <a16:creationId xmlns="" xmlns:a16="http://schemas.microsoft.com/office/drawing/2014/main" id="{F6B81E82-77CD-42EE-BB96-8BC6A54400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37350"/>
            <a:ext cx="7930836" cy="3820649"/>
          </a:xfrm>
          <a:prstGeom prst="rect">
            <a:avLst/>
          </a:prstGeom>
        </p:spPr>
      </p:pic>
      <p:sp>
        <p:nvSpPr>
          <p:cNvPr id="9801" name="副标题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669925" y="3079043"/>
            <a:ext cx="10850563" cy="475132"/>
          </a:xfrm>
        </p:spPr>
        <p:txBody>
          <a:bodyPr anchor="ctr">
            <a:normAutofit/>
          </a:bodyPr>
          <a:lstStyle>
            <a:lvl1pPr marL="0" marR="0" indent="0" algn="r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pPr marL="0" marR="0" lvl="0" indent="0" algn="r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/>
              <a:t>Click to edit Master subtitle style</a:t>
            </a:r>
          </a:p>
        </p:txBody>
      </p:sp>
      <p:sp>
        <p:nvSpPr>
          <p:cNvPr id="9802" name="标题 1"/>
          <p:cNvSpPr>
            <a:spLocks noGrp="1"/>
          </p:cNvSpPr>
          <p:nvPr userDrawn="1">
            <p:ph type="ctrTitle" hasCustomPrompt="1"/>
          </p:nvPr>
        </p:nvSpPr>
        <p:spPr>
          <a:xfrm>
            <a:off x="669926" y="2321170"/>
            <a:ext cx="10850562" cy="749082"/>
          </a:xfrm>
        </p:spPr>
        <p:txBody>
          <a:bodyPr anchor="ctr">
            <a:normAutofit/>
          </a:bodyPr>
          <a:lstStyle>
            <a:lvl1pPr algn="r"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="" xmlns:p14="http://schemas.microsoft.com/office/powerpoint/2010/main" val="28825868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B1E475EF-3918-4C37-977A-956EB9D76F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495" y="0"/>
            <a:ext cx="11473992" cy="2693989"/>
          </a:xfrm>
          <a:prstGeom prst="rect">
            <a:avLst/>
          </a:prstGeom>
        </p:spPr>
      </p:pic>
      <p:sp>
        <p:nvSpPr>
          <p:cNvPr id="20" name="标题 1"/>
          <p:cNvSpPr>
            <a:spLocks noGrp="1"/>
          </p:cNvSpPr>
          <p:nvPr userDrawn="1">
            <p:ph type="title" hasCustomPrompt="1"/>
          </p:nvPr>
        </p:nvSpPr>
        <p:spPr>
          <a:xfrm>
            <a:off x="669924" y="2927838"/>
            <a:ext cx="10850564" cy="501162"/>
          </a:xfrm>
          <a:noFill/>
        </p:spPr>
        <p:txBody>
          <a:bodyPr anchor="ctr">
            <a:normAutofit/>
          </a:bodyPr>
          <a:lstStyle>
            <a:lvl1pPr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21" name="文本占位符 2"/>
          <p:cNvSpPr>
            <a:spLocks noGrp="1"/>
          </p:cNvSpPr>
          <p:nvPr userDrawn="1">
            <p:ph type="body" idx="1" hasCustomPrompt="1"/>
          </p:nvPr>
        </p:nvSpPr>
        <p:spPr>
          <a:xfrm>
            <a:off x="669924" y="3472000"/>
            <a:ext cx="10850564" cy="1082874"/>
          </a:xfrm>
          <a:noFill/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dirty="0"/>
              <a:t>Edit Master text styles</a:t>
            </a:r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669925" y="3471306"/>
            <a:ext cx="1085056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C9088FBD-8B5D-4818-BBCF-F951CB446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9D9C7-5DC6-4263-87FF-7C99F6FB63C3}" type="datetime1">
              <a:rPr lang="zh-CN" altLang="en-US" smtClean="0"/>
              <a:pPr/>
              <a:t>2019/4/8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8D9F09E7-6842-4F67-8517-7C97FF60B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www.islide.cc</a:t>
            </a:r>
            <a:endParaRPr lang="zh-CN" alt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2F1B22B6-C597-48AF-B31A-DADEBFD7E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8533342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altLang="zh-CN" dirty="0"/>
              <a:t>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B98F3095-932C-4CF3-A176-654E9A54D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9D9C7-5DC6-4263-87FF-7C99F6FB63C3}" type="datetime1">
              <a:rPr lang="zh-CN" altLang="en-US" smtClean="0"/>
              <a:pPr/>
              <a:t>2019/4/8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0DAEAB60-ACC6-46CE-8F2C-4439B9D91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www.islide.cc</a:t>
            </a:r>
            <a:endParaRPr lang="zh-CN" alt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740481FA-EBA9-489B-A17C-6BC258C4A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568967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9924" y="1"/>
            <a:ext cx="10850563" cy="1028699"/>
          </a:xfrm>
        </p:spPr>
        <p:txBody>
          <a:bodyPr/>
          <a:lstStyle/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6" name="日期占位符 5">
            <a:extLst>
              <a:ext uri="{FF2B5EF4-FFF2-40B4-BE49-F238E27FC236}">
                <a16:creationId xmlns="" xmlns:a16="http://schemas.microsoft.com/office/drawing/2014/main" id="{84CBCC54-3B90-45FE-9E7D-A2FA7EC95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9D9C7-5DC6-4263-87FF-7C99F6FB63C3}" type="datetime1">
              <a:rPr lang="zh-CN" altLang="en-US" smtClean="0"/>
              <a:pPr/>
              <a:t>2019/4/8</a:t>
            </a:fld>
            <a:endParaRPr lang="zh-CN" altLang="en-US"/>
          </a:p>
        </p:txBody>
      </p:sp>
      <p:sp>
        <p:nvSpPr>
          <p:cNvPr id="7" name="页脚占位符 6">
            <a:extLst>
              <a:ext uri="{FF2B5EF4-FFF2-40B4-BE49-F238E27FC236}">
                <a16:creationId xmlns="" xmlns:a16="http://schemas.microsoft.com/office/drawing/2014/main" id="{81AF554F-2FBD-4018-B9C5-DBA95222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www.islide.cc</a:t>
            </a:r>
            <a:endParaRPr lang="zh-CN" altLang="en-US" dirty="0"/>
          </a:p>
        </p:txBody>
      </p:sp>
      <p:sp>
        <p:nvSpPr>
          <p:cNvPr id="8" name="灯片编号占位符 7">
            <a:extLst>
              <a:ext uri="{FF2B5EF4-FFF2-40B4-BE49-F238E27FC236}">
                <a16:creationId xmlns="" xmlns:a16="http://schemas.microsoft.com/office/drawing/2014/main" id="{C5AD0406-CEC2-4D1E-AED4-75C9B4ACF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758174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417728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9" name="图片 1128">
            <a:extLst>
              <a:ext uri="{FF2B5EF4-FFF2-40B4-BE49-F238E27FC236}">
                <a16:creationId xmlns="" xmlns:a16="http://schemas.microsoft.com/office/drawing/2014/main" id="{21B0AEAA-D567-4486-80E1-08E446705B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37350"/>
            <a:ext cx="7930836" cy="3820649"/>
          </a:xfrm>
          <a:prstGeom prst="rect">
            <a:avLst/>
          </a:prstGeom>
        </p:spPr>
      </p:pic>
      <p:sp>
        <p:nvSpPr>
          <p:cNvPr id="13" name="标题 1"/>
          <p:cNvSpPr>
            <a:spLocks noGrp="1"/>
          </p:cNvSpPr>
          <p:nvPr userDrawn="1">
            <p:ph type="ctrTitle" hasCustomPrompt="1"/>
          </p:nvPr>
        </p:nvSpPr>
        <p:spPr>
          <a:xfrm>
            <a:off x="6207126" y="2235084"/>
            <a:ext cx="4482645" cy="973538"/>
          </a:xfrm>
        </p:spPr>
        <p:txBody>
          <a:bodyPr anchor="b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Conclusion</a:t>
            </a:r>
            <a:endParaRPr lang="zh-CN" altLang="en-US" dirty="0"/>
          </a:p>
        </p:txBody>
      </p:sp>
      <p:sp>
        <p:nvSpPr>
          <p:cNvPr id="14" name="文本占位符 62"/>
          <p:cNvSpPr>
            <a:spLocks noGrp="1"/>
          </p:cNvSpPr>
          <p:nvPr>
            <p:ph type="body" sz="quarter" idx="17" hasCustomPrompt="1"/>
          </p:nvPr>
        </p:nvSpPr>
        <p:spPr>
          <a:xfrm>
            <a:off x="6207126" y="3486125"/>
            <a:ext cx="4482645" cy="310871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 algn="l">
              <a:buNone/>
              <a:defRPr lang="zh-CN" altLang="en-US" sz="1400" smtClean="0">
                <a:solidFill>
                  <a:schemeClr val="tx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  <p:sp>
        <p:nvSpPr>
          <p:cNvPr id="15" name="文本占位符 62"/>
          <p:cNvSpPr>
            <a:spLocks noGrp="1"/>
          </p:cNvSpPr>
          <p:nvPr>
            <p:ph type="body" sz="quarter" idx="18" hasCustomPrompt="1"/>
          </p:nvPr>
        </p:nvSpPr>
        <p:spPr>
          <a:xfrm>
            <a:off x="6207126" y="3801759"/>
            <a:ext cx="4482645" cy="31087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buNone/>
              <a:defRPr lang="zh-CN" altLang="en-US" sz="1400" smtClean="0">
                <a:solidFill>
                  <a:schemeClr val="tx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</p:spTree>
    <p:extLst>
      <p:ext uri="{BB962C8B-B14F-4D97-AF65-F5344CB8AC3E}">
        <p14:creationId xmlns="" xmlns:p14="http://schemas.microsoft.com/office/powerpoint/2010/main" val="2378658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69924" y="1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9924" y="1123950"/>
            <a:ext cx="10850563" cy="501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dirty="0"/>
              <a:t>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5401732" y="6235700"/>
            <a:ext cx="1388536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489D9C7-5DC6-4263-87FF-7C99F6FB63C3}" type="datetime1">
              <a:rPr lang="zh-CN" altLang="en-US" smtClean="0"/>
              <a:pPr/>
              <a:t>2019/4/8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69924" y="6235700"/>
            <a:ext cx="4140201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altLang="zh-CN"/>
              <a:t>www.islide.cc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599" y="6235700"/>
            <a:ext cx="2909888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669924" y="6240463"/>
            <a:ext cx="1085056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 userDrawn="1"/>
        </p:nvSpPr>
        <p:spPr>
          <a:xfrm>
            <a:off x="669923" y="1028700"/>
            <a:ext cx="10850563" cy="72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784027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1" r:id="rId2"/>
    <p:sldLayoutId id="2147483650" r:id="rId3"/>
    <p:sldLayoutId id="2147483654" r:id="rId4"/>
    <p:sldLayoutId id="2147483655" r:id="rId5"/>
    <p:sldLayoutId id="2147483661" r:id="rId6"/>
  </p:sldLayoutIdLst>
  <p:hf hd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422" userDrawn="1">
          <p15:clr>
            <a:srgbClr val="F26B43"/>
          </p15:clr>
        </p15:guide>
        <p15:guide id="2" pos="7257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08" userDrawn="1">
          <p15:clr>
            <a:srgbClr val="F26B43"/>
          </p15:clr>
        </p15:guide>
        <p15:guide id="5" orient="horz" pos="3931" userDrawn="1">
          <p15:clr>
            <a:srgbClr val="F26B43"/>
          </p15:clr>
        </p15:guide>
        <p15:guide id="6" orient="horz" pos="387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google.com/url?sa=i&amp;rct=j&amp;q=&amp;esrc=s&amp;source=images&amp;cd=&amp;cad=rja&amp;uact=8&amp;ved=2ahUKEwi4sd-ewr3hAhWILHwKHfFgAdkQjRx6BAgBEAU&amp;url=https://climatephys.wordpress.com/2012/06/03/ice-albedo/&amp;psig=AOvVaw2mLW81pWAnwHcUyFLHkPXF&amp;ust=1554710458681507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image" Target="../media/image25.png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oleObject" Target="../embeddings/oleObject5.bin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2.bin"/><Relationship Id="rId5" Type="http://schemas.openxmlformats.org/officeDocument/2006/relationships/oleObject" Target="../embeddings/oleObject11.bin"/><Relationship Id="rId4" Type="http://schemas.openxmlformats.org/officeDocument/2006/relationships/oleObject" Target="../embeddings/oleObject10.bin"/><Relationship Id="rId9" Type="http://schemas.openxmlformats.org/officeDocument/2006/relationships/oleObject" Target="../embeddings/oleObject15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7" Type="http://schemas.openxmlformats.org/officeDocument/2006/relationships/oleObject" Target="../embeddings/oleObject2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9.bin"/><Relationship Id="rId5" Type="http://schemas.openxmlformats.org/officeDocument/2006/relationships/oleObject" Target="../embeddings/oleObject18.bin"/><Relationship Id="rId4" Type="http://schemas.openxmlformats.org/officeDocument/2006/relationships/oleObject" Target="../embeddings/oleObject17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uact=8&amp;ved=2ahUKEwifrYSVhK7hAhWNqZ4KHRUMBRwQjRx6BAgBEAU&amp;url=http://www.geoengineeringmonitor.org/2018/05/surface-albedo-modification-technology-factsheet/&amp;psig=AOvVaw0vA-AaBXxqHi9SzU6AznwT&amp;ust=1554178442961567" TargetMode="Externa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22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副标题 18"/>
          <p:cNvSpPr>
            <a:spLocks noGrp="1"/>
          </p:cNvSpPr>
          <p:nvPr>
            <p:ph type="subTitle" idx="1"/>
          </p:nvPr>
        </p:nvSpPr>
        <p:spPr>
          <a:xfrm>
            <a:off x="647065" y="2427533"/>
            <a:ext cx="10931525" cy="727148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sz="2400" dirty="0" smtClean="0"/>
              <a:t>F. C. Seidel and C. Popp </a:t>
            </a:r>
          </a:p>
          <a:p>
            <a:r>
              <a:rPr lang="en-US" altLang="zh-CN" sz="2300" dirty="0" smtClean="0"/>
              <a:t>Atmospheric Measurement Techniques, 2012, 5(7): 1653-1665.</a:t>
            </a:r>
            <a:endParaRPr lang="en-US" altLang="zh-CN" sz="2400" dirty="0"/>
          </a:p>
        </p:txBody>
      </p:sp>
      <p:sp>
        <p:nvSpPr>
          <p:cNvPr id="18" name="标题 17"/>
          <p:cNvSpPr>
            <a:spLocks noGrp="1"/>
          </p:cNvSpPr>
          <p:nvPr>
            <p:ph type="ctrTitle"/>
          </p:nvPr>
        </p:nvSpPr>
        <p:spPr>
          <a:xfrm>
            <a:off x="-467794" y="1325043"/>
            <a:ext cx="11980127" cy="1074184"/>
          </a:xfrm>
        </p:spPr>
        <p:txBody>
          <a:bodyPr>
            <a:noAutofit/>
          </a:bodyPr>
          <a:lstStyle/>
          <a:p>
            <a:r>
              <a:rPr lang="en-US" altLang="zh-CN" dirty="0" smtClean="0"/>
              <a:t>Critical Surface </a:t>
            </a:r>
            <a:r>
              <a:rPr lang="en-US" altLang="zh-CN" dirty="0" err="1" smtClean="0"/>
              <a:t>Albedo</a:t>
            </a:r>
            <a:r>
              <a:rPr lang="en-US" altLang="zh-CN" dirty="0" smtClean="0"/>
              <a:t> </a:t>
            </a:r>
            <a:br>
              <a:rPr lang="en-US" altLang="zh-CN" dirty="0" smtClean="0"/>
            </a:br>
            <a:r>
              <a:rPr lang="en-US" altLang="zh-CN" dirty="0" smtClean="0"/>
              <a:t>and Its Implications to Aerosol Remote Sensing</a:t>
            </a:r>
            <a:endParaRPr lang="zh-CN" altLang="en-US" dirty="0"/>
          </a:p>
        </p:txBody>
      </p:sp>
      <p:cxnSp>
        <p:nvCxnSpPr>
          <p:cNvPr id="4" name="直接连接符 3">
            <a:extLst>
              <a:ext uri="{FF2B5EF4-FFF2-40B4-BE49-F238E27FC236}">
                <a16:creationId xmlns="" xmlns:a16="http://schemas.microsoft.com/office/drawing/2014/main" id="{C95079F2-B06A-45E0-8EEE-BC48961EB9C1}"/>
              </a:ext>
            </a:extLst>
          </p:cNvPr>
          <p:cNvCxnSpPr>
            <a:cxnSpLocks/>
          </p:cNvCxnSpPr>
          <p:nvPr/>
        </p:nvCxnSpPr>
        <p:spPr>
          <a:xfrm>
            <a:off x="3000375" y="2383326"/>
            <a:ext cx="852011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9418320" y="3440430"/>
            <a:ext cx="2240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en-US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Seminar Talk</a:t>
            </a:r>
          </a:p>
          <a:p>
            <a:r>
              <a:rPr lang="en-US" altLang="zh-CN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Jingting</a:t>
            </a:r>
            <a:r>
              <a:rPr lang="en-US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HUANG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7174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79502" y="3245005"/>
            <a:ext cx="11318488" cy="345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标题 2"/>
          <p:cNvSpPr txBox="1">
            <a:spLocks/>
          </p:cNvSpPr>
          <p:nvPr/>
        </p:nvSpPr>
        <p:spPr>
          <a:xfrm>
            <a:off x="471643" y="313950"/>
            <a:ext cx="11081020" cy="10241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35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Related Work            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71959" y="1003609"/>
            <a:ext cx="9456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2013 August 27 California Wildfires (BRD-Black Rock Desert)</a:t>
            </a:r>
            <a:endParaRPr lang="zh-CN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58280" y="6021660"/>
            <a:ext cx="10961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Land reflectance                             Corrected reflectance(True color)                  Merged  DT/DB AOD</a:t>
            </a:r>
            <a:endParaRPr lang="zh-CN" altLang="en-US" dirty="0"/>
          </a:p>
        </p:txBody>
      </p:sp>
      <p:pic>
        <p:nvPicPr>
          <p:cNvPr id="6963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717289"/>
            <a:ext cx="4172058" cy="3909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63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58127" y="1710550"/>
            <a:ext cx="4143375" cy="39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639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90234" y="1694986"/>
            <a:ext cx="3856790" cy="3939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椭圆 19"/>
          <p:cNvSpPr/>
          <p:nvPr/>
        </p:nvSpPr>
        <p:spPr>
          <a:xfrm>
            <a:off x="234175" y="1795345"/>
            <a:ext cx="1851102" cy="2553629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4401014" y="1769334"/>
            <a:ext cx="1851102" cy="2553629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8415456" y="1780486"/>
            <a:ext cx="1851102" cy="2553629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654449" y="2062976"/>
            <a:ext cx="706004" cy="724830"/>
            <a:chOff x="757081" y="2051839"/>
            <a:chExt cx="836341" cy="1081652"/>
          </a:xfrm>
        </p:grpSpPr>
        <p:sp>
          <p:nvSpPr>
            <p:cNvPr id="12" name="椭圆 11"/>
            <p:cNvSpPr/>
            <p:nvPr/>
          </p:nvSpPr>
          <p:spPr>
            <a:xfrm>
              <a:off x="814036" y="2051839"/>
              <a:ext cx="691377" cy="1081652"/>
            </a:xfrm>
            <a:prstGeom prst="ellipse">
              <a:avLst/>
            </a:prstGeom>
            <a:noFill/>
            <a:ln w="3492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57081" y="2353253"/>
              <a:ext cx="836341" cy="551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>
                  <a:solidFill>
                    <a:schemeClr val="accent6">
                      <a:lumMod val="50000"/>
                    </a:schemeClr>
                  </a:solidFill>
                </a:rPr>
                <a:t>BRD</a:t>
              </a:r>
              <a:endParaRPr lang="zh-CN" altLang="en-US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8802272" y="2059259"/>
            <a:ext cx="706004" cy="724830"/>
            <a:chOff x="757081" y="2051839"/>
            <a:chExt cx="836341" cy="1081652"/>
          </a:xfrm>
        </p:grpSpPr>
        <p:sp>
          <p:nvSpPr>
            <p:cNvPr id="27" name="椭圆 26"/>
            <p:cNvSpPr/>
            <p:nvPr/>
          </p:nvSpPr>
          <p:spPr>
            <a:xfrm>
              <a:off x="814036" y="2051839"/>
              <a:ext cx="691377" cy="1081652"/>
            </a:xfrm>
            <a:prstGeom prst="ellipse">
              <a:avLst/>
            </a:prstGeom>
            <a:noFill/>
            <a:ln w="3492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57081" y="2353253"/>
              <a:ext cx="836341" cy="551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>
                  <a:solidFill>
                    <a:schemeClr val="accent6">
                      <a:lumMod val="50000"/>
                    </a:schemeClr>
                  </a:solidFill>
                </a:rPr>
                <a:t>BRD</a:t>
              </a:r>
              <a:endParaRPr lang="zh-CN" altLang="en-US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761813" y="1944030"/>
            <a:ext cx="706004" cy="724830"/>
            <a:chOff x="757081" y="2051839"/>
            <a:chExt cx="836341" cy="1081652"/>
          </a:xfrm>
        </p:grpSpPr>
        <p:sp>
          <p:nvSpPr>
            <p:cNvPr id="30" name="椭圆 29"/>
            <p:cNvSpPr/>
            <p:nvPr/>
          </p:nvSpPr>
          <p:spPr>
            <a:xfrm>
              <a:off x="814036" y="2051839"/>
              <a:ext cx="691377" cy="1081652"/>
            </a:xfrm>
            <a:prstGeom prst="ellipse">
              <a:avLst/>
            </a:prstGeom>
            <a:noFill/>
            <a:ln w="3492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57081" y="2353253"/>
              <a:ext cx="836341" cy="551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>
                  <a:solidFill>
                    <a:schemeClr val="accent6">
                      <a:lumMod val="50000"/>
                    </a:schemeClr>
                  </a:solidFill>
                </a:rPr>
                <a:t>BRD</a:t>
              </a:r>
              <a:endParaRPr lang="zh-CN" altLang="en-US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1679044" y="6488668"/>
            <a:ext cx="512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8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7159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80352" y="896069"/>
            <a:ext cx="11306487" cy="1713316"/>
          </a:xfrm>
        </p:spPr>
        <p:txBody>
          <a:bodyPr/>
          <a:lstStyle/>
          <a:p>
            <a:r>
              <a:rPr lang="en-US" altLang="zh-CN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*Land surface </a:t>
            </a:r>
            <a:r>
              <a:rPr lang="en-US" altLang="zh-CN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albedo</a:t>
            </a:r>
            <a:r>
              <a:rPr lang="en-US" altLang="zh-CN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(LSA) </a:t>
            </a:r>
          </a:p>
          <a:p>
            <a:r>
              <a:rPr lang="en-US" altLang="zh-CN" sz="1600" dirty="0" smtClean="0"/>
              <a:t>An important variable that governs shortwave radiation balance at the land surface by determining the amount of downward shortwave flux reflected back to the atmosphere (Liang, 2004).</a:t>
            </a:r>
            <a:r>
              <a:rPr lang="en-US" sz="1600" dirty="0" smtClean="0"/>
              <a:t> The quantity of a surface reflecting incident radiation varies according to the illumination and reflecting directions. </a:t>
            </a:r>
            <a:endParaRPr lang="en-US" altLang="zh-CN" sz="1600" dirty="0" smtClean="0"/>
          </a:p>
          <a:p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713680" y="3211551"/>
            <a:ext cx="10983951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778" name="AutoShape 2" descr="“surface albedo wavelength”的图片搜索结果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951038" y="-1722438"/>
            <a:ext cx="7534275" cy="35909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0418" y="2528771"/>
            <a:ext cx="7505700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矩形 8"/>
          <p:cNvSpPr/>
          <p:nvPr/>
        </p:nvSpPr>
        <p:spPr>
          <a:xfrm>
            <a:off x="3471746" y="6183572"/>
            <a:ext cx="75568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From Grant Petty’s “First Course in Atmospheric Radiation”</a:t>
            </a:r>
            <a:endParaRPr lang="zh-CN" altLang="en-US" dirty="0"/>
          </a:p>
        </p:txBody>
      </p:sp>
      <p:sp>
        <p:nvSpPr>
          <p:cNvPr id="10" name="标题 4"/>
          <p:cNvSpPr txBox="1">
            <a:spLocks/>
          </p:cNvSpPr>
          <p:nvPr/>
        </p:nvSpPr>
        <p:spPr>
          <a:xfrm>
            <a:off x="502658" y="213590"/>
            <a:ext cx="10850562" cy="7490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lvl="0" defTabSz="914354">
              <a:lnSpc>
                <a:spcPct val="90000"/>
              </a:lnSpc>
              <a:spcBef>
                <a:spcPct val="0"/>
              </a:spcBef>
            </a:pPr>
            <a:r>
              <a:rPr lang="en-US" sz="2400" b="1" dirty="0" smtClean="0"/>
              <a:t>Spectral reflectivity of various surfaces</a:t>
            </a:r>
            <a:endParaRPr kumimoji="0" lang="zh-CN" altLang="en-US" sz="2400" b="1" i="0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679044" y="6488668"/>
            <a:ext cx="512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7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79502" y="3245005"/>
            <a:ext cx="11318488" cy="345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标题 2"/>
          <p:cNvSpPr txBox="1">
            <a:spLocks/>
          </p:cNvSpPr>
          <p:nvPr/>
        </p:nvSpPr>
        <p:spPr>
          <a:xfrm>
            <a:off x="471643" y="313950"/>
            <a:ext cx="11081020" cy="10241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35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Related Work            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副标题 1"/>
          <p:cNvSpPr txBox="1">
            <a:spLocks/>
          </p:cNvSpPr>
          <p:nvPr/>
        </p:nvSpPr>
        <p:spPr>
          <a:xfrm>
            <a:off x="725676" y="1027216"/>
            <a:ext cx="10882744" cy="5618911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/>
          <a:p>
            <a:pPr defTabSz="914354">
              <a:lnSpc>
                <a:spcPct val="150000"/>
              </a:lnSpc>
            </a:pPr>
            <a:endParaRPr lang="en-US" altLang="zh-CN" sz="2000" dirty="0" smtClean="0"/>
          </a:p>
          <a:p>
            <a:pPr defTabSz="914354">
              <a:lnSpc>
                <a:spcPct val="150000"/>
              </a:lnSpc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*The bidirectional reflectance distribution function (BRDF)</a:t>
            </a:r>
          </a:p>
          <a:p>
            <a:pPr defTabSz="914354">
              <a:lnSpc>
                <a:spcPct val="150000"/>
              </a:lnSpc>
            </a:pPr>
            <a:r>
              <a:rPr lang="en-US" sz="2000" dirty="0" smtClean="0"/>
              <a:t>An important concept for estimating LSA from </a:t>
            </a:r>
            <a:r>
              <a:rPr lang="en-US" sz="2000" dirty="0" err="1" smtClean="0"/>
              <a:t>multiangle</a:t>
            </a:r>
            <a:r>
              <a:rPr lang="en-US" sz="2000" dirty="0" smtClean="0"/>
              <a:t> satellite data. BRDF provides a mathematical description of the reflectance of the surface as a function of Sun - target - sensor geometry. </a:t>
            </a:r>
            <a:endParaRPr lang="en-US" altLang="zh-CN" sz="2000" dirty="0" smtClean="0"/>
          </a:p>
          <a:p>
            <a:pPr defTabSz="914354">
              <a:lnSpc>
                <a:spcPct val="150000"/>
              </a:lnSpc>
            </a:pPr>
            <a:endParaRPr lang="en-US" altLang="zh-CN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914354">
              <a:lnSpc>
                <a:spcPct val="150000"/>
              </a:lnSpc>
            </a:pPr>
            <a:r>
              <a:rPr kumimoji="0" lang="zh-CN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*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Satellite remote sensing of AOD </a:t>
            </a:r>
            <a:r>
              <a:rPr lang="en-US" altLang="zh-CN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retrieval issues:</a:t>
            </a:r>
          </a:p>
          <a:p>
            <a:pPr defTabSz="914354">
              <a:lnSpc>
                <a:spcPct val="150000"/>
              </a:lnSpc>
            </a:pPr>
            <a:r>
              <a:rPr lang="en-US" altLang="zh-CN" sz="2000" dirty="0" smtClean="0"/>
              <a:t>0.01 surface </a:t>
            </a:r>
            <a:r>
              <a:rPr lang="en-US" altLang="zh-CN" sz="2000" dirty="0" err="1" smtClean="0"/>
              <a:t>albedo</a:t>
            </a:r>
            <a:r>
              <a:rPr lang="en-US" altLang="zh-CN" sz="2000" dirty="0" smtClean="0"/>
              <a:t> uncertainty leads to approximately 0.2 AOD retrieval uncertainty (F. C. Seidel, 2012).</a:t>
            </a:r>
          </a:p>
          <a:p>
            <a:pPr defTabSz="914354">
              <a:lnSpc>
                <a:spcPct val="150000"/>
              </a:lnSpc>
            </a:pPr>
            <a:endParaRPr lang="en-US" altLang="zh-CN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l" defTabSz="91435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679044" y="6488668"/>
            <a:ext cx="512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9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7159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79502" y="3245005"/>
            <a:ext cx="11318488" cy="345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标题 2"/>
          <p:cNvSpPr txBox="1">
            <a:spLocks/>
          </p:cNvSpPr>
          <p:nvPr/>
        </p:nvSpPr>
        <p:spPr>
          <a:xfrm>
            <a:off x="471643" y="313950"/>
            <a:ext cx="11081020" cy="10241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35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Related Work            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副标题 1"/>
          <p:cNvSpPr txBox="1">
            <a:spLocks/>
          </p:cNvSpPr>
          <p:nvPr/>
        </p:nvSpPr>
        <p:spPr>
          <a:xfrm>
            <a:off x="491505" y="1172186"/>
            <a:ext cx="6634123" cy="537358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defTabSz="914354">
              <a:lnSpc>
                <a:spcPct val="150000"/>
              </a:lnSpc>
            </a:pPr>
            <a:endParaRPr lang="en-US" altLang="zh-CN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914354">
              <a:lnSpc>
                <a:spcPct val="150000"/>
              </a:lnSpc>
            </a:pPr>
            <a:r>
              <a:rPr lang="en-US" altLang="zh-CN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*Reflections on filling the missing data gaps of daily MODIS AOD:</a:t>
            </a:r>
          </a:p>
          <a:p>
            <a:pPr defTabSz="914354">
              <a:lnSpc>
                <a:spcPct val="150000"/>
              </a:lnSpc>
            </a:pPr>
            <a:endParaRPr lang="en-US" sz="2000" dirty="0" smtClean="0"/>
          </a:p>
          <a:p>
            <a:pPr defTabSz="914354">
              <a:lnSpc>
                <a:spcPct val="150000"/>
              </a:lnSpc>
            </a:pPr>
            <a:r>
              <a:rPr lang="en-US" sz="2000" dirty="0" smtClean="0"/>
              <a:t>If the satellite is covered by clouds, then it will produce more data gaps (</a:t>
            </a:r>
            <a:r>
              <a:rPr lang="en-US" sz="2000" dirty="0" err="1" smtClean="0"/>
              <a:t>Kokhanovsky</a:t>
            </a:r>
            <a:r>
              <a:rPr lang="en-US" sz="2000" dirty="0" smtClean="0"/>
              <a:t> et al., 2007). </a:t>
            </a:r>
          </a:p>
          <a:p>
            <a:pPr defTabSz="914354">
              <a:lnSpc>
                <a:spcPct val="150000"/>
              </a:lnSpc>
            </a:pPr>
            <a:r>
              <a:rPr lang="en-US" sz="2000" dirty="0" smtClean="0"/>
              <a:t>When relying on appropriate surface conditions under dark conditions, the inversion results will be poor in the desert or near the coast (Remer et al., 2005). </a:t>
            </a:r>
            <a:br>
              <a:rPr lang="en-US" sz="2000" dirty="0" smtClean="0"/>
            </a:br>
            <a:endParaRPr lang="en-US" altLang="zh-CN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914354">
              <a:lnSpc>
                <a:spcPct val="150000"/>
              </a:lnSpc>
            </a:pPr>
            <a:r>
              <a:rPr lang="en-US" altLang="zh-CN" sz="2000" dirty="0" smtClean="0"/>
              <a:t>The DB algorithm could outperform the DT algorithm over  bright surfaces such as arid regions to retrieve more accurate AOD values.</a:t>
            </a:r>
          </a:p>
          <a:p>
            <a:pPr defTabSz="914354">
              <a:lnSpc>
                <a:spcPct val="150000"/>
              </a:lnSpc>
            </a:pPr>
            <a:r>
              <a:rPr lang="en-US" sz="2000" dirty="0" smtClean="0"/>
              <a:t>However, over surfaces with high surface reflectance (e.g., BRD), the DB algorithm was not able to adequately retrieve </a:t>
            </a:r>
            <a:r>
              <a:rPr lang="en-US" sz="2000" i="1" dirty="0" smtClean="0"/>
              <a:t>AOD </a:t>
            </a:r>
            <a:r>
              <a:rPr lang="en-US" sz="2000" dirty="0" smtClean="0"/>
              <a:t>and the retrievals are low quality.</a:t>
            </a:r>
            <a:endParaRPr lang="en-US" altLang="zh-CN" sz="2000" dirty="0" smtClean="0"/>
          </a:p>
          <a:p>
            <a:pPr defTabSz="914354">
              <a:lnSpc>
                <a:spcPct val="150000"/>
              </a:lnSpc>
            </a:pPr>
            <a:endParaRPr lang="en-US" altLang="zh-CN" sz="2000" dirty="0" smtClean="0"/>
          </a:p>
          <a:p>
            <a:pPr defTabSz="914354">
              <a:lnSpc>
                <a:spcPct val="150000"/>
              </a:lnSpc>
            </a:pPr>
            <a:endParaRPr lang="en-US" altLang="zh-CN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l" defTabSz="91435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1" descr="D:\ModisAugust2013\2013AugustDaily_gridded_Fig\Terra\DB_DT\Gif\Modis DB_DT_Terra AOD variation 2013 August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85981" y="1454861"/>
            <a:ext cx="5238750" cy="4762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1679044" y="6488668"/>
            <a:ext cx="512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10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7159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3600" dirty="0" smtClean="0"/>
              <a:t>RT model</a:t>
            </a:r>
            <a:endParaRPr lang="zh-CN" altLang="en-US" sz="3600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sz="1400" dirty="0" smtClean="0"/>
              <a:t>Second Simulation of a Satellite Signal in the Solar Spectrum - Vector (6SV) </a:t>
            </a:r>
            <a:endParaRPr lang="zh-CN" altLang="en-US" sz="1400" dirty="0"/>
          </a:p>
        </p:txBody>
      </p:sp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A01E9CF6-0F70-4054-9DFD-318CB5370761}"/>
              </a:ext>
            </a:extLst>
          </p:cNvPr>
          <p:cNvSpPr txBox="1"/>
          <p:nvPr/>
        </p:nvSpPr>
        <p:spPr>
          <a:xfrm>
            <a:off x="10429874" y="2252306"/>
            <a:ext cx="886883" cy="1176694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b="1" dirty="0" smtClean="0">
                <a:solidFill>
                  <a:schemeClr val="accent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03</a:t>
            </a:r>
            <a:endParaRPr lang="zh-CN" altLang="en-US" b="1" dirty="0">
              <a:solidFill>
                <a:schemeClr val="accent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5644" y="3836020"/>
            <a:ext cx="4091683" cy="3021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27977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79502" y="3245005"/>
            <a:ext cx="11318488" cy="345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标题 2"/>
          <p:cNvSpPr txBox="1">
            <a:spLocks/>
          </p:cNvSpPr>
          <p:nvPr/>
        </p:nvSpPr>
        <p:spPr>
          <a:xfrm>
            <a:off x="739270" y="592729"/>
            <a:ext cx="11081020" cy="10241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defTabSz="91435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RT model</a:t>
            </a:r>
          </a:p>
          <a:p>
            <a:pPr marL="0" marR="0" lvl="0" indent="0" defTabSz="91435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lvl="0" defTabSz="914354">
              <a:lnSpc>
                <a:spcPct val="90000"/>
              </a:lnSpc>
              <a:spcBef>
                <a:spcPct val="0"/>
              </a:spcBef>
            </a:pPr>
            <a:r>
              <a:rPr lang="en-US" sz="2400" b="1" dirty="0" smtClean="0"/>
              <a:t>Schematic of Satellite Observations 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副标题 1"/>
          <p:cNvSpPr txBox="1">
            <a:spLocks/>
          </p:cNvSpPr>
          <p:nvPr/>
        </p:nvSpPr>
        <p:spPr>
          <a:xfrm>
            <a:off x="502657" y="1161032"/>
            <a:ext cx="6834846" cy="480487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/>
          <a:p>
            <a:pPr defTabSz="914354">
              <a:lnSpc>
                <a:spcPct val="150000"/>
              </a:lnSpc>
            </a:pPr>
            <a:endParaRPr lang="en-US" altLang="zh-CN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l" defTabSz="91435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68711" y="1973759"/>
            <a:ext cx="5363736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rgbClr val="C00000"/>
                </a:solidFill>
              </a:rPr>
              <a:t>Some of the photons do not reach the surface and are backscattered toward space.</a:t>
            </a:r>
          </a:p>
          <a:p>
            <a:endParaRPr lang="en-US" altLang="zh-CN" dirty="0" smtClean="0">
              <a:solidFill>
                <a:srgbClr val="C00000"/>
              </a:solidFill>
            </a:endParaRPr>
          </a:p>
          <a:p>
            <a:endParaRPr lang="en-US" altLang="zh-CN" dirty="0" smtClean="0">
              <a:solidFill>
                <a:srgbClr val="C00000"/>
              </a:solidFill>
            </a:endParaRPr>
          </a:p>
          <a:p>
            <a:endParaRPr lang="zh-CN" alt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5887853" y="1839947"/>
            <a:ext cx="60922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accent1">
                    <a:lumMod val="50000"/>
                  </a:schemeClr>
                </a:solidFill>
              </a:rPr>
              <a:t>The remaining photons contribute to the illumination of the ground by the way of scattered paths and compensate the attenuation of the direct solar paths.  </a:t>
            </a:r>
            <a:endParaRPr lang="zh-CN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6491" y="2884798"/>
            <a:ext cx="424815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91341" y="2908260"/>
            <a:ext cx="3895725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11679044" y="6488668"/>
            <a:ext cx="512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11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7159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79502" y="3245005"/>
            <a:ext cx="11318488" cy="345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标题 2"/>
          <p:cNvSpPr txBox="1">
            <a:spLocks/>
          </p:cNvSpPr>
          <p:nvPr/>
        </p:nvSpPr>
        <p:spPr>
          <a:xfrm>
            <a:off x="739270" y="503521"/>
            <a:ext cx="11081020" cy="116916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35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RT model</a:t>
            </a:r>
          </a:p>
          <a:p>
            <a:pPr marR="0" indent="0" defTabSz="914354" fontAlgn="auto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2200" b="1" dirty="0" smtClean="0"/>
          </a:p>
          <a:p>
            <a:pPr marR="0" indent="0" defTabSz="914354" fontAlgn="auto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200" b="1" dirty="0" smtClean="0"/>
              <a:t>Calculation of total spectral reflectance at TOA and wavelength </a:t>
            </a:r>
            <a:r>
              <a:rPr lang="el-GR" altLang="zh-CN" sz="2200" b="1" dirty="0" smtClean="0">
                <a:latin typeface="Cambria Math"/>
                <a:ea typeface="Cambria Math"/>
              </a:rPr>
              <a:t>λ</a:t>
            </a:r>
            <a:r>
              <a:rPr lang="en-US" altLang="zh-CN" sz="2200" b="1" dirty="0" smtClean="0">
                <a:latin typeface="Cambria Math"/>
                <a:ea typeface="Cambria Math"/>
              </a:rPr>
              <a:t> (            )</a:t>
            </a:r>
            <a:endParaRPr lang="en-US" altLang="zh-CN" sz="2200" b="1" dirty="0" smtClean="0"/>
          </a:p>
        </p:txBody>
      </p:sp>
      <p:sp>
        <p:nvSpPr>
          <p:cNvPr id="11" name="副标题 1"/>
          <p:cNvSpPr txBox="1">
            <a:spLocks/>
          </p:cNvSpPr>
          <p:nvPr/>
        </p:nvSpPr>
        <p:spPr>
          <a:xfrm>
            <a:off x="502657" y="1161032"/>
            <a:ext cx="6834846" cy="480487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/>
          <a:p>
            <a:pPr defTabSz="914354">
              <a:lnSpc>
                <a:spcPct val="150000"/>
              </a:lnSpc>
            </a:pPr>
            <a:endParaRPr lang="en-US" altLang="zh-CN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l" defTabSz="91435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6491" y="1936945"/>
            <a:ext cx="424815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47097" y="1993861"/>
            <a:ext cx="3895725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4035" name="Object 3"/>
          <p:cNvGraphicFramePr>
            <a:graphicFrameLocks noChangeAspect="1"/>
          </p:cNvGraphicFramePr>
          <p:nvPr/>
        </p:nvGraphicFramePr>
        <p:xfrm>
          <a:off x="9651030" y="1092240"/>
          <a:ext cx="685800" cy="581025"/>
        </p:xfrm>
        <a:graphic>
          <a:graphicData uri="http://schemas.openxmlformats.org/presentationml/2006/ole">
            <p:oleObj spid="_x0000_s44035" name="公式" r:id="rId5" imgW="317160" imgH="241200" progId="Equation.3">
              <p:embed/>
            </p:oleObj>
          </a:graphicData>
        </a:graphic>
      </p:graphicFrame>
      <p:graphicFrame>
        <p:nvGraphicFramePr>
          <p:cNvPr id="44036" name="Object 4"/>
          <p:cNvGraphicFramePr>
            <a:graphicFrameLocks noChangeAspect="1"/>
          </p:cNvGraphicFramePr>
          <p:nvPr/>
        </p:nvGraphicFramePr>
        <p:xfrm>
          <a:off x="949442" y="4731176"/>
          <a:ext cx="768350" cy="581025"/>
        </p:xfrm>
        <a:graphic>
          <a:graphicData uri="http://schemas.openxmlformats.org/presentationml/2006/ole">
            <p:oleObj spid="_x0000_s44036" name="公式" r:id="rId6" imgW="355320" imgH="241200" progId="Equation.3">
              <p:embed/>
            </p:oleObj>
          </a:graphicData>
        </a:graphic>
      </p:graphicFrame>
      <p:graphicFrame>
        <p:nvGraphicFramePr>
          <p:cNvPr id="44037" name="Object 5"/>
          <p:cNvGraphicFramePr>
            <a:graphicFrameLocks noChangeAspect="1"/>
          </p:cNvGraphicFramePr>
          <p:nvPr/>
        </p:nvGraphicFramePr>
        <p:xfrm>
          <a:off x="7079204" y="4616605"/>
          <a:ext cx="685800" cy="584509"/>
        </p:xfrm>
        <a:graphic>
          <a:graphicData uri="http://schemas.openxmlformats.org/presentationml/2006/ole">
            <p:oleObj spid="_x0000_s44037" name="公式" r:id="rId7" imgW="317160" imgH="241200" progId="Equation.3">
              <p:embed/>
            </p:oleObj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81307" y="5330284"/>
            <a:ext cx="4939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C00000"/>
                </a:solidFill>
              </a:rPr>
              <a:t>- The atmospheric coupled molecular-aerosol contribution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81025" y="5274527"/>
            <a:ext cx="2843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accent1">
                    <a:lumMod val="50000"/>
                  </a:schemeClr>
                </a:solidFill>
              </a:rPr>
              <a:t>- Surface contribution</a:t>
            </a:r>
            <a:endParaRPr lang="zh-CN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44038" name="Object 6"/>
          <p:cNvGraphicFramePr>
            <a:graphicFrameLocks noChangeAspect="1"/>
          </p:cNvGraphicFramePr>
          <p:nvPr/>
        </p:nvGraphicFramePr>
        <p:xfrm>
          <a:off x="4467187" y="1798909"/>
          <a:ext cx="2633662" cy="581025"/>
        </p:xfrm>
        <a:graphic>
          <a:graphicData uri="http://schemas.openxmlformats.org/presentationml/2006/ole">
            <p:oleObj spid="_x0000_s44038" name="公式" r:id="rId8" imgW="1218960" imgH="241200" progId="Equation.3">
              <p:embed/>
            </p:oleObj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1679044" y="6488668"/>
            <a:ext cx="512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12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7159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流程图: 过程 25"/>
          <p:cNvSpPr/>
          <p:nvPr/>
        </p:nvSpPr>
        <p:spPr>
          <a:xfrm>
            <a:off x="6846849" y="3802566"/>
            <a:ext cx="4783873" cy="2843561"/>
          </a:xfrm>
          <a:prstGeom prst="flowChartProcess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ctrTitle"/>
          </p:nvPr>
        </p:nvSpPr>
        <p:spPr>
          <a:xfrm>
            <a:off x="714531" y="302800"/>
            <a:ext cx="10850562" cy="749082"/>
          </a:xfrm>
        </p:spPr>
        <p:txBody>
          <a:bodyPr/>
          <a:lstStyle/>
          <a:p>
            <a:r>
              <a:rPr lang="en-US" altLang="zh-CN" dirty="0" smtClean="0"/>
              <a:t>RT model calculation </a:t>
            </a:r>
            <a:endParaRPr lang="zh-CN" altLang="en-US" dirty="0"/>
          </a:p>
        </p:txBody>
      </p:sp>
      <p:sp>
        <p:nvSpPr>
          <p:cNvPr id="6" name="副标题 5"/>
          <p:cNvSpPr>
            <a:spLocks noGrp="1"/>
          </p:cNvSpPr>
          <p:nvPr>
            <p:ph type="subTitle" idx="1"/>
          </p:nvPr>
        </p:nvSpPr>
        <p:spPr>
          <a:xfrm>
            <a:off x="636471" y="960312"/>
            <a:ext cx="10850563" cy="475132"/>
          </a:xfrm>
        </p:spPr>
        <p:txBody>
          <a:bodyPr>
            <a:normAutofit/>
          </a:bodyPr>
          <a:lstStyle/>
          <a:p>
            <a:r>
              <a:rPr lang="en-US" altLang="zh-CN" sz="2400" dirty="0" smtClean="0"/>
              <a:t>- Atmospheric intrinsic reflectance </a:t>
            </a:r>
            <a:endParaRPr lang="zh-CN" altLang="en-US" sz="2400" dirty="0"/>
          </a:p>
        </p:txBody>
      </p:sp>
      <p:graphicFrame>
        <p:nvGraphicFramePr>
          <p:cNvPr id="28674" name="Object 2"/>
          <p:cNvGraphicFramePr>
            <a:graphicFrameLocks noChangeAspect="1"/>
          </p:cNvGraphicFramePr>
          <p:nvPr/>
        </p:nvGraphicFramePr>
        <p:xfrm>
          <a:off x="6000827" y="905882"/>
          <a:ext cx="768350" cy="581025"/>
        </p:xfrm>
        <a:graphic>
          <a:graphicData uri="http://schemas.openxmlformats.org/presentationml/2006/ole">
            <p:oleObj spid="_x0000_s28674" name="公式" r:id="rId3" imgW="355320" imgH="241200" progId="Equation.3">
              <p:embed/>
            </p:oleObj>
          </a:graphicData>
        </a:graphic>
      </p:graphicFrame>
      <p:graphicFrame>
        <p:nvGraphicFramePr>
          <p:cNvPr id="8" name="对象 7"/>
          <p:cNvGraphicFramePr>
            <a:graphicFrameLocks noChangeAspect="1"/>
          </p:cNvGraphicFramePr>
          <p:nvPr/>
        </p:nvGraphicFramePr>
        <p:xfrm>
          <a:off x="1633188" y="1546885"/>
          <a:ext cx="8358304" cy="1620062"/>
        </p:xfrm>
        <a:graphic>
          <a:graphicData uri="http://schemas.openxmlformats.org/presentationml/2006/ole">
            <p:oleObj spid="_x0000_s28675" name="公式" r:id="rId4" imgW="2323800" imgH="482400" progId="Equation.3">
              <p:embed/>
            </p:oleObj>
          </a:graphicData>
        </a:graphic>
      </p:graphicFrame>
      <p:sp>
        <p:nvSpPr>
          <p:cNvPr id="10" name="左中括号 9"/>
          <p:cNvSpPr/>
          <p:nvPr/>
        </p:nvSpPr>
        <p:spPr>
          <a:xfrm rot="-5400000">
            <a:off x="5932451" y="613315"/>
            <a:ext cx="66907" cy="5040353"/>
          </a:xfrm>
          <a:prstGeom prst="leftBracket">
            <a:avLst/>
          </a:prstGeom>
          <a:ln w="38100">
            <a:solidFill>
              <a:srgbClr val="C00000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左中括号 10"/>
          <p:cNvSpPr/>
          <p:nvPr/>
        </p:nvSpPr>
        <p:spPr>
          <a:xfrm rot="-5400000">
            <a:off x="9383756" y="2678150"/>
            <a:ext cx="85491" cy="906965"/>
          </a:xfrm>
          <a:prstGeom prst="leftBracket">
            <a:avLst/>
          </a:prstGeom>
          <a:ln w="38100">
            <a:solidFill>
              <a:srgbClr val="FF0000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4493942" y="3323064"/>
            <a:ext cx="3367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Reflection of single scattering</a:t>
            </a:r>
            <a:endParaRPr lang="zh-CN" alt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92070" y="3319346"/>
            <a:ext cx="3839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Reflection of multiple-scattering</a:t>
            </a:r>
            <a:endParaRPr lang="zh-CN" alt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5" name="对象 14"/>
          <p:cNvGraphicFramePr>
            <a:graphicFrameLocks noChangeAspect="1"/>
          </p:cNvGraphicFramePr>
          <p:nvPr/>
        </p:nvGraphicFramePr>
        <p:xfrm>
          <a:off x="6947833" y="4535479"/>
          <a:ext cx="293688" cy="328612"/>
        </p:xfrm>
        <a:graphic>
          <a:graphicData uri="http://schemas.openxmlformats.org/presentationml/2006/ole">
            <p:oleObj spid="_x0000_s28676" name="公式" r:id="rId5" imgW="203040" imgH="228600" progId="Equation.3">
              <p:embed/>
            </p:oleObj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7359805" y="4493944"/>
            <a:ext cx="4449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- Single scattering </a:t>
            </a:r>
            <a:r>
              <a:rPr lang="en-US" altLang="zh-CN" dirty="0" err="1" smtClean="0"/>
              <a:t>albedo</a:t>
            </a:r>
            <a:r>
              <a:rPr lang="en-US" altLang="zh-CN" dirty="0" smtClean="0"/>
              <a:t> with the scattering and extinction efficiency</a:t>
            </a:r>
            <a:endParaRPr lang="zh-CN" altLang="en-US" dirty="0"/>
          </a:p>
        </p:txBody>
      </p:sp>
      <p:graphicFrame>
        <p:nvGraphicFramePr>
          <p:cNvPr id="17" name="对象 16"/>
          <p:cNvGraphicFramePr>
            <a:graphicFrameLocks noChangeAspect="1"/>
          </p:cNvGraphicFramePr>
          <p:nvPr/>
        </p:nvGraphicFramePr>
        <p:xfrm>
          <a:off x="6943802" y="5151856"/>
          <a:ext cx="360246" cy="345688"/>
        </p:xfrm>
        <a:graphic>
          <a:graphicData uri="http://schemas.openxmlformats.org/presentationml/2006/ole">
            <p:oleObj spid="_x0000_s28677" name="公式" r:id="rId6" imgW="177480" imgH="228600" progId="Equation.3">
              <p:embed/>
            </p:oleObj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7348654" y="5107252"/>
            <a:ext cx="4382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- The total optical depth composed of AOD and Rayleigh optical depth</a:t>
            </a:r>
            <a:endParaRPr lang="zh-CN" altLang="en-US" dirty="0"/>
          </a:p>
        </p:txBody>
      </p:sp>
      <p:graphicFrame>
        <p:nvGraphicFramePr>
          <p:cNvPr id="19" name="对象 18"/>
          <p:cNvGraphicFramePr>
            <a:graphicFrameLocks noChangeAspect="1"/>
          </p:cNvGraphicFramePr>
          <p:nvPr/>
        </p:nvGraphicFramePr>
        <p:xfrm>
          <a:off x="6816801" y="5809783"/>
          <a:ext cx="509549" cy="345688"/>
        </p:xfrm>
        <a:graphic>
          <a:graphicData uri="http://schemas.openxmlformats.org/presentationml/2006/ole">
            <p:oleObj spid="_x0000_s28678" name="公式" r:id="rId7" imgW="431640" imgH="228600" progId="Equation.3">
              <p:embed/>
            </p:oleObj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7356089" y="5739162"/>
            <a:ext cx="4519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- The scattering phase function for solar radiation as function of forward or backward scattering angle</a:t>
            </a:r>
            <a:endParaRPr lang="zh-CN" altLang="en-US" dirty="0"/>
          </a:p>
        </p:txBody>
      </p:sp>
      <p:graphicFrame>
        <p:nvGraphicFramePr>
          <p:cNvPr id="21" name="对象 20"/>
          <p:cNvGraphicFramePr>
            <a:graphicFrameLocks noChangeAspect="1"/>
          </p:cNvGraphicFramePr>
          <p:nvPr/>
        </p:nvGraphicFramePr>
        <p:xfrm>
          <a:off x="6957429" y="3792615"/>
          <a:ext cx="933099" cy="311033"/>
        </p:xfrm>
        <a:graphic>
          <a:graphicData uri="http://schemas.openxmlformats.org/presentationml/2006/ole">
            <p:oleObj spid="_x0000_s28679" name="公式" r:id="rId8" imgW="685800" imgH="228600" progId="Equation.3">
              <p:embed/>
            </p:oleObj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7961970" y="3769112"/>
            <a:ext cx="3412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- Related to solar zenith angle</a:t>
            </a:r>
            <a:endParaRPr lang="zh-CN" altLang="en-US" dirty="0"/>
          </a:p>
        </p:txBody>
      </p:sp>
      <p:graphicFrame>
        <p:nvGraphicFramePr>
          <p:cNvPr id="28680" name="Object 8"/>
          <p:cNvGraphicFramePr>
            <a:graphicFrameLocks noChangeAspect="1"/>
          </p:cNvGraphicFramePr>
          <p:nvPr/>
        </p:nvGraphicFramePr>
        <p:xfrm>
          <a:off x="6967034" y="4182134"/>
          <a:ext cx="812800" cy="276225"/>
        </p:xfrm>
        <a:graphic>
          <a:graphicData uri="http://schemas.openxmlformats.org/presentationml/2006/ole">
            <p:oleObj spid="_x0000_s28680" name="公式" r:id="rId9" imgW="596880" imgH="203040" progId="Equation.3">
              <p:embed/>
            </p:oleObj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7969402" y="4133385"/>
            <a:ext cx="3259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- Related to view zenith angle</a:t>
            </a:r>
            <a:endParaRPr lang="zh-CN" alt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1679044" y="6488668"/>
            <a:ext cx="512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13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流程图: 过程 25"/>
          <p:cNvSpPr/>
          <p:nvPr/>
        </p:nvSpPr>
        <p:spPr>
          <a:xfrm>
            <a:off x="6846849" y="3802566"/>
            <a:ext cx="4304371" cy="2330605"/>
          </a:xfrm>
          <a:prstGeom prst="flowChartProcess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ctrTitle"/>
          </p:nvPr>
        </p:nvSpPr>
        <p:spPr>
          <a:xfrm>
            <a:off x="714531" y="302800"/>
            <a:ext cx="10850562" cy="749082"/>
          </a:xfrm>
        </p:spPr>
        <p:txBody>
          <a:bodyPr/>
          <a:lstStyle/>
          <a:p>
            <a:r>
              <a:rPr lang="en-US" altLang="zh-CN" dirty="0" smtClean="0"/>
              <a:t>RT model calculation </a:t>
            </a:r>
            <a:endParaRPr lang="zh-CN" altLang="en-US" dirty="0"/>
          </a:p>
        </p:txBody>
      </p:sp>
      <p:sp>
        <p:nvSpPr>
          <p:cNvPr id="6" name="副标题 5"/>
          <p:cNvSpPr>
            <a:spLocks noGrp="1"/>
          </p:cNvSpPr>
          <p:nvPr>
            <p:ph type="subTitle" idx="1"/>
          </p:nvPr>
        </p:nvSpPr>
        <p:spPr>
          <a:xfrm>
            <a:off x="636471" y="960312"/>
            <a:ext cx="10850563" cy="475132"/>
          </a:xfrm>
        </p:spPr>
        <p:txBody>
          <a:bodyPr>
            <a:normAutofit/>
          </a:bodyPr>
          <a:lstStyle/>
          <a:p>
            <a:r>
              <a:rPr lang="en-US" altLang="zh-CN" sz="2400" dirty="0" smtClean="0"/>
              <a:t>- Surface reflectance </a:t>
            </a:r>
            <a:endParaRPr lang="zh-CN" altLang="en-US" sz="2400" dirty="0"/>
          </a:p>
        </p:txBody>
      </p:sp>
      <p:graphicFrame>
        <p:nvGraphicFramePr>
          <p:cNvPr id="28674" name="Object 2"/>
          <p:cNvGraphicFramePr>
            <a:graphicFrameLocks noChangeAspect="1"/>
          </p:cNvGraphicFramePr>
          <p:nvPr/>
        </p:nvGraphicFramePr>
        <p:xfrm>
          <a:off x="7837526" y="928803"/>
          <a:ext cx="685800" cy="581025"/>
        </p:xfrm>
        <a:graphic>
          <a:graphicData uri="http://schemas.openxmlformats.org/presentationml/2006/ole">
            <p:oleObj spid="_x0000_s45058" name="公式" r:id="rId3" imgW="317160" imgH="241200" progId="Equation.3">
              <p:embed/>
            </p:oleObj>
          </a:graphicData>
        </a:graphic>
      </p:graphicFrame>
      <p:graphicFrame>
        <p:nvGraphicFramePr>
          <p:cNvPr id="8" name="对象 7"/>
          <p:cNvGraphicFramePr>
            <a:graphicFrameLocks noChangeAspect="1"/>
          </p:cNvGraphicFramePr>
          <p:nvPr/>
        </p:nvGraphicFramePr>
        <p:xfrm>
          <a:off x="3746074" y="1810447"/>
          <a:ext cx="4064000" cy="1449388"/>
        </p:xfrm>
        <a:graphic>
          <a:graphicData uri="http://schemas.openxmlformats.org/presentationml/2006/ole">
            <p:oleObj spid="_x0000_s45059" name="公式" r:id="rId4" imgW="1130040" imgH="431640" progId="Equation.3">
              <p:embed/>
            </p:oleObj>
          </a:graphicData>
        </a:graphic>
      </p:graphicFrame>
      <p:graphicFrame>
        <p:nvGraphicFramePr>
          <p:cNvPr id="15" name="对象 14"/>
          <p:cNvGraphicFramePr>
            <a:graphicFrameLocks noChangeAspect="1"/>
          </p:cNvGraphicFramePr>
          <p:nvPr/>
        </p:nvGraphicFramePr>
        <p:xfrm>
          <a:off x="7267033" y="5363729"/>
          <a:ext cx="293494" cy="360810"/>
        </p:xfrm>
        <a:graphic>
          <a:graphicData uri="http://schemas.openxmlformats.org/presentationml/2006/ole">
            <p:oleObj spid="_x0000_s45060" name="公式" r:id="rId5" imgW="177480" imgH="228600" progId="Equation.3">
              <p:embed/>
            </p:oleObj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7582829" y="5352587"/>
            <a:ext cx="4003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- Total down and upwelling transmittance</a:t>
            </a:r>
            <a:endParaRPr lang="zh-CN" altLang="en-US" dirty="0"/>
          </a:p>
        </p:txBody>
      </p:sp>
      <p:graphicFrame>
        <p:nvGraphicFramePr>
          <p:cNvPr id="21" name="对象 20"/>
          <p:cNvGraphicFramePr>
            <a:graphicFrameLocks noChangeAspect="1"/>
          </p:cNvGraphicFramePr>
          <p:nvPr/>
        </p:nvGraphicFramePr>
        <p:xfrm>
          <a:off x="7285038" y="3792538"/>
          <a:ext cx="276225" cy="311150"/>
        </p:xfrm>
        <a:graphic>
          <a:graphicData uri="http://schemas.openxmlformats.org/presentationml/2006/ole">
            <p:oleObj spid="_x0000_s45063" name="公式" r:id="rId6" imgW="203040" imgH="228600" progId="Equation.3">
              <p:embed/>
            </p:oleObj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7605131" y="3769112"/>
            <a:ext cx="3412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- Surface </a:t>
            </a:r>
            <a:r>
              <a:rPr lang="en-US" altLang="zh-CN" dirty="0" err="1" smtClean="0"/>
              <a:t>albedo</a:t>
            </a:r>
            <a:endParaRPr lang="zh-CN" altLang="en-US" dirty="0"/>
          </a:p>
        </p:txBody>
      </p:sp>
      <p:graphicFrame>
        <p:nvGraphicFramePr>
          <p:cNvPr id="28680" name="Object 8"/>
          <p:cNvGraphicFramePr>
            <a:graphicFrameLocks noChangeAspect="1"/>
          </p:cNvGraphicFramePr>
          <p:nvPr/>
        </p:nvGraphicFramePr>
        <p:xfrm>
          <a:off x="7261226" y="4119408"/>
          <a:ext cx="299302" cy="413121"/>
        </p:xfrm>
        <a:graphic>
          <a:graphicData uri="http://schemas.openxmlformats.org/presentationml/2006/ole">
            <p:oleObj spid="_x0000_s45064" name="公式" r:id="rId7" imgW="164880" imgH="228600" progId="Equation.3">
              <p:embed/>
            </p:oleObj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7601414" y="4166838"/>
            <a:ext cx="3259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- Spherical </a:t>
            </a:r>
            <a:r>
              <a:rPr lang="en-US" altLang="zh-CN" dirty="0" err="1" smtClean="0"/>
              <a:t>albedo</a:t>
            </a:r>
            <a:r>
              <a:rPr lang="en-US" altLang="zh-CN" dirty="0" smtClean="0"/>
              <a:t> to account for multiple surface and atmosphere scattering interactions</a:t>
            </a:r>
            <a:endParaRPr lang="zh-CN" alt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973121" y="2297151"/>
            <a:ext cx="3657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/>
              <a:t>（</a:t>
            </a:r>
            <a:r>
              <a:rPr lang="en-US" b="1" dirty="0" err="1" smtClean="0"/>
              <a:t>Lambertian</a:t>
            </a:r>
            <a:r>
              <a:rPr lang="en-US" dirty="0" smtClean="0"/>
              <a:t> </a:t>
            </a:r>
            <a:r>
              <a:rPr lang="en-US" b="1" dirty="0" smtClean="0"/>
              <a:t>reflectance</a:t>
            </a:r>
            <a:r>
              <a:rPr lang="zh-CN" altLang="en-US" b="1" dirty="0" smtClean="0"/>
              <a:t>）</a:t>
            </a:r>
            <a:endParaRPr lang="zh-CN" alt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1679044" y="6488668"/>
            <a:ext cx="512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14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3600" dirty="0" smtClean="0"/>
              <a:t>Role of CSA</a:t>
            </a:r>
            <a:endParaRPr lang="zh-CN" altLang="en-US" sz="3600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CN" sz="1400" dirty="0" smtClean="0"/>
              <a:t>Definition and importance of critical surface </a:t>
            </a:r>
            <a:r>
              <a:rPr lang="en-US" altLang="zh-CN" sz="1400" dirty="0" err="1" smtClean="0"/>
              <a:t>albedo</a:t>
            </a:r>
            <a:endParaRPr lang="zh-CN" altLang="en-US" sz="1400" dirty="0"/>
          </a:p>
        </p:txBody>
      </p:sp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A01E9CF6-0F70-4054-9DFD-318CB5370761}"/>
              </a:ext>
            </a:extLst>
          </p:cNvPr>
          <p:cNvSpPr txBox="1"/>
          <p:nvPr/>
        </p:nvSpPr>
        <p:spPr>
          <a:xfrm>
            <a:off x="10429874" y="2252306"/>
            <a:ext cx="886883" cy="1176694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b="1" dirty="0" smtClean="0">
                <a:solidFill>
                  <a:schemeClr val="accent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04</a:t>
            </a:r>
            <a:endParaRPr lang="zh-CN" altLang="en-US" b="1" dirty="0">
              <a:solidFill>
                <a:schemeClr val="accent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23554" name="Picture 2" descr="“surface albedo”的图片搜索结果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8545" y="3884317"/>
            <a:ext cx="1996958" cy="28398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27977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1"/>
          <p:cNvSpPr>
            <a:spLocks noGrp="1"/>
          </p:cNvSpPr>
          <p:nvPr>
            <p:ph type="subTitle" idx="1"/>
          </p:nvPr>
        </p:nvSpPr>
        <p:spPr>
          <a:xfrm>
            <a:off x="547262" y="1215484"/>
            <a:ext cx="10850563" cy="3858321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CN" sz="2400" dirty="0" smtClean="0"/>
              <a:t>Background</a:t>
            </a:r>
          </a:p>
          <a:p>
            <a:pPr>
              <a:buFont typeface="Arial" pitchFamily="34" charset="0"/>
              <a:buChar char="•"/>
            </a:pPr>
            <a:r>
              <a:rPr lang="en-US" altLang="zh-CN" sz="2400" dirty="0" smtClean="0"/>
              <a:t>My research</a:t>
            </a:r>
          </a:p>
          <a:p>
            <a:pPr>
              <a:buFont typeface="Arial" pitchFamily="34" charset="0"/>
              <a:buChar char="•"/>
            </a:pPr>
            <a:r>
              <a:rPr lang="en-US" altLang="zh-CN" sz="2400" dirty="0" err="1" smtClean="0"/>
              <a:t>Radiative</a:t>
            </a:r>
            <a:r>
              <a:rPr lang="en-US" altLang="zh-CN" sz="2400" dirty="0" smtClean="0"/>
              <a:t> transfer model</a:t>
            </a:r>
          </a:p>
          <a:p>
            <a:pPr>
              <a:buFont typeface="Arial" pitchFamily="34" charset="0"/>
              <a:buChar char="•"/>
            </a:pPr>
            <a:r>
              <a:rPr lang="en-US" altLang="zh-CN" sz="2400" dirty="0" smtClean="0"/>
              <a:t>Role of critical surface </a:t>
            </a:r>
            <a:r>
              <a:rPr lang="en-US" altLang="zh-CN" sz="2400" dirty="0" err="1" smtClean="0"/>
              <a:t>albedo</a:t>
            </a:r>
            <a:r>
              <a:rPr lang="en-US" altLang="zh-CN" sz="2400" dirty="0" smtClean="0"/>
              <a:t> (CSA)</a:t>
            </a:r>
          </a:p>
          <a:p>
            <a:pPr>
              <a:buFont typeface="Arial" pitchFamily="34" charset="0"/>
              <a:buChar char="•"/>
            </a:pPr>
            <a:r>
              <a:rPr lang="en-US" altLang="zh-CN" sz="2400" dirty="0" smtClean="0"/>
              <a:t>Sensitivity analysis</a:t>
            </a:r>
          </a:p>
          <a:p>
            <a:pPr>
              <a:buFont typeface="Arial" pitchFamily="34" charset="0"/>
              <a:buChar char="•"/>
            </a:pPr>
            <a:r>
              <a:rPr lang="en-US" altLang="zh-CN" sz="2400" dirty="0" smtClean="0"/>
              <a:t>Errors in AOD retrievals related to surface </a:t>
            </a:r>
            <a:r>
              <a:rPr lang="en-US" altLang="zh-CN" sz="2400" dirty="0" err="1" smtClean="0"/>
              <a:t>albedo</a:t>
            </a:r>
            <a:endParaRPr lang="en-US" altLang="zh-CN" sz="2400" dirty="0" smtClean="0"/>
          </a:p>
          <a:p>
            <a:pPr>
              <a:buFont typeface="Arial" pitchFamily="34" charset="0"/>
              <a:buChar char="•"/>
            </a:pPr>
            <a:r>
              <a:rPr lang="en-US" altLang="zh-CN" sz="2400" dirty="0" smtClean="0"/>
              <a:t>Conclusion and future work</a:t>
            </a:r>
          </a:p>
          <a:p>
            <a:pPr>
              <a:buFont typeface="Arial" pitchFamily="34" charset="0"/>
              <a:buChar char="•"/>
            </a:pPr>
            <a:r>
              <a:rPr lang="en-US" altLang="zh-CN" sz="2400" dirty="0" smtClean="0"/>
              <a:t>References</a:t>
            </a:r>
            <a:endParaRPr lang="zh-CN" altLang="en-US" sz="2400" dirty="0"/>
          </a:p>
        </p:txBody>
      </p:sp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603014" y="436614"/>
            <a:ext cx="10850562" cy="749082"/>
          </a:xfrm>
        </p:spPr>
        <p:txBody>
          <a:bodyPr/>
          <a:lstStyle/>
          <a:p>
            <a:r>
              <a:rPr lang="en-US" altLang="zh-CN" dirty="0" smtClean="0">
                <a:latin typeface="Perpetua Titling MT" pitchFamily="18" charset="0"/>
              </a:rPr>
              <a:t>Outline</a:t>
            </a:r>
            <a:endParaRPr lang="zh-CN" altLang="en-US" dirty="0">
              <a:latin typeface="Perpetua Titling MT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679044" y="6488668"/>
            <a:ext cx="512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1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1"/>
          <p:cNvSpPr>
            <a:spLocks noGrp="1"/>
          </p:cNvSpPr>
          <p:nvPr>
            <p:ph type="subTitle" idx="1"/>
          </p:nvPr>
        </p:nvSpPr>
        <p:spPr>
          <a:xfrm>
            <a:off x="759135" y="1449654"/>
            <a:ext cx="10850563" cy="2241396"/>
          </a:xfrm>
        </p:spPr>
        <p:txBody>
          <a:bodyPr>
            <a:normAutofit lnSpcReduction="10000"/>
          </a:bodyPr>
          <a:lstStyle/>
          <a:p>
            <a:r>
              <a:rPr lang="en-US" altLang="zh-CN" sz="2000" b="1" dirty="0" smtClean="0"/>
              <a:t>AOD (aerosol optical depth) </a:t>
            </a:r>
          </a:p>
          <a:p>
            <a:r>
              <a:rPr lang="en-US" altLang="zh-CN" sz="2000" dirty="0" smtClean="0"/>
              <a:t>The vertical integral of aerosol extinction coefficients along the entire height of the atmosphere</a:t>
            </a:r>
          </a:p>
          <a:p>
            <a:endParaRPr lang="en-US" altLang="zh-CN" sz="2000" dirty="0" smtClean="0"/>
          </a:p>
          <a:p>
            <a:r>
              <a:rPr lang="en-US" altLang="zh-CN" sz="2000" b="1" dirty="0" smtClean="0"/>
              <a:t>CSA(critical surface </a:t>
            </a:r>
            <a:r>
              <a:rPr lang="en-US" altLang="zh-CN" sz="2000" b="1" dirty="0" err="1" smtClean="0"/>
              <a:t>albedo</a:t>
            </a:r>
            <a:r>
              <a:rPr lang="en-US" altLang="zh-CN" sz="2000" b="1" dirty="0" smtClean="0"/>
              <a:t>)</a:t>
            </a:r>
          </a:p>
          <a:p>
            <a:r>
              <a:rPr lang="en-US" altLang="zh-CN" sz="2000" i="1" dirty="0" smtClean="0"/>
              <a:t>Strict definition:</a:t>
            </a:r>
          </a:p>
          <a:p>
            <a:r>
              <a:rPr lang="en-US" altLang="zh-CN" sz="2000" dirty="0" smtClean="0"/>
              <a:t>The surface </a:t>
            </a:r>
            <a:r>
              <a:rPr lang="en-US" altLang="zh-CN" sz="2000" dirty="0" err="1" smtClean="0"/>
              <a:t>albedo</a:t>
            </a:r>
            <a:r>
              <a:rPr lang="en-US" altLang="zh-CN" sz="2000" dirty="0" smtClean="0"/>
              <a:t> where the reflectance at TOA does not depend on aerosol optical depth</a:t>
            </a:r>
            <a:endParaRPr lang="zh-CN" altLang="en-US" sz="2000" i="1" dirty="0"/>
          </a:p>
        </p:txBody>
      </p:sp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747984" y="313949"/>
            <a:ext cx="10850562" cy="749082"/>
          </a:xfrm>
        </p:spPr>
        <p:txBody>
          <a:bodyPr/>
          <a:lstStyle/>
          <a:p>
            <a:r>
              <a:rPr lang="en-US" altLang="zh-CN" dirty="0" smtClean="0"/>
              <a:t>Importance of CSA</a:t>
            </a:r>
            <a:endParaRPr lang="zh-CN" altLang="en-US" dirty="0"/>
          </a:p>
        </p:txBody>
      </p:sp>
      <p:sp>
        <p:nvSpPr>
          <p:cNvPr id="4" name="右箭头 3"/>
          <p:cNvSpPr/>
          <p:nvPr/>
        </p:nvSpPr>
        <p:spPr>
          <a:xfrm>
            <a:off x="5107259" y="4148254"/>
            <a:ext cx="6646127" cy="1070516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5073804" y="4382429"/>
            <a:ext cx="6649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Inaccurate AOD retrievals at CSA</a:t>
            </a:r>
            <a:endParaRPr lang="zh-CN" alt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矩形 5"/>
          <p:cNvSpPr/>
          <p:nvPr/>
        </p:nvSpPr>
        <p:spPr>
          <a:xfrm>
            <a:off x="2479270" y="3612997"/>
            <a:ext cx="95417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i="1" dirty="0" smtClean="0"/>
              <a:t>（</a:t>
            </a:r>
            <a:r>
              <a:rPr lang="da-DK" i="1" dirty="0" smtClean="0"/>
              <a:t>Kaufman, 1987; de Almeida Castanho et al., 2008; Zhu et al., 2011; Wells et al., 2012</a:t>
            </a:r>
            <a:r>
              <a:rPr lang="zh-CN" altLang="en-US" i="1" dirty="0" smtClean="0"/>
              <a:t>）</a:t>
            </a:r>
            <a:r>
              <a:rPr lang="da-DK" i="1" dirty="0" smtClean="0"/>
              <a:t/>
            </a:r>
            <a:br>
              <a:rPr lang="da-DK" i="1" dirty="0" smtClean="0"/>
            </a:br>
            <a:endParaRPr lang="zh-CN" altLang="en-US" i="1" dirty="0"/>
          </a:p>
        </p:txBody>
      </p:sp>
      <p:sp>
        <p:nvSpPr>
          <p:cNvPr id="7" name="TextBox 6"/>
          <p:cNvSpPr txBox="1"/>
          <p:nvPr/>
        </p:nvSpPr>
        <p:spPr>
          <a:xfrm>
            <a:off x="11679044" y="6488668"/>
            <a:ext cx="512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15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1"/>
          <p:cNvSpPr>
            <a:spLocks noGrp="1"/>
          </p:cNvSpPr>
          <p:nvPr>
            <p:ph type="subTitle" idx="1"/>
          </p:nvPr>
        </p:nvSpPr>
        <p:spPr>
          <a:xfrm>
            <a:off x="0" y="1070514"/>
            <a:ext cx="11853746" cy="1148577"/>
          </a:xfrm>
        </p:spPr>
        <p:txBody>
          <a:bodyPr>
            <a:normAutofit/>
          </a:bodyPr>
          <a:lstStyle/>
          <a:p>
            <a:r>
              <a:rPr lang="en-US" altLang="zh-CN" sz="2000" b="1" dirty="0" smtClean="0"/>
              <a:t>According to the definition, if there are two different  AODs leading to the same TOA reflectance,</a:t>
            </a:r>
          </a:p>
          <a:p>
            <a:r>
              <a:rPr lang="en-US" altLang="zh-CN" sz="2000" b="1" dirty="0" smtClean="0"/>
              <a:t> </a:t>
            </a:r>
            <a:endParaRPr lang="zh-CN" altLang="en-US" sz="2000" dirty="0"/>
          </a:p>
        </p:txBody>
      </p:sp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747984" y="313949"/>
            <a:ext cx="10850562" cy="749082"/>
          </a:xfrm>
        </p:spPr>
        <p:txBody>
          <a:bodyPr/>
          <a:lstStyle/>
          <a:p>
            <a:r>
              <a:rPr lang="en-US" altLang="zh-CN" dirty="0" smtClean="0"/>
              <a:t>Calculation of CSA</a:t>
            </a:r>
            <a:endParaRPr lang="zh-CN" altLang="en-US" dirty="0"/>
          </a:p>
        </p:txBody>
      </p:sp>
      <p:graphicFrame>
        <p:nvGraphicFramePr>
          <p:cNvPr id="6" name="对象 5"/>
          <p:cNvGraphicFramePr>
            <a:graphicFrameLocks noChangeAspect="1"/>
          </p:cNvGraphicFramePr>
          <p:nvPr/>
        </p:nvGraphicFramePr>
        <p:xfrm>
          <a:off x="1721345" y="1769287"/>
          <a:ext cx="8537778" cy="656752"/>
        </p:xfrm>
        <a:graphic>
          <a:graphicData uri="http://schemas.openxmlformats.org/presentationml/2006/ole">
            <p:oleObj spid="_x0000_s48130" name="公式" r:id="rId3" imgW="3136680" imgH="241200" progId="Equation.3">
              <p:embed/>
            </p:oleObj>
          </a:graphicData>
        </a:graphic>
      </p:graphicFrame>
      <p:sp>
        <p:nvSpPr>
          <p:cNvPr id="7" name="副标题 1"/>
          <p:cNvSpPr txBox="1">
            <a:spLocks/>
          </p:cNvSpPr>
          <p:nvPr/>
        </p:nvSpPr>
        <p:spPr>
          <a:xfrm>
            <a:off x="0" y="2494149"/>
            <a:ext cx="11853746" cy="1148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2000" b="1" dirty="0" smtClean="0"/>
              <a:t>Therefore t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 CSA is obtained by derivatives of the TOA reflectance with respect to AOD,</a:t>
            </a:r>
          </a:p>
          <a:p>
            <a:pPr marL="0" marR="0" lvl="0" indent="0" algn="r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48131" name="Object 3"/>
          <p:cNvGraphicFramePr>
            <a:graphicFrameLocks noChangeAspect="1"/>
          </p:cNvGraphicFramePr>
          <p:nvPr/>
        </p:nvGraphicFramePr>
        <p:xfrm>
          <a:off x="5202936" y="3452581"/>
          <a:ext cx="4770437" cy="1244600"/>
        </p:xfrm>
        <a:graphic>
          <a:graphicData uri="http://schemas.openxmlformats.org/presentationml/2006/ole">
            <p:oleObj spid="_x0000_s48131" name="公式" r:id="rId4" imgW="1752480" imgH="457200" progId="Equation.3">
              <p:embed/>
            </p:oleObj>
          </a:graphicData>
        </a:graphic>
      </p:graphicFrame>
      <p:sp>
        <p:nvSpPr>
          <p:cNvPr id="9" name="矩形 8"/>
          <p:cNvSpPr/>
          <p:nvPr/>
        </p:nvSpPr>
        <p:spPr>
          <a:xfrm>
            <a:off x="4137102" y="5063764"/>
            <a:ext cx="751963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54">
              <a:lnSpc>
                <a:spcPct val="90000"/>
              </a:lnSpc>
              <a:spcBef>
                <a:spcPts val="1000"/>
              </a:spcBef>
            </a:pPr>
            <a:r>
              <a:rPr lang="en-US" altLang="zh-CN" sz="2400" dirty="0" smtClean="0">
                <a:solidFill>
                  <a:srgbClr val="C00000"/>
                </a:solidFill>
              </a:rPr>
              <a:t>CSA is a function of the </a:t>
            </a:r>
            <a:r>
              <a:rPr lang="en-US" altLang="zh-CN" sz="24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observation and solar geometry, wavelength, aerosol properties </a:t>
            </a:r>
            <a:r>
              <a:rPr lang="en-US" altLang="zh-CN" sz="2400" dirty="0" smtClean="0">
                <a:solidFill>
                  <a:srgbClr val="C00000"/>
                </a:solidFill>
              </a:rPr>
              <a:t>and </a:t>
            </a:r>
            <a:r>
              <a:rPr lang="en-US" altLang="zh-CN" sz="24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AOD</a:t>
            </a:r>
            <a:r>
              <a:rPr lang="en-US" altLang="zh-CN" sz="2400" dirty="0" smtClean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679044" y="6488668"/>
            <a:ext cx="512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16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79502" y="3245005"/>
            <a:ext cx="11318488" cy="345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副标题 1"/>
          <p:cNvSpPr txBox="1">
            <a:spLocks/>
          </p:cNvSpPr>
          <p:nvPr/>
        </p:nvSpPr>
        <p:spPr>
          <a:xfrm>
            <a:off x="502657" y="1161032"/>
            <a:ext cx="6834846" cy="480487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/>
          <a:p>
            <a:pPr defTabSz="914354">
              <a:lnSpc>
                <a:spcPct val="150000"/>
              </a:lnSpc>
            </a:pPr>
            <a:endParaRPr lang="en-US" altLang="zh-CN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l" defTabSz="91435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2272411"/>
            <a:ext cx="3961417" cy="35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85863" y="2248481"/>
            <a:ext cx="3908232" cy="35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5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06691" y="2278566"/>
            <a:ext cx="3984936" cy="34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769434" y="657922"/>
            <a:ext cx="109728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/>
              <a:t>New definition of CSA</a:t>
            </a:r>
          </a:p>
          <a:p>
            <a:endParaRPr lang="en-US" altLang="zh-CN" b="1" dirty="0" smtClean="0"/>
          </a:p>
          <a:p>
            <a:r>
              <a:rPr lang="en-US" altLang="zh-CN" sz="2000" dirty="0" smtClean="0"/>
              <a:t>CSA represents a range of surface </a:t>
            </a:r>
            <a:r>
              <a:rPr lang="en-US" altLang="zh-CN" sz="2000" dirty="0" err="1" smtClean="0"/>
              <a:t>albedo</a:t>
            </a:r>
            <a:r>
              <a:rPr lang="en-US" altLang="zh-CN" sz="2000" dirty="0" smtClean="0"/>
              <a:t> values given by an ensemble of TOA reflectance crossings.</a:t>
            </a:r>
            <a:endParaRPr lang="zh-CN" alt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5475249" y="4560848"/>
            <a:ext cx="4728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C00000"/>
                </a:solidFill>
              </a:rPr>
              <a:t>Not singular CSA!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679044" y="6488668"/>
            <a:ext cx="512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17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7159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79502" y="3245005"/>
            <a:ext cx="11318488" cy="345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副标题 1"/>
          <p:cNvSpPr txBox="1">
            <a:spLocks/>
          </p:cNvSpPr>
          <p:nvPr/>
        </p:nvSpPr>
        <p:spPr>
          <a:xfrm>
            <a:off x="502657" y="1161032"/>
            <a:ext cx="6834846" cy="480487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/>
          <a:p>
            <a:pPr defTabSz="914354">
              <a:lnSpc>
                <a:spcPct val="150000"/>
              </a:lnSpc>
            </a:pPr>
            <a:endParaRPr lang="en-US" altLang="zh-CN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l" defTabSz="91435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2272411"/>
            <a:ext cx="3961417" cy="35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85863" y="2248481"/>
            <a:ext cx="3908232" cy="35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5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06691" y="2278566"/>
            <a:ext cx="3984936" cy="34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791736" y="624470"/>
            <a:ext cx="10972800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altLang="zh-CN" b="1" dirty="0" smtClean="0"/>
          </a:p>
          <a:p>
            <a:pPr>
              <a:lnSpc>
                <a:spcPct val="150000"/>
              </a:lnSpc>
            </a:pPr>
            <a:r>
              <a:rPr lang="en-US" altLang="zh-CN" sz="2000" dirty="0" smtClean="0"/>
              <a:t>CSA serves as a method for SSA retrieval.</a:t>
            </a:r>
          </a:p>
          <a:p>
            <a:pPr>
              <a:lnSpc>
                <a:spcPct val="150000"/>
              </a:lnSpc>
            </a:pPr>
            <a:r>
              <a:rPr lang="en-US" altLang="zh-CN" sz="2000" b="1" dirty="0" smtClean="0"/>
              <a:t>CSA decreases as decreasing SSA with wavelengths.</a:t>
            </a:r>
            <a:endParaRPr lang="zh-CN" altLang="en-US" sz="2000" b="1" dirty="0"/>
          </a:p>
        </p:txBody>
      </p:sp>
      <p:sp>
        <p:nvSpPr>
          <p:cNvPr id="10" name="标题 2"/>
          <p:cNvSpPr txBox="1">
            <a:spLocks/>
          </p:cNvSpPr>
          <p:nvPr/>
        </p:nvSpPr>
        <p:spPr>
          <a:xfrm>
            <a:off x="803740" y="369704"/>
            <a:ext cx="10850562" cy="7490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Role of CSA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679044" y="6488668"/>
            <a:ext cx="512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18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7159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79502" y="3245005"/>
            <a:ext cx="11318488" cy="345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副标题 1"/>
          <p:cNvSpPr txBox="1">
            <a:spLocks/>
          </p:cNvSpPr>
          <p:nvPr/>
        </p:nvSpPr>
        <p:spPr>
          <a:xfrm>
            <a:off x="502657" y="1161032"/>
            <a:ext cx="6834846" cy="480487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/>
          <a:p>
            <a:pPr defTabSz="914354">
              <a:lnSpc>
                <a:spcPct val="150000"/>
              </a:lnSpc>
            </a:pPr>
            <a:endParaRPr lang="en-US" altLang="zh-CN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l" defTabSz="91435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0585" y="1237786"/>
            <a:ext cx="109728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b="1" dirty="0" smtClean="0"/>
          </a:p>
          <a:p>
            <a:r>
              <a:rPr lang="en-US" altLang="zh-CN" sz="2000" b="1" dirty="0" smtClean="0"/>
              <a:t>Absorbing aerosol types have a much lower CSA.</a:t>
            </a:r>
            <a:endParaRPr lang="zh-CN" altLang="en-US" sz="2000" b="1" dirty="0"/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906" y="2341752"/>
            <a:ext cx="3962400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5157" y="2408660"/>
            <a:ext cx="3914775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51415" y="2388680"/>
            <a:ext cx="4029075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矩形 15"/>
          <p:cNvSpPr/>
          <p:nvPr/>
        </p:nvSpPr>
        <p:spPr>
          <a:xfrm>
            <a:off x="772870" y="1003884"/>
            <a:ext cx="782444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 smtClean="0"/>
              <a:t>CSA can help discriminate different the scattering aerosol types. </a:t>
            </a:r>
          </a:p>
        </p:txBody>
      </p:sp>
      <p:sp>
        <p:nvSpPr>
          <p:cNvPr id="17" name="标题 2"/>
          <p:cNvSpPr txBox="1">
            <a:spLocks/>
          </p:cNvSpPr>
          <p:nvPr/>
        </p:nvSpPr>
        <p:spPr>
          <a:xfrm>
            <a:off x="803740" y="369704"/>
            <a:ext cx="10850562" cy="7490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Role of CSA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679044" y="6488668"/>
            <a:ext cx="512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19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7159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79502" y="3245005"/>
            <a:ext cx="11318488" cy="345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副标题 1"/>
          <p:cNvSpPr txBox="1">
            <a:spLocks/>
          </p:cNvSpPr>
          <p:nvPr/>
        </p:nvSpPr>
        <p:spPr>
          <a:xfrm>
            <a:off x="502657" y="1161032"/>
            <a:ext cx="6834846" cy="480487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/>
          <a:p>
            <a:pPr defTabSz="914354">
              <a:lnSpc>
                <a:spcPct val="150000"/>
              </a:lnSpc>
            </a:pPr>
            <a:endParaRPr lang="en-US" altLang="zh-CN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l" defTabSz="91435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2888" y="1148575"/>
            <a:ext cx="109728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b="1" dirty="0" smtClean="0"/>
          </a:p>
          <a:p>
            <a:r>
              <a:rPr lang="en-US" altLang="zh-CN" sz="2000" b="1" dirty="0" smtClean="0"/>
              <a:t>Different relationship between derivative TOA reflectance with respect to AOD with surface </a:t>
            </a:r>
            <a:r>
              <a:rPr lang="en-US" altLang="zh-CN" sz="2000" b="1" dirty="0" err="1" smtClean="0"/>
              <a:t>albedo</a:t>
            </a:r>
            <a:r>
              <a:rPr lang="en-US" altLang="zh-CN" sz="2000" b="1" dirty="0" smtClean="0"/>
              <a:t>. </a:t>
            </a:r>
          </a:p>
          <a:p>
            <a:r>
              <a:rPr lang="en-US" altLang="zh-CN" sz="2000" b="1" dirty="0" smtClean="0"/>
              <a:t>No CSA may occur for low or non-absorbing aerosol types.</a:t>
            </a:r>
          </a:p>
          <a:p>
            <a:r>
              <a:rPr lang="en-US" altLang="zh-CN" sz="2000" b="1" dirty="0" smtClean="0"/>
              <a:t>CSA changes with aerosol type and AOD.</a:t>
            </a:r>
            <a:endParaRPr lang="zh-CN" altLang="en-US" sz="2000" b="1" dirty="0"/>
          </a:p>
        </p:txBody>
      </p:sp>
      <p:sp>
        <p:nvSpPr>
          <p:cNvPr id="16" name="矩形 15"/>
          <p:cNvSpPr/>
          <p:nvPr/>
        </p:nvSpPr>
        <p:spPr>
          <a:xfrm>
            <a:off x="795174" y="936974"/>
            <a:ext cx="782444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 smtClean="0"/>
              <a:t>CSA can help discriminate different scattering aerosol types. </a:t>
            </a:r>
          </a:p>
        </p:txBody>
      </p:sp>
      <p:sp>
        <p:nvSpPr>
          <p:cNvPr id="17" name="标题 2"/>
          <p:cNvSpPr txBox="1">
            <a:spLocks/>
          </p:cNvSpPr>
          <p:nvPr/>
        </p:nvSpPr>
        <p:spPr>
          <a:xfrm>
            <a:off x="803740" y="369704"/>
            <a:ext cx="10850562" cy="7490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Role of CSA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8454" y="2989223"/>
            <a:ext cx="3926667" cy="34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5041" y="3059382"/>
            <a:ext cx="3849738" cy="34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1024" y="3065540"/>
            <a:ext cx="4040976" cy="34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11679044" y="6488668"/>
            <a:ext cx="512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20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7159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3600" dirty="0" smtClean="0"/>
              <a:t>Sensitivity analysis</a:t>
            </a:r>
            <a:endParaRPr lang="zh-CN" altLang="en-US" sz="3600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9924" y="3471999"/>
            <a:ext cx="10850564" cy="1624107"/>
          </a:xfrm>
        </p:spPr>
        <p:txBody>
          <a:bodyPr>
            <a:normAutofit/>
          </a:bodyPr>
          <a:lstStyle/>
          <a:p>
            <a:pPr lvl="0"/>
            <a:r>
              <a:rPr lang="en-US" altLang="zh-CN" sz="1400" dirty="0" smtClean="0"/>
              <a:t>Sensitivity of CSA to SSA</a:t>
            </a:r>
          </a:p>
          <a:p>
            <a:pPr lvl="0"/>
            <a:r>
              <a:rPr lang="en-US" altLang="zh-CN" sz="1400" dirty="0" smtClean="0"/>
              <a:t>Sensitivity of CSA to observation and solar geometry</a:t>
            </a:r>
          </a:p>
          <a:p>
            <a:pPr lvl="0"/>
            <a:r>
              <a:rPr lang="en-US" altLang="zh-CN" sz="1400" dirty="0" smtClean="0"/>
              <a:t>Sensitivity of CSA to AOD</a:t>
            </a:r>
            <a:endParaRPr lang="zh-CN" altLang="en-US" sz="1400" dirty="0"/>
          </a:p>
        </p:txBody>
      </p:sp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A01E9CF6-0F70-4054-9DFD-318CB5370761}"/>
              </a:ext>
            </a:extLst>
          </p:cNvPr>
          <p:cNvSpPr txBox="1"/>
          <p:nvPr/>
        </p:nvSpPr>
        <p:spPr>
          <a:xfrm>
            <a:off x="10429874" y="2252306"/>
            <a:ext cx="886883" cy="1176694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b="1" dirty="0" smtClean="0">
                <a:solidFill>
                  <a:schemeClr val="accent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05</a:t>
            </a:r>
            <a:endParaRPr lang="zh-CN" altLang="en-US" b="1" dirty="0">
              <a:solidFill>
                <a:schemeClr val="accent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7977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12964" y="256473"/>
            <a:ext cx="3587891" cy="3289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622877"/>
            <a:ext cx="3568390" cy="3235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01080"/>
            <a:ext cx="3559264" cy="3345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00569" y="223020"/>
            <a:ext cx="3724706" cy="3356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7379969" y="4427356"/>
            <a:ext cx="3840481" cy="1241924"/>
          </a:xfrm>
        </p:spPr>
        <p:txBody>
          <a:bodyPr>
            <a:normAutofit/>
          </a:bodyPr>
          <a:lstStyle/>
          <a:p>
            <a:pPr lvl="0" algn="ctr"/>
            <a:r>
              <a:rPr lang="en-US" altLang="zh-CN" sz="3200" dirty="0" smtClean="0"/>
              <a:t>Sensitivity of CSA </a:t>
            </a:r>
            <a:br>
              <a:rPr lang="en-US" altLang="zh-CN" sz="3200" dirty="0" smtClean="0"/>
            </a:br>
            <a:r>
              <a:rPr lang="en-US" altLang="zh-CN" sz="3200" dirty="0" smtClean="0"/>
              <a:t>to SSA</a:t>
            </a:r>
            <a:endParaRPr lang="zh-CN" altLang="en-US" sz="3200" dirty="0"/>
          </a:p>
        </p:txBody>
      </p:sp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68053" y="3515206"/>
            <a:ext cx="3641407" cy="3342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1679044" y="6488668"/>
            <a:ext cx="512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21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27720" y="134280"/>
            <a:ext cx="3802957" cy="6667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标题 2"/>
          <p:cNvSpPr>
            <a:spLocks noGrp="1"/>
          </p:cNvSpPr>
          <p:nvPr>
            <p:ph type="ctrTitle"/>
          </p:nvPr>
        </p:nvSpPr>
        <p:spPr>
          <a:xfrm>
            <a:off x="0" y="234175"/>
            <a:ext cx="6802244" cy="2676293"/>
          </a:xfrm>
        </p:spPr>
        <p:txBody>
          <a:bodyPr>
            <a:normAutofit/>
          </a:bodyPr>
          <a:lstStyle/>
          <a:p>
            <a:pPr lvl="0" algn="ctr"/>
            <a:r>
              <a:rPr lang="en-US" altLang="zh-CN" sz="3200" dirty="0" smtClean="0"/>
              <a:t>Sensitivity of CSA to observation and solar geometry</a:t>
            </a:r>
            <a:endParaRPr lang="zh-CN" alt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1679044" y="6488668"/>
            <a:ext cx="512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22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31607" y="3389972"/>
            <a:ext cx="3807009" cy="3468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3312320"/>
            <a:ext cx="3836020" cy="3545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矩形 3"/>
          <p:cNvSpPr/>
          <p:nvPr/>
        </p:nvSpPr>
        <p:spPr>
          <a:xfrm>
            <a:off x="7929836" y="4571329"/>
            <a:ext cx="3813031" cy="9787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54">
              <a:lnSpc>
                <a:spcPct val="90000"/>
              </a:lnSpc>
              <a:spcBef>
                <a:spcPct val="0"/>
              </a:spcBef>
            </a:pPr>
            <a:r>
              <a:rPr lang="en-US" altLang="zh-CN" sz="3200" b="1" dirty="0" smtClean="0">
                <a:latin typeface="+mj-lt"/>
                <a:ea typeface="+mj-ea"/>
                <a:cs typeface="+mj-cs"/>
              </a:rPr>
              <a:t>Sensitivity of CSA </a:t>
            </a:r>
          </a:p>
          <a:p>
            <a:pPr algn="ctr" defTabSz="914354">
              <a:lnSpc>
                <a:spcPct val="90000"/>
              </a:lnSpc>
              <a:spcBef>
                <a:spcPct val="0"/>
              </a:spcBef>
            </a:pPr>
            <a:r>
              <a:rPr lang="en-US" altLang="zh-CN" sz="3200" b="1" dirty="0" smtClean="0">
                <a:latin typeface="+mj-lt"/>
                <a:ea typeface="+mj-ea"/>
                <a:cs typeface="+mj-cs"/>
              </a:rPr>
              <a:t>to AOD</a:t>
            </a:r>
            <a:endParaRPr lang="zh-CN" altLang="en-US" sz="3200" b="1" dirty="0" smtClean="0">
              <a:latin typeface="+mj-lt"/>
              <a:ea typeface="+mj-ea"/>
              <a:cs typeface="+mj-cs"/>
            </a:endParaRPr>
          </a:p>
        </p:txBody>
      </p:sp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0"/>
            <a:ext cx="3880624" cy="3459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31733" y="0"/>
            <a:ext cx="3718004" cy="3428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51842" y="0"/>
            <a:ext cx="3820430" cy="3523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1679044" y="6488668"/>
            <a:ext cx="512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23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3600" dirty="0" smtClean="0"/>
              <a:t>Background</a:t>
            </a:r>
            <a:endParaRPr lang="zh-CN" altLang="en-US" sz="3600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9923" y="3472000"/>
            <a:ext cx="11261881" cy="1082874"/>
          </a:xfrm>
        </p:spPr>
        <p:txBody>
          <a:bodyPr>
            <a:normAutofit/>
          </a:bodyPr>
          <a:lstStyle/>
          <a:p>
            <a:r>
              <a:rPr lang="en-US" altLang="zh-CN" sz="1400" dirty="0" smtClean="0"/>
              <a:t>Dynamic Processes of Atmospheric Aerosols </a:t>
            </a:r>
            <a:endParaRPr lang="zh-CN" altLang="en-US" sz="1400" dirty="0" smtClean="0"/>
          </a:p>
          <a:p>
            <a:pPr lvl="0"/>
            <a:r>
              <a:rPr lang="en-US" altLang="zh-CN" sz="1400" dirty="0" smtClean="0"/>
              <a:t>Optical and Physical Properties of Atmospheric Aerosols</a:t>
            </a:r>
          </a:p>
          <a:p>
            <a:r>
              <a:rPr lang="en-US" altLang="zh-CN" sz="1400" dirty="0" smtClean="0"/>
              <a:t>Aerosol Types</a:t>
            </a:r>
            <a:endParaRPr lang="zh-CN" altLang="en-US" sz="1400" dirty="0" smtClean="0"/>
          </a:p>
          <a:p>
            <a:pPr lvl="0"/>
            <a:endParaRPr lang="zh-CN" altLang="en-US" sz="1400" dirty="0" smtClean="0"/>
          </a:p>
        </p:txBody>
      </p:sp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A01E9CF6-0F70-4054-9DFD-318CB5370761}"/>
              </a:ext>
            </a:extLst>
          </p:cNvPr>
          <p:cNvSpPr txBox="1"/>
          <p:nvPr/>
        </p:nvSpPr>
        <p:spPr>
          <a:xfrm>
            <a:off x="10429874" y="2252306"/>
            <a:ext cx="886883" cy="1176694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b="1" dirty="0" smtClean="0">
                <a:solidFill>
                  <a:schemeClr val="accent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01</a:t>
            </a:r>
            <a:endParaRPr lang="zh-CN" altLang="en-US" b="1" dirty="0">
              <a:solidFill>
                <a:schemeClr val="accent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/>
          <a:srcRect b="6098"/>
          <a:stretch>
            <a:fillRect/>
          </a:stretch>
        </p:blipFill>
        <p:spPr bwMode="auto">
          <a:xfrm>
            <a:off x="712516" y="4580828"/>
            <a:ext cx="6953250" cy="1753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42797769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25" y="2749422"/>
            <a:ext cx="7816154" cy="501162"/>
          </a:xfrm>
        </p:spPr>
        <p:txBody>
          <a:bodyPr>
            <a:noAutofit/>
          </a:bodyPr>
          <a:lstStyle/>
          <a:p>
            <a:r>
              <a:rPr lang="en-US" altLang="zh-CN" sz="3600" dirty="0" smtClean="0"/>
              <a:t>Errors in AOD retrievals related to surface </a:t>
            </a:r>
            <a:r>
              <a:rPr lang="en-US" altLang="zh-CN" sz="3600" dirty="0" err="1" smtClean="0"/>
              <a:t>albedo</a:t>
            </a:r>
            <a:endParaRPr lang="zh-CN" altLang="en-US" sz="3600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9924" y="3471999"/>
            <a:ext cx="10850564" cy="1624107"/>
          </a:xfrm>
        </p:spPr>
        <p:txBody>
          <a:bodyPr>
            <a:normAutofit/>
          </a:bodyPr>
          <a:lstStyle/>
          <a:p>
            <a:pPr lvl="0"/>
            <a:r>
              <a:rPr lang="en-US" altLang="zh-CN" sz="1400" dirty="0" smtClean="0"/>
              <a:t>AOD sensitivities to surface </a:t>
            </a:r>
            <a:r>
              <a:rPr lang="en-US" altLang="zh-CN" sz="1400" dirty="0" err="1" smtClean="0"/>
              <a:t>albedo</a:t>
            </a:r>
            <a:endParaRPr lang="zh-CN" altLang="en-US" sz="1400" dirty="0"/>
          </a:p>
        </p:txBody>
      </p:sp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A01E9CF6-0F70-4054-9DFD-318CB5370761}"/>
              </a:ext>
            </a:extLst>
          </p:cNvPr>
          <p:cNvSpPr txBox="1"/>
          <p:nvPr/>
        </p:nvSpPr>
        <p:spPr>
          <a:xfrm>
            <a:off x="10429874" y="2252306"/>
            <a:ext cx="886883" cy="1176694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b="1" dirty="0" smtClean="0">
                <a:solidFill>
                  <a:schemeClr val="accent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06</a:t>
            </a:r>
            <a:endParaRPr lang="zh-CN" altLang="en-US" b="1" dirty="0">
              <a:solidFill>
                <a:schemeClr val="accent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7977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3824868" y="3423424"/>
            <a:ext cx="724830" cy="34345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2141" y="3389971"/>
            <a:ext cx="3768827" cy="3468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12022" y="-11151"/>
            <a:ext cx="4030934" cy="3571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" y="66906"/>
            <a:ext cx="3813712" cy="3470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22688" y="-11151"/>
            <a:ext cx="3947188" cy="35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" y="3428189"/>
            <a:ext cx="3824869" cy="342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13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82996" y="3480437"/>
            <a:ext cx="3826145" cy="337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11679044" y="6488668"/>
            <a:ext cx="512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24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1"/>
          <p:cNvSpPr>
            <a:spLocks noGrp="1"/>
          </p:cNvSpPr>
          <p:nvPr>
            <p:ph type="subTitle" idx="1"/>
          </p:nvPr>
        </p:nvSpPr>
        <p:spPr>
          <a:xfrm>
            <a:off x="1026764" y="1172182"/>
            <a:ext cx="10850563" cy="4280763"/>
          </a:xfrm>
        </p:spPr>
        <p:txBody>
          <a:bodyPr>
            <a:normAutofit/>
          </a:bodyPr>
          <a:lstStyle/>
          <a:p>
            <a:r>
              <a:rPr lang="en-US" altLang="zh-CN" sz="2000" dirty="0" smtClean="0"/>
              <a:t>Surface </a:t>
            </a:r>
            <a:r>
              <a:rPr lang="en-US" altLang="zh-CN" sz="2000" dirty="0" err="1" smtClean="0"/>
              <a:t>albedo</a:t>
            </a:r>
            <a:r>
              <a:rPr lang="en-US" altLang="zh-CN" sz="2000" dirty="0" smtClean="0"/>
              <a:t> uncertainties result in large AOD retrieval errors, particularly close to the CSA.</a:t>
            </a:r>
          </a:p>
          <a:p>
            <a:r>
              <a:rPr lang="en-US" altLang="zh-CN" sz="2000" b="1" dirty="0" smtClean="0"/>
              <a:t>Over 100% error in AOD when approaching CSA with 1% error in surface </a:t>
            </a:r>
            <a:r>
              <a:rPr lang="en-US" altLang="zh-CN" sz="2000" b="1" dirty="0" err="1" smtClean="0"/>
              <a:t>albedo</a:t>
            </a:r>
            <a:endParaRPr lang="en-US" altLang="zh-CN" sz="2000" b="1" dirty="0" smtClean="0"/>
          </a:p>
          <a:p>
            <a:endParaRPr lang="en-US" altLang="zh-CN" sz="2000" b="1" dirty="0" smtClean="0"/>
          </a:p>
          <a:p>
            <a:r>
              <a:rPr lang="en-US" altLang="zh-CN" sz="2000" dirty="0" smtClean="0"/>
              <a:t>For surface </a:t>
            </a:r>
            <a:r>
              <a:rPr lang="en-US" altLang="zh-CN" sz="2000" dirty="0" err="1" smtClean="0"/>
              <a:t>albedo</a:t>
            </a:r>
            <a:r>
              <a:rPr lang="en-US" altLang="zh-CN" sz="2000" dirty="0" smtClean="0"/>
              <a:t> &lt; CSA,</a:t>
            </a:r>
          </a:p>
          <a:p>
            <a:r>
              <a:rPr lang="en-US" altLang="zh-CN" sz="2000" b="1" dirty="0" smtClean="0"/>
              <a:t>An overestimation of surface </a:t>
            </a:r>
            <a:r>
              <a:rPr lang="en-US" altLang="zh-CN" sz="2000" b="1" dirty="0" err="1" smtClean="0"/>
              <a:t>albedo</a:t>
            </a:r>
            <a:r>
              <a:rPr lang="en-US" altLang="zh-CN" sz="2000" b="1" dirty="0" smtClean="0"/>
              <a:t> -&gt; positive retrieval error in AOD</a:t>
            </a:r>
          </a:p>
          <a:p>
            <a:r>
              <a:rPr lang="en-US" altLang="zh-CN" sz="2000" dirty="0" smtClean="0"/>
              <a:t>For surface </a:t>
            </a:r>
            <a:r>
              <a:rPr lang="en-US" altLang="zh-CN" sz="2000" dirty="0" err="1" smtClean="0"/>
              <a:t>albedo</a:t>
            </a:r>
            <a:r>
              <a:rPr lang="en-US" altLang="zh-CN" sz="2000" dirty="0" smtClean="0"/>
              <a:t> &gt; CSA,</a:t>
            </a:r>
          </a:p>
          <a:p>
            <a:r>
              <a:rPr lang="en-US" altLang="zh-CN" sz="2000" b="1" dirty="0" smtClean="0"/>
              <a:t>An overestimation of surface </a:t>
            </a:r>
            <a:r>
              <a:rPr lang="en-US" altLang="zh-CN" sz="2000" b="1" dirty="0" err="1" smtClean="0"/>
              <a:t>albedo</a:t>
            </a:r>
            <a:r>
              <a:rPr lang="en-US" altLang="zh-CN" sz="2000" b="1" dirty="0" smtClean="0"/>
              <a:t> -&gt; negative retrieval error in AOD</a:t>
            </a:r>
          </a:p>
          <a:p>
            <a:endParaRPr lang="en-US" altLang="zh-CN" sz="2000" b="1" dirty="0" smtClean="0"/>
          </a:p>
          <a:p>
            <a:r>
              <a:rPr lang="en-US" altLang="zh-CN" sz="2000" dirty="0" smtClean="0"/>
              <a:t>Decrease in TOA reflectance by increasing AOD over bright surface.</a:t>
            </a:r>
          </a:p>
          <a:p>
            <a:r>
              <a:rPr lang="en-US" altLang="zh-CN" sz="2000" dirty="0" smtClean="0"/>
              <a:t>Increase in TOA reflectance by decreasing AOD over dark surfaces.</a:t>
            </a:r>
            <a:endParaRPr lang="zh-CN" altLang="en-US" sz="2000" dirty="0"/>
          </a:p>
        </p:txBody>
      </p:sp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1060219" y="403155"/>
            <a:ext cx="10850562" cy="466635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Implication in AOD</a:t>
            </a:r>
            <a:endParaRPr lang="zh-CN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679044" y="6488668"/>
            <a:ext cx="512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25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25" y="2749422"/>
            <a:ext cx="7816154" cy="501162"/>
          </a:xfrm>
        </p:spPr>
        <p:txBody>
          <a:bodyPr>
            <a:noAutofit/>
          </a:bodyPr>
          <a:lstStyle/>
          <a:p>
            <a:r>
              <a:rPr lang="en-US" altLang="zh-CN" sz="3600" dirty="0" smtClean="0"/>
              <a:t>Summary</a:t>
            </a:r>
            <a:endParaRPr lang="zh-CN" altLang="en-US" sz="3600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9924" y="3471999"/>
            <a:ext cx="10850564" cy="1624107"/>
          </a:xfrm>
        </p:spPr>
        <p:txBody>
          <a:bodyPr>
            <a:normAutofit/>
          </a:bodyPr>
          <a:lstStyle/>
          <a:p>
            <a:pPr lvl="0"/>
            <a:r>
              <a:rPr lang="en-US" altLang="zh-CN" sz="1400" dirty="0" smtClean="0"/>
              <a:t>Conclusion</a:t>
            </a:r>
          </a:p>
          <a:p>
            <a:pPr lvl="0"/>
            <a:r>
              <a:rPr lang="en-US" altLang="zh-CN" sz="1400" dirty="0" smtClean="0"/>
              <a:t>Future work</a:t>
            </a:r>
            <a:endParaRPr lang="zh-CN" altLang="en-US" sz="1400" dirty="0"/>
          </a:p>
        </p:txBody>
      </p:sp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A01E9CF6-0F70-4054-9DFD-318CB5370761}"/>
              </a:ext>
            </a:extLst>
          </p:cNvPr>
          <p:cNvSpPr txBox="1"/>
          <p:nvPr/>
        </p:nvSpPr>
        <p:spPr>
          <a:xfrm>
            <a:off x="10429874" y="2252306"/>
            <a:ext cx="886883" cy="1176694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b="1" dirty="0" smtClean="0">
                <a:solidFill>
                  <a:schemeClr val="accent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07</a:t>
            </a:r>
            <a:endParaRPr lang="zh-CN" altLang="en-US" b="1" dirty="0">
              <a:solidFill>
                <a:schemeClr val="accent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7977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1"/>
          <p:cNvSpPr>
            <a:spLocks noGrp="1"/>
          </p:cNvSpPr>
          <p:nvPr>
            <p:ph type="subTitle" idx="1"/>
          </p:nvPr>
        </p:nvSpPr>
        <p:spPr>
          <a:xfrm>
            <a:off x="-228600" y="1366495"/>
            <a:ext cx="11666220" cy="1967723"/>
          </a:xfrm>
        </p:spPr>
        <p:txBody>
          <a:bodyPr>
            <a:normAutofit/>
          </a:bodyPr>
          <a:lstStyle/>
          <a:p>
            <a:r>
              <a:rPr lang="en-US" altLang="zh-CN" sz="1800" dirty="0" smtClean="0"/>
              <a:t>CSA  mainly depends on SSA, scattering angles, and wavelengths, and slightly depends on AOD.</a:t>
            </a:r>
          </a:p>
          <a:p>
            <a:r>
              <a:rPr lang="en-US" altLang="zh-CN" sz="1800" dirty="0" smtClean="0"/>
              <a:t>AOD retrievals over surfaces with </a:t>
            </a:r>
            <a:r>
              <a:rPr lang="en-US" altLang="zh-CN" sz="1800" dirty="0" err="1" smtClean="0"/>
              <a:t>albedo</a:t>
            </a:r>
            <a:r>
              <a:rPr lang="en-US" altLang="zh-CN" sz="1800" dirty="0" smtClean="0"/>
              <a:t> close to CSA would result in large errors.</a:t>
            </a:r>
          </a:p>
          <a:p>
            <a:r>
              <a:rPr lang="en-US" altLang="zh-CN" sz="1800" dirty="0" smtClean="0"/>
              <a:t>Small inaccuracies of the estimated surface </a:t>
            </a:r>
            <a:r>
              <a:rPr lang="en-US" altLang="zh-CN" sz="1800" dirty="0" err="1" smtClean="0"/>
              <a:t>albedo</a:t>
            </a:r>
            <a:r>
              <a:rPr lang="en-US" altLang="zh-CN" sz="1800" dirty="0" smtClean="0"/>
              <a:t> lead to large AOD retrieval errors.</a:t>
            </a:r>
          </a:p>
          <a:p>
            <a:r>
              <a:rPr lang="en-US" altLang="zh-CN" sz="1800" dirty="0" smtClean="0"/>
              <a:t> Conditions </a:t>
            </a:r>
            <a:r>
              <a:rPr lang="en-US" altLang="zh-CN" sz="1800" smtClean="0"/>
              <a:t>close </a:t>
            </a:r>
            <a:r>
              <a:rPr lang="en-US" altLang="zh-CN" sz="1800" smtClean="0"/>
              <a:t>to and </a:t>
            </a:r>
            <a:r>
              <a:rPr lang="en-US" altLang="zh-CN" sz="1800" dirty="0" smtClean="0"/>
              <a:t>at the CSA reduce the impact of AOD uncertainties in remote sensing data.</a:t>
            </a:r>
          </a:p>
          <a:p>
            <a:r>
              <a:rPr lang="en-US" altLang="zh-CN" sz="1800" dirty="0" smtClean="0"/>
              <a:t> </a:t>
            </a:r>
            <a:endParaRPr lang="zh-CN" altLang="en-US" sz="1800" dirty="0"/>
          </a:p>
        </p:txBody>
      </p:sp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870647" y="882668"/>
            <a:ext cx="10581655" cy="410879"/>
          </a:xfrm>
        </p:spPr>
        <p:txBody>
          <a:bodyPr>
            <a:noAutofit/>
          </a:bodyPr>
          <a:lstStyle/>
          <a:p>
            <a:r>
              <a:rPr lang="en-US" altLang="zh-CN" sz="3200" dirty="0" smtClean="0">
                <a:latin typeface="Perpetua Titling MT" pitchFamily="18" charset="0"/>
              </a:rPr>
              <a:t>Conclusion</a:t>
            </a:r>
            <a:endParaRPr lang="zh-CN" altLang="en-US" sz="3200" dirty="0" smtClean="0">
              <a:latin typeface="Perpetua Titling MT" pitchFamily="18" charset="0"/>
            </a:endParaRPr>
          </a:p>
        </p:txBody>
      </p:sp>
      <p:sp>
        <p:nvSpPr>
          <p:cNvPr id="4" name="标题 2"/>
          <p:cNvSpPr txBox="1">
            <a:spLocks/>
          </p:cNvSpPr>
          <p:nvPr/>
        </p:nvSpPr>
        <p:spPr>
          <a:xfrm>
            <a:off x="755420" y="3479171"/>
            <a:ext cx="10708035" cy="23975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354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200" b="1" dirty="0" smtClean="0">
                <a:latin typeface="Perpetua Titling MT" pitchFamily="18" charset="0"/>
                <a:ea typeface="+mj-ea"/>
                <a:cs typeface="+mj-cs"/>
              </a:rPr>
              <a:t>Future work</a:t>
            </a:r>
          </a:p>
          <a:p>
            <a:pPr lvl="0" algn="r" defTabSz="914354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altLang="zh-CN" dirty="0" smtClean="0"/>
              <a:t>Add sensitivity information of the measured radiance to AOD in retrieval algorithm</a:t>
            </a:r>
          </a:p>
          <a:p>
            <a:pPr lvl="0" algn="r" defTabSz="914354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dirty="0" smtClean="0"/>
              <a:t>Increase the number of surface </a:t>
            </a:r>
            <a:r>
              <a:rPr lang="en-US" dirty="0" err="1" smtClean="0"/>
              <a:t>albedo</a:t>
            </a:r>
            <a:r>
              <a:rPr lang="en-US" dirty="0" smtClean="0"/>
              <a:t> measurements</a:t>
            </a:r>
          </a:p>
          <a:p>
            <a:pPr lvl="0" algn="r" defTabSz="914354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dirty="0" smtClean="0"/>
              <a:t> An intensive evaluation of </a:t>
            </a:r>
            <a:r>
              <a:rPr lang="en-US" dirty="0" err="1" smtClean="0"/>
              <a:t>albedo</a:t>
            </a:r>
            <a:r>
              <a:rPr lang="en-US" dirty="0" smtClean="0"/>
              <a:t> satellite retrievals to improve satellite-derived AOD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zh-CN" alt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1679044" y="6488668"/>
            <a:ext cx="512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25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1"/>
          <p:cNvSpPr>
            <a:spLocks noGrp="1"/>
          </p:cNvSpPr>
          <p:nvPr>
            <p:ph type="subTitle" idx="1"/>
          </p:nvPr>
        </p:nvSpPr>
        <p:spPr>
          <a:xfrm>
            <a:off x="1182877" y="1183326"/>
            <a:ext cx="10224821" cy="5016752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/>
              <a:t>Seidel F C, Popp C. Critical surface </a:t>
            </a:r>
            <a:r>
              <a:rPr lang="en-US" dirty="0" err="1" smtClean="0"/>
              <a:t>albedo</a:t>
            </a:r>
            <a:r>
              <a:rPr lang="en-US" dirty="0" smtClean="0"/>
              <a:t> and its implications to aerosol remote sensing[J]. Atmospheric Measurement Techniques, 2012, 5(7): 1653-1665.</a:t>
            </a:r>
          </a:p>
          <a:p>
            <a:pPr algn="just"/>
            <a:r>
              <a:rPr lang="en-US" dirty="0" smtClean="0"/>
              <a:t>Seidel F C, </a:t>
            </a:r>
            <a:r>
              <a:rPr lang="en-US" dirty="0" err="1" smtClean="0"/>
              <a:t>Kokhanovsky</a:t>
            </a:r>
            <a:r>
              <a:rPr lang="en-US" dirty="0" smtClean="0"/>
              <a:t> A </a:t>
            </a:r>
            <a:r>
              <a:rPr lang="en-US" dirty="0" err="1" smtClean="0"/>
              <a:t>A</a:t>
            </a:r>
            <a:r>
              <a:rPr lang="en-US" dirty="0" smtClean="0"/>
              <a:t>, </a:t>
            </a:r>
            <a:r>
              <a:rPr lang="en-US" dirty="0" err="1" smtClean="0"/>
              <a:t>Schaepman</a:t>
            </a:r>
            <a:r>
              <a:rPr lang="en-US" dirty="0" smtClean="0"/>
              <a:t> M E. Fast retrieval of aerosol optical depth and its sensitivity to surface </a:t>
            </a:r>
            <a:r>
              <a:rPr lang="en-US" dirty="0" err="1" smtClean="0"/>
              <a:t>albedo</a:t>
            </a:r>
            <a:r>
              <a:rPr lang="en-US" dirty="0" smtClean="0"/>
              <a:t> using remote sensing data[J]. Atmospheric Research, 2012, 116: 22-32.</a:t>
            </a:r>
          </a:p>
          <a:p>
            <a:pPr algn="just"/>
            <a:r>
              <a:rPr lang="en-US" dirty="0" err="1" smtClean="0"/>
              <a:t>Boehmler</a:t>
            </a:r>
            <a:r>
              <a:rPr lang="en-US" dirty="0" smtClean="0"/>
              <a:t> J, </a:t>
            </a:r>
            <a:r>
              <a:rPr lang="en-US" dirty="0" err="1" smtClean="0"/>
              <a:t>Loría</a:t>
            </a:r>
            <a:r>
              <a:rPr lang="en-US" dirty="0" smtClean="0"/>
              <a:t>-Salazar S, Stevens C, et al. Development of a multispectral </a:t>
            </a:r>
            <a:r>
              <a:rPr lang="en-US" dirty="0" err="1" smtClean="0"/>
              <a:t>albedometer</a:t>
            </a:r>
            <a:r>
              <a:rPr lang="en-US" dirty="0" smtClean="0"/>
              <a:t> and deployment on an unmanned aircraft for evaluating satellite retrieved surface reflectance over Nevada’s Black Rock Desert[J]. Sensors, 2018, 18(10): 3504. </a:t>
            </a:r>
          </a:p>
          <a:p>
            <a:pPr algn="just"/>
            <a:r>
              <a:rPr lang="en-US" dirty="0" err="1" smtClean="0"/>
              <a:t>Manninen</a:t>
            </a:r>
            <a:r>
              <a:rPr lang="en-US" dirty="0" smtClean="0"/>
              <a:t> T, </a:t>
            </a:r>
            <a:r>
              <a:rPr lang="en-US" dirty="0" err="1" smtClean="0"/>
              <a:t>Riihelä</a:t>
            </a:r>
            <a:r>
              <a:rPr lang="en-US" dirty="0" smtClean="0"/>
              <a:t> A, de </a:t>
            </a:r>
            <a:r>
              <a:rPr lang="en-US" dirty="0" err="1" smtClean="0"/>
              <a:t>Leeuw</a:t>
            </a:r>
            <a:r>
              <a:rPr lang="en-US" dirty="0" smtClean="0"/>
              <a:t> G. Atmospheric effect on the ground-based measurements of broadband surface </a:t>
            </a:r>
            <a:r>
              <a:rPr lang="en-US" dirty="0" err="1" smtClean="0"/>
              <a:t>albedo</a:t>
            </a:r>
            <a:r>
              <a:rPr lang="en-US" dirty="0" smtClean="0"/>
              <a:t>[J]. Atmospheric Measurement Techniques, 2012, 5(11): 2675.</a:t>
            </a:r>
          </a:p>
          <a:p>
            <a:pPr algn="just"/>
            <a:r>
              <a:rPr lang="en-US" dirty="0" smtClean="0"/>
              <a:t>Gupta P, Levy R C, </a:t>
            </a:r>
            <a:r>
              <a:rPr lang="en-US" dirty="0" err="1" smtClean="0"/>
              <a:t>Mattoo</a:t>
            </a:r>
            <a:r>
              <a:rPr lang="en-US" dirty="0" smtClean="0"/>
              <a:t> S, et al. A surface reflectance scheme for retrieving aerosol optical depth over urban surfaces in MODIS Dark Target retrieval algorithm[J]. Atmospheric Measurement Techniques, 2016, 9(7): 3293-3308.</a:t>
            </a:r>
          </a:p>
          <a:p>
            <a:pPr algn="just"/>
            <a:endParaRPr lang="en-US" dirty="0" smtClean="0"/>
          </a:p>
          <a:p>
            <a:pPr algn="l"/>
            <a:endParaRPr lang="en-US" altLang="zh-CN" dirty="0" smtClean="0"/>
          </a:p>
          <a:p>
            <a:pPr algn="l"/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614169" y="356832"/>
            <a:ext cx="10850562" cy="749082"/>
          </a:xfrm>
        </p:spPr>
        <p:txBody>
          <a:bodyPr/>
          <a:lstStyle/>
          <a:p>
            <a:r>
              <a:rPr lang="en-US" altLang="zh-CN" dirty="0" smtClean="0"/>
              <a:t>References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936209" y="1956303"/>
            <a:ext cx="4482645" cy="973538"/>
          </a:xfrm>
        </p:spPr>
        <p:txBody>
          <a:bodyPr/>
          <a:lstStyle/>
          <a:p>
            <a:r>
              <a:rPr lang="en-US" altLang="zh-CN" dirty="0" smtClean="0"/>
              <a:t>Thank you.</a:t>
            </a:r>
            <a:r>
              <a:rPr lang="en-US" altLang="zh-CN" dirty="0"/>
              <a:t/>
            </a:r>
            <a:br>
              <a:rPr lang="en-US" altLang="zh-CN" dirty="0"/>
            </a:br>
            <a:r>
              <a:rPr lang="en-US" altLang="zh-CN" b="0" dirty="0" smtClean="0"/>
              <a:t>	Questions?</a:t>
            </a:r>
            <a:endParaRPr lang="zh-CN" altLang="en-US" sz="2400" b="0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7"/>
          </p:nvPr>
        </p:nvSpPr>
        <p:spPr>
          <a:xfrm>
            <a:off x="6151370" y="4032534"/>
            <a:ext cx="4482645" cy="310871"/>
          </a:xfrm>
        </p:spPr>
        <p:txBody>
          <a:bodyPr/>
          <a:lstStyle/>
          <a:p>
            <a:r>
              <a:rPr lang="en-US" altLang="zh-CN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Jingting</a:t>
            </a:r>
            <a:r>
              <a:rPr lang="en-US" altLang="zh-CN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HUANG</a:t>
            </a:r>
            <a:endParaRPr lang="en-US" altLang="zh-CN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8"/>
          </p:nvPr>
        </p:nvSpPr>
        <p:spPr>
          <a:xfrm>
            <a:off x="6207126" y="4325867"/>
            <a:ext cx="4482645" cy="310871"/>
          </a:xfrm>
        </p:spPr>
        <p:txBody>
          <a:bodyPr>
            <a:normAutofit/>
          </a:bodyPr>
          <a:lstStyle/>
          <a:p>
            <a:r>
              <a:rPr lang="en-US" altLang="zh-CN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Seminar Talk</a:t>
            </a:r>
            <a:endParaRPr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="" xmlns:a16="http://schemas.microsoft.com/office/drawing/2014/main" id="{0946A5F7-F537-4434-9DF0-6849E234EDA4}"/>
              </a:ext>
            </a:extLst>
          </p:cNvPr>
          <p:cNvCxnSpPr>
            <a:cxnSpLocks/>
          </p:cNvCxnSpPr>
          <p:nvPr/>
        </p:nvCxnSpPr>
        <p:spPr>
          <a:xfrm flipV="1">
            <a:off x="1025912" y="1703506"/>
            <a:ext cx="7639865" cy="263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="" xmlns:a16="http://schemas.microsoft.com/office/drawing/2014/main" id="{1F408655-7B16-4C36-8089-D73A62DE8A3B}"/>
              </a:ext>
            </a:extLst>
          </p:cNvPr>
          <p:cNvCxnSpPr>
            <a:cxnSpLocks/>
          </p:cNvCxnSpPr>
          <p:nvPr/>
        </p:nvCxnSpPr>
        <p:spPr>
          <a:xfrm>
            <a:off x="5593819" y="4882065"/>
            <a:ext cx="5313362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47776" y="2023497"/>
            <a:ext cx="3737982" cy="2525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25904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79502" y="3245005"/>
            <a:ext cx="11318488" cy="345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标题 4"/>
          <p:cNvSpPr txBox="1">
            <a:spLocks/>
          </p:cNvSpPr>
          <p:nvPr/>
        </p:nvSpPr>
        <p:spPr>
          <a:xfrm>
            <a:off x="413448" y="369707"/>
            <a:ext cx="10850562" cy="7490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lvl="0" defTabSz="914354">
              <a:lnSpc>
                <a:spcPct val="90000"/>
              </a:lnSpc>
              <a:spcBef>
                <a:spcPct val="0"/>
              </a:spcBef>
            </a:pPr>
            <a:r>
              <a:rPr lang="en-US" sz="2400" b="1" dirty="0" smtClean="0"/>
              <a:t>Dynamic Processes of atmospheric aerosols </a:t>
            </a:r>
            <a:endParaRPr kumimoji="0" lang="zh-CN" altLang="en-US" sz="2400" b="1" i="0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2497306" y="6539636"/>
            <a:ext cx="7543800" cy="284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9276" tIns="49638" rIns="99276" bIns="49638">
            <a:spAutoFit/>
          </a:bodyPr>
          <a:lstStyle/>
          <a:p>
            <a:pPr>
              <a:defRPr/>
            </a:pPr>
            <a:r>
              <a:rPr lang="en-US" sz="1200" dirty="0" smtClean="0">
                <a:ea typeface="ＭＳ Ｐゴシック" charset="0"/>
              </a:rPr>
              <a:t>Courtesy of Dr. C.Y. Wu at University of Florida, http</a:t>
            </a:r>
            <a:r>
              <a:rPr lang="en-US" sz="1200" dirty="0">
                <a:ea typeface="ＭＳ Ｐゴシック" charset="0"/>
              </a:rPr>
              <a:t>://aerosol.ees.ufl.edu/atmos_aerosol/section05.html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679044" y="6488668"/>
            <a:ext cx="512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2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</p:spTree>
    <p:controls>
      <p:control spid="73730" name="ShockwaveFlash1" r:id="rId2" imgW="8707065" imgH="5255752"/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579864" y="3144644"/>
            <a:ext cx="11084312" cy="5575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标题 4"/>
          <p:cNvSpPr txBox="1">
            <a:spLocks/>
          </p:cNvSpPr>
          <p:nvPr/>
        </p:nvSpPr>
        <p:spPr>
          <a:xfrm>
            <a:off x="413448" y="369707"/>
            <a:ext cx="10850562" cy="7490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lvl="0" defTabSz="914354">
              <a:lnSpc>
                <a:spcPct val="90000"/>
              </a:lnSpc>
              <a:spcBef>
                <a:spcPct val="0"/>
              </a:spcBef>
            </a:pPr>
            <a:r>
              <a:rPr lang="en-US" sz="2400" b="1" dirty="0" smtClean="0"/>
              <a:t>Optical and Physical Properties of Atmospheric Aerosols</a:t>
            </a:r>
            <a:endParaRPr kumimoji="0" lang="zh-CN" altLang="en-US" sz="2400" b="1" i="0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433266" y="2575919"/>
            <a:ext cx="5744510" cy="2899316"/>
            <a:chOff x="2061347" y="1349298"/>
            <a:chExt cx="7606759" cy="3378735"/>
          </a:xfrm>
        </p:grpSpPr>
        <p:grpSp>
          <p:nvGrpSpPr>
            <p:cNvPr id="21" name="组合 20"/>
            <p:cNvGrpSpPr/>
            <p:nvPr/>
          </p:nvGrpSpPr>
          <p:grpSpPr>
            <a:xfrm>
              <a:off x="2061347" y="1349298"/>
              <a:ext cx="7606759" cy="3378735"/>
              <a:chOff x="2061347" y="1349298"/>
              <a:chExt cx="7606759" cy="3378735"/>
            </a:xfrm>
          </p:grpSpPr>
          <p:pic>
            <p:nvPicPr>
              <p:cNvPr id="74753" name="Picture 1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2061347" y="1427967"/>
                <a:ext cx="7606759" cy="33000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5" name="矩形 14"/>
              <p:cNvSpPr/>
              <p:nvPr/>
            </p:nvSpPr>
            <p:spPr>
              <a:xfrm>
                <a:off x="3367668" y="1349298"/>
                <a:ext cx="1449659" cy="42374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矩形 15"/>
              <p:cNvSpPr/>
              <p:nvPr/>
            </p:nvSpPr>
            <p:spPr>
              <a:xfrm rot="2807954">
                <a:off x="7318407" y="4101686"/>
                <a:ext cx="661639" cy="3382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3456883" y="1471966"/>
              <a:ext cx="1884721" cy="4304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Sunlight</a:t>
              </a:r>
              <a:endParaRPr lang="zh-CN" alt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 rot="2322046">
              <a:off x="7190859" y="4034207"/>
              <a:ext cx="1015662" cy="4172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light</a:t>
              </a:r>
              <a:endParaRPr lang="zh-CN" altLang="en-US" dirty="0"/>
            </a:p>
          </p:txBody>
        </p:sp>
      </p:grpSp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4686" y="1637392"/>
            <a:ext cx="5735445" cy="4230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TextBox 24"/>
          <p:cNvSpPr txBox="1"/>
          <p:nvPr/>
        </p:nvSpPr>
        <p:spPr>
          <a:xfrm>
            <a:off x="11679044" y="6488668"/>
            <a:ext cx="512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3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591015" y="3200400"/>
            <a:ext cx="11084312" cy="5575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标题 4"/>
          <p:cNvSpPr txBox="1">
            <a:spLocks/>
          </p:cNvSpPr>
          <p:nvPr/>
        </p:nvSpPr>
        <p:spPr>
          <a:xfrm>
            <a:off x="413448" y="369707"/>
            <a:ext cx="10850562" cy="7490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lvl="0" defTabSz="914354">
              <a:lnSpc>
                <a:spcPct val="90000"/>
              </a:lnSpc>
              <a:spcBef>
                <a:spcPct val="0"/>
              </a:spcBef>
            </a:pPr>
            <a:r>
              <a:rPr lang="en-US" sz="2400" b="1" dirty="0" smtClean="0"/>
              <a:t>Optical and Physical Properties of Atmospheric Aerosols</a:t>
            </a:r>
            <a:endParaRPr kumimoji="0" lang="zh-CN" altLang="en-US" sz="2400" b="1" i="0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1211" y="1376924"/>
            <a:ext cx="53154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zh-CN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itchFamily="18" charset="0"/>
                <a:ea typeface="Cambria Math"/>
                <a:cs typeface="Times New Roman" pitchFamily="18" charset="0"/>
              </a:rPr>
              <a:t>ω</a:t>
            </a:r>
            <a:r>
              <a:rPr lang="en-US" altLang="zh-CN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itchFamily="18" charset="0"/>
                <a:ea typeface="Cambria Math"/>
                <a:cs typeface="Times New Roman" pitchFamily="18" charset="0"/>
              </a:rPr>
              <a:t> - </a:t>
            </a:r>
            <a:r>
              <a:rPr lang="en-US" altLang="zh-CN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itchFamily="18" charset="0"/>
                <a:cs typeface="Times New Roman" pitchFamily="18" charset="0"/>
              </a:rPr>
              <a:t>Single Scattering </a:t>
            </a:r>
            <a:r>
              <a:rPr lang="en-US" altLang="zh-CN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itchFamily="18" charset="0"/>
                <a:cs typeface="Times New Roman" pitchFamily="18" charset="0"/>
              </a:rPr>
              <a:t>Albedo</a:t>
            </a:r>
            <a:endParaRPr lang="en-US" altLang="zh-CN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itchFamily="18" charset="0"/>
              <a:cs typeface="Times New Roman" pitchFamily="18" charset="0"/>
            </a:endParaRPr>
          </a:p>
          <a:p>
            <a:endParaRPr lang="en-US" altLang="zh-CN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itchFamily="18" charset="0"/>
              <a:cs typeface="Times New Roman" pitchFamily="18" charset="0"/>
            </a:endParaRPr>
          </a:p>
          <a:p>
            <a:endParaRPr lang="en-US" altLang="zh-CN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itchFamily="18" charset="0"/>
              <a:cs typeface="Times New Roman" pitchFamily="18" charset="0"/>
            </a:endParaRPr>
          </a:p>
          <a:p>
            <a:endParaRPr lang="en-US" altLang="zh-CN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itchFamily="18" charset="0"/>
              <a:cs typeface="Times New Roman" pitchFamily="18" charset="0"/>
            </a:endParaRPr>
          </a:p>
          <a:p>
            <a:endParaRPr lang="en-US" dirty="0" smtClean="0">
              <a:latin typeface="Sylfaen" pitchFamily="18" charset="0"/>
            </a:endParaRP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itchFamily="18" charset="0"/>
              </a:rPr>
              <a:t>      A measure of the amount of aerosol light extinction due to scattering.</a:t>
            </a:r>
          </a:p>
        </p:txBody>
      </p:sp>
      <p:graphicFrame>
        <p:nvGraphicFramePr>
          <p:cNvPr id="8" name="对象 7"/>
          <p:cNvGraphicFramePr>
            <a:graphicFrameLocks noChangeAspect="1"/>
          </p:cNvGraphicFramePr>
          <p:nvPr/>
        </p:nvGraphicFramePr>
        <p:xfrm>
          <a:off x="2532063" y="1822450"/>
          <a:ext cx="1730375" cy="784225"/>
        </p:xfrm>
        <a:graphic>
          <a:graphicData uri="http://schemas.openxmlformats.org/presentationml/2006/ole">
            <p:oleObj spid="_x0000_s94210" name="公式" r:id="rId3" imgW="952200" imgH="431640" progId="Equation.3">
              <p:embed/>
            </p:oleObj>
          </a:graphicData>
        </a:graphic>
      </p:graphicFrame>
      <p:sp>
        <p:nvSpPr>
          <p:cNvPr id="9" name="矩形 8"/>
          <p:cNvSpPr/>
          <p:nvPr/>
        </p:nvSpPr>
        <p:spPr>
          <a:xfrm>
            <a:off x="6096000" y="1349298"/>
            <a:ext cx="57354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itchFamily="18" charset="0"/>
                <a:cs typeface="Times New Roman" pitchFamily="18" charset="0"/>
              </a:rPr>
              <a:t>g - Asymmetry  Parameter</a:t>
            </a:r>
          </a:p>
          <a:p>
            <a:endParaRPr lang="en-US" altLang="zh-CN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itchFamily="18" charset="0"/>
              <a:cs typeface="Times New Roman" pitchFamily="18" charset="0"/>
            </a:endParaRPr>
          </a:p>
          <a:p>
            <a:endParaRPr lang="en-US" altLang="zh-CN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itchFamily="18" charset="0"/>
              <a:cs typeface="Times New Roman" pitchFamily="18" charset="0"/>
            </a:endParaRPr>
          </a:p>
          <a:p>
            <a:endParaRPr lang="en-US" altLang="zh-CN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itchFamily="18" charset="0"/>
              <a:cs typeface="Times New Roman" pitchFamily="18" charset="0"/>
            </a:endParaRPr>
          </a:p>
          <a:p>
            <a:r>
              <a:rPr lang="en-US" altLang="zh-CN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itchFamily="18" charset="0"/>
                <a:cs typeface="Times New Roman" pitchFamily="18" charset="0"/>
              </a:rPr>
              <a:t>      The average value of </a:t>
            </a:r>
            <a:r>
              <a:rPr lang="en-US" altLang="zh-CN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itchFamily="18" charset="0"/>
                <a:cs typeface="Times New Roman" pitchFamily="18" charset="0"/>
              </a:rPr>
              <a:t>cos</a:t>
            </a:r>
            <a:r>
              <a:rPr lang="el-GR" altLang="zh-CN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/>
                <a:ea typeface="Cambria Math"/>
                <a:cs typeface="Times New Roman" pitchFamily="18" charset="0"/>
              </a:rPr>
              <a:t>ϴ</a:t>
            </a:r>
            <a:r>
              <a:rPr lang="en-US" altLang="zh-CN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/>
                <a:ea typeface="Cambria Math"/>
                <a:cs typeface="Times New Roman" pitchFamily="18" charset="0"/>
              </a:rPr>
              <a:t> for a large number of scattered photons.</a:t>
            </a:r>
          </a:p>
          <a:p>
            <a:r>
              <a:rPr lang="en-US" altLang="zh-CN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/>
                <a:ea typeface="Cambria Math"/>
                <a:cs typeface="Times New Roman" pitchFamily="18" charset="0"/>
              </a:rPr>
              <a:t>g&gt;0,  forward scattering; g&lt;0, backward scattering</a:t>
            </a:r>
            <a:endParaRPr lang="en-US" altLang="zh-CN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itchFamily="18" charset="0"/>
              <a:cs typeface="Times New Roman" pitchFamily="18" charset="0"/>
            </a:endParaRPr>
          </a:p>
          <a:p>
            <a:endParaRPr lang="en-US" altLang="zh-CN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itchFamily="18" charset="0"/>
              <a:cs typeface="Times New Roman" pitchFamily="18" charset="0"/>
            </a:endParaRPr>
          </a:p>
          <a:p>
            <a:endParaRPr lang="en-US" altLang="zh-CN" dirty="0" smtClean="0">
              <a:latin typeface="Sylfaen" pitchFamily="18" charset="0"/>
              <a:cs typeface="Times New Roman" pitchFamily="18" charset="0"/>
            </a:endParaRPr>
          </a:p>
          <a:p>
            <a:endParaRPr lang="zh-CN" altLang="en-US" dirty="0"/>
          </a:p>
        </p:txBody>
      </p:sp>
      <p:cxnSp>
        <p:nvCxnSpPr>
          <p:cNvPr id="11" name="直接连接符 10"/>
          <p:cNvCxnSpPr/>
          <p:nvPr/>
        </p:nvCxnSpPr>
        <p:spPr>
          <a:xfrm flipV="1">
            <a:off x="669072" y="3479185"/>
            <a:ext cx="10861288" cy="22303"/>
          </a:xfrm>
          <a:prstGeom prst="line">
            <a:avLst/>
          </a:prstGeom>
          <a:ln w="25400" cmpd="tri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rot="16200000" flipH="1">
            <a:off x="3507039" y="3830450"/>
            <a:ext cx="4951145" cy="33455"/>
          </a:xfrm>
          <a:prstGeom prst="line">
            <a:avLst/>
          </a:prstGeom>
          <a:ln w="25400" cmpd="tri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784303" y="3558352"/>
            <a:ext cx="517044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itchFamily="18" charset="0"/>
                <a:ea typeface="Cambria Math"/>
                <a:cs typeface="Times New Roman" pitchFamily="18" charset="0"/>
              </a:rPr>
              <a:t>P(ϴ)- Scattering </a:t>
            </a:r>
            <a:r>
              <a:rPr lang="en-US" altLang="zh-CN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itchFamily="18" charset="0"/>
                <a:ea typeface="Cambria Math"/>
                <a:cs typeface="Times New Roman" pitchFamily="18" charset="0"/>
              </a:rPr>
              <a:t>Phase Function</a:t>
            </a:r>
            <a:endParaRPr lang="en-US" altLang="zh-CN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itchFamily="18" charset="0"/>
              <a:ea typeface="Cambria Math"/>
              <a:cs typeface="Times New Roman" pitchFamily="18" charset="0"/>
            </a:endParaRPr>
          </a:p>
          <a:p>
            <a:endParaRPr lang="en-US" altLang="zh-CN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itchFamily="18" charset="0"/>
              <a:ea typeface="Cambria Math"/>
              <a:cs typeface="Times New Roman" pitchFamily="18" charset="0"/>
            </a:endParaRPr>
          </a:p>
          <a:p>
            <a:endParaRPr lang="en-US" altLang="zh-CN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itchFamily="18" charset="0"/>
              <a:ea typeface="Cambria Math"/>
              <a:cs typeface="Times New Roman" pitchFamily="18" charset="0"/>
            </a:endParaRPr>
          </a:p>
          <a:p>
            <a:endParaRPr lang="en-US" altLang="zh-CN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itchFamily="18" charset="0"/>
              <a:ea typeface="Cambria Math"/>
              <a:cs typeface="Times New Roman" pitchFamily="18" charset="0"/>
            </a:endParaRPr>
          </a:p>
          <a:p>
            <a:endParaRPr lang="en-US" altLang="zh-CN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itchFamily="18" charset="0"/>
              <a:ea typeface="Cambria Math"/>
              <a:cs typeface="Times New Roman" pitchFamily="18" charset="0"/>
            </a:endParaRPr>
          </a:p>
          <a:p>
            <a:endParaRPr lang="en-US" altLang="zh-CN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itchFamily="18" charset="0"/>
              <a:ea typeface="Cambria Math"/>
              <a:cs typeface="Times New Roman" pitchFamily="18" charset="0"/>
            </a:endParaRPr>
          </a:p>
          <a:p>
            <a:r>
              <a:rPr lang="en-US" altLang="zh-CN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itchFamily="18" charset="0"/>
                <a:ea typeface="Cambria Math"/>
                <a:cs typeface="Times New Roman" pitchFamily="18" charset="0"/>
              </a:rPr>
              <a:t>      The angle-dependent scattering of light incident on a particle. </a:t>
            </a:r>
          </a:p>
          <a:p>
            <a:endParaRPr lang="en-US" altLang="zh-CN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itchFamily="18" charset="0"/>
              <a:ea typeface="Cambria Math"/>
              <a:cs typeface="Times New Roman" pitchFamily="18" charset="0"/>
            </a:endParaRPr>
          </a:p>
          <a:p>
            <a:r>
              <a:rPr lang="en-US" altLang="zh-CN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itchFamily="18" charset="0"/>
                <a:ea typeface="Cambria Math"/>
                <a:cs typeface="Times New Roman" pitchFamily="18" charset="0"/>
              </a:rPr>
              <a:t>ϴ - angle between the original direction and the scatted direction.</a:t>
            </a:r>
          </a:p>
        </p:txBody>
      </p:sp>
      <p:sp>
        <p:nvSpPr>
          <p:cNvPr id="18" name="矩形 17"/>
          <p:cNvSpPr/>
          <p:nvPr/>
        </p:nvSpPr>
        <p:spPr>
          <a:xfrm>
            <a:off x="6052619" y="3601173"/>
            <a:ext cx="557810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itchFamily="18" charset="0"/>
                <a:ea typeface="Cambria Math"/>
                <a:cs typeface="Times New Roman" pitchFamily="18" charset="0"/>
              </a:rPr>
              <a:t>AE - Angstrom Exponent</a:t>
            </a:r>
          </a:p>
          <a:p>
            <a:endParaRPr lang="en-US" altLang="zh-CN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itchFamily="18" charset="0"/>
              <a:ea typeface="Cambria Math"/>
              <a:cs typeface="Times New Roman" pitchFamily="18" charset="0"/>
            </a:endParaRPr>
          </a:p>
          <a:p>
            <a:endParaRPr lang="en-US" altLang="zh-CN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itchFamily="18" charset="0"/>
              <a:ea typeface="Cambria Math"/>
              <a:cs typeface="Times New Roman" pitchFamily="18" charset="0"/>
            </a:endParaRPr>
          </a:p>
          <a:p>
            <a:endParaRPr lang="en-US" altLang="zh-CN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itchFamily="18" charset="0"/>
              <a:ea typeface="Cambria Math"/>
              <a:cs typeface="Times New Roman" pitchFamily="18" charset="0"/>
            </a:endParaRPr>
          </a:p>
          <a:p>
            <a:endParaRPr lang="en-US" altLang="zh-CN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itchFamily="18" charset="0"/>
              <a:ea typeface="Cambria Math"/>
              <a:cs typeface="Times New Roman" pitchFamily="18" charset="0"/>
            </a:endParaRPr>
          </a:p>
          <a:p>
            <a:endParaRPr lang="en-US" altLang="zh-CN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itchFamily="18" charset="0"/>
              <a:ea typeface="Cambria Math"/>
              <a:cs typeface="Times New Roman" pitchFamily="18" charset="0"/>
            </a:endParaRPr>
          </a:p>
          <a:p>
            <a:r>
              <a:rPr lang="en-US" dirty="0" smtClean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itchFamily="18" charset="0"/>
              </a:rPr>
              <a:t>       Inversely related to the average size of the particles in the aerosol: the smaller the particles, the larger the exponent.</a:t>
            </a:r>
            <a:endParaRPr lang="zh-CN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itchFamily="18" charset="0"/>
            </a:endParaRPr>
          </a:p>
        </p:txBody>
      </p:sp>
      <p:graphicFrame>
        <p:nvGraphicFramePr>
          <p:cNvPr id="19" name="对象 18"/>
          <p:cNvGraphicFramePr>
            <a:graphicFrameLocks noChangeAspect="1"/>
          </p:cNvGraphicFramePr>
          <p:nvPr/>
        </p:nvGraphicFramePr>
        <p:xfrm>
          <a:off x="8126916" y="1954213"/>
          <a:ext cx="1429679" cy="363093"/>
        </p:xfrm>
        <a:graphic>
          <a:graphicData uri="http://schemas.openxmlformats.org/presentationml/2006/ole">
            <p:oleObj spid="_x0000_s94211" name="公式" r:id="rId4" imgW="799920" imgH="203040" progId="Equation.3">
              <p:embed/>
            </p:oleObj>
          </a:graphicData>
        </a:graphic>
      </p:graphicFrame>
      <p:graphicFrame>
        <p:nvGraphicFramePr>
          <p:cNvPr id="20" name="对象 19"/>
          <p:cNvGraphicFramePr>
            <a:graphicFrameLocks noChangeAspect="1"/>
          </p:cNvGraphicFramePr>
          <p:nvPr/>
        </p:nvGraphicFramePr>
        <p:xfrm>
          <a:off x="1767778" y="4197196"/>
          <a:ext cx="3336124" cy="898912"/>
        </p:xfrm>
        <a:graphic>
          <a:graphicData uri="http://schemas.openxmlformats.org/presentationml/2006/ole">
            <p:oleObj spid="_x0000_s94212" name="公式" r:id="rId5" imgW="1790640" imgH="482400" progId="Equation.3">
              <p:embed/>
            </p:oleObj>
          </a:graphicData>
        </a:graphic>
      </p:graphicFrame>
      <p:graphicFrame>
        <p:nvGraphicFramePr>
          <p:cNvPr id="21" name="对象 20"/>
          <p:cNvGraphicFramePr>
            <a:graphicFrameLocks noChangeAspect="1"/>
          </p:cNvGraphicFramePr>
          <p:nvPr/>
        </p:nvGraphicFramePr>
        <p:xfrm>
          <a:off x="8248181" y="3892515"/>
          <a:ext cx="1431073" cy="1371445"/>
        </p:xfrm>
        <a:graphic>
          <a:graphicData uri="http://schemas.openxmlformats.org/presentationml/2006/ole">
            <p:oleObj spid="_x0000_s94213" name="公式" r:id="rId6" imgW="914400" imgH="876240" progId="Equation.3">
              <p:embed/>
            </p:oleObj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11679044" y="6488668"/>
            <a:ext cx="512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4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79502" y="3245005"/>
            <a:ext cx="11318488" cy="345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7462" y="1180402"/>
            <a:ext cx="6096000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标题 4"/>
          <p:cNvSpPr txBox="1">
            <a:spLocks/>
          </p:cNvSpPr>
          <p:nvPr/>
        </p:nvSpPr>
        <p:spPr>
          <a:xfrm>
            <a:off x="413448" y="369707"/>
            <a:ext cx="10850562" cy="7490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lvl="0" defTabSz="914354">
              <a:lnSpc>
                <a:spcPct val="90000"/>
              </a:lnSpc>
              <a:spcBef>
                <a:spcPct val="0"/>
              </a:spcBef>
            </a:pPr>
            <a:r>
              <a:rPr lang="en-US" sz="2400" b="1" dirty="0" smtClean="0"/>
              <a:t>Aerosol types</a:t>
            </a:r>
            <a:endParaRPr kumimoji="0" lang="zh-CN" altLang="en-US" sz="2400" b="1" i="0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2" descr="http://www.stewsmith.com/images/duststorm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813"/>
          <a:stretch/>
        </p:blipFill>
        <p:spPr bwMode="auto">
          <a:xfrm>
            <a:off x="9527787" y="1131630"/>
            <a:ext cx="2369820" cy="19583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nathanson.chem.wisc.edu/sites/nathanson.chem.wisc.edu/files/SeaSpra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009" y="1048214"/>
            <a:ext cx="2653473" cy="34787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ehp.niehs.nih.gov/wp-content/uploads/119/9/ehp.119-a386.g00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764" y="4527396"/>
            <a:ext cx="2587086" cy="19403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www.agric.wa.gov.au/sites/gateway/files/Burning%20stubble%2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717" y="3084569"/>
            <a:ext cx="2391937" cy="16145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198.65.103.41/Home/ShowImage?id=108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310" y="4694662"/>
            <a:ext cx="2633237" cy="17189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椭圆 12"/>
          <p:cNvSpPr/>
          <p:nvPr/>
        </p:nvSpPr>
        <p:spPr>
          <a:xfrm>
            <a:off x="3077737" y="4360130"/>
            <a:ext cx="747132" cy="27878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3074020" y="4902823"/>
            <a:ext cx="747132" cy="27878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" name="直接箭头连接符 16"/>
          <p:cNvCxnSpPr/>
          <p:nvPr/>
        </p:nvCxnSpPr>
        <p:spPr>
          <a:xfrm rot="5400000" flipH="1" flipV="1">
            <a:off x="2074131" y="5185321"/>
            <a:ext cx="1561172" cy="512956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 rot="16200000" flipV="1">
            <a:off x="2536907" y="5692701"/>
            <a:ext cx="1193178" cy="44599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271250" y="6233529"/>
            <a:ext cx="343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C00000"/>
                </a:solidFill>
              </a:rPr>
              <a:t>Strongly absorbing aerosols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575932" y="1550020"/>
            <a:ext cx="289931" cy="2899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5884126" y="3999572"/>
            <a:ext cx="289931" cy="2899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2509024" y="1538870"/>
            <a:ext cx="5910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latin typeface="Times New Roman" pitchFamily="18" charset="0"/>
                <a:cs typeface="Times New Roman" pitchFamily="18" charset="0"/>
              </a:rPr>
              <a:t>AE</a:t>
            </a:r>
            <a:endParaRPr lang="zh-CN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06067" y="3999572"/>
            <a:ext cx="5910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latin typeface="Times New Roman" pitchFamily="18" charset="0"/>
                <a:cs typeface="Times New Roman" pitchFamily="18" charset="0"/>
              </a:rPr>
              <a:t>AE</a:t>
            </a:r>
            <a:endParaRPr lang="zh-CN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圆角矩形 21"/>
          <p:cNvSpPr/>
          <p:nvPr/>
        </p:nvSpPr>
        <p:spPr>
          <a:xfrm>
            <a:off x="591015" y="5687122"/>
            <a:ext cx="1326995" cy="26763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11679044" y="6488668"/>
            <a:ext cx="512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5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24" y="2453268"/>
            <a:ext cx="10850564" cy="975732"/>
          </a:xfrm>
        </p:spPr>
        <p:txBody>
          <a:bodyPr>
            <a:noAutofit/>
          </a:bodyPr>
          <a:lstStyle/>
          <a:p>
            <a:r>
              <a:rPr lang="en-US" altLang="zh-CN" sz="3600" dirty="0" smtClean="0"/>
              <a:t>My Research</a:t>
            </a:r>
            <a:endParaRPr lang="zh-CN" altLang="en-US" sz="3600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CN" sz="1400" dirty="0" smtClean="0"/>
              <a:t>Real-time wildfire smoke transport and air quality prediction with fine spatial resolution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A01E9CF6-0F70-4054-9DFD-318CB5370761}"/>
              </a:ext>
            </a:extLst>
          </p:cNvPr>
          <p:cNvSpPr txBox="1"/>
          <p:nvPr/>
        </p:nvSpPr>
        <p:spPr>
          <a:xfrm>
            <a:off x="10429874" y="2252306"/>
            <a:ext cx="886883" cy="1176694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b="1" dirty="0" smtClean="0">
                <a:solidFill>
                  <a:schemeClr val="accent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02</a:t>
            </a:r>
            <a:endParaRPr lang="zh-CN" altLang="en-US" b="1" dirty="0">
              <a:solidFill>
                <a:schemeClr val="accent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30722" name="Picture 2" descr="Health Recommendations for Wildfire Smok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7180" y="4067483"/>
            <a:ext cx="4076700" cy="2324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05658" y="4046673"/>
            <a:ext cx="3537260" cy="23635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37159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1"/>
          <p:cNvSpPr>
            <a:spLocks noGrp="1"/>
          </p:cNvSpPr>
          <p:nvPr>
            <p:ph type="subTitle" idx="1"/>
          </p:nvPr>
        </p:nvSpPr>
        <p:spPr>
          <a:xfrm>
            <a:off x="-452178" y="1146254"/>
            <a:ext cx="11881624" cy="1911967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CN" sz="1800" dirty="0" smtClean="0"/>
              <a:t>Erratic Western wildfire behaviors</a:t>
            </a:r>
          </a:p>
          <a:p>
            <a:pPr>
              <a:buFont typeface="Arial" pitchFamily="34" charset="0"/>
              <a:buChar char="•"/>
            </a:pPr>
            <a:r>
              <a:rPr lang="en-US" altLang="zh-CN" sz="1800" dirty="0" smtClean="0"/>
              <a:t>Smoke-induced unhealthful levels of PM</a:t>
            </a:r>
          </a:p>
          <a:p>
            <a:pPr>
              <a:buFont typeface="Arial" pitchFamily="34" charset="0"/>
              <a:buChar char="•"/>
            </a:pPr>
            <a:r>
              <a:rPr lang="en-US" altLang="zh-CN" sz="1800" dirty="0" smtClean="0"/>
              <a:t>Costly air quality monitoring network</a:t>
            </a:r>
          </a:p>
          <a:p>
            <a:pPr>
              <a:buFont typeface="Arial" pitchFamily="34" charset="0"/>
              <a:buChar char="•"/>
            </a:pPr>
            <a:r>
              <a:rPr lang="en-US" altLang="zh-CN" sz="1800" dirty="0" smtClean="0"/>
              <a:t> Infrequent updates (~ 6hrs )and limited spatial (~12km × 12km) resolution </a:t>
            </a:r>
          </a:p>
          <a:p>
            <a:r>
              <a:rPr lang="en-US" altLang="zh-CN" sz="1800" dirty="0" smtClean="0"/>
              <a:t>in current smoke forecasting models </a:t>
            </a:r>
            <a:endParaRPr lang="zh-CN" altLang="en-US" sz="1800" dirty="0"/>
          </a:p>
        </p:txBody>
      </p:sp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870647" y="652111"/>
            <a:ext cx="10581655" cy="410879"/>
          </a:xfrm>
        </p:spPr>
        <p:txBody>
          <a:bodyPr>
            <a:noAutofit/>
          </a:bodyPr>
          <a:lstStyle/>
          <a:p>
            <a:r>
              <a:rPr lang="en-US" altLang="zh-CN" sz="3200" dirty="0" smtClean="0">
                <a:latin typeface="Perpetua Titling MT" pitchFamily="18" charset="0"/>
              </a:rPr>
              <a:t>Motivation</a:t>
            </a:r>
            <a:endParaRPr lang="zh-CN" altLang="en-US" sz="3200" dirty="0" smtClean="0">
              <a:latin typeface="Perpetua Titling MT" pitchFamily="18" charset="0"/>
            </a:endParaRPr>
          </a:p>
        </p:txBody>
      </p:sp>
      <p:sp>
        <p:nvSpPr>
          <p:cNvPr id="4" name="标题 2"/>
          <p:cNvSpPr txBox="1">
            <a:spLocks/>
          </p:cNvSpPr>
          <p:nvPr/>
        </p:nvSpPr>
        <p:spPr>
          <a:xfrm>
            <a:off x="505075" y="3256704"/>
            <a:ext cx="10879205" cy="25383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354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200" b="1" dirty="0" smtClean="0">
                <a:latin typeface="Perpetua Titling MT" pitchFamily="18" charset="0"/>
                <a:ea typeface="+mj-ea"/>
                <a:cs typeface="+mj-cs"/>
              </a:rPr>
              <a:t>Challenges</a:t>
            </a:r>
          </a:p>
          <a:p>
            <a:pPr lvl="0" algn="r" defTabSz="914354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/>
            </a:pPr>
            <a:r>
              <a:rPr lang="en-US" altLang="zh-CN" dirty="0" smtClean="0"/>
              <a:t>Filling the missing data in coarse granularity of existing data </a:t>
            </a:r>
          </a:p>
          <a:p>
            <a:pPr lvl="0" algn="r" defTabSz="914354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/>
            </a:pPr>
            <a:r>
              <a:rPr lang="en-US" altLang="zh-CN" dirty="0" smtClean="0"/>
              <a:t>Heterogeneous data fusion </a:t>
            </a:r>
          </a:p>
          <a:p>
            <a:pPr lvl="0" algn="r" defTabSz="914354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/>
            </a:pPr>
            <a:r>
              <a:rPr lang="en-US" altLang="zh-CN" dirty="0" smtClean="0"/>
              <a:t>Big data processing speed</a:t>
            </a:r>
            <a:endParaRPr lang="zh-CN" alt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1679044" y="6488668"/>
            <a:ext cx="512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6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 TOOLS.GUIDESSETTING" val="{&quot;Id&quot;:&quot;2d4375ee-8516-45e0-8956-45702a61a9b6&quot;,&quot;Name&quot;:&quot;iSlide&quot;,&quot;HeaderHeight&quot;:15.0,&quot;FooterHeight&quot;:9.0000000000000036,&quot;SideMargin&quot;:5.4999999999999982,&quot;TopMargin&quot;:0.0,&quot;BottomMargin&quot;:0.0,&quot;IntervalMargin&quot;:1.3999999999999997}"/>
  <p:tag name="ISLIDE.THEME" val="a18adb86-5929-4bf5-a1c6-bcf101f86030"/>
</p:tagLst>
</file>

<file path=ppt/theme/theme1.xml><?xml version="1.0" encoding="utf-8"?>
<a:theme xmlns:a="http://schemas.openxmlformats.org/drawingml/2006/main" name="主题5">
  <a:themeElements>
    <a:clrScheme name="自定义 26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698FCE"/>
      </a:accent1>
      <a:accent2>
        <a:srgbClr val="969EC2"/>
      </a:accent2>
      <a:accent3>
        <a:srgbClr val="85C2BC"/>
      </a:accent3>
      <a:accent4>
        <a:srgbClr val="FAD25F"/>
      </a:accent4>
      <a:accent5>
        <a:srgbClr val="99CAE6"/>
      </a:accent5>
      <a:accent6>
        <a:srgbClr val="8491CB"/>
      </a:accent6>
      <a:hlink>
        <a:srgbClr val="7DC8EB"/>
      </a:hlink>
      <a:folHlink>
        <a:srgbClr val="BFBFBF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主题5" id="{B8EDB911-D765-4A7B-BBC7-40DBB672FBA6}" vid="{AECAB1C0-5DF6-436C-85E8-20094DBE11C0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6">
    <a:dk1>
      <a:srgbClr val="000000"/>
    </a:dk1>
    <a:lt1>
      <a:srgbClr val="FFFFFF"/>
    </a:lt1>
    <a:dk2>
      <a:srgbClr val="778495"/>
    </a:dk2>
    <a:lt2>
      <a:srgbClr val="F0F0F0"/>
    </a:lt2>
    <a:accent1>
      <a:srgbClr val="698FCE"/>
    </a:accent1>
    <a:accent2>
      <a:srgbClr val="969EC2"/>
    </a:accent2>
    <a:accent3>
      <a:srgbClr val="85C2BC"/>
    </a:accent3>
    <a:accent4>
      <a:srgbClr val="FAD25F"/>
    </a:accent4>
    <a:accent5>
      <a:srgbClr val="99CAE6"/>
    </a:accent5>
    <a:accent6>
      <a:srgbClr val="8491CB"/>
    </a:accent6>
    <a:hlink>
      <a:srgbClr val="7DC8EB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6">
    <a:dk1>
      <a:srgbClr val="000000"/>
    </a:dk1>
    <a:lt1>
      <a:srgbClr val="FFFFFF"/>
    </a:lt1>
    <a:dk2>
      <a:srgbClr val="778495"/>
    </a:dk2>
    <a:lt2>
      <a:srgbClr val="F0F0F0"/>
    </a:lt2>
    <a:accent1>
      <a:srgbClr val="698FCE"/>
    </a:accent1>
    <a:accent2>
      <a:srgbClr val="969EC2"/>
    </a:accent2>
    <a:accent3>
      <a:srgbClr val="85C2BC"/>
    </a:accent3>
    <a:accent4>
      <a:srgbClr val="FAD25F"/>
    </a:accent4>
    <a:accent5>
      <a:srgbClr val="99CAE6"/>
    </a:accent5>
    <a:accent6>
      <a:srgbClr val="8491CB"/>
    </a:accent6>
    <a:hlink>
      <a:srgbClr val="7DC8EB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6">
    <a:dk1>
      <a:srgbClr val="000000"/>
    </a:dk1>
    <a:lt1>
      <a:srgbClr val="FFFFFF"/>
    </a:lt1>
    <a:dk2>
      <a:srgbClr val="778495"/>
    </a:dk2>
    <a:lt2>
      <a:srgbClr val="F0F0F0"/>
    </a:lt2>
    <a:accent1>
      <a:srgbClr val="698FCE"/>
    </a:accent1>
    <a:accent2>
      <a:srgbClr val="969EC2"/>
    </a:accent2>
    <a:accent3>
      <a:srgbClr val="85C2BC"/>
    </a:accent3>
    <a:accent4>
      <a:srgbClr val="FAD25F"/>
    </a:accent4>
    <a:accent5>
      <a:srgbClr val="99CAE6"/>
    </a:accent5>
    <a:accent6>
      <a:srgbClr val="8491CB"/>
    </a:accent6>
    <a:hlink>
      <a:srgbClr val="7DC8EB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26">
    <a:dk1>
      <a:srgbClr val="000000"/>
    </a:dk1>
    <a:lt1>
      <a:srgbClr val="FFFFFF"/>
    </a:lt1>
    <a:dk2>
      <a:srgbClr val="778495"/>
    </a:dk2>
    <a:lt2>
      <a:srgbClr val="F0F0F0"/>
    </a:lt2>
    <a:accent1>
      <a:srgbClr val="698FCE"/>
    </a:accent1>
    <a:accent2>
      <a:srgbClr val="969EC2"/>
    </a:accent2>
    <a:accent3>
      <a:srgbClr val="85C2BC"/>
    </a:accent3>
    <a:accent4>
      <a:srgbClr val="FAD25F"/>
    </a:accent4>
    <a:accent5>
      <a:srgbClr val="99CAE6"/>
    </a:accent5>
    <a:accent6>
      <a:srgbClr val="8491CB"/>
    </a:accent6>
    <a:hlink>
      <a:srgbClr val="7DC8EB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iSlide</Template>
  <TotalTime>5862</TotalTime>
  <Words>1423</Words>
  <Application>Microsoft Office PowerPoint</Application>
  <PresentationFormat>自定义</PresentationFormat>
  <Paragraphs>236</Paragraphs>
  <Slides>36</Slides>
  <Notes>1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38" baseType="lpstr">
      <vt:lpstr>主题5</vt:lpstr>
      <vt:lpstr>公式</vt:lpstr>
      <vt:lpstr>Critical Surface Albedo  and Its Implications to Aerosol Remote Sensing</vt:lpstr>
      <vt:lpstr>Outline</vt:lpstr>
      <vt:lpstr>Background</vt:lpstr>
      <vt:lpstr>幻灯片 4</vt:lpstr>
      <vt:lpstr>幻灯片 5</vt:lpstr>
      <vt:lpstr>幻灯片 6</vt:lpstr>
      <vt:lpstr>幻灯片 7</vt:lpstr>
      <vt:lpstr>My Research</vt:lpstr>
      <vt:lpstr>Motivation</vt:lpstr>
      <vt:lpstr>幻灯片 10</vt:lpstr>
      <vt:lpstr>幻灯片 11</vt:lpstr>
      <vt:lpstr>幻灯片 12</vt:lpstr>
      <vt:lpstr>幻灯片 13</vt:lpstr>
      <vt:lpstr>RT model</vt:lpstr>
      <vt:lpstr>幻灯片 15</vt:lpstr>
      <vt:lpstr>幻灯片 16</vt:lpstr>
      <vt:lpstr>RT model calculation </vt:lpstr>
      <vt:lpstr>RT model calculation </vt:lpstr>
      <vt:lpstr>Role of CSA</vt:lpstr>
      <vt:lpstr>Importance of CSA</vt:lpstr>
      <vt:lpstr>Calculation of CSA</vt:lpstr>
      <vt:lpstr>幻灯片 22</vt:lpstr>
      <vt:lpstr>幻灯片 23</vt:lpstr>
      <vt:lpstr>幻灯片 24</vt:lpstr>
      <vt:lpstr>幻灯片 25</vt:lpstr>
      <vt:lpstr>Sensitivity analysis</vt:lpstr>
      <vt:lpstr>Sensitivity of CSA  to SSA</vt:lpstr>
      <vt:lpstr>Sensitivity of CSA to observation and solar geometry</vt:lpstr>
      <vt:lpstr>幻灯片 29</vt:lpstr>
      <vt:lpstr>Errors in AOD retrievals related to surface albedo</vt:lpstr>
      <vt:lpstr>幻灯片 31</vt:lpstr>
      <vt:lpstr>Implication in AOD</vt:lpstr>
      <vt:lpstr>Summary</vt:lpstr>
      <vt:lpstr>Conclusion</vt:lpstr>
      <vt:lpstr>References</vt:lpstr>
      <vt:lpstr>Thank you.  Questions?</vt:lpstr>
    </vt:vector>
  </TitlesOfParts>
  <Manager>iSlide</Manager>
  <Company>iSlide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iSlide</dc:creator>
  <cp:lastModifiedBy>apple</cp:lastModifiedBy>
  <cp:revision>290</cp:revision>
  <cp:lastPrinted>2018-02-05T16:00:00Z</cp:lastPrinted>
  <dcterms:created xsi:type="dcterms:W3CDTF">2018-02-05T16:00:00Z</dcterms:created>
  <dcterms:modified xsi:type="dcterms:W3CDTF">2019-04-09T00:27:29Z</dcterms:modified>
  <cp:category>business proposal;oral defense;training courseware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lide.Theme">
    <vt:lpwstr>a18adb86-5929-4bf5-a1c6-bcf101f86030</vt:lpwstr>
  </property>
  <property fmtid="{D5CDD505-2E9C-101B-9397-08002B2CF9AE}" pid="3" name="MSIP_Label_f42aa342-8706-4288-bd11-ebb85995028c_Enabled">
    <vt:lpwstr>True</vt:lpwstr>
  </property>
  <property fmtid="{D5CDD505-2E9C-101B-9397-08002B2CF9AE}" pid="4" name="MSIP_Label_f42aa342-8706-4288-bd11-ebb85995028c_SiteId">
    <vt:lpwstr>72f988bf-86f1-41af-91ab-2d7cd011db47</vt:lpwstr>
  </property>
  <property fmtid="{D5CDD505-2E9C-101B-9397-08002B2CF9AE}" pid="5" name="MSIP_Label_f42aa342-8706-4288-bd11-ebb85995028c_Owner">
    <vt:lpwstr>t-shyu@microsoft.com</vt:lpwstr>
  </property>
  <property fmtid="{D5CDD505-2E9C-101B-9397-08002B2CF9AE}" pid="6" name="MSIP_Label_f42aa342-8706-4288-bd11-ebb85995028c_SetDate">
    <vt:lpwstr>2018-08-30T08:24:10.9447553Z</vt:lpwstr>
  </property>
  <property fmtid="{D5CDD505-2E9C-101B-9397-08002B2CF9AE}" pid="7" name="MSIP_Label_f42aa342-8706-4288-bd11-ebb85995028c_Name">
    <vt:lpwstr>General</vt:lpwstr>
  </property>
  <property fmtid="{D5CDD505-2E9C-101B-9397-08002B2CF9AE}" pid="8" name="MSIP_Label_f42aa342-8706-4288-bd11-ebb85995028c_Application">
    <vt:lpwstr>Microsoft Azure Information Protection</vt:lpwstr>
  </property>
  <property fmtid="{D5CDD505-2E9C-101B-9397-08002B2CF9AE}" pid="9" name="MSIP_Label_f42aa342-8706-4288-bd11-ebb85995028c_Extended_MSFT_Method">
    <vt:lpwstr>Automatic</vt:lpwstr>
  </property>
  <property fmtid="{D5CDD505-2E9C-101B-9397-08002B2CF9AE}" pid="10" name="Sensitivity">
    <vt:lpwstr>General</vt:lpwstr>
  </property>
</Properties>
</file>