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07" r:id="rId4"/>
    <p:sldId id="259" r:id="rId5"/>
    <p:sldId id="262" r:id="rId6"/>
    <p:sldId id="263" r:id="rId7"/>
    <p:sldId id="265" r:id="rId8"/>
    <p:sldId id="269" r:id="rId9"/>
    <p:sldId id="267" r:id="rId10"/>
    <p:sldId id="271" r:id="rId11"/>
    <p:sldId id="272" r:id="rId12"/>
    <p:sldId id="275" r:id="rId13"/>
    <p:sldId id="276" r:id="rId14"/>
    <p:sldId id="277" r:id="rId15"/>
    <p:sldId id="278" r:id="rId16"/>
    <p:sldId id="260" r:id="rId17"/>
    <p:sldId id="279" r:id="rId18"/>
    <p:sldId id="281" r:id="rId19"/>
    <p:sldId id="290" r:id="rId20"/>
    <p:sldId id="284" r:id="rId21"/>
    <p:sldId id="286" r:id="rId22"/>
    <p:sldId id="283" r:id="rId23"/>
    <p:sldId id="285" r:id="rId24"/>
    <p:sldId id="287" r:id="rId25"/>
    <p:sldId id="295" r:id="rId26"/>
    <p:sldId id="288" r:id="rId27"/>
    <p:sldId id="289" r:id="rId28"/>
    <p:sldId id="292" r:id="rId29"/>
    <p:sldId id="293" r:id="rId30"/>
    <p:sldId id="294" r:id="rId31"/>
    <p:sldId id="296" r:id="rId32"/>
    <p:sldId id="303" r:id="rId33"/>
    <p:sldId id="274" r:id="rId34"/>
    <p:sldId id="298" r:id="rId35"/>
    <p:sldId id="299" r:id="rId36"/>
    <p:sldId id="297" r:id="rId37"/>
    <p:sldId id="302" r:id="rId38"/>
    <p:sldId id="300" r:id="rId39"/>
    <p:sldId id="301" r:id="rId40"/>
    <p:sldId id="306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21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724C7-0A44-45A2-A822-A8372A3B73C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5186-261D-413C-B89E-61F8CEF02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r>
              <a:rPr lang="en-US" baseline="0" dirty="0" smtClean="0"/>
              <a:t> Based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0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 vertical</a:t>
            </a:r>
            <a:r>
              <a:rPr lang="en-US" baseline="0" dirty="0" smtClean="0"/>
              <a:t> motion by the coupling of the jets and below saturated air. Strongest signal in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time for trajectories is near the time of heaviest</a:t>
            </a:r>
            <a:r>
              <a:rPr lang="en-US" baseline="0" dirty="0" smtClean="0"/>
              <a:t> snowfall. 4 levels of air parcels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 time for trajectories is near the time of heaviest</a:t>
            </a:r>
            <a:r>
              <a:rPr lang="en-US" baseline="0" dirty="0" smtClean="0"/>
              <a:t> snowfall. 4 levels of air parcels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the fact that the</a:t>
            </a:r>
            <a:r>
              <a:rPr lang="en-US" baseline="0" dirty="0" smtClean="0"/>
              <a:t> event was not caused by synoptic forcing but had to be between the jet interactions with some sort of instability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32km</a:t>
            </a:r>
            <a:r>
              <a:rPr lang="en-US" baseline="0" dirty="0" smtClean="0"/>
              <a:t> </a:t>
            </a:r>
            <a:r>
              <a:rPr lang="en-US" baseline="0" dirty="0" smtClean="0"/>
              <a:t>grid for the NARR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should have looked at the temperature differences between the water and surroundings</a:t>
            </a:r>
            <a:r>
              <a:rPr lang="en-US" baseline="0" dirty="0" smtClean="0"/>
              <a:t> for the lake effect? </a:t>
            </a:r>
            <a:r>
              <a:rPr lang="en-US" dirty="0" smtClean="0"/>
              <a:t>HRRR </a:t>
            </a:r>
            <a:r>
              <a:rPr lang="en-US" dirty="0" smtClean="0"/>
              <a:t>allows convection and is non hydrostatic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r>
              <a:rPr lang="en-US" baseline="0" dirty="0" smtClean="0"/>
              <a:t> Resolution and Hydrostatic. Does not solve for vertical momentum like in a non hydrostatic model and thus using a QG </a:t>
            </a:r>
            <a:r>
              <a:rPr lang="en-US" baseline="0" dirty="0" smtClean="0"/>
              <a:t>approximation.  Hydrostatic means that the vertical motion of the atmosphere is approximated and not </a:t>
            </a:r>
            <a:r>
              <a:rPr lang="en-US" baseline="0" dirty="0" err="1" smtClean="0"/>
              <a:t>sovled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the ridges and troughs and the clearly not impressive central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r>
              <a:rPr lang="en-US" baseline="0" dirty="0" smtClean="0"/>
              <a:t> point out that this method for forcing for vertical motion is not ideal for using the QG omega equation but QG motion was not present based on the Q vectors analysis performed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8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r>
              <a:rPr lang="en-US" baseline="0" dirty="0" smtClean="0"/>
              <a:t> of PVA associated with cyclone and then NVA associated with the passage of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Temperature advection</a:t>
            </a:r>
            <a:r>
              <a:rPr lang="en-US" baseline="0" dirty="0" smtClean="0"/>
              <a:t> with relation to the frontal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levels of ascent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</a:t>
            </a:r>
            <a:r>
              <a:rPr lang="en-US" baseline="0" dirty="0" smtClean="0"/>
              <a:t> vertical motions and divergence in </a:t>
            </a:r>
            <a:r>
              <a:rPr lang="en-US" baseline="0" dirty="0" smtClean="0"/>
              <a:t>d. Divergence leads to the rising motions. Since the region has high divergence high rising motions to replace it…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convection is more likely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5186-261D-413C-B89E-61F8CEF02B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0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0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EB2F0"/>
            </a:gs>
            <a:gs pos="53000">
              <a:srgbClr val="C4D6EB"/>
            </a:gs>
            <a:gs pos="9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2453-99E8-4493-88C6-E7E8725FD7B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ABF1-98FA-444D-BA02-661F2F52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onstantia" panose="02030602050306030303" pitchFamily="18" charset="0"/>
              </a:rPr>
              <a:t>A Case Study of Anomalous Snowfall with an </a:t>
            </a:r>
            <a:br>
              <a:rPr lang="en-US" sz="4800" dirty="0" smtClean="0">
                <a:latin typeface="Constantia" panose="02030602050306030303" pitchFamily="18" charset="0"/>
              </a:rPr>
            </a:br>
            <a:r>
              <a:rPr lang="en-US" sz="4800" dirty="0" smtClean="0">
                <a:latin typeface="Constantia" panose="02030602050306030303" pitchFamily="18" charset="0"/>
              </a:rPr>
              <a:t>Alberta Clipper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7848600" cy="17526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Scott </a:t>
            </a:r>
            <a:r>
              <a:rPr lang="en-US" sz="34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Rochette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, Patrick Market, Chad </a:t>
            </a:r>
            <a:r>
              <a:rPr lang="en-US" sz="34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Gravelle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Thomas </a:t>
            </a:r>
            <a:r>
              <a:rPr lang="en-US" sz="34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Niziol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Published October 31 2017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Presented  by Mikhail Korotkin </a:t>
            </a:r>
            <a:endParaRPr lang="en-US" sz="3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6400800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images are from </a:t>
            </a:r>
            <a:r>
              <a:rPr lang="en-US" sz="900" dirty="0" err="1" smtClean="0"/>
              <a:t>Rochette</a:t>
            </a:r>
            <a:r>
              <a:rPr lang="en-US" sz="900" dirty="0" smtClean="0"/>
              <a:t> et al. 2017 unless otherwise noted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9084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Scott M. </a:t>
            </a:r>
            <a:r>
              <a:rPr lang="en-US" sz="1000" dirty="0" err="1"/>
              <a:t>Rochette</a:t>
            </a:r>
            <a:r>
              <a:rPr lang="en-US" sz="1000" dirty="0"/>
              <a:t>, Patrick S. Market, Chad M. </a:t>
            </a:r>
            <a:r>
              <a:rPr lang="en-US" sz="1000" dirty="0" err="1"/>
              <a:t>Gravelle</a:t>
            </a:r>
            <a:r>
              <a:rPr lang="en-US" sz="1000" dirty="0"/>
              <a:t>, and Thomas A. </a:t>
            </a:r>
            <a:r>
              <a:rPr lang="en-US" sz="1000" dirty="0" err="1"/>
              <a:t>Niziol</a:t>
            </a:r>
            <a:r>
              <a:rPr lang="en-US" sz="1000" dirty="0"/>
              <a:t>, “A Case Study of Anomalous Snowfall with an Alberta Clipper,” Advances in Meteorology, vol. 2017, Article ID 8406379, 14 pages, 2017. https://</a:t>
            </a:r>
            <a:r>
              <a:rPr lang="en-US" sz="1000" dirty="0" smtClean="0"/>
              <a:t>doi.org/10.1155/2017/8406379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174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Why Do We Want to Know?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Understanding Convective Snow will allow for better handling of wintertime convection </a:t>
            </a:r>
            <a:r>
              <a:rPr lang="en-US" sz="2800" dirty="0" smtClean="0">
                <a:latin typeface="Myriad Pro" pitchFamily="34" charset="0"/>
              </a:rPr>
              <a:t>in</a:t>
            </a:r>
            <a:r>
              <a:rPr lang="en-US" sz="2800" dirty="0" smtClean="0">
                <a:latin typeface="Myriad Pro" pitchFamily="34" charset="0"/>
              </a:rPr>
              <a:t> </a:t>
            </a:r>
            <a:r>
              <a:rPr lang="en-US" sz="2800" dirty="0" smtClean="0">
                <a:latin typeface="Myriad Pro" pitchFamily="34" charset="0"/>
              </a:rPr>
              <a:t>weather forecast models… More accurate forecasts overall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Convective Snowfall events can and typically produce substantial amounts of snowfall in short periods of time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Serious transportation hazard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Avalanche hazards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Ski Area Shutdowns (Lightning) </a:t>
            </a:r>
          </a:p>
        </p:txBody>
      </p:sp>
    </p:spTree>
    <p:extLst>
      <p:ext uri="{BB962C8B-B14F-4D97-AF65-F5344CB8AC3E}">
        <p14:creationId xmlns:p14="http://schemas.microsoft.com/office/powerpoint/2010/main" val="34274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err="1" smtClean="0">
                <a:latin typeface="Constantia" panose="02030602050306030303" pitchFamily="18" charset="0"/>
              </a:rPr>
              <a:t>Rochette</a:t>
            </a:r>
            <a:r>
              <a:rPr lang="en-US" sz="4800" dirty="0" smtClean="0">
                <a:latin typeface="Constantia" panose="02030602050306030303" pitchFamily="18" charset="0"/>
              </a:rPr>
              <a:t> et al. 2017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82000" cy="48768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Methods/Data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Analysis  of Synoptic Features using Eta Model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Analysis of Mesoscale Features using RUC &amp; HYSPLIT Models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Analysis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Synoptic Scale Forcing via Fronts: The Alberta Clipper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Mesoscale Features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Myriad Pro" pitchFamily="34" charset="0"/>
              </a:rPr>
              <a:t>Ascent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Myriad Pro" pitchFamily="34" charset="0"/>
              </a:rPr>
              <a:t>Moisture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Myriad Pro" pitchFamily="34" charset="0"/>
              </a:rPr>
              <a:t>Lake Effect Snow?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Myriad Pro" pitchFamily="34" charset="0"/>
              </a:rPr>
              <a:t>Instability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Myriad Pro" pitchFamily="34" charset="0"/>
              </a:rPr>
              <a:t>Radar Analysis</a:t>
            </a:r>
          </a:p>
        </p:txBody>
      </p:sp>
    </p:spTree>
    <p:extLst>
      <p:ext uri="{BB962C8B-B14F-4D97-AF65-F5344CB8AC3E}">
        <p14:creationId xmlns:p14="http://schemas.microsoft.com/office/powerpoint/2010/main" val="9930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Methods/Data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Eta Model used to analyze the upper level Synoptic setup of the clipper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Eta Model is the older equivalent of the WRF (Weather Research and Forecasting Model) or NAM (North American Mesoscale Model)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Eta Model is Hydrostatic and not convection allowing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80km grid spacing along with 50mb vertical spacing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Methods/Data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RUC Model used to analyze the upper level Mesoscale </a:t>
            </a:r>
            <a:r>
              <a:rPr lang="en-US" sz="2800" dirty="0">
                <a:latin typeface="Myriad Pro" pitchFamily="34" charset="0"/>
              </a:rPr>
              <a:t>F</a:t>
            </a:r>
            <a:r>
              <a:rPr lang="en-US" sz="2800" dirty="0" smtClean="0">
                <a:latin typeface="Myriad Pro" pitchFamily="34" charset="0"/>
              </a:rPr>
              <a:t>eatures focusing on ascent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RUC (Rapid Update Cycle) model is the older equivalent of the RAP (Rapid Refresh)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RUC Model is Hydrostatic and not convection allowing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25-50 grid spacing along with 25mb vertical spacing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Methods/Data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HYSPLIT </a:t>
            </a:r>
            <a:r>
              <a:rPr lang="en-US" sz="2200" dirty="0">
                <a:latin typeface="Myriad Pro" pitchFamily="34" charset="0"/>
              </a:rPr>
              <a:t>(Hybrid Single Particle Lagrangian Integrated </a:t>
            </a:r>
            <a:r>
              <a:rPr lang="en-US" sz="2200" dirty="0" smtClean="0">
                <a:latin typeface="Myriad Pro" pitchFamily="34" charset="0"/>
              </a:rPr>
              <a:t>Trajectory) </a:t>
            </a:r>
            <a:r>
              <a:rPr lang="en-US" sz="2800" dirty="0">
                <a:latin typeface="Myriad Pro" pitchFamily="34" charset="0"/>
              </a:rPr>
              <a:t>Model </a:t>
            </a:r>
            <a:r>
              <a:rPr lang="en-US" sz="2800" dirty="0" smtClean="0">
                <a:latin typeface="Myriad Pro" pitchFamily="34" charset="0"/>
              </a:rPr>
              <a:t>used to analyze parcel trajectories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Specifically used to determine the source of air parcels that were precipitated out over the region during the snowfall event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Also shows what sort of moisture and temperature changes the parcels underwent</a:t>
            </a:r>
            <a:endParaRPr lang="en-US" sz="2400" dirty="0" smtClean="0">
              <a:latin typeface="Myriad Pro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Synoptic Setup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Lack of strong upper level forcing due to a fairly weak central pressure of the cyclone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Shortwave trough embedded in the overall trough was not particularly strong either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Clear Frontal Structure </a:t>
            </a:r>
            <a:r>
              <a:rPr lang="en-US" sz="2800" dirty="0" smtClean="0">
                <a:latin typeface="Myriad Pro" pitchFamily="34" charset="0"/>
              </a:rPr>
              <a:t>present </a:t>
            </a:r>
            <a:r>
              <a:rPr lang="en-US" sz="2800" dirty="0" smtClean="0">
                <a:latin typeface="Myriad Pro" pitchFamily="34" charset="0"/>
              </a:rPr>
              <a:t>with the moisture precipitating out along the Warm Front in the region of heaviest snowfall</a:t>
            </a: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\Desktop\midcycl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0487"/>
            <a:ext cx="8534400" cy="59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65532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http://www.physicalgeography.net/fundamentals/7s.html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95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" y="533400"/>
            <a:ext cx="905939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5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Snowfall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C:\Users\ME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67400" cy="50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Mesoscale Forcing for Ascent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Analysis using the RUC model reveals clear areas of: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 Positive Vorticity Advection (PVA) associated with the surface cyclone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Warm Air Advection (WAA) associated with the Warm Front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Upward Vertical Motion (UVM) that became more focused and intense during the period of heaviest snowfall</a:t>
            </a:r>
            <a:endParaRPr lang="en-US" sz="16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Outline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Myriad Pro" pitchFamily="34" charset="0"/>
              </a:rPr>
              <a:t>What is an Alberta Clipper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Myriad Pro" pitchFamily="34" charset="0"/>
              </a:rPr>
              <a:t>Master’s Thesis: </a:t>
            </a:r>
            <a:r>
              <a:rPr lang="en-US" dirty="0" err="1" smtClean="0">
                <a:latin typeface="Myriad Pro" pitchFamily="34" charset="0"/>
              </a:rPr>
              <a:t>Thundersnow</a:t>
            </a:r>
            <a:endParaRPr lang="en-US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Myriad Pro" pitchFamily="34" charset="0"/>
              </a:rPr>
              <a:t>Motivation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Myriad Pro" pitchFamily="34" charset="0"/>
              </a:rPr>
              <a:t>Rochette</a:t>
            </a:r>
            <a:r>
              <a:rPr lang="en-US" dirty="0" smtClean="0">
                <a:latin typeface="Myriad Pro" pitchFamily="34" charset="0"/>
              </a:rPr>
              <a:t> et al. 2017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Myriad Pro" pitchFamily="34" charset="0"/>
              </a:rPr>
              <a:t>Methods &amp; Data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Myriad Pro" pitchFamily="34" charset="0"/>
              </a:rPr>
              <a:t>Analysis &amp; Results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Myriad Pro" pitchFamily="34" charset="0"/>
              </a:rPr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1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\Desktop\Captu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4" y="381000"/>
            <a:ext cx="888100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\Desktop\Cap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5" y="152400"/>
            <a:ext cx="8850626" cy="65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Advection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Transport of some physical quality of the atmosphere from one region to another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Vorticity Advection transfers spin (vorticity)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Temperature Advection transfers heat (and by extension energy just like vorticity)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Warm Air Advection is movement of air from a warmer air mass to a cooler one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Cold Air Advection is movement of air from a cooler air mass to a warmer one</a:t>
            </a:r>
            <a:endParaRPr lang="en-US" sz="24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\Desktop\Cap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" y="457200"/>
            <a:ext cx="892815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\Desktop\Captur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03766" cy="59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Upper Level Jet Streaks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Analysis reveals: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2 Distinct Jet Streaks (regions of higher level winds at the 300mb level associated with the overall jet stream)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1 was centered over the region of highest snowfall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High divergence links the 2 jet streaks: Coupled Jet Streaks to force vertical motion (Ascent)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Cross Sectional Analysis reveals not only the jet streaks but also saturated warm air at the surface</a:t>
            </a:r>
          </a:p>
        </p:txBody>
      </p:sp>
    </p:spTree>
    <p:extLst>
      <p:ext uri="{BB962C8B-B14F-4D97-AF65-F5344CB8AC3E}">
        <p14:creationId xmlns:p14="http://schemas.microsoft.com/office/powerpoint/2010/main" val="33268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\Desktop\Captu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4800"/>
            <a:ext cx="888796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8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\Desktop\Captur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79629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99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\Desktop\Captur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228600"/>
            <a:ext cx="9020175" cy="6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30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Moisture Analysis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Analysis using HYSPLIT </a:t>
            </a:r>
            <a:r>
              <a:rPr lang="en-US" sz="2800" dirty="0" smtClean="0">
                <a:latin typeface="Myriad Pro" pitchFamily="34" charset="0"/>
              </a:rPr>
              <a:t>reveals</a:t>
            </a:r>
            <a:r>
              <a:rPr lang="en-US" sz="2800" dirty="0" smtClean="0">
                <a:latin typeface="Myriad Pro" pitchFamily="34" charset="0"/>
              </a:rPr>
              <a:t>:</a:t>
            </a:r>
          </a:p>
          <a:p>
            <a:pPr lvl="1"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Myriad Pro" pitchFamily="34" charset="0"/>
              </a:rPr>
              <a:t>Surface Parcels: Cooling and moistening occurred 24 hours prior to the heaviest snowfall</a:t>
            </a:r>
          </a:p>
          <a:p>
            <a:pPr lvl="1"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Myriad Pro" pitchFamily="34" charset="0"/>
              </a:rPr>
              <a:t>1500m AGL Parcels: Ascended and moistened rapidly in the 12 hours prior to the end of the model run</a:t>
            </a:r>
          </a:p>
          <a:p>
            <a:pPr lvl="1"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Myriad Pro" pitchFamily="34" charset="0"/>
              </a:rPr>
              <a:t>3000m AGL Parcels: Clear cyclonic flow lee of the Rockies and 1800m ascent </a:t>
            </a:r>
            <a:r>
              <a:rPr lang="en-US" sz="2200" dirty="0">
                <a:latin typeface="Myriad Pro" pitchFamily="34" charset="0"/>
              </a:rPr>
              <a:t>with substantial </a:t>
            </a:r>
            <a:r>
              <a:rPr lang="en-US" sz="2200" dirty="0" smtClean="0">
                <a:latin typeface="Myriad Pro" pitchFamily="34" charset="0"/>
              </a:rPr>
              <a:t>saturation15 hours before the snowfall </a:t>
            </a:r>
          </a:p>
          <a:p>
            <a:pPr lvl="1"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Myriad Pro" pitchFamily="34" charset="0"/>
              </a:rPr>
              <a:t>5400m AGL Parcels: 3000m ascent with moistening as well </a:t>
            </a:r>
          </a:p>
          <a:p>
            <a:pPr lvl="1">
              <a:spcAft>
                <a:spcPts val="140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Alberta Clipper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ME\Desktop\Alberta_clipper_25_Jan_2015_1945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24000"/>
            <a:ext cx="764126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1868" y="6581060"/>
            <a:ext cx="2638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https://earthdata.nasa.gov/labs/worldview/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973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\Desktop\Captu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2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6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\Desktop\Capt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199" cy="59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90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Moisture Analysis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Parcels did not originate in a region where there would be a substantial amount of moisture to cause anomalous snowfall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Precipitable water in the region of high snowfall was within climatological norms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Profile of trajectories suggests synoptic scale forcing but the mesoscale analysis suggested only a mild influence </a:t>
            </a: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Lake Effect Snow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pic>
        <p:nvPicPr>
          <p:cNvPr id="8194" name="Picture 2" descr="C:\Users\ME\Desktop\1802f_wx_16x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9416"/>
          <a:stretch/>
        </p:blipFill>
        <p:spPr bwMode="auto">
          <a:xfrm>
            <a:off x="876300" y="1514473"/>
            <a:ext cx="73914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8100" y="6380975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https://www.aopa.org/-/media/images/aopa-main/news-and-media/publications/flight-training-magazine/1802f/1802f_wx/1802f_wx_16x9.jpg?h=675&amp;w=1200&amp;la=en&amp;hash=C11D965833A60BD2B7655218879F8B62CBE54FDB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7301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Lake Effect Snow Analysis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Authors believed that the high precipitation rates were not stationary and part of a larger forcing mechanism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Latent and Sensible Heat Flux values were within climatological norms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They concluded that Lake Effect was not the cause of the event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Instability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NARR reanalysis of Sounding </a:t>
            </a:r>
            <a:r>
              <a:rPr lang="en-US" sz="2800" dirty="0">
                <a:latin typeface="Myriad Pro" pitchFamily="34" charset="0"/>
              </a:rPr>
              <a:t>P</a:t>
            </a:r>
            <a:r>
              <a:rPr lang="en-US" sz="2800" dirty="0" smtClean="0">
                <a:latin typeface="Myriad Pro" pitchFamily="34" charset="0"/>
              </a:rPr>
              <a:t>rofiles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North American Region Reanalysis assembles observational data to reproduce atmospheric qualities quantitatively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During the time of heaviest snowfall the profile indicated strong instability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Lifted Index (LI): Difference in temperature of a parcel lifted without any heat going into the parcel (adiabatic) and the environment at 500mb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Lapse Rate: Difference in temperature between 2 layers in the atmosphere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 smtClean="0">
              <a:latin typeface="Myriad Pro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\Desktop\Captur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476750" cy="51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\Desktop\Captur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90" y="590550"/>
            <a:ext cx="4432760" cy="51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867400"/>
            <a:ext cx="432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LI: 0</a:t>
            </a:r>
          </a:p>
          <a:p>
            <a:r>
              <a:rPr lang="en-US" dirty="0" smtClean="0"/>
              <a:t>Lapse Rate: 7.2 K/km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6395" y="5962650"/>
            <a:ext cx="43243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Lower LI values indicate instability. Results align with cases of Convective Snow in the Midwest per Market et al.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05090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Radar Analysis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Analysis reveals clearly more intense snowfall rates during the time of strongest jet coupling and vertical ascent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The left over snowfall the authors state is lake-enhanced alluding to some lake effect occurring after the synoptic snowfall had moved through the area</a:t>
            </a:r>
            <a:endParaRPr lang="en-US" sz="16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\Desktop\Captur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5" y="381000"/>
            <a:ext cx="8874793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58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\Desktop\Captur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61999"/>
            <a:ext cx="6728336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\Desktop\pauldouglas_151804654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85800"/>
            <a:ext cx="893235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9" y="5943600"/>
            <a:ext cx="356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http://www.startribune.com/clipped-by-a-clipper-hints-of-march-in-extended-outlook/473274693/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8531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Conclusion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Based on the analysis provided a coupled jet interaction created the necessary upper level divergence to promote strong vertical motions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Strong vertical motions along with locally strong  convective instability triggered the growth of convective snowfall producing anomalous amounts of snow for an Alberta Clipper</a:t>
            </a: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Thoughts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Ingredients Based Methodology not only makes the analysis specific but also confined	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This could be both a fair and unfair treatment of the case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The authors analyzed the effect of Lake Effect Snow very briefly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Myriad Pro" pitchFamily="34" charset="0"/>
              </a:rPr>
              <a:t>Hydrostatic and non convection allowing models seemed to resolve the apparent convection that took place via divergence analysis of jet streaks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yriad Pro" pitchFamily="34" charset="0"/>
              </a:rPr>
              <a:t>What would the analysis look like if they used modern models like the HRRR?</a:t>
            </a:r>
          </a:p>
        </p:txBody>
      </p:sp>
    </p:spTree>
    <p:extLst>
      <p:ext uri="{BB962C8B-B14F-4D97-AF65-F5344CB8AC3E}">
        <p14:creationId xmlns:p14="http://schemas.microsoft.com/office/powerpoint/2010/main" val="2747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Master’s Thesis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Myriad Pro" pitchFamily="34" charset="0"/>
              </a:rPr>
              <a:t>Formation of Convective Snowfall (</a:t>
            </a:r>
            <a:r>
              <a:rPr lang="en-US" sz="2600" dirty="0" err="1" smtClean="0">
                <a:latin typeface="Myriad Pro" pitchFamily="34" charset="0"/>
              </a:rPr>
              <a:t>Thundersnow</a:t>
            </a:r>
            <a:r>
              <a:rPr lang="en-US" sz="2600" dirty="0" smtClean="0">
                <a:latin typeface="Myriad Pro" pitchFamily="34" charset="0"/>
              </a:rPr>
              <a:t>) specifically in the Sierra Nevada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Myriad Pro" pitchFamily="34" charset="0"/>
              </a:rPr>
              <a:t>Specifically looking at the Synoptic &amp; Mesoscale Conditions necessary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Myriad Pro" pitchFamily="34" charset="0"/>
              </a:rPr>
              <a:t>Fronts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Myriad Pro" pitchFamily="34" charset="0"/>
              </a:rPr>
              <a:t>Cyclones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Myriad Pro" pitchFamily="34" charset="0"/>
              </a:rPr>
              <a:t>Gravity Waves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Myriad Pro" pitchFamily="34" charset="0"/>
              </a:rPr>
              <a:t>Instability</a:t>
            </a:r>
            <a:endParaRPr lang="en-US" sz="2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2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latin typeface="Constantia" panose="02030602050306030303" pitchFamily="18" charset="0"/>
              </a:rPr>
              <a:t>Thundersnow</a:t>
            </a:r>
            <a:r>
              <a:rPr lang="en-US" sz="4800" dirty="0" smtClean="0">
                <a:latin typeface="Constantia" panose="02030602050306030303" pitchFamily="18" charset="0"/>
              </a:rPr>
              <a:t> Formation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pic>
        <p:nvPicPr>
          <p:cNvPr id="5122" name="Picture 2" descr="C:\Users\ME\Desktop\Howthundersnowform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399"/>
            <a:ext cx="61722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496763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https://24.uggs-outlet.co/how-blizzard%27s-form-diagram.html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7822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Cloud Seeding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Myriad Pro" pitchFamily="34" charset="0"/>
              </a:rPr>
              <a:t>Currently forecast weather conditions for the operation of cloud seeding generators across the Inter-Mountain West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000" dirty="0" smtClean="0">
              <a:latin typeface="Myriad Pro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Myriad Pro" pitchFamily="34" charset="0"/>
              </a:rPr>
              <a:t>Analysis of weather models/maps to understand the necessary conditions for cloud seeding</a:t>
            </a:r>
          </a:p>
        </p:txBody>
      </p:sp>
    </p:spTree>
    <p:extLst>
      <p:ext uri="{BB962C8B-B14F-4D97-AF65-F5344CB8AC3E}">
        <p14:creationId xmlns:p14="http://schemas.microsoft.com/office/powerpoint/2010/main" val="182434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Cloud Seeding Generator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pic>
        <p:nvPicPr>
          <p:cNvPr id="6146" name="Picture 2" descr="E:\Pictures\Pictures\2019\Winter 2018-2019\IMG_8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21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400" y="6498193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My Photo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65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nstantia" panose="02030602050306030303" pitchFamily="18" charset="0"/>
              </a:rPr>
              <a:t>Maps &amp; Models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pic>
        <p:nvPicPr>
          <p:cNvPr id="7170" name="Picture 2" descr="C:\Users\ME\Desktop\Cap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89042"/>
            <a:ext cx="4562475" cy="33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\Desktop\Cap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28" y="3327999"/>
            <a:ext cx="4171956" cy="33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6525" y="6404574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https://weather.cod.edu/forecast/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96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1313</Words>
  <Application>Microsoft Office PowerPoint</Application>
  <PresentationFormat>On-screen Show (4:3)</PresentationFormat>
  <Paragraphs>168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 Case Study of Anomalous Snowfall with an  Alberta Clipper</vt:lpstr>
      <vt:lpstr>Outline</vt:lpstr>
      <vt:lpstr>Alberta Clipper</vt:lpstr>
      <vt:lpstr>PowerPoint Presentation</vt:lpstr>
      <vt:lpstr>Master’s Thesis</vt:lpstr>
      <vt:lpstr>Thundersnow Formation</vt:lpstr>
      <vt:lpstr>Cloud Seeding</vt:lpstr>
      <vt:lpstr>Cloud Seeding Generator</vt:lpstr>
      <vt:lpstr>Maps &amp; Models</vt:lpstr>
      <vt:lpstr>Why Do We Want to Know?</vt:lpstr>
      <vt:lpstr>Rochette et al. 2017</vt:lpstr>
      <vt:lpstr>Methods/Data</vt:lpstr>
      <vt:lpstr>Methods/Data</vt:lpstr>
      <vt:lpstr>Methods/Data</vt:lpstr>
      <vt:lpstr>Synoptic Setup</vt:lpstr>
      <vt:lpstr>PowerPoint Presentation</vt:lpstr>
      <vt:lpstr>PowerPoint Presentation</vt:lpstr>
      <vt:lpstr>Snowfall</vt:lpstr>
      <vt:lpstr>Mesoscale Forcing for Ascent</vt:lpstr>
      <vt:lpstr>PowerPoint Presentation</vt:lpstr>
      <vt:lpstr>PowerPoint Presentation</vt:lpstr>
      <vt:lpstr>Advection</vt:lpstr>
      <vt:lpstr>PowerPoint Presentation</vt:lpstr>
      <vt:lpstr>PowerPoint Presentation</vt:lpstr>
      <vt:lpstr>Upper Level Jet Streaks</vt:lpstr>
      <vt:lpstr>PowerPoint Presentation</vt:lpstr>
      <vt:lpstr>PowerPoint Presentation</vt:lpstr>
      <vt:lpstr>PowerPoint Presentation</vt:lpstr>
      <vt:lpstr>Moisture Analysis</vt:lpstr>
      <vt:lpstr>PowerPoint Presentation</vt:lpstr>
      <vt:lpstr>PowerPoint Presentation</vt:lpstr>
      <vt:lpstr>Moisture Analysis</vt:lpstr>
      <vt:lpstr>Lake Effect Snow</vt:lpstr>
      <vt:lpstr>Lake Effect Snow Analysis</vt:lpstr>
      <vt:lpstr>Instability</vt:lpstr>
      <vt:lpstr>PowerPoint Presentation</vt:lpstr>
      <vt:lpstr>Radar Analysis</vt:lpstr>
      <vt:lpstr>PowerPoint Presentation</vt:lpstr>
      <vt:lpstr>PowerPoint Presentation</vt:lpstr>
      <vt:lpstr>Conclusion</vt:lpstr>
      <vt:lpstr>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Study of Anomalous Snowfall with an Alberta Clipper</dc:title>
  <dc:creator>ME</dc:creator>
  <cp:lastModifiedBy>ME</cp:lastModifiedBy>
  <cp:revision>44</cp:revision>
  <dcterms:created xsi:type="dcterms:W3CDTF">2019-04-09T00:55:18Z</dcterms:created>
  <dcterms:modified xsi:type="dcterms:W3CDTF">2019-04-14T23:40:50Z</dcterms:modified>
</cp:coreProperties>
</file>