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61" r:id="rId3"/>
    <p:sldId id="308" r:id="rId4"/>
    <p:sldId id="266" r:id="rId5"/>
    <p:sldId id="281" r:id="rId6"/>
    <p:sldId id="286" r:id="rId7"/>
    <p:sldId id="262" r:id="rId8"/>
    <p:sldId id="265" r:id="rId9"/>
    <p:sldId id="309" r:id="rId10"/>
    <p:sldId id="267" r:id="rId11"/>
    <p:sldId id="290" r:id="rId12"/>
    <p:sldId id="270" r:id="rId13"/>
    <p:sldId id="272" r:id="rId14"/>
    <p:sldId id="298" r:id="rId15"/>
    <p:sldId id="299" r:id="rId16"/>
    <p:sldId id="301" r:id="rId17"/>
    <p:sldId id="302" r:id="rId18"/>
    <p:sldId id="305" r:id="rId19"/>
    <p:sldId id="304" r:id="rId20"/>
    <p:sldId id="306" r:id="rId21"/>
    <p:sldId id="291" r:id="rId22"/>
    <p:sldId id="292" r:id="rId23"/>
    <p:sldId id="293" r:id="rId24"/>
    <p:sldId id="295" r:id="rId25"/>
    <p:sldId id="294" r:id="rId26"/>
    <p:sldId id="275" r:id="rId27"/>
    <p:sldId id="287" r:id="rId28"/>
    <p:sldId id="278" r:id="rId29"/>
    <p:sldId id="288" r:id="rId30"/>
    <p:sldId id="264" r:id="rId31"/>
    <p:sldId id="289" r:id="rId32"/>
    <p:sldId id="297" r:id="rId33"/>
    <p:sldId id="279" r:id="rId34"/>
    <p:sldId id="307" r:id="rId35"/>
    <p:sldId id="296" r:id="rId36"/>
    <p:sldId id="300"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4660"/>
  </p:normalViewPr>
  <p:slideViewPr>
    <p:cSldViewPr snapToGrid="0">
      <p:cViewPr>
        <p:scale>
          <a:sx n="116" d="100"/>
          <a:sy n="116" d="100"/>
        </p:scale>
        <p:origin x="-132" y="48"/>
      </p:cViewPr>
      <p:guideLst>
        <p:guide orient="horz" pos="2160"/>
        <p:guide pos="3840"/>
      </p:guideLst>
    </p:cSldViewPr>
  </p:slideViewPr>
  <p:notesTextViewPr>
    <p:cViewPr>
      <p:scale>
        <a:sx n="3" d="2"/>
        <a:sy n="3" d="2"/>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drian\Desktop\1.Three%20monthly%20deposition%20rates%20,transfer%20to%20laptop\Comparison%20of%20dustfall%20mass%20in%20three%20perio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97756288129729"/>
          <c:y val="3.4694124772864932E-2"/>
          <c:w val="0.79615645597871187"/>
          <c:h val="0.784287682514759"/>
        </c:manualLayout>
      </c:layout>
      <c:barChart>
        <c:barDir val="col"/>
        <c:grouping val="clustered"/>
        <c:varyColors val="0"/>
        <c:ser>
          <c:idx val="0"/>
          <c:order val="0"/>
          <c:tx>
            <c:strRef>
              <c:f>'\Users\sadrian\Desktop\Wieght graphs\[Comparison of the 3 periods.xlsx]Sheet1'!$A$1:$C$1</c:f>
              <c:strCache>
                <c:ptCount val="1"/>
                <c:pt idx="0">
                  <c:v>September 23rd to December 21st, 2011 </c:v>
                </c:pt>
              </c:strCache>
            </c:strRef>
          </c:tx>
          <c:spPr>
            <a:solidFill>
              <a:schemeClr val="accent4"/>
            </a:solidFill>
            <a:ln>
              <a:noFill/>
            </a:ln>
            <a:effectLst>
              <a:outerShdw blurRad="57150" dist="19050" dir="5400000" algn="ctr" rotWithShape="0">
                <a:srgbClr val="000000">
                  <a:alpha val="63000"/>
                </a:srgbClr>
              </a:outerShdw>
            </a:effectLst>
          </c:spPr>
          <c:invertIfNegative val="0"/>
          <c:dLbls>
            <c:delete val="1"/>
          </c:dLbls>
          <c:cat>
            <c:strRef>
              <c:f>'\Users\sadrian\Desktop\Wieght graphs\[Comparison of the 3 periods.xlsx]Sheet1'!$O$2:$O$14</c:f>
              <c:strCache>
                <c:ptCount val="13"/>
                <c:pt idx="0">
                  <c:v>S1</c:v>
                </c:pt>
                <c:pt idx="1">
                  <c:v>S2</c:v>
                </c:pt>
                <c:pt idx="2">
                  <c:v>S3</c:v>
                </c:pt>
                <c:pt idx="3">
                  <c:v>S4</c:v>
                </c:pt>
                <c:pt idx="4">
                  <c:v>S5</c:v>
                </c:pt>
                <c:pt idx="5">
                  <c:v>S6</c:v>
                </c:pt>
                <c:pt idx="6">
                  <c:v>S7</c:v>
                </c:pt>
                <c:pt idx="7">
                  <c:v>S8</c:v>
                </c:pt>
                <c:pt idx="8">
                  <c:v>S9</c:v>
                </c:pt>
                <c:pt idx="9">
                  <c:v>S10</c:v>
                </c:pt>
                <c:pt idx="10">
                  <c:v>S11</c:v>
                </c:pt>
                <c:pt idx="11">
                  <c:v>S12</c:v>
                </c:pt>
                <c:pt idx="12">
                  <c:v>S13</c:v>
                </c:pt>
              </c:strCache>
            </c:strRef>
          </c:cat>
          <c:val>
            <c:numRef>
              <c:f>'\Users\sadrian\Desktop\Wieght graphs\[Comparison of the 3 periods.xlsx]Sheet1'!$A$2:$A$14</c:f>
              <c:numCache>
                <c:formatCode>General</c:formatCode>
                <c:ptCount val="13"/>
                <c:pt idx="0">
                  <c:v>72.45</c:v>
                </c:pt>
                <c:pt idx="1">
                  <c:v>78.900000000000006</c:v>
                </c:pt>
                <c:pt idx="2">
                  <c:v>192.56</c:v>
                </c:pt>
                <c:pt idx="3">
                  <c:v>13.77</c:v>
                </c:pt>
                <c:pt idx="4">
                  <c:v>26.18</c:v>
                </c:pt>
                <c:pt idx="5">
                  <c:v>51.654000000000003</c:v>
                </c:pt>
                <c:pt idx="6">
                  <c:v>24.37</c:v>
                </c:pt>
                <c:pt idx="7">
                  <c:v>18.41</c:v>
                </c:pt>
                <c:pt idx="8">
                  <c:v>138.37</c:v>
                </c:pt>
                <c:pt idx="9">
                  <c:v>357.24</c:v>
                </c:pt>
                <c:pt idx="10">
                  <c:v>234.86</c:v>
                </c:pt>
                <c:pt idx="11">
                  <c:v>330.6400000000001</c:v>
                </c:pt>
                <c:pt idx="12">
                  <c:v>50.230000000000011</c:v>
                </c:pt>
              </c:numCache>
            </c:numRef>
          </c:val>
          <c:extLst xmlns:c16r2="http://schemas.microsoft.com/office/drawing/2015/06/chart">
            <c:ext xmlns:c16="http://schemas.microsoft.com/office/drawing/2014/chart" uri="{C3380CC4-5D6E-409C-BE32-E72D297353CC}">
              <c16:uniqueId val="{00000000-12CD-4CC0-B815-EB69FC42B8BE}"/>
            </c:ext>
          </c:extLst>
        </c:ser>
        <c:ser>
          <c:idx val="1"/>
          <c:order val="1"/>
          <c:tx>
            <c:strRef>
              <c:f>'\Users\sadrian\Desktop\Wieght graphs\[Comparison of the 3 periods.xlsx]Sheet1'!$D$1:$F$1</c:f>
              <c:strCache>
                <c:ptCount val="1"/>
                <c:pt idx="0">
                  <c:v>December 22nd, 2011 to March 19th, 2012</c:v>
                </c:pt>
              </c:strCache>
            </c:strRef>
          </c:tx>
          <c:spPr>
            <a:solidFill>
              <a:srgbClr val="C00000"/>
            </a:solidFill>
            <a:ln>
              <a:noFill/>
            </a:ln>
            <a:effectLst>
              <a:outerShdw blurRad="57150" dist="19050" dir="5400000" algn="ctr" rotWithShape="0">
                <a:srgbClr val="000000">
                  <a:alpha val="63000"/>
                </a:srgbClr>
              </a:outerShdw>
            </a:effectLst>
          </c:spPr>
          <c:invertIfNegative val="0"/>
          <c:dLbls>
            <c:delete val="1"/>
          </c:dLbls>
          <c:cat>
            <c:strRef>
              <c:f>'\Users\sadrian\Desktop\Wieght graphs\[Comparison of the 3 periods.xlsx]Sheet1'!$O$2:$O$14</c:f>
              <c:strCache>
                <c:ptCount val="13"/>
                <c:pt idx="0">
                  <c:v>S1</c:v>
                </c:pt>
                <c:pt idx="1">
                  <c:v>S2</c:v>
                </c:pt>
                <c:pt idx="2">
                  <c:v>S3</c:v>
                </c:pt>
                <c:pt idx="3">
                  <c:v>S4</c:v>
                </c:pt>
                <c:pt idx="4">
                  <c:v>S5</c:v>
                </c:pt>
                <c:pt idx="5">
                  <c:v>S6</c:v>
                </c:pt>
                <c:pt idx="6">
                  <c:v>S7</c:v>
                </c:pt>
                <c:pt idx="7">
                  <c:v>S8</c:v>
                </c:pt>
                <c:pt idx="8">
                  <c:v>S9</c:v>
                </c:pt>
                <c:pt idx="9">
                  <c:v>S10</c:v>
                </c:pt>
                <c:pt idx="10">
                  <c:v>S11</c:v>
                </c:pt>
                <c:pt idx="11">
                  <c:v>S12</c:v>
                </c:pt>
                <c:pt idx="12">
                  <c:v>S13</c:v>
                </c:pt>
              </c:strCache>
            </c:strRef>
          </c:cat>
          <c:val>
            <c:numRef>
              <c:f>'\Users\sadrian\Desktop\Wieght graphs\[Comparison of the 3 periods.xlsx]Sheet1'!$D$2:$D$14</c:f>
              <c:numCache>
                <c:formatCode>General</c:formatCode>
                <c:ptCount val="13"/>
                <c:pt idx="0">
                  <c:v>89.2</c:v>
                </c:pt>
                <c:pt idx="1">
                  <c:v>75.66</c:v>
                </c:pt>
                <c:pt idx="2">
                  <c:v>228.26</c:v>
                </c:pt>
                <c:pt idx="3">
                  <c:v>133.23999999999998</c:v>
                </c:pt>
                <c:pt idx="4">
                  <c:v>113.81100000000002</c:v>
                </c:pt>
                <c:pt idx="5">
                  <c:v>60.260000000000012</c:v>
                </c:pt>
                <c:pt idx="6">
                  <c:v>73.58</c:v>
                </c:pt>
                <c:pt idx="7">
                  <c:v>141.09</c:v>
                </c:pt>
                <c:pt idx="8">
                  <c:v>216.64</c:v>
                </c:pt>
                <c:pt idx="9">
                  <c:v>500.41499999999991</c:v>
                </c:pt>
                <c:pt idx="10">
                  <c:v>116.11</c:v>
                </c:pt>
                <c:pt idx="11">
                  <c:v>433.62</c:v>
                </c:pt>
                <c:pt idx="12">
                  <c:v>87.28</c:v>
                </c:pt>
              </c:numCache>
            </c:numRef>
          </c:val>
          <c:extLst xmlns:c16r2="http://schemas.microsoft.com/office/drawing/2015/06/chart">
            <c:ext xmlns:c16="http://schemas.microsoft.com/office/drawing/2014/chart" uri="{C3380CC4-5D6E-409C-BE32-E72D297353CC}">
              <c16:uniqueId val="{00000001-12CD-4CC0-B815-EB69FC42B8BE}"/>
            </c:ext>
          </c:extLst>
        </c:ser>
        <c:ser>
          <c:idx val="2"/>
          <c:order val="2"/>
          <c:tx>
            <c:strRef>
              <c:f>'\Users\sadrian\Desktop\Wieght graphs\[Comparison of the 3 periods.xlsx]Sheet1'!$G$1:$I$1</c:f>
              <c:strCache>
                <c:ptCount val="1"/>
                <c:pt idx="0">
                  <c:v>March 20th to June 20th, 2012</c:v>
                </c:pt>
              </c:strCache>
            </c:strRef>
          </c:tx>
          <c:spPr>
            <a:solidFill>
              <a:schemeClr val="accent6">
                <a:lumMod val="50000"/>
              </a:schemeClr>
            </a:solidFill>
            <a:ln>
              <a:noFill/>
            </a:ln>
            <a:effectLst>
              <a:outerShdw blurRad="57150" dist="19050" dir="5400000" algn="ctr" rotWithShape="0">
                <a:srgbClr val="000000">
                  <a:alpha val="63000"/>
                </a:srgbClr>
              </a:outerShdw>
            </a:effectLst>
          </c:spPr>
          <c:invertIfNegative val="0"/>
          <c:dLbls>
            <c:delete val="1"/>
          </c:dLbls>
          <c:cat>
            <c:strRef>
              <c:f>'\Users\sadrian\Desktop\Wieght graphs\[Comparison of the 3 periods.xlsx]Sheet1'!$O$2:$O$14</c:f>
              <c:strCache>
                <c:ptCount val="13"/>
                <c:pt idx="0">
                  <c:v>S1</c:v>
                </c:pt>
                <c:pt idx="1">
                  <c:v>S2</c:v>
                </c:pt>
                <c:pt idx="2">
                  <c:v>S3</c:v>
                </c:pt>
                <c:pt idx="3">
                  <c:v>S4</c:v>
                </c:pt>
                <c:pt idx="4">
                  <c:v>S5</c:v>
                </c:pt>
                <c:pt idx="5">
                  <c:v>S6</c:v>
                </c:pt>
                <c:pt idx="6">
                  <c:v>S7</c:v>
                </c:pt>
                <c:pt idx="7">
                  <c:v>S8</c:v>
                </c:pt>
                <c:pt idx="8">
                  <c:v>S9</c:v>
                </c:pt>
                <c:pt idx="9">
                  <c:v>S10</c:v>
                </c:pt>
                <c:pt idx="10">
                  <c:v>S11</c:v>
                </c:pt>
                <c:pt idx="11">
                  <c:v>S12</c:v>
                </c:pt>
                <c:pt idx="12">
                  <c:v>S13</c:v>
                </c:pt>
              </c:strCache>
            </c:strRef>
          </c:cat>
          <c:val>
            <c:numRef>
              <c:f>'\Users\sadrian\Desktop\Wieght graphs\[Comparison of the 3 periods.xlsx]Sheet1'!$G$2:$G$14</c:f>
              <c:numCache>
                <c:formatCode>General</c:formatCode>
                <c:ptCount val="13"/>
                <c:pt idx="0">
                  <c:v>147.72999999999999</c:v>
                </c:pt>
                <c:pt idx="1">
                  <c:v>123.28</c:v>
                </c:pt>
                <c:pt idx="2">
                  <c:v>256.33</c:v>
                </c:pt>
                <c:pt idx="3">
                  <c:v>60.377000000000002</c:v>
                </c:pt>
                <c:pt idx="4">
                  <c:v>184.88000000000005</c:v>
                </c:pt>
                <c:pt idx="5">
                  <c:v>87.5</c:v>
                </c:pt>
                <c:pt idx="6">
                  <c:v>101.47</c:v>
                </c:pt>
                <c:pt idx="7">
                  <c:v>48.3</c:v>
                </c:pt>
                <c:pt idx="8">
                  <c:v>323.08999999999986</c:v>
                </c:pt>
                <c:pt idx="9">
                  <c:v>876.6</c:v>
                </c:pt>
                <c:pt idx="10">
                  <c:v>298.4199999999999</c:v>
                </c:pt>
                <c:pt idx="11">
                  <c:v>377.2</c:v>
                </c:pt>
                <c:pt idx="12">
                  <c:v>195.471</c:v>
                </c:pt>
              </c:numCache>
            </c:numRef>
          </c:val>
          <c:extLst xmlns:c16r2="http://schemas.microsoft.com/office/drawing/2015/06/chart">
            <c:ext xmlns:c16="http://schemas.microsoft.com/office/drawing/2014/chart" uri="{C3380CC4-5D6E-409C-BE32-E72D297353CC}">
              <c16:uniqueId val="{00000002-12CD-4CC0-B815-EB69FC42B8BE}"/>
            </c:ext>
          </c:extLst>
        </c:ser>
        <c:dLbls>
          <c:showLegendKey val="0"/>
          <c:showVal val="1"/>
          <c:showCatName val="0"/>
          <c:showSerName val="0"/>
          <c:showPercent val="0"/>
          <c:showBubbleSize val="0"/>
        </c:dLbls>
        <c:gapWidth val="444"/>
        <c:overlap val="-90"/>
        <c:axId val="40076800"/>
        <c:axId val="39093952"/>
      </c:barChart>
      <c:catAx>
        <c:axId val="40076800"/>
        <c:scaling>
          <c:orientation val="minMax"/>
        </c:scaling>
        <c:delete val="0"/>
        <c:axPos val="b"/>
        <c:title>
          <c:tx>
            <c:rich>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r>
                  <a:rPr lang="en-US" sz="1600" b="1" dirty="0"/>
                  <a:t>Sites</a:t>
                </a:r>
              </a:p>
            </c:rich>
          </c:tx>
          <c:layout>
            <c:manualLayout>
              <c:xMode val="edge"/>
              <c:yMode val="edge"/>
              <c:x val="0.45925142327283358"/>
              <c:y val="0.84652967187944494"/>
            </c:manualLayout>
          </c:layout>
          <c:overlay val="0"/>
          <c:spPr>
            <a:noFill/>
            <a:ln>
              <a:noFill/>
            </a:ln>
            <a:effectLst/>
          </c:spPr>
        </c:title>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39093952"/>
        <c:crosses val="autoZero"/>
        <c:auto val="1"/>
        <c:lblAlgn val="ctr"/>
        <c:lblOffset val="100"/>
        <c:noMultiLvlLbl val="0"/>
      </c:catAx>
      <c:valAx>
        <c:axId val="39093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r>
                  <a:rPr lang="en-US" sz="2400" b="1" dirty="0">
                    <a:latin typeface="Times New Roman" panose="02020603050405020304" pitchFamily="18" charset="0"/>
                    <a:cs typeface="Times New Roman" panose="02020603050405020304" pitchFamily="18" charset="0"/>
                  </a:rPr>
                  <a:t>Deposition rate (</a:t>
                </a:r>
                <a:r>
                  <a:rPr lang="en-US" sz="2400" b="1" i="0" u="none" strike="noStrike" kern="1200" baseline="0" dirty="0">
                    <a:solidFill>
                      <a:sysClr val="windowText" lastClr="000000">
                        <a:lumMod val="65000"/>
                        <a:lumOff val="35000"/>
                      </a:sysClr>
                    </a:solidFill>
                    <a:latin typeface="Times New Roman" panose="02020603050405020304" pitchFamily="18" charset="0"/>
                    <a:ea typeface="+mn-ea"/>
                    <a:cs typeface="Times New Roman" panose="02020603050405020304" pitchFamily="18" charset="0"/>
                  </a:rPr>
                  <a:t>g m</a:t>
                </a:r>
                <a:r>
                  <a:rPr lang="en-US" sz="2400" b="1" i="0" u="none" strike="noStrike" kern="1200" baseline="30000" dirty="0">
                    <a:solidFill>
                      <a:sysClr val="windowText" lastClr="000000">
                        <a:lumMod val="65000"/>
                        <a:lumOff val="35000"/>
                      </a:sysClr>
                    </a:solidFill>
                    <a:latin typeface="Times New Roman" panose="02020603050405020304" pitchFamily="18" charset="0"/>
                    <a:ea typeface="+mn-ea"/>
                    <a:cs typeface="Times New Roman" panose="02020603050405020304" pitchFamily="18" charset="0"/>
                  </a:rPr>
                  <a:t>-2</a:t>
                </a:r>
                <a:r>
                  <a:rPr lang="en-US" sz="2400" b="1" i="0" u="none" strike="noStrike" kern="1200" baseline="0" dirty="0">
                    <a:solidFill>
                      <a:sysClr val="windowText" lastClr="000000">
                        <a:lumMod val="65000"/>
                        <a:lumOff val="35000"/>
                      </a:sysClr>
                    </a:solidFill>
                    <a:latin typeface="Times New Roman" panose="02020603050405020304" pitchFamily="18" charset="0"/>
                    <a:ea typeface="+mn-ea"/>
                    <a:cs typeface="Times New Roman" panose="02020603050405020304" pitchFamily="18" charset="0"/>
                  </a:rPr>
                  <a:t>/ three months)</a:t>
                </a:r>
              </a:p>
            </c:rich>
          </c:tx>
          <c:layout>
            <c:manualLayout>
              <c:xMode val="edge"/>
              <c:yMode val="edge"/>
              <c:x val="4.647751789148593E-2"/>
              <c:y val="4.4169534560226743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00768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1892057199268341"/>
          <c:y val="0.88759152790982732"/>
          <c:w val="0.64815312656037671"/>
          <c:h val="8.5446952107130159E-2"/>
        </c:manualLayout>
      </c:layout>
      <c:overlay val="0"/>
      <c:spPr>
        <a:noFill/>
        <a:ln>
          <a:noFill/>
        </a:ln>
        <a:effectLst/>
      </c:spPr>
      <c:txPr>
        <a:bodyPr rot="0" spcFirstLastPara="1" vertOverflow="ellipsis" vert="horz" wrap="square" anchor="ctr" anchorCtr="1"/>
        <a:lstStyle/>
        <a:p>
          <a:pPr>
            <a:defRPr lang="en-US"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2695B-C5E6-46F5-821D-04FDC527A049}"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9A3CB-B7B7-4A1F-86F2-794762722AA9}" type="slidenum">
              <a:rPr lang="en-US" smtClean="0"/>
              <a:t>‹#›</a:t>
            </a:fld>
            <a:endParaRPr lang="en-US"/>
          </a:p>
        </p:txBody>
      </p:sp>
    </p:spTree>
    <p:extLst>
      <p:ext uri="{BB962C8B-B14F-4D97-AF65-F5344CB8AC3E}">
        <p14:creationId xmlns:p14="http://schemas.microsoft.com/office/powerpoint/2010/main" val="121507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Mineral dust is atmospheric aerosols originated from the suspension of minerals constituting the soil. It is composed of various oxides and carbonates. Human activities lead to 30% of the dust load in the atmosphere. </a:t>
            </a:r>
          </a:p>
          <a:p>
            <a:r>
              <a:rPr lang="en-US" dirty="0" smtClean="0"/>
              <a:t>-</a:t>
            </a:r>
            <a:r>
              <a:rPr lang="en-US" baseline="0" dirty="0" smtClean="0"/>
              <a:t> The dust-particle size distribution is often divided in to a clay(r&lt;1mm), silt(1&lt;r&lt;25mm), </a:t>
            </a:r>
            <a:r>
              <a:rPr lang="en-US" baseline="0" dirty="0" err="1" smtClean="0"/>
              <a:t>andsand</a:t>
            </a:r>
            <a:endParaRPr lang="en-US" baseline="0" dirty="0" smtClean="0"/>
          </a:p>
          <a:p>
            <a:r>
              <a:rPr lang="en-US" baseline="0" dirty="0" smtClean="0"/>
              <a:t>fractions(r&gt;25mm). Dust particles are not spherical, fragmentation during wind erosion which sill an unknown </a:t>
            </a:r>
            <a:r>
              <a:rPr lang="en-US" baseline="0" dirty="0" err="1" smtClean="0"/>
              <a:t>proccess</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size atmospheric particulate matter, PM</a:t>
            </a:r>
            <a:r>
              <a:rPr lang="en-US" sz="1200" kern="1200" baseline="-250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and PM</a:t>
            </a:r>
            <a:r>
              <a:rPr lang="en-US" sz="1200" kern="1200" baseline="-250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(particulate matter with aerodynamic diameter less than 10 </a:t>
            </a:r>
            <a:r>
              <a:rPr lang="en-US" sz="1200" kern="1200" dirty="0" err="1" smtClean="0">
                <a:solidFill>
                  <a:schemeClr val="tx1"/>
                </a:solidFill>
                <a:effectLst/>
                <a:latin typeface="+mn-lt"/>
                <a:ea typeface="+mn-ea"/>
                <a:cs typeface="+mn-cs"/>
              </a:rPr>
              <a:t>μm</a:t>
            </a:r>
            <a:r>
              <a:rPr lang="en-US" sz="1200" kern="1200" dirty="0" smtClean="0">
                <a:solidFill>
                  <a:schemeClr val="tx1"/>
                </a:solidFill>
                <a:effectLst/>
                <a:latin typeface="+mn-lt"/>
                <a:ea typeface="+mn-ea"/>
                <a:cs typeface="+mn-cs"/>
              </a:rPr>
              <a:t> and less than 2.5 </a:t>
            </a:r>
            <a:r>
              <a:rPr lang="en-US" sz="1200" kern="1200" dirty="0" err="1" smtClean="0">
                <a:solidFill>
                  <a:schemeClr val="tx1"/>
                </a:solidFill>
                <a:effectLst/>
                <a:latin typeface="+mn-lt"/>
                <a:ea typeface="+mn-ea"/>
                <a:cs typeface="+mn-cs"/>
              </a:rPr>
              <a:t>μm</a:t>
            </a:r>
            <a:r>
              <a:rPr lang="en-US" sz="1200" kern="1200" dirty="0" smtClean="0">
                <a:solidFill>
                  <a:schemeClr val="tx1"/>
                </a:solidFill>
                <a:effectLst/>
                <a:latin typeface="+mn-lt"/>
                <a:ea typeface="+mn-ea"/>
                <a:cs typeface="+mn-cs"/>
              </a:rPr>
              <a:t>, respectively)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559A3CB-B7B7-4A1F-86F2-794762722AA9}" type="slidenum">
              <a:rPr lang="en-US" smtClean="0"/>
              <a:t>4</a:t>
            </a:fld>
            <a:endParaRPr lang="en-US"/>
          </a:p>
        </p:txBody>
      </p:sp>
    </p:spTree>
    <p:extLst>
      <p:ext uri="{BB962C8B-B14F-4D97-AF65-F5344CB8AC3E}">
        <p14:creationId xmlns:p14="http://schemas.microsoft.com/office/powerpoint/2010/main" val="178333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anose="02020603050405020304" pitchFamily="18" charset="0"/>
                <a:ea typeface="+mn-ea"/>
                <a:cs typeface="Times New Roman" panose="02020603050405020304" pitchFamily="18" charset="0"/>
              </a:rPr>
              <a:t>Suspension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occurs when very fine dirt and dust particles are lifted into the wind. They can be thrown into the air through impact with other particles or by the wind itself. Once in the atmosphere, these particles can be carried very high and be transported over extremely long distances. Soil moved by suspension is the most spectacular and easiest to recognize of the three forms of movement.</a:t>
            </a:r>
          </a:p>
          <a:p>
            <a:r>
              <a:rPr lang="en-US" sz="1200" b="1" i="0" kern="1200" dirty="0" smtClean="0">
                <a:solidFill>
                  <a:schemeClr val="tx1"/>
                </a:solidFill>
                <a:effectLst/>
                <a:latin typeface="Times New Roman" panose="02020603050405020304" pitchFamily="18" charset="0"/>
                <a:ea typeface="+mn-ea"/>
                <a:cs typeface="Times New Roman" panose="02020603050405020304" pitchFamily="18" charset="0"/>
              </a:rPr>
              <a:t>Saltation</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 The major fraction of soil moved by the wind is through the process of saltation. In saltation, fine soil particles are lifted into the air by the wind and drift horizontally across the surface increasing in velocity as they go. Soil particles moved in this process of saltation can cause severe damage to the soil surface and vegetation. They travel approximately four times longer in distance than in height. When they strike the surface again they either rebound back into the air or knock other particles into the air.</a:t>
            </a:r>
          </a:p>
          <a:p>
            <a:r>
              <a:rPr lang="en-US" sz="1200" b="1" i="0" kern="1200" dirty="0" smtClean="0">
                <a:solidFill>
                  <a:schemeClr val="tx1"/>
                </a:solidFill>
                <a:effectLst/>
                <a:latin typeface="Times New Roman" panose="02020603050405020304" pitchFamily="18" charset="0"/>
                <a:ea typeface="+mn-ea"/>
                <a:cs typeface="Times New Roman" panose="02020603050405020304" pitchFamily="18" charset="0"/>
              </a:rPr>
              <a:t>Creep</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 - The large particles which are too heavy to be lifted into the air are moved through a process called surface creep. In this process, the particles are rolled across the surface after coming into contact with the soil particles in saltation.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559A3CB-B7B7-4A1F-86F2-794762722AA9}" type="slidenum">
              <a:rPr lang="en-US" smtClean="0"/>
              <a:t>5</a:t>
            </a:fld>
            <a:endParaRPr lang="en-US"/>
          </a:p>
        </p:txBody>
      </p:sp>
    </p:spTree>
    <p:extLst>
      <p:ext uri="{BB962C8B-B14F-4D97-AF65-F5344CB8AC3E}">
        <p14:creationId xmlns:p14="http://schemas.microsoft.com/office/powerpoint/2010/main" val="326428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proposed work, to trap the dust samples in </a:t>
            </a:r>
            <a:r>
              <a:rPr lang="en-US" sz="1200" kern="1200" dirty="0" err="1" smtClean="0">
                <a:solidFill>
                  <a:schemeClr val="tx1"/>
                </a:solidFill>
                <a:effectLst/>
                <a:latin typeface="+mn-lt"/>
                <a:ea typeface="+mn-ea"/>
                <a:cs typeface="+mn-cs"/>
              </a:rPr>
              <a:t>Ilam</a:t>
            </a:r>
            <a:r>
              <a:rPr lang="en-US" sz="1200" kern="1200" dirty="0" smtClean="0">
                <a:solidFill>
                  <a:schemeClr val="tx1"/>
                </a:solidFill>
                <a:effectLst/>
                <a:latin typeface="+mn-lt"/>
                <a:ea typeface="+mn-ea"/>
                <a:cs typeface="+mn-cs"/>
              </a:rPr>
              <a:t>, marble dust collectors (MDCO) were used which was found to be more efficient in collecting dust particles in dry desert regions (</a:t>
            </a:r>
            <a:r>
              <a:rPr lang="en-US" sz="1200" kern="1200" dirty="0" err="1" smtClean="0">
                <a:solidFill>
                  <a:schemeClr val="tx1"/>
                </a:solidFill>
                <a:effectLst/>
                <a:latin typeface="+mn-lt"/>
                <a:ea typeface="+mn-ea"/>
                <a:cs typeface="+mn-cs"/>
              </a:rPr>
              <a:t>Goossens</a:t>
            </a:r>
            <a:r>
              <a:rPr lang="en-US" sz="1200" kern="1200" dirty="0" smtClean="0">
                <a:solidFill>
                  <a:schemeClr val="tx1"/>
                </a:solidFill>
                <a:effectLst/>
                <a:latin typeface="+mn-lt"/>
                <a:ea typeface="+mn-ea"/>
                <a:cs typeface="+mn-cs"/>
              </a:rPr>
              <a:t> and Offer, 2000). The device consists of a shallow plastic dish loaded with one or two layers of glass marbles, which is installed at ground level or off the ground on a pedestal. Different types of dishes are used, but the circular designs were better compared to the rectangular or square dishes, especially with variable wind directions. The plastic dishes are 22.5 cm in diameter, lined with an aluminum sheet to avoid a static electricity charge buildup between the dust particles, glass marbles, or the plastic dish. Standard glass marbles have a diameter of 1.6 centimeters. The reason for using glass marbles is to prevent the dust deposit from being blown out of the container during strong winds or severe rain storms (</a:t>
            </a:r>
            <a:r>
              <a:rPr lang="en-US" sz="1200" kern="1200" dirty="0" err="1" smtClean="0">
                <a:solidFill>
                  <a:schemeClr val="tx1"/>
                </a:solidFill>
                <a:effectLst/>
                <a:latin typeface="+mn-lt"/>
                <a:ea typeface="+mn-ea"/>
                <a:cs typeface="+mn-cs"/>
              </a:rPr>
              <a:t>Goossens</a:t>
            </a:r>
            <a:r>
              <a:rPr lang="en-US" sz="1200" kern="1200" dirty="0" smtClean="0">
                <a:solidFill>
                  <a:schemeClr val="tx1"/>
                </a:solidFill>
                <a:effectLst/>
                <a:latin typeface="+mn-lt"/>
                <a:ea typeface="+mn-ea"/>
                <a:cs typeface="+mn-cs"/>
              </a:rPr>
              <a:t> et al., 2001). </a:t>
            </a:r>
          </a:p>
          <a:p>
            <a:endParaRPr lang="en-US" dirty="0"/>
          </a:p>
        </p:txBody>
      </p:sp>
      <p:sp>
        <p:nvSpPr>
          <p:cNvPr id="4" name="Slide Number Placeholder 3"/>
          <p:cNvSpPr>
            <a:spLocks noGrp="1"/>
          </p:cNvSpPr>
          <p:nvPr>
            <p:ph type="sldNum" sz="quarter" idx="10"/>
          </p:nvPr>
        </p:nvSpPr>
        <p:spPr/>
        <p:txBody>
          <a:bodyPr/>
          <a:lstStyle/>
          <a:p>
            <a:fld id="{A559A3CB-B7B7-4A1F-86F2-794762722AA9}" type="slidenum">
              <a:rPr lang="en-US" smtClean="0"/>
              <a:t>10</a:t>
            </a:fld>
            <a:endParaRPr lang="en-US"/>
          </a:p>
        </p:txBody>
      </p:sp>
    </p:spTree>
    <p:extLst>
      <p:ext uri="{BB962C8B-B14F-4D97-AF65-F5344CB8AC3E}">
        <p14:creationId xmlns:p14="http://schemas.microsoft.com/office/powerpoint/2010/main" val="214660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Analytical Spectral Devices, Inc. (ASD) </a:t>
            </a:r>
            <a:r>
              <a:rPr lang="en-US" sz="1200" kern="1200" dirty="0" err="1" smtClean="0">
                <a:solidFill>
                  <a:schemeClr val="tx1"/>
                </a:solidFill>
                <a:effectLst/>
                <a:latin typeface="+mn-lt"/>
                <a:ea typeface="+mn-ea"/>
                <a:cs typeface="+mn-cs"/>
              </a:rPr>
              <a:t>spectroradiometer</a:t>
            </a:r>
            <a:r>
              <a:rPr lang="en-US" sz="1200" kern="1200" dirty="0" smtClean="0">
                <a:solidFill>
                  <a:schemeClr val="tx1"/>
                </a:solidFill>
                <a:effectLst/>
                <a:latin typeface="+mn-lt"/>
                <a:ea typeface="+mn-ea"/>
                <a:cs typeface="+mn-cs"/>
              </a:rPr>
              <a:t> is designed to measure from 350 nm – 2500 nm, providing uniform VNIR/SWIR data collection.  Data are collected by placing the dust sample in a small sample holder and using a contact probe with a halogen light source. As part of regular calibration the contact probe measures a white halon plate. All sample measurements are automatically </a:t>
            </a:r>
            <a:r>
              <a:rPr lang="en-US" sz="1200" kern="1200" dirty="0" err="1" smtClean="0">
                <a:solidFill>
                  <a:schemeClr val="tx1"/>
                </a:solidFill>
                <a:effectLst/>
                <a:latin typeface="+mn-lt"/>
                <a:ea typeface="+mn-ea"/>
                <a:cs typeface="+mn-cs"/>
              </a:rPr>
              <a:t>ratioed</a:t>
            </a:r>
            <a:r>
              <a:rPr lang="en-US" sz="1200" kern="1200" dirty="0" smtClean="0">
                <a:solidFill>
                  <a:schemeClr val="tx1"/>
                </a:solidFill>
                <a:effectLst/>
                <a:latin typeface="+mn-lt"/>
                <a:ea typeface="+mn-ea"/>
                <a:cs typeface="+mn-cs"/>
              </a:rPr>
              <a:t> to the halon calibration target resulting in a measurement that is in reflectance.  </a:t>
            </a:r>
          </a:p>
          <a:p>
            <a:endParaRPr lang="en-US" dirty="0"/>
          </a:p>
        </p:txBody>
      </p:sp>
      <p:sp>
        <p:nvSpPr>
          <p:cNvPr id="4" name="Slide Number Placeholder 3"/>
          <p:cNvSpPr>
            <a:spLocks noGrp="1"/>
          </p:cNvSpPr>
          <p:nvPr>
            <p:ph type="sldNum" sz="quarter" idx="10"/>
          </p:nvPr>
        </p:nvSpPr>
        <p:spPr/>
        <p:txBody>
          <a:bodyPr/>
          <a:lstStyle/>
          <a:p>
            <a:fld id="{A559A3CB-B7B7-4A1F-86F2-794762722AA9}" type="slidenum">
              <a:rPr lang="en-US" smtClean="0"/>
              <a:t>13</a:t>
            </a:fld>
            <a:endParaRPr lang="en-US"/>
          </a:p>
        </p:txBody>
      </p:sp>
    </p:spTree>
    <p:extLst>
      <p:ext uri="{BB962C8B-B14F-4D97-AF65-F5344CB8AC3E}">
        <p14:creationId xmlns:p14="http://schemas.microsoft.com/office/powerpoint/2010/main" val="176196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are collected by placing the dust sample in a small sample holder and using a contact probe with a halogen light source. As part of regular calibration the contact probe measures a white </a:t>
            </a:r>
            <a:r>
              <a:rPr lang="en-US" sz="1200" kern="1200" dirty="0" err="1" smtClean="0">
                <a:solidFill>
                  <a:schemeClr val="tx1"/>
                </a:solidFill>
                <a:effectLst/>
                <a:latin typeface="+mn-lt"/>
                <a:ea typeface="+mn-ea"/>
                <a:cs typeface="+mn-cs"/>
              </a:rPr>
              <a:t>halon</a:t>
            </a:r>
            <a:r>
              <a:rPr lang="en-US" sz="1200" kern="1200" dirty="0" smtClean="0">
                <a:solidFill>
                  <a:schemeClr val="tx1"/>
                </a:solidFill>
                <a:effectLst/>
                <a:latin typeface="+mn-lt"/>
                <a:ea typeface="+mn-ea"/>
                <a:cs typeface="+mn-cs"/>
              </a:rPr>
              <a:t> plate. All sample measurements are automatically </a:t>
            </a:r>
            <a:r>
              <a:rPr lang="en-US" sz="1200" kern="1200" dirty="0" err="1" smtClean="0">
                <a:solidFill>
                  <a:schemeClr val="tx1"/>
                </a:solidFill>
                <a:effectLst/>
                <a:latin typeface="+mn-lt"/>
                <a:ea typeface="+mn-ea"/>
                <a:cs typeface="+mn-cs"/>
              </a:rPr>
              <a:t>ratioed</a:t>
            </a:r>
            <a:r>
              <a:rPr lang="en-US" sz="1200" kern="1200" dirty="0" smtClean="0">
                <a:solidFill>
                  <a:schemeClr val="tx1"/>
                </a:solidFill>
                <a:effectLst/>
                <a:latin typeface="+mn-lt"/>
                <a:ea typeface="+mn-ea"/>
                <a:cs typeface="+mn-cs"/>
              </a:rPr>
              <a:t> to the </a:t>
            </a:r>
            <a:r>
              <a:rPr lang="en-US" sz="1200" kern="1200" dirty="0" err="1" smtClean="0">
                <a:solidFill>
                  <a:schemeClr val="tx1"/>
                </a:solidFill>
                <a:effectLst/>
                <a:latin typeface="+mn-lt"/>
                <a:ea typeface="+mn-ea"/>
                <a:cs typeface="+mn-cs"/>
              </a:rPr>
              <a:t>halon</a:t>
            </a:r>
            <a:r>
              <a:rPr lang="en-US" sz="1200" kern="1200" dirty="0" smtClean="0">
                <a:solidFill>
                  <a:schemeClr val="tx1"/>
                </a:solidFill>
                <a:effectLst/>
                <a:latin typeface="+mn-lt"/>
                <a:ea typeface="+mn-ea"/>
                <a:cs typeface="+mn-cs"/>
              </a:rPr>
              <a:t> calibration target resulting in a measurement that is in reflectance.  </a:t>
            </a:r>
          </a:p>
          <a:p>
            <a:endParaRPr lang="en-US" dirty="0"/>
          </a:p>
        </p:txBody>
      </p:sp>
      <p:sp>
        <p:nvSpPr>
          <p:cNvPr id="4" name="Slide Number Placeholder 3"/>
          <p:cNvSpPr>
            <a:spLocks noGrp="1"/>
          </p:cNvSpPr>
          <p:nvPr>
            <p:ph type="sldNum" sz="quarter" idx="10"/>
          </p:nvPr>
        </p:nvSpPr>
        <p:spPr/>
        <p:txBody>
          <a:bodyPr/>
          <a:lstStyle/>
          <a:p>
            <a:fld id="{A559A3CB-B7B7-4A1F-86F2-794762722AA9}" type="slidenum">
              <a:rPr lang="en-US" smtClean="0"/>
              <a:t>14</a:t>
            </a:fld>
            <a:endParaRPr lang="en-US"/>
          </a:p>
        </p:txBody>
      </p:sp>
    </p:spTree>
    <p:extLst>
      <p:ext uri="{BB962C8B-B14F-4D97-AF65-F5344CB8AC3E}">
        <p14:creationId xmlns:p14="http://schemas.microsoft.com/office/powerpoint/2010/main" val="90765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silicates,</a:t>
            </a:r>
            <a:r>
              <a:rPr lang="en-US" baseline="0" dirty="0" smtClean="0"/>
              <a:t> carbonates, and hydrocarbons were always present in the giant and large fraction; however, the nitrate and sulfates were sporadically identified in both fractions.  </a:t>
            </a:r>
            <a:endParaRPr lang="en-US" dirty="0"/>
          </a:p>
        </p:txBody>
      </p:sp>
      <p:sp>
        <p:nvSpPr>
          <p:cNvPr id="4" name="Slide Number Placeholder 3"/>
          <p:cNvSpPr>
            <a:spLocks noGrp="1"/>
          </p:cNvSpPr>
          <p:nvPr>
            <p:ph type="sldNum" sz="quarter" idx="10"/>
          </p:nvPr>
        </p:nvSpPr>
        <p:spPr/>
        <p:txBody>
          <a:bodyPr/>
          <a:lstStyle/>
          <a:p>
            <a:fld id="{A559A3CB-B7B7-4A1F-86F2-794762722AA9}" type="slidenum">
              <a:rPr lang="en-US" smtClean="0"/>
              <a:t>18</a:t>
            </a:fld>
            <a:endParaRPr lang="en-US"/>
          </a:p>
        </p:txBody>
      </p:sp>
    </p:spTree>
    <p:extLst>
      <p:ext uri="{BB962C8B-B14F-4D97-AF65-F5344CB8AC3E}">
        <p14:creationId xmlns:p14="http://schemas.microsoft.com/office/powerpoint/2010/main" val="23309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9A3CB-B7B7-4A1F-86F2-794762722AA9}" type="slidenum">
              <a:rPr lang="en-US" smtClean="0"/>
              <a:t>27</a:t>
            </a:fld>
            <a:endParaRPr lang="en-US"/>
          </a:p>
        </p:txBody>
      </p:sp>
    </p:spTree>
    <p:extLst>
      <p:ext uri="{BB962C8B-B14F-4D97-AF65-F5344CB8AC3E}">
        <p14:creationId xmlns:p14="http://schemas.microsoft.com/office/powerpoint/2010/main" val="400728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9A3CB-B7B7-4A1F-86F2-794762722AA9}" type="slidenum">
              <a:rPr lang="en-US" smtClean="0"/>
              <a:t>28</a:t>
            </a:fld>
            <a:endParaRPr lang="en-US"/>
          </a:p>
        </p:txBody>
      </p:sp>
    </p:spTree>
    <p:extLst>
      <p:ext uri="{BB962C8B-B14F-4D97-AF65-F5344CB8AC3E}">
        <p14:creationId xmlns:p14="http://schemas.microsoft.com/office/powerpoint/2010/main" val="245467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3E8A42-7514-46AC-9DEA-9BD98026084A}" type="datetime1">
              <a:rPr lang="en-US" smtClean="0">
                <a:solidFill>
                  <a:prstClr val="black">
                    <a:tint val="75000"/>
                  </a:prstClr>
                </a:solidFill>
              </a:rPr>
              <a:pPr>
                <a:def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7831DD-1F12-4939-AA1C-F089803A9B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598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699289-E4EE-4A35-8A53-B6DC25937CF4}" type="datetime1">
              <a:rPr lang="en-US" smtClean="0">
                <a:solidFill>
                  <a:prstClr val="black">
                    <a:tint val="75000"/>
                  </a:prstClr>
                </a:solidFill>
              </a:rPr>
              <a:pPr>
                <a:def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71B947-AF09-4486-A39B-23F15DA691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201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18ED23-0345-46CC-B8E3-007DD942642B}" type="datetime1">
              <a:rPr lang="en-US" smtClean="0">
                <a:solidFill>
                  <a:prstClr val="black">
                    <a:tint val="75000"/>
                  </a:prstClr>
                </a:solidFill>
              </a:rPr>
              <a:pPr>
                <a:def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62DB80-5863-4E90-85B7-E6F61CF44E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529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ECA2AD-7C0F-45E4-90CE-97BEC918E83A}" type="datetime1">
              <a:rPr lang="en-US" smtClean="0">
                <a:solidFill>
                  <a:prstClr val="black">
                    <a:tint val="75000"/>
                  </a:prstClr>
                </a:solidFill>
              </a:rPr>
              <a:pPr>
                <a:def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347200" y="6492876"/>
            <a:ext cx="2844800" cy="365125"/>
          </a:xfrm>
        </p:spPr>
        <p:txBody>
          <a:bodyPr/>
          <a:lstStyle>
            <a:lvl1pPr algn="r" rtl="1">
              <a:defRPr sz="1800" b="1" i="0">
                <a:solidFill>
                  <a:schemeClr val="tx1"/>
                </a:solidFill>
                <a:cs typeface="B Koodak" pitchFamily="2" charset="-78"/>
              </a:defRPr>
            </a:lvl1pPr>
          </a:lstStyle>
          <a:p>
            <a:pPr>
              <a:defRPr/>
            </a:pPr>
            <a:fld id="{4C9D0290-E734-4AB8-9C6C-25F9FD71805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5745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A00FED-D039-463F-B170-D50DDE3E4A80}" type="datetime1">
              <a:rPr lang="en-US" smtClean="0">
                <a:solidFill>
                  <a:prstClr val="black">
                    <a:tint val="75000"/>
                  </a:prstClr>
                </a:solidFill>
              </a:rPr>
              <a:pPr>
                <a:defRPr/>
              </a:pPr>
              <a:t>4/29/2019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26DA0-DEC6-4C52-BAD2-8F90C8B2C8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095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E1ED50-9A19-4106-866D-A9ACCF4E5344}" type="datetime1">
              <a:rPr lang="en-US" smtClean="0">
                <a:solidFill>
                  <a:prstClr val="black">
                    <a:tint val="75000"/>
                  </a:prstClr>
                </a:solidFill>
              </a:rPr>
              <a:pPr>
                <a:defRPr/>
              </a:pPr>
              <a:t>4/29/2019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55E8EE-570E-4950-84BD-100FBB988B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539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2F9797-FD35-4260-9998-75318075BC3F}" type="datetime1">
              <a:rPr lang="en-US" smtClean="0">
                <a:solidFill>
                  <a:prstClr val="black">
                    <a:tint val="75000"/>
                  </a:prstClr>
                </a:solidFill>
              </a:rPr>
              <a:pPr>
                <a:defRPr/>
              </a:pPr>
              <a:t>4/29/2019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B81137-C43B-48C2-8435-04CC092ABB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846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6866A37-11E8-4979-8E45-43B8DE668C70}" type="datetime1">
              <a:rPr lang="en-US" smtClean="0">
                <a:solidFill>
                  <a:prstClr val="black">
                    <a:tint val="75000"/>
                  </a:prstClr>
                </a:solidFill>
              </a:rPr>
              <a:pPr>
                <a:defRPr/>
              </a:pPr>
              <a:t>4/29/2019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B914B2-8AED-48A7-A910-0A62B4E71D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513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2FEAA7-3E7B-4676-BAA3-E76F3BF28F96}" type="datetime1">
              <a:rPr lang="en-US" smtClean="0">
                <a:solidFill>
                  <a:prstClr val="black">
                    <a:tint val="75000"/>
                  </a:prstClr>
                </a:solidFill>
              </a:rPr>
              <a:pPr>
                <a:defRPr/>
              </a:pPr>
              <a:t>4/29/2019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1B74057-A2E8-4388-BE5F-E40F25425F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045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E91D61-D317-4B02-9057-A8D7C1111110}" type="datetime1">
              <a:rPr lang="en-US" smtClean="0">
                <a:solidFill>
                  <a:prstClr val="black">
                    <a:tint val="75000"/>
                  </a:prstClr>
                </a:solidFill>
              </a:rPr>
              <a:pPr>
                <a:defRPr/>
              </a:pPr>
              <a:t>4/29/2019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68E5CE-CD12-46B1-9D1A-CFD8E74CF5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828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841B68-51AD-420C-AF2E-D6519C853ACB}" type="datetime1">
              <a:rPr lang="en-US" smtClean="0">
                <a:solidFill>
                  <a:prstClr val="black">
                    <a:tint val="75000"/>
                  </a:prstClr>
                </a:solidFill>
              </a:rPr>
              <a:pPr>
                <a:defRPr/>
              </a:pPr>
              <a:t>4/29/2019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F3409E-46EA-46D3-8D13-504D5770DB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147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1000"/>
            <a:lum/>
          </a:blip>
          <a:srcRect/>
          <a:stretch>
            <a:fillRect l="-10000" r="-10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B02116BF-A776-4A09-B3C6-592F8620641E}" type="datetime1">
              <a:rPr lang="en-US">
                <a:solidFill>
                  <a:prstClr val="black">
                    <a:tint val="75000"/>
                  </a:prstClr>
                </a:solidFill>
              </a:rPr>
              <a:pPr>
                <a:defRPr/>
              </a:pPr>
              <a:t>4/29/2019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rtl="0" fontAlgn="auto">
              <a:spcBef>
                <a:spcPts val="0"/>
              </a:spcBef>
              <a:spcAft>
                <a:spcPts val="0"/>
              </a:spcAft>
              <a:defRPr sz="1200" smtClean="0">
                <a:solidFill>
                  <a:schemeClr val="tx1">
                    <a:tint val="75000"/>
                  </a:schemeClr>
                </a:solidFill>
                <a:latin typeface="+mn-lt"/>
                <a:cs typeface="+mn-cs"/>
              </a:defRPr>
            </a:lvl1pPr>
          </a:lstStyle>
          <a:p>
            <a:pPr>
              <a:defRPr/>
            </a:pPr>
            <a:fld id="{4FD8ADC6-FF34-462A-B763-08CF76783E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6706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T_oqoxGHIc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p:cNvSpPr>
            <a:spLocks noChangeArrowheads="1"/>
          </p:cNvSpPr>
          <p:nvPr/>
        </p:nvSpPr>
        <p:spPr bwMode="auto">
          <a:xfrm>
            <a:off x="4221716" y="471292"/>
            <a:ext cx="3793026" cy="830997"/>
          </a:xfrm>
          <a:prstGeom prst="rect">
            <a:avLst/>
          </a:prstGeom>
          <a:noFill/>
          <a:ln w="9525">
            <a:noFill/>
            <a:miter lim="800000"/>
            <a:headEnd/>
            <a:tailEnd/>
          </a:ln>
        </p:spPr>
        <p:txBody>
          <a:bodyPr wrap="none" anchor="ctr">
            <a:spAutoFit/>
          </a:bodyPr>
          <a:lstStyle/>
          <a:p>
            <a:pPr algn="ctr" rtl="1" fontAlgn="base">
              <a:spcBef>
                <a:spcPct val="0"/>
              </a:spcBef>
              <a:spcAft>
                <a:spcPct val="0"/>
              </a:spcAft>
            </a:pPr>
            <a:r>
              <a:rPr lang="en-US" sz="2400" b="1" dirty="0" smtClean="0">
                <a:solidFill>
                  <a:prstClr val="black"/>
                </a:solidFill>
                <a:latin typeface="Times New Roman" panose="02020603050405020304" pitchFamily="18" charset="0"/>
                <a:ea typeface="Calibri" pitchFamily="34" charset="0"/>
                <a:cs typeface="Times New Roman" panose="02020603050405020304" pitchFamily="18" charset="0"/>
              </a:rPr>
              <a:t>University of Nevada, Reno</a:t>
            </a:r>
          </a:p>
          <a:p>
            <a:pPr algn="ctr" rtl="1" fontAlgn="base">
              <a:spcBef>
                <a:spcPct val="0"/>
              </a:spcBef>
              <a:spcAft>
                <a:spcPct val="0"/>
              </a:spcAft>
            </a:pPr>
            <a:endParaRPr lang="en-US" sz="2400" b="1" dirty="0" smtClean="0">
              <a:solidFill>
                <a:prstClr val="black"/>
              </a:solidFill>
              <a:latin typeface="Times New Roman" panose="02020603050405020304" pitchFamily="18" charset="0"/>
              <a:ea typeface="Calibri" pitchFamily="34" charset="0"/>
              <a:cs typeface="Times New Roman" panose="02020603050405020304" pitchFamily="18" charset="0"/>
            </a:endParaRPr>
          </a:p>
        </p:txBody>
      </p:sp>
      <p:sp>
        <p:nvSpPr>
          <p:cNvPr id="19" name="Rectangle 1"/>
          <p:cNvSpPr>
            <a:spLocks noChangeArrowheads="1"/>
          </p:cNvSpPr>
          <p:nvPr/>
        </p:nvSpPr>
        <p:spPr bwMode="auto">
          <a:xfrm>
            <a:off x="5024500" y="1197844"/>
            <a:ext cx="2187458" cy="461665"/>
          </a:xfrm>
          <a:prstGeom prst="rect">
            <a:avLst/>
          </a:prstGeom>
          <a:noFill/>
          <a:ln w="9525">
            <a:noFill/>
            <a:miter lim="800000"/>
            <a:headEnd/>
            <a:tailEnd/>
          </a:ln>
        </p:spPr>
        <p:txBody>
          <a:bodyPr wrap="none" anchor="ctr">
            <a:spAutoFit/>
          </a:bodyPr>
          <a:lstStyle/>
          <a:p>
            <a:pPr algn="ctr" rtl="1" fontAlgn="base">
              <a:spcBef>
                <a:spcPct val="0"/>
              </a:spcBef>
              <a:spcAft>
                <a:spcPct val="0"/>
              </a:spcAft>
            </a:pPr>
            <a:r>
              <a:rPr lang="en-US" sz="2400" b="1" dirty="0" smtClean="0">
                <a:solidFill>
                  <a:prstClr val="black"/>
                </a:solidFill>
                <a:latin typeface="Times New Roman" panose="02020603050405020304" pitchFamily="18" charset="0"/>
                <a:ea typeface="Calibri" pitchFamily="34" charset="0"/>
                <a:cs typeface="Times New Roman" panose="02020603050405020304" pitchFamily="18" charset="0"/>
              </a:rPr>
              <a:t>Seminar Topic:</a:t>
            </a:r>
            <a:endParaRPr lang="fa-IR" sz="2800" b="1" dirty="0">
              <a:solidFill>
                <a:prstClr val="black"/>
              </a:solidFill>
              <a:latin typeface="Times New Roman" panose="02020603050405020304" pitchFamily="18" charset="0"/>
              <a:ea typeface="Calibri" pitchFamily="34" charset="0"/>
              <a:cs typeface="Times New Roman" panose="02020603050405020304" pitchFamily="18" charset="0"/>
            </a:endParaRPr>
          </a:p>
        </p:txBody>
      </p:sp>
      <p:sp>
        <p:nvSpPr>
          <p:cNvPr id="20" name="Rectangle 2"/>
          <p:cNvSpPr>
            <a:spLocks noChangeArrowheads="1"/>
          </p:cNvSpPr>
          <p:nvPr/>
        </p:nvSpPr>
        <p:spPr bwMode="auto">
          <a:xfrm>
            <a:off x="803994" y="1862977"/>
            <a:ext cx="11060464" cy="400110"/>
          </a:xfrm>
          <a:prstGeom prst="rect">
            <a:avLst/>
          </a:prstGeom>
          <a:noFill/>
          <a:ln w="9525">
            <a:noFill/>
            <a:miter lim="800000"/>
            <a:headEnd/>
            <a:tailEnd/>
          </a:ln>
        </p:spPr>
        <p:txBody>
          <a:bodyPr wrap="none" anchor="ctr">
            <a:spAutoFit/>
          </a:bodyPr>
          <a:lstStyle/>
          <a:p>
            <a:r>
              <a:rPr lang="en-US" sz="2000" b="1" cap="all" dirty="0" smtClean="0">
                <a:latin typeface="Times New Roman" panose="02020603050405020304" pitchFamily="18" charset="0"/>
                <a:cs typeface="Times New Roman" panose="02020603050405020304" pitchFamily="18" charset="0"/>
              </a:rPr>
              <a:t>Characterization of Mineral Dust using XRD and Infrared Spectroscopy</a:t>
            </a:r>
            <a:endParaRPr lang="en-US" sz="2000" b="1" cap="all" dirty="0">
              <a:latin typeface="Times New Roman" panose="02020603050405020304" pitchFamily="18" charset="0"/>
              <a:cs typeface="Times New Roman" panose="02020603050405020304" pitchFamily="18" charset="0"/>
            </a:endParaRPr>
          </a:p>
        </p:txBody>
      </p:sp>
      <p:sp>
        <p:nvSpPr>
          <p:cNvPr id="21" name="Rectangle 8"/>
          <p:cNvSpPr>
            <a:spLocks noChangeArrowheads="1"/>
          </p:cNvSpPr>
          <p:nvPr/>
        </p:nvSpPr>
        <p:spPr bwMode="auto">
          <a:xfrm>
            <a:off x="4794790" y="2134535"/>
            <a:ext cx="2646878" cy="400110"/>
          </a:xfrm>
          <a:prstGeom prst="rect">
            <a:avLst/>
          </a:prstGeom>
          <a:noFill/>
          <a:ln w="9525">
            <a:noFill/>
            <a:miter lim="800000"/>
            <a:headEnd/>
            <a:tailEnd/>
          </a:ln>
        </p:spPr>
        <p:txBody>
          <a:bodyPr wrap="none">
            <a:spAutoFit/>
          </a:bodyPr>
          <a:lstStyle/>
          <a:p>
            <a:pPr fontAlgn="base">
              <a:spcBef>
                <a:spcPct val="0"/>
              </a:spcBef>
              <a:spcAft>
                <a:spcPct val="0"/>
              </a:spcAft>
            </a:pPr>
            <a:r>
              <a:rPr lang="en-US" sz="2000" b="1" dirty="0" smtClean="0">
                <a:solidFill>
                  <a:prstClr val="black"/>
                </a:solidFill>
                <a:latin typeface="Times New Roman" panose="02020603050405020304" pitchFamily="18" charset="0"/>
                <a:cs typeface="Times New Roman" panose="02020603050405020304" pitchFamily="18" charset="0"/>
              </a:rPr>
              <a:t>Case study: </a:t>
            </a:r>
            <a:r>
              <a:rPr lang="en-US" sz="2000" b="1" dirty="0" err="1" smtClean="0">
                <a:solidFill>
                  <a:prstClr val="black"/>
                </a:solidFill>
                <a:latin typeface="Times New Roman" panose="02020603050405020304" pitchFamily="18" charset="0"/>
                <a:cs typeface="Times New Roman" panose="02020603050405020304" pitchFamily="18" charset="0"/>
              </a:rPr>
              <a:t>Ilam</a:t>
            </a:r>
            <a:r>
              <a:rPr lang="en-US" sz="2000" b="1" dirty="0" smtClean="0">
                <a:solidFill>
                  <a:prstClr val="black"/>
                </a:solidFill>
                <a:latin typeface="Times New Roman" panose="02020603050405020304" pitchFamily="18" charset="0"/>
                <a:cs typeface="Times New Roman" panose="02020603050405020304" pitchFamily="18" charset="0"/>
              </a:rPr>
              <a:t>, Iran</a:t>
            </a:r>
            <a:endParaRPr lang="fa-IR" sz="2000" b="1" dirty="0">
              <a:solidFill>
                <a:prstClr val="black"/>
              </a:solidFill>
              <a:latin typeface="Times New Roman" panose="02020603050405020304" pitchFamily="18" charset="0"/>
              <a:cs typeface="Times New Roman" panose="02020603050405020304" pitchFamily="18" charset="0"/>
            </a:endParaRPr>
          </a:p>
        </p:txBody>
      </p:sp>
      <p:sp>
        <p:nvSpPr>
          <p:cNvPr id="22" name="Rectangle 12"/>
          <p:cNvSpPr>
            <a:spLocks noChangeArrowheads="1"/>
          </p:cNvSpPr>
          <p:nvPr/>
        </p:nvSpPr>
        <p:spPr bwMode="auto">
          <a:xfrm>
            <a:off x="3848103" y="2937438"/>
            <a:ext cx="4572000" cy="1538883"/>
          </a:xfrm>
          <a:prstGeom prst="rect">
            <a:avLst/>
          </a:prstGeom>
          <a:noFill/>
          <a:ln w="9525">
            <a:noFill/>
            <a:miter lim="800000"/>
            <a:headEnd/>
            <a:tailEnd/>
          </a:ln>
        </p:spPr>
        <p:txBody>
          <a:bodyPr>
            <a:spAutoFit/>
          </a:bodyPr>
          <a:lstStyle/>
          <a:p>
            <a:pPr algn="ctr" fontAlgn="base">
              <a:spcBef>
                <a:spcPct val="0"/>
              </a:spcBef>
              <a:spcAft>
                <a:spcPct val="0"/>
              </a:spcAft>
            </a:pPr>
            <a:r>
              <a:rPr lang="fa-IR" sz="2000" b="1" dirty="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Presenter:</a:t>
            </a:r>
            <a:endParaRPr lang="fa-IR" sz="2400" b="1"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000" b="1" dirty="0" smtClean="0">
                <a:solidFill>
                  <a:prstClr val="black"/>
                </a:solidFill>
                <a:latin typeface="Times New Roman" panose="02020603050405020304" pitchFamily="18" charset="0"/>
                <a:cs typeface="Times New Roman" panose="02020603050405020304" pitchFamily="18" charset="0"/>
              </a:rPr>
              <a:t>Mohammad Reza Sadrian</a:t>
            </a:r>
            <a:endParaRPr lang="en-US" sz="2000" b="1"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fa-IR" sz="24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fa-IR" sz="2400" dirty="0">
              <a:solidFill>
                <a:prstClr val="black"/>
              </a:solidFill>
              <a:latin typeface="Times New Roman" panose="02020603050405020304" pitchFamily="18" charset="0"/>
              <a:cs typeface="Times New Roman" panose="02020603050405020304" pitchFamily="18" charset="0"/>
            </a:endParaRPr>
          </a:p>
        </p:txBody>
      </p:sp>
      <p:sp>
        <p:nvSpPr>
          <p:cNvPr id="23" name="Rectangle 13"/>
          <p:cNvSpPr>
            <a:spLocks noChangeArrowheads="1"/>
          </p:cNvSpPr>
          <p:nvPr/>
        </p:nvSpPr>
        <p:spPr bwMode="auto">
          <a:xfrm>
            <a:off x="5432787" y="6377673"/>
            <a:ext cx="1370888"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smtClean="0">
                <a:solidFill>
                  <a:prstClr val="black"/>
                </a:solidFill>
                <a:latin typeface="Times New Roman" panose="02020603050405020304" pitchFamily="18" charset="0"/>
                <a:cs typeface="Times New Roman" panose="02020603050405020304" pitchFamily="18" charset="0"/>
              </a:rPr>
              <a:t>Spring 2019</a:t>
            </a:r>
            <a:endParaRPr lang="fa-IR" b="1" dirty="0">
              <a:solidFill>
                <a:prstClr val="black"/>
              </a:solidFill>
              <a:latin typeface="Times New Roman" panose="02020603050405020304" pitchFamily="18" charset="0"/>
              <a:cs typeface="Times New Roman" panose="02020603050405020304" pitchFamily="18" charset="0"/>
            </a:endParaRPr>
          </a:p>
        </p:txBody>
      </p:sp>
      <p:sp>
        <p:nvSpPr>
          <p:cNvPr id="24" name="Rectangle 5"/>
          <p:cNvSpPr>
            <a:spLocks noChangeArrowheads="1"/>
          </p:cNvSpPr>
          <p:nvPr/>
        </p:nvSpPr>
        <p:spPr bwMode="auto">
          <a:xfrm>
            <a:off x="4662066" y="4025323"/>
            <a:ext cx="2944075" cy="1323439"/>
          </a:xfrm>
          <a:prstGeom prst="rect">
            <a:avLst/>
          </a:prstGeom>
          <a:noFill/>
          <a:ln w="9525">
            <a:noFill/>
            <a:miter lim="800000"/>
            <a:headEnd/>
            <a:tailEnd/>
          </a:ln>
        </p:spPr>
        <p:txBody>
          <a:bodyPr wrap="none" anchor="ctr">
            <a:spAutoFit/>
          </a:bodyPr>
          <a:lstStyle/>
          <a:p>
            <a:pPr algn="ctr" rtl="1" fontAlgn="base">
              <a:spcBef>
                <a:spcPct val="0"/>
              </a:spcBef>
              <a:spcAft>
                <a:spcPct val="0"/>
              </a:spcAft>
            </a:pPr>
            <a:r>
              <a:rPr lang="en-US" sz="2000" b="1" dirty="0" smtClean="0">
                <a:solidFill>
                  <a:prstClr val="black"/>
                </a:solidFill>
                <a:latin typeface="Times New Roman" panose="02020603050405020304" pitchFamily="18" charset="0"/>
                <a:ea typeface="Calibri" pitchFamily="34" charset="0"/>
                <a:cs typeface="Times New Roman" panose="02020603050405020304" pitchFamily="18" charset="0"/>
              </a:rPr>
              <a:t>Professor Patrick </a:t>
            </a:r>
            <a:r>
              <a:rPr lang="en-US" sz="2000" b="1" dirty="0" err="1">
                <a:solidFill>
                  <a:prstClr val="black"/>
                </a:solidFill>
                <a:latin typeface="Times New Roman" panose="02020603050405020304" pitchFamily="18" charset="0"/>
                <a:ea typeface="Calibri" pitchFamily="34" charset="0"/>
                <a:cs typeface="Times New Roman" panose="02020603050405020304" pitchFamily="18" charset="0"/>
              </a:rPr>
              <a:t>Arnott</a:t>
            </a:r>
            <a:r>
              <a:rPr lang="en-US" sz="2000" b="1" dirty="0">
                <a:solidFill>
                  <a:prstClr val="black"/>
                </a:solidFill>
                <a:latin typeface="Times New Roman" panose="02020603050405020304" pitchFamily="18" charset="0"/>
                <a:ea typeface="Calibri" pitchFamily="34" charset="0"/>
                <a:cs typeface="Times New Roman" panose="02020603050405020304" pitchFamily="18" charset="0"/>
              </a:rPr>
              <a:t> </a:t>
            </a:r>
            <a:endParaRPr lang="en-US" sz="2000" b="1" dirty="0" smtClean="0">
              <a:solidFill>
                <a:prstClr val="black"/>
              </a:solidFill>
              <a:latin typeface="Times New Roman" panose="02020603050405020304" pitchFamily="18" charset="0"/>
              <a:ea typeface="Calibri" pitchFamily="34" charset="0"/>
              <a:cs typeface="Times New Roman" panose="02020603050405020304" pitchFamily="18" charset="0"/>
            </a:endParaRPr>
          </a:p>
          <a:p>
            <a:pPr algn="ctr" rtl="1" fontAlgn="base">
              <a:spcBef>
                <a:spcPct val="0"/>
              </a:spcBef>
              <a:spcAft>
                <a:spcPct val="0"/>
              </a:spcAft>
            </a:pPr>
            <a:r>
              <a:rPr lang="en-US" sz="2000" b="1" dirty="0">
                <a:solidFill>
                  <a:prstClr val="black"/>
                </a:solidFill>
                <a:latin typeface="Times New Roman" panose="02020603050405020304" pitchFamily="18" charset="0"/>
                <a:ea typeface="Calibri" pitchFamily="34" charset="0"/>
                <a:cs typeface="Times New Roman" panose="02020603050405020304" pitchFamily="18" charset="0"/>
              </a:rPr>
              <a:t>Professor </a:t>
            </a:r>
            <a:r>
              <a:rPr lang="en-US" sz="2000" b="1" dirty="0" smtClean="0">
                <a:solidFill>
                  <a:prstClr val="black"/>
                </a:solidFill>
                <a:latin typeface="Times New Roman" panose="02020603050405020304" pitchFamily="18" charset="0"/>
                <a:ea typeface="Calibri" pitchFamily="34" charset="0"/>
                <a:cs typeface="Times New Roman" panose="02020603050405020304" pitchFamily="18" charset="0"/>
              </a:rPr>
              <a:t>Mae </a:t>
            </a:r>
            <a:r>
              <a:rPr lang="en-US" sz="2000" b="1" dirty="0" err="1" smtClean="0">
                <a:solidFill>
                  <a:prstClr val="black"/>
                </a:solidFill>
                <a:latin typeface="Times New Roman" panose="02020603050405020304" pitchFamily="18" charset="0"/>
                <a:ea typeface="Calibri" pitchFamily="34" charset="0"/>
                <a:cs typeface="Times New Roman" panose="02020603050405020304" pitchFamily="18" charset="0"/>
              </a:rPr>
              <a:t>Gustin</a:t>
            </a:r>
            <a:endParaRPr lang="en-US" sz="2000" b="1" dirty="0">
              <a:solidFill>
                <a:prstClr val="black"/>
              </a:solidFill>
              <a:latin typeface="Times New Roman" panose="02020603050405020304" pitchFamily="18" charset="0"/>
              <a:ea typeface="Calibri" pitchFamily="34" charset="0"/>
              <a:cs typeface="Times New Roman" panose="02020603050405020304" pitchFamily="18" charset="0"/>
            </a:endParaRPr>
          </a:p>
          <a:p>
            <a:pPr algn="ctr" rtl="1" fontAlgn="base">
              <a:spcBef>
                <a:spcPct val="0"/>
              </a:spcBef>
              <a:spcAft>
                <a:spcPct val="0"/>
              </a:spcAft>
            </a:pPr>
            <a:endParaRPr lang="en-US" sz="2000" b="1" dirty="0" smtClean="0">
              <a:solidFill>
                <a:prstClr val="black"/>
              </a:solidFill>
              <a:latin typeface="Times New Roman" panose="02020603050405020304" pitchFamily="18" charset="0"/>
              <a:ea typeface="Calibri" pitchFamily="34" charset="0"/>
              <a:cs typeface="Times New Roman" panose="02020603050405020304" pitchFamily="18" charset="0"/>
            </a:endParaRPr>
          </a:p>
          <a:p>
            <a:pPr algn="ctr" rtl="1" fontAlgn="base">
              <a:spcBef>
                <a:spcPct val="0"/>
              </a:spcBef>
              <a:spcAft>
                <a:spcPct val="0"/>
              </a:spcAft>
            </a:pPr>
            <a:r>
              <a:rPr lang="en-US" sz="2000" b="1" dirty="0" smtClean="0">
                <a:solidFill>
                  <a:prstClr val="black"/>
                </a:solidFill>
                <a:latin typeface="Times New Roman" panose="02020603050405020304" pitchFamily="18" charset="0"/>
                <a:ea typeface="Calibri" pitchFamily="34" charset="0"/>
                <a:cs typeface="Times New Roman" panose="02020603050405020304" pitchFamily="18" charset="0"/>
              </a:rPr>
              <a:t> </a:t>
            </a:r>
            <a:endParaRPr lang="fa-IR" sz="2000" b="1" dirty="0">
              <a:solidFill>
                <a:prstClr val="black"/>
              </a:solidFill>
              <a:latin typeface="Times New Roman" panose="02020603050405020304" pitchFamily="18" charset="0"/>
              <a:ea typeface="Calibri" pitchFamily="34" charset="0"/>
              <a:cs typeface="Times New Roman" panose="02020603050405020304" pitchFamily="18" charset="0"/>
            </a:endParaRPr>
          </a:p>
        </p:txBody>
      </p:sp>
      <p:sp>
        <p:nvSpPr>
          <p:cNvPr id="25" name="Slide Number Placeholder 15"/>
          <p:cNvSpPr>
            <a:spLocks noGrp="1"/>
          </p:cNvSpPr>
          <p:nvPr>
            <p:ph type="sldNum" sz="quarter" idx="12"/>
          </p:nvPr>
        </p:nvSpPr>
        <p:spPr>
          <a:xfrm>
            <a:off x="8534400" y="6492876"/>
            <a:ext cx="2133600" cy="365125"/>
          </a:xfrm>
        </p:spPr>
        <p:txBody>
          <a:bodyPr/>
          <a:lstStyle/>
          <a:p>
            <a:pPr>
              <a:defRPr/>
            </a:pPr>
            <a:fld id="{BD7831DD-1F12-4939-AA1C-F089803A9B2F}" type="slidenum">
              <a:rPr lang="en-US" sz="1800" b="1">
                <a:solidFill>
                  <a:prstClr val="black"/>
                </a:solidFill>
                <a:latin typeface="Times New Roman" panose="02020603050405020304" pitchFamily="18" charset="0"/>
                <a:cs typeface="Times New Roman" panose="02020603050405020304" pitchFamily="18" charset="0"/>
              </a:rPr>
              <a:pPr>
                <a:defRPr/>
              </a:pPr>
              <a:t>1</a:t>
            </a:fld>
            <a:endParaRPr lang="en-US" sz="1800" b="1" dirty="0">
              <a:solidFill>
                <a:prstClr val="black"/>
              </a:solidFill>
              <a:latin typeface="Times New Roman" panose="02020603050405020304" pitchFamily="18" charset="0"/>
              <a:cs typeface="Times New Roman" panose="02020603050405020304" pitchFamily="18" charset="0"/>
            </a:endParaRPr>
          </a:p>
        </p:txBody>
      </p:sp>
      <p:pic>
        <p:nvPicPr>
          <p:cNvPr id="26" name="Picture Placeholder 73" descr="nevada-n-rgb.jpg"/>
          <p:cNvPicPr>
            <a:picLocks noChangeAspect="1"/>
          </p:cNvPicPr>
          <p:nvPr/>
        </p:nvPicPr>
        <p:blipFill>
          <a:blip r:embed="rId2" cstate="print"/>
          <a:srcRect/>
          <a:stretch>
            <a:fillRect/>
          </a:stretch>
        </p:blipFill>
        <p:spPr>
          <a:xfrm>
            <a:off x="0" y="0"/>
            <a:ext cx="1607989" cy="1525511"/>
          </a:xfrm>
          <a:prstGeom prst="rect">
            <a:avLst/>
          </a:prstGeom>
        </p:spPr>
      </p:pic>
      <p:pic>
        <p:nvPicPr>
          <p:cNvPr id="27" name="Picture 26"/>
          <p:cNvPicPr>
            <a:picLocks noChangeAspect="1"/>
          </p:cNvPicPr>
          <p:nvPr/>
        </p:nvPicPr>
        <p:blipFill>
          <a:blip r:embed="rId3"/>
          <a:stretch>
            <a:fillRect/>
          </a:stretch>
        </p:blipFill>
        <p:spPr>
          <a:xfrm>
            <a:off x="10577986" y="-1"/>
            <a:ext cx="1614014" cy="1525511"/>
          </a:xfrm>
          <a:prstGeom prst="rect">
            <a:avLst/>
          </a:prstGeom>
        </p:spPr>
      </p:pic>
      <p:sp>
        <p:nvSpPr>
          <p:cNvPr id="28" name="Rectangle 27"/>
          <p:cNvSpPr/>
          <p:nvPr/>
        </p:nvSpPr>
        <p:spPr>
          <a:xfrm>
            <a:off x="2980942" y="5108776"/>
            <a:ext cx="6382516"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ATMS  790 - Graduate Seminar in Atmospheric Sciences</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310" y="-266159"/>
            <a:ext cx="2034187" cy="2057825"/>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0787" y="-133598"/>
            <a:ext cx="1797199" cy="1792706"/>
          </a:xfrm>
          <a:prstGeom prst="rect">
            <a:avLst/>
          </a:prstGeom>
        </p:spPr>
      </p:pic>
    </p:spTree>
    <p:extLst>
      <p:ext uri="{BB962C8B-B14F-4D97-AF65-F5344CB8AC3E}">
        <p14:creationId xmlns:p14="http://schemas.microsoft.com/office/powerpoint/2010/main" val="3759488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2074"/>
            <a:ext cx="10972800" cy="1143000"/>
          </a:xfrm>
        </p:spPr>
        <p:txBody>
          <a:bodyPr/>
          <a:lstStyle/>
          <a:p>
            <a:r>
              <a:rPr lang="en-US" sz="4000" b="1" dirty="0" smtClean="0">
                <a:latin typeface="Times New Roman" panose="02020603050405020304" pitchFamily="18" charset="0"/>
                <a:cs typeface="Times New Roman" panose="02020603050405020304" pitchFamily="18" charset="0"/>
              </a:rPr>
              <a:t>Sample Collection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141" y="5397388"/>
            <a:ext cx="11237741" cy="2633706"/>
          </a:xfrm>
        </p:spPr>
        <p:txBody>
          <a:bodyPr/>
          <a:lstStyle/>
          <a:p>
            <a:pPr marL="0" indent="0">
              <a:buNone/>
            </a:pPr>
            <a:r>
              <a:rPr lang="en-US" sz="2000" b="1" dirty="0" smtClean="0">
                <a:latin typeface="Times New Roman" panose="02020603050405020304" pitchFamily="18" charset="0"/>
              </a:rPr>
              <a:t>  </a:t>
            </a:r>
            <a:r>
              <a:rPr lang="en-US" sz="1600" b="1" dirty="0" smtClean="0">
                <a:latin typeface="Times New Roman" panose="02020603050405020304" pitchFamily="18" charset="0"/>
              </a:rPr>
              <a:t>MDCO (Marble Dust Collector) </a:t>
            </a:r>
            <a:r>
              <a:rPr lang="en-US" sz="1600" b="1" dirty="0">
                <a:latin typeface="Times New Roman" panose="02020603050405020304" pitchFamily="18" charset="0"/>
              </a:rPr>
              <a:t>airborne dust </a:t>
            </a:r>
            <a:r>
              <a:rPr lang="en-US" sz="1600" b="1" dirty="0" smtClean="0">
                <a:latin typeface="Times New Roman" panose="02020603050405020304" pitchFamily="18" charset="0"/>
              </a:rPr>
              <a:t>collector                                                    Placing </a:t>
            </a:r>
            <a:r>
              <a:rPr lang="en-US" sz="1600" b="1" dirty="0">
                <a:latin typeface="Times New Roman" panose="02020603050405020304" pitchFamily="18" charset="0"/>
              </a:rPr>
              <a:t>the marbles in sampler</a:t>
            </a:r>
          </a:p>
          <a:p>
            <a:pPr marL="0" indent="0" algn="ctr">
              <a:buNone/>
            </a:pP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Goossens</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and Offer, 2000</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and (</a:t>
            </a:r>
            <a:r>
              <a:rPr lang="en-US" sz="1600" b="1" dirty="0" err="1">
                <a:latin typeface="Times New Roman" panose="02020603050405020304" pitchFamily="18" charset="0"/>
                <a:cs typeface="Times New Roman" panose="02020603050405020304" pitchFamily="18" charset="0"/>
              </a:rPr>
              <a:t>Goossens</a:t>
            </a:r>
            <a:r>
              <a:rPr lang="en-US" sz="1600" b="1" dirty="0">
                <a:latin typeface="Times New Roman" panose="02020603050405020304" pitchFamily="18" charset="0"/>
                <a:cs typeface="Times New Roman" panose="02020603050405020304" pitchFamily="18" charset="0"/>
              </a:rPr>
              <a:t> et al., 2001). </a:t>
            </a: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10</a:t>
            </a:fld>
            <a:endParaRPr lang="en-US" dirty="0">
              <a:solidFill>
                <a:prstClr val="black"/>
              </a:solidFill>
            </a:endParaRPr>
          </a:p>
        </p:txBody>
      </p:sp>
      <p:pic>
        <p:nvPicPr>
          <p:cNvPr id="6" name="Picture 129" descr="E:\windows7\desktop\ax\26052012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58" y="1173345"/>
            <a:ext cx="5753436" cy="4151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32" descr="E:\windows7\desktop\ax\260520123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7845" y="1173345"/>
            <a:ext cx="5701261" cy="4151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Left Arrow 4"/>
          <p:cNvSpPr/>
          <p:nvPr/>
        </p:nvSpPr>
        <p:spPr>
          <a:xfrm>
            <a:off x="3973188" y="4830944"/>
            <a:ext cx="606903" cy="12947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4686796" y="4775751"/>
            <a:ext cx="149104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Sample bottle</a:t>
            </a:r>
            <a:endParaRPr lang="en-US" dirty="0">
              <a:latin typeface="Times New Roman" panose="02020603050405020304" pitchFamily="18" charset="0"/>
              <a:cs typeface="Times New Roman" panose="02020603050405020304" pitchFamily="18" charset="0"/>
            </a:endParaRPr>
          </a:p>
        </p:txBody>
      </p:sp>
      <p:sp>
        <p:nvSpPr>
          <p:cNvPr id="11" name="Left Arrow 10"/>
          <p:cNvSpPr/>
          <p:nvPr/>
        </p:nvSpPr>
        <p:spPr>
          <a:xfrm>
            <a:off x="3879375" y="4402067"/>
            <a:ext cx="635981" cy="16993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80091" y="4306412"/>
            <a:ext cx="129394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Small brush</a:t>
            </a:r>
            <a:endParaRPr lang="en-US" dirty="0">
              <a:latin typeface="Times New Roman" panose="02020603050405020304" pitchFamily="18" charset="0"/>
              <a:cs typeface="Times New Roman" panose="02020603050405020304" pitchFamily="18" charset="0"/>
            </a:endParaRPr>
          </a:p>
        </p:txBody>
      </p:sp>
      <p:sp>
        <p:nvSpPr>
          <p:cNvPr id="13" name="Right Arrow 12"/>
          <p:cNvSpPr/>
          <p:nvPr/>
        </p:nvSpPr>
        <p:spPr>
          <a:xfrm>
            <a:off x="1666959" y="4078386"/>
            <a:ext cx="890124" cy="228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2872673" y="3479575"/>
            <a:ext cx="149703" cy="4693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95522" y="3002145"/>
            <a:ext cx="1777666"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Aluminum cover</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65848" y="4007733"/>
            <a:ext cx="86273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Marble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22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37967"/>
            <a:ext cx="3377513" cy="5820033"/>
          </a:xfrm>
        </p:spPr>
        <p:txBody>
          <a:bodyPr>
            <a:normAutofit/>
          </a:bodyPr>
          <a:lstStyle/>
          <a:p>
            <a:r>
              <a:rPr lang="en-US" sz="2400" b="1" dirty="0" smtClean="0">
                <a:latin typeface="Times New Roman" panose="02020603050405020304" pitchFamily="18" charset="0"/>
                <a:cs typeface="Times New Roman" panose="02020603050405020304" pitchFamily="18" charset="0"/>
              </a:rPr>
              <a:t>4832 metric-tons (</a:t>
            </a:r>
            <a:r>
              <a:rPr lang="en-US" sz="2400" b="1" dirty="0" err="1" smtClean="0">
                <a:latin typeface="Times New Roman" panose="02020603050405020304" pitchFamily="18" charset="0"/>
                <a:cs typeface="Times New Roman" panose="02020603050405020304" pitchFamily="18" charset="0"/>
              </a:rPr>
              <a:t>mt</a:t>
            </a:r>
            <a:r>
              <a:rPr lang="en-US" sz="2400" b="1" dirty="0" smtClean="0">
                <a:latin typeface="Times New Roman" panose="02020603050405020304" pitchFamily="18" charset="0"/>
                <a:cs typeface="Times New Roman" panose="02020603050405020304" pitchFamily="18" charset="0"/>
              </a:rPr>
              <a:t>) over the entire city of </a:t>
            </a:r>
            <a:r>
              <a:rPr lang="en-US" sz="2400" b="1" dirty="0" err="1" smtClean="0">
                <a:latin typeface="Times New Roman" panose="02020603050405020304" pitchFamily="18" charset="0"/>
                <a:cs typeface="Times New Roman" panose="02020603050405020304" pitchFamily="18" charset="0"/>
              </a:rPr>
              <a:t>Ilam</a:t>
            </a:r>
            <a:r>
              <a:rPr lang="en-US" sz="2400" b="1" dirty="0" smtClean="0">
                <a:latin typeface="Times New Roman" panose="02020603050405020304" pitchFamily="18" charset="0"/>
                <a:cs typeface="Times New Roman" panose="02020603050405020304" pitchFamily="18" charset="0"/>
              </a:rPr>
              <a:t> (fall)</a:t>
            </a:r>
            <a:endParaRPr lang="en-US" sz="2400"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5328 </a:t>
            </a:r>
            <a:r>
              <a:rPr lang="en-US" sz="2400" b="1" dirty="0" err="1" smtClean="0">
                <a:latin typeface="Times New Roman" panose="02020603050405020304" pitchFamily="18" charset="0"/>
                <a:cs typeface="Times New Roman" panose="02020603050405020304" pitchFamily="18" charset="0"/>
              </a:rPr>
              <a:t>mt</a:t>
            </a:r>
            <a:r>
              <a:rPr lang="en-US" sz="2400" b="1" dirty="0" smtClean="0">
                <a:latin typeface="Times New Roman" panose="02020603050405020304" pitchFamily="18" charset="0"/>
                <a:cs typeface="Times New Roman" panose="02020603050405020304" pitchFamily="18" charset="0"/>
              </a:rPr>
              <a:t> (winter)</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7233 </a:t>
            </a:r>
            <a:r>
              <a:rPr lang="en-US" sz="2400" b="1" dirty="0" err="1" smtClean="0">
                <a:latin typeface="Times New Roman" panose="02020603050405020304" pitchFamily="18" charset="0"/>
                <a:cs typeface="Times New Roman" panose="02020603050405020304" pitchFamily="18" charset="0"/>
              </a:rPr>
              <a:t>mt</a:t>
            </a:r>
            <a:r>
              <a:rPr lang="en-US" sz="2400" b="1" dirty="0" smtClean="0">
                <a:latin typeface="Times New Roman" panose="02020603050405020304" pitchFamily="18" charset="0"/>
                <a:cs typeface="Times New Roman" panose="02020603050405020304" pitchFamily="18" charset="0"/>
              </a:rPr>
              <a:t>(spring)</a:t>
            </a:r>
          </a:p>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mt</a:t>
            </a:r>
            <a:r>
              <a:rPr lang="en-US" sz="2400" b="1" dirty="0" smtClean="0">
                <a:latin typeface="Times New Roman" panose="02020603050405020304" pitchFamily="18" charset="0"/>
                <a:cs typeface="Times New Roman" panose="02020603050405020304" pitchFamily="18" charset="0"/>
              </a:rPr>
              <a:t> = semi truck?</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metric ton = 1000 </a:t>
            </a:r>
            <a:r>
              <a:rPr lang="en-US" sz="2400" dirty="0" smtClean="0">
                <a:latin typeface="Times New Roman" panose="02020603050405020304" pitchFamily="18" charset="0"/>
                <a:cs typeface="Times New Roman" panose="02020603050405020304" pitchFamily="18" charset="0"/>
              </a:rPr>
              <a:t>kg*</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2888398" y="112991"/>
            <a:ext cx="8037841" cy="461665"/>
          </a:xfrm>
          <a:prstGeom prst="rect">
            <a:avLst/>
          </a:prstGeom>
        </p:spPr>
        <p:txBody>
          <a:bodyPr wrap="none">
            <a:spAutoFit/>
          </a:bodyPr>
          <a:lstStyle/>
          <a:p>
            <a:r>
              <a:rPr lang="en-US" sz="2400" b="1" dirty="0">
                <a:latin typeface="Times New Roman" panose="02020603050405020304" pitchFamily="18" charset="0"/>
                <a:ea typeface="Calibri" panose="020F0502020204030204" pitchFamily="34" charset="0"/>
              </a:rPr>
              <a:t>Three monthly deposition rates in three periods of sampling</a:t>
            </a:r>
            <a:endParaRPr lang="en-US" sz="2400" b="1" dirty="0"/>
          </a:p>
        </p:txBody>
      </p:sp>
      <p:sp>
        <p:nvSpPr>
          <p:cNvPr id="6" name="Slide Number Placeholder 5"/>
          <p:cNvSpPr>
            <a:spLocks noGrp="1"/>
          </p:cNvSpPr>
          <p:nvPr>
            <p:ph type="sldNum" sz="quarter" idx="12"/>
          </p:nvPr>
        </p:nvSpPr>
        <p:spPr/>
        <p:txBody>
          <a:bodyPr/>
          <a:lstStyle/>
          <a:p>
            <a:fld id="{9A4F8F79-66AC-44F7-8487-964EC2A00B09}" type="slidenum">
              <a:rPr lang="en-US" smtClean="0"/>
              <a:t>11</a:t>
            </a:fld>
            <a:endParaRPr lang="en-US" dirty="0"/>
          </a:p>
        </p:txBody>
      </p:sp>
      <p:graphicFrame>
        <p:nvGraphicFramePr>
          <p:cNvPr id="9" name="Chart 8"/>
          <p:cNvGraphicFramePr/>
          <p:nvPr>
            <p:extLst>
              <p:ext uri="{D42A27DB-BD31-4B8C-83A1-F6EECF244321}">
                <p14:modId xmlns:p14="http://schemas.microsoft.com/office/powerpoint/2010/main" val="1133545795"/>
              </p:ext>
            </p:extLst>
          </p:nvPr>
        </p:nvGraphicFramePr>
        <p:xfrm>
          <a:off x="3516924" y="648797"/>
          <a:ext cx="8675076" cy="6123542"/>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descr="C:\Users\msadrian\Desktop\Seminar presentaion\dump-truck-unload-soil-construction-footage-073645338_prevstill.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9" y="4473423"/>
            <a:ext cx="3714534" cy="1680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1182" y="4544288"/>
            <a:ext cx="886264"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8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circle(in)">
                                      <p:cBhvr>
                                        <p:cTn id="25" dur="20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barn(inVertical)">
                                      <p:cBhvr>
                                        <p:cTn id="30" dur="5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Significance </a:t>
            </a:r>
            <a:r>
              <a:rPr lang="en-US" b="1" dirty="0" smtClean="0">
                <a:latin typeface="Times New Roman" panose="02020603050405020304" pitchFamily="18" charset="0"/>
                <a:cs typeface="Times New Roman" panose="02020603050405020304" pitchFamily="18" charset="0"/>
              </a:rPr>
              <a:t>of the Project: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t>Dust composition is poorly known and not linked to source regions.</a:t>
            </a:r>
          </a:p>
          <a:p>
            <a:r>
              <a:rPr lang="en-US" sz="2800" dirty="0" smtClean="0"/>
              <a:t>Global soil mineralogy is not well defined.</a:t>
            </a:r>
          </a:p>
          <a:p>
            <a:r>
              <a:rPr lang="en-US" sz="2800" dirty="0" smtClean="0"/>
              <a:t>How mineralogy changes with dust particle size is also unknown.</a:t>
            </a:r>
          </a:p>
          <a:p>
            <a:r>
              <a:rPr lang="en-US" sz="2800" dirty="0" smtClean="0"/>
              <a:t>In particular SWIR measurements of mineral dust have not been previously made. </a:t>
            </a:r>
          </a:p>
          <a:p>
            <a:r>
              <a:rPr lang="en-US" sz="2800" dirty="0" smtClean="0"/>
              <a:t>Measurements will define dust composition using tools that can be linked to global remote sensing to understand transport.</a:t>
            </a:r>
          </a:p>
          <a:p>
            <a:r>
              <a:rPr lang="en-US" sz="2800" dirty="0" smtClean="0"/>
              <a:t>Spectral measurements can generate optical constants for use in atmospheric models.</a:t>
            </a:r>
            <a:endParaRPr lang="en-US" sz="2800"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413461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545977"/>
          </a:xfrm>
        </p:spPr>
        <p:txBody>
          <a:bodyPr/>
          <a:lstStyle/>
          <a:p>
            <a:r>
              <a:rPr lang="en-US" sz="4000" dirty="0" smtClean="0">
                <a:latin typeface="Times New Roman" panose="02020603050405020304" pitchFamily="18" charset="0"/>
                <a:cs typeface="Times New Roman" panose="02020603050405020304" pitchFamily="18" charset="0"/>
              </a:rPr>
              <a:t>Preliminary Work</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545977"/>
            <a:ext cx="10972800" cy="5580187"/>
          </a:xfrm>
        </p:spPr>
        <p:txBody>
          <a:bodyPr/>
          <a:lstStyle/>
          <a:p>
            <a:r>
              <a:rPr lang="en-US" dirty="0" smtClean="0">
                <a:latin typeface="Times New Roman" panose="02020603050405020304" pitchFamily="18" charset="0"/>
                <a:cs typeface="Times New Roman" panose="02020603050405020304" pitchFamily="18" charset="0"/>
              </a:rPr>
              <a:t>Techniques Methods</a:t>
            </a:r>
          </a:p>
          <a:p>
            <a:pPr lvl="1"/>
            <a:r>
              <a:rPr lang="en-US" dirty="0" smtClean="0">
                <a:latin typeface="Times New Roman" panose="02020603050405020304" pitchFamily="18" charset="0"/>
                <a:cs typeface="Times New Roman" panose="02020603050405020304" pitchFamily="18" charset="0"/>
              </a:rPr>
              <a:t>Spectra (ASD and FTIR)</a:t>
            </a:r>
          </a:p>
          <a:p>
            <a:pPr lvl="1"/>
            <a:endParaRPr lang="en-US" dirty="0" smtClean="0">
              <a:latin typeface="Times New Roman" panose="02020603050405020304" pitchFamily="18" charset="0"/>
              <a:cs typeface="Times New Roman" panose="02020603050405020304" pitchFamily="18" charset="0"/>
            </a:endParaRPr>
          </a:p>
          <a:p>
            <a:pPr marL="457200" lvl="1" indent="0">
              <a:buNone/>
            </a:pPr>
            <a:endParaRPr lang="en-US" dirty="0" smtClean="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XRD</a:t>
            </a:r>
          </a:p>
          <a:p>
            <a:pPr lvl="1"/>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13</a:t>
            </a:fld>
            <a:endParaRPr lang="en-US" dirty="0">
              <a:solidFill>
                <a:prstClr val="black"/>
              </a:solidFill>
            </a:endParaRPr>
          </a:p>
        </p:txBody>
      </p:sp>
      <p:pic>
        <p:nvPicPr>
          <p:cNvPr id="5" name="Picture 141" descr="C:\Users\msadrian\Desktop\GSA Poster\Devices pics\IMG-64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656" y="3783332"/>
            <a:ext cx="2472090" cy="2205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9325233" y="5988793"/>
            <a:ext cx="1898918" cy="369332"/>
          </a:xfrm>
          <a:prstGeom prst="rect">
            <a:avLst/>
          </a:prstGeom>
        </p:spPr>
        <p:txBody>
          <a:bodyPr wrap="none">
            <a:spAutoFit/>
          </a:bodyPr>
          <a:lstStyle/>
          <a:p>
            <a:r>
              <a:rPr lang="en-US" dirty="0" smtClean="0">
                <a:latin typeface="Times New Roman" panose="02020603050405020304" pitchFamily="18" charset="0"/>
              </a:rPr>
              <a:t> </a:t>
            </a:r>
            <a:r>
              <a:rPr lang="en-US" dirty="0">
                <a:latin typeface="Times New Roman" panose="02020603050405020304" pitchFamily="18" charset="0"/>
              </a:rPr>
              <a:t>Nicolet TM 6700</a:t>
            </a:r>
            <a:endParaRPr lang="en-US" dirty="0"/>
          </a:p>
        </p:txBody>
      </p:sp>
      <p:pic>
        <p:nvPicPr>
          <p:cNvPr id="7" name="Picture 140" descr="C:\Users\msadrian\Desktop\GSA Poster\Devices pics\IMG-64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915620" y="554529"/>
            <a:ext cx="2249959" cy="2344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8741829" y="2851549"/>
            <a:ext cx="2762295" cy="369332"/>
          </a:xfrm>
          <a:prstGeom prst="rect">
            <a:avLst/>
          </a:prstGeom>
        </p:spPr>
        <p:txBody>
          <a:bodyPr wrap="none">
            <a:spAutoFit/>
          </a:bodyPr>
          <a:lstStyle/>
          <a:p>
            <a:r>
              <a:rPr lang="en-US" dirty="0">
                <a:latin typeface="Times New Roman" panose="02020603050405020304" pitchFamily="18" charset="0"/>
              </a:rPr>
              <a:t>Analytical Spectral Devices</a:t>
            </a:r>
            <a:endParaRPr lang="en-US" dirty="0"/>
          </a:p>
        </p:txBody>
      </p:sp>
      <p:pic>
        <p:nvPicPr>
          <p:cNvPr id="10" name="Picture 142" descr="C:\Users\msadrian\Desktop\GSA Poster\Devices pics\IMG-64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839214" y="4006349"/>
            <a:ext cx="2249959" cy="2718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98097" y="4652230"/>
            <a:ext cx="3061139" cy="1200329"/>
          </a:xfrm>
          <a:prstGeom prst="rect">
            <a:avLst/>
          </a:prstGeom>
        </p:spPr>
        <p:txBody>
          <a:bodyPr wrap="square">
            <a:spAutoFit/>
          </a:bodyPr>
          <a:lstStyle/>
          <a:p>
            <a:pPr marL="285750" indent="-285750" algn="just">
              <a:buFont typeface="Wingdings" panose="05000000000000000000" pitchFamily="2" charset="2"/>
              <a:buChar char="Ø"/>
            </a:pPr>
            <a:r>
              <a:rPr lang="en-US" dirty="0">
                <a:latin typeface="Times New Roman" panose="02020603050405020304" pitchFamily="18" charset="0"/>
              </a:rPr>
              <a:t>The proposed research uses XRD to identify the presence of mineral in a dust sample. </a:t>
            </a:r>
          </a:p>
        </p:txBody>
      </p:sp>
      <p:sp>
        <p:nvSpPr>
          <p:cNvPr id="12" name="Rectangle 11"/>
          <p:cNvSpPr/>
          <p:nvPr/>
        </p:nvSpPr>
        <p:spPr>
          <a:xfrm>
            <a:off x="1567733" y="1655289"/>
            <a:ext cx="6826623" cy="2585323"/>
          </a:xfrm>
          <a:prstGeom prst="rect">
            <a:avLst/>
          </a:prstGeom>
        </p:spPr>
        <p:txBody>
          <a:bodyPr wrap="square">
            <a:spAutoFit/>
          </a:bodyPr>
          <a:lstStyle/>
          <a:p>
            <a:pPr marL="285750" indent="-285750" algn="just">
              <a:buFont typeface="Wingdings" panose="05000000000000000000" pitchFamily="2" charset="2"/>
              <a:buChar char="Ø"/>
            </a:pPr>
            <a:r>
              <a:rPr lang="en-US" b="1" dirty="0">
                <a:latin typeface="Times New Roman" panose="02020603050405020304" pitchFamily="18" charset="0"/>
              </a:rPr>
              <a:t>Analytical Spectral Device (ASD</a:t>
            </a:r>
            <a:r>
              <a:rPr lang="en-US" b="1" dirty="0" smtClean="0">
                <a:latin typeface="Times New Roman" panose="02020603050405020304" pitchFamily="18" charset="0"/>
              </a:rPr>
              <a:t>):</a:t>
            </a:r>
            <a:endParaRPr lang="en-US" b="1" dirty="0" smtClean="0">
              <a:latin typeface="Times New Roman" panose="02020603050405020304" pitchFamily="18" charset="0"/>
              <a:cs typeface="+mj-cs"/>
            </a:endParaRPr>
          </a:p>
          <a:p>
            <a:pPr algn="just"/>
            <a:r>
              <a:rPr lang="en-US" dirty="0" smtClean="0">
                <a:latin typeface="Times New Roman" panose="02020603050405020304" pitchFamily="18" charset="0"/>
                <a:cs typeface="+mj-cs"/>
              </a:rPr>
              <a:t>In </a:t>
            </a:r>
            <a:r>
              <a:rPr lang="en-US" dirty="0">
                <a:latin typeface="Times New Roman" panose="02020603050405020304" pitchFamily="18" charset="0"/>
                <a:cs typeface="+mj-cs"/>
              </a:rPr>
              <a:t>the visible, near infrared, and short-wave infrared (VNIR/SWIR) (0.4 to ~2.5 </a:t>
            </a:r>
            <a:r>
              <a:rPr lang="en-US" dirty="0">
                <a:latin typeface="Times New Roman" panose="02020603050405020304" pitchFamily="18" charset="0"/>
                <a:cs typeface="+mj-cs"/>
                <a:sym typeface="Symbol"/>
              </a:rPr>
              <a:t></a:t>
            </a:r>
            <a:r>
              <a:rPr lang="en-US" dirty="0">
                <a:latin typeface="Times New Roman" panose="02020603050405020304" pitchFamily="18" charset="0"/>
                <a:cs typeface="+mj-cs"/>
              </a:rPr>
              <a:t>m), absorption features arise due the electron orbital configuration of transition </a:t>
            </a:r>
            <a:r>
              <a:rPr lang="en-US" dirty="0" smtClean="0">
                <a:latin typeface="Times New Roman" panose="02020603050405020304" pitchFamily="18" charset="0"/>
                <a:cs typeface="+mj-cs"/>
              </a:rPr>
              <a:t>metals.</a:t>
            </a:r>
          </a:p>
          <a:p>
            <a:pPr algn="just"/>
            <a:endParaRPr lang="en-US" dirty="0" smtClean="0">
              <a:latin typeface="Times New Roman" panose="02020603050405020304" pitchFamily="18" charset="0"/>
              <a:cs typeface="+mj-cs"/>
            </a:endParaRPr>
          </a:p>
          <a:p>
            <a:pPr algn="just"/>
            <a:r>
              <a:rPr lang="en-US" b="1" dirty="0" smtClean="0">
                <a:latin typeface="Times New Roman" panose="02020603050405020304" pitchFamily="18" charset="0"/>
              </a:rPr>
              <a:t>Fourier-Transform </a:t>
            </a:r>
            <a:r>
              <a:rPr lang="en-US" b="1" dirty="0">
                <a:latin typeface="Times New Roman" panose="02020603050405020304" pitchFamily="18" charset="0"/>
              </a:rPr>
              <a:t>I</a:t>
            </a:r>
            <a:r>
              <a:rPr lang="en-US" b="1" dirty="0" smtClean="0">
                <a:latin typeface="Times New Roman" panose="02020603050405020304" pitchFamily="18" charset="0"/>
              </a:rPr>
              <a:t>nfrared </a:t>
            </a:r>
            <a:r>
              <a:rPr lang="en-US" b="1" dirty="0">
                <a:latin typeface="Times New Roman" panose="02020603050405020304" pitchFamily="18" charset="0"/>
              </a:rPr>
              <a:t>(FTIR </a:t>
            </a:r>
            <a:r>
              <a:rPr lang="en-US" b="1" dirty="0" smtClean="0">
                <a:latin typeface="Times New Roman" panose="02020603050405020304" pitchFamily="18" charset="0"/>
              </a:rPr>
              <a:t>) Spectrometer</a:t>
            </a:r>
            <a:r>
              <a:rPr lang="en-US" dirty="0" smtClean="0">
                <a:latin typeface="Times New Roman" panose="02020603050405020304" pitchFamily="18" charset="0"/>
              </a:rPr>
              <a:t>:</a:t>
            </a:r>
            <a:endParaRPr lang="en-US" dirty="0" smtClean="0">
              <a:latin typeface="Times New Roman" panose="02020603050405020304" pitchFamily="18" charset="0"/>
              <a:cs typeface="+mj-cs"/>
            </a:endParaRPr>
          </a:p>
          <a:p>
            <a:pPr algn="just"/>
            <a:r>
              <a:rPr lang="en-US" dirty="0" smtClean="0">
                <a:latin typeface="Times New Roman" panose="02020603050405020304" pitchFamily="18" charset="0"/>
                <a:cs typeface="+mj-cs"/>
              </a:rPr>
              <a:t>The </a:t>
            </a:r>
            <a:r>
              <a:rPr lang="en-US" dirty="0">
                <a:latin typeface="Times New Roman" panose="02020603050405020304" pitchFamily="18" charset="0"/>
                <a:cs typeface="+mj-cs"/>
              </a:rPr>
              <a:t>long-wave infrared (LWIR) (5 to 25 </a:t>
            </a:r>
            <a:r>
              <a:rPr lang="en-US" dirty="0">
                <a:latin typeface="Times New Roman" panose="02020603050405020304" pitchFamily="18" charset="0"/>
                <a:cs typeface="+mj-cs"/>
                <a:sym typeface="Symbol"/>
              </a:rPr>
              <a:t></a:t>
            </a:r>
            <a:r>
              <a:rPr lang="en-US" dirty="0">
                <a:latin typeface="Times New Roman" panose="02020603050405020304" pitchFamily="18" charset="0"/>
                <a:cs typeface="+mj-cs"/>
              </a:rPr>
              <a:t>m, or </a:t>
            </a:r>
            <a:r>
              <a:rPr lang="en-US" dirty="0" smtClean="0">
                <a:latin typeface="Times New Roman" panose="02020603050405020304" pitchFamily="18" charset="0"/>
                <a:cs typeface="+mj-cs"/>
              </a:rPr>
              <a:t>2000 </a:t>
            </a:r>
            <a:r>
              <a:rPr lang="en-US" dirty="0">
                <a:latin typeface="Times New Roman" panose="02020603050405020304" pitchFamily="18" charset="0"/>
                <a:cs typeface="+mj-cs"/>
              </a:rPr>
              <a:t>to 400 </a:t>
            </a:r>
            <a:r>
              <a:rPr lang="en-US" dirty="0" smtClean="0">
                <a:latin typeface="Times New Roman" panose="02020603050405020304" pitchFamily="18" charset="0"/>
                <a:cs typeface="+mj-cs"/>
              </a:rPr>
              <a:t>cm</a:t>
            </a:r>
            <a:r>
              <a:rPr lang="en-US" baseline="30000" dirty="0" smtClean="0">
                <a:latin typeface="Times New Roman" panose="02020603050405020304" pitchFamily="18" charset="0"/>
                <a:cs typeface="+mj-cs"/>
              </a:rPr>
              <a:t>-1</a:t>
            </a:r>
            <a:r>
              <a:rPr lang="en-US" dirty="0">
                <a:latin typeface="Times New Roman" panose="02020603050405020304" pitchFamily="18" charset="0"/>
                <a:cs typeface="+mj-cs"/>
              </a:rPr>
              <a:t>), is sensitive to the fundamental molecular vibrations of ligand groups similar to the VNIR/SWIR.  </a:t>
            </a:r>
          </a:p>
        </p:txBody>
      </p:sp>
      <p:sp>
        <p:nvSpPr>
          <p:cNvPr id="13" name="Rectangle 12"/>
          <p:cNvSpPr/>
          <p:nvPr/>
        </p:nvSpPr>
        <p:spPr>
          <a:xfrm>
            <a:off x="4726327" y="6523526"/>
            <a:ext cx="2332754" cy="369332"/>
          </a:xfrm>
          <a:prstGeom prst="rect">
            <a:avLst/>
          </a:prstGeom>
        </p:spPr>
        <p:txBody>
          <a:bodyPr wrap="none">
            <a:spAutoFit/>
          </a:bodyPr>
          <a:lstStyle/>
          <a:p>
            <a:r>
              <a:rPr lang="nb-NO" dirty="0">
                <a:latin typeface="Times New Roman" panose="02020603050405020304" pitchFamily="18" charset="0"/>
              </a:rPr>
              <a:t>Bruker AXS D2 phaser</a:t>
            </a:r>
            <a:endParaRPr lang="en-US" dirty="0"/>
          </a:p>
        </p:txBody>
      </p:sp>
    </p:spTree>
    <p:extLst>
      <p:ext uri="{BB962C8B-B14F-4D97-AF65-F5344CB8AC3E}">
        <p14:creationId xmlns:p14="http://schemas.microsoft.com/office/powerpoint/2010/main" val="101724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899" y="-122462"/>
            <a:ext cx="10972800" cy="785419"/>
          </a:xfrm>
        </p:spPr>
        <p:txBody>
          <a:bodyPr/>
          <a:lstStyle/>
          <a:p>
            <a:r>
              <a:rPr lang="en-US" sz="2800" b="1" dirty="0">
                <a:latin typeface="Times New Roman" panose="02020603050405020304" pitchFamily="18" charset="0"/>
                <a:cs typeface="Times New Roman" panose="02020603050405020304" pitchFamily="18" charset="0"/>
              </a:rPr>
              <a:t>Sampling Strategy </a:t>
            </a:r>
            <a:r>
              <a:rPr lang="en-US" sz="2800" b="1" dirty="0" smtClean="0">
                <a:latin typeface="Times New Roman" panose="02020603050405020304" pitchFamily="18" charset="0"/>
                <a:cs typeface="Times New Roman" panose="02020603050405020304" pitchFamily="18" charset="0"/>
              </a:rPr>
              <a:t>with ASD</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14</a:t>
            </a:fld>
            <a:endParaRPr lang="en-US" dirty="0">
              <a:solidFill>
                <a:prstClr val="black"/>
              </a:solidFill>
            </a:endParaRPr>
          </a:p>
        </p:txBody>
      </p:sp>
      <p:sp>
        <p:nvSpPr>
          <p:cNvPr id="6" name="Rectangle 5"/>
          <p:cNvSpPr/>
          <p:nvPr/>
        </p:nvSpPr>
        <p:spPr>
          <a:xfrm>
            <a:off x="75526" y="5988419"/>
            <a:ext cx="8391524" cy="646331"/>
          </a:xfrm>
          <a:prstGeom prst="rect">
            <a:avLst/>
          </a:prstGeom>
        </p:spPr>
        <p:txBody>
          <a:bodyPr wrap="square">
            <a:spAutoFit/>
          </a:bodyPr>
          <a:lstStyle/>
          <a:p>
            <a:r>
              <a:rPr lang="en-US" i="1" dirty="0">
                <a:latin typeface="Times New Roman" panose="02020603050405020304" pitchFamily="18" charset="0"/>
                <a:cs typeface="Times New Roman" panose="02020603050405020304" pitchFamily="18" charset="0"/>
              </a:rPr>
              <a:t>Schematic illustration of the technical arrangement of a </a:t>
            </a:r>
            <a:r>
              <a:rPr lang="en-US" i="1" dirty="0" err="1">
                <a:latin typeface="Times New Roman" panose="02020603050405020304" pitchFamily="18" charset="0"/>
                <a:cs typeface="Times New Roman" panose="02020603050405020304" pitchFamily="18" charset="0"/>
              </a:rPr>
              <a:t>hyperspectral</a:t>
            </a:r>
            <a:r>
              <a:rPr lang="en-US" i="1" dirty="0">
                <a:latin typeface="Times New Roman" panose="02020603050405020304" pitchFamily="18" charset="0"/>
                <a:cs typeface="Times New Roman" panose="02020603050405020304" pitchFamily="18" charset="0"/>
              </a:rPr>
              <a:t> field- or laboratory </a:t>
            </a:r>
            <a:r>
              <a:rPr lang="en-US" i="1" dirty="0" smtClean="0">
                <a:latin typeface="Times New Roman" panose="02020603050405020304" pitchFamily="18" charset="0"/>
                <a:cs typeface="Times New Roman" panose="02020603050405020304" pitchFamily="18" charset="0"/>
              </a:rPr>
              <a:t>measurement (Danner et al, 2015)</a:t>
            </a:r>
            <a:endParaRPr lang="en-US" dirty="0">
              <a:latin typeface="Times New Roman" panose="02020603050405020304" pitchFamily="18" charset="0"/>
              <a:cs typeface="Times New Roman" panose="02020603050405020304" pitchFamily="18" charset="0"/>
            </a:endParaRPr>
          </a:p>
        </p:txBody>
      </p:sp>
      <p:pic>
        <p:nvPicPr>
          <p:cNvPr id="4098" name="Picture 2" descr="C:\Users\msadrian\Desktop\Seminar presentaion\ASD Revised photo by paint.png"/>
          <p:cNvPicPr>
            <a:picLocks noChangeAspect="1" noChangeArrowheads="1"/>
          </p:cNvPicPr>
          <p:nvPr/>
        </p:nvPicPr>
        <p:blipFill rotWithShape="1">
          <a:blip r:embed="rId3">
            <a:extLst>
              <a:ext uri="{28A0092B-C50C-407E-A947-70E740481C1C}">
                <a14:useLocalDpi xmlns:a14="http://schemas.microsoft.com/office/drawing/2010/main" val="0"/>
              </a:ext>
            </a:extLst>
          </a:blip>
          <a:srcRect l="3675" r="21841"/>
          <a:stretch/>
        </p:blipFill>
        <p:spPr bwMode="auto">
          <a:xfrm>
            <a:off x="428368" y="574932"/>
            <a:ext cx="7150443" cy="5400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msadrian\Desktop\Seminar presentaion\Sample hol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3585" y="377224"/>
            <a:ext cx="3236913" cy="3361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C:\Users\msadrian\Desktop\Seminar presentaion\Contact pro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704934" y="3656043"/>
            <a:ext cx="2394217" cy="3147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30837" y="3679667"/>
            <a:ext cx="154241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Sample holder</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142378" y="6426741"/>
            <a:ext cx="151932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Contact probe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831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175" y="1"/>
            <a:ext cx="10972800" cy="723900"/>
          </a:xfrm>
        </p:spPr>
        <p:txBody>
          <a:bodyPr/>
          <a:lstStyle/>
          <a:p>
            <a:r>
              <a:rPr lang="en-US" sz="2800" b="1" dirty="0" smtClean="0">
                <a:latin typeface="Times New Roman" panose="02020603050405020304" pitchFamily="18" charset="0"/>
                <a:cs typeface="Times New Roman" panose="02020603050405020304" pitchFamily="18" charset="0"/>
              </a:rPr>
              <a:t>How FTIR works</a:t>
            </a: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15</a:t>
            </a:fld>
            <a:endParaRPr lang="en-US" dirty="0">
              <a:solidFill>
                <a:prstClr val="black"/>
              </a:solidFill>
            </a:endParaRPr>
          </a:p>
        </p:txBody>
      </p:sp>
      <p:pic>
        <p:nvPicPr>
          <p:cNvPr id="3074" name="Picture 2" descr="https://crustal.usgs.gov/speclab/data/HTMLmetadata/README/figure04.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850" t="210" b="47177"/>
          <a:stretch/>
        </p:blipFill>
        <p:spPr bwMode="auto">
          <a:xfrm>
            <a:off x="6997787" y="1672537"/>
            <a:ext cx="476250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8098399" y="4161387"/>
            <a:ext cx="25813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Kokaly</a:t>
            </a:r>
            <a:r>
              <a:rPr lang="en-US" dirty="0">
                <a:latin typeface="Times New Roman" panose="02020603050405020304" pitchFamily="18" charset="0"/>
                <a:cs typeface="Times New Roman" panose="02020603050405020304" pitchFamily="18" charset="0"/>
              </a:rPr>
              <a:t>, R.F</a:t>
            </a:r>
            <a:r>
              <a:rPr lang="en-US" dirty="0" smtClean="0">
                <a:latin typeface="Times New Roman" panose="02020603050405020304" pitchFamily="18" charset="0"/>
                <a:cs typeface="Times New Roman" panose="02020603050405020304" pitchFamily="18" charset="0"/>
              </a:rPr>
              <a:t>., et al. 2017)</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367227" y="1433558"/>
            <a:ext cx="6334125"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FTIR uses interferometry to record information about a material placed in the IR beam. The Fourier Transform results in spectra that analysts can use </a:t>
            </a:r>
            <a:r>
              <a:rPr lang="en-US" dirty="0" smtClean="0">
                <a:latin typeface="Times New Roman" panose="02020603050405020304" pitchFamily="18" charset="0"/>
                <a:cs typeface="Times New Roman" panose="02020603050405020304" pitchFamily="18" charset="0"/>
              </a:rPr>
              <a:t>to identify </a:t>
            </a:r>
            <a:r>
              <a:rPr lang="en-US" dirty="0">
                <a:latin typeface="Times New Roman" panose="02020603050405020304" pitchFamily="18" charset="0"/>
                <a:cs typeface="Times New Roman" panose="02020603050405020304" pitchFamily="18" charset="0"/>
              </a:rPr>
              <a:t>or quantify the material.</a:t>
            </a:r>
          </a:p>
        </p:txBody>
      </p:sp>
      <p:sp>
        <p:nvSpPr>
          <p:cNvPr id="8" name="Rectangle 7"/>
          <p:cNvSpPr/>
          <p:nvPr/>
        </p:nvSpPr>
        <p:spPr>
          <a:xfrm>
            <a:off x="486289" y="3488456"/>
            <a:ext cx="6096000" cy="1200329"/>
          </a:xfrm>
          <a:prstGeom prst="rect">
            <a:avLst/>
          </a:prstGeom>
        </p:spPr>
        <p:txBody>
          <a:bodyPr>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FTIR spectrum arises from </a:t>
            </a:r>
            <a:r>
              <a:rPr lang="en-US" dirty="0" err="1">
                <a:latin typeface="Times New Roman" panose="02020603050405020304" pitchFamily="18" charset="0"/>
                <a:cs typeface="Times New Roman" panose="02020603050405020304" pitchFamily="18" charset="0"/>
              </a:rPr>
              <a:t>interferograms</a:t>
            </a:r>
            <a:r>
              <a:rPr lang="en-US" dirty="0">
                <a:latin typeface="Times New Roman" panose="02020603050405020304" pitchFamily="18" charset="0"/>
                <a:cs typeface="Times New Roman" panose="02020603050405020304" pitchFamily="18" charset="0"/>
              </a:rPr>
              <a:t> being ‘decoded’ into recognizable spectra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in spectra help identify the sample, since molecules exhibit specific IR fingerprints</a:t>
            </a:r>
          </a:p>
        </p:txBody>
      </p:sp>
    </p:spTree>
    <p:extLst>
      <p:ext uri="{BB962C8B-B14F-4D97-AF65-F5344CB8AC3E}">
        <p14:creationId xmlns:p14="http://schemas.microsoft.com/office/powerpoint/2010/main" val="1725048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477837"/>
          </a:xfrm>
        </p:spPr>
        <p:txBody>
          <a:bodyPr/>
          <a:lstStyle/>
          <a:p>
            <a:r>
              <a:rPr lang="en-US" sz="2800" b="1" dirty="0" smtClean="0">
                <a:latin typeface="Times New Roman" panose="02020603050405020304" pitchFamily="18" charset="0"/>
                <a:cs typeface="Times New Roman" panose="02020603050405020304" pitchFamily="18" charset="0"/>
              </a:rPr>
              <a:t>How XRD works!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16</a:t>
            </a:fld>
            <a:endParaRPr lang="en-US" dirty="0">
              <a:solidFill>
                <a:prstClr val="black"/>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6057900"/>
            <a:ext cx="4933950"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438684"/>
            <a:ext cx="11077575" cy="5571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970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887" y="645341"/>
            <a:ext cx="10972800" cy="1143000"/>
          </a:xfrm>
        </p:spPr>
        <p:txBody>
          <a:bodyPr/>
          <a:lstStyle/>
          <a:p>
            <a:r>
              <a:rPr lang="en-US" sz="2400" b="1" dirty="0" smtClean="0">
                <a:latin typeface="Times New Roman" panose="02020603050405020304" pitchFamily="18" charset="0"/>
                <a:cs typeface="Times New Roman" panose="02020603050405020304" pitchFamily="18" charset="0"/>
              </a:rPr>
              <a:t>An Infra-Red spectroscopic view of atmospheric particulates over El Paso, Texas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17</a:t>
            </a:fld>
            <a:endParaRPr lang="en-US"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4" y="1585913"/>
            <a:ext cx="4733925" cy="3876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1178" y="2539352"/>
            <a:ext cx="6772275"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Nine sets of atmospheric dust samples were collected at 5 km intervals along </a:t>
            </a:r>
            <a:r>
              <a:rPr lang="en-US" dirty="0" smtClean="0">
                <a:latin typeface="Times New Roman" panose="02020603050405020304" pitchFamily="18" charset="0"/>
                <a:cs typeface="Times New Roman" panose="02020603050405020304" pitchFamily="18" charset="0"/>
              </a:rPr>
              <a:t>an east-west </a:t>
            </a:r>
            <a:r>
              <a:rPr lang="en-US" dirty="0">
                <a:latin typeface="Times New Roman" panose="02020603050405020304" pitchFamily="18" charset="0"/>
                <a:cs typeface="Times New Roman" panose="02020603050405020304" pitchFamily="18" charset="0"/>
              </a:rPr>
              <a:t>line from commercial, high </a:t>
            </a:r>
            <a:r>
              <a:rPr lang="en-US" dirty="0" smtClean="0">
                <a:latin typeface="Times New Roman" panose="02020603050405020304" pitchFamily="18" charset="0"/>
                <a:cs typeface="Times New Roman" panose="02020603050405020304" pitchFamily="18" charset="0"/>
              </a:rPr>
              <a:t>population density </a:t>
            </a:r>
            <a:r>
              <a:rPr lang="en-US" dirty="0">
                <a:latin typeface="Times New Roman" panose="02020603050405020304" pitchFamily="18" charset="0"/>
                <a:cs typeface="Times New Roman" panose="02020603050405020304" pitchFamily="18" charset="0"/>
              </a:rPr>
              <a:t>residential, industrial, </a:t>
            </a:r>
            <a:r>
              <a:rPr lang="en-US" dirty="0" smtClean="0">
                <a:latin typeface="Times New Roman" panose="02020603050405020304" pitchFamily="18" charset="0"/>
                <a:cs typeface="Times New Roman" panose="02020603050405020304" pitchFamily="18" charset="0"/>
              </a:rPr>
              <a:t>and low </a:t>
            </a:r>
            <a:r>
              <a:rPr lang="en-US" dirty="0">
                <a:latin typeface="Times New Roman" panose="02020603050405020304" pitchFamily="18" charset="0"/>
                <a:cs typeface="Times New Roman" panose="02020603050405020304" pitchFamily="18" charset="0"/>
              </a:rPr>
              <a:t>population density </a:t>
            </a:r>
            <a:r>
              <a:rPr lang="en-US" dirty="0" smtClean="0">
                <a:latin typeface="Times New Roman" panose="02020603050405020304" pitchFamily="18" charset="0"/>
                <a:cs typeface="Times New Roman" panose="02020603050405020304" pitchFamily="18" charset="0"/>
              </a:rPr>
              <a:t>residential environments </a:t>
            </a:r>
            <a:r>
              <a:rPr lang="en-US" dirty="0">
                <a:latin typeface="Times New Roman" panose="02020603050405020304" pitchFamily="18" charset="0"/>
                <a:cs typeface="Times New Roman" panose="02020603050405020304" pitchFamily="18" charset="0"/>
              </a:rPr>
              <a:t>within the central urban area of El Paso, Texas</a:t>
            </a:r>
          </a:p>
        </p:txBody>
      </p:sp>
      <p:sp>
        <p:nvSpPr>
          <p:cNvPr id="3" name="TextBox 2"/>
          <p:cNvSpPr txBox="1"/>
          <p:nvPr/>
        </p:nvSpPr>
        <p:spPr>
          <a:xfrm>
            <a:off x="4885038" y="278196"/>
            <a:ext cx="2582758"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Past Studies</a:t>
            </a:r>
            <a:endParaRPr 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8591551" y="5462588"/>
            <a:ext cx="6096000" cy="307777"/>
          </a:xfrm>
          <a:prstGeom prst="rect">
            <a:avLst/>
          </a:prstGeom>
        </p:spPr>
        <p:txBody>
          <a:bodyPr>
            <a:spAutoFit/>
          </a:bodyPr>
          <a:lstStyle/>
          <a:p>
            <a:r>
              <a:rPr lang="en-US" sz="1400" dirty="0" smtClean="0">
                <a:latin typeface="Times New Roman" panose="02020603050405020304" pitchFamily="18" charset="0"/>
                <a:cs typeface="Times New Roman" panose="02020603050405020304" pitchFamily="18" charset="0"/>
              </a:rPr>
              <a:t>Blanco and McIntyre, 1972</a:t>
            </a:r>
            <a:endParaRPr lang="en-US" sz="1400" dirty="0"/>
          </a:p>
        </p:txBody>
      </p:sp>
    </p:spTree>
    <p:extLst>
      <p:ext uri="{BB962C8B-B14F-4D97-AF65-F5344CB8AC3E}">
        <p14:creationId xmlns:p14="http://schemas.microsoft.com/office/powerpoint/2010/main" val="2305229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18</a:t>
            </a:fld>
            <a:endParaRPr lang="en-US" dirty="0">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369280"/>
            <a:ext cx="10220325" cy="5279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9111" y="445949"/>
            <a:ext cx="10706100" cy="923330"/>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Frequency of identification as a function of particle size for each member of the five chemical families in the nine atmospheric dust samples containing a given constituent is indicated by the number in the appropriate column.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609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4138"/>
            <a:ext cx="10972800" cy="401637"/>
          </a:xfrm>
        </p:spPr>
        <p:txBody>
          <a:bodyPr/>
          <a:lstStyle/>
          <a:p>
            <a:r>
              <a:rPr lang="en-US" sz="2800" b="1" dirty="0">
                <a:latin typeface="Times New Roman" panose="02020603050405020304" pitchFamily="18" charset="0"/>
                <a:cs typeface="Times New Roman" panose="02020603050405020304" pitchFamily="18" charset="0"/>
              </a:rPr>
              <a:t>Transmittance Method</a:t>
            </a:r>
            <a:endParaRPr lang="en-US" sz="2800" b="1"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19</a:t>
            </a:fld>
            <a:endParaRPr lang="en-US"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13" y="1143000"/>
            <a:ext cx="6810375" cy="4743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76813" y="5886450"/>
            <a:ext cx="6810375"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nfra-red </a:t>
            </a:r>
            <a:r>
              <a:rPr lang="en-US" dirty="0">
                <a:latin typeface="Times New Roman" panose="02020603050405020304" pitchFamily="18" charset="0"/>
                <a:cs typeface="Times New Roman" panose="02020603050405020304" pitchFamily="18" charset="0"/>
              </a:rPr>
              <a:t>absorption spectra of atmospheric dust collected, sample 5 with stage l-6.                                     </a:t>
            </a:r>
          </a:p>
        </p:txBody>
      </p:sp>
      <p:sp>
        <p:nvSpPr>
          <p:cNvPr id="6" name="Rectangle 5"/>
          <p:cNvSpPr/>
          <p:nvPr/>
        </p:nvSpPr>
        <p:spPr>
          <a:xfrm>
            <a:off x="0" y="1529566"/>
            <a:ext cx="4895850" cy="1754326"/>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by </a:t>
            </a:r>
            <a:r>
              <a:rPr lang="en-US" dirty="0">
                <a:solidFill>
                  <a:srgbClr val="FF0000"/>
                </a:solidFill>
                <a:latin typeface="Times New Roman" panose="02020603050405020304" pitchFamily="18" charset="0"/>
                <a:cs typeface="Times New Roman" panose="02020603050405020304" pitchFamily="18" charset="0"/>
              </a:rPr>
              <a:t>stage 6 the </a:t>
            </a:r>
            <a:r>
              <a:rPr lang="en-US" dirty="0" smtClean="0">
                <a:solidFill>
                  <a:srgbClr val="FF0000"/>
                </a:solidFill>
                <a:latin typeface="Times New Roman" panose="02020603050405020304" pitchFamily="18" charset="0"/>
                <a:cs typeface="Times New Roman" panose="02020603050405020304" pitchFamily="18" charset="0"/>
              </a:rPr>
              <a:t>silicate (1028 cm^-l</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absorption band </a:t>
            </a:r>
            <a:r>
              <a:rPr lang="en-US" dirty="0">
                <a:solidFill>
                  <a:srgbClr val="FF0000"/>
                </a:solidFill>
                <a:latin typeface="Times New Roman" panose="02020603050405020304" pitchFamily="18" charset="0"/>
                <a:cs typeface="Times New Roman" panose="02020603050405020304" pitchFamily="18" charset="0"/>
              </a:rPr>
              <a:t>is no longer the strongest band.</a:t>
            </a:r>
            <a:r>
              <a:rPr lang="en-US" dirty="0">
                <a:latin typeface="Times New Roman" panose="02020603050405020304" pitchFamily="18" charset="0"/>
                <a:cs typeface="Times New Roman" panose="02020603050405020304" pitchFamily="18" charset="0"/>
              </a:rPr>
              <a:t> All sets of samples revealed the presence </a:t>
            </a:r>
            <a:r>
              <a:rPr lang="en-US" dirty="0" smtClean="0">
                <a:latin typeface="Times New Roman" panose="02020603050405020304" pitchFamily="18" charset="0"/>
                <a:cs typeface="Times New Roman" panose="02020603050405020304" pitchFamily="18" charset="0"/>
              </a:rPr>
              <a:t>of ammonium </a:t>
            </a:r>
            <a:r>
              <a:rPr lang="en-US" dirty="0">
                <a:latin typeface="Times New Roman" panose="02020603050405020304" pitchFamily="18" charset="0"/>
                <a:cs typeface="Times New Roman" panose="02020603050405020304" pitchFamily="18" charset="0"/>
              </a:rPr>
              <a:t>sulfate in the large particle fraction and never in the giant particle fraction</a:t>
            </a:r>
          </a:p>
          <a:p>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sample</a:t>
            </a:r>
            <a:r>
              <a:rPr lang="en-US" dirty="0">
                <a:latin typeface="Times New Roman" panose="02020603050405020304" pitchFamily="18" charset="0"/>
                <a:cs typeface="Times New Roman" panose="02020603050405020304" pitchFamily="18" charset="0"/>
              </a:rPr>
              <a:t>.</a:t>
            </a:r>
          </a:p>
        </p:txBody>
      </p:sp>
      <p:cxnSp>
        <p:nvCxnSpPr>
          <p:cNvPr id="11" name="Straight Arrow Connector 10"/>
          <p:cNvCxnSpPr/>
          <p:nvPr/>
        </p:nvCxnSpPr>
        <p:spPr>
          <a:xfrm>
            <a:off x="10201275" y="2466975"/>
            <a:ext cx="0" cy="2828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69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Introduction</a:t>
            </a:r>
          </a:p>
          <a:p>
            <a:r>
              <a:rPr lang="en-US" sz="2800" dirty="0" smtClean="0">
                <a:latin typeface="Times New Roman" panose="02020603050405020304" pitchFamily="18" charset="0"/>
                <a:cs typeface="Times New Roman" panose="02020603050405020304" pitchFamily="18" charset="0"/>
              </a:rPr>
              <a:t>Past studies</a:t>
            </a:r>
          </a:p>
          <a:p>
            <a:r>
              <a:rPr lang="en-US" sz="2800" dirty="0" smtClean="0">
                <a:latin typeface="Times New Roman" panose="02020603050405020304" pitchFamily="18" charset="0"/>
                <a:cs typeface="Times New Roman" panose="02020603050405020304" pitchFamily="18" charset="0"/>
              </a:rPr>
              <a:t>Proposed Work:</a:t>
            </a:r>
          </a:p>
          <a:p>
            <a:pPr lvl="1">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Sample Location</a:t>
            </a:r>
          </a:p>
          <a:p>
            <a:pPr lvl="1">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Sample collection</a:t>
            </a:r>
          </a:p>
          <a:p>
            <a:pPr lvl="1">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Methods (Spectroscopy and XRD) </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Initial Results ( Using SWIR, LWIR, and XRD)</a:t>
            </a: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2</a:t>
            </a:fld>
            <a:endParaRPr lang="en-US" dirty="0">
              <a:solidFill>
                <a:prstClr val="black"/>
              </a:solidFill>
            </a:endParaRPr>
          </a:p>
        </p:txBody>
      </p:sp>
      <p:sp>
        <p:nvSpPr>
          <p:cNvPr id="5" name="Rectangle 4"/>
          <p:cNvSpPr/>
          <p:nvPr/>
        </p:nvSpPr>
        <p:spPr>
          <a:xfrm>
            <a:off x="4834504" y="0"/>
            <a:ext cx="2134332" cy="750975"/>
          </a:xfrm>
          <a:prstGeom prst="rect">
            <a:avLst/>
          </a:prstGeom>
        </p:spPr>
        <p:txBody>
          <a:bodyPr wrap="square">
            <a:spAutoFit/>
          </a:bodyPr>
          <a:lstStyle/>
          <a:p>
            <a:pPr>
              <a:lnSpc>
                <a:spcPct val="107000"/>
              </a:lnSpc>
              <a:spcAft>
                <a:spcPts val="800"/>
              </a:spcAft>
            </a:pPr>
            <a:r>
              <a:rPr lang="en-US" sz="4000" b="1" dirty="0">
                <a:solidFill>
                  <a:srgbClr val="444444"/>
                </a:solidFill>
                <a:latin typeface="Times New Roman" panose="02020603050405020304" pitchFamily="18" charset="0"/>
                <a:ea typeface="Calibri" panose="020F0502020204030204" pitchFamily="34" charset="0"/>
                <a:cs typeface="Times New Roman" panose="02020603050405020304" pitchFamily="18" charset="0"/>
              </a:rPr>
              <a:t>Outline</a:t>
            </a: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285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71625"/>
            <a:ext cx="6167438" cy="4525963"/>
          </a:xfrm>
        </p:spPr>
        <p:txBody>
          <a:bodyPr/>
          <a:lstStyle/>
          <a:p>
            <a:pPr marL="0" indent="0">
              <a:buNone/>
            </a:pPr>
            <a:r>
              <a:rPr lang="en-US" sz="2000" b="1" dirty="0" smtClean="0">
                <a:latin typeface="Times New Roman" panose="02020603050405020304" pitchFamily="18" charset="0"/>
                <a:cs typeface="Times New Roman" panose="02020603050405020304" pitchFamily="18" charset="0"/>
              </a:rPr>
              <a:t>Characterization and  morphological analysis of individual  aerosol of pm</a:t>
            </a:r>
            <a:r>
              <a:rPr lang="en-US" sz="1800" b="1" baseline="-25000" dirty="0" smtClean="0">
                <a:latin typeface="Times New Roman" panose="02020603050405020304" pitchFamily="18" charset="0"/>
                <a:cs typeface="Times New Roman" panose="02020603050405020304" pitchFamily="18" charset="0"/>
              </a:rPr>
              <a:t>10</a:t>
            </a:r>
            <a:r>
              <a:rPr lang="en-US" sz="2000" b="1" dirty="0" smtClean="0">
                <a:latin typeface="Times New Roman" panose="02020603050405020304" pitchFamily="18" charset="0"/>
                <a:cs typeface="Times New Roman" panose="02020603050405020304" pitchFamily="18" charset="0"/>
              </a:rPr>
              <a:t> in urban area of </a:t>
            </a:r>
            <a:r>
              <a:rPr lang="en-US" sz="2000" b="1" dirty="0" err="1" smtClean="0">
                <a:latin typeface="Times New Roman" panose="02020603050405020304" pitchFamily="18" charset="0"/>
                <a:cs typeface="Times New Roman" panose="02020603050405020304" pitchFamily="18" charset="0"/>
              </a:rPr>
              <a:t>lucknow</a:t>
            </a:r>
            <a:r>
              <a:rPr lang="en-US" sz="2000" b="1" dirty="0" smtClean="0">
                <a:latin typeface="Times New Roman" panose="02020603050405020304" pitchFamily="18" charset="0"/>
                <a:cs typeface="Times New Roman" panose="02020603050405020304" pitchFamily="18" charset="0"/>
              </a:rPr>
              <a:t>, India.</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Particulate </a:t>
            </a:r>
            <a:r>
              <a:rPr lang="en-US" sz="2000" dirty="0">
                <a:latin typeface="Times New Roman" panose="02020603050405020304" pitchFamily="18" charset="0"/>
                <a:cs typeface="Times New Roman" panose="02020603050405020304" pitchFamily="18" charset="0"/>
              </a:rPr>
              <a:t>matters were studied for morphological analysis, elemental composition and functional group variability with the help of Scanning Electron Microscope-Energy Dispersive Spectroscopy (SEM-EDS) followed by Fourier Transform Infrared spectroscopy (FTIR).</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20</a:t>
            </a:fld>
            <a:endParaRPr lang="en-US" dirty="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371475"/>
            <a:ext cx="5381625" cy="6115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43638" y="6498193"/>
            <a:ext cx="355321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Different sampling sites at </a:t>
            </a:r>
            <a:r>
              <a:rPr lang="en-US" dirty="0" err="1" smtClean="0">
                <a:latin typeface="Times New Roman" panose="02020603050405020304" pitchFamily="18" charset="0"/>
                <a:cs typeface="Times New Roman" panose="02020603050405020304" pitchFamily="18" charset="0"/>
              </a:rPr>
              <a:t>Lucknow</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35178" y="251592"/>
            <a:ext cx="2582758"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Past Studies</a:t>
            </a:r>
            <a:endParaRPr lang="en-US" sz="3600" b="1" dirty="0">
              <a:latin typeface="Times New Roman" panose="02020603050405020304" pitchFamily="18" charset="0"/>
              <a:cs typeface="Times New Roman" panose="02020603050405020304" pitchFamily="18" charset="0"/>
            </a:endParaRPr>
          </a:p>
        </p:txBody>
      </p:sp>
      <p:sp>
        <p:nvSpPr>
          <p:cNvPr id="2" name="Rectangle 1"/>
          <p:cNvSpPr/>
          <p:nvPr/>
        </p:nvSpPr>
        <p:spPr>
          <a:xfrm>
            <a:off x="9642196" y="6488668"/>
            <a:ext cx="213391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Bharti</a:t>
            </a:r>
            <a:r>
              <a:rPr lang="en-US" dirty="0" smtClean="0">
                <a:latin typeface="Times New Roman" panose="02020603050405020304" pitchFamily="18" charset="0"/>
                <a:cs typeface="Times New Roman" panose="02020603050405020304" pitchFamily="18" charset="0"/>
              </a:rPr>
              <a:t>, et al., 2017)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563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16316"/>
          </a:xfrm>
        </p:spPr>
        <p:txBody>
          <a:bodyPr/>
          <a:lstStyle/>
          <a:p>
            <a:r>
              <a:rPr lang="en-US" dirty="0" smtClean="0">
                <a:latin typeface="Times New Roman" panose="02020603050405020304" pitchFamily="18" charset="0"/>
                <a:cs typeface="Times New Roman" panose="02020603050405020304" pitchFamily="18" charset="0"/>
              </a:rPr>
              <a:t>Past Studies</a:t>
            </a:r>
            <a:endParaRPr 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half" idx="1"/>
          </p:nvPr>
        </p:nvSpPr>
        <p:spPr>
          <a:xfrm>
            <a:off x="152400" y="616317"/>
            <a:ext cx="5842000" cy="5509848"/>
          </a:xfrm>
        </p:spPr>
        <p:txBody>
          <a:bodyPr/>
          <a:lstStyle/>
          <a:p>
            <a:pPr algn="just"/>
            <a:r>
              <a:rPr lang="en-US" sz="2000" dirty="0" err="1">
                <a:latin typeface="Times New Roman" panose="02020603050405020304" pitchFamily="18" charset="0"/>
                <a:cs typeface="Times New Roman" panose="02020603050405020304" pitchFamily="18" charset="0"/>
              </a:rPr>
              <a:t>Sulphate</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bisulphate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was </a:t>
            </a:r>
            <a:r>
              <a:rPr lang="en-US" sz="2000" dirty="0">
                <a:latin typeface="Times New Roman" panose="02020603050405020304" pitchFamily="18" charset="0"/>
                <a:cs typeface="Times New Roman" panose="02020603050405020304" pitchFamily="18" charset="0"/>
              </a:rPr>
              <a:t>found integrated between 1000–1200 </a:t>
            </a:r>
            <a:r>
              <a:rPr lang="en-US" sz="2000" dirty="0" smtClean="0">
                <a:latin typeface="Times New Roman" panose="02020603050405020304" pitchFamily="18" charset="0"/>
                <a:cs typeface="Times New Roman" panose="02020603050405020304" pitchFamily="18" charset="0"/>
              </a:rPr>
              <a:t>cm</a:t>
            </a:r>
            <a:r>
              <a:rPr lang="en-US" sz="2000" baseline="30000" dirty="0" smtClean="0">
                <a:latin typeface="Times New Roman" panose="02020603050405020304" pitchFamily="18" charset="0"/>
                <a:cs typeface="Times New Roman" panose="02020603050405020304" pitchFamily="18" charset="0"/>
              </a:rPr>
              <a:t>−</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605–595.8 </a:t>
            </a:r>
            <a:r>
              <a:rPr lang="en-US" sz="2000" dirty="0" smtClean="0">
                <a:latin typeface="Times New Roman" panose="02020603050405020304" pitchFamily="18" charset="0"/>
                <a:cs typeface="Times New Roman" panose="02020603050405020304" pitchFamily="18" charset="0"/>
              </a:rPr>
              <a:t>cm</a:t>
            </a:r>
            <a:r>
              <a:rPr lang="en-US" sz="2000" baseline="30000" dirty="0" smtClean="0">
                <a:latin typeface="Times New Roman" panose="02020603050405020304" pitchFamily="18" charset="0"/>
                <a:cs typeface="Times New Roman" panose="02020603050405020304" pitchFamily="18" charset="0"/>
              </a:rPr>
              <a:t>−</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respectively.</a:t>
            </a:r>
          </a:p>
          <a:p>
            <a:pPr algn="just"/>
            <a:r>
              <a:rPr lang="en-US" sz="2000" dirty="0">
                <a:latin typeface="Times New Roman" panose="02020603050405020304" pitchFamily="18" charset="0"/>
                <a:cs typeface="Times New Roman" panose="02020603050405020304" pitchFamily="18" charset="0"/>
              </a:rPr>
              <a:t>Strong absorption at 1090–730 </a:t>
            </a:r>
            <a:r>
              <a:rPr lang="en-US" sz="2000" dirty="0" smtClean="0">
                <a:latin typeface="Times New Roman" panose="02020603050405020304" pitchFamily="18" charset="0"/>
                <a:cs typeface="Times New Roman" panose="02020603050405020304" pitchFamily="18" charset="0"/>
              </a:rPr>
              <a:t>cm</a:t>
            </a:r>
            <a:r>
              <a:rPr lang="en-US" sz="2000" baseline="30000" dirty="0" smtClean="0">
                <a:latin typeface="Times New Roman" panose="02020603050405020304" pitchFamily="18" charset="0"/>
                <a:cs typeface="Times New Roman" panose="02020603050405020304" pitchFamily="18" charset="0"/>
              </a:rPr>
              <a:t>−1</a:t>
            </a:r>
            <a:r>
              <a:rPr lang="en-US" sz="2000" dirty="0" smtClean="0">
                <a:latin typeface="Times New Roman" panose="02020603050405020304" pitchFamily="18" charset="0"/>
                <a:cs typeface="Times New Roman" panose="02020603050405020304" pitchFamily="18" charset="0"/>
              </a:rPr>
              <a:t> represents </a:t>
            </a:r>
            <a:r>
              <a:rPr lang="en-US" sz="2000" dirty="0">
                <a:latin typeface="Times New Roman" panose="02020603050405020304" pitchFamily="18" charset="0"/>
                <a:cs typeface="Times New Roman" panose="02020603050405020304" pitchFamily="18" charset="0"/>
              </a:rPr>
              <a:t>the dominance of quartz and kaolinite in the </a:t>
            </a:r>
            <a:r>
              <a:rPr lang="en-US" sz="2000" dirty="0" smtClean="0">
                <a:latin typeface="Times New Roman" panose="02020603050405020304" pitchFamily="18" charset="0"/>
                <a:cs typeface="Times New Roman" panose="02020603050405020304" pitchFamily="18" charset="0"/>
              </a:rPr>
              <a:t>particulates.</a:t>
            </a:r>
          </a:p>
          <a:p>
            <a:pPr algn="just"/>
            <a:r>
              <a:rPr lang="en-US" sz="2000" dirty="0">
                <a:latin typeface="Times New Roman" panose="02020603050405020304" pitchFamily="18" charset="0"/>
                <a:cs typeface="Times New Roman" panose="02020603050405020304" pitchFamily="18" charset="0"/>
              </a:rPr>
              <a:t>Absorption between 461 and 467 </a:t>
            </a:r>
            <a:r>
              <a:rPr lang="en-US" sz="2000" dirty="0" smtClean="0">
                <a:latin typeface="Times New Roman" panose="02020603050405020304" pitchFamily="18" charset="0"/>
                <a:cs typeface="Times New Roman" panose="02020603050405020304" pitchFamily="18" charset="0"/>
              </a:rPr>
              <a:t>cm</a:t>
            </a:r>
            <a:r>
              <a:rPr lang="en-US" sz="2000" baseline="30000" dirty="0" smtClean="0">
                <a:latin typeface="Times New Roman" panose="02020603050405020304" pitchFamily="18" charset="0"/>
                <a:cs typeface="Times New Roman" panose="02020603050405020304" pitchFamily="18" charset="0"/>
              </a:rPr>
              <a:t>−</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indicates the presence of silicate ions in particulate matter, </a:t>
            </a:r>
            <a:r>
              <a:rPr lang="en-US" sz="2000" dirty="0" smtClean="0">
                <a:latin typeface="Times New Roman" panose="02020603050405020304" pitchFamily="18" charset="0"/>
                <a:cs typeface="Times New Roman" panose="02020603050405020304" pitchFamily="18" charset="0"/>
              </a:rPr>
              <a:t>whereas, absorption </a:t>
            </a:r>
            <a:r>
              <a:rPr lang="en-US" sz="2000" dirty="0">
                <a:latin typeface="Times New Roman" panose="02020603050405020304" pitchFamily="18" charset="0"/>
                <a:cs typeface="Times New Roman" panose="02020603050405020304" pitchFamily="18" charset="0"/>
              </a:rPr>
              <a:t>between 776 and 796 cm</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is due to presence of </a:t>
            </a:r>
            <a:r>
              <a:rPr lang="en-US" sz="2000" dirty="0" smtClean="0">
                <a:latin typeface="Times New Roman" panose="02020603050405020304" pitchFamily="18" charset="0"/>
                <a:cs typeface="Times New Roman" panose="02020603050405020304" pitchFamily="18" charset="0"/>
              </a:rPr>
              <a:t>silica.</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21</a:t>
            </a:fld>
            <a:endParaRPr lang="en-US" dirty="0">
              <a:solidFill>
                <a:prstClr val="black"/>
              </a:solidFill>
            </a:endParaRPr>
          </a:p>
        </p:txBody>
      </p:sp>
      <p:sp>
        <p:nvSpPr>
          <p:cNvPr id="6" name="Rectangle 5"/>
          <p:cNvSpPr/>
          <p:nvPr/>
        </p:nvSpPr>
        <p:spPr>
          <a:xfrm>
            <a:off x="459475" y="6140734"/>
            <a:ext cx="11506420" cy="323165"/>
          </a:xfrm>
          <a:prstGeom prst="rect">
            <a:avLst/>
          </a:prstGeom>
        </p:spPr>
        <p:txBody>
          <a:bodyPr wrap="none">
            <a:spAutoFit/>
          </a:bodyPr>
          <a:lstStyle/>
          <a:p>
            <a:r>
              <a:rPr lang="en-US" sz="1500" b="1" dirty="0">
                <a:latin typeface="Times New Roman" panose="02020603050405020304" pitchFamily="18" charset="0"/>
                <a:cs typeface="Times New Roman" panose="02020603050405020304" pitchFamily="18" charset="0"/>
              </a:rPr>
              <a:t>FTIR spectra of particulate matter collected from various locations of </a:t>
            </a:r>
            <a:r>
              <a:rPr lang="en-US" sz="1500" b="1" dirty="0" err="1">
                <a:latin typeface="Times New Roman" panose="02020603050405020304" pitchFamily="18" charset="0"/>
                <a:cs typeface="Times New Roman" panose="02020603050405020304" pitchFamily="18" charset="0"/>
              </a:rPr>
              <a:t>Lucknow</a:t>
            </a:r>
            <a:r>
              <a:rPr lang="en-US" sz="1500" b="1" dirty="0">
                <a:latin typeface="Times New Roman" panose="02020603050405020304" pitchFamily="18" charset="0"/>
                <a:cs typeface="Times New Roman" panose="02020603050405020304" pitchFamily="18" charset="0"/>
              </a:rPr>
              <a:t> (NG =</a:t>
            </a:r>
            <a:r>
              <a:rPr lang="en-US" sz="1500" b="1" dirty="0" err="1">
                <a:latin typeface="Times New Roman" panose="02020603050405020304" pitchFamily="18" charset="0"/>
                <a:cs typeface="Times New Roman" panose="02020603050405020304" pitchFamily="18" charset="0"/>
              </a:rPr>
              <a:t>Nishatganj</a:t>
            </a:r>
            <a:r>
              <a:rPr lang="en-US" sz="1500" b="1" dirty="0">
                <a:latin typeface="Times New Roman" panose="02020603050405020304" pitchFamily="18" charset="0"/>
                <a:cs typeface="Times New Roman" panose="02020603050405020304" pitchFamily="18" charset="0"/>
              </a:rPr>
              <a:t>, MG =</a:t>
            </a:r>
            <a:r>
              <a:rPr lang="en-US" sz="1500" b="1" dirty="0" err="1">
                <a:latin typeface="Times New Roman" panose="02020603050405020304" pitchFamily="18" charset="0"/>
                <a:cs typeface="Times New Roman" panose="02020603050405020304" pitchFamily="18" charset="0"/>
              </a:rPr>
              <a:t>Mohanlalganj</a:t>
            </a:r>
            <a:r>
              <a:rPr lang="en-US" sz="1500" b="1" dirty="0" smtClean="0">
                <a:latin typeface="Times New Roman" panose="02020603050405020304" pitchFamily="18" charset="0"/>
                <a:cs typeface="Times New Roman" panose="02020603050405020304" pitchFamily="18" charset="0"/>
              </a:rPr>
              <a:t>) (</a:t>
            </a:r>
            <a:r>
              <a:rPr lang="en-US" sz="1500" b="1" dirty="0"/>
              <a:t>Bharti et al. </a:t>
            </a:r>
            <a:r>
              <a:rPr lang="en-US" sz="1500" b="1" dirty="0" smtClean="0"/>
              <a:t>2017)</a:t>
            </a:r>
            <a:endParaRPr lang="en-US" sz="1500" b="1" dirty="0">
              <a:latin typeface="Times New Roman" panose="02020603050405020304" pitchFamily="18" charset="0"/>
              <a:cs typeface="Times New Roman" panose="02020603050405020304" pitchFamily="18" charset="0"/>
            </a:endParaRPr>
          </a:p>
        </p:txBody>
      </p:sp>
      <p:sp>
        <p:nvSpPr>
          <p:cNvPr id="7" name="Down Arrow 6"/>
          <p:cNvSpPr/>
          <p:nvPr/>
        </p:nvSpPr>
        <p:spPr>
          <a:xfrm>
            <a:off x="10571328" y="1616413"/>
            <a:ext cx="136477" cy="748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9771797" y="2903806"/>
            <a:ext cx="141027" cy="343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9771797" y="3781407"/>
            <a:ext cx="141027" cy="343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9762698" y="4633021"/>
            <a:ext cx="141027" cy="343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p:cNvPicPr>
            <a:picLocks noGrp="1" noChangeAspect="1"/>
          </p:cNvPicPr>
          <p:nvPr>
            <p:ph sz="half" idx="2"/>
          </p:nvPr>
        </p:nvPicPr>
        <p:blipFill>
          <a:blip r:embed="rId2"/>
          <a:stretch>
            <a:fillRect/>
          </a:stretch>
        </p:blipFill>
        <p:spPr>
          <a:xfrm>
            <a:off x="6197599" y="1078523"/>
            <a:ext cx="5900615" cy="5047641"/>
          </a:xfrm>
          <a:prstGeom prst="rect">
            <a:avLst/>
          </a:prstGeom>
          <a:ln>
            <a:noFill/>
          </a:ln>
          <a:effectLst>
            <a:outerShdw blurRad="292100" dist="139700" dir="2700000" algn="tl" rotWithShape="0">
              <a:srgbClr val="333333">
                <a:alpha val="65000"/>
              </a:srgbClr>
            </a:outerShdw>
          </a:effectLst>
        </p:spPr>
      </p:pic>
      <p:sp>
        <p:nvSpPr>
          <p:cNvPr id="5" name="Down Arrow 4"/>
          <p:cNvSpPr/>
          <p:nvPr/>
        </p:nvSpPr>
        <p:spPr>
          <a:xfrm>
            <a:off x="11806311" y="4804547"/>
            <a:ext cx="159584" cy="568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0937631" y="4804547"/>
            <a:ext cx="316523" cy="452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0937631" y="132312"/>
            <a:ext cx="820615" cy="102827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Down Arrow 13"/>
          <p:cNvSpPr/>
          <p:nvPr/>
        </p:nvSpPr>
        <p:spPr>
          <a:xfrm>
            <a:off x="11899735" y="3246859"/>
            <a:ext cx="132319" cy="5345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Down Arrow 17"/>
          <p:cNvSpPr/>
          <p:nvPr/>
        </p:nvSpPr>
        <p:spPr>
          <a:xfrm>
            <a:off x="11400929" y="4124460"/>
            <a:ext cx="216640" cy="56079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0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ppt_w</p:attrName>
                                        </p:attrNameLst>
                                      </p:cBhvr>
                                      <p:tavLst>
                                        <p:tav tm="0" fmla="#ppt_w*sin(2.5*pi*$)">
                                          <p:val>
                                            <p:fltVal val="0"/>
                                          </p:val>
                                        </p:tav>
                                        <p:tav tm="100000">
                                          <p:val>
                                            <p:fltVal val="1"/>
                                          </p:val>
                                        </p:tav>
                                      </p:tavLst>
                                    </p:anim>
                                    <p:anim calcmode="lin" valueType="num">
                                      <p:cBhvr>
                                        <p:cTn id="4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5" grpId="0" animBg="1"/>
      <p:bldP spid="9" grpId="0" animBg="1"/>
      <p:bldP spid="10" grpId="0" animBg="1"/>
      <p:bldP spid="14"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213" y="351549"/>
            <a:ext cx="10972800" cy="655946"/>
          </a:xfrm>
        </p:spPr>
        <p:txBody>
          <a:bodyPr/>
          <a:lstStyle/>
          <a:p>
            <a:r>
              <a:rPr lang="en-US" sz="2400" b="1" dirty="0" smtClean="0">
                <a:latin typeface="Times New Roman" panose="02020603050405020304" pitchFamily="18" charset="0"/>
                <a:cs typeface="Times New Roman" panose="02020603050405020304" pitchFamily="18" charset="0"/>
              </a:rPr>
              <a:t>Physical properties of airborne dust over Arabian Red Sea coastal plain</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1955E8EE-570E-4950-84BD-100FBB988B09}" type="slidenum">
              <a:rPr lang="en-US" smtClean="0">
                <a:solidFill>
                  <a:prstClr val="black">
                    <a:tint val="75000"/>
                  </a:prstClr>
                </a:solidFill>
              </a:rPr>
              <a:pPr>
                <a:defRPr/>
              </a:pPr>
              <a:t>22</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99" y="930584"/>
            <a:ext cx="11045628" cy="418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45452" y="5053210"/>
            <a:ext cx="10244517"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Position of (a) the King Abdullah University of Science and Technology (KAUST) campus on the Arabian Peninsula (red marker</a:t>
            </a:r>
            <a:r>
              <a:rPr lang="en-US" sz="2000" dirty="0" smtClean="0">
                <a:latin typeface="Times New Roman" panose="02020603050405020304" pitchFamily="18" charset="0"/>
                <a:cs typeface="Times New Roman" panose="02020603050405020304" pitchFamily="18" charset="0"/>
              </a:rPr>
              <a:t>), north </a:t>
            </a:r>
            <a:r>
              <a:rPr lang="en-US" sz="2000" dirty="0">
                <a:latin typeface="Times New Roman" panose="02020603050405020304" pitchFamily="18" charset="0"/>
                <a:cs typeface="Times New Roman" panose="02020603050405020304" pitchFamily="18" charset="0"/>
              </a:rPr>
              <a:t>of the coastal city of Jeddah, and (b) the Frisbee deposition sites (DT1-DT4) on the KAUST </a:t>
            </a:r>
            <a:r>
              <a:rPr lang="en-US" sz="2000" dirty="0" smtClean="0">
                <a:latin typeface="Times New Roman" panose="02020603050405020304" pitchFamily="18" charset="0"/>
                <a:cs typeface="Times New Roman" panose="02020603050405020304" pitchFamily="18" charset="0"/>
              </a:rPr>
              <a:t>campus (</a:t>
            </a:r>
            <a:r>
              <a:rPr lang="en-US" sz="2000" dirty="0" err="1" smtClean="0">
                <a:latin typeface="Times New Roman" panose="02020603050405020304" pitchFamily="18" charset="0"/>
                <a:cs typeface="Times New Roman" panose="02020603050405020304" pitchFamily="18" charset="0"/>
              </a:rPr>
              <a:t>Engelbrecht</a:t>
            </a:r>
            <a:r>
              <a:rPr lang="en-US" sz="2000" dirty="0" smtClean="0">
                <a:latin typeface="Times New Roman" panose="02020603050405020304" pitchFamily="18" charset="0"/>
                <a:cs typeface="Times New Roman" panose="02020603050405020304" pitchFamily="18" charset="0"/>
              </a:rPr>
              <a:t>, et al., 2016)</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741234" y="0"/>
            <a:ext cx="2582758"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Past Studies</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194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363" y="0"/>
            <a:ext cx="10972800" cy="858247"/>
          </a:xfrm>
        </p:spPr>
        <p:txBody>
          <a:bodyPr/>
          <a:lstStyle/>
          <a:p>
            <a:r>
              <a:rPr lang="en-US" sz="4000" dirty="0" smtClean="0">
                <a:latin typeface="Times New Roman" panose="02020603050405020304" pitchFamily="18" charset="0"/>
                <a:cs typeface="Times New Roman" panose="02020603050405020304" pitchFamily="18" charset="0"/>
              </a:rPr>
              <a:t>Sampling Method</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1955E8EE-570E-4950-84BD-100FBB988B09}" type="slidenum">
              <a:rPr lang="en-US" smtClean="0">
                <a:solidFill>
                  <a:prstClr val="black">
                    <a:tint val="75000"/>
                  </a:prstClr>
                </a:solidFill>
              </a:rPr>
              <a:pPr>
                <a:defRPr/>
              </a:pPr>
              <a:t>23</a:t>
            </a:fld>
            <a:endParaRPr 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75" y="871284"/>
            <a:ext cx="10819052" cy="4275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36374" y="5171785"/>
            <a:ext cx="10819051"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Inverted Frisbee-type deposition sampler (a) on </a:t>
            </a:r>
            <a:r>
              <a:rPr lang="en-US" sz="2000" dirty="0" smtClean="0">
                <a:latin typeface="Times New Roman" panose="02020603050405020304" pitchFamily="18" charset="0"/>
                <a:cs typeface="Times New Roman" panose="02020603050405020304" pitchFamily="18" charset="0"/>
              </a:rPr>
              <a:t>tripod and </a:t>
            </a:r>
            <a:r>
              <a:rPr lang="en-US" sz="2000" dirty="0">
                <a:latin typeface="Times New Roman" panose="02020603050405020304" pitchFamily="18" charset="0"/>
                <a:cs typeface="Times New Roman" panose="02020603050405020304" pitchFamily="18" charset="0"/>
              </a:rPr>
              <a:t>white plastic drainage bottle. (b) View showing the foam </a:t>
            </a:r>
            <a:r>
              <a:rPr lang="en-US" sz="2000" dirty="0" smtClean="0">
                <a:latin typeface="Times New Roman" panose="02020603050405020304" pitchFamily="18" charset="0"/>
                <a:cs typeface="Times New Roman" panose="02020603050405020304" pitchFamily="18" charset="0"/>
              </a:rPr>
              <a:t>insert in </a:t>
            </a:r>
            <a:r>
              <a:rPr lang="en-US" sz="2000" dirty="0">
                <a:latin typeface="Times New Roman" panose="02020603050405020304" pitchFamily="18" charset="0"/>
                <a:cs typeface="Times New Roman" panose="02020603050405020304" pitchFamily="18" charset="0"/>
              </a:rPr>
              <a:t>the collection dish to help retain the deposited dust particles, </a:t>
            </a:r>
            <a:r>
              <a:rPr lang="en-US" sz="2000" dirty="0" smtClean="0">
                <a:latin typeface="Times New Roman" panose="02020603050405020304" pitchFamily="18" charset="0"/>
                <a:cs typeface="Times New Roman" panose="02020603050405020304" pitchFamily="18" charset="0"/>
              </a:rPr>
              <a:t>as well </a:t>
            </a:r>
            <a:r>
              <a:rPr lang="en-US" sz="2000" dirty="0">
                <a:latin typeface="Times New Roman" panose="02020603050405020304" pitchFamily="18" charset="0"/>
                <a:cs typeface="Times New Roman" panose="02020603050405020304" pitchFamily="18" charset="0"/>
              </a:rPr>
              <a:t>as the spikes with nylon thread to prevent birds from </a:t>
            </a:r>
            <a:r>
              <a:rPr lang="en-US" sz="2000" dirty="0" smtClean="0">
                <a:latin typeface="Times New Roman" panose="02020603050405020304" pitchFamily="18" charset="0"/>
                <a:cs typeface="Times New Roman" panose="02020603050405020304" pitchFamily="18" charset="0"/>
              </a:rPr>
              <a:t>readily perching </a:t>
            </a:r>
            <a:r>
              <a:rPr lang="en-US" sz="2000" dirty="0">
                <a:latin typeface="Times New Roman" panose="02020603050405020304" pitchFamily="18" charset="0"/>
                <a:cs typeface="Times New Roman" panose="02020603050405020304" pitchFamily="18" charset="0"/>
              </a:rPr>
              <a:t>on the dish.</a:t>
            </a:r>
          </a:p>
        </p:txBody>
      </p:sp>
    </p:spTree>
    <p:extLst>
      <p:ext uri="{BB962C8B-B14F-4D97-AF65-F5344CB8AC3E}">
        <p14:creationId xmlns:p14="http://schemas.microsoft.com/office/powerpoint/2010/main" val="1970371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811" y="80429"/>
            <a:ext cx="10972800" cy="769235"/>
          </a:xfrm>
        </p:spPr>
        <p:txBody>
          <a:bodyPr/>
          <a:lstStyle/>
          <a:p>
            <a:r>
              <a:rPr lang="en-US" sz="4000" dirty="0">
                <a:latin typeface="Times New Roman" panose="02020603050405020304" pitchFamily="18" charset="0"/>
                <a:cs typeface="Times New Roman" panose="02020603050405020304" pitchFamily="18" charset="0"/>
              </a:rPr>
              <a:t>Gravimetric analysis</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1955E8EE-570E-4950-84BD-100FBB988B09}" type="slidenum">
              <a:rPr lang="en-US" smtClean="0">
                <a:solidFill>
                  <a:prstClr val="black">
                    <a:tint val="75000"/>
                  </a:prstClr>
                </a:solidFill>
              </a:rPr>
              <a:pPr>
                <a:defRPr/>
              </a:pPr>
              <a:t>24</a:t>
            </a:fld>
            <a:endParaRPr lang="en-US">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11" y="748513"/>
            <a:ext cx="11158916" cy="5045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98812" y="5793897"/>
            <a:ext cx="11158915"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Monthly deposition rates (</a:t>
            </a:r>
            <a:r>
              <a:rPr lang="en-US" dirty="0" smtClean="0">
                <a:latin typeface="Times New Roman" panose="02020603050405020304" pitchFamily="18" charset="0"/>
                <a:cs typeface="Times New Roman" panose="02020603050405020304" pitchFamily="18" charset="0"/>
              </a:rPr>
              <a:t>gm</a:t>
            </a:r>
            <a:r>
              <a:rPr lang="en-US" baseline="30000"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from Frisbee </a:t>
            </a:r>
            <a:r>
              <a:rPr lang="en-US" dirty="0" smtClean="0">
                <a:latin typeface="Times New Roman" panose="02020603050405020304" pitchFamily="18" charset="0"/>
                <a:cs typeface="Times New Roman" panose="02020603050405020304" pitchFamily="18" charset="0"/>
              </a:rPr>
              <a:t>samplers (DT1-DT4</a:t>
            </a:r>
            <a:r>
              <a:rPr lang="en-US" dirty="0">
                <a:latin typeface="Times New Roman" panose="02020603050405020304" pitchFamily="18" charset="0"/>
                <a:cs typeface="Times New Roman" panose="02020603050405020304" pitchFamily="18" charset="0"/>
              </a:rPr>
              <a:t>) at the KAUST campus. Also shown are </a:t>
            </a:r>
            <a:r>
              <a:rPr lang="en-US" dirty="0" smtClean="0">
                <a:latin typeface="Times New Roman" panose="02020603050405020304" pitchFamily="18" charset="0"/>
                <a:cs typeface="Times New Roman" panose="02020603050405020304" pitchFamily="18" charset="0"/>
              </a:rPr>
              <a:t>the monthly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averages </a:t>
            </a:r>
            <a:r>
              <a:rPr lang="en-US" dirty="0">
                <a:latin typeface="Times New Roman" panose="02020603050405020304" pitchFamily="18" charset="0"/>
                <a:cs typeface="Times New Roman" panose="02020603050405020304" pitchFamily="18" charset="0"/>
              </a:rPr>
              <a:t>for the four samplers.</a:t>
            </a:r>
          </a:p>
        </p:txBody>
      </p:sp>
    </p:spTree>
    <p:extLst>
      <p:ext uri="{BB962C8B-B14F-4D97-AF65-F5344CB8AC3E}">
        <p14:creationId xmlns:p14="http://schemas.microsoft.com/office/powerpoint/2010/main" val="1386035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Mineral Analysis by XRD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1955E8EE-570E-4950-84BD-100FBB988B09}" type="slidenum">
              <a:rPr lang="en-US" smtClean="0">
                <a:solidFill>
                  <a:prstClr val="black">
                    <a:tint val="75000"/>
                  </a:prstClr>
                </a:solidFill>
              </a:rPr>
              <a:pPr>
                <a:defRPr/>
              </a:pPr>
              <a:t>25</a:t>
            </a:fld>
            <a:endParaRPr lang="en-US">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17" y="1327094"/>
            <a:ext cx="10455640" cy="460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98216" y="5931462"/>
            <a:ext cx="10455639"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Semi-quantitative XRD mineral analyses of monthly Frisbee samples collected at the three sites DT1–DT3, </a:t>
            </a:r>
            <a:r>
              <a:rPr lang="en-US" dirty="0" smtClean="0">
                <a:latin typeface="Times New Roman" panose="02020603050405020304" pitchFamily="18" charset="0"/>
                <a:cs typeface="Times New Roman" panose="02020603050405020304" pitchFamily="18" charset="0"/>
              </a:rPr>
              <a:t>for the </a:t>
            </a:r>
            <a:r>
              <a:rPr lang="en-US" dirty="0">
                <a:latin typeface="Times New Roman" panose="02020603050405020304" pitchFamily="18" charset="0"/>
                <a:cs typeface="Times New Roman" panose="02020603050405020304" pitchFamily="18" charset="0"/>
              </a:rPr>
              <a:t>period </a:t>
            </a:r>
            <a:r>
              <a:rPr lang="en-US" dirty="0" smtClean="0">
                <a:latin typeface="Times New Roman" panose="02020603050405020304" pitchFamily="18" charset="0"/>
                <a:cs typeface="Times New Roman" panose="02020603050405020304" pitchFamily="18" charset="0"/>
              </a:rPr>
              <a:t>December 2014 </a:t>
            </a:r>
            <a:r>
              <a:rPr lang="en-US" dirty="0">
                <a:latin typeface="Times New Roman" panose="02020603050405020304" pitchFamily="18" charset="0"/>
                <a:cs typeface="Times New Roman" panose="02020603050405020304" pitchFamily="18" charset="0"/>
              </a:rPr>
              <a:t>to December 2015.</a:t>
            </a:r>
          </a:p>
        </p:txBody>
      </p:sp>
      <p:sp>
        <p:nvSpPr>
          <p:cNvPr id="7" name="Oval 6"/>
          <p:cNvSpPr/>
          <p:nvPr/>
        </p:nvSpPr>
        <p:spPr>
          <a:xfrm>
            <a:off x="9441542" y="956979"/>
            <a:ext cx="1436915" cy="7402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91764" y="175537"/>
            <a:ext cx="986693" cy="830997"/>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500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to Date</a:t>
            </a:r>
            <a:endParaRPr lang="en-US" dirty="0"/>
          </a:p>
        </p:txBody>
      </p:sp>
      <p:sp>
        <p:nvSpPr>
          <p:cNvPr id="3" name="Content Placeholder 2"/>
          <p:cNvSpPr>
            <a:spLocks noGrp="1"/>
          </p:cNvSpPr>
          <p:nvPr>
            <p:ph idx="1"/>
          </p:nvPr>
        </p:nvSpPr>
        <p:spPr/>
        <p:txBody>
          <a:bodyPr/>
          <a:lstStyle/>
          <a:p>
            <a:r>
              <a:rPr lang="en-US" dirty="0" smtClean="0"/>
              <a:t>Measured all 37 using XRD, SWIR and LWIR reflectance</a:t>
            </a:r>
          </a:p>
          <a:p>
            <a:r>
              <a:rPr lang="en-US" dirty="0" smtClean="0"/>
              <a:t>Analysis </a:t>
            </a:r>
            <a:r>
              <a:rPr lang="en-US" dirty="0"/>
              <a:t>Approach</a:t>
            </a:r>
          </a:p>
          <a:p>
            <a:pPr lvl="1"/>
            <a:r>
              <a:rPr lang="en-US" dirty="0"/>
              <a:t>Group spectra by similar </a:t>
            </a:r>
            <a:r>
              <a:rPr lang="en-US" dirty="0" smtClean="0"/>
              <a:t>features (by ENVI software)</a:t>
            </a:r>
            <a:endParaRPr lang="en-US" dirty="0"/>
          </a:p>
          <a:p>
            <a:pPr lvl="1"/>
            <a:r>
              <a:rPr lang="en-US" dirty="0"/>
              <a:t>Identify common features using libraries</a:t>
            </a:r>
          </a:p>
          <a:p>
            <a:pPr lvl="1"/>
            <a:r>
              <a:rPr lang="en-US" dirty="0"/>
              <a:t>XRD uses instrument evaluation software to ID minerals</a:t>
            </a:r>
          </a:p>
          <a:p>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035772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SWIR USGS Spectral Library</a:t>
            </a:r>
            <a:endParaRPr lang="en-US" dirty="0"/>
          </a:p>
        </p:txBody>
      </p:sp>
      <p:sp>
        <p:nvSpPr>
          <p:cNvPr id="3" name="Content Placeholder 2"/>
          <p:cNvSpPr>
            <a:spLocks noGrp="1"/>
          </p:cNvSpPr>
          <p:nvPr>
            <p:ph idx="1"/>
          </p:nvPr>
        </p:nvSpPr>
        <p:spPr>
          <a:xfrm>
            <a:off x="828085" y="1845784"/>
            <a:ext cx="10972800" cy="4525963"/>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27</a:t>
            </a:fld>
            <a:endParaRPr lang="en-US" dirty="0">
              <a:solidFill>
                <a:prstClr val="black"/>
              </a:solidFill>
            </a:endParaRPr>
          </a:p>
        </p:txBody>
      </p:sp>
      <p:pic>
        <p:nvPicPr>
          <p:cNvPr id="2050" name="Picture 2" descr="C:\Users\msadrian\Desktop\Seminar presentaion\Mineral library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99482" y="2373962"/>
            <a:ext cx="5551137" cy="31822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sadrian\Desktop\Seminar presentaion\Library.Calcite,illite,Kaolinite, and Chlor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588" y="1189529"/>
            <a:ext cx="8172955" cy="5551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Down Arrow 6"/>
          <p:cNvSpPr/>
          <p:nvPr/>
        </p:nvSpPr>
        <p:spPr>
          <a:xfrm>
            <a:off x="7412304" y="1634591"/>
            <a:ext cx="45719" cy="31559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Down Arrow 13"/>
          <p:cNvSpPr/>
          <p:nvPr/>
        </p:nvSpPr>
        <p:spPr>
          <a:xfrm>
            <a:off x="7660391" y="1714163"/>
            <a:ext cx="45719" cy="31559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Down Arrow 14"/>
          <p:cNvSpPr/>
          <p:nvPr/>
        </p:nvSpPr>
        <p:spPr>
          <a:xfrm>
            <a:off x="8390092" y="1977155"/>
            <a:ext cx="45719" cy="31559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Down Arrow 15"/>
          <p:cNvSpPr/>
          <p:nvPr/>
        </p:nvSpPr>
        <p:spPr>
          <a:xfrm>
            <a:off x="8063644" y="1792386"/>
            <a:ext cx="45719" cy="31559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7236823" y="1437164"/>
            <a:ext cx="466794"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CO</a:t>
            </a:r>
            <a:r>
              <a:rPr lang="en-US" sz="700" b="1" dirty="0" smtClean="0">
                <a:latin typeface="Times New Roman" panose="02020603050405020304" pitchFamily="18" charset="0"/>
                <a:cs typeface="Times New Roman" panose="02020603050405020304" pitchFamily="18" charset="0"/>
              </a:rPr>
              <a:t>2</a:t>
            </a:r>
            <a:endParaRPr lang="en-US" sz="7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596850" y="1496091"/>
            <a:ext cx="466794"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CO</a:t>
            </a:r>
            <a:r>
              <a:rPr lang="en-US" sz="700" b="1" dirty="0" smtClean="0">
                <a:latin typeface="Times New Roman" panose="02020603050405020304" pitchFamily="18" charset="0"/>
                <a:cs typeface="Times New Roman" panose="02020603050405020304" pitchFamily="18" charset="0"/>
              </a:rPr>
              <a:t>2</a:t>
            </a:r>
            <a:endParaRPr lang="en-US" sz="7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946157" y="1515387"/>
            <a:ext cx="466794"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CO</a:t>
            </a:r>
            <a:r>
              <a:rPr lang="en-US" sz="700" b="1" dirty="0" smtClean="0">
                <a:latin typeface="Times New Roman" panose="02020603050405020304" pitchFamily="18" charset="0"/>
                <a:cs typeface="Times New Roman" panose="02020603050405020304" pitchFamily="18" charset="0"/>
              </a:rPr>
              <a:t>2</a:t>
            </a:r>
            <a:endParaRPr lang="en-US" sz="7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202414" y="1700156"/>
            <a:ext cx="466794"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CO</a:t>
            </a:r>
            <a:r>
              <a:rPr lang="en-US" sz="700" b="1" dirty="0" smtClean="0">
                <a:latin typeface="Times New Roman" panose="02020603050405020304" pitchFamily="18" charset="0"/>
                <a:cs typeface="Times New Roman" panose="02020603050405020304" pitchFamily="18" charset="0"/>
              </a:rPr>
              <a:t>2</a:t>
            </a:r>
            <a:endParaRPr lang="en-US" sz="700" b="1" dirty="0">
              <a:latin typeface="Times New Roman" panose="02020603050405020304" pitchFamily="18" charset="0"/>
              <a:cs typeface="Times New Roman" panose="02020603050405020304" pitchFamily="18" charset="0"/>
            </a:endParaRPr>
          </a:p>
        </p:txBody>
      </p:sp>
      <p:sp>
        <p:nvSpPr>
          <p:cNvPr id="13" name="Up Arrow 12"/>
          <p:cNvSpPr/>
          <p:nvPr/>
        </p:nvSpPr>
        <p:spPr>
          <a:xfrm>
            <a:off x="8479443" y="3431023"/>
            <a:ext cx="45719" cy="534074"/>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8390091" y="3431023"/>
            <a:ext cx="45719" cy="534074"/>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8156694" y="4635387"/>
            <a:ext cx="45719" cy="5340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6430809" y="3826184"/>
            <a:ext cx="45719" cy="5340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7655065" y="4360259"/>
            <a:ext cx="454298" cy="40460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958006" y="4292825"/>
            <a:ext cx="454298" cy="40460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161369" y="5038641"/>
            <a:ext cx="454298" cy="40460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in)">
                                      <p:cBhvr>
                                        <p:cTn id="16" dur="2000"/>
                                        <p:tgtEl>
                                          <p:spTgt spid="1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1" grpId="0"/>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360"/>
            <a:ext cx="10972800" cy="1143000"/>
          </a:xfrm>
        </p:spPr>
        <p:txBody>
          <a:bodyPr/>
          <a:lstStyle/>
          <a:p>
            <a:r>
              <a:rPr lang="en-US" sz="4000" dirty="0">
                <a:latin typeface="Times New Roman" panose="02020603050405020304" pitchFamily="18" charset="0"/>
                <a:cs typeface="Times New Roman" panose="02020603050405020304" pitchFamily="18" charset="0"/>
              </a:rPr>
              <a:t>Preliminary Results </a:t>
            </a:r>
            <a:r>
              <a:rPr lang="en-US" sz="4000" dirty="0" smtClean="0">
                <a:latin typeface="Times New Roman" panose="02020603050405020304" pitchFamily="18" charset="0"/>
                <a:cs typeface="Times New Roman" panose="02020603050405020304" pitchFamily="18" charset="0"/>
              </a:rPr>
              <a:t>for </a:t>
            </a:r>
            <a:r>
              <a:rPr lang="en-US" sz="4000" dirty="0">
                <a:latin typeface="Times New Roman" panose="02020603050405020304" pitchFamily="18" charset="0"/>
                <a:cs typeface="Times New Roman" panose="02020603050405020304" pitchFamily="18" charset="0"/>
              </a:rPr>
              <a:t>SWIR</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28</a:t>
            </a:fld>
            <a:endParaRPr lang="en-US" dirty="0">
              <a:solidFill>
                <a:prstClr val="black"/>
              </a:solidFill>
            </a:endParaRPr>
          </a:p>
        </p:txBody>
      </p:sp>
      <p:pic>
        <p:nvPicPr>
          <p:cNvPr id="3074" name="Picture 2" descr="C:\Users\msadrian\Desktop\GSN &amp; EPSCoR presentation\Poster images\Figure 1.without Calc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19" y="1060158"/>
            <a:ext cx="11336940" cy="5615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Down Arrow 6"/>
          <p:cNvSpPr/>
          <p:nvPr/>
        </p:nvSpPr>
        <p:spPr>
          <a:xfrm>
            <a:off x="6311788" y="1238081"/>
            <a:ext cx="97104" cy="331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901158" y="1224594"/>
            <a:ext cx="97104" cy="331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451417" y="1224594"/>
            <a:ext cx="97104" cy="331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398184" y="1333836"/>
            <a:ext cx="97104" cy="331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40645" y="878393"/>
            <a:ext cx="1907638" cy="369332"/>
          </a:xfrm>
          <a:prstGeom prst="rect">
            <a:avLst/>
          </a:prstGeom>
          <a:no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No CO</a:t>
            </a:r>
            <a:r>
              <a:rPr lang="en-US" sz="1000" dirty="0" smtClean="0">
                <a:solidFill>
                  <a:srgbClr val="FF0000"/>
                </a:solidFill>
                <a:latin typeface="Times New Roman" panose="02020603050405020304" pitchFamily="18" charset="0"/>
                <a:cs typeface="Times New Roman" panose="02020603050405020304" pitchFamily="18" charset="0"/>
              </a:rPr>
              <a:t>2 </a:t>
            </a:r>
            <a:r>
              <a:rPr lang="en-US" dirty="0" smtClean="0">
                <a:solidFill>
                  <a:srgbClr val="FF0000"/>
                </a:solidFill>
                <a:latin typeface="Times New Roman" panose="02020603050405020304" pitchFamily="18" charset="0"/>
                <a:cs typeface="Times New Roman" panose="02020603050405020304" pitchFamily="18" charset="0"/>
              </a:rPr>
              <a:t>is detected</a:t>
            </a:r>
            <a:endParaRPr lang="en-US" sz="1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958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416" y="80429"/>
            <a:ext cx="10972800" cy="655946"/>
          </a:xfrm>
        </p:spPr>
        <p:txBody>
          <a:bodyPr/>
          <a:lstStyle/>
          <a:p>
            <a:r>
              <a:rPr lang="en-US" dirty="0">
                <a:latin typeface="Times New Roman" panose="02020603050405020304" pitchFamily="18" charset="0"/>
                <a:cs typeface="Times New Roman" panose="02020603050405020304" pitchFamily="18" charset="0"/>
              </a:rPr>
              <a:t>Preliminary Results for </a:t>
            </a:r>
            <a:r>
              <a:rPr lang="en-US" dirty="0" smtClean="0">
                <a:latin typeface="Times New Roman" panose="02020603050405020304" pitchFamily="18" charset="0"/>
                <a:cs typeface="Times New Roman" panose="02020603050405020304" pitchFamily="18" charset="0"/>
              </a:rPr>
              <a:t>XRD</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29</a:t>
            </a:fld>
            <a:endParaRPr lang="en-US" dirty="0">
              <a:solidFill>
                <a:prstClr val="black"/>
              </a:solidFill>
            </a:endParaRPr>
          </a:p>
        </p:txBody>
      </p:sp>
      <p:pic>
        <p:nvPicPr>
          <p:cNvPr id="4098" name="Picture 2" descr="C:\Users\msadrian\Desktop\All Dust Analysys\Mohammadreza.XRD\New Collection\S1.Sep23-Dec21\S1.Sep23-Dec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9104" y="841572"/>
            <a:ext cx="7250465" cy="5211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msadrian\Desktop\Seminar presentaion\quartz.powder__4607__27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81" y="841572"/>
            <a:ext cx="4102663" cy="2759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C:\Users\msadrian\Desktop\Seminar presentaion\Calcite.powder__537__3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80" y="3656013"/>
            <a:ext cx="4102663" cy="2396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43279" y="6167582"/>
            <a:ext cx="1720215" cy="369332"/>
          </a:xfrm>
          <a:prstGeom prst="rect">
            <a:avLst/>
          </a:prstGeom>
          <a:noFill/>
        </p:spPr>
        <p:txBody>
          <a:bodyPr wrap="none" rtlCol="0">
            <a:spAutoFit/>
          </a:bodyPr>
          <a:lstStyle/>
          <a:p>
            <a:r>
              <a:rPr lang="en-US" dirty="0" smtClean="0"/>
              <a:t>RRUFF Database</a:t>
            </a:r>
            <a:endParaRPr lang="en-US" dirty="0"/>
          </a:p>
        </p:txBody>
      </p:sp>
      <p:cxnSp>
        <p:nvCxnSpPr>
          <p:cNvPr id="8" name="Straight Arrow Connector 7"/>
          <p:cNvCxnSpPr/>
          <p:nvPr/>
        </p:nvCxnSpPr>
        <p:spPr>
          <a:xfrm>
            <a:off x="962952" y="1537487"/>
            <a:ext cx="445062" cy="4936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3316" y="1260488"/>
            <a:ext cx="453970"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26.5̊</a:t>
            </a:r>
            <a:endParaRPr lang="en-US" sz="1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43316" y="3942368"/>
            <a:ext cx="453970"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29.5̊</a:t>
            </a:r>
            <a:endParaRPr lang="en-US" sz="1200"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120748" y="4084608"/>
            <a:ext cx="445062" cy="4936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7253297" y="3587883"/>
            <a:ext cx="45719" cy="83161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ight Arrow 11"/>
          <p:cNvSpPr/>
          <p:nvPr/>
        </p:nvSpPr>
        <p:spPr>
          <a:xfrm>
            <a:off x="6028566" y="2718924"/>
            <a:ext cx="922492" cy="8901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59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580" y="-1"/>
            <a:ext cx="7526995" cy="6858001"/>
          </a:xfrm>
        </p:spPr>
      </p:pic>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3</a:t>
            </a:fld>
            <a:endParaRPr lang="en-US" dirty="0">
              <a:solidFill>
                <a:prstClr val="black"/>
              </a:solidFill>
            </a:endParaRPr>
          </a:p>
        </p:txBody>
      </p:sp>
      <p:sp>
        <p:nvSpPr>
          <p:cNvPr id="5" name="TextBox 4"/>
          <p:cNvSpPr txBox="1"/>
          <p:nvPr/>
        </p:nvSpPr>
        <p:spPr>
          <a:xfrm>
            <a:off x="7825576" y="1867989"/>
            <a:ext cx="4366424"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Sources of Air Pollution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520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469338"/>
          </a:xfrm>
        </p:spPr>
        <p:txBody>
          <a:bodyPr/>
          <a:lstStyle/>
          <a:p>
            <a:r>
              <a:rPr lang="en-US" b="1" dirty="0">
                <a:latin typeface="Times New Roman" panose="02020603050405020304" pitchFamily="18" charset="0"/>
                <a:cs typeface="Times New Roman" panose="02020603050405020304" pitchFamily="18" charset="0"/>
              </a:rPr>
              <a:t>Initial spectral results:</a:t>
            </a:r>
          </a:p>
        </p:txBody>
      </p:sp>
      <p:sp>
        <p:nvSpPr>
          <p:cNvPr id="3" name="Content Placeholder 2"/>
          <p:cNvSpPr>
            <a:spLocks noGrp="1"/>
          </p:cNvSpPr>
          <p:nvPr>
            <p:ph idx="1"/>
          </p:nvPr>
        </p:nvSpPr>
        <p:spPr>
          <a:xfrm>
            <a:off x="609600" y="853441"/>
            <a:ext cx="10972800" cy="1005839"/>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30</a:t>
            </a:fld>
            <a:endParaRPr lang="en-US" dirty="0">
              <a:solidFill>
                <a:prstClr val="black"/>
              </a:solidFill>
            </a:endParaRPr>
          </a:p>
        </p:txBody>
      </p:sp>
      <p:pic>
        <p:nvPicPr>
          <p:cNvPr id="5122" name="Picture 2" descr="C:\Users\msadrian\Desktop\GSN &amp; EPSCoR presentation\Poster images\Figure 2.with double likely chlorite p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640" y="793020"/>
            <a:ext cx="6797310" cy="5745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msadrian\Desktop\All Dust Analysys\Mohammadreza.XRD\New Collection\S3.Sep23-Dec21\S3.Sep23-Dec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52" y="793020"/>
            <a:ext cx="4677197" cy="2835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msadrian\Desktop\All Dust Analysys\Mohammadreza.XRD\New Collection\S8.Sep23-Dec21\S8.Sep23-Dec21.im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52" y="3665692"/>
            <a:ext cx="4677197" cy="2892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1116701" y="1197621"/>
            <a:ext cx="736375" cy="5988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935670" y="713448"/>
            <a:ext cx="0" cy="7835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188181" y="4133681"/>
            <a:ext cx="736375" cy="5988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78741" y="2176758"/>
            <a:ext cx="0" cy="582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74696" y="4991438"/>
            <a:ext cx="0" cy="582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718535" y="1966365"/>
            <a:ext cx="8092" cy="70400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9629522" y="1966365"/>
            <a:ext cx="0" cy="70400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9451497" y="4321147"/>
            <a:ext cx="24276" cy="7907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7864109" y="3445858"/>
            <a:ext cx="24276" cy="7907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258311" y="2894227"/>
            <a:ext cx="453154" cy="7341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194925" y="5705984"/>
            <a:ext cx="0" cy="755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Down Arrow 43"/>
          <p:cNvSpPr/>
          <p:nvPr/>
        </p:nvSpPr>
        <p:spPr>
          <a:xfrm>
            <a:off x="1018180" y="2193722"/>
            <a:ext cx="45719" cy="548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1018180" y="4950978"/>
            <a:ext cx="45719" cy="548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4888" y="1284774"/>
            <a:ext cx="647934"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Calcite</a:t>
            </a:r>
            <a:endParaRPr lang="en-US" sz="12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387498" y="4098131"/>
            <a:ext cx="647934"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Calcite</a:t>
            </a:r>
            <a:endParaRPr lang="en-US" sz="1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7652" y="3144063"/>
            <a:ext cx="793807"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Kaolinite</a:t>
            </a:r>
            <a:endParaRPr lang="en-US" sz="12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159464" y="5945014"/>
            <a:ext cx="793807"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Kaolinite</a:t>
            </a:r>
            <a:endParaRPr lang="en-US" sz="1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25145" y="1981238"/>
            <a:ext cx="732893"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Chlorite</a:t>
            </a:r>
            <a:endParaRPr lang="en-US" sz="12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046958" y="4800712"/>
            <a:ext cx="732893"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Chlorite</a:t>
            </a:r>
            <a:endParaRPr lang="en-US" sz="12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82459" y="5008454"/>
            <a:ext cx="494046" cy="276999"/>
          </a:xfrm>
          <a:prstGeom prst="rect">
            <a:avLst/>
          </a:prstGeom>
          <a:noFill/>
        </p:spPr>
        <p:txBody>
          <a:bodyPr wrap="none" rtlCol="0">
            <a:spAutoFit/>
          </a:bodyPr>
          <a:lstStyle/>
          <a:p>
            <a:r>
              <a:rPr lang="en-US" sz="1200" b="1" dirty="0" err="1" smtClean="0">
                <a:latin typeface="Times New Roman" panose="02020603050405020304" pitchFamily="18" charset="0"/>
                <a:cs typeface="Times New Roman" panose="02020603050405020304" pitchFamily="18" charset="0"/>
              </a:rPr>
              <a:t>Illite</a:t>
            </a:r>
            <a:endParaRPr lang="en-US" sz="12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52422" y="2237070"/>
            <a:ext cx="494046" cy="276999"/>
          </a:xfrm>
          <a:prstGeom prst="rect">
            <a:avLst/>
          </a:prstGeom>
          <a:noFill/>
        </p:spPr>
        <p:txBody>
          <a:bodyPr wrap="none" rtlCol="0">
            <a:spAutoFit/>
          </a:bodyPr>
          <a:lstStyle/>
          <a:p>
            <a:r>
              <a:rPr lang="en-US" sz="1200" b="1" dirty="0" err="1" smtClean="0">
                <a:latin typeface="Times New Roman" panose="02020603050405020304" pitchFamily="18" charset="0"/>
                <a:cs typeface="Times New Roman" panose="02020603050405020304" pitchFamily="18" charset="0"/>
              </a:rPr>
              <a:t>Illite</a:t>
            </a:r>
            <a:endParaRPr lang="en-US" sz="1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589450" y="868759"/>
            <a:ext cx="2153154"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S3.Sep23rd-Dec21st</a:t>
            </a:r>
            <a:endParaRPr lang="en-US"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2634967" y="3688775"/>
            <a:ext cx="2153154"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S8.Sep23rd-Dec21st</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180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8708" y="0"/>
            <a:ext cx="10972800" cy="672130"/>
          </a:xfrm>
        </p:spPr>
        <p:txBody>
          <a:bodyPr/>
          <a:lstStyle/>
          <a:p>
            <a:r>
              <a:rPr lang="en-US" b="1" dirty="0">
                <a:latin typeface="Times New Roman" panose="02020603050405020304" pitchFamily="18" charset="0"/>
                <a:cs typeface="Times New Roman" panose="02020603050405020304" pitchFamily="18" charset="0"/>
              </a:rPr>
              <a:t>Initial </a:t>
            </a:r>
            <a:r>
              <a:rPr lang="en-US" b="1" dirty="0" smtClean="0">
                <a:latin typeface="Times New Roman" panose="02020603050405020304" pitchFamily="18" charset="0"/>
                <a:cs typeface="Times New Roman" panose="02020603050405020304" pitchFamily="18" charset="0"/>
              </a:rPr>
              <a:t>spectral &amp; XRD </a:t>
            </a:r>
            <a:r>
              <a:rPr lang="en-US" b="1" dirty="0">
                <a:latin typeface="Times New Roman" panose="02020603050405020304" pitchFamily="18" charset="0"/>
                <a:cs typeface="Times New Roman" panose="02020603050405020304" pitchFamily="18" charset="0"/>
              </a:rPr>
              <a:t>results: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31</a:t>
            </a:fld>
            <a:endParaRPr lang="en-US" dirty="0">
              <a:solidFill>
                <a:prstClr val="black"/>
              </a:solidFill>
            </a:endParaRPr>
          </a:p>
        </p:txBody>
      </p:sp>
      <p:pic>
        <p:nvPicPr>
          <p:cNvPr id="6146" name="Picture 2" descr="C:\Users\msadrian\Desktop\GSN &amp; EPSCoR presentation\Poster images\Figure 3. With Gyps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671" y="1011504"/>
            <a:ext cx="5976096" cy="5445940"/>
          </a:xfrm>
          <a:prstGeom prst="rect">
            <a:avLst/>
          </a:prstGeom>
          <a:ln>
            <a:solidFill>
              <a:srgbClr val="FF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msadrian\Desktop\All Dust Analysys\Mohammadreza.XRD\New Collection\S9.March20th-June20th\S9.March20th-June20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23" y="3643607"/>
            <a:ext cx="5850542" cy="2813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msadrian\Desktop\Seminar presentaion\Gypsum.powder__29__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30" y="1011504"/>
            <a:ext cx="5908029"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6060" y="3387284"/>
            <a:ext cx="3631572"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American Mineralogical Crystal Structure Database</a:t>
            </a:r>
            <a:endParaRPr lang="en-US" sz="1200" b="1"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194209" y="1124793"/>
            <a:ext cx="558350" cy="5017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17710" y="2185945"/>
            <a:ext cx="558350" cy="5017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8535" y="4458458"/>
            <a:ext cx="558350" cy="5017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96885" y="4702314"/>
            <a:ext cx="558350" cy="5017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545189" y="1626499"/>
            <a:ext cx="16184" cy="2411427"/>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13719" y="1626499"/>
            <a:ext cx="0" cy="189928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419129" y="2576141"/>
            <a:ext cx="0" cy="2821247"/>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94313" y="1626499"/>
            <a:ext cx="157190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From Library</a:t>
            </a:r>
            <a:endParaRPr lang="en-US"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327922" y="3678516"/>
            <a:ext cx="2572179"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S9.March20th-June20th</a:t>
            </a:r>
            <a:endParaRPr lang="en-US" b="1" dirty="0">
              <a:latin typeface="Times New Roman" panose="02020603050405020304" pitchFamily="18" charset="0"/>
              <a:cs typeface="Times New Roman" panose="02020603050405020304" pitchFamily="18" charset="0"/>
            </a:endParaRPr>
          </a:p>
        </p:txBody>
      </p:sp>
      <p:sp>
        <p:nvSpPr>
          <p:cNvPr id="10" name="Oval 9"/>
          <p:cNvSpPr/>
          <p:nvPr/>
        </p:nvSpPr>
        <p:spPr>
          <a:xfrm>
            <a:off x="2362057" y="755989"/>
            <a:ext cx="1441174" cy="6651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877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quartz fingerprint in SWIR?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32</a:t>
            </a:fld>
            <a:endParaRPr lang="en-US" dirty="0">
              <a:solidFill>
                <a:prstClr val="black"/>
              </a:solidFill>
            </a:endParaRPr>
          </a:p>
        </p:txBody>
      </p:sp>
      <p:pic>
        <p:nvPicPr>
          <p:cNvPr id="1026" name="Picture 2" descr="C:\Users\msadrian\Desktop\All Dust Analysys\Mohammadreza.XRD\New Collection\S13.Sep23rd-Dec21st\S13.Sep23rd-Dec21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73" y="1383736"/>
            <a:ext cx="5567320" cy="4766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132885" y="2540899"/>
            <a:ext cx="793019" cy="849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962" y="2259129"/>
            <a:ext cx="59343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26.5̊</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33478" y="5397388"/>
            <a:ext cx="4725749"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The peak on </a:t>
            </a:r>
            <a:r>
              <a:rPr lang="en-US" dirty="0">
                <a:solidFill>
                  <a:srgbClr val="FF0000"/>
                </a:solidFill>
                <a:latin typeface="Times New Roman" panose="02020603050405020304" pitchFamily="18" charset="0"/>
                <a:cs typeface="Times New Roman" panose="02020603050405020304" pitchFamily="18" charset="0"/>
              </a:rPr>
              <a:t>26.5</a:t>
            </a:r>
            <a:r>
              <a:rPr lang="en-US" dirty="0" smtClean="0">
                <a:solidFill>
                  <a:srgbClr val="FF0000"/>
                </a:solidFill>
                <a:latin typeface="Times New Roman" panose="02020603050405020304" pitchFamily="18" charset="0"/>
                <a:cs typeface="Times New Roman" panose="02020603050405020304" pitchFamily="18" charset="0"/>
              </a:rPr>
              <a:t>̊ is attributed to quartz </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027" name="Picture 3" descr="C:\Users\msadrian\Desktop\Seminar presentaion\S13.sep. to show quartz for sw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339" y="1383737"/>
            <a:ext cx="6341162" cy="4766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msadrian\Desktop\Seminar presentaion\Quartz and S13Se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515" y="922492"/>
            <a:ext cx="9129708" cy="5562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circle(in)">
                                      <p:cBhvr>
                                        <p:cTn id="10" dur="2000"/>
                                        <p:tgtEl>
                                          <p:spTgt spid="1027"/>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31"/>
                                        </p:tgtEl>
                                        <p:attrNameLst>
                                          <p:attrName>style.visibility</p:attrName>
                                        </p:attrNameLst>
                                      </p:cBhvr>
                                      <p:to>
                                        <p:strVal val="visible"/>
                                      </p:to>
                                    </p:set>
                                    <p:anim calcmode="lin" valueType="num">
                                      <p:cBhvr>
                                        <p:cTn id="24" dur="500" fill="hold"/>
                                        <p:tgtEl>
                                          <p:spTgt spid="1031"/>
                                        </p:tgtEl>
                                        <p:attrNameLst>
                                          <p:attrName>ppt_w</p:attrName>
                                        </p:attrNameLst>
                                      </p:cBhvr>
                                      <p:tavLst>
                                        <p:tav tm="0">
                                          <p:val>
                                            <p:fltVal val="0"/>
                                          </p:val>
                                        </p:tav>
                                        <p:tav tm="100000">
                                          <p:val>
                                            <p:strVal val="#ppt_w"/>
                                          </p:val>
                                        </p:tav>
                                      </p:tavLst>
                                    </p:anim>
                                    <p:anim calcmode="lin" valueType="num">
                                      <p:cBhvr>
                                        <p:cTn id="25" dur="500" fill="hold"/>
                                        <p:tgtEl>
                                          <p:spTgt spid="1031"/>
                                        </p:tgtEl>
                                        <p:attrNameLst>
                                          <p:attrName>ppt_h</p:attrName>
                                        </p:attrNameLst>
                                      </p:cBhvr>
                                      <p:tavLst>
                                        <p:tav tm="0">
                                          <p:val>
                                            <p:fltVal val="0"/>
                                          </p:val>
                                        </p:tav>
                                        <p:tav tm="100000">
                                          <p:val>
                                            <p:strVal val="#ppt_h"/>
                                          </p:val>
                                        </p:tav>
                                      </p:tavLst>
                                    </p:anim>
                                    <p:animEffect transition="in" filter="fade">
                                      <p:cBhvr>
                                        <p:cTn id="26"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692" y="64736"/>
            <a:ext cx="10972800" cy="671640"/>
          </a:xfrm>
        </p:spPr>
        <p:txBody>
          <a:bodyPr/>
          <a:lstStyle/>
          <a:p>
            <a:r>
              <a:rPr lang="en-US" sz="2800" b="1" dirty="0">
                <a:latin typeface="Times New Roman" panose="02020603050405020304" pitchFamily="18" charset="0"/>
                <a:cs typeface="Times New Roman" panose="02020603050405020304" pitchFamily="18" charset="0"/>
              </a:rPr>
              <a:t>Samples measured in </a:t>
            </a:r>
            <a:r>
              <a:rPr lang="en-US" sz="2800" b="1" dirty="0" smtClean="0">
                <a:latin typeface="Times New Roman" panose="02020603050405020304" pitchFamily="18" charset="0"/>
                <a:cs typeface="Times New Roman" panose="02020603050405020304" pitchFamily="18" charset="0"/>
              </a:rPr>
              <a:t>my </a:t>
            </a:r>
            <a:r>
              <a:rPr lang="en-US" sz="2800" b="1" dirty="0">
                <a:latin typeface="Times New Roman" panose="02020603050405020304" pitchFamily="18" charset="0"/>
                <a:cs typeface="Times New Roman" panose="02020603050405020304" pitchFamily="18" charset="0"/>
              </a:rPr>
              <a:t>preliminary analysis by </a:t>
            </a:r>
            <a:r>
              <a:rPr lang="en-US" sz="2800" b="1" dirty="0" smtClean="0">
                <a:latin typeface="Times New Roman" panose="02020603050405020304" pitchFamily="18" charset="0"/>
                <a:cs typeface="Times New Roman" panose="02020603050405020304" pitchFamily="18" charset="0"/>
              </a:rPr>
              <a:t>XRD, SWIR, and LWIR</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33</a:t>
            </a:fld>
            <a:endParaRPr lang="en-US" dirty="0">
              <a:solidFill>
                <a:prstClr val="black"/>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9813552"/>
              </p:ext>
            </p:extLst>
          </p:nvPr>
        </p:nvGraphicFramePr>
        <p:xfrm>
          <a:off x="2950251" y="811476"/>
          <a:ext cx="5364988" cy="5944680"/>
        </p:xfrm>
        <a:graphic>
          <a:graphicData uri="http://schemas.openxmlformats.org/drawingml/2006/table">
            <a:tbl>
              <a:tblPr firstRow="1" firstCol="1" bandRow="1">
                <a:tableStyleId>{5C22544A-7EE6-4342-B048-85BDC9FD1C3A}</a:tableStyleId>
              </a:tblPr>
              <a:tblGrid>
                <a:gridCol w="1922872"/>
                <a:gridCol w="1674285"/>
                <a:gridCol w="1767831"/>
              </a:tblGrid>
              <a:tr h="251156">
                <a:tc>
                  <a:txBody>
                    <a:bodyPr/>
                    <a:lstStyle/>
                    <a:p>
                      <a:pPr marL="0" marR="0">
                        <a:lnSpc>
                          <a:spcPct val="115000"/>
                        </a:lnSpc>
                        <a:spcBef>
                          <a:spcPts val="0"/>
                        </a:spcBef>
                        <a:spcAft>
                          <a:spcPts val="0"/>
                        </a:spcAft>
                      </a:pPr>
                      <a:r>
                        <a:rPr lang="en-US" sz="800" b="1" dirty="0">
                          <a:effectLst/>
                          <a:latin typeface="Times New Roman" panose="02020603050405020304" pitchFamily="18" charset="0"/>
                          <a:cs typeface="Times New Roman" panose="02020603050405020304" pitchFamily="18" charset="0"/>
                        </a:rPr>
                        <a:t>Sample</a:t>
                      </a:r>
                      <a:endParaRPr lang="en-US" sz="800" b="1" dirty="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b="1" dirty="0" smtClean="0">
                          <a:effectLst/>
                          <a:latin typeface="Times New Roman" panose="02020603050405020304" pitchFamily="18" charset="0"/>
                          <a:cs typeface="Times New Roman" panose="02020603050405020304" pitchFamily="18" charset="0"/>
                        </a:rPr>
                        <a:t>                                                    X-Ray</a:t>
                      </a:r>
                      <a:endParaRPr lang="en-US" sz="800" b="1" dirty="0">
                        <a:effectLst/>
                        <a:latin typeface="Times New Roman" panose="02020603050405020304" pitchFamily="18" charset="0"/>
                        <a:ea typeface="Calibri"/>
                        <a:cs typeface="Times New Roman" panose="02020603050405020304" pitchFamily="18" charset="0"/>
                      </a:endParaRPr>
                    </a:p>
                  </a:txBody>
                  <a:tcPr marL="27096" marR="27096" marT="0" marB="0">
                    <a:lnR w="12700" cap="flat" cmpd="sng" algn="ctr">
                      <a:no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smtClean="0">
                          <a:effectLst/>
                          <a:latin typeface="Times New Roman" panose="02020603050405020304" pitchFamily="18" charset="0"/>
                          <a:cs typeface="Times New Roman" panose="02020603050405020304" pitchFamily="18" charset="0"/>
                        </a:rPr>
                        <a:t>Diffraction</a:t>
                      </a:r>
                      <a:endParaRPr lang="en-US" sz="800" b="1" dirty="0">
                        <a:effectLst/>
                        <a:latin typeface="Times New Roman" panose="02020603050405020304" pitchFamily="18" charset="0"/>
                        <a:ea typeface="Calibri"/>
                        <a:cs typeface="Times New Roman" panose="02020603050405020304" pitchFamily="18" charset="0"/>
                      </a:endParaRPr>
                    </a:p>
                  </a:txBody>
                  <a:tcPr marL="27096" marR="27096" marT="0" marB="0">
                    <a:lnL w="12700" cap="flat" cmpd="sng" algn="ctr">
                      <a:noFill/>
                      <a:prstDash val="solid"/>
                      <a:round/>
                      <a:headEnd type="none" w="med" len="med"/>
                      <a:tailEnd type="none" w="med" len="med"/>
                    </a:lnL>
                  </a:tcPr>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b="1" dirty="0">
                          <a:effectLst/>
                          <a:latin typeface="Times New Roman" panose="02020603050405020304" pitchFamily="18" charset="0"/>
                          <a:cs typeface="Times New Roman" panose="02020603050405020304" pitchFamily="18" charset="0"/>
                        </a:rPr>
                        <a:t>Major</a:t>
                      </a:r>
                      <a:endParaRPr lang="en-US" sz="800" b="1" dirty="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b="1" dirty="0">
                          <a:effectLst/>
                          <a:latin typeface="Times New Roman" panose="02020603050405020304" pitchFamily="18" charset="0"/>
                          <a:cs typeface="Times New Roman" panose="02020603050405020304" pitchFamily="18" charset="0"/>
                        </a:rPr>
                        <a:t>Minor</a:t>
                      </a:r>
                      <a:endParaRPr lang="en-US" sz="800" b="1" dirty="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S1.Sep23rd-Dec21st</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S1.Dec22nd-March19th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Calcite, 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S2.Sep23-Dec21</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Calcite, 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S2.March20th-June20th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Quartz, Calcite</a:t>
                      </a:r>
                      <a:endParaRPr lang="en-US" sz="800" dirty="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S3.Sep23-Dec21</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S3.Dec22nd-March19th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S3.March20th-June20th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S4.Sep23-Dec21</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Calcite, 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S4.Dec22-Mar19th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S4.March20th-June20th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 Gypsum</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S5.Sep23-Dec21</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S5.Dec22-Mar19th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S5.March20th-June20th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S6.Dec22-March19</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S6.March20th-June20th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S7.Sep23rd-Dec21st</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Calcite, 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S7.Dec22nd-March19th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Calcite, 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S7.March20th-June20th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S8.Sep23-Dec21</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Illite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S8.Dec22nd-March19th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S8.March20th-June20th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S9.Sep23rd-Dec21st</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S9.Dec22nd-Mar19th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S9.March20th-June20th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Gypsum, 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S10.Sep23rd-Dec21st</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S10.Dec22nd-Mar19th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 (very low)</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S10.March20th-June20th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 (very low)</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S11.Sep23rd-Dec21st</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 (very low)</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S11.Dec22-Mar19th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S11.March20th-June20th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S12.Sep23rd-Dec21st</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 Gypsum</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S12.Dec22nd-Mar19th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S12.March20th-June20th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49708">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S13.Sep23rd-Dec21st</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Calcite, Illite, Kaolinite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S13.Dec22nd-Mar19th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 Calcite</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Illite, Kaolinite, (Gypsum)</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r>
              <a:tr h="150170">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S13.March20th-June20th</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a:effectLst/>
                          <a:latin typeface="Times New Roman" panose="02020603050405020304" pitchFamily="18" charset="0"/>
                          <a:cs typeface="Times New Roman" panose="02020603050405020304" pitchFamily="18" charset="0"/>
                        </a:rPr>
                        <a:t>Quartz</a:t>
                      </a:r>
                      <a:endParaRPr lang="en-US" sz="800">
                        <a:effectLst/>
                        <a:latin typeface="Times New Roman" panose="02020603050405020304" pitchFamily="18" charset="0"/>
                        <a:ea typeface="Calibri"/>
                        <a:cs typeface="Times New Roman" panose="02020603050405020304" pitchFamily="18" charset="0"/>
                      </a:endParaRPr>
                    </a:p>
                  </a:txBody>
                  <a:tcPr marL="27096" marR="27096" marT="0" marB="0"/>
                </a:tc>
                <a:tc>
                  <a:txBody>
                    <a:bodyPr/>
                    <a:lstStyle/>
                    <a:p>
                      <a:pPr marL="0" marR="0">
                        <a:lnSpc>
                          <a:spcPct val="115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Calcite, </a:t>
                      </a:r>
                      <a:r>
                        <a:rPr lang="en-US" sz="800" dirty="0" err="1">
                          <a:effectLst/>
                          <a:latin typeface="Times New Roman" panose="02020603050405020304" pitchFamily="18" charset="0"/>
                          <a:cs typeface="Times New Roman" panose="02020603050405020304" pitchFamily="18" charset="0"/>
                        </a:rPr>
                        <a:t>Illite</a:t>
                      </a:r>
                      <a:r>
                        <a:rPr lang="en-US" sz="800" dirty="0">
                          <a:effectLst/>
                          <a:latin typeface="Times New Roman" panose="02020603050405020304" pitchFamily="18" charset="0"/>
                          <a:cs typeface="Times New Roman" panose="02020603050405020304" pitchFamily="18" charset="0"/>
                        </a:rPr>
                        <a:t>, Kaolinite</a:t>
                      </a:r>
                      <a:endParaRPr lang="en-US" sz="800" dirty="0">
                        <a:effectLst/>
                        <a:latin typeface="Times New Roman" panose="02020603050405020304" pitchFamily="18" charset="0"/>
                        <a:ea typeface="Calibri"/>
                        <a:cs typeface="Times New Roman" panose="02020603050405020304" pitchFamily="18" charset="0"/>
                      </a:endParaRPr>
                    </a:p>
                  </a:txBody>
                  <a:tcPr marL="27096" marR="27096" marT="0" marB="0"/>
                </a:tc>
              </a:tr>
            </a:tbl>
          </a:graphicData>
        </a:graphic>
      </p:graphicFrame>
    </p:spTree>
    <p:extLst>
      <p:ext uri="{BB962C8B-B14F-4D97-AF65-F5344CB8AC3E}">
        <p14:creationId xmlns:p14="http://schemas.microsoft.com/office/powerpoint/2010/main" val="2270452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175" y="0"/>
            <a:ext cx="10972800" cy="1143000"/>
          </a:xfrm>
        </p:spPr>
        <p:txBody>
          <a:bodyPr/>
          <a:lstStyle/>
          <a:p>
            <a:r>
              <a:rPr lang="en-US" dirty="0" smtClean="0"/>
              <a:t>LWIR Reflectance</a:t>
            </a:r>
            <a:endParaRPr lang="en-US" dirty="0"/>
          </a:p>
        </p:txBody>
      </p:sp>
      <p:sp>
        <p:nvSpPr>
          <p:cNvPr id="3" name="Content Placeholder 2"/>
          <p:cNvSpPr>
            <a:spLocks noGrp="1"/>
          </p:cNvSpPr>
          <p:nvPr>
            <p:ph idx="1"/>
          </p:nvPr>
        </p:nvSpPr>
        <p:spPr>
          <a:xfrm>
            <a:off x="495300" y="876301"/>
            <a:ext cx="10972800" cy="4525963"/>
          </a:xfrm>
        </p:spPr>
        <p:txBody>
          <a:bodyPr/>
          <a:lstStyle/>
          <a:p>
            <a:r>
              <a:rPr lang="en-US" dirty="0" smtClean="0"/>
              <a:t>Interpretation still to be done.</a:t>
            </a:r>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34</a:t>
            </a:fld>
            <a:endParaRPr lang="en-US" dirty="0">
              <a:solidFill>
                <a:prstClr val="black"/>
              </a:solidFill>
            </a:endParaRPr>
          </a:p>
        </p:txBody>
      </p:sp>
      <p:pic>
        <p:nvPicPr>
          <p:cNvPr id="1026" name="Picture 2" descr="C:\Users\msadrian\Desktop\Seminar presentaion\S13Sep to show longw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1476375"/>
            <a:ext cx="877252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82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705" y="734861"/>
            <a:ext cx="10972800" cy="542924"/>
          </a:xfrm>
        </p:spPr>
        <p:txBody>
          <a:bodyPr/>
          <a:lstStyle/>
          <a:p>
            <a:r>
              <a:rPr lang="en-US" sz="3200" dirty="0" smtClean="0">
                <a:latin typeface="Times New Roman" panose="02020603050405020304" pitchFamily="18" charset="0"/>
                <a:cs typeface="Times New Roman" panose="02020603050405020304" pitchFamily="18" charset="0"/>
              </a:rPr>
              <a:t>Transmittance Technique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31617" y="5388033"/>
            <a:ext cx="9138605" cy="1594624"/>
          </a:xfrm>
        </p:spPr>
        <p:txBody>
          <a:bodyPr/>
          <a:lstStyle/>
          <a:p>
            <a:pPr marL="0" indent="0">
              <a:buNone/>
            </a:pPr>
            <a:r>
              <a:rPr lang="en-US" sz="2000" dirty="0">
                <a:latin typeface="Times New Roman" panose="02020603050405020304" pitchFamily="18" charset="0"/>
                <a:cs typeface="Times New Roman" panose="02020603050405020304" pitchFamily="18" charset="0"/>
              </a:rPr>
              <a:t>Contrasts reflectance (</a:t>
            </a:r>
            <a:r>
              <a:rPr lang="en-US" sz="2000" dirty="0" smtClean="0">
                <a:latin typeface="Times New Roman" panose="02020603050405020304" pitchFamily="18" charset="0"/>
                <a:cs typeface="Times New Roman" panose="02020603050405020304" pitchFamily="18" charset="0"/>
              </a:rPr>
              <a:t>dashed lines</a:t>
            </a:r>
            <a:r>
              <a:rPr lang="en-US" sz="2000" dirty="0">
                <a:latin typeface="Times New Roman" panose="02020603050405020304" pitchFamily="18" charset="0"/>
                <a:cs typeface="Times New Roman" panose="02020603050405020304" pitchFamily="18" charset="0"/>
              </a:rPr>
              <a:t>) of fine-grained material </a:t>
            </a:r>
            <a:r>
              <a:rPr lang="en-US" sz="2000" dirty="0" err="1" smtClean="0">
                <a:latin typeface="Times New Roman" panose="02020603050405020304" pitchFamily="18" charset="0"/>
                <a:cs typeface="Times New Roman" panose="02020603050405020304" pitchFamily="18" charset="0"/>
              </a:rPr>
              <a:t>vs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transmission </a:t>
            </a:r>
            <a:r>
              <a:rPr lang="en-US" sz="2000" dirty="0">
                <a:latin typeface="Times New Roman" panose="02020603050405020304" pitchFamily="18" charset="0"/>
                <a:cs typeface="Times New Roman" panose="02020603050405020304" pitchFamily="18" charset="0"/>
              </a:rPr>
              <a:t>measurements of the </a:t>
            </a:r>
            <a:r>
              <a:rPr lang="en-US" sz="2000" dirty="0" smtClean="0">
                <a:latin typeface="Times New Roman" panose="02020603050405020304" pitchFamily="18" charset="0"/>
                <a:cs typeface="Times New Roman" panose="02020603050405020304" pitchFamily="18" charset="0"/>
              </a:rPr>
              <a:t>same sample</a:t>
            </a:r>
            <a:r>
              <a:rPr lang="en-US" sz="2000" dirty="0">
                <a:latin typeface="Times New Roman" panose="02020603050405020304" pitchFamily="18" charset="0"/>
                <a:cs typeface="Times New Roman" panose="02020603050405020304" pitchFamily="18" charset="0"/>
              </a:rPr>
              <a:t>. Multiple scattering </a:t>
            </a:r>
            <a:r>
              <a:rPr lang="en-US" sz="2000" dirty="0" smtClean="0">
                <a:latin typeface="Times New Roman" panose="02020603050405020304" pitchFamily="18" charset="0"/>
                <a:cs typeface="Times New Roman" panose="02020603050405020304" pitchFamily="18" charset="0"/>
              </a:rPr>
              <a:t>enhances weak </a:t>
            </a:r>
            <a:r>
              <a:rPr lang="en-US" sz="2000" dirty="0">
                <a:latin typeface="Times New Roman" panose="02020603050405020304" pitchFamily="18" charset="0"/>
                <a:cs typeface="Times New Roman" panose="02020603050405020304" pitchFamily="18" charset="0"/>
              </a:rPr>
              <a:t>features and may </a:t>
            </a:r>
            <a:r>
              <a:rPr lang="en-US" sz="2000" dirty="0" smtClean="0">
                <a:latin typeface="Times New Roman" panose="02020603050405020304" pitchFamily="18" charset="0"/>
                <a:cs typeface="Times New Roman" panose="02020603050405020304" pitchFamily="18" charset="0"/>
              </a:rPr>
              <a:t>obscure fundamental </a:t>
            </a:r>
            <a:r>
              <a:rPr lang="en-US" sz="2000" dirty="0">
                <a:latin typeface="Times New Roman" panose="02020603050405020304" pitchFamily="18" charset="0"/>
                <a:cs typeface="Times New Roman" panose="02020603050405020304" pitchFamily="18" charset="0"/>
              </a:rPr>
              <a:t>vibrational </a:t>
            </a:r>
            <a:r>
              <a:rPr lang="en-US" sz="2000" dirty="0" smtClean="0">
                <a:latin typeface="Times New Roman" panose="02020603050405020304" pitchFamily="18" charset="0"/>
                <a:cs typeface="Times New Roman" panose="02020603050405020304" pitchFamily="18" charset="0"/>
              </a:rPr>
              <a:t>absorptions which </a:t>
            </a:r>
            <a:r>
              <a:rPr lang="en-US" sz="2000" dirty="0">
                <a:latin typeface="Times New Roman" panose="02020603050405020304" pitchFamily="18" charset="0"/>
                <a:cs typeface="Times New Roman" panose="02020603050405020304" pitchFamily="18" charset="0"/>
              </a:rPr>
              <a:t>are clearly observed </a:t>
            </a:r>
            <a:r>
              <a:rPr lang="en-US" sz="2000" dirty="0" smtClean="0">
                <a:latin typeface="Times New Roman" panose="02020603050405020304" pitchFamily="18" charset="0"/>
                <a:cs typeface="Times New Roman" panose="02020603050405020304" pitchFamily="18" charset="0"/>
              </a:rPr>
              <a:t>in transmission </a:t>
            </a:r>
            <a:r>
              <a:rPr lang="en-US" sz="2000" dirty="0">
                <a:latin typeface="Times New Roman" panose="02020603050405020304" pitchFamily="18" charset="0"/>
                <a:cs typeface="Times New Roman" panose="02020603050405020304" pitchFamily="18" charset="0"/>
              </a:rPr>
              <a:t>(solid lines).</a:t>
            </a: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35</a:t>
            </a:fld>
            <a:endParaRPr lang="en-US"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864" y="1277785"/>
            <a:ext cx="6562641" cy="4159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2016466"/>
            <a:ext cx="5003574"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Verification of the </a:t>
            </a:r>
            <a:r>
              <a:rPr lang="en-US" sz="2400" dirty="0" smtClean="0">
                <a:latin typeface="Times New Roman" panose="02020603050405020304" pitchFamily="18" charset="0"/>
                <a:cs typeface="Times New Roman" panose="02020603050405020304" pitchFamily="18" charset="0"/>
              </a:rPr>
              <a:t>spectroscopy against </a:t>
            </a:r>
            <a:r>
              <a:rPr lang="en-US" sz="2400" dirty="0">
                <a:latin typeface="Times New Roman" panose="02020603050405020304" pitchFamily="18" charset="0"/>
                <a:cs typeface="Times New Roman" panose="02020603050405020304" pitchFamily="18" charset="0"/>
              </a:rPr>
              <a:t>previously well characterized</a:t>
            </a:r>
          </a:p>
          <a:p>
            <a:r>
              <a:rPr lang="en-US" sz="2400" dirty="0">
                <a:latin typeface="Times New Roman" panose="02020603050405020304" pitchFamily="18" charset="0"/>
                <a:cs typeface="Times New Roman" panose="02020603050405020304" pitchFamily="18" charset="0"/>
              </a:rPr>
              <a:t>samples will allow development of </a:t>
            </a:r>
            <a:r>
              <a:rPr lang="en-US" sz="2400" dirty="0" smtClean="0">
                <a:latin typeface="Times New Roman" panose="02020603050405020304" pitchFamily="18" charset="0"/>
                <a:cs typeface="Times New Roman" panose="02020603050405020304" pitchFamily="18" charset="0"/>
              </a:rPr>
              <a:t>new, rapid </a:t>
            </a:r>
            <a:r>
              <a:rPr lang="en-US" sz="2400" dirty="0">
                <a:latin typeface="Times New Roman" panose="02020603050405020304" pitchFamily="18" charset="0"/>
                <a:cs typeface="Times New Roman" panose="02020603050405020304" pitchFamily="18" charset="0"/>
              </a:rPr>
              <a:t>methodologies for </a:t>
            </a:r>
            <a:r>
              <a:rPr lang="en-US" sz="2400" dirty="0" smtClean="0">
                <a:latin typeface="Times New Roman" panose="02020603050405020304" pitchFamily="18" charset="0"/>
                <a:cs typeface="Times New Roman" panose="02020603050405020304" pitchFamily="18" charset="0"/>
              </a:rPr>
              <a:t>future dust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sample </a:t>
            </a:r>
            <a:r>
              <a:rPr lang="en-US" sz="2400" dirty="0">
                <a:latin typeface="Times New Roman" panose="02020603050405020304" pitchFamily="18" charset="0"/>
                <a:cs typeface="Times New Roman" panose="02020603050405020304" pitchFamily="18" charset="0"/>
              </a:rPr>
              <a:t>mineral identification.</a:t>
            </a:r>
          </a:p>
        </p:txBody>
      </p:sp>
      <p:sp>
        <p:nvSpPr>
          <p:cNvPr id="6" name="TextBox 5"/>
          <p:cNvSpPr txBox="1"/>
          <p:nvPr/>
        </p:nvSpPr>
        <p:spPr>
          <a:xfrm>
            <a:off x="4657725" y="100340"/>
            <a:ext cx="2771208" cy="707886"/>
          </a:xfrm>
          <a:prstGeom prst="rect">
            <a:avLst/>
          </a:prstGeom>
          <a:noFill/>
        </p:spPr>
        <p:txBody>
          <a:bodyPr wrap="none" rtlCol="0">
            <a:spAutoFit/>
          </a:bodyPr>
          <a:lstStyle/>
          <a:p>
            <a:r>
              <a:rPr lang="en-US" sz="4000" dirty="0" smtClean="0">
                <a:latin typeface="Times New Roman" panose="02020603050405020304" pitchFamily="18" charset="0"/>
                <a:cs typeface="Times New Roman" panose="02020603050405020304" pitchFamily="18" charset="0"/>
              </a:rPr>
              <a:t>Future Work</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80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z="3600" dirty="0" smtClean="0"/>
              <a:t>References</a:t>
            </a:r>
            <a:endParaRPr lang="en-US" sz="3600" dirty="0"/>
          </a:p>
        </p:txBody>
      </p:sp>
      <p:sp>
        <p:nvSpPr>
          <p:cNvPr id="3" name="Content Placeholder 2"/>
          <p:cNvSpPr>
            <a:spLocks noGrp="1"/>
          </p:cNvSpPr>
          <p:nvPr>
            <p:ph idx="1"/>
          </p:nvPr>
        </p:nvSpPr>
        <p:spPr>
          <a:xfrm>
            <a:off x="638175" y="914400"/>
            <a:ext cx="10972800" cy="4935539"/>
          </a:xfrm>
        </p:spPr>
        <p:txBody>
          <a:bodyPr/>
          <a:lstStyle/>
          <a:p>
            <a:r>
              <a:rPr lang="en-US" sz="1400" dirty="0">
                <a:latin typeface="Times New Roman" panose="02020603050405020304" pitchFamily="18" charset="0"/>
                <a:cs typeface="Times New Roman" panose="02020603050405020304" pitchFamily="18" charset="0"/>
              </a:rPr>
              <a:t>Danner, M.; </a:t>
            </a:r>
            <a:r>
              <a:rPr lang="en-US" sz="1400" dirty="0" err="1">
                <a:latin typeface="Times New Roman" panose="02020603050405020304" pitchFamily="18" charset="0"/>
                <a:cs typeface="Times New Roman" panose="02020603050405020304" pitchFamily="18" charset="0"/>
              </a:rPr>
              <a:t>Locherer</a:t>
            </a:r>
            <a:r>
              <a:rPr lang="en-US" sz="1400" dirty="0">
                <a:latin typeface="Times New Roman" panose="02020603050405020304" pitchFamily="18" charset="0"/>
                <a:cs typeface="Times New Roman" panose="02020603050405020304" pitchFamily="18" charset="0"/>
              </a:rPr>
              <a:t>, M.; Hank, T.; Richter, K. (2015): Spectral Sampling with the ASD </a:t>
            </a:r>
            <a:r>
              <a:rPr lang="en-US" sz="1400" dirty="0" err="1">
                <a:latin typeface="Times New Roman" panose="02020603050405020304" pitchFamily="18" charset="0"/>
                <a:cs typeface="Times New Roman" panose="02020603050405020304" pitchFamily="18" charset="0"/>
              </a:rPr>
              <a:t>FieldSpec</a:t>
            </a:r>
            <a:r>
              <a:rPr lang="en-US" sz="1400" dirty="0">
                <a:latin typeface="Times New Roman" panose="02020603050405020304" pitchFamily="18" charset="0"/>
                <a:cs typeface="Times New Roman" panose="02020603050405020304" pitchFamily="18" charset="0"/>
              </a:rPr>
              <a:t> 4 – Theory, Measurement, Problems, Interpretation. </a:t>
            </a:r>
            <a:r>
              <a:rPr lang="en-US" sz="1400" i="1" dirty="0" err="1">
                <a:latin typeface="Times New Roman" panose="02020603050405020304" pitchFamily="18" charset="0"/>
                <a:cs typeface="Times New Roman" panose="02020603050405020304" pitchFamily="18" charset="0"/>
              </a:rPr>
              <a:t>EnMAP</a:t>
            </a:r>
            <a:r>
              <a:rPr lang="en-US" sz="1400" i="1" dirty="0">
                <a:latin typeface="Times New Roman" panose="02020603050405020304" pitchFamily="18" charset="0"/>
                <a:cs typeface="Times New Roman" panose="02020603050405020304" pitchFamily="18" charset="0"/>
              </a:rPr>
              <a:t> Field Guides Technical Report, GFZ Data Services</a:t>
            </a:r>
            <a:r>
              <a:rPr lang="en-US" sz="1400" dirty="0">
                <a:latin typeface="Times New Roman" panose="02020603050405020304" pitchFamily="18" charset="0"/>
                <a:cs typeface="Times New Roman" panose="02020603050405020304" pitchFamily="18" charset="0"/>
              </a:rPr>
              <a:t>. http://doi.org/10.2312/enmap.2015.008 </a:t>
            </a:r>
          </a:p>
        </p:txBody>
      </p:sp>
      <p:sp>
        <p:nvSpPr>
          <p:cNvPr id="4" name="Slide Number Placeholder 3"/>
          <p:cNvSpPr>
            <a:spLocks noGrp="1"/>
          </p:cNvSpPr>
          <p:nvPr>
            <p:ph type="sldNum" sz="quarter" idx="12"/>
          </p:nvPr>
        </p:nvSpPr>
        <p:spPr/>
        <p:txBody>
          <a:bodyPr/>
          <a:lstStyle/>
          <a:p>
            <a:pPr>
              <a:defRPr/>
            </a:pPr>
            <a:fld id="{4C9D0290-E734-4AB8-9C6C-25F9FD71805F}" type="slidenum">
              <a:rPr lang="en-US" sz="1400" smtClean="0">
                <a:solidFill>
                  <a:prstClr val="black"/>
                </a:solidFill>
              </a:rPr>
              <a:pPr>
                <a:defRPr/>
              </a:pPr>
              <a:t>36</a:t>
            </a:fld>
            <a:endParaRPr lang="en-US" sz="1400" dirty="0">
              <a:solidFill>
                <a:prstClr val="black"/>
              </a:solidFill>
            </a:endParaRPr>
          </a:p>
        </p:txBody>
      </p:sp>
      <p:sp>
        <p:nvSpPr>
          <p:cNvPr id="5" name="Rectangle 4"/>
          <p:cNvSpPr/>
          <p:nvPr/>
        </p:nvSpPr>
        <p:spPr>
          <a:xfrm>
            <a:off x="661803" y="1490469"/>
            <a:ext cx="11020423"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Kokaly</a:t>
            </a:r>
            <a:r>
              <a:rPr lang="en-US" sz="1400" dirty="0">
                <a:latin typeface="Times New Roman" panose="02020603050405020304" pitchFamily="18" charset="0"/>
                <a:cs typeface="Times New Roman" panose="02020603050405020304" pitchFamily="18" charset="0"/>
              </a:rPr>
              <a:t>, R.F., Clark, R.N., Swayze, G.A., </a:t>
            </a:r>
            <a:r>
              <a:rPr lang="en-US" sz="1400" dirty="0" err="1">
                <a:latin typeface="Times New Roman" panose="02020603050405020304" pitchFamily="18" charset="0"/>
                <a:cs typeface="Times New Roman" panose="02020603050405020304" pitchFamily="18" charset="0"/>
              </a:rPr>
              <a:t>Livo</a:t>
            </a:r>
            <a:r>
              <a:rPr lang="en-US" sz="1400" dirty="0">
                <a:latin typeface="Times New Roman" panose="02020603050405020304" pitchFamily="18" charset="0"/>
                <a:cs typeface="Times New Roman" panose="02020603050405020304" pitchFamily="18" charset="0"/>
              </a:rPr>
              <a:t>, K.E., </a:t>
            </a:r>
            <a:r>
              <a:rPr lang="en-US" sz="1400" dirty="0" err="1">
                <a:latin typeface="Times New Roman" panose="02020603050405020304" pitchFamily="18" charset="0"/>
                <a:cs typeface="Times New Roman" panose="02020603050405020304" pitchFamily="18" charset="0"/>
              </a:rPr>
              <a:t>Hoefen</a:t>
            </a:r>
            <a:r>
              <a:rPr lang="en-US" sz="1400" dirty="0">
                <a:latin typeface="Times New Roman" panose="02020603050405020304" pitchFamily="18" charset="0"/>
                <a:cs typeface="Times New Roman" panose="02020603050405020304" pitchFamily="18" charset="0"/>
              </a:rPr>
              <a:t>, T.M., Pearson, N.C., Wise, R.A., </a:t>
            </a:r>
            <a:r>
              <a:rPr lang="en-US" sz="1400" dirty="0" err="1">
                <a:latin typeface="Times New Roman" panose="02020603050405020304" pitchFamily="18" charset="0"/>
                <a:cs typeface="Times New Roman" panose="02020603050405020304" pitchFamily="18" charset="0"/>
              </a:rPr>
              <a:t>Benzel</a:t>
            </a:r>
            <a:r>
              <a:rPr lang="en-US" sz="1400" dirty="0">
                <a:latin typeface="Times New Roman" panose="02020603050405020304" pitchFamily="18" charset="0"/>
                <a:cs typeface="Times New Roman" panose="02020603050405020304" pitchFamily="18" charset="0"/>
              </a:rPr>
              <a:t>, W.M., Lowers, H.A., Driscoll, R.L., and Klein, A.J., 2017, USGS Spectral Library Version 7: U.S. Geological Survey Data Series 1035, 61 p., https://doi.org/10.3133/ds1035.</a:t>
            </a:r>
          </a:p>
        </p:txBody>
      </p:sp>
      <p:sp>
        <p:nvSpPr>
          <p:cNvPr id="6" name="Rectangle 5"/>
          <p:cNvSpPr/>
          <p:nvPr/>
        </p:nvSpPr>
        <p:spPr>
          <a:xfrm>
            <a:off x="700679" y="2013689"/>
            <a:ext cx="11223171"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rPr>
              <a:t>Pidwirny</a:t>
            </a:r>
            <a:r>
              <a:rPr lang="en-US" sz="1400" dirty="0">
                <a:latin typeface="Times New Roman" panose="02020603050405020304" pitchFamily="18" charset="0"/>
              </a:rPr>
              <a:t>, M. (2006). "Atmospheric Effects on Incoming Solar Radiation". </a:t>
            </a:r>
            <a:r>
              <a:rPr lang="en-US" sz="1400" i="1" dirty="0">
                <a:latin typeface="Times New Roman" panose="02020603050405020304" pitchFamily="18" charset="0"/>
              </a:rPr>
              <a:t>Fundamentals of Physical Geography, 2nd Edition</a:t>
            </a:r>
            <a:r>
              <a:rPr lang="en-US" sz="1400" dirty="0">
                <a:latin typeface="Times New Roman" panose="02020603050405020304" pitchFamily="18" charset="0"/>
              </a:rPr>
              <a:t>. Date Viewed. http://www.physicalgeography.net/fundamentals/7f.html</a:t>
            </a:r>
            <a:endParaRPr lang="en-US" sz="1400" dirty="0"/>
          </a:p>
        </p:txBody>
      </p:sp>
      <p:sp>
        <p:nvSpPr>
          <p:cNvPr id="8" name="Rectangle 7"/>
          <p:cNvSpPr/>
          <p:nvPr/>
        </p:nvSpPr>
        <p:spPr>
          <a:xfrm>
            <a:off x="691923" y="2536909"/>
            <a:ext cx="10725665"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Nousiainen</a:t>
            </a:r>
            <a:r>
              <a:rPr lang="en-US" sz="1400" dirty="0">
                <a:latin typeface="Times New Roman" panose="02020603050405020304" pitchFamily="18" charset="0"/>
                <a:cs typeface="Times New Roman" panose="02020603050405020304" pitchFamily="18" charset="0"/>
              </a:rPr>
              <a:t>, T. (2009). Optical modeling of mineral dust particles: A review. Journal of Quantitative Spectroscopy and </a:t>
            </a:r>
            <a:r>
              <a:rPr lang="en-US" sz="1400" dirty="0" err="1">
                <a:latin typeface="Times New Roman" panose="02020603050405020304" pitchFamily="18" charset="0"/>
                <a:cs typeface="Times New Roman" panose="02020603050405020304" pitchFamily="18" charset="0"/>
              </a:rPr>
              <a:t>Radiative</a:t>
            </a:r>
            <a:r>
              <a:rPr lang="en-US" sz="1400" dirty="0">
                <a:latin typeface="Times New Roman" panose="02020603050405020304" pitchFamily="18" charset="0"/>
                <a:cs typeface="Times New Roman" panose="02020603050405020304" pitchFamily="18" charset="0"/>
              </a:rPr>
              <a:t> Transfer, 110(14), 1261-1279. doi:10.1016/j.jqsrt.2009.03.002</a:t>
            </a:r>
          </a:p>
        </p:txBody>
      </p:sp>
      <p:sp>
        <p:nvSpPr>
          <p:cNvPr id="10" name="Rectangle 9"/>
          <p:cNvSpPr/>
          <p:nvPr/>
        </p:nvSpPr>
        <p:spPr>
          <a:xfrm>
            <a:off x="700679" y="3060129"/>
            <a:ext cx="10721287" cy="307777"/>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Goossens</a:t>
            </a:r>
            <a:r>
              <a:rPr lang="en-US" sz="1400" dirty="0">
                <a:latin typeface="Times New Roman" panose="02020603050405020304" pitchFamily="18" charset="0"/>
                <a:cs typeface="Times New Roman" panose="02020603050405020304" pitchFamily="18" charset="0"/>
              </a:rPr>
              <a:t>, D., Offer, Z.Y., Wind tunnel and field calibration of six </a:t>
            </a:r>
            <a:r>
              <a:rPr lang="en-US" sz="1400" dirty="0" err="1">
                <a:latin typeface="Times New Roman" panose="02020603050405020304" pitchFamily="18" charset="0"/>
                <a:cs typeface="Times New Roman" panose="02020603050405020304" pitchFamily="18" charset="0"/>
              </a:rPr>
              <a:t>aeolian</a:t>
            </a:r>
            <a:r>
              <a:rPr lang="en-US" sz="1400" dirty="0">
                <a:latin typeface="Times New Roman" panose="02020603050405020304" pitchFamily="18" charset="0"/>
                <a:cs typeface="Times New Roman" panose="02020603050405020304" pitchFamily="18" charset="0"/>
              </a:rPr>
              <a:t> dust samplers, Atmospheric Environment 34(2000), pp. 1043-1057.</a:t>
            </a:r>
          </a:p>
        </p:txBody>
      </p:sp>
      <p:sp>
        <p:nvSpPr>
          <p:cNvPr id="9" name="Rectangle 8"/>
          <p:cNvSpPr/>
          <p:nvPr/>
        </p:nvSpPr>
        <p:spPr>
          <a:xfrm>
            <a:off x="722043" y="3459341"/>
            <a:ext cx="11162931"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Blanco, A. J., &amp; McIntyre, R. G. (1972). An infra-red spectroscopic view of atmospheric particulates over el </a:t>
            </a:r>
            <a:r>
              <a:rPr lang="en-US" sz="1400" dirty="0" err="1">
                <a:latin typeface="Times New Roman" panose="02020603050405020304" pitchFamily="18" charset="0"/>
                <a:cs typeface="Times New Roman" panose="02020603050405020304" pitchFamily="18" charset="0"/>
              </a:rPr>
              <a:t>paso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texas</a:t>
            </a:r>
            <a:r>
              <a:rPr lang="en-US" sz="1400" dirty="0">
                <a:latin typeface="Times New Roman" panose="02020603050405020304" pitchFamily="18" charset="0"/>
                <a:cs typeface="Times New Roman" panose="02020603050405020304" pitchFamily="18" charset="0"/>
              </a:rPr>
              <a:t>. Atmospheric Environment (1967), 6(8), 557-562. doi:10.1016/0004-6981(72)90073-X</a:t>
            </a:r>
          </a:p>
        </p:txBody>
      </p:sp>
      <p:sp>
        <p:nvSpPr>
          <p:cNvPr id="11" name="Rectangle 10"/>
          <p:cNvSpPr/>
          <p:nvPr/>
        </p:nvSpPr>
        <p:spPr>
          <a:xfrm>
            <a:off x="691923" y="3982561"/>
            <a:ext cx="10770714" cy="523220"/>
          </a:xfrm>
          <a:prstGeom prst="rect">
            <a:avLst/>
          </a:prstGeom>
        </p:spPr>
        <p:txBody>
          <a:bodyPr wrap="square">
            <a:spAutoFit/>
          </a:bodyPr>
          <a:lstStyle/>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Bharti</a:t>
            </a:r>
            <a:r>
              <a:rPr lang="en-US" sz="1400" dirty="0">
                <a:latin typeface="Times New Roman" panose="02020603050405020304" pitchFamily="18" charset="0"/>
                <a:cs typeface="Times New Roman" panose="02020603050405020304" pitchFamily="18" charset="0"/>
              </a:rPr>
              <a:t>, S. K., Kumar, D., Kumar, N., </a:t>
            </a:r>
            <a:r>
              <a:rPr lang="en-US" sz="1400" dirty="0" err="1">
                <a:latin typeface="Times New Roman" panose="02020603050405020304" pitchFamily="18" charset="0"/>
                <a:cs typeface="Times New Roman" panose="02020603050405020304" pitchFamily="18" charset="0"/>
              </a:rPr>
              <a:t>Anand</a:t>
            </a:r>
            <a:r>
              <a:rPr lang="en-US" sz="1400" dirty="0">
                <a:latin typeface="Times New Roman" panose="02020603050405020304" pitchFamily="18" charset="0"/>
                <a:cs typeface="Times New Roman" panose="02020603050405020304" pitchFamily="18" charset="0"/>
              </a:rPr>
              <a:t>, S., </a:t>
            </a:r>
            <a:r>
              <a:rPr lang="en-US" sz="1400" dirty="0" err="1">
                <a:latin typeface="Times New Roman" panose="02020603050405020304" pitchFamily="18" charset="0"/>
                <a:cs typeface="Times New Roman" panose="02020603050405020304" pitchFamily="18" charset="0"/>
              </a:rPr>
              <a:t>Poonam</a:t>
            </a:r>
            <a:r>
              <a:rPr lang="en-US" sz="1400" dirty="0">
                <a:latin typeface="Times New Roman" panose="02020603050405020304" pitchFamily="18" charset="0"/>
                <a:cs typeface="Times New Roman" panose="02020603050405020304" pitchFamily="18" charset="0"/>
              </a:rPr>
              <a:t>, &amp; Barman, S. C. (2017). Characterization and morphological analysis of individual aerosol of PM10 in urban area of </a:t>
            </a:r>
            <a:r>
              <a:rPr lang="en-US" sz="1400" dirty="0" err="1">
                <a:latin typeface="Times New Roman" panose="02020603050405020304" pitchFamily="18" charset="0"/>
                <a:cs typeface="Times New Roman" panose="02020603050405020304" pitchFamily="18" charset="0"/>
              </a:rPr>
              <a:t>lucknow</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india</a:t>
            </a:r>
            <a:r>
              <a:rPr lang="en-US" sz="1400"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 Micron, 103</a:t>
            </a:r>
            <a:r>
              <a:rPr lang="en-US" sz="1400" dirty="0">
                <a:latin typeface="Times New Roman" panose="02020603050405020304" pitchFamily="18" charset="0"/>
                <a:cs typeface="Times New Roman" panose="02020603050405020304" pitchFamily="18" charset="0"/>
              </a:rPr>
              <a:t>, 90-98. doi:10.1016/j.micron.2017.09.004</a:t>
            </a:r>
          </a:p>
        </p:txBody>
      </p:sp>
      <p:sp>
        <p:nvSpPr>
          <p:cNvPr id="12" name="Rectangle 11"/>
          <p:cNvSpPr/>
          <p:nvPr/>
        </p:nvSpPr>
        <p:spPr>
          <a:xfrm>
            <a:off x="691923" y="4588158"/>
            <a:ext cx="10815818" cy="738664"/>
          </a:xfrm>
          <a:prstGeom prst="rect">
            <a:avLst/>
          </a:prstGeom>
        </p:spPr>
        <p:txBody>
          <a:bodyPr wrap="square">
            <a:spAutoFit/>
          </a:bodyPr>
          <a:lstStyle/>
          <a:p>
            <a:pPr marL="171450" indent="-1714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Engelbrecht</a:t>
            </a:r>
            <a:r>
              <a:rPr lang="en-US" sz="1400" dirty="0">
                <a:latin typeface="Times New Roman" panose="02020603050405020304" pitchFamily="18" charset="0"/>
                <a:cs typeface="Times New Roman" panose="02020603050405020304" pitchFamily="18" charset="0"/>
              </a:rPr>
              <a:t>, J., </a:t>
            </a:r>
            <a:r>
              <a:rPr lang="en-US" sz="1400" dirty="0" err="1">
                <a:latin typeface="Times New Roman" panose="02020603050405020304" pitchFamily="18" charset="0"/>
                <a:cs typeface="Times New Roman" panose="02020603050405020304" pitchFamily="18" charset="0"/>
              </a:rPr>
              <a:t>Stenchikov</a:t>
            </a:r>
            <a:r>
              <a:rPr lang="en-US" sz="1400" dirty="0">
                <a:latin typeface="Times New Roman" panose="02020603050405020304" pitchFamily="18" charset="0"/>
                <a:cs typeface="Times New Roman" panose="02020603050405020304" pitchFamily="18" charset="0"/>
              </a:rPr>
              <a:t>, G., </a:t>
            </a:r>
            <a:r>
              <a:rPr lang="en-US" sz="1400" dirty="0" err="1">
                <a:latin typeface="Times New Roman" panose="02020603050405020304" pitchFamily="18" charset="0"/>
                <a:cs typeface="Times New Roman" panose="02020603050405020304" pitchFamily="18" charset="0"/>
              </a:rPr>
              <a:t>Prakash</a:t>
            </a:r>
            <a:r>
              <a:rPr lang="en-US" sz="1400" dirty="0">
                <a:latin typeface="Times New Roman" panose="02020603050405020304" pitchFamily="18" charset="0"/>
                <a:cs typeface="Times New Roman" panose="02020603050405020304" pitchFamily="18" charset="0"/>
              </a:rPr>
              <a:t>, P., </a:t>
            </a:r>
            <a:r>
              <a:rPr lang="en-US" sz="1400" dirty="0" err="1">
                <a:latin typeface="Times New Roman" panose="02020603050405020304" pitchFamily="18" charset="0"/>
                <a:cs typeface="Times New Roman" panose="02020603050405020304" pitchFamily="18" charset="0"/>
              </a:rPr>
              <a:t>Lersch</a:t>
            </a:r>
            <a:r>
              <a:rPr lang="en-US" sz="1400" dirty="0">
                <a:latin typeface="Times New Roman" panose="02020603050405020304" pitchFamily="18" charset="0"/>
                <a:cs typeface="Times New Roman" panose="02020603050405020304" pitchFamily="18" charset="0"/>
              </a:rPr>
              <a:t>, T., </a:t>
            </a:r>
            <a:r>
              <a:rPr lang="en-US" sz="1400" dirty="0" err="1">
                <a:latin typeface="Times New Roman" panose="02020603050405020304" pitchFamily="18" charset="0"/>
                <a:cs typeface="Times New Roman" panose="02020603050405020304" pitchFamily="18" charset="0"/>
              </a:rPr>
              <a:t>Anisimov</a:t>
            </a:r>
            <a:r>
              <a:rPr lang="en-US" sz="1400" dirty="0">
                <a:latin typeface="Times New Roman" panose="02020603050405020304" pitchFamily="18" charset="0"/>
                <a:cs typeface="Times New Roman" panose="02020603050405020304" pitchFamily="18" charset="0"/>
              </a:rPr>
              <a:t>, A., &amp; Shevchenko, I. (2017). Physical and chemical properties of deposited airborne particulates over the </a:t>
            </a:r>
            <a:r>
              <a:rPr lang="en-US" sz="1400" dirty="0" err="1">
                <a:latin typeface="Times New Roman" panose="02020603050405020304" pitchFamily="18" charset="0"/>
                <a:cs typeface="Times New Roman" panose="02020603050405020304" pitchFamily="18" charset="0"/>
              </a:rPr>
              <a:t>arabian</a:t>
            </a:r>
            <a:r>
              <a:rPr lang="en-US" sz="1400" dirty="0">
                <a:latin typeface="Times New Roman" panose="02020603050405020304" pitchFamily="18" charset="0"/>
                <a:cs typeface="Times New Roman" panose="02020603050405020304" pitchFamily="18" charset="0"/>
              </a:rPr>
              <a:t> red sea coastal plain.</a:t>
            </a:r>
            <a:r>
              <a:rPr lang="en-US" sz="1400" i="1" dirty="0">
                <a:latin typeface="Times New Roman" panose="02020603050405020304" pitchFamily="18" charset="0"/>
                <a:cs typeface="Times New Roman" panose="02020603050405020304" pitchFamily="18" charset="0"/>
              </a:rPr>
              <a:t> Atmospheric Chemistry and Physics, 17</a:t>
            </a:r>
            <a:r>
              <a:rPr lang="en-US" sz="1400" dirty="0">
                <a:latin typeface="Times New Roman" panose="02020603050405020304" pitchFamily="18" charset="0"/>
                <a:cs typeface="Times New Roman" panose="02020603050405020304" pitchFamily="18" charset="0"/>
              </a:rPr>
              <a:t>(18), 11467-11490. doi:10.5194/acp-17-11467-2017</a:t>
            </a:r>
          </a:p>
        </p:txBody>
      </p:sp>
    </p:spTree>
    <p:extLst>
      <p:ext uri="{BB962C8B-B14F-4D97-AF65-F5344CB8AC3E}">
        <p14:creationId xmlns:p14="http://schemas.microsoft.com/office/powerpoint/2010/main" val="4094979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37</a:t>
            </a:fld>
            <a:endParaRPr lang="en-US" dirty="0">
              <a:solidFill>
                <a:prstClr val="black"/>
              </a:solidFill>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w="9525">
            <a:noFill/>
            <a:miter lim="800000"/>
            <a:headEnd/>
            <a:tailEnd/>
          </a:ln>
        </p:spPr>
      </p:pic>
      <p:sp>
        <p:nvSpPr>
          <p:cNvPr id="6" name="Title 5"/>
          <p:cNvSpPr>
            <a:spLocks noGrp="1"/>
          </p:cNvSpPr>
          <p:nvPr>
            <p:ph type="title"/>
          </p:nvPr>
        </p:nvSpPr>
        <p:spPr/>
        <p:txBody>
          <a:bodyPr/>
          <a:lstStyle/>
          <a:p>
            <a:r>
              <a:rPr lang="en-US" sz="4800" dirty="0" smtClean="0">
                <a:latin typeface="Times New Roman" panose="02020603050405020304" pitchFamily="18" charset="0"/>
                <a:cs typeface="Times New Roman" panose="02020603050405020304" pitchFamily="18" charset="0"/>
              </a:rPr>
              <a:t>Thank you!</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Questions?</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5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8693"/>
            <a:ext cx="8954530" cy="1143000"/>
          </a:xfrm>
        </p:spPr>
        <p:txBody>
          <a:bodyPr/>
          <a:lstStyle/>
          <a:p>
            <a:r>
              <a:rPr lang="en-US" dirty="0" smtClean="0">
                <a:latin typeface="Times New Roman" panose="02020603050405020304" pitchFamily="18" charset="0"/>
                <a:cs typeface="Times New Roman" panose="02020603050405020304" pitchFamily="18" charset="0"/>
              </a:rPr>
              <a:t>Introduction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516618"/>
            <a:ext cx="10972800" cy="4525963"/>
          </a:xfrm>
        </p:spPr>
        <p:txBody>
          <a:bodyPr/>
          <a:lstStyle/>
          <a:p>
            <a:r>
              <a:rPr lang="en-US" sz="2800" dirty="0">
                <a:latin typeface="Times New Roman" panose="02020603050405020304" pitchFamily="18" charset="0"/>
                <a:cs typeface="Times New Roman" panose="02020603050405020304" pitchFamily="18" charset="0"/>
              </a:rPr>
              <a:t>Mineral </a:t>
            </a:r>
            <a:r>
              <a:rPr lang="en-US" sz="2800" dirty="0" smtClean="0">
                <a:latin typeface="Times New Roman" panose="02020603050405020304" pitchFamily="18" charset="0"/>
                <a:cs typeface="Times New Roman" panose="02020603050405020304" pitchFamily="18" charset="0"/>
              </a:rPr>
              <a:t>dust</a:t>
            </a:r>
          </a:p>
          <a:p>
            <a:r>
              <a:rPr lang="en-US" sz="2800" dirty="0">
                <a:latin typeface="Times New Roman" panose="02020603050405020304" pitchFamily="18" charset="0"/>
                <a:cs typeface="Times New Roman" panose="02020603050405020304" pitchFamily="18" charset="0"/>
              </a:rPr>
              <a:t>Health Hazard and Environment Effects: </a:t>
            </a:r>
          </a:p>
          <a:p>
            <a:r>
              <a:rPr lang="en-US" sz="2800" dirty="0">
                <a:latin typeface="Times New Roman" panose="02020603050405020304" pitchFamily="18" charset="0"/>
                <a:cs typeface="Times New Roman" panose="02020603050405020304" pitchFamily="18" charset="0"/>
              </a:rPr>
              <a:t>Direct and Indirect effects on radiation:  </a:t>
            </a:r>
          </a:p>
          <a:p>
            <a:r>
              <a:rPr lang="en-US" sz="2800" dirty="0" smtClean="0">
                <a:latin typeface="Times New Roman" panose="02020603050405020304" pitchFamily="18" charset="0"/>
                <a:cs typeface="Times New Roman" panose="02020603050405020304" pitchFamily="18" charset="0"/>
              </a:rPr>
              <a:t>Different type of dust: (PM</a:t>
            </a:r>
            <a:r>
              <a:rPr lang="en-US" sz="2800" baseline="-25000" dirty="0" smtClean="0">
                <a:latin typeface="Times New Roman" panose="02020603050405020304" pitchFamily="18" charset="0"/>
                <a:cs typeface="Times New Roman" panose="02020603050405020304" pitchFamily="18" charset="0"/>
              </a:rPr>
              <a:t>10</a:t>
            </a:r>
            <a:r>
              <a:rPr lang="en-US" sz="2800" dirty="0" smtClean="0">
                <a:latin typeface="Times New Roman" panose="02020603050405020304" pitchFamily="18" charset="0"/>
                <a:cs typeface="Times New Roman" panose="02020603050405020304" pitchFamily="18" charset="0"/>
              </a:rPr>
              <a:t> and PM</a:t>
            </a:r>
            <a:r>
              <a:rPr lang="en-US" sz="2800" baseline="-25000" dirty="0" smtClean="0">
                <a:latin typeface="Times New Roman" panose="02020603050405020304" pitchFamily="18" charset="0"/>
                <a:cs typeface="Times New Roman" panose="02020603050405020304" pitchFamily="18" charset="0"/>
              </a:rPr>
              <a:t>2.5</a:t>
            </a:r>
            <a:r>
              <a:rPr lang="en-US" sz="2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Common sources: Biomass burning, automobile, and etc…</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PM</a:t>
            </a:r>
            <a:r>
              <a:rPr lang="en-US" sz="2800" baseline="-25000" dirty="0" smtClean="0">
                <a:latin typeface="Times New Roman" panose="02020603050405020304" pitchFamily="18" charset="0"/>
                <a:cs typeface="Times New Roman" panose="02020603050405020304" pitchFamily="18" charset="0"/>
              </a:rPr>
              <a:t>2.5</a:t>
            </a:r>
            <a:r>
              <a:rPr lang="en-US" sz="2800" dirty="0" smtClean="0">
                <a:latin typeface="Times New Roman" panose="02020603050405020304" pitchFamily="18" charset="0"/>
                <a:cs typeface="Times New Roman" panose="02020603050405020304" pitchFamily="18" charset="0"/>
              </a:rPr>
              <a:t>: Incomplete combustion of petroleum products</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PM</a:t>
            </a:r>
            <a:r>
              <a:rPr lang="en-US" sz="2800" baseline="-25000" dirty="0" smtClean="0">
                <a:latin typeface="Times New Roman" panose="02020603050405020304" pitchFamily="18" charset="0"/>
                <a:cs typeface="Times New Roman" panose="02020603050405020304" pitchFamily="18" charset="0"/>
              </a:rPr>
              <a:t>10</a:t>
            </a:r>
            <a:r>
              <a:rPr lang="en-US" sz="2800" dirty="0" smtClean="0">
                <a:latin typeface="Times New Roman" panose="02020603050405020304" pitchFamily="18" charset="0"/>
                <a:cs typeface="Times New Roman" panose="02020603050405020304" pitchFamily="18" charset="0"/>
              </a:rPr>
              <a:t>: Soil dust, unpaved road dust</a:t>
            </a: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4</a:t>
            </a:fld>
            <a:endParaRPr lang="en-US" dirty="0">
              <a:solidFill>
                <a:prstClr val="black"/>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247" t="14450" r="51970" b="21131"/>
          <a:stretch/>
        </p:blipFill>
        <p:spPr>
          <a:xfrm>
            <a:off x="9144002" y="3736296"/>
            <a:ext cx="2721428" cy="2939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9115959" y="3969319"/>
            <a:ext cx="274947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Cloud Condensation Nuclei</a:t>
            </a:r>
            <a:endParaRPr lang="en-US" dirty="0">
              <a:latin typeface="Times New Roman" panose="02020603050405020304" pitchFamily="18" charset="0"/>
              <a:cs typeface="Times New Roman" panose="02020603050405020304" pitchFamily="18" charset="0"/>
            </a:endParaRPr>
          </a:p>
        </p:txBody>
      </p:sp>
      <p:sp>
        <p:nvSpPr>
          <p:cNvPr id="7" name="Down Arrow 6"/>
          <p:cNvSpPr/>
          <p:nvPr/>
        </p:nvSpPr>
        <p:spPr>
          <a:xfrm>
            <a:off x="10504716" y="3146854"/>
            <a:ext cx="264884" cy="4068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016" y="4581570"/>
            <a:ext cx="2568373" cy="2083287"/>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8771" y="4592151"/>
            <a:ext cx="2565399" cy="2083287"/>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3561" y="141376"/>
            <a:ext cx="5053071" cy="225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8298036" y="2397211"/>
            <a:ext cx="3140603" cy="276999"/>
          </a:xfrm>
          <a:prstGeom prst="rect">
            <a:avLst/>
          </a:prstGeom>
        </p:spPr>
        <p:txBody>
          <a:bodyPr wrap="none">
            <a:spAutoFit/>
          </a:bodyPr>
          <a:lstStyle/>
          <a:p>
            <a:r>
              <a:rPr lang="en-US" sz="1200" dirty="0" smtClean="0">
                <a:latin typeface="Times New Roman" panose="02020603050405020304" pitchFamily="18" charset="0"/>
                <a:cs typeface="Times New Roman" panose="02020603050405020304" pitchFamily="18" charset="0"/>
              </a:rPr>
              <a:t>Electron-microscope images of sample mineral</a:t>
            </a:r>
            <a:endParaRPr lang="en-US" sz="1200" dirty="0">
              <a:latin typeface="Times New Roman" panose="02020603050405020304" pitchFamily="18" charset="0"/>
              <a:cs typeface="Times New Roman" panose="02020603050405020304" pitchFamily="18" charset="0"/>
            </a:endParaRPr>
          </a:p>
        </p:txBody>
      </p:sp>
      <p:pic>
        <p:nvPicPr>
          <p:cNvPr id="1028" name="Picture 4" descr="http://www.physicalgeography.net/fundamentals/images/absorp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969" y="4592151"/>
            <a:ext cx="2484127" cy="2083287"/>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13"/>
          <p:cNvSpPr/>
          <p:nvPr/>
        </p:nvSpPr>
        <p:spPr>
          <a:xfrm>
            <a:off x="7781470" y="4044778"/>
            <a:ext cx="275135" cy="4140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964202" y="4074667"/>
            <a:ext cx="275135" cy="4140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2261912" y="4074667"/>
            <a:ext cx="275135" cy="4140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59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25003"/>
          </a:xfrm>
        </p:spPr>
        <p:txBody>
          <a:bodyPr>
            <a:noAutofit/>
          </a:bodyPr>
          <a:lstStyle/>
          <a:p>
            <a:r>
              <a:rPr lang="en-US" sz="2800" b="1" dirty="0">
                <a:latin typeface="Times New Roman" panose="02020603050405020304" pitchFamily="18" charset="0"/>
                <a:cs typeface="Times New Roman" panose="02020603050405020304" pitchFamily="18" charset="0"/>
              </a:rPr>
              <a:t>Dust moves through several processes:</a:t>
            </a:r>
          </a:p>
        </p:txBody>
      </p:sp>
      <p:sp>
        <p:nvSpPr>
          <p:cNvPr id="3" name="Subtitle 2"/>
          <p:cNvSpPr>
            <a:spLocks noGrp="1"/>
          </p:cNvSpPr>
          <p:nvPr>
            <p:ph type="subTitle" idx="1"/>
          </p:nvPr>
        </p:nvSpPr>
        <p:spPr>
          <a:xfrm>
            <a:off x="403538" y="264822"/>
            <a:ext cx="9144000" cy="906753"/>
          </a:xfrm>
        </p:spPr>
        <p:txBody>
          <a:bodyPr>
            <a:noAutofit/>
          </a:bodyPr>
          <a:lstStyle/>
          <a:p>
            <a:pPr marL="342900" indent="-342900" algn="l">
              <a:buFont typeface="Arial" panose="020B0604020202020204" pitchFamily="34" charset="0"/>
              <a:buChar char="•"/>
            </a:pPr>
            <a:r>
              <a:rPr lang="en-US" sz="1800" b="1" dirty="0">
                <a:solidFill>
                  <a:schemeClr val="tx1"/>
                </a:solidFill>
                <a:latin typeface="Times New Roman" panose="02020603050405020304" pitchFamily="18" charset="0"/>
                <a:cs typeface="Times New Roman" panose="02020603050405020304" pitchFamily="18" charset="0"/>
              </a:rPr>
              <a:t> S</a:t>
            </a:r>
            <a:r>
              <a:rPr lang="en-US" sz="1800" b="1" dirty="0" smtClean="0">
                <a:solidFill>
                  <a:schemeClr val="tx1"/>
                </a:solidFill>
                <a:latin typeface="Times New Roman" panose="02020603050405020304" pitchFamily="18" charset="0"/>
                <a:cs typeface="Times New Roman" panose="02020603050405020304" pitchFamily="18" charset="0"/>
              </a:rPr>
              <a:t>altation</a:t>
            </a:r>
          </a:p>
          <a:p>
            <a:pPr marL="342900" indent="-342900" algn="l">
              <a:buFont typeface="Arial" panose="020B0604020202020204" pitchFamily="34" charset="0"/>
              <a:buChar char="•"/>
            </a:pPr>
            <a:r>
              <a:rPr lang="en-US" sz="1800" b="1" dirty="0" smtClean="0">
                <a:solidFill>
                  <a:schemeClr val="tx1"/>
                </a:solidFill>
                <a:latin typeface="Times New Roman" panose="02020603050405020304" pitchFamily="18" charset="0"/>
                <a:cs typeface="Times New Roman" panose="02020603050405020304" pitchFamily="18" charset="0"/>
              </a:rPr>
              <a:t>Creep</a:t>
            </a:r>
          </a:p>
          <a:p>
            <a:pPr marL="342900" indent="-342900" algn="l">
              <a:buFont typeface="Arial" panose="020B0604020202020204" pitchFamily="34" charset="0"/>
              <a:buChar char="•"/>
            </a:pPr>
            <a:r>
              <a:rPr lang="en-US" sz="1800" b="1" dirty="0" smtClean="0">
                <a:solidFill>
                  <a:schemeClr val="tx1"/>
                </a:solidFill>
                <a:latin typeface="Times New Roman" panose="02020603050405020304" pitchFamily="18" charset="0"/>
                <a:cs typeface="Times New Roman" panose="02020603050405020304" pitchFamily="18" charset="0"/>
              </a:rPr>
              <a:t>Suspension</a:t>
            </a:r>
            <a:endParaRPr lang="en-US" sz="1800" b="1" dirty="0">
              <a:solidFill>
                <a:schemeClr val="tx1"/>
              </a:solidFill>
              <a:latin typeface="Times New Roman" panose="02020603050405020304" pitchFamily="18" charset="0"/>
              <a:cs typeface="Times New Roman" panose="02020603050405020304" pitchFamily="18" charset="0"/>
            </a:endParaRPr>
          </a:p>
        </p:txBody>
      </p:sp>
      <p:pic>
        <p:nvPicPr>
          <p:cNvPr id="4" name="Atmospheric Dust _raquo; Print Vers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300766"/>
            <a:ext cx="12192000" cy="5557234"/>
          </a:xfrm>
          <a:prstGeom prst="rect">
            <a:avLst/>
          </a:prstGeom>
        </p:spPr>
      </p:pic>
      <p:sp>
        <p:nvSpPr>
          <p:cNvPr id="5" name="Slide Number Placeholder 4"/>
          <p:cNvSpPr>
            <a:spLocks noGrp="1"/>
          </p:cNvSpPr>
          <p:nvPr>
            <p:ph type="sldNum" sz="quarter" idx="12"/>
          </p:nvPr>
        </p:nvSpPr>
        <p:spPr/>
        <p:txBody>
          <a:bodyPr/>
          <a:lstStyle/>
          <a:p>
            <a:fld id="{9A4F8F79-66AC-44F7-8487-964EC2A00B09}" type="slidenum">
              <a:rPr lang="en-US" smtClean="0"/>
              <a:t>5</a:t>
            </a:fld>
            <a:endParaRPr lang="en-US"/>
          </a:p>
        </p:txBody>
      </p:sp>
    </p:spTree>
    <p:extLst>
      <p:ext uri="{BB962C8B-B14F-4D97-AF65-F5344CB8AC3E}">
        <p14:creationId xmlns:p14="http://schemas.microsoft.com/office/powerpoint/2010/main" val="2558426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4911"/>
            <a:ext cx="10515600" cy="2672861"/>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Let’s see how dust storms happen in desert area:</a:t>
            </a:r>
            <a:br>
              <a:rPr lang="en-US" sz="4000" b="1" dirty="0" smtClean="0">
                <a:latin typeface="Times New Roman" panose="02020603050405020304" pitchFamily="18" charset="0"/>
                <a:cs typeface="Times New Roman" panose="02020603050405020304" pitchFamily="18" charset="0"/>
              </a:rPr>
            </a:br>
            <a:r>
              <a:rPr lang="en-US" sz="3600" b="1" dirty="0" smtClean="0">
                <a:solidFill>
                  <a:srgbClr val="FFFF00"/>
                </a:solidFill>
                <a:latin typeface="Times New Roman" panose="02020603050405020304" pitchFamily="18" charset="0"/>
                <a:cs typeface="Times New Roman" panose="02020603050405020304" pitchFamily="18" charset="0"/>
              </a:rPr>
              <a:t/>
            </a:r>
            <a:br>
              <a:rPr lang="en-US" sz="3600" b="1" dirty="0" smtClean="0">
                <a:solidFill>
                  <a:srgbClr val="FFFF00"/>
                </a:solidFill>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Link:</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hlinkClick r:id="rId2"/>
              </a:rPr>
              <a:t>https</a:t>
            </a:r>
            <a:r>
              <a:rPr lang="en-US" sz="3600" b="1" dirty="0">
                <a:latin typeface="Times New Roman" panose="02020603050405020304" pitchFamily="18" charset="0"/>
                <a:cs typeface="Times New Roman" panose="02020603050405020304" pitchFamily="18" charset="0"/>
                <a:hlinkClick r:id="rId2"/>
              </a:rPr>
              <a:t>://</a:t>
            </a:r>
            <a:r>
              <a:rPr lang="en-US" sz="3600" b="1" dirty="0" smtClean="0">
                <a:latin typeface="Times New Roman" panose="02020603050405020304" pitchFamily="18" charset="0"/>
                <a:cs typeface="Times New Roman" panose="02020603050405020304" pitchFamily="18" charset="0"/>
                <a:hlinkClick r:id="rId2"/>
              </a:rPr>
              <a:t>www.youtube.com/watch?v=T_oqoxGHIc0</a:t>
            </a: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Link:</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https://www.aparat.com/v/Zlq3m/%D8%B7%D9%88%D9%81%D8%A7%D9%86_%D8%B4%D9%86_%D8%AF%D8%B1_%D8%B4%D9%87%D8%B1_%DB%8C%D8%B2%D8%AF</a:t>
            </a: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9A4F8F79-66AC-44F7-8487-964EC2A00B09}" type="slidenum">
              <a:rPr lang="en-US" smtClean="0"/>
              <a:t>6</a:t>
            </a:fld>
            <a:endParaRPr lang="en-US"/>
          </a:p>
        </p:txBody>
      </p:sp>
    </p:spTree>
    <p:extLst>
      <p:ext uri="{BB962C8B-B14F-4D97-AF65-F5344CB8AC3E}">
        <p14:creationId xmlns:p14="http://schemas.microsoft.com/office/powerpoint/2010/main" val="29726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7</a:t>
            </a:fld>
            <a:endParaRPr lang="en-US" dirty="0">
              <a:solidFill>
                <a:prstClr val="black"/>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1703" y="5879584"/>
            <a:ext cx="1000298" cy="978416"/>
          </a:xfrm>
          <a:prstGeom prst="rect">
            <a:avLst/>
          </a:prstGeom>
        </p:spPr>
      </p:pic>
      <p:sp>
        <p:nvSpPr>
          <p:cNvPr id="11" name="Oval 10"/>
          <p:cNvSpPr/>
          <p:nvPr/>
        </p:nvSpPr>
        <p:spPr>
          <a:xfrm>
            <a:off x="868679" y="2186247"/>
            <a:ext cx="886691" cy="61791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67885" y="1596043"/>
            <a:ext cx="872837" cy="6373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635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7654" y="274638"/>
            <a:ext cx="4594746" cy="1143000"/>
          </a:xfrm>
        </p:spPr>
        <p:txBody>
          <a:bodyPr/>
          <a:lstStyle/>
          <a:p>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87654" y="1600201"/>
            <a:ext cx="4594746" cy="5005315"/>
          </a:xfrm>
        </p:spPr>
        <p:txBody>
          <a:bodyPr/>
          <a:lstStyle/>
          <a:p>
            <a:r>
              <a:rPr lang="en-US" b="1" i="1" dirty="0">
                <a:latin typeface="Times New Roman" panose="02020603050405020304" pitchFamily="18" charset="0"/>
                <a:cs typeface="Times New Roman" panose="02020603050405020304" pitchFamily="18" charset="0"/>
              </a:rPr>
              <a:t>Location of </a:t>
            </a:r>
            <a:r>
              <a:rPr lang="en-US" b="1" i="1" dirty="0" smtClean="0">
                <a:latin typeface="Times New Roman" panose="02020603050405020304" pitchFamily="18" charset="0"/>
                <a:cs typeface="Times New Roman" panose="02020603050405020304" pitchFamily="18" charset="0"/>
              </a:rPr>
              <a:t>13 (Marble </a:t>
            </a:r>
            <a:r>
              <a:rPr lang="en-US" b="1" i="1" dirty="0">
                <a:latin typeface="Times New Roman" panose="02020603050405020304" pitchFamily="18" charset="0"/>
                <a:cs typeface="Times New Roman" panose="02020603050405020304" pitchFamily="18" charset="0"/>
              </a:rPr>
              <a:t>D</a:t>
            </a:r>
            <a:r>
              <a:rPr lang="en-US" b="1" i="1" dirty="0" smtClean="0">
                <a:latin typeface="Times New Roman" panose="02020603050405020304" pitchFamily="18" charset="0"/>
                <a:cs typeface="Times New Roman" panose="02020603050405020304" pitchFamily="18" charset="0"/>
              </a:rPr>
              <a:t>ust </a:t>
            </a:r>
            <a:r>
              <a:rPr lang="en-US" b="1" i="1" dirty="0">
                <a:latin typeface="Times New Roman" panose="02020603050405020304" pitchFamily="18" charset="0"/>
                <a:cs typeface="Times New Roman" panose="02020603050405020304" pitchFamily="18" charset="0"/>
              </a:rPr>
              <a:t>C</a:t>
            </a:r>
            <a:r>
              <a:rPr lang="en-US" b="1" i="1" dirty="0" smtClean="0">
                <a:latin typeface="Times New Roman" panose="02020603050405020304" pitchFamily="18" charset="0"/>
                <a:cs typeface="Times New Roman" panose="02020603050405020304" pitchFamily="18" charset="0"/>
              </a:rPr>
              <a:t>ollector) </a:t>
            </a:r>
            <a:r>
              <a:rPr lang="en-US" b="1" i="1" dirty="0">
                <a:latin typeface="Times New Roman" panose="02020603050405020304" pitchFamily="18" charset="0"/>
                <a:cs typeface="Times New Roman" panose="02020603050405020304" pitchFamily="18" charset="0"/>
              </a:rPr>
              <a:t>MDCO deposition sites (S1-S13) within </a:t>
            </a:r>
            <a:r>
              <a:rPr lang="en-US" b="1" i="1" dirty="0" err="1">
                <a:latin typeface="Times New Roman" panose="02020603050405020304" pitchFamily="18" charset="0"/>
                <a:cs typeface="Times New Roman" panose="02020603050405020304" pitchFamily="18" charset="0"/>
              </a:rPr>
              <a:t>Ilam</a:t>
            </a: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city</a:t>
            </a:r>
          </a:p>
          <a:p>
            <a:r>
              <a:rPr lang="en-US" b="1" i="1" dirty="0" smtClean="0">
                <a:latin typeface="Times New Roman" panose="02020603050405020304" pitchFamily="18" charset="0"/>
                <a:cs typeface="Times New Roman" panose="02020603050405020304" pitchFamily="18" charset="0"/>
              </a:rPr>
              <a:t>Collected in different 3 seasons</a:t>
            </a:r>
          </a:p>
          <a:p>
            <a:r>
              <a:rPr lang="en-US" b="1" i="1" dirty="0" smtClean="0">
                <a:latin typeface="Times New Roman" panose="02020603050405020304" pitchFamily="18" charset="0"/>
                <a:cs typeface="Times New Roman" panose="02020603050405020304" pitchFamily="18" charset="0"/>
              </a:rPr>
              <a:t>Total of 37 samples</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8</a:t>
            </a:fld>
            <a:endParaRPr lang="en-US" dirty="0">
              <a:solidFill>
                <a:prstClr val="black"/>
              </a:solidFill>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36812" y="1"/>
            <a:ext cx="6055057" cy="68580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7" name="Oval 6"/>
          <p:cNvSpPr/>
          <p:nvPr/>
        </p:nvSpPr>
        <p:spPr>
          <a:xfrm>
            <a:off x="1169773" y="930876"/>
            <a:ext cx="683741" cy="378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83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C9D0290-E734-4AB8-9C6C-25F9FD71805F}" type="slidenum">
              <a:rPr lang="en-US" smtClean="0">
                <a:solidFill>
                  <a:prstClr val="black"/>
                </a:solidFill>
              </a:rPr>
              <a:pPr>
                <a:defRPr/>
              </a:pPr>
              <a:t>9</a:t>
            </a:fld>
            <a:endParaRPr lang="en-US" dirty="0">
              <a:solidFill>
                <a:prstClr val="black"/>
              </a:solidFill>
            </a:endParaRPr>
          </a:p>
        </p:txBody>
      </p:sp>
      <p:sp>
        <p:nvSpPr>
          <p:cNvPr id="10" name="Rectangle 9"/>
          <p:cNvSpPr/>
          <p:nvPr/>
        </p:nvSpPr>
        <p:spPr>
          <a:xfrm>
            <a:off x="4165604" y="138669"/>
            <a:ext cx="455547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Locality of 13 deposition samplers in </a:t>
            </a:r>
            <a:r>
              <a:rPr lang="en-US" dirty="0" err="1">
                <a:latin typeface="Times New Roman" panose="02020603050405020304" pitchFamily="18" charset="0"/>
                <a:cs typeface="Times New Roman" panose="02020603050405020304" pitchFamily="18" charset="0"/>
              </a:rPr>
              <a:t>Ilam</a:t>
            </a:r>
            <a:r>
              <a:rPr lang="en-US" dirty="0">
                <a:latin typeface="Times New Roman" panose="02020603050405020304" pitchFamily="18" charset="0"/>
                <a:cs typeface="Times New Roman" panose="02020603050405020304" pitchFamily="18" charset="0"/>
              </a:rPr>
              <a:t> city.</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303" y="593124"/>
            <a:ext cx="10223156" cy="642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07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12212</TotalTime>
  <Words>2377</Words>
  <Application>Microsoft Office PowerPoint</Application>
  <PresentationFormat>Custom</PresentationFormat>
  <Paragraphs>361</Paragraphs>
  <Slides>37</Slides>
  <Notes>8</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1_Office Theme</vt:lpstr>
      <vt:lpstr>PowerPoint Presentation</vt:lpstr>
      <vt:lpstr>PowerPoint Presentation</vt:lpstr>
      <vt:lpstr>PowerPoint Presentation</vt:lpstr>
      <vt:lpstr>Introduction</vt:lpstr>
      <vt:lpstr>Dust moves through several processes:</vt:lpstr>
      <vt:lpstr>            Let’s see how dust storms happen in desert area:  Link: https://www.youtube.com/watch?v=T_oqoxGHIc0  Link: https://www.aparat.com/v/Zlq3m/%D8%B7%D9%88%D9%81%D8%A7%D9%86_%D8%B4%D9%86_%D8%AF%D8%B1_%D8%B4%D9%87%D8%B1_%DB%8C%D8%B2%D8%AF  </vt:lpstr>
      <vt:lpstr>PowerPoint Presentation</vt:lpstr>
      <vt:lpstr>PowerPoint Presentation</vt:lpstr>
      <vt:lpstr>PowerPoint Presentation</vt:lpstr>
      <vt:lpstr>Sample Collection</vt:lpstr>
      <vt:lpstr>PowerPoint Presentation</vt:lpstr>
      <vt:lpstr>Significance of the Project: </vt:lpstr>
      <vt:lpstr>Preliminary Work</vt:lpstr>
      <vt:lpstr>Sampling Strategy with ASD</vt:lpstr>
      <vt:lpstr>How FTIR works</vt:lpstr>
      <vt:lpstr>How XRD works!</vt:lpstr>
      <vt:lpstr>An Infra-Red spectroscopic view of atmospheric particulates over El Paso, Texas</vt:lpstr>
      <vt:lpstr>PowerPoint Presentation</vt:lpstr>
      <vt:lpstr>Transmittance Method</vt:lpstr>
      <vt:lpstr>PowerPoint Presentation</vt:lpstr>
      <vt:lpstr>Past Studies</vt:lpstr>
      <vt:lpstr>Physical properties of airborne dust over Arabian Red Sea coastal plain</vt:lpstr>
      <vt:lpstr>Sampling Method</vt:lpstr>
      <vt:lpstr>Gravimetric analysis</vt:lpstr>
      <vt:lpstr>Mineral Analysis by XRD</vt:lpstr>
      <vt:lpstr>Analysis to Date</vt:lpstr>
      <vt:lpstr>SWIR USGS Spectral Library</vt:lpstr>
      <vt:lpstr>Preliminary Results for SWIR</vt:lpstr>
      <vt:lpstr>Preliminary Results for XRD</vt:lpstr>
      <vt:lpstr>Initial spectral results:</vt:lpstr>
      <vt:lpstr>Initial spectral &amp; XRD results:</vt:lpstr>
      <vt:lpstr>What about quartz fingerprint in SWIR?</vt:lpstr>
      <vt:lpstr>Samples measured in my preliminary analysis by XRD, SWIR, and LWIR</vt:lpstr>
      <vt:lpstr>LWIR Reflectance</vt:lpstr>
      <vt:lpstr>Transmittance Technique</vt:lpstr>
      <vt:lpstr>References</vt:lpstr>
      <vt:lpstr>Thank you! Questions?</vt:lpstr>
    </vt:vector>
  </TitlesOfParts>
  <Company>University of Nevada, Reno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R Sadrian</dc:creator>
  <cp:lastModifiedBy>Mohammad R Sadrian</cp:lastModifiedBy>
  <cp:revision>250</cp:revision>
  <dcterms:created xsi:type="dcterms:W3CDTF">2018-12-17T08:43:45Z</dcterms:created>
  <dcterms:modified xsi:type="dcterms:W3CDTF">2019-04-29T22:12:11Z</dcterms:modified>
</cp:coreProperties>
</file>