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01" r:id="rId1"/>
  </p:sldMasterIdLst>
  <p:notesMasterIdLst>
    <p:notesMasterId r:id="rId20"/>
  </p:notesMasterIdLst>
  <p:sldIdLst>
    <p:sldId id="256" r:id="rId2"/>
    <p:sldId id="260" r:id="rId3"/>
    <p:sldId id="257" r:id="rId4"/>
    <p:sldId id="262" r:id="rId5"/>
    <p:sldId id="274" r:id="rId6"/>
    <p:sldId id="266" r:id="rId7"/>
    <p:sldId id="259" r:id="rId8"/>
    <p:sldId id="264" r:id="rId9"/>
    <p:sldId id="261" r:id="rId10"/>
    <p:sldId id="265" r:id="rId11"/>
    <p:sldId id="276" r:id="rId12"/>
    <p:sldId id="267" r:id="rId13"/>
    <p:sldId id="268" r:id="rId14"/>
    <p:sldId id="273" r:id="rId15"/>
    <p:sldId id="270" r:id="rId16"/>
    <p:sldId id="271" r:id="rId17"/>
    <p:sldId id="272" r:id="rId18"/>
    <p:sldId id="275" r:id="rId19"/>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814" autoAdjust="0"/>
    <p:restoredTop sz="93382" autoAdjust="0"/>
  </p:normalViewPr>
  <p:slideViewPr>
    <p:cSldViewPr snapToGrid="0">
      <p:cViewPr varScale="1">
        <p:scale>
          <a:sx n="85" d="100"/>
          <a:sy n="85" d="100"/>
        </p:scale>
        <p:origin x="816" y="84"/>
      </p:cViewPr>
      <p:guideLst/>
    </p:cSldViewPr>
  </p:slideViewPr>
  <p:outlineViewPr>
    <p:cViewPr>
      <p:scale>
        <a:sx n="33" d="100"/>
        <a:sy n="33" d="100"/>
      </p:scale>
      <p:origin x="0" y="-250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1632"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CCB37346-E7D8-48A7-A111-94F687C5F494}" type="datetimeFigureOut">
              <a:rPr lang="en-US" smtClean="0"/>
              <a:t>2/11/2019</a:t>
            </a:fld>
            <a:endParaRPr lang="en-US"/>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3A4103C9-DAA2-4033-9585-AA7E4906E1F1}" type="slidenum">
              <a:rPr lang="en-US" smtClean="0"/>
              <a:t>‹#›</a:t>
            </a:fld>
            <a:endParaRPr lang="en-US"/>
          </a:p>
        </p:txBody>
      </p:sp>
    </p:spTree>
    <p:extLst>
      <p:ext uri="{BB962C8B-B14F-4D97-AF65-F5344CB8AC3E}">
        <p14:creationId xmlns:p14="http://schemas.microsoft.com/office/powerpoint/2010/main" val="215152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103C9-DAA2-4033-9585-AA7E4906E1F1}" type="slidenum">
              <a:rPr lang="en-US" smtClean="0"/>
              <a:t>1</a:t>
            </a:fld>
            <a:endParaRPr lang="en-US"/>
          </a:p>
        </p:txBody>
      </p:sp>
    </p:spTree>
    <p:extLst>
      <p:ext uri="{BB962C8B-B14F-4D97-AF65-F5344CB8AC3E}">
        <p14:creationId xmlns:p14="http://schemas.microsoft.com/office/powerpoint/2010/main" val="39347657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103C9-DAA2-4033-9585-AA7E4906E1F1}" type="slidenum">
              <a:rPr lang="en-US" smtClean="0"/>
              <a:t>10</a:t>
            </a:fld>
            <a:endParaRPr lang="en-US"/>
          </a:p>
        </p:txBody>
      </p:sp>
    </p:spTree>
    <p:extLst>
      <p:ext uri="{BB962C8B-B14F-4D97-AF65-F5344CB8AC3E}">
        <p14:creationId xmlns:p14="http://schemas.microsoft.com/office/powerpoint/2010/main" val="1184797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Ellipses show mean position and zonal/meridional  distribution width.</a:t>
            </a:r>
          </a:p>
          <a:p>
            <a:r>
              <a:rPr lang="en-US" sz="1600" dirty="0"/>
              <a:t> Starts at first nucleation and ends after sublimation. </a:t>
            </a:r>
          </a:p>
          <a:p>
            <a:r>
              <a:rPr lang="en-US" sz="1600" dirty="0"/>
              <a:t>Thick is the mean path of clouds and thin are 10 single particle trajectories.</a:t>
            </a:r>
          </a:p>
        </p:txBody>
      </p:sp>
      <p:sp>
        <p:nvSpPr>
          <p:cNvPr id="4" name="Slide Number Placeholder 3"/>
          <p:cNvSpPr>
            <a:spLocks noGrp="1"/>
          </p:cNvSpPr>
          <p:nvPr>
            <p:ph type="sldNum" sz="quarter" idx="5"/>
          </p:nvPr>
        </p:nvSpPr>
        <p:spPr/>
        <p:txBody>
          <a:bodyPr/>
          <a:lstStyle/>
          <a:p>
            <a:fld id="{3A4103C9-DAA2-4033-9585-AA7E4906E1F1}" type="slidenum">
              <a:rPr lang="en-US" smtClean="0"/>
              <a:t>11</a:t>
            </a:fld>
            <a:endParaRPr lang="en-US"/>
          </a:p>
        </p:txBody>
      </p:sp>
    </p:spTree>
    <p:extLst>
      <p:ext uri="{BB962C8B-B14F-4D97-AF65-F5344CB8AC3E}">
        <p14:creationId xmlns:p14="http://schemas.microsoft.com/office/powerpoint/2010/main" val="3857240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14400" y="3313728"/>
            <a:ext cx="7315200" cy="270033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Oscillations encourage particle growth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Main growth period upward directed vertical winds cool atmosphere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Note that at 83km there are approximately 3 billion H2O molecules/cm3 where as at 88km there are only 50 million water molecules/cm3.</a:t>
            </a:r>
          </a:p>
          <a:p>
            <a:endParaRPr lang="en-US" dirty="0"/>
          </a:p>
        </p:txBody>
      </p:sp>
      <p:sp>
        <p:nvSpPr>
          <p:cNvPr id="4" name="Slide Number Placeholder 3"/>
          <p:cNvSpPr>
            <a:spLocks noGrp="1"/>
          </p:cNvSpPr>
          <p:nvPr>
            <p:ph type="sldNum" sz="quarter" idx="5"/>
          </p:nvPr>
        </p:nvSpPr>
        <p:spPr/>
        <p:txBody>
          <a:bodyPr/>
          <a:lstStyle/>
          <a:p>
            <a:fld id="{3A4103C9-DAA2-4033-9585-AA7E4906E1F1}" type="slidenum">
              <a:rPr lang="en-US" smtClean="0"/>
              <a:t>12</a:t>
            </a:fld>
            <a:endParaRPr lang="en-US"/>
          </a:p>
        </p:txBody>
      </p:sp>
    </p:spTree>
    <p:extLst>
      <p:ext uri="{BB962C8B-B14F-4D97-AF65-F5344CB8AC3E}">
        <p14:creationId xmlns:p14="http://schemas.microsoft.com/office/powerpoint/2010/main" val="4186112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Method II is used to find mechanisms</a:t>
            </a:r>
          </a:p>
          <a:p>
            <a:r>
              <a:rPr lang="en-US" sz="1600" dirty="0"/>
              <a:t>Sublimate- solid to vapor state                               </a:t>
            </a:r>
          </a:p>
          <a:p>
            <a:r>
              <a:rPr lang="en-US" sz="1600" dirty="0"/>
              <a:t>to-26 large amount of sublimation gives large amount of nuclei at to-24 for a large burst to occur</a:t>
            </a:r>
          </a:p>
        </p:txBody>
      </p:sp>
      <p:sp>
        <p:nvSpPr>
          <p:cNvPr id="4" name="Slide Number Placeholder 3"/>
          <p:cNvSpPr>
            <a:spLocks noGrp="1"/>
          </p:cNvSpPr>
          <p:nvPr>
            <p:ph type="sldNum" sz="quarter" idx="5"/>
          </p:nvPr>
        </p:nvSpPr>
        <p:spPr/>
        <p:txBody>
          <a:bodyPr/>
          <a:lstStyle/>
          <a:p>
            <a:fld id="{3A4103C9-DAA2-4033-9585-AA7E4906E1F1}" type="slidenum">
              <a:rPr lang="en-US" smtClean="0"/>
              <a:t>13</a:t>
            </a:fld>
            <a:endParaRPr lang="en-US"/>
          </a:p>
        </p:txBody>
      </p:sp>
    </p:spTree>
    <p:extLst>
      <p:ext uri="{BB962C8B-B14F-4D97-AF65-F5344CB8AC3E}">
        <p14:creationId xmlns:p14="http://schemas.microsoft.com/office/powerpoint/2010/main" val="3791611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Ellipses are mean distribution</a:t>
            </a:r>
          </a:p>
          <a:p>
            <a:r>
              <a:rPr lang="en-US" sz="1600" dirty="0"/>
              <a:t>Semi axes indicate variance                            </a:t>
            </a:r>
          </a:p>
          <a:p>
            <a:r>
              <a:rPr lang="en-US" sz="1600" dirty="0"/>
              <a:t>small particles are higher and take longer to sediment </a:t>
            </a:r>
          </a:p>
        </p:txBody>
      </p:sp>
      <p:sp>
        <p:nvSpPr>
          <p:cNvPr id="4" name="Slide Number Placeholder 3"/>
          <p:cNvSpPr>
            <a:spLocks noGrp="1"/>
          </p:cNvSpPr>
          <p:nvPr>
            <p:ph type="sldNum" sz="quarter" idx="5"/>
          </p:nvPr>
        </p:nvSpPr>
        <p:spPr/>
        <p:txBody>
          <a:bodyPr/>
          <a:lstStyle/>
          <a:p>
            <a:fld id="{3A4103C9-DAA2-4033-9585-AA7E4906E1F1}" type="slidenum">
              <a:rPr lang="en-US" smtClean="0"/>
              <a:t>14</a:t>
            </a:fld>
            <a:endParaRPr lang="en-US"/>
          </a:p>
        </p:txBody>
      </p:sp>
    </p:spTree>
    <p:extLst>
      <p:ext uri="{BB962C8B-B14F-4D97-AF65-F5344CB8AC3E}">
        <p14:creationId xmlns:p14="http://schemas.microsoft.com/office/powerpoint/2010/main" val="2393883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103C9-DAA2-4033-9585-AA7E4906E1F1}" type="slidenum">
              <a:rPr lang="en-US" smtClean="0"/>
              <a:t>15</a:t>
            </a:fld>
            <a:endParaRPr lang="en-US"/>
          </a:p>
        </p:txBody>
      </p:sp>
    </p:spTree>
    <p:extLst>
      <p:ext uri="{BB962C8B-B14F-4D97-AF65-F5344CB8AC3E}">
        <p14:creationId xmlns:p14="http://schemas.microsoft.com/office/powerpoint/2010/main" val="3582619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103C9-DAA2-4033-9585-AA7E4906E1F1}" type="slidenum">
              <a:rPr lang="en-US" smtClean="0"/>
              <a:t>16</a:t>
            </a:fld>
            <a:endParaRPr lang="en-US"/>
          </a:p>
        </p:txBody>
      </p:sp>
    </p:spTree>
    <p:extLst>
      <p:ext uri="{BB962C8B-B14F-4D97-AF65-F5344CB8AC3E}">
        <p14:creationId xmlns:p14="http://schemas.microsoft.com/office/powerpoint/2010/main" val="494373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With climate change the expectation of the NLC is an increase in brightness and an increase in days NLC occur.</a:t>
            </a:r>
          </a:p>
          <a:p>
            <a:r>
              <a:rPr lang="en-US" sz="1800" dirty="0"/>
              <a:t>TOA that usually cool may start to warm below clouds and cool above</a:t>
            </a:r>
          </a:p>
        </p:txBody>
      </p:sp>
      <p:sp>
        <p:nvSpPr>
          <p:cNvPr id="4" name="Slide Number Placeholder 3"/>
          <p:cNvSpPr>
            <a:spLocks noGrp="1"/>
          </p:cNvSpPr>
          <p:nvPr>
            <p:ph type="sldNum" sz="quarter" idx="5"/>
          </p:nvPr>
        </p:nvSpPr>
        <p:spPr/>
        <p:txBody>
          <a:bodyPr/>
          <a:lstStyle/>
          <a:p>
            <a:fld id="{3A4103C9-DAA2-4033-9585-AA7E4906E1F1}" type="slidenum">
              <a:rPr lang="en-US" smtClean="0"/>
              <a:t>17</a:t>
            </a:fld>
            <a:endParaRPr lang="en-US"/>
          </a:p>
        </p:txBody>
      </p:sp>
    </p:spTree>
    <p:extLst>
      <p:ext uri="{BB962C8B-B14F-4D97-AF65-F5344CB8AC3E}">
        <p14:creationId xmlns:p14="http://schemas.microsoft.com/office/powerpoint/2010/main" val="956387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Local positions of 650,457 ice particles from an two million smoke particle ensemble after 2 day simulation time over the latitudinal circle of </a:t>
            </a:r>
            <a:r>
              <a:rPr lang="en-US" sz="1400" dirty="0" err="1"/>
              <a:t>Andoya</a:t>
            </a:r>
            <a:r>
              <a:rPr lang="en-US" sz="1400" dirty="0"/>
              <a:t> 69°N. The colored dots define the actual ice particle size. This simulation uses zero eddy diffusion.</a:t>
            </a:r>
          </a:p>
        </p:txBody>
      </p:sp>
      <p:sp>
        <p:nvSpPr>
          <p:cNvPr id="4" name="Slide Number Placeholder 3"/>
          <p:cNvSpPr>
            <a:spLocks noGrp="1"/>
          </p:cNvSpPr>
          <p:nvPr>
            <p:ph type="sldNum" sz="quarter" idx="5"/>
          </p:nvPr>
        </p:nvSpPr>
        <p:spPr/>
        <p:txBody>
          <a:bodyPr/>
          <a:lstStyle/>
          <a:p>
            <a:fld id="{3A4103C9-DAA2-4033-9585-AA7E4906E1F1}" type="slidenum">
              <a:rPr lang="en-US" smtClean="0"/>
              <a:t>18</a:t>
            </a:fld>
            <a:endParaRPr lang="en-US"/>
          </a:p>
        </p:txBody>
      </p:sp>
    </p:spTree>
    <p:extLst>
      <p:ext uri="{BB962C8B-B14F-4D97-AF65-F5344CB8AC3E}">
        <p14:creationId xmlns:p14="http://schemas.microsoft.com/office/powerpoint/2010/main" val="53727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103C9-DAA2-4033-9585-AA7E4906E1F1}" type="slidenum">
              <a:rPr lang="en-US" smtClean="0"/>
              <a:t>2</a:t>
            </a:fld>
            <a:endParaRPr lang="en-US"/>
          </a:p>
        </p:txBody>
      </p:sp>
    </p:spTree>
    <p:extLst>
      <p:ext uri="{BB962C8B-B14F-4D97-AF65-F5344CB8AC3E}">
        <p14:creationId xmlns:p14="http://schemas.microsoft.com/office/powerpoint/2010/main" val="918040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103C9-DAA2-4033-9585-AA7E4906E1F1}" type="slidenum">
              <a:rPr lang="en-US" smtClean="0"/>
              <a:t>3</a:t>
            </a:fld>
            <a:endParaRPr lang="en-US"/>
          </a:p>
        </p:txBody>
      </p:sp>
    </p:spTree>
    <p:extLst>
      <p:ext uri="{BB962C8B-B14F-4D97-AF65-F5344CB8AC3E}">
        <p14:creationId xmlns:p14="http://schemas.microsoft.com/office/powerpoint/2010/main" val="125058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first known to have been observed in 1885</a:t>
            </a:r>
          </a:p>
          <a:p>
            <a:r>
              <a:rPr lang="en-US" sz="1600" b="0" i="0" u="none" strike="noStrike" kern="1200" baseline="0" dirty="0">
                <a:solidFill>
                  <a:schemeClr val="tx1"/>
                </a:solidFill>
              </a:rPr>
              <a:t>Extremely dry, extremely low pressure, so you need very cool temperatures to make ice crystals </a:t>
            </a:r>
            <a:r>
              <a:rPr lang="en-US" sz="1600" b="0" i="0" u="none" strike="noStrike" kern="1200" baseline="0" dirty="0" smtClean="0">
                <a:solidFill>
                  <a:schemeClr val="tx1"/>
                </a:solidFill>
              </a:rPr>
              <a:t>form</a:t>
            </a:r>
          </a:p>
          <a:p>
            <a:r>
              <a:rPr lang="en-US" sz="1600" dirty="0" smtClean="0"/>
              <a:t>adiabatic cooling was strongest at the region of the deep temperature minimum seen in the summer </a:t>
            </a:r>
            <a:r>
              <a:rPr lang="en-US" sz="1600" dirty="0" err="1" smtClean="0"/>
              <a:t>mesopause</a:t>
            </a:r>
            <a:endParaRPr lang="en-US" sz="1600" dirty="0"/>
          </a:p>
        </p:txBody>
      </p:sp>
      <p:sp>
        <p:nvSpPr>
          <p:cNvPr id="4" name="Slide Number Placeholder 3"/>
          <p:cNvSpPr>
            <a:spLocks noGrp="1"/>
          </p:cNvSpPr>
          <p:nvPr>
            <p:ph type="sldNum" sz="quarter" idx="5"/>
          </p:nvPr>
        </p:nvSpPr>
        <p:spPr/>
        <p:txBody>
          <a:bodyPr/>
          <a:lstStyle/>
          <a:p>
            <a:fld id="{3A4103C9-DAA2-4033-9585-AA7E4906E1F1}" type="slidenum">
              <a:rPr lang="en-US" smtClean="0"/>
              <a:t>4</a:t>
            </a:fld>
            <a:endParaRPr lang="en-US"/>
          </a:p>
        </p:txBody>
      </p:sp>
    </p:spTree>
    <p:extLst>
      <p:ext uri="{BB962C8B-B14F-4D97-AF65-F5344CB8AC3E}">
        <p14:creationId xmlns:p14="http://schemas.microsoft.com/office/powerpoint/2010/main" val="3177880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4103C9-DAA2-4033-9585-AA7E4906E1F1}" type="slidenum">
              <a:rPr lang="en-US" smtClean="0"/>
              <a:t>5</a:t>
            </a:fld>
            <a:endParaRPr lang="en-US"/>
          </a:p>
        </p:txBody>
      </p:sp>
    </p:spTree>
    <p:extLst>
      <p:ext uri="{BB962C8B-B14F-4D97-AF65-F5344CB8AC3E}">
        <p14:creationId xmlns:p14="http://schemas.microsoft.com/office/powerpoint/2010/main" val="623732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NLC presumably existed centuries earlier, but the chance to observe them by the naked eye was extremely small before the twentieth century, whereas it is likely to see several NLC per season in the modern era. </a:t>
            </a:r>
          </a:p>
          <a:p>
            <a:r>
              <a:rPr lang="en-US" sz="1600" b="0" i="0" u="none" strike="noStrike" kern="1200" baseline="0" dirty="0">
                <a:solidFill>
                  <a:schemeClr val="tx1"/>
                </a:solidFill>
              </a:rPr>
              <a:t>H2O in the mesosphere is basically given by two effects: (</a:t>
            </a:r>
            <a:r>
              <a:rPr lang="en-US" sz="1600" b="0" i="0" u="none" strike="noStrike" kern="1200" baseline="0" dirty="0" err="1">
                <a:solidFill>
                  <a:schemeClr val="tx1"/>
                </a:solidFill>
              </a:rPr>
              <a:t>i</a:t>
            </a:r>
            <a:r>
              <a:rPr lang="en-US" sz="1600" b="0" i="0" u="none" strike="noStrike" kern="1200" baseline="0" dirty="0">
                <a:solidFill>
                  <a:schemeClr val="tx1"/>
                </a:solidFill>
              </a:rPr>
              <a:t>) transport of H2O from lower altitudes and (ii) oxidation of methane</a:t>
            </a:r>
            <a:endParaRPr lang="en-US" sz="1600" dirty="0"/>
          </a:p>
        </p:txBody>
      </p:sp>
      <p:sp>
        <p:nvSpPr>
          <p:cNvPr id="4" name="Slide Number Placeholder 3"/>
          <p:cNvSpPr>
            <a:spLocks noGrp="1"/>
          </p:cNvSpPr>
          <p:nvPr>
            <p:ph type="sldNum" sz="quarter" idx="5"/>
          </p:nvPr>
        </p:nvSpPr>
        <p:spPr/>
        <p:txBody>
          <a:bodyPr/>
          <a:lstStyle/>
          <a:p>
            <a:fld id="{3A4103C9-DAA2-4033-9585-AA7E4906E1F1}" type="slidenum">
              <a:rPr lang="en-US" smtClean="0"/>
              <a:t>6</a:t>
            </a:fld>
            <a:endParaRPr lang="en-US"/>
          </a:p>
        </p:txBody>
      </p:sp>
    </p:spTree>
    <p:extLst>
      <p:ext uri="{BB962C8B-B14F-4D97-AF65-F5344CB8AC3E}">
        <p14:creationId xmlns:p14="http://schemas.microsoft.com/office/powerpoint/2010/main" val="1917369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4103C9-DAA2-4033-9585-AA7E4906E1F1}" type="slidenum">
              <a:rPr lang="en-US" smtClean="0"/>
              <a:t>7</a:t>
            </a:fld>
            <a:endParaRPr lang="en-US"/>
          </a:p>
        </p:txBody>
      </p:sp>
    </p:spTree>
    <p:extLst>
      <p:ext uri="{BB962C8B-B14F-4D97-AF65-F5344CB8AC3E}">
        <p14:creationId xmlns:p14="http://schemas.microsoft.com/office/powerpoint/2010/main" val="275928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3D aerosol model  focuses on mesosphere </a:t>
            </a:r>
          </a:p>
          <a:p>
            <a:endParaRPr lang="en-US" dirty="0"/>
          </a:p>
        </p:txBody>
      </p:sp>
      <p:sp>
        <p:nvSpPr>
          <p:cNvPr id="4" name="Slide Number Placeholder 3"/>
          <p:cNvSpPr>
            <a:spLocks noGrp="1"/>
          </p:cNvSpPr>
          <p:nvPr>
            <p:ph type="sldNum" sz="quarter" idx="5"/>
          </p:nvPr>
        </p:nvSpPr>
        <p:spPr/>
        <p:txBody>
          <a:bodyPr/>
          <a:lstStyle/>
          <a:p>
            <a:fld id="{3A4103C9-DAA2-4033-9585-AA7E4906E1F1}" type="slidenum">
              <a:rPr lang="en-US" smtClean="0"/>
              <a:t>8</a:t>
            </a:fld>
            <a:endParaRPr lang="en-US"/>
          </a:p>
        </p:txBody>
      </p:sp>
    </p:spTree>
    <p:extLst>
      <p:ext uri="{BB962C8B-B14F-4D97-AF65-F5344CB8AC3E}">
        <p14:creationId xmlns:p14="http://schemas.microsoft.com/office/powerpoint/2010/main" val="28796205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One atom measure 0.1nm-0.3nm depending upon the element.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sheet of paper is about 100,000 nanometers thick.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human hair measures roughly 50,000 to 100,000 nanometers in diameter.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Model uses a zero eddy diffusion for particle distribution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rPr>
              <a:t>Solid lines shows color ratios of monodisperse distributions of spherical particles (radius in nm), as well as color ratios of log normal distributions of spherical particles with  STD: 1.4 (middle line) and STD-2 (upper line).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rPr>
              <a:t>Log normal is gaussian but in log space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dirty="0">
                <a:solidFill>
                  <a:schemeClr val="tx1"/>
                </a:solidFill>
              </a:rPr>
              <a:t>Inferring particle size with comparison between the 3 colors</a:t>
            </a:r>
            <a:endParaRPr lang="en-US" sz="1600" dirty="0"/>
          </a:p>
        </p:txBody>
      </p:sp>
      <p:sp>
        <p:nvSpPr>
          <p:cNvPr id="4" name="Slide Number Placeholder 3"/>
          <p:cNvSpPr>
            <a:spLocks noGrp="1"/>
          </p:cNvSpPr>
          <p:nvPr>
            <p:ph type="sldNum" sz="quarter" idx="5"/>
          </p:nvPr>
        </p:nvSpPr>
        <p:spPr/>
        <p:txBody>
          <a:bodyPr/>
          <a:lstStyle/>
          <a:p>
            <a:fld id="{3A4103C9-DAA2-4033-9585-AA7E4906E1F1}" type="slidenum">
              <a:rPr lang="en-US" smtClean="0"/>
              <a:t>9</a:t>
            </a:fld>
            <a:endParaRPr lang="en-US"/>
          </a:p>
        </p:txBody>
      </p:sp>
    </p:spTree>
    <p:extLst>
      <p:ext uri="{BB962C8B-B14F-4D97-AF65-F5344CB8AC3E}">
        <p14:creationId xmlns:p14="http://schemas.microsoft.com/office/powerpoint/2010/main" val="38625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3171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29580224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0535234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15580198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56150535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67852188"/>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0801642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76585818"/>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05651788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64185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99127159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84189139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2/11/2019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65865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smtClean="0"/>
              <a:t>2/11/2019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39434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0EA64-D806-43AC-9DF2-F8C432F32B4C}"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57367729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2/11/2019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87355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160EA64-D806-43AC-9DF2-F8C432F32B4C}" type="datetimeFigureOut">
              <a:rPr lang="en-US" smtClean="0"/>
              <a:t>2/11/2019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793616858"/>
      </p:ext>
    </p:extLst>
  </p:cSld>
  <p:clrMap bg1="lt1" tx1="dk1" bg2="lt2" tx2="dk2" accent1="accent1" accent2="accent2" accent3="accent3" accent4="accent4" accent5="accent5" accent6="accent6" hlink="hlink" folHlink="folHlink"/>
  <p:sldLayoutIdLst>
    <p:sldLayoutId id="2147484002" r:id="rId1"/>
    <p:sldLayoutId id="2147484003" r:id="rId2"/>
    <p:sldLayoutId id="2147484004" r:id="rId3"/>
    <p:sldLayoutId id="2147484005" r:id="rId4"/>
    <p:sldLayoutId id="2147484006" r:id="rId5"/>
    <p:sldLayoutId id="2147484007" r:id="rId6"/>
    <p:sldLayoutId id="2147484008" r:id="rId7"/>
    <p:sldLayoutId id="2147484009" r:id="rId8"/>
    <p:sldLayoutId id="2147484010" r:id="rId9"/>
    <p:sldLayoutId id="2147484011" r:id="rId10"/>
    <p:sldLayoutId id="2147484012" r:id="rId11"/>
    <p:sldLayoutId id="2147484013" r:id="rId12"/>
    <p:sldLayoutId id="2147484014" r:id="rId13"/>
    <p:sldLayoutId id="2147484015" r:id="rId14"/>
    <p:sldLayoutId id="2147484016" r:id="rId15"/>
    <p:sldLayoutId id="2147484017" r:id="rId16"/>
  </p:sldLayoutIdLst>
  <p:hf sldNum="0"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PubMed_Identifier" TargetMode="External"/><Relationship Id="rId3" Type="http://schemas.openxmlformats.org/officeDocument/2006/relationships/hyperlink" Target="http://www.climatechange2013.org/images/report/WG1AR5_Chapter08_FINAL.pdf" TargetMode="External"/><Relationship Id="rId7" Type="http://schemas.openxmlformats.org/officeDocument/2006/relationships/hyperlink" Target="https://doi.org/10.1038/nature050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wikipedia.org/wiki/Digital_object_identifier" TargetMode="External"/><Relationship Id="rId5" Type="http://schemas.openxmlformats.org/officeDocument/2006/relationships/hyperlink" Target="http://adsabs.harvard.edu/abs/2006Natur.443...71W" TargetMode="External"/><Relationship Id="rId4" Type="http://schemas.openxmlformats.org/officeDocument/2006/relationships/hyperlink" Target="https://en.wikipedia.org/wiki/Bibcode" TargetMode="External"/><Relationship Id="rId9" Type="http://schemas.openxmlformats.org/officeDocument/2006/relationships/hyperlink" Target="https://www.ncbi.nlm.nih.gov/pubmed/16957728"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F2773-66C0-40AD-9254-227707885452}"/>
              </a:ext>
            </a:extLst>
          </p:cNvPr>
          <p:cNvPicPr>
            <a:picLocks noChangeAspect="1"/>
          </p:cNvPicPr>
          <p:nvPr/>
        </p:nvPicPr>
        <p:blipFill>
          <a:blip r:embed="rId3"/>
          <a:stretch>
            <a:fillRect/>
          </a:stretch>
        </p:blipFill>
        <p:spPr>
          <a:xfrm>
            <a:off x="0" y="12192"/>
            <a:ext cx="12192000" cy="6833616"/>
          </a:xfrm>
          <a:prstGeom prst="rect">
            <a:avLst/>
          </a:prstGeom>
        </p:spPr>
      </p:pic>
      <p:sp>
        <p:nvSpPr>
          <p:cNvPr id="2" name="Title 1"/>
          <p:cNvSpPr>
            <a:spLocks noGrp="1"/>
          </p:cNvSpPr>
          <p:nvPr>
            <p:ph type="ctrTitle"/>
          </p:nvPr>
        </p:nvSpPr>
        <p:spPr>
          <a:xfrm>
            <a:off x="938070" y="228600"/>
            <a:ext cx="10315860" cy="2295143"/>
          </a:xfrm>
        </p:spPr>
        <p:txBody>
          <a:bodyPr>
            <a:normAutofit fontScale="90000"/>
          </a:bodyPr>
          <a:lstStyle/>
          <a:p>
            <a:pPr algn="ctr"/>
            <a:r>
              <a:rPr lang="en-US" sz="4400" dirty="0">
                <a:solidFill>
                  <a:schemeClr val="bg1"/>
                </a:solidFill>
              </a:rPr>
              <a:t>Temporal and spatial characteristics of the formation of strong noctilucent clouds</a:t>
            </a:r>
            <a:r>
              <a:rPr lang="en-US" sz="3100" dirty="0">
                <a:solidFill>
                  <a:schemeClr val="bg1"/>
                </a:solidFill>
              </a:rPr>
              <a:t/>
            </a:r>
            <a:br>
              <a:rPr lang="en-US" sz="3100" dirty="0">
                <a:solidFill>
                  <a:schemeClr val="bg1"/>
                </a:solidFill>
              </a:rPr>
            </a:br>
            <a:r>
              <a:rPr lang="en-US" sz="3100" dirty="0">
                <a:solidFill>
                  <a:schemeClr val="bg1"/>
                </a:solidFill>
              </a:rPr>
              <a:t>	</a:t>
            </a:r>
            <a:endParaRPr lang="en-US" sz="2200" dirty="0">
              <a:solidFill>
                <a:schemeClr val="bg1"/>
              </a:solidFill>
            </a:endParaRPr>
          </a:p>
        </p:txBody>
      </p:sp>
      <p:sp>
        <p:nvSpPr>
          <p:cNvPr id="3" name="Subtitle 2"/>
          <p:cNvSpPr>
            <a:spLocks noGrp="1"/>
          </p:cNvSpPr>
          <p:nvPr>
            <p:ph type="subTitle" idx="1"/>
          </p:nvPr>
        </p:nvSpPr>
        <p:spPr>
          <a:xfrm>
            <a:off x="1427181" y="4334257"/>
            <a:ext cx="9337638" cy="2295143"/>
          </a:xfrm>
        </p:spPr>
        <p:txBody>
          <a:bodyPr>
            <a:normAutofit fontScale="62500" lnSpcReduction="20000"/>
          </a:bodyPr>
          <a:lstStyle/>
          <a:p>
            <a:pPr algn="ctr"/>
            <a:r>
              <a:rPr lang="en-US" sz="2600" dirty="0">
                <a:solidFill>
                  <a:schemeClr val="bg1"/>
                </a:solidFill>
              </a:rPr>
              <a:t>J. Kiliani, G. Baumgarten, F.J. Lubken, U. Berger, P. Hoffmann</a:t>
            </a:r>
          </a:p>
          <a:p>
            <a:pPr algn="ctr"/>
            <a:r>
              <a:rPr lang="en-US" sz="2600" dirty="0">
                <a:solidFill>
                  <a:schemeClr val="bg1"/>
                </a:solidFill>
              </a:rPr>
              <a:t>Presented by Megan Rennie 2/11/2019</a:t>
            </a: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endParaRPr lang="en-US" dirty="0">
              <a:solidFill>
                <a:schemeClr val="bg1"/>
              </a:solidFill>
            </a:endParaRPr>
          </a:p>
          <a:p>
            <a:pPr algn="ctr"/>
            <a:r>
              <a:rPr lang="en-US" sz="1600" dirty="0">
                <a:solidFill>
                  <a:schemeClr val="bg1"/>
                </a:solidFill>
              </a:rPr>
              <a:t>All images are taken from (J. Kiliani et al. 2013) unless otherwise noted.</a:t>
            </a:r>
          </a:p>
        </p:txBody>
      </p:sp>
      <p:sp>
        <p:nvSpPr>
          <p:cNvPr id="5" name="TextBox 4">
            <a:extLst>
              <a:ext uri="{FF2B5EF4-FFF2-40B4-BE49-F238E27FC236}">
                <a16:creationId xmlns:a16="http://schemas.microsoft.com/office/drawing/2014/main" id="{C13CC76F-A20F-4EDD-B62A-294FE670F95E}"/>
              </a:ext>
            </a:extLst>
          </p:cNvPr>
          <p:cNvSpPr txBox="1"/>
          <p:nvPr/>
        </p:nvSpPr>
        <p:spPr>
          <a:xfrm>
            <a:off x="9650060" y="6476476"/>
            <a:ext cx="2541940" cy="369332"/>
          </a:xfrm>
          <a:prstGeom prst="rect">
            <a:avLst/>
          </a:prstGeom>
          <a:noFill/>
        </p:spPr>
        <p:txBody>
          <a:bodyPr wrap="square" rtlCol="0">
            <a:spAutoFit/>
          </a:bodyPr>
          <a:lstStyle/>
          <a:p>
            <a:r>
              <a:rPr lang="en-US" sz="900" dirty="0">
                <a:solidFill>
                  <a:schemeClr val="bg1"/>
                </a:solidFill>
              </a:rPr>
              <a:t>https://spaceflight.nasa.gov/gallery/images/station/crew-17/hires/iss017e011632.jpg</a:t>
            </a:r>
          </a:p>
        </p:txBody>
      </p:sp>
    </p:spTree>
    <p:extLst>
      <p:ext uri="{BB962C8B-B14F-4D97-AF65-F5344CB8AC3E}">
        <p14:creationId xmlns:p14="http://schemas.microsoft.com/office/powerpoint/2010/main" val="28607630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AEBBD-2BCC-4AA6-B3AE-857B4D63FABC}"/>
              </a:ext>
            </a:extLst>
          </p:cNvPr>
          <p:cNvSpPr>
            <a:spLocks noGrp="1"/>
          </p:cNvSpPr>
          <p:nvPr>
            <p:ph type="title"/>
          </p:nvPr>
        </p:nvSpPr>
        <p:spPr>
          <a:xfrm>
            <a:off x="1797397" y="499873"/>
            <a:ext cx="8911687" cy="1280890"/>
          </a:xfrm>
        </p:spPr>
        <p:txBody>
          <a:bodyPr>
            <a:normAutofit/>
          </a:bodyPr>
          <a:lstStyle/>
          <a:p>
            <a:r>
              <a:rPr lang="en-US" sz="4400" dirty="0">
                <a:solidFill>
                  <a:schemeClr val="accent2">
                    <a:lumMod val="50000"/>
                  </a:schemeClr>
                </a:solidFill>
              </a:rPr>
              <a:t>Methods</a:t>
            </a:r>
          </a:p>
        </p:txBody>
      </p:sp>
      <p:sp>
        <p:nvSpPr>
          <p:cNvPr id="7" name="Content Placeholder 6">
            <a:extLst>
              <a:ext uri="{FF2B5EF4-FFF2-40B4-BE49-F238E27FC236}">
                <a16:creationId xmlns:a16="http://schemas.microsoft.com/office/drawing/2014/main" id="{5D98FE7E-18C9-4D1E-A8D5-61EAA7A6E0AD}"/>
              </a:ext>
            </a:extLst>
          </p:cNvPr>
          <p:cNvSpPr>
            <a:spLocks noGrp="1"/>
          </p:cNvSpPr>
          <p:nvPr>
            <p:ph idx="1"/>
          </p:nvPr>
        </p:nvSpPr>
        <p:spPr>
          <a:xfrm>
            <a:off x="2843784" y="1335024"/>
            <a:ext cx="8349069" cy="5312664"/>
          </a:xfrm>
        </p:spPr>
        <p:txBody>
          <a:bodyPr>
            <a:normAutofit/>
          </a:bodyPr>
          <a:lstStyle/>
          <a:p>
            <a:r>
              <a:rPr lang="en-US" sz="2800" dirty="0"/>
              <a:t>50 NLC events within July 2009</a:t>
            </a:r>
            <a:endParaRPr lang="en-US" sz="3200" dirty="0"/>
          </a:p>
          <a:p>
            <a:pPr lvl="1"/>
            <a:r>
              <a:rPr lang="en-US" sz="2600" dirty="0"/>
              <a:t>Trace particles for duration of each of their lifetimes</a:t>
            </a:r>
          </a:p>
          <a:p>
            <a:r>
              <a:rPr lang="en-US" sz="2800" dirty="0"/>
              <a:t>40,000 ice particles from strong NLC events</a:t>
            </a:r>
          </a:p>
          <a:p>
            <a:pPr lvl="1"/>
            <a:r>
              <a:rPr lang="en-US" sz="2400" dirty="0"/>
              <a:t>Typically 99% of the backscatter signal</a:t>
            </a:r>
          </a:p>
          <a:p>
            <a:pPr lvl="2"/>
            <a:r>
              <a:rPr lang="en-US" sz="2000" dirty="0"/>
              <a:t>Method I – signal weighted particles (</a:t>
            </a:r>
            <a:r>
              <a:rPr lang="en-US" sz="2000" i="1" dirty="0"/>
              <a:t>t</a:t>
            </a:r>
            <a:r>
              <a:rPr lang="en-US" sz="2000" i="1" baseline="-25000" dirty="0"/>
              <a:t>o</a:t>
            </a:r>
            <a:r>
              <a:rPr lang="en-US" sz="2000" dirty="0"/>
              <a:t>)</a:t>
            </a:r>
          </a:p>
          <a:p>
            <a:pPr lvl="2"/>
            <a:r>
              <a:rPr lang="en-US" sz="2000" dirty="0"/>
              <a:t>Method II – smaller ice particles, qualitative analysis </a:t>
            </a:r>
          </a:p>
          <a:p>
            <a:r>
              <a:rPr lang="en-US" sz="2800" dirty="0"/>
              <a:t>Focused on 3 locations</a:t>
            </a:r>
          </a:p>
          <a:p>
            <a:pPr lvl="1"/>
            <a:r>
              <a:rPr lang="en-US" sz="2400" dirty="0"/>
              <a:t>ALOMAR, Spitsbergen, 60°N latitude and 15° wide longitude grid</a:t>
            </a:r>
          </a:p>
          <a:p>
            <a:endParaRPr lang="en-US" sz="2800" dirty="0"/>
          </a:p>
        </p:txBody>
      </p:sp>
    </p:spTree>
    <p:extLst>
      <p:ext uri="{BB962C8B-B14F-4D97-AF65-F5344CB8AC3E}">
        <p14:creationId xmlns:p14="http://schemas.microsoft.com/office/powerpoint/2010/main" val="33835153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D1463-1BA5-4290-9EFD-AA8F3A0C8B5F}"/>
              </a:ext>
            </a:extLst>
          </p:cNvPr>
          <p:cNvSpPr>
            <a:spLocks noGrp="1"/>
          </p:cNvSpPr>
          <p:nvPr>
            <p:ph type="title"/>
          </p:nvPr>
        </p:nvSpPr>
        <p:spPr>
          <a:xfrm>
            <a:off x="1724245" y="665399"/>
            <a:ext cx="8911687" cy="1280890"/>
          </a:xfrm>
        </p:spPr>
        <p:txBody>
          <a:bodyPr/>
          <a:lstStyle/>
          <a:p>
            <a:r>
              <a:rPr lang="en-US" dirty="0">
                <a:solidFill>
                  <a:schemeClr val="accent2">
                    <a:lumMod val="50000"/>
                  </a:schemeClr>
                </a:solidFill>
              </a:rPr>
              <a:t>Single NLC at 69°N</a:t>
            </a:r>
          </a:p>
        </p:txBody>
      </p:sp>
      <p:sp>
        <p:nvSpPr>
          <p:cNvPr id="3" name="Content Placeholder 2">
            <a:extLst>
              <a:ext uri="{FF2B5EF4-FFF2-40B4-BE49-F238E27FC236}">
                <a16:creationId xmlns:a16="http://schemas.microsoft.com/office/drawing/2014/main" id="{AB8A8826-1B0F-4187-A3A8-D5F4C8CD7D5E}"/>
              </a:ext>
            </a:extLst>
          </p:cNvPr>
          <p:cNvSpPr>
            <a:spLocks noGrp="1"/>
          </p:cNvSpPr>
          <p:nvPr>
            <p:ph idx="1"/>
          </p:nvPr>
        </p:nvSpPr>
        <p:spPr>
          <a:xfrm>
            <a:off x="6309360" y="1852221"/>
            <a:ext cx="5195252" cy="4059001"/>
          </a:xfrm>
        </p:spPr>
        <p:txBody>
          <a:bodyPr>
            <a:normAutofit/>
          </a:bodyPr>
          <a:lstStyle/>
          <a:p>
            <a:r>
              <a:rPr lang="en-US" dirty="0"/>
              <a:t>Growth begins slowly </a:t>
            </a:r>
            <a:r>
              <a:rPr lang="en-US" dirty="0" err="1"/>
              <a:t>d</a:t>
            </a:r>
            <a:r>
              <a:rPr lang="en-US" i="1" dirty="0" err="1"/>
              <a:t>r</a:t>
            </a:r>
            <a:r>
              <a:rPr lang="en-US" dirty="0"/>
              <a:t>/d</a:t>
            </a:r>
            <a:r>
              <a:rPr lang="en-US" i="1" dirty="0"/>
              <a:t>t = 0.3 nm/h</a:t>
            </a:r>
          </a:p>
          <a:p>
            <a:pPr lvl="1"/>
            <a:r>
              <a:rPr lang="en-US" dirty="0"/>
              <a:t>Can be seen before t</a:t>
            </a:r>
            <a:r>
              <a:rPr lang="en-US" baseline="-25000" dirty="0"/>
              <a:t>o</a:t>
            </a:r>
            <a:r>
              <a:rPr lang="en-US" dirty="0"/>
              <a:t>– 72 h</a:t>
            </a:r>
          </a:p>
          <a:p>
            <a:pPr lvl="1"/>
            <a:r>
              <a:rPr lang="en-US" dirty="0"/>
              <a:t>Minor variations in background</a:t>
            </a:r>
          </a:p>
          <a:p>
            <a:r>
              <a:rPr lang="en-US" dirty="0"/>
              <a:t>T</a:t>
            </a:r>
            <a:r>
              <a:rPr lang="en-US" baseline="-25000" dirty="0"/>
              <a:t>o</a:t>
            </a:r>
            <a:r>
              <a:rPr lang="en-US" dirty="0"/>
              <a:t>-24 h particle growth increases to </a:t>
            </a:r>
            <a:r>
              <a:rPr lang="en-US" dirty="0" err="1"/>
              <a:t>d</a:t>
            </a:r>
            <a:r>
              <a:rPr lang="en-US" i="1" dirty="0" err="1"/>
              <a:t>r</a:t>
            </a:r>
            <a:r>
              <a:rPr lang="en-US" dirty="0"/>
              <a:t>/d</a:t>
            </a:r>
            <a:r>
              <a:rPr lang="en-US" i="1" dirty="0"/>
              <a:t>t&gt; 0.5 </a:t>
            </a:r>
            <a:r>
              <a:rPr lang="en-US" dirty="0"/>
              <a:t>nm/h </a:t>
            </a:r>
          </a:p>
          <a:p>
            <a:pPr lvl="1"/>
            <a:r>
              <a:rPr lang="en-US" dirty="0"/>
              <a:t>More background variation influences</a:t>
            </a:r>
          </a:p>
          <a:p>
            <a:r>
              <a:rPr lang="en-US" dirty="0"/>
              <a:t>T</a:t>
            </a:r>
            <a:r>
              <a:rPr lang="en-US" baseline="-25000" dirty="0"/>
              <a:t>o</a:t>
            </a:r>
            <a:r>
              <a:rPr lang="en-US" dirty="0"/>
              <a:t>- 4 h growth rate reaches 15 nm/h</a:t>
            </a:r>
            <a:endParaRPr lang="en-US" baseline="-25000" dirty="0"/>
          </a:p>
          <a:p>
            <a:pPr lvl="1"/>
            <a:r>
              <a:rPr lang="en-US" dirty="0"/>
              <a:t>Sedimentation takes over </a:t>
            </a:r>
          </a:p>
          <a:p>
            <a:r>
              <a:rPr lang="en-US" dirty="0"/>
              <a:t>Sublimation dominates after t</a:t>
            </a:r>
            <a:r>
              <a:rPr lang="en-US" baseline="-25000" dirty="0"/>
              <a:t>o</a:t>
            </a:r>
            <a:r>
              <a:rPr lang="en-US" dirty="0"/>
              <a:t> </a:t>
            </a:r>
            <a:r>
              <a:rPr lang="en-US" dirty="0" err="1"/>
              <a:t>d</a:t>
            </a:r>
            <a:r>
              <a:rPr lang="en-US" i="1" dirty="0" err="1"/>
              <a:t>r</a:t>
            </a:r>
            <a:r>
              <a:rPr lang="en-US" dirty="0"/>
              <a:t>/d</a:t>
            </a:r>
            <a:r>
              <a:rPr lang="en-US" i="1" dirty="0"/>
              <a:t>t</a:t>
            </a:r>
            <a:r>
              <a:rPr lang="en-US" dirty="0"/>
              <a:t> = -60 nm/h</a:t>
            </a:r>
          </a:p>
          <a:p>
            <a:endParaRPr lang="en-US" dirty="0"/>
          </a:p>
        </p:txBody>
      </p:sp>
      <p:pic>
        <p:nvPicPr>
          <p:cNvPr id="4" name="Picture 3">
            <a:extLst>
              <a:ext uri="{FF2B5EF4-FFF2-40B4-BE49-F238E27FC236}">
                <a16:creationId xmlns:a16="http://schemas.microsoft.com/office/drawing/2014/main" id="{1BD07DBA-DF51-49C2-A15E-EC4EBE8B1E28}"/>
              </a:ext>
            </a:extLst>
          </p:cNvPr>
          <p:cNvPicPr>
            <a:picLocks noChangeAspect="1"/>
          </p:cNvPicPr>
          <p:nvPr/>
        </p:nvPicPr>
        <p:blipFill>
          <a:blip r:embed="rId3"/>
          <a:stretch>
            <a:fillRect/>
          </a:stretch>
        </p:blipFill>
        <p:spPr>
          <a:xfrm>
            <a:off x="503994" y="1852221"/>
            <a:ext cx="5296351" cy="4059001"/>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94479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14A1F-6619-4C9B-8500-A7684FAC68CC}"/>
              </a:ext>
            </a:extLst>
          </p:cNvPr>
          <p:cNvSpPr>
            <a:spLocks noGrp="1"/>
          </p:cNvSpPr>
          <p:nvPr>
            <p:ph type="title"/>
          </p:nvPr>
        </p:nvSpPr>
        <p:spPr>
          <a:xfrm>
            <a:off x="1788253" y="578390"/>
            <a:ext cx="8911687" cy="1280890"/>
          </a:xfrm>
        </p:spPr>
        <p:txBody>
          <a:bodyPr>
            <a:normAutofit/>
          </a:bodyPr>
          <a:lstStyle/>
          <a:p>
            <a:r>
              <a:rPr lang="en-US" sz="4400" dirty="0">
                <a:solidFill>
                  <a:schemeClr val="accent2">
                    <a:lumMod val="50000"/>
                  </a:schemeClr>
                </a:solidFill>
              </a:rPr>
              <a:t>Ensemble Mean Development</a:t>
            </a:r>
          </a:p>
        </p:txBody>
      </p:sp>
      <p:sp>
        <p:nvSpPr>
          <p:cNvPr id="3" name="Content Placeholder 2">
            <a:extLst>
              <a:ext uri="{FF2B5EF4-FFF2-40B4-BE49-F238E27FC236}">
                <a16:creationId xmlns:a16="http://schemas.microsoft.com/office/drawing/2014/main" id="{C7FFC1CB-FD67-4CE8-8E7C-261C58D3C0C0}"/>
              </a:ext>
            </a:extLst>
          </p:cNvPr>
          <p:cNvSpPr>
            <a:spLocks noGrp="1"/>
          </p:cNvSpPr>
          <p:nvPr>
            <p:ph idx="1"/>
          </p:nvPr>
        </p:nvSpPr>
        <p:spPr>
          <a:xfrm>
            <a:off x="5925312" y="1774817"/>
            <a:ext cx="6149640" cy="4420330"/>
          </a:xfrm>
        </p:spPr>
        <p:txBody>
          <a:bodyPr anchor="t">
            <a:normAutofit/>
          </a:bodyPr>
          <a:lstStyle/>
          <a:p>
            <a:r>
              <a:rPr lang="en-US" sz="2400" dirty="0"/>
              <a:t>Turbulent transport plays a significant role in final growth phase</a:t>
            </a:r>
            <a:endParaRPr lang="en-US" sz="2200" dirty="0"/>
          </a:p>
          <a:p>
            <a:pPr lvl="1"/>
            <a:r>
              <a:rPr lang="en-US" sz="2200" dirty="0" smtClean="0"/>
              <a:t>Dispersion mainly zonal</a:t>
            </a:r>
            <a:endParaRPr lang="en-US" sz="2200" dirty="0"/>
          </a:p>
          <a:p>
            <a:r>
              <a:rPr lang="en-US" sz="2400" dirty="0"/>
              <a:t>Nucleation of new particles occurs whenever ambient temperatures decreases</a:t>
            </a:r>
          </a:p>
          <a:p>
            <a:r>
              <a:rPr lang="en-US" sz="2400" dirty="0"/>
              <a:t>Ensemble brightness peaks almost at exactly </a:t>
            </a:r>
            <a:r>
              <a:rPr lang="en-US" sz="2400" i="1" dirty="0"/>
              <a:t>t</a:t>
            </a:r>
            <a:r>
              <a:rPr lang="en-US" sz="2400" i="1" baseline="-25000" dirty="0"/>
              <a:t>o</a:t>
            </a:r>
          </a:p>
          <a:p>
            <a:pPr lvl="1"/>
            <a:endParaRPr lang="en-US" sz="2200" i="1" baseline="-25000" dirty="0"/>
          </a:p>
          <a:p>
            <a:endParaRPr lang="en-US" sz="2400" dirty="0"/>
          </a:p>
          <a:p>
            <a:pPr marL="457200" lvl="1" indent="0">
              <a:buNone/>
            </a:pPr>
            <a:endParaRPr lang="en-US" sz="2000" dirty="0"/>
          </a:p>
        </p:txBody>
      </p:sp>
      <p:pic>
        <p:nvPicPr>
          <p:cNvPr id="5" name="Picture 4">
            <a:extLst>
              <a:ext uri="{FF2B5EF4-FFF2-40B4-BE49-F238E27FC236}">
                <a16:creationId xmlns:a16="http://schemas.microsoft.com/office/drawing/2014/main" id="{5C8E0493-F899-4B73-AF21-8CEFB3C1C913}"/>
              </a:ext>
            </a:extLst>
          </p:cNvPr>
          <p:cNvPicPr>
            <a:picLocks noChangeAspect="1"/>
          </p:cNvPicPr>
          <p:nvPr/>
        </p:nvPicPr>
        <p:blipFill>
          <a:blip r:embed="rId3"/>
          <a:stretch>
            <a:fillRect/>
          </a:stretch>
        </p:blipFill>
        <p:spPr>
          <a:xfrm>
            <a:off x="413241" y="1774817"/>
            <a:ext cx="5217301" cy="4167901"/>
          </a:xfrm>
          <a:prstGeom prst="rect">
            <a:avLst/>
          </a:prstGeom>
          <a:ln w="63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3003152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54060-0D26-4110-BA7F-3E2EAD105A4F}"/>
              </a:ext>
            </a:extLst>
          </p:cNvPr>
          <p:cNvSpPr>
            <a:spLocks noGrp="1"/>
          </p:cNvSpPr>
          <p:nvPr>
            <p:ph type="title"/>
          </p:nvPr>
        </p:nvSpPr>
        <p:spPr>
          <a:xfrm>
            <a:off x="1688527" y="471923"/>
            <a:ext cx="9404723" cy="1400530"/>
          </a:xfrm>
        </p:spPr>
        <p:txBody>
          <a:bodyPr>
            <a:normAutofit/>
          </a:bodyPr>
          <a:lstStyle/>
          <a:p>
            <a:r>
              <a:rPr lang="en-US" sz="4400" dirty="0">
                <a:solidFill>
                  <a:schemeClr val="accent2">
                    <a:lumMod val="50000"/>
                  </a:schemeClr>
                </a:solidFill>
              </a:rPr>
              <a:t>Ice Particle Age </a:t>
            </a:r>
          </a:p>
        </p:txBody>
      </p:sp>
      <p:sp>
        <p:nvSpPr>
          <p:cNvPr id="3" name="Content Placeholder 2">
            <a:extLst>
              <a:ext uri="{FF2B5EF4-FFF2-40B4-BE49-F238E27FC236}">
                <a16:creationId xmlns:a16="http://schemas.microsoft.com/office/drawing/2014/main" id="{4B8E12F2-E7FE-4F61-A424-B8CF3339AA24}"/>
              </a:ext>
            </a:extLst>
          </p:cNvPr>
          <p:cNvSpPr>
            <a:spLocks noGrp="1"/>
          </p:cNvSpPr>
          <p:nvPr>
            <p:ph idx="1"/>
          </p:nvPr>
        </p:nvSpPr>
        <p:spPr>
          <a:xfrm>
            <a:off x="6313382" y="1716088"/>
            <a:ext cx="5878618" cy="4519992"/>
          </a:xfrm>
        </p:spPr>
        <p:txBody>
          <a:bodyPr>
            <a:normAutofit/>
          </a:bodyPr>
          <a:lstStyle/>
          <a:p>
            <a:r>
              <a:rPr lang="en-US" sz="2400" dirty="0"/>
              <a:t>Able to show particle age and nucleation </a:t>
            </a:r>
            <a:r>
              <a:rPr lang="en-US" sz="2400" dirty="0" smtClean="0"/>
              <a:t>altitude</a:t>
            </a:r>
            <a:endParaRPr lang="en-US" sz="2400" dirty="0"/>
          </a:p>
          <a:p>
            <a:r>
              <a:rPr lang="en-US" sz="2400" dirty="0" smtClean="0"/>
              <a:t>Nucleation </a:t>
            </a:r>
            <a:r>
              <a:rPr lang="en-US" sz="2400" dirty="0"/>
              <a:t>takes place in bursts</a:t>
            </a:r>
          </a:p>
          <a:p>
            <a:pPr lvl="1"/>
            <a:r>
              <a:rPr lang="en-US" sz="2000" dirty="0"/>
              <a:t>Typically 6 hour bursts</a:t>
            </a:r>
          </a:p>
          <a:p>
            <a:r>
              <a:rPr lang="en-US" sz="2400" dirty="0"/>
              <a:t>No particles older then 4 days</a:t>
            </a:r>
          </a:p>
          <a:p>
            <a:pPr lvl="1"/>
            <a:r>
              <a:rPr lang="en-US" sz="2000" dirty="0"/>
              <a:t>Older particles must survive several low </a:t>
            </a:r>
            <a:r>
              <a:rPr lang="en-US" sz="2000" dirty="0" err="1"/>
              <a:t>supersaturation</a:t>
            </a:r>
            <a:r>
              <a:rPr lang="en-US" sz="2000" dirty="0"/>
              <a:t> </a:t>
            </a:r>
            <a:r>
              <a:rPr lang="en-US" sz="2000" dirty="0" smtClean="0"/>
              <a:t>periods</a:t>
            </a:r>
            <a:endParaRPr lang="en-US" sz="2000" dirty="0"/>
          </a:p>
        </p:txBody>
      </p:sp>
      <p:sp>
        <p:nvSpPr>
          <p:cNvPr id="6" name="Oval 5">
            <a:extLst>
              <a:ext uri="{FF2B5EF4-FFF2-40B4-BE49-F238E27FC236}">
                <a16:creationId xmlns:a16="http://schemas.microsoft.com/office/drawing/2014/main" id="{1A75BEC5-941A-4485-AF41-8FA122540818}"/>
              </a:ext>
            </a:extLst>
          </p:cNvPr>
          <p:cNvSpPr/>
          <p:nvPr/>
        </p:nvSpPr>
        <p:spPr>
          <a:xfrm>
            <a:off x="3666744" y="3511296"/>
            <a:ext cx="512064" cy="76193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4">
            <a:extLst>
              <a:ext uri="{FF2B5EF4-FFF2-40B4-BE49-F238E27FC236}">
                <a16:creationId xmlns:a16="http://schemas.microsoft.com/office/drawing/2014/main" id="{3520043F-6651-455C-95FF-4A88EA82D516}"/>
              </a:ext>
            </a:extLst>
          </p:cNvPr>
          <p:cNvGrpSpPr>
            <a:grpSpLocks noChangeAspect="1"/>
          </p:cNvGrpSpPr>
          <p:nvPr/>
        </p:nvGrpSpPr>
        <p:grpSpPr bwMode="auto">
          <a:xfrm>
            <a:off x="515938" y="1716088"/>
            <a:ext cx="5613400" cy="3862387"/>
            <a:chOff x="325" y="1081"/>
            <a:chExt cx="3536" cy="2433"/>
          </a:xfrm>
        </p:grpSpPr>
        <p:sp>
          <p:nvSpPr>
            <p:cNvPr id="12" name="AutoShape 3">
              <a:extLst>
                <a:ext uri="{FF2B5EF4-FFF2-40B4-BE49-F238E27FC236}">
                  <a16:creationId xmlns:a16="http://schemas.microsoft.com/office/drawing/2014/main" id="{B4E340D7-396D-4C2B-8630-7876B0BCBC32}"/>
                </a:ext>
              </a:extLst>
            </p:cNvPr>
            <p:cNvSpPr>
              <a:spLocks noChangeAspect="1" noTextEdit="1"/>
            </p:cNvSpPr>
            <p:nvPr/>
          </p:nvSpPr>
          <p:spPr bwMode="auto">
            <a:xfrm>
              <a:off x="325" y="1081"/>
              <a:ext cx="3536" cy="2433"/>
            </a:xfrm>
            <a:prstGeom prst="rect">
              <a:avLst/>
            </a:prstGeom>
            <a:noFill/>
            <a:ln w="6350" cap="sq" cmpd="sng" algn="ctr">
              <a:solidFill>
                <a:srgbClr val="000000"/>
              </a:solidFill>
              <a:prstDash val="solid"/>
              <a:miter lim="800000"/>
              <a:headEnd type="none" w="med" len="med"/>
              <a:tailEnd type="none" w="med" len="med"/>
            </a:ln>
            <a:effectLst>
              <a:outerShdw blurRad="508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24ED9AF1-C530-4B82-BD48-39F8DAA69E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8800"/>
                      </a14:imgEffect>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25" y="1081"/>
              <a:ext cx="3543" cy="2440"/>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1327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7574-01BD-4418-903B-0D5BD82B7D78}"/>
              </a:ext>
            </a:extLst>
          </p:cNvPr>
          <p:cNvSpPr>
            <a:spLocks noGrp="1"/>
          </p:cNvSpPr>
          <p:nvPr>
            <p:ph type="title"/>
          </p:nvPr>
        </p:nvSpPr>
        <p:spPr>
          <a:xfrm>
            <a:off x="1815685" y="572358"/>
            <a:ext cx="8911687" cy="1280890"/>
          </a:xfrm>
        </p:spPr>
        <p:txBody>
          <a:bodyPr>
            <a:normAutofit/>
          </a:bodyPr>
          <a:lstStyle/>
          <a:p>
            <a:r>
              <a:rPr lang="en-US" sz="4400" dirty="0">
                <a:solidFill>
                  <a:schemeClr val="accent2">
                    <a:lumMod val="50000"/>
                  </a:schemeClr>
                </a:solidFill>
              </a:rPr>
              <a:t>Nucleation Times</a:t>
            </a:r>
          </a:p>
        </p:txBody>
      </p:sp>
      <p:sp>
        <p:nvSpPr>
          <p:cNvPr id="3" name="Content Placeholder 2">
            <a:extLst>
              <a:ext uri="{FF2B5EF4-FFF2-40B4-BE49-F238E27FC236}">
                <a16:creationId xmlns:a16="http://schemas.microsoft.com/office/drawing/2014/main" id="{94005C4B-F691-47A4-85AD-58D7D9ED7AC2}"/>
              </a:ext>
            </a:extLst>
          </p:cNvPr>
          <p:cNvSpPr>
            <a:spLocks noGrp="1"/>
          </p:cNvSpPr>
          <p:nvPr>
            <p:ph idx="1"/>
          </p:nvPr>
        </p:nvSpPr>
        <p:spPr>
          <a:xfrm>
            <a:off x="5833105" y="1853248"/>
            <a:ext cx="5898648" cy="4574984"/>
          </a:xfrm>
        </p:spPr>
        <p:txBody>
          <a:bodyPr>
            <a:normAutofit/>
          </a:bodyPr>
          <a:lstStyle/>
          <a:p>
            <a:r>
              <a:rPr lang="en-US" sz="2000" dirty="0"/>
              <a:t>Larger particles are about 4 hours older</a:t>
            </a:r>
          </a:p>
          <a:p>
            <a:pPr lvl="1"/>
            <a:r>
              <a:rPr lang="en-US" sz="1800" dirty="0"/>
              <a:t>Smaller particles nucleate at the same altitude as large</a:t>
            </a:r>
          </a:p>
          <a:p>
            <a:r>
              <a:rPr lang="en-US" sz="2000" dirty="0"/>
              <a:t>During main growth phase</a:t>
            </a:r>
          </a:p>
          <a:p>
            <a:pPr lvl="1"/>
            <a:r>
              <a:rPr lang="en-US" sz="1800" dirty="0"/>
              <a:t>Sedimentation velocity increases</a:t>
            </a:r>
          </a:p>
          <a:p>
            <a:pPr lvl="1"/>
            <a:r>
              <a:rPr lang="en-US" sz="1800" dirty="0"/>
              <a:t>Particle mass increases</a:t>
            </a:r>
          </a:p>
          <a:p>
            <a:pPr lvl="1"/>
            <a:r>
              <a:rPr lang="en-US" sz="1800" dirty="0"/>
              <a:t>Upward and downward turbulent motion decreases</a:t>
            </a:r>
            <a:endParaRPr lang="en-US" dirty="0"/>
          </a:p>
          <a:p>
            <a:r>
              <a:rPr lang="en-US" sz="2000" dirty="0"/>
              <a:t>Sublimation typically occurs at 81.3 ± 0.9 km</a:t>
            </a:r>
          </a:p>
          <a:p>
            <a:pPr lvl="1"/>
            <a:r>
              <a:rPr lang="en-US" sz="1800" dirty="0"/>
              <a:t>Small particles survive longer</a:t>
            </a:r>
          </a:p>
          <a:p>
            <a:pPr marL="0" indent="0">
              <a:buNone/>
            </a:pPr>
            <a:endParaRPr lang="en-US" dirty="0"/>
          </a:p>
        </p:txBody>
      </p:sp>
      <p:pic>
        <p:nvPicPr>
          <p:cNvPr id="4" name="Picture 3">
            <a:extLst>
              <a:ext uri="{FF2B5EF4-FFF2-40B4-BE49-F238E27FC236}">
                <a16:creationId xmlns:a16="http://schemas.microsoft.com/office/drawing/2014/main" id="{122011E6-3F54-44D6-A1CA-D4AFFB89940D}"/>
              </a:ext>
            </a:extLst>
          </p:cNvPr>
          <p:cNvPicPr>
            <a:picLocks noChangeAspect="1"/>
          </p:cNvPicPr>
          <p:nvPr/>
        </p:nvPicPr>
        <p:blipFill>
          <a:blip r:embed="rId3"/>
          <a:stretch>
            <a:fillRect/>
          </a:stretch>
        </p:blipFill>
        <p:spPr>
          <a:xfrm>
            <a:off x="646111" y="1853248"/>
            <a:ext cx="5186994" cy="3480899"/>
          </a:xfrm>
          <a:prstGeom prst="rect">
            <a:avLst/>
          </a:prstGeom>
          <a:ln w="63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328568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E16D-B362-41B4-B4A0-0D05F238DD70}"/>
              </a:ext>
            </a:extLst>
          </p:cNvPr>
          <p:cNvSpPr>
            <a:spLocks noGrp="1"/>
          </p:cNvSpPr>
          <p:nvPr>
            <p:ph type="title"/>
          </p:nvPr>
        </p:nvSpPr>
        <p:spPr>
          <a:xfrm>
            <a:off x="1824829" y="550958"/>
            <a:ext cx="8911687" cy="1280890"/>
          </a:xfrm>
        </p:spPr>
        <p:txBody>
          <a:bodyPr>
            <a:normAutofit/>
          </a:bodyPr>
          <a:lstStyle/>
          <a:p>
            <a:r>
              <a:rPr lang="en-US" sz="4400" dirty="0">
                <a:solidFill>
                  <a:schemeClr val="accent2">
                    <a:lumMod val="50000"/>
                  </a:schemeClr>
                </a:solidFill>
              </a:rPr>
              <a:t>Conclusions</a:t>
            </a:r>
          </a:p>
        </p:txBody>
      </p:sp>
      <p:sp>
        <p:nvSpPr>
          <p:cNvPr id="3" name="Content Placeholder 2">
            <a:extLst>
              <a:ext uri="{FF2B5EF4-FFF2-40B4-BE49-F238E27FC236}">
                <a16:creationId xmlns:a16="http://schemas.microsoft.com/office/drawing/2014/main" id="{F8A2A9D6-E211-4302-BF69-70B674E69C0D}"/>
              </a:ext>
            </a:extLst>
          </p:cNvPr>
          <p:cNvSpPr>
            <a:spLocks noGrp="1"/>
          </p:cNvSpPr>
          <p:nvPr>
            <p:ph idx="1"/>
          </p:nvPr>
        </p:nvSpPr>
        <p:spPr>
          <a:xfrm>
            <a:off x="2671508" y="1831848"/>
            <a:ext cx="8915400" cy="3777622"/>
          </a:xfrm>
        </p:spPr>
        <p:txBody>
          <a:bodyPr>
            <a:normAutofit fontScale="92500" lnSpcReduction="10000"/>
          </a:bodyPr>
          <a:lstStyle/>
          <a:p>
            <a:r>
              <a:rPr lang="en-US" sz="2400" dirty="0"/>
              <a:t>Particle nucleation starts just below the mesopause</a:t>
            </a:r>
          </a:p>
          <a:p>
            <a:r>
              <a:rPr lang="en-US" sz="2400" dirty="0"/>
              <a:t>Nucleation bursts occur in areas of variable background temperatures and H</a:t>
            </a:r>
            <a:r>
              <a:rPr lang="en-US" sz="2400" baseline="-25000" dirty="0"/>
              <a:t>2</a:t>
            </a:r>
            <a:r>
              <a:rPr lang="en-US" sz="2400" dirty="0"/>
              <a:t>O</a:t>
            </a:r>
          </a:p>
          <a:p>
            <a:r>
              <a:rPr lang="en-US" sz="2400" dirty="0"/>
              <a:t>Particles in turbulence and gravity waves are exposed to supersaturation and upward winds allowing for quick growth</a:t>
            </a:r>
          </a:p>
          <a:p>
            <a:r>
              <a:rPr lang="en-US" sz="2400" dirty="0"/>
              <a:t>Method I gives values of the most “visible” NLC with mean values for large particles</a:t>
            </a:r>
          </a:p>
          <a:p>
            <a:r>
              <a:rPr lang="en-US" sz="2400" dirty="0"/>
              <a:t>Age and altitude of the small and large particles are roughly the same</a:t>
            </a:r>
          </a:p>
          <a:p>
            <a:r>
              <a:rPr lang="en-US" sz="2400" dirty="0"/>
              <a:t>Mean particle age ranges 48 h to 18 h</a:t>
            </a:r>
          </a:p>
          <a:p>
            <a:pPr marL="0" indent="0">
              <a:buNone/>
            </a:pPr>
            <a:endParaRPr lang="en-US" sz="2400" dirty="0"/>
          </a:p>
          <a:p>
            <a:endParaRPr lang="en-US" sz="2400" dirty="0"/>
          </a:p>
        </p:txBody>
      </p:sp>
    </p:spTree>
    <p:extLst>
      <p:ext uri="{BB962C8B-B14F-4D97-AF65-F5344CB8AC3E}">
        <p14:creationId xmlns:p14="http://schemas.microsoft.com/office/powerpoint/2010/main" val="1430962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48A81-DC0C-4AE2-9B98-D227E6A7AAB1}"/>
              </a:ext>
            </a:extLst>
          </p:cNvPr>
          <p:cNvSpPr>
            <a:spLocks noGrp="1"/>
          </p:cNvSpPr>
          <p:nvPr>
            <p:ph type="title"/>
          </p:nvPr>
        </p:nvSpPr>
        <p:spPr>
          <a:xfrm>
            <a:off x="1640156" y="609601"/>
            <a:ext cx="8911687" cy="1280890"/>
          </a:xfrm>
        </p:spPr>
        <p:txBody>
          <a:bodyPr>
            <a:normAutofit/>
          </a:bodyPr>
          <a:lstStyle/>
          <a:p>
            <a:r>
              <a:rPr lang="en-US" sz="4400" dirty="0">
                <a:solidFill>
                  <a:schemeClr val="accent2">
                    <a:lumMod val="50000"/>
                  </a:schemeClr>
                </a:solidFill>
              </a:rPr>
              <a:t>References</a:t>
            </a:r>
          </a:p>
        </p:txBody>
      </p:sp>
      <p:sp>
        <p:nvSpPr>
          <p:cNvPr id="3" name="Content Placeholder 2">
            <a:extLst>
              <a:ext uri="{FF2B5EF4-FFF2-40B4-BE49-F238E27FC236}">
                <a16:creationId xmlns:a16="http://schemas.microsoft.com/office/drawing/2014/main" id="{DB518E5F-709F-47E9-A960-2E6B8D6DE69F}"/>
              </a:ext>
            </a:extLst>
          </p:cNvPr>
          <p:cNvSpPr>
            <a:spLocks noGrp="1"/>
          </p:cNvSpPr>
          <p:nvPr>
            <p:ph idx="1"/>
          </p:nvPr>
        </p:nvSpPr>
        <p:spPr>
          <a:xfrm>
            <a:off x="2675100" y="1890491"/>
            <a:ext cx="9404722" cy="4942113"/>
          </a:xfrm>
        </p:spPr>
        <p:txBody>
          <a:bodyPr>
            <a:normAutofit/>
          </a:bodyPr>
          <a:lstStyle/>
          <a:p>
            <a:r>
              <a:rPr lang="en-US" sz="1300" dirty="0"/>
              <a:t>Berger, U., and U. von Zahn. 2002. "Icy particles in the summer mesopause region: Three‐dimensional modeling 	of their environment and two‐dimensional modeling of their transport."  </a:t>
            </a:r>
            <a:r>
              <a:rPr lang="en-US" sz="1300" i="1" dirty="0"/>
              <a:t>Journal of Geophysical Research: 	Space Physics (1978–2012)</a:t>
            </a:r>
            <a:r>
              <a:rPr lang="en-US" sz="1300" dirty="0"/>
              <a:t> 107 (A11):SIA 10-1. </a:t>
            </a:r>
            <a:r>
              <a:rPr lang="en-US" sz="1300" dirty="0" err="1"/>
              <a:t>doi</a:t>
            </a:r>
            <a:r>
              <a:rPr lang="en-US" sz="1300" dirty="0"/>
              <a:t>: 10.1029/2001JA000316.</a:t>
            </a:r>
            <a:endParaRPr lang="en-US" sz="1400" dirty="0"/>
          </a:p>
          <a:p>
            <a:r>
              <a:rPr lang="en-US" sz="1400" dirty="0"/>
              <a:t>Kiliani, J., G. Baumgarten, F. J. Lubken, U. Berger, and P. Hoffmann. 2013. "Temporal and spatial 	characteristics of the formation of strong noctilucent clouds."  Journal of Atmospheric and Solar-	Terrestrial Physics 104:151-166. doi: 10.1016/j.jastp.2013.01.005.</a:t>
            </a:r>
          </a:p>
          <a:p>
            <a:r>
              <a:rPr lang="en-US" sz="1400" dirty="0"/>
              <a:t>Lubken, F. J., U. Berger, and G. Baumgarten. 2018. "On the Anthropogenic Impact on Long-Term 	Evolution of Noctilucent Clouds."  </a:t>
            </a:r>
            <a:r>
              <a:rPr lang="en-US" sz="1400" i="1" dirty="0"/>
              <a:t>Geophysical Research Letters</a:t>
            </a:r>
            <a:r>
              <a:rPr lang="en-US" sz="1400" dirty="0"/>
              <a:t> 45 (13):6681-6689. doi: 	10.1029/2018gl077719.</a:t>
            </a:r>
            <a:endParaRPr lang="en-US" sz="1400" i="1" dirty="0"/>
          </a:p>
          <a:p>
            <a:r>
              <a:rPr lang="en-US" sz="1400" i="1" dirty="0"/>
              <a:t>Myhre, Gunnar; et al. (2013). Stocker, T.F.; Qin, D.; Plattner, G.-K.; </a:t>
            </a:r>
            <a:r>
              <a:rPr lang="en-US" sz="1400" i="1" dirty="0" err="1"/>
              <a:t>Tignor</a:t>
            </a:r>
            <a:r>
              <a:rPr lang="en-US" sz="1400" i="1" dirty="0"/>
              <a:t>, M.; Allen, S.K.; </a:t>
            </a:r>
            <a:r>
              <a:rPr lang="en-US" sz="1400" i="1" dirty="0" err="1"/>
              <a:t>Boschung</a:t>
            </a:r>
            <a:r>
              <a:rPr lang="en-US" sz="1400" i="1" dirty="0"/>
              <a:t>, J.; 	</a:t>
            </a:r>
            <a:r>
              <a:rPr lang="en-US" sz="1400" i="1" dirty="0" err="1"/>
              <a:t>Nauels</a:t>
            </a:r>
            <a:r>
              <a:rPr lang="en-US" sz="1400" i="1" dirty="0"/>
              <a:t>, A.; Xia, Y.; Bex, V.; Midgley, P.M., eds. </a:t>
            </a:r>
            <a:r>
              <a:rPr lang="en-US" sz="1400" i="1" dirty="0">
                <a:hlinkClick r:id="rId3"/>
              </a:rPr>
              <a:t>Anthropogenic and Natural Radiative Forcing</a:t>
            </a:r>
            <a:r>
              <a:rPr lang="en-US" sz="1400" i="1" dirty="0"/>
              <a:t> (PDF). 	Climate Change 2013: The Physical Science Basis. Contribution of Working Group I to the Fifth 	Assessment Report of the Intergovernmental Panel on Climate Change. Cambridge, United Kingdom 	and New York, NY, USA: Cambridge University Press. Retrieved 2016-12-22.</a:t>
            </a:r>
            <a:r>
              <a:rPr lang="en-US" sz="1400" dirty="0"/>
              <a:t> See Table 8.7.</a:t>
            </a:r>
            <a:endParaRPr lang="en-US" sz="1400" i="1" dirty="0"/>
          </a:p>
          <a:p>
            <a:r>
              <a:rPr lang="en-US" sz="1400" i="1" dirty="0"/>
              <a:t>Walter, K. M.; et al. (September 2006). "Methane bubbling from Siberian thaw lakes as a positive 	feedback to climate warming". Nature. </a:t>
            </a:r>
            <a:r>
              <a:rPr lang="en-US" sz="1400" b="1" i="1" dirty="0"/>
              <a:t>443</a:t>
            </a:r>
            <a:r>
              <a:rPr lang="en-US" sz="1400" i="1" dirty="0"/>
              <a:t> (7107): 71–75. </a:t>
            </a:r>
            <a:r>
              <a:rPr lang="en-US" sz="1400" i="1" dirty="0">
                <a:hlinkClick r:id="rId4" tooltip="Bibcode"/>
              </a:rPr>
              <a:t>Bibcode</a:t>
            </a:r>
            <a:r>
              <a:rPr lang="en-US" sz="1400" i="1" dirty="0"/>
              <a:t>:</a:t>
            </a:r>
            <a:r>
              <a:rPr lang="en-US" sz="1400" i="1" dirty="0">
                <a:hlinkClick r:id="rId5"/>
              </a:rPr>
              <a:t>2006Natur.443...71W</a:t>
            </a:r>
            <a:r>
              <a:rPr lang="en-US" sz="1400" i="1" dirty="0"/>
              <a:t>. 	</a:t>
            </a:r>
            <a:r>
              <a:rPr lang="en-US" sz="1400" i="1" dirty="0">
                <a:hlinkClick r:id="rId6" tooltip="Digital object identifier"/>
              </a:rPr>
              <a:t>doi</a:t>
            </a:r>
            <a:r>
              <a:rPr lang="en-US" sz="1400" i="1" dirty="0"/>
              <a:t>:</a:t>
            </a:r>
            <a:r>
              <a:rPr lang="en-US" sz="1400" i="1" dirty="0">
                <a:hlinkClick r:id="rId7"/>
              </a:rPr>
              <a:t>10.1038/nature05040</a:t>
            </a:r>
            <a:r>
              <a:rPr lang="en-US" sz="1400" i="1" dirty="0"/>
              <a:t>. </a:t>
            </a:r>
            <a:r>
              <a:rPr lang="en-US" sz="1400" i="1" dirty="0">
                <a:hlinkClick r:id="rId8" tooltip="PubMed Identifier"/>
              </a:rPr>
              <a:t>PMID</a:t>
            </a:r>
            <a:r>
              <a:rPr lang="en-US" sz="1400" i="1" dirty="0"/>
              <a:t> </a:t>
            </a:r>
            <a:r>
              <a:rPr lang="en-US" sz="1400" i="1" dirty="0">
                <a:hlinkClick r:id="rId9"/>
              </a:rPr>
              <a:t>16957728</a:t>
            </a:r>
            <a:r>
              <a:rPr lang="en-US" sz="1400" i="1" dirty="0"/>
              <a:t>.</a:t>
            </a:r>
            <a:endParaRPr lang="en-US" sz="1400" dirty="0"/>
          </a:p>
        </p:txBody>
      </p:sp>
    </p:spTree>
    <p:extLst>
      <p:ext uri="{BB962C8B-B14F-4D97-AF65-F5344CB8AC3E}">
        <p14:creationId xmlns:p14="http://schemas.microsoft.com/office/powerpoint/2010/main" val="24733922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CD4E8-1786-44BC-A7D5-11AFA2721CB1}"/>
              </a:ext>
            </a:extLst>
          </p:cNvPr>
          <p:cNvSpPr>
            <a:spLocks noGrp="1"/>
          </p:cNvSpPr>
          <p:nvPr>
            <p:ph type="title"/>
          </p:nvPr>
        </p:nvSpPr>
        <p:spPr>
          <a:xfrm>
            <a:off x="2489693" y="1037934"/>
            <a:ext cx="6173778" cy="1400530"/>
          </a:xfrm>
        </p:spPr>
        <p:txBody>
          <a:bodyPr/>
          <a:lstStyle/>
          <a:p>
            <a:pPr algn="ctr"/>
            <a:r>
              <a:rPr lang="en-US" sz="6600" dirty="0"/>
              <a:t>Questions?</a:t>
            </a:r>
          </a:p>
        </p:txBody>
      </p:sp>
      <p:sp>
        <p:nvSpPr>
          <p:cNvPr id="3" name="Content Placeholder 2">
            <a:extLst>
              <a:ext uri="{FF2B5EF4-FFF2-40B4-BE49-F238E27FC236}">
                <a16:creationId xmlns:a16="http://schemas.microsoft.com/office/drawing/2014/main" id="{6BA9BF05-3FFA-436E-BE8A-97437B7ECB85}"/>
              </a:ext>
            </a:extLst>
          </p:cNvPr>
          <p:cNvSpPr>
            <a:spLocks noGrp="1"/>
          </p:cNvSpPr>
          <p:nvPr>
            <p:ph idx="1"/>
          </p:nvPr>
        </p:nvSpPr>
        <p:spPr>
          <a:xfrm>
            <a:off x="1103312" y="4553712"/>
            <a:ext cx="8946541" cy="1694687"/>
          </a:xfrm>
        </p:spPr>
        <p:txBody>
          <a:bodyPr>
            <a:normAutofit/>
          </a:bodyPr>
          <a:lstStyle/>
          <a:p>
            <a:pPr marL="0" indent="0" algn="ctr">
              <a:buNone/>
            </a:pPr>
            <a:r>
              <a:rPr lang="en-US" sz="3200" dirty="0"/>
              <a:t>Thank you!</a:t>
            </a:r>
          </a:p>
        </p:txBody>
      </p:sp>
    </p:spTree>
    <p:extLst>
      <p:ext uri="{BB962C8B-B14F-4D97-AF65-F5344CB8AC3E}">
        <p14:creationId xmlns:p14="http://schemas.microsoft.com/office/powerpoint/2010/main" val="30232426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1DA1-8F1B-4C2C-BF1B-79ED052F64A3}"/>
              </a:ext>
            </a:extLst>
          </p:cNvPr>
          <p:cNvSpPr>
            <a:spLocks noGrp="1"/>
          </p:cNvSpPr>
          <p:nvPr>
            <p:ph type="title"/>
          </p:nvPr>
        </p:nvSpPr>
        <p:spPr>
          <a:xfrm>
            <a:off x="1640156" y="498722"/>
            <a:ext cx="8911687" cy="1280890"/>
          </a:xfrm>
        </p:spPr>
        <p:txBody>
          <a:bodyPr/>
          <a:lstStyle/>
          <a:p>
            <a:r>
              <a:rPr lang="en-US" dirty="0">
                <a:solidFill>
                  <a:schemeClr val="accent2">
                    <a:lumMod val="50000"/>
                  </a:schemeClr>
                </a:solidFill>
              </a:rPr>
              <a:t>Ice Particle Distribution</a:t>
            </a:r>
          </a:p>
        </p:txBody>
      </p:sp>
      <p:pic>
        <p:nvPicPr>
          <p:cNvPr id="5" name="Picture 4">
            <a:extLst>
              <a:ext uri="{FF2B5EF4-FFF2-40B4-BE49-F238E27FC236}">
                <a16:creationId xmlns:a16="http://schemas.microsoft.com/office/drawing/2014/main" id="{F7C6F616-A47D-441B-A1B4-08B0A43B83FF}"/>
              </a:ext>
            </a:extLst>
          </p:cNvPr>
          <p:cNvPicPr>
            <a:picLocks noChangeAspect="1"/>
          </p:cNvPicPr>
          <p:nvPr/>
        </p:nvPicPr>
        <p:blipFill>
          <a:blip r:embed="rId3"/>
          <a:stretch>
            <a:fillRect/>
          </a:stretch>
        </p:blipFill>
        <p:spPr>
          <a:xfrm>
            <a:off x="3381375" y="1501528"/>
            <a:ext cx="5429250" cy="48577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794833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536" y="516636"/>
            <a:ext cx="7729728" cy="746662"/>
          </a:xfrm>
        </p:spPr>
        <p:txBody>
          <a:bodyPr>
            <a:normAutofit fontScale="90000"/>
          </a:bodyPr>
          <a:lstStyle/>
          <a:p>
            <a:r>
              <a:rPr lang="en-US" sz="4900" dirty="0">
                <a:solidFill>
                  <a:schemeClr val="accent2">
                    <a:lumMod val="50000"/>
                  </a:schemeClr>
                </a:solidFill>
              </a:rPr>
              <a:t>Outline</a:t>
            </a:r>
            <a:endParaRPr lang="en-US" sz="4400" dirty="0">
              <a:solidFill>
                <a:schemeClr val="accent2">
                  <a:lumMod val="50000"/>
                </a:schemeClr>
              </a:solidFill>
            </a:endParaRPr>
          </a:p>
        </p:txBody>
      </p:sp>
      <p:sp>
        <p:nvSpPr>
          <p:cNvPr id="3" name="Content Placeholder 2"/>
          <p:cNvSpPr>
            <a:spLocks noGrp="1"/>
          </p:cNvSpPr>
          <p:nvPr>
            <p:ph idx="1"/>
          </p:nvPr>
        </p:nvSpPr>
        <p:spPr>
          <a:xfrm>
            <a:off x="2980944" y="1740464"/>
            <a:ext cx="7729728" cy="4311941"/>
          </a:xfrm>
        </p:spPr>
        <p:txBody>
          <a:bodyPr>
            <a:normAutofit/>
          </a:bodyPr>
          <a:lstStyle/>
          <a:p>
            <a:r>
              <a:rPr lang="en-US" sz="2800" dirty="0"/>
              <a:t>Master’s thesis work</a:t>
            </a:r>
          </a:p>
          <a:p>
            <a:r>
              <a:rPr lang="en-US" sz="2800" dirty="0"/>
              <a:t>What are noctilucent clouds?</a:t>
            </a:r>
          </a:p>
          <a:p>
            <a:r>
              <a:rPr lang="en-US" sz="2800" dirty="0"/>
              <a:t>Temporal and spatial characteristics of the formation of strong noctilucent clouds</a:t>
            </a:r>
          </a:p>
          <a:p>
            <a:pPr lvl="1"/>
            <a:r>
              <a:rPr lang="en-US" sz="2400" dirty="0"/>
              <a:t>Model description</a:t>
            </a:r>
          </a:p>
          <a:p>
            <a:pPr lvl="1"/>
            <a:r>
              <a:rPr lang="en-US" sz="2400" dirty="0"/>
              <a:t>Results </a:t>
            </a:r>
          </a:p>
          <a:p>
            <a:r>
              <a:rPr lang="en-US" sz="2800" dirty="0"/>
              <a:t>Conclusion</a:t>
            </a:r>
          </a:p>
        </p:txBody>
      </p:sp>
    </p:spTree>
    <p:extLst>
      <p:ext uri="{BB962C8B-B14F-4D97-AF65-F5344CB8AC3E}">
        <p14:creationId xmlns:p14="http://schemas.microsoft.com/office/powerpoint/2010/main" val="3720785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258184"/>
            <a:ext cx="7729728" cy="895439"/>
          </a:xfrm>
        </p:spPr>
        <p:txBody>
          <a:bodyPr>
            <a:normAutofit/>
          </a:bodyPr>
          <a:lstStyle/>
          <a:p>
            <a:r>
              <a:rPr lang="en-US" dirty="0">
                <a:solidFill>
                  <a:schemeClr val="accent2">
                    <a:lumMod val="50000"/>
                  </a:schemeClr>
                </a:solidFill>
              </a:rPr>
              <a:t>Master’s Thesis</a:t>
            </a:r>
          </a:p>
        </p:txBody>
      </p:sp>
      <p:sp>
        <p:nvSpPr>
          <p:cNvPr id="3" name="Content Placeholder 2"/>
          <p:cNvSpPr>
            <a:spLocks noGrp="1"/>
          </p:cNvSpPr>
          <p:nvPr>
            <p:ph idx="1"/>
          </p:nvPr>
        </p:nvSpPr>
        <p:spPr>
          <a:xfrm>
            <a:off x="3950712" y="1271079"/>
            <a:ext cx="4768079" cy="2726109"/>
          </a:xfrm>
        </p:spPr>
        <p:txBody>
          <a:bodyPr>
            <a:normAutofit lnSpcReduction="10000"/>
          </a:bodyPr>
          <a:lstStyle/>
          <a:p>
            <a:r>
              <a:rPr lang="en-US" sz="2200" dirty="0"/>
              <a:t>Optical Properties of Aerosol from the Open Combustion of Cheatgrass (Bromus tectorum). </a:t>
            </a:r>
          </a:p>
          <a:p>
            <a:pPr lvl="1"/>
            <a:r>
              <a:rPr lang="en-US" sz="1900" dirty="0"/>
              <a:t>CO/CO</a:t>
            </a:r>
            <a:r>
              <a:rPr lang="en-US" sz="1900" baseline="-25000" dirty="0"/>
              <a:t>2 </a:t>
            </a:r>
            <a:r>
              <a:rPr lang="en-US" sz="1900" dirty="0"/>
              <a:t>and</a:t>
            </a:r>
            <a:r>
              <a:rPr lang="en-US" sz="1900" baseline="-25000" dirty="0"/>
              <a:t> </a:t>
            </a:r>
            <a:r>
              <a:rPr lang="en-US" sz="1900" dirty="0"/>
              <a:t>NO</a:t>
            </a:r>
            <a:r>
              <a:rPr lang="en-US" sz="1900" baseline="-25000" dirty="0"/>
              <a:t>x</a:t>
            </a:r>
          </a:p>
          <a:p>
            <a:pPr lvl="1"/>
            <a:r>
              <a:rPr lang="en-US" sz="1900" dirty="0"/>
              <a:t>Mie Theory</a:t>
            </a:r>
          </a:p>
          <a:p>
            <a:pPr lvl="1"/>
            <a:r>
              <a:rPr lang="en-US" sz="1900" dirty="0"/>
              <a:t>SSA</a:t>
            </a:r>
          </a:p>
          <a:p>
            <a:pPr lvl="1"/>
            <a:r>
              <a:rPr lang="en-US" sz="1900" dirty="0"/>
              <a:t>Angstrom Exponent</a:t>
            </a:r>
          </a:p>
          <a:p>
            <a:pPr lvl="1"/>
            <a:endParaRPr lang="en-US" baseline="-25000" dirty="0"/>
          </a:p>
        </p:txBody>
      </p:sp>
      <p:pic>
        <p:nvPicPr>
          <p:cNvPr id="4" name="Picture 3">
            <a:extLst>
              <a:ext uri="{FF2B5EF4-FFF2-40B4-BE49-F238E27FC236}">
                <a16:creationId xmlns:a16="http://schemas.microsoft.com/office/drawing/2014/main" id="{5CAF3029-7415-43A0-B536-896E01FB1B38}"/>
              </a:ext>
            </a:extLst>
          </p:cNvPr>
          <p:cNvPicPr>
            <a:picLocks noChangeAspect="1"/>
          </p:cNvPicPr>
          <p:nvPr/>
        </p:nvPicPr>
        <p:blipFill>
          <a:blip r:embed="rId3"/>
          <a:stretch>
            <a:fillRect/>
          </a:stretch>
        </p:blipFill>
        <p:spPr>
          <a:xfrm>
            <a:off x="3120175" y="4084515"/>
            <a:ext cx="3429098" cy="2547347"/>
          </a:xfrm>
          <a:prstGeom prst="rect">
            <a:avLst/>
          </a:prstGeom>
        </p:spPr>
      </p:pic>
      <p:pic>
        <p:nvPicPr>
          <p:cNvPr id="5" name="Picture 4">
            <a:extLst>
              <a:ext uri="{FF2B5EF4-FFF2-40B4-BE49-F238E27FC236}">
                <a16:creationId xmlns:a16="http://schemas.microsoft.com/office/drawing/2014/main" id="{838876F1-7F56-4505-AB00-C9A540B73C9A}"/>
              </a:ext>
            </a:extLst>
          </p:cNvPr>
          <p:cNvPicPr>
            <a:picLocks noChangeAspect="1"/>
          </p:cNvPicPr>
          <p:nvPr/>
        </p:nvPicPr>
        <p:blipFill rotWithShape="1">
          <a:blip r:embed="rId4"/>
          <a:srcRect l="9807" t="5516" r="2655" b="14866"/>
          <a:stretch/>
        </p:blipFill>
        <p:spPr>
          <a:xfrm>
            <a:off x="638858" y="1240950"/>
            <a:ext cx="3184556" cy="2758154"/>
          </a:xfrm>
          <a:prstGeom prst="rect">
            <a:avLst/>
          </a:prstGeom>
        </p:spPr>
      </p:pic>
      <p:sp>
        <p:nvSpPr>
          <p:cNvPr id="7" name="Content Placeholder 2">
            <a:extLst>
              <a:ext uri="{FF2B5EF4-FFF2-40B4-BE49-F238E27FC236}">
                <a16:creationId xmlns:a16="http://schemas.microsoft.com/office/drawing/2014/main" id="{DAA17FB0-EA24-4F27-B337-9E39D6137E58}"/>
              </a:ext>
            </a:extLst>
          </p:cNvPr>
          <p:cNvSpPr txBox="1">
            <a:spLocks/>
          </p:cNvSpPr>
          <p:nvPr/>
        </p:nvSpPr>
        <p:spPr>
          <a:xfrm>
            <a:off x="6676571" y="3905753"/>
            <a:ext cx="4768079" cy="272610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lvl="0">
              <a:buClr>
                <a:srgbClr val="353535"/>
              </a:buClr>
            </a:pPr>
            <a:r>
              <a:rPr lang="en-US" sz="2200" dirty="0"/>
              <a:t>Imaginary Refractive Index Spectrum of Hematite: A Novel Determination Using a Nanoparticle Colloid</a:t>
            </a:r>
          </a:p>
          <a:p>
            <a:pPr lvl="1"/>
            <a:r>
              <a:rPr lang="en-US" sz="1900" dirty="0"/>
              <a:t>Mie Theory</a:t>
            </a:r>
          </a:p>
          <a:p>
            <a:pPr lvl="1"/>
            <a:r>
              <a:rPr lang="en-US" sz="1900" dirty="0"/>
              <a:t>SSA</a:t>
            </a:r>
          </a:p>
          <a:p>
            <a:pPr lvl="1"/>
            <a:r>
              <a:rPr lang="en-US" sz="1900" dirty="0"/>
              <a:t>Angstrom Exponent</a:t>
            </a:r>
          </a:p>
          <a:p>
            <a:pPr lvl="1"/>
            <a:endParaRPr lang="en-US" baseline="-25000" dirty="0"/>
          </a:p>
        </p:txBody>
      </p:sp>
      <p:sp>
        <p:nvSpPr>
          <p:cNvPr id="6" name="TextBox 5">
            <a:extLst>
              <a:ext uri="{FF2B5EF4-FFF2-40B4-BE49-F238E27FC236}">
                <a16:creationId xmlns:a16="http://schemas.microsoft.com/office/drawing/2014/main" id="{B6336623-E5DD-446F-B5B3-BD442557C2EC}"/>
              </a:ext>
            </a:extLst>
          </p:cNvPr>
          <p:cNvSpPr txBox="1"/>
          <p:nvPr/>
        </p:nvSpPr>
        <p:spPr>
          <a:xfrm>
            <a:off x="531070" y="4084515"/>
            <a:ext cx="2203704" cy="230832"/>
          </a:xfrm>
          <a:prstGeom prst="rect">
            <a:avLst/>
          </a:prstGeom>
          <a:noFill/>
        </p:spPr>
        <p:txBody>
          <a:bodyPr wrap="square" rtlCol="0">
            <a:spAutoFit/>
          </a:bodyPr>
          <a:lstStyle/>
          <a:p>
            <a:r>
              <a:rPr lang="en-US" sz="900" dirty="0">
                <a:solidFill>
                  <a:schemeClr val="accent2">
                    <a:lumMod val="75000"/>
                  </a:schemeClr>
                </a:solidFill>
              </a:rPr>
              <a:t>(Samburova et al. 2016)</a:t>
            </a:r>
          </a:p>
        </p:txBody>
      </p:sp>
    </p:spTree>
    <p:extLst>
      <p:ext uri="{BB962C8B-B14F-4D97-AF65-F5344CB8AC3E}">
        <p14:creationId xmlns:p14="http://schemas.microsoft.com/office/powerpoint/2010/main" val="19220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31E172F-88BF-40C2-9656-3C80FBFFC5B5}"/>
              </a:ext>
            </a:extLst>
          </p:cNvPr>
          <p:cNvSpPr txBox="1">
            <a:spLocks/>
          </p:cNvSpPr>
          <p:nvPr/>
        </p:nvSpPr>
        <p:spPr>
          <a:xfrm>
            <a:off x="1597767" y="250034"/>
            <a:ext cx="5269377" cy="1624486"/>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accent2">
                    <a:lumMod val="50000"/>
                  </a:schemeClr>
                </a:solidFill>
              </a:rPr>
              <a:t>Noctilucent Clouds (NLC)</a:t>
            </a:r>
          </a:p>
        </p:txBody>
      </p:sp>
      <p:pic>
        <p:nvPicPr>
          <p:cNvPr id="4" name="Picture 3">
            <a:extLst>
              <a:ext uri="{FF2B5EF4-FFF2-40B4-BE49-F238E27FC236}">
                <a16:creationId xmlns:a16="http://schemas.microsoft.com/office/drawing/2014/main" id="{BFF1079E-AED1-47D9-809D-A8D27518B433}"/>
              </a:ext>
            </a:extLst>
          </p:cNvPr>
          <p:cNvPicPr>
            <a:picLocks noChangeAspect="1"/>
          </p:cNvPicPr>
          <p:nvPr/>
        </p:nvPicPr>
        <p:blipFill rotWithShape="1">
          <a:blip r:embed="rId3"/>
          <a:srcRect l="3147" t="3448" r="2703" b="2285"/>
          <a:stretch/>
        </p:blipFill>
        <p:spPr>
          <a:xfrm>
            <a:off x="7200965" y="402756"/>
            <a:ext cx="4991035" cy="6455244"/>
          </a:xfrm>
          <a:prstGeom prst="rect">
            <a:avLst/>
          </a:prstGeom>
        </p:spPr>
      </p:pic>
      <p:sp>
        <p:nvSpPr>
          <p:cNvPr id="9" name="Content Placeholder 8">
            <a:extLst>
              <a:ext uri="{FF2B5EF4-FFF2-40B4-BE49-F238E27FC236}">
                <a16:creationId xmlns:a16="http://schemas.microsoft.com/office/drawing/2014/main" id="{34B0313D-EB2A-49E8-9BA1-67398573F9AD}"/>
              </a:ext>
            </a:extLst>
          </p:cNvPr>
          <p:cNvSpPr>
            <a:spLocks noGrp="1"/>
          </p:cNvSpPr>
          <p:nvPr>
            <p:ph idx="1"/>
          </p:nvPr>
        </p:nvSpPr>
        <p:spPr>
          <a:xfrm>
            <a:off x="2296991" y="1789729"/>
            <a:ext cx="4991036" cy="5034847"/>
          </a:xfrm>
        </p:spPr>
        <p:txBody>
          <a:bodyPr>
            <a:normAutofit/>
          </a:bodyPr>
          <a:lstStyle/>
          <a:p>
            <a:r>
              <a:rPr lang="en-US" sz="2000" dirty="0"/>
              <a:t>Altitudes of ≈ 83 km</a:t>
            </a:r>
          </a:p>
          <a:p>
            <a:r>
              <a:rPr lang="en-US" sz="2000" dirty="0"/>
              <a:t>Ice nucleates at temperatures colder than ≈150 K in this region</a:t>
            </a:r>
          </a:p>
          <a:p>
            <a:r>
              <a:rPr lang="en-US" sz="2000" dirty="0"/>
              <a:t>Visible to naked eye during nautical twilight</a:t>
            </a:r>
          </a:p>
          <a:p>
            <a:r>
              <a:rPr lang="en-US" sz="2000" dirty="0"/>
              <a:t>Particles are ≤ 100 nm</a:t>
            </a:r>
          </a:p>
          <a:p>
            <a:r>
              <a:rPr lang="en-US" sz="2000" dirty="0"/>
              <a:t>Meteors vaporize in the mesosphere providing cloud nuclei</a:t>
            </a:r>
          </a:p>
          <a:p>
            <a:endParaRPr lang="en-US" sz="2000" dirty="0"/>
          </a:p>
          <a:p>
            <a:endParaRPr lang="en-US" sz="2000" dirty="0"/>
          </a:p>
        </p:txBody>
      </p:sp>
      <p:sp>
        <p:nvSpPr>
          <p:cNvPr id="10" name="TextBox 9">
            <a:extLst>
              <a:ext uri="{FF2B5EF4-FFF2-40B4-BE49-F238E27FC236}">
                <a16:creationId xmlns:a16="http://schemas.microsoft.com/office/drawing/2014/main" id="{359687AA-E8E9-4811-B198-DA190D279186}"/>
              </a:ext>
            </a:extLst>
          </p:cNvPr>
          <p:cNvSpPr txBox="1"/>
          <p:nvPr/>
        </p:nvSpPr>
        <p:spPr>
          <a:xfrm>
            <a:off x="4919472" y="6455244"/>
            <a:ext cx="2368555" cy="369332"/>
          </a:xfrm>
          <a:prstGeom prst="rect">
            <a:avLst/>
          </a:prstGeom>
          <a:noFill/>
        </p:spPr>
        <p:txBody>
          <a:bodyPr wrap="square" rtlCol="0">
            <a:spAutoFit/>
          </a:bodyPr>
          <a:lstStyle/>
          <a:p>
            <a:r>
              <a:rPr lang="en-US" sz="900" dirty="0">
                <a:solidFill>
                  <a:schemeClr val="accent2">
                    <a:lumMod val="75000"/>
                  </a:schemeClr>
                </a:solidFill>
              </a:rPr>
              <a:t>http://www.geogrify.net/GEO1/Lectures/IntroPlanetEarth/FourSpheres.html</a:t>
            </a:r>
          </a:p>
        </p:txBody>
      </p:sp>
    </p:spTree>
    <p:extLst>
      <p:ext uri="{BB962C8B-B14F-4D97-AF65-F5344CB8AC3E}">
        <p14:creationId xmlns:p14="http://schemas.microsoft.com/office/powerpoint/2010/main" val="3548181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FC98-52D0-4CD1-83DC-35ADBA636E7F}"/>
              </a:ext>
            </a:extLst>
          </p:cNvPr>
          <p:cNvSpPr>
            <a:spLocks noGrp="1"/>
          </p:cNvSpPr>
          <p:nvPr>
            <p:ph type="title"/>
          </p:nvPr>
        </p:nvSpPr>
        <p:spPr>
          <a:xfrm>
            <a:off x="1705957" y="496824"/>
            <a:ext cx="8911687" cy="1280890"/>
          </a:xfrm>
        </p:spPr>
        <p:txBody>
          <a:bodyPr>
            <a:normAutofit/>
          </a:bodyPr>
          <a:lstStyle/>
          <a:p>
            <a:r>
              <a:rPr lang="en-US" sz="4200" dirty="0">
                <a:solidFill>
                  <a:schemeClr val="accent2">
                    <a:lumMod val="50000"/>
                  </a:schemeClr>
                </a:solidFill>
              </a:rPr>
              <a:t>Methane Levels</a:t>
            </a:r>
          </a:p>
        </p:txBody>
      </p:sp>
      <p:sp>
        <p:nvSpPr>
          <p:cNvPr id="6" name="TextBox 5">
            <a:extLst>
              <a:ext uri="{FF2B5EF4-FFF2-40B4-BE49-F238E27FC236}">
                <a16:creationId xmlns:a16="http://schemas.microsoft.com/office/drawing/2014/main" id="{5F9D7BE2-0EA2-40C4-8494-4B88D3B411C0}"/>
              </a:ext>
            </a:extLst>
          </p:cNvPr>
          <p:cNvSpPr txBox="1"/>
          <p:nvPr/>
        </p:nvSpPr>
        <p:spPr>
          <a:xfrm>
            <a:off x="8860536" y="6246168"/>
            <a:ext cx="3877056" cy="230832"/>
          </a:xfrm>
          <a:prstGeom prst="rect">
            <a:avLst/>
          </a:prstGeom>
          <a:noFill/>
        </p:spPr>
        <p:txBody>
          <a:bodyPr wrap="square" rtlCol="0">
            <a:spAutoFit/>
          </a:bodyPr>
          <a:lstStyle/>
          <a:p>
            <a:r>
              <a:rPr lang="en-US" sz="900" dirty="0"/>
              <a:t>https://www.esrl.noaa.gov/gmd/ccgg/trends/full.html</a:t>
            </a:r>
          </a:p>
        </p:txBody>
      </p:sp>
      <p:pic>
        <p:nvPicPr>
          <p:cNvPr id="7" name="Picture 6">
            <a:extLst>
              <a:ext uri="{FF2B5EF4-FFF2-40B4-BE49-F238E27FC236}">
                <a16:creationId xmlns:a16="http://schemas.microsoft.com/office/drawing/2014/main" id="{36393F5F-781D-472C-95B1-35E922C49D33}"/>
              </a:ext>
            </a:extLst>
          </p:cNvPr>
          <p:cNvPicPr>
            <a:picLocks noChangeAspect="1"/>
          </p:cNvPicPr>
          <p:nvPr/>
        </p:nvPicPr>
        <p:blipFill>
          <a:blip r:embed="rId3"/>
          <a:stretch>
            <a:fillRect/>
          </a:stretch>
        </p:blipFill>
        <p:spPr>
          <a:xfrm>
            <a:off x="254494" y="1840634"/>
            <a:ext cx="5775707" cy="433178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
        <p:nvSpPr>
          <p:cNvPr id="8" name="TextBox 7">
            <a:extLst>
              <a:ext uri="{FF2B5EF4-FFF2-40B4-BE49-F238E27FC236}">
                <a16:creationId xmlns:a16="http://schemas.microsoft.com/office/drawing/2014/main" id="{A411C145-1135-4177-94DC-7699688E9877}"/>
              </a:ext>
            </a:extLst>
          </p:cNvPr>
          <p:cNvSpPr txBox="1"/>
          <p:nvPr/>
        </p:nvSpPr>
        <p:spPr>
          <a:xfrm>
            <a:off x="3162426" y="6246576"/>
            <a:ext cx="4023360" cy="230832"/>
          </a:xfrm>
          <a:prstGeom prst="rect">
            <a:avLst/>
          </a:prstGeom>
          <a:noFill/>
        </p:spPr>
        <p:txBody>
          <a:bodyPr wrap="square" rtlCol="0">
            <a:spAutoFit/>
          </a:bodyPr>
          <a:lstStyle/>
          <a:p>
            <a:r>
              <a:rPr lang="en-US" sz="900" dirty="0"/>
              <a:t>https://www.esrl.noaa.gov/gmd/ccgg/trends_ch4/</a:t>
            </a:r>
          </a:p>
        </p:txBody>
      </p:sp>
      <p:pic>
        <p:nvPicPr>
          <p:cNvPr id="3" name="Picture 2">
            <a:extLst>
              <a:ext uri="{FF2B5EF4-FFF2-40B4-BE49-F238E27FC236}">
                <a16:creationId xmlns:a16="http://schemas.microsoft.com/office/drawing/2014/main" id="{20850F8A-8C6C-4E77-BDC2-DDA7A7FF6CE8}"/>
              </a:ext>
            </a:extLst>
          </p:cNvPr>
          <p:cNvPicPr>
            <a:picLocks noChangeAspect="1"/>
          </p:cNvPicPr>
          <p:nvPr/>
        </p:nvPicPr>
        <p:blipFill>
          <a:blip r:embed="rId4"/>
          <a:stretch>
            <a:fillRect/>
          </a:stretch>
        </p:blipFill>
        <p:spPr>
          <a:xfrm>
            <a:off x="6161799" y="1840634"/>
            <a:ext cx="5775707" cy="4331780"/>
          </a:xfrm>
          <a:prstGeom prst="rect">
            <a:avLst/>
          </a:prstGeom>
          <a:ln w="190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112061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D997-3AB3-42BF-BB52-CEEB224C9E7B}"/>
              </a:ext>
            </a:extLst>
          </p:cNvPr>
          <p:cNvSpPr>
            <a:spLocks noGrp="1"/>
          </p:cNvSpPr>
          <p:nvPr>
            <p:ph type="title"/>
          </p:nvPr>
        </p:nvSpPr>
        <p:spPr>
          <a:xfrm>
            <a:off x="1679383" y="467184"/>
            <a:ext cx="9404723" cy="1006966"/>
          </a:xfrm>
        </p:spPr>
        <p:txBody>
          <a:bodyPr>
            <a:normAutofit/>
          </a:bodyPr>
          <a:lstStyle/>
          <a:p>
            <a:r>
              <a:rPr lang="en-US" sz="4200" dirty="0">
                <a:solidFill>
                  <a:schemeClr val="accent2">
                    <a:lumMod val="50000"/>
                  </a:schemeClr>
                </a:solidFill>
              </a:rPr>
              <a:t>The Changing Climate</a:t>
            </a:r>
          </a:p>
        </p:txBody>
      </p:sp>
      <p:sp>
        <p:nvSpPr>
          <p:cNvPr id="3" name="Content Placeholder 2">
            <a:extLst>
              <a:ext uri="{FF2B5EF4-FFF2-40B4-BE49-F238E27FC236}">
                <a16:creationId xmlns:a16="http://schemas.microsoft.com/office/drawing/2014/main" id="{4613C9A7-7906-4B02-AFCB-A6F8FA607CE5}"/>
              </a:ext>
            </a:extLst>
          </p:cNvPr>
          <p:cNvSpPr>
            <a:spLocks noGrp="1"/>
          </p:cNvSpPr>
          <p:nvPr>
            <p:ph idx="1"/>
          </p:nvPr>
        </p:nvSpPr>
        <p:spPr>
          <a:xfrm>
            <a:off x="7225716" y="1266737"/>
            <a:ext cx="4599965" cy="5041782"/>
          </a:xfrm>
        </p:spPr>
        <p:txBody>
          <a:bodyPr/>
          <a:lstStyle/>
          <a:p>
            <a:r>
              <a:rPr lang="en-US" dirty="0"/>
              <a:t>Methane is one of the most potent green house gases</a:t>
            </a:r>
          </a:p>
          <a:p>
            <a:pPr lvl="1"/>
            <a:r>
              <a:rPr lang="en-US" dirty="0"/>
              <a:t>Warming potential 84 times greater than CO</a:t>
            </a:r>
            <a:r>
              <a:rPr lang="en-US" baseline="-25000" dirty="0"/>
              <a:t>2</a:t>
            </a:r>
            <a:r>
              <a:rPr lang="en-US" dirty="0"/>
              <a:t> (Myhre et al. 2013)</a:t>
            </a:r>
          </a:p>
          <a:p>
            <a:pPr lvl="1"/>
            <a:r>
              <a:rPr lang="en-US" dirty="0"/>
              <a:t>Thaw lakes in North Siberia emit 3.8 teragrams of CH</a:t>
            </a:r>
            <a:r>
              <a:rPr lang="en-US" baseline="-25000" dirty="0"/>
              <a:t>4</a:t>
            </a:r>
            <a:r>
              <a:rPr lang="en-US" dirty="0"/>
              <a:t> per year (Walter et al. 2006)</a:t>
            </a:r>
          </a:p>
          <a:p>
            <a:r>
              <a:rPr lang="en-US" dirty="0"/>
              <a:t>NLC can be indicators of climate change (Lubken, Berger, and Baumgarten 2018)</a:t>
            </a:r>
          </a:p>
          <a:p>
            <a:pPr lvl="1"/>
            <a:r>
              <a:rPr lang="en-US" dirty="0"/>
              <a:t>H</a:t>
            </a:r>
            <a:r>
              <a:rPr lang="en-US" baseline="-25000" dirty="0"/>
              <a:t>2</a:t>
            </a:r>
            <a:r>
              <a:rPr lang="en-US" dirty="0"/>
              <a:t>O concentration mixing ratio has increased ∼40% (1 </a:t>
            </a:r>
            <a:r>
              <a:rPr lang="en-US" dirty="0" err="1"/>
              <a:t>ppmv</a:t>
            </a:r>
            <a:r>
              <a:rPr lang="en-US" dirty="0"/>
              <a:t>) due to methane since industrialization </a:t>
            </a:r>
          </a:p>
          <a:p>
            <a:pPr lvl="1"/>
            <a:r>
              <a:rPr lang="en-US" dirty="0"/>
              <a:t>H</a:t>
            </a:r>
            <a:r>
              <a:rPr lang="en-US" baseline="-25000" dirty="0"/>
              <a:t>2</a:t>
            </a:r>
            <a:r>
              <a:rPr lang="en-US" dirty="0"/>
              <a:t>O has led to increased brightness</a:t>
            </a:r>
          </a:p>
        </p:txBody>
      </p:sp>
      <p:pic>
        <p:nvPicPr>
          <p:cNvPr id="4" name="Picture 3">
            <a:extLst>
              <a:ext uri="{FF2B5EF4-FFF2-40B4-BE49-F238E27FC236}">
                <a16:creationId xmlns:a16="http://schemas.microsoft.com/office/drawing/2014/main" id="{442C1384-F656-452F-9845-AD948846C0C0}"/>
              </a:ext>
            </a:extLst>
          </p:cNvPr>
          <p:cNvPicPr>
            <a:picLocks noChangeAspect="1"/>
          </p:cNvPicPr>
          <p:nvPr/>
        </p:nvPicPr>
        <p:blipFill>
          <a:blip r:embed="rId3"/>
          <a:stretch>
            <a:fillRect/>
          </a:stretch>
        </p:blipFill>
        <p:spPr>
          <a:xfrm>
            <a:off x="366318" y="1266737"/>
            <a:ext cx="6722377" cy="5041783"/>
          </a:xfrm>
          <a:prstGeom prst="rect">
            <a:avLst/>
          </a:prstGeom>
        </p:spPr>
      </p:pic>
      <p:sp>
        <p:nvSpPr>
          <p:cNvPr id="5" name="TextBox 4">
            <a:extLst>
              <a:ext uri="{FF2B5EF4-FFF2-40B4-BE49-F238E27FC236}">
                <a16:creationId xmlns:a16="http://schemas.microsoft.com/office/drawing/2014/main" id="{AC7B9355-7FE9-42BA-B1BC-8826575FCA97}"/>
              </a:ext>
            </a:extLst>
          </p:cNvPr>
          <p:cNvSpPr txBox="1"/>
          <p:nvPr/>
        </p:nvSpPr>
        <p:spPr>
          <a:xfrm>
            <a:off x="366319" y="6405282"/>
            <a:ext cx="6163112" cy="261610"/>
          </a:xfrm>
          <a:prstGeom prst="rect">
            <a:avLst/>
          </a:prstGeom>
          <a:noFill/>
        </p:spPr>
        <p:txBody>
          <a:bodyPr wrap="square" rtlCol="0">
            <a:spAutoFit/>
          </a:bodyPr>
          <a:lstStyle/>
          <a:p>
            <a:r>
              <a:rPr lang="en-US" sz="1100" dirty="0"/>
              <a:t>https://www.nasa.gov/content/goddard/methane-boosts-water-in-upper-atmosphere</a:t>
            </a:r>
          </a:p>
        </p:txBody>
      </p:sp>
    </p:spTree>
    <p:extLst>
      <p:ext uri="{BB962C8B-B14F-4D97-AF65-F5344CB8AC3E}">
        <p14:creationId xmlns:p14="http://schemas.microsoft.com/office/powerpoint/2010/main" val="235389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128" y="659451"/>
            <a:ext cx="9916879" cy="1569231"/>
          </a:xfrm>
        </p:spPr>
        <p:txBody>
          <a:bodyPr>
            <a:noAutofit/>
          </a:bodyPr>
          <a:lstStyle/>
          <a:p>
            <a:pPr algn="ctr"/>
            <a:r>
              <a:rPr lang="en-US" sz="4000" dirty="0">
                <a:solidFill>
                  <a:schemeClr val="accent2">
                    <a:lumMod val="50000"/>
                  </a:schemeClr>
                </a:solidFill>
              </a:rPr>
              <a:t>Temporal and Spatial Characteristics of the Formation of Strong Noctilucent Clouds</a:t>
            </a:r>
            <a:br>
              <a:rPr lang="en-US" sz="4000" dirty="0">
                <a:solidFill>
                  <a:schemeClr val="accent2">
                    <a:lumMod val="50000"/>
                  </a:schemeClr>
                </a:solidFill>
              </a:rPr>
            </a:br>
            <a:r>
              <a:rPr lang="en-US" sz="4000" dirty="0">
                <a:solidFill>
                  <a:schemeClr val="accent2">
                    <a:lumMod val="50000"/>
                  </a:schemeClr>
                </a:solidFill>
              </a:rPr>
              <a:t>	</a:t>
            </a:r>
            <a:r>
              <a:rPr lang="en-US" sz="1600" dirty="0">
                <a:solidFill>
                  <a:schemeClr val="accent2">
                    <a:lumMod val="50000"/>
                  </a:schemeClr>
                </a:solidFill>
              </a:rPr>
              <a:t>J. Kiliani, G. Baumgarten, F.J. Lubken, U. Berger, P. Hoffmann</a:t>
            </a:r>
            <a:endParaRPr lang="en-US" sz="2800" dirty="0">
              <a:solidFill>
                <a:schemeClr val="accent2">
                  <a:lumMod val="50000"/>
                </a:schemeClr>
              </a:solidFill>
            </a:endParaRPr>
          </a:p>
        </p:txBody>
      </p:sp>
      <p:pic>
        <p:nvPicPr>
          <p:cNvPr id="3" name="Picture 2">
            <a:extLst>
              <a:ext uri="{FF2B5EF4-FFF2-40B4-BE49-F238E27FC236}">
                <a16:creationId xmlns:a16="http://schemas.microsoft.com/office/drawing/2014/main" id="{C5463E4D-5A56-4539-A087-7E2A44238398}"/>
              </a:ext>
            </a:extLst>
          </p:cNvPr>
          <p:cNvPicPr>
            <a:picLocks noChangeAspect="1"/>
          </p:cNvPicPr>
          <p:nvPr/>
        </p:nvPicPr>
        <p:blipFill>
          <a:blip r:embed="rId3"/>
          <a:stretch>
            <a:fillRect/>
          </a:stretch>
        </p:blipFill>
        <p:spPr>
          <a:xfrm>
            <a:off x="3603203" y="3371399"/>
            <a:ext cx="5229902" cy="3486601"/>
          </a:xfrm>
          <a:prstGeom prst="rect">
            <a:avLst/>
          </a:prstGeom>
        </p:spPr>
      </p:pic>
      <p:sp>
        <p:nvSpPr>
          <p:cNvPr id="4" name="TextBox 3">
            <a:extLst>
              <a:ext uri="{FF2B5EF4-FFF2-40B4-BE49-F238E27FC236}">
                <a16:creationId xmlns:a16="http://schemas.microsoft.com/office/drawing/2014/main" id="{4AE99B89-282F-41CB-9B26-FD2E94F0249F}"/>
              </a:ext>
            </a:extLst>
          </p:cNvPr>
          <p:cNvSpPr txBox="1"/>
          <p:nvPr/>
        </p:nvSpPr>
        <p:spPr>
          <a:xfrm>
            <a:off x="8833104" y="6350169"/>
            <a:ext cx="3202981" cy="507831"/>
          </a:xfrm>
          <a:prstGeom prst="rect">
            <a:avLst/>
          </a:prstGeom>
          <a:noFill/>
        </p:spPr>
        <p:txBody>
          <a:bodyPr wrap="square" rtlCol="0">
            <a:spAutoFit/>
          </a:bodyPr>
          <a:lstStyle/>
          <a:p>
            <a:r>
              <a:rPr lang="en-US" sz="900" dirty="0">
                <a:solidFill>
                  <a:schemeClr val="accent2">
                    <a:lumMod val="75000"/>
                  </a:schemeClr>
                </a:solidFill>
              </a:rPr>
              <a:t>https://www.iap-kborn.de/en/research/department-optical-soundings-and-sounding-rockets/instruments-and-models/alomar-rmr-lidar</a:t>
            </a:r>
          </a:p>
        </p:txBody>
      </p:sp>
    </p:spTree>
    <p:extLst>
      <p:ext uri="{BB962C8B-B14F-4D97-AF65-F5344CB8AC3E}">
        <p14:creationId xmlns:p14="http://schemas.microsoft.com/office/powerpoint/2010/main" val="698563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8A84E-B198-4781-91CC-ACA9A77C70AB}"/>
              </a:ext>
            </a:extLst>
          </p:cNvPr>
          <p:cNvSpPr>
            <a:spLocks noGrp="1"/>
          </p:cNvSpPr>
          <p:nvPr>
            <p:ph type="title"/>
          </p:nvPr>
        </p:nvSpPr>
        <p:spPr>
          <a:xfrm>
            <a:off x="1342239" y="452718"/>
            <a:ext cx="8708595" cy="754290"/>
          </a:xfrm>
        </p:spPr>
        <p:txBody>
          <a:bodyPr>
            <a:noAutofit/>
          </a:bodyPr>
          <a:lstStyle/>
          <a:p>
            <a:pPr lvl="1" algn="ctr"/>
            <a:r>
              <a:rPr lang="en-US" sz="3600" dirty="0">
                <a:solidFill>
                  <a:schemeClr val="accent2">
                    <a:lumMod val="50000"/>
                  </a:schemeClr>
                </a:solidFill>
                <a:latin typeface="+mj-lt"/>
              </a:rPr>
              <a:t>Leibniz-Institute Middle Atmosphere (LIMA) model</a:t>
            </a:r>
          </a:p>
        </p:txBody>
      </p:sp>
      <p:sp>
        <p:nvSpPr>
          <p:cNvPr id="3" name="Content Placeholder 2">
            <a:extLst>
              <a:ext uri="{FF2B5EF4-FFF2-40B4-BE49-F238E27FC236}">
                <a16:creationId xmlns:a16="http://schemas.microsoft.com/office/drawing/2014/main" id="{88FDD366-C07F-4B89-826B-16A5C658B416}"/>
              </a:ext>
            </a:extLst>
          </p:cNvPr>
          <p:cNvSpPr>
            <a:spLocks noGrp="1"/>
          </p:cNvSpPr>
          <p:nvPr>
            <p:ph idx="1"/>
          </p:nvPr>
        </p:nvSpPr>
        <p:spPr>
          <a:xfrm>
            <a:off x="6216241" y="2053399"/>
            <a:ext cx="5466701" cy="4474464"/>
          </a:xfrm>
        </p:spPr>
        <p:txBody>
          <a:bodyPr>
            <a:normAutofit/>
          </a:bodyPr>
          <a:lstStyle/>
          <a:p>
            <a:r>
              <a:rPr lang="en-US" sz="2400" dirty="0"/>
              <a:t>Lagrangian ice transport model</a:t>
            </a:r>
          </a:p>
          <a:p>
            <a:r>
              <a:rPr lang="en-US" sz="2400" dirty="0"/>
              <a:t>Simultaneously investigate single particle evolution and ice development of the whole cloud</a:t>
            </a:r>
          </a:p>
          <a:p>
            <a:pPr lvl="1"/>
            <a:r>
              <a:rPr lang="en-US" sz="1800" dirty="0"/>
              <a:t>Gives a more realistic modeling of background fields </a:t>
            </a:r>
          </a:p>
          <a:p>
            <a:r>
              <a:rPr lang="en-US" sz="2400" dirty="0"/>
              <a:t>532 nm wavelength is used to calculate the NLC distribution</a:t>
            </a:r>
          </a:p>
        </p:txBody>
      </p:sp>
      <p:pic>
        <p:nvPicPr>
          <p:cNvPr id="6" name="Picture 5">
            <a:extLst>
              <a:ext uri="{FF2B5EF4-FFF2-40B4-BE49-F238E27FC236}">
                <a16:creationId xmlns:a16="http://schemas.microsoft.com/office/drawing/2014/main" id="{B7020AE6-17D5-425F-AA34-7D4CF298F7AB}"/>
              </a:ext>
            </a:extLst>
          </p:cNvPr>
          <p:cNvPicPr>
            <a:picLocks noChangeAspect="1"/>
          </p:cNvPicPr>
          <p:nvPr/>
        </p:nvPicPr>
        <p:blipFill>
          <a:blip r:embed="rId3"/>
          <a:stretch>
            <a:fillRect/>
          </a:stretch>
        </p:blipFill>
        <p:spPr>
          <a:xfrm>
            <a:off x="509058" y="2053399"/>
            <a:ext cx="5429250" cy="3171825"/>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7" name="TextBox 6">
            <a:extLst>
              <a:ext uri="{FF2B5EF4-FFF2-40B4-BE49-F238E27FC236}">
                <a16:creationId xmlns:a16="http://schemas.microsoft.com/office/drawing/2014/main" id="{4066ACCA-15A6-474E-AF23-FCC76CFDB327}"/>
              </a:ext>
            </a:extLst>
          </p:cNvPr>
          <p:cNvSpPr txBox="1"/>
          <p:nvPr/>
        </p:nvSpPr>
        <p:spPr>
          <a:xfrm>
            <a:off x="1822706" y="5245164"/>
            <a:ext cx="4562856" cy="230832"/>
          </a:xfrm>
          <a:prstGeom prst="rect">
            <a:avLst/>
          </a:prstGeom>
          <a:noFill/>
        </p:spPr>
        <p:txBody>
          <a:bodyPr wrap="square" rtlCol="0">
            <a:spAutoFit/>
          </a:bodyPr>
          <a:lstStyle/>
          <a:p>
            <a:r>
              <a:rPr lang="en-US" sz="900"/>
              <a:t>https://agupubs.onlinelibrary.wiley.com/doi/full/10.1029/2002JD002409</a:t>
            </a:r>
            <a:endParaRPr lang="en-US" sz="900" dirty="0"/>
          </a:p>
        </p:txBody>
      </p:sp>
    </p:spTree>
    <p:extLst>
      <p:ext uri="{BB962C8B-B14F-4D97-AF65-F5344CB8AC3E}">
        <p14:creationId xmlns:p14="http://schemas.microsoft.com/office/powerpoint/2010/main" val="1215742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9712" y="474120"/>
            <a:ext cx="8672576" cy="1022812"/>
          </a:xfrm>
        </p:spPr>
        <p:txBody>
          <a:bodyPr>
            <a:noAutofit/>
          </a:bodyPr>
          <a:lstStyle/>
          <a:p>
            <a:r>
              <a:rPr lang="en-US" sz="4400" dirty="0">
                <a:solidFill>
                  <a:schemeClr val="accent2">
                    <a:lumMod val="50000"/>
                  </a:schemeClr>
                </a:solidFill>
              </a:rPr>
              <a:t>Is the Model Correct? </a:t>
            </a:r>
          </a:p>
        </p:txBody>
      </p:sp>
      <p:sp>
        <p:nvSpPr>
          <p:cNvPr id="7" name="Content Placeholder 6">
            <a:extLst>
              <a:ext uri="{FF2B5EF4-FFF2-40B4-BE49-F238E27FC236}">
                <a16:creationId xmlns:a16="http://schemas.microsoft.com/office/drawing/2014/main" id="{EF930300-2C89-4AF6-9D28-68E491F736B9}"/>
              </a:ext>
            </a:extLst>
          </p:cNvPr>
          <p:cNvSpPr>
            <a:spLocks noGrp="1"/>
          </p:cNvSpPr>
          <p:nvPr>
            <p:ph idx="1"/>
          </p:nvPr>
        </p:nvSpPr>
        <p:spPr>
          <a:xfrm>
            <a:off x="6096000" y="1496932"/>
            <a:ext cx="5343144" cy="5134628"/>
          </a:xfrm>
        </p:spPr>
        <p:txBody>
          <a:bodyPr>
            <a:normAutofit/>
          </a:bodyPr>
          <a:lstStyle/>
          <a:p>
            <a:r>
              <a:rPr lang="en-US" sz="2400" dirty="0"/>
              <a:t>Simulate NLC using 40,000 ice particles</a:t>
            </a:r>
          </a:p>
          <a:p>
            <a:pPr lvl="1"/>
            <a:r>
              <a:rPr lang="en-US" sz="1800" dirty="0"/>
              <a:t>1.2 to 3.7 nm</a:t>
            </a:r>
          </a:p>
          <a:p>
            <a:pPr lvl="1"/>
            <a:r>
              <a:rPr lang="en-US" sz="1800" dirty="0"/>
              <a:t>Continuously relocated in model domain</a:t>
            </a:r>
          </a:p>
          <a:p>
            <a:r>
              <a:rPr lang="en-US" sz="2400" dirty="0"/>
              <a:t>Calculated the optical signal (color ratio) using spheroidal particles 	</a:t>
            </a:r>
            <a:endParaRPr lang="en-US" sz="2200" dirty="0"/>
          </a:p>
          <a:p>
            <a:r>
              <a:rPr lang="en-US" sz="2400" dirty="0"/>
              <a:t>Model distribution (top) compares well with ALOMAR measured (bottom) distribution </a:t>
            </a:r>
          </a:p>
          <a:p>
            <a:endParaRPr lang="en-US" sz="2400" dirty="0"/>
          </a:p>
        </p:txBody>
      </p:sp>
      <p:pic>
        <p:nvPicPr>
          <p:cNvPr id="9" name="Picture 8">
            <a:extLst>
              <a:ext uri="{FF2B5EF4-FFF2-40B4-BE49-F238E27FC236}">
                <a16:creationId xmlns:a16="http://schemas.microsoft.com/office/drawing/2014/main" id="{0043989B-E68C-43C2-8336-A5CA053102BB}"/>
              </a:ext>
            </a:extLst>
          </p:cNvPr>
          <p:cNvPicPr>
            <a:picLocks noChangeAspect="1"/>
          </p:cNvPicPr>
          <p:nvPr/>
        </p:nvPicPr>
        <p:blipFill rotWithShape="1">
          <a:blip r:embed="rId3"/>
          <a:srcRect t="32692" b="33177"/>
          <a:stretch/>
        </p:blipFill>
        <p:spPr>
          <a:xfrm>
            <a:off x="1392114" y="1342846"/>
            <a:ext cx="4298063" cy="2625753"/>
          </a:xfrm>
          <a:prstGeom prst="rect">
            <a:avLst/>
          </a:prstGeom>
          <a:ln w="6350" cap="sq">
            <a:solidFill>
              <a:srgbClr val="000000"/>
            </a:solidFill>
            <a:miter lim="800000"/>
          </a:ln>
          <a:effectLst>
            <a:outerShdw blurRad="57150" dist="50800" dir="2700000" algn="tl" rotWithShape="0">
              <a:srgbClr val="000000">
                <a:alpha val="40000"/>
              </a:srgbClr>
            </a:outerShdw>
          </a:effectLst>
        </p:spPr>
      </p:pic>
      <p:pic>
        <p:nvPicPr>
          <p:cNvPr id="3" name="Picture 2">
            <a:extLst>
              <a:ext uri="{FF2B5EF4-FFF2-40B4-BE49-F238E27FC236}">
                <a16:creationId xmlns:a16="http://schemas.microsoft.com/office/drawing/2014/main" id="{10BDB244-7D8A-4834-B653-4F03D2D50B31}"/>
              </a:ext>
            </a:extLst>
          </p:cNvPr>
          <p:cNvPicPr>
            <a:picLocks noChangeAspect="1"/>
          </p:cNvPicPr>
          <p:nvPr/>
        </p:nvPicPr>
        <p:blipFill>
          <a:blip r:embed="rId4"/>
          <a:stretch>
            <a:fillRect/>
          </a:stretch>
        </p:blipFill>
        <p:spPr>
          <a:xfrm>
            <a:off x="1392113" y="4085438"/>
            <a:ext cx="4298063" cy="2546122"/>
          </a:xfrm>
          <a:prstGeom prst="rect">
            <a:avLst/>
          </a:prstGeom>
          <a:ln w="635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468924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5016</TotalTime>
  <Words>1076</Words>
  <Application>Microsoft Office PowerPoint</Application>
  <PresentationFormat>Widescreen</PresentationFormat>
  <Paragraphs>162</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Wingdings 3</vt:lpstr>
      <vt:lpstr>Wisp</vt:lpstr>
      <vt:lpstr>Temporal and spatial characteristics of the formation of strong noctilucent clouds  </vt:lpstr>
      <vt:lpstr>Outline</vt:lpstr>
      <vt:lpstr>Master’s Thesis</vt:lpstr>
      <vt:lpstr>PowerPoint Presentation</vt:lpstr>
      <vt:lpstr>Methane Levels</vt:lpstr>
      <vt:lpstr>The Changing Climate</vt:lpstr>
      <vt:lpstr>Temporal and Spatial Characteristics of the Formation of Strong Noctilucent Clouds  J. Kiliani, G. Baumgarten, F.J. Lubken, U. Berger, P. Hoffmann</vt:lpstr>
      <vt:lpstr>Leibniz-Institute Middle Atmosphere (LIMA) model</vt:lpstr>
      <vt:lpstr>Is the Model Correct? </vt:lpstr>
      <vt:lpstr>Methods</vt:lpstr>
      <vt:lpstr>Single NLC at 69°N</vt:lpstr>
      <vt:lpstr>Ensemble Mean Development</vt:lpstr>
      <vt:lpstr>Ice Particle Age </vt:lpstr>
      <vt:lpstr>Nucleation Times</vt:lpstr>
      <vt:lpstr>Conclusions</vt:lpstr>
      <vt:lpstr>References</vt:lpstr>
      <vt:lpstr>Questions?</vt:lpstr>
      <vt:lpstr>Ice Particle Distribution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Temporal and spatial characteristics of the formation of strong noctilucent clouds J. Kiliani, G. Baumgarten, F.-j. Lubken, U. Berger, P. Hoffmann  First results on the retrieval of noctilucent cloud albedo and occurrence rate from sciamachy/envisat satellite nadir measurements m.p. langowski, c. von Savigny, T. Bachmann, M.T. DeLand</dc:title>
  <dc:creator>Megan Rennie</dc:creator>
  <cp:lastModifiedBy>Megan J Rennie</cp:lastModifiedBy>
  <cp:revision>121</cp:revision>
  <dcterms:created xsi:type="dcterms:W3CDTF">2019-01-29T20:16:52Z</dcterms:created>
  <dcterms:modified xsi:type="dcterms:W3CDTF">2019-02-11T23:39:49Z</dcterms:modified>
</cp:coreProperties>
</file>