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60" r:id="rId4"/>
    <p:sldId id="261" r:id="rId5"/>
    <p:sldId id="259" r:id="rId6"/>
    <p:sldId id="262" r:id="rId7"/>
    <p:sldId id="264" r:id="rId8"/>
    <p:sldId id="265" r:id="rId9"/>
    <p:sldId id="288" r:id="rId10"/>
    <p:sldId id="289" r:id="rId11"/>
    <p:sldId id="290" r:id="rId12"/>
    <p:sldId id="291" r:id="rId13"/>
    <p:sldId id="292" r:id="rId14"/>
    <p:sldId id="293" r:id="rId15"/>
    <p:sldId id="294" r:id="rId16"/>
    <p:sldId id="295" r:id="rId17"/>
    <p:sldId id="296" r:id="rId18"/>
    <p:sldId id="298" r:id="rId19"/>
    <p:sldId id="299" r:id="rId20"/>
    <p:sldId id="300" r:id="rId21"/>
    <p:sldId id="301" r:id="rId22"/>
    <p:sldId id="302" r:id="rId23"/>
    <p:sldId id="303" r:id="rId24"/>
    <p:sldId id="297" r:id="rId25"/>
    <p:sldId id="304" r:id="rId26"/>
    <p:sldId id="305" r:id="rId27"/>
    <p:sldId id="306" r:id="rId28"/>
    <p:sldId id="308" r:id="rId29"/>
    <p:sldId id="307" r:id="rId30"/>
    <p:sldId id="287" r:id="rId31"/>
    <p:sldId id="286" r:id="rId32"/>
    <p:sldId id="263" r:id="rId33"/>
    <p:sldId id="266" r:id="rId34"/>
    <p:sldId id="267" r:id="rId35"/>
    <p:sldId id="281" r:id="rId36"/>
    <p:sldId id="280" r:id="rId37"/>
    <p:sldId id="268" r:id="rId38"/>
    <p:sldId id="269" r:id="rId39"/>
    <p:sldId id="272" r:id="rId40"/>
    <p:sldId id="270" r:id="rId41"/>
    <p:sldId id="271" r:id="rId42"/>
    <p:sldId id="273" r:id="rId43"/>
    <p:sldId id="274" r:id="rId44"/>
    <p:sldId id="275" r:id="rId45"/>
    <p:sldId id="276" r:id="rId46"/>
    <p:sldId id="282" r:id="rId47"/>
    <p:sldId id="283" r:id="rId48"/>
    <p:sldId id="284" r:id="rId49"/>
    <p:sldId id="285" r:id="rId50"/>
    <p:sldId id="278" r:id="rId51"/>
    <p:sldId id="279" r:id="rId52"/>
    <p:sldId id="309" r:id="rId5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82" d="100"/>
          <a:sy n="82" d="100"/>
        </p:scale>
        <p:origin x="691"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A58BC1D-0E0B-4233-8871-B010ACE2202C}" type="datetimeFigureOut">
              <a:rPr lang="en-US" smtClean="0"/>
              <a:t>3/4/2019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147E48-7E73-4668-A76B-BD9A967519E0}"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6679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58BC1D-0E0B-4233-8871-B010ACE2202C}" type="datetimeFigureOut">
              <a:rPr lang="en-US" smtClean="0"/>
              <a:t>3/4/2019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147E48-7E73-4668-A76B-BD9A967519E0}" type="slidenum">
              <a:rPr lang="en-US" smtClean="0"/>
              <a:t>‹#›</a:t>
            </a:fld>
            <a:endParaRPr lang="en-US"/>
          </a:p>
        </p:txBody>
      </p:sp>
    </p:spTree>
    <p:extLst>
      <p:ext uri="{BB962C8B-B14F-4D97-AF65-F5344CB8AC3E}">
        <p14:creationId xmlns:p14="http://schemas.microsoft.com/office/powerpoint/2010/main" val="903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58BC1D-0E0B-4233-8871-B010ACE2202C}" type="datetimeFigureOut">
              <a:rPr lang="en-US" smtClean="0"/>
              <a:t>3/4/2019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147E48-7E73-4668-A76B-BD9A967519E0}" type="slidenum">
              <a:rPr lang="en-US" smtClean="0"/>
              <a:t>‹#›</a:t>
            </a:fld>
            <a:endParaRPr lang="en-US"/>
          </a:p>
        </p:txBody>
      </p:sp>
    </p:spTree>
    <p:extLst>
      <p:ext uri="{BB962C8B-B14F-4D97-AF65-F5344CB8AC3E}">
        <p14:creationId xmlns:p14="http://schemas.microsoft.com/office/powerpoint/2010/main" val="894503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58BC1D-0E0B-4233-8871-B010ACE2202C}" type="datetimeFigureOut">
              <a:rPr lang="en-US" smtClean="0"/>
              <a:t>3/4/2019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147E48-7E73-4668-A76B-BD9A967519E0}" type="slidenum">
              <a:rPr lang="en-US" smtClean="0"/>
              <a:t>‹#›</a:t>
            </a:fld>
            <a:endParaRPr lang="en-US"/>
          </a:p>
        </p:txBody>
      </p:sp>
    </p:spTree>
    <p:extLst>
      <p:ext uri="{BB962C8B-B14F-4D97-AF65-F5344CB8AC3E}">
        <p14:creationId xmlns:p14="http://schemas.microsoft.com/office/powerpoint/2010/main" val="2814021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A58BC1D-0E0B-4233-8871-B010ACE2202C}" type="datetimeFigureOut">
              <a:rPr lang="en-US" smtClean="0"/>
              <a:t>3/4/2019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147E48-7E73-4668-A76B-BD9A967519E0}"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2150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A58BC1D-0E0B-4233-8871-B010ACE2202C}" type="datetimeFigureOut">
              <a:rPr lang="en-US" smtClean="0"/>
              <a:t>3/4/2019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147E48-7E73-4668-A76B-BD9A967519E0}" type="slidenum">
              <a:rPr lang="en-US" smtClean="0"/>
              <a:t>‹#›</a:t>
            </a:fld>
            <a:endParaRPr lang="en-US"/>
          </a:p>
        </p:txBody>
      </p:sp>
    </p:spTree>
    <p:extLst>
      <p:ext uri="{BB962C8B-B14F-4D97-AF65-F5344CB8AC3E}">
        <p14:creationId xmlns:p14="http://schemas.microsoft.com/office/powerpoint/2010/main" val="1852793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A58BC1D-0E0B-4233-8871-B010ACE2202C}" type="datetimeFigureOut">
              <a:rPr lang="en-US" smtClean="0"/>
              <a:t>3/4/2019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147E48-7E73-4668-A76B-BD9A967519E0}" type="slidenum">
              <a:rPr lang="en-US" smtClean="0"/>
              <a:t>‹#›</a:t>
            </a:fld>
            <a:endParaRPr lang="en-US"/>
          </a:p>
        </p:txBody>
      </p:sp>
    </p:spTree>
    <p:extLst>
      <p:ext uri="{BB962C8B-B14F-4D97-AF65-F5344CB8AC3E}">
        <p14:creationId xmlns:p14="http://schemas.microsoft.com/office/powerpoint/2010/main" val="757705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A58BC1D-0E0B-4233-8871-B010ACE2202C}" type="datetimeFigureOut">
              <a:rPr lang="en-US" smtClean="0"/>
              <a:t>3/4/2019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147E48-7E73-4668-A76B-BD9A967519E0}" type="slidenum">
              <a:rPr lang="en-US" smtClean="0"/>
              <a:t>‹#›</a:t>
            </a:fld>
            <a:endParaRPr lang="en-US"/>
          </a:p>
        </p:txBody>
      </p:sp>
    </p:spTree>
    <p:extLst>
      <p:ext uri="{BB962C8B-B14F-4D97-AF65-F5344CB8AC3E}">
        <p14:creationId xmlns:p14="http://schemas.microsoft.com/office/powerpoint/2010/main" val="2703476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A58BC1D-0E0B-4233-8871-B010ACE2202C}" type="datetimeFigureOut">
              <a:rPr lang="en-US" smtClean="0"/>
              <a:t>3/4/2019</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ED147E48-7E73-4668-A76B-BD9A967519E0}" type="slidenum">
              <a:rPr lang="en-US" smtClean="0"/>
              <a:t>‹#›</a:t>
            </a:fld>
            <a:endParaRPr lang="en-US"/>
          </a:p>
        </p:txBody>
      </p:sp>
    </p:spTree>
    <p:extLst>
      <p:ext uri="{BB962C8B-B14F-4D97-AF65-F5344CB8AC3E}">
        <p14:creationId xmlns:p14="http://schemas.microsoft.com/office/powerpoint/2010/main" val="2418538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6A58BC1D-0E0B-4233-8871-B010ACE2202C}" type="datetimeFigureOut">
              <a:rPr lang="en-US" smtClean="0"/>
              <a:t>3/4/2019</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ED147E48-7E73-4668-A76B-BD9A967519E0}" type="slidenum">
              <a:rPr lang="en-US" smtClean="0"/>
              <a:t>‹#›</a:t>
            </a:fld>
            <a:endParaRPr lang="en-US"/>
          </a:p>
        </p:txBody>
      </p:sp>
    </p:spTree>
    <p:extLst>
      <p:ext uri="{BB962C8B-B14F-4D97-AF65-F5344CB8AC3E}">
        <p14:creationId xmlns:p14="http://schemas.microsoft.com/office/powerpoint/2010/main" val="85213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A58BC1D-0E0B-4233-8871-B010ACE2202C}" type="datetimeFigureOut">
              <a:rPr lang="en-US" smtClean="0"/>
              <a:t>3/4/2019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147E48-7E73-4668-A76B-BD9A967519E0}" type="slidenum">
              <a:rPr lang="en-US" smtClean="0"/>
              <a:t>‹#›</a:t>
            </a:fld>
            <a:endParaRPr lang="en-US"/>
          </a:p>
        </p:txBody>
      </p:sp>
    </p:spTree>
    <p:extLst>
      <p:ext uri="{BB962C8B-B14F-4D97-AF65-F5344CB8AC3E}">
        <p14:creationId xmlns:p14="http://schemas.microsoft.com/office/powerpoint/2010/main" val="3111780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6A58BC1D-0E0B-4233-8871-B010ACE2202C}" type="datetimeFigureOut">
              <a:rPr lang="en-US" smtClean="0"/>
              <a:t>3/4/2019</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ED147E48-7E73-4668-A76B-BD9A967519E0}"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37689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muchadoaboutclimate.wordpress.com/2013/09/06/the-north-atlantic-oscillation/" TargetMode="External"/><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4446" y="659423"/>
            <a:ext cx="11430000" cy="1151792"/>
          </a:xfrm>
        </p:spPr>
        <p:txBody>
          <a:bodyPr>
            <a:normAutofit/>
          </a:bodyPr>
          <a:lstStyle/>
          <a:p>
            <a:r>
              <a:rPr lang="en-US" sz="2800" b="1" dirty="0">
                <a:latin typeface="Times New Roman" panose="02020603050405020304" pitchFamily="18" charset="0"/>
                <a:cs typeface="Times New Roman" panose="02020603050405020304" pitchFamily="18" charset="0"/>
              </a:rPr>
              <a:t>On the dynamics of an extreme rainfall event</a:t>
            </a:r>
            <a:br>
              <a:rPr lang="en-US" sz="2800" b="1" dirty="0">
                <a:latin typeface="Times New Roman" panose="02020603050405020304" pitchFamily="18" charset="0"/>
                <a:cs typeface="Times New Roman" panose="02020603050405020304" pitchFamily="18" charset="0"/>
              </a:rPr>
            </a:br>
            <a:r>
              <a:rPr lang="en-US" sz="2800" b="1" dirty="0">
                <a:latin typeface="Times New Roman" panose="02020603050405020304" pitchFamily="18" charset="0"/>
                <a:cs typeface="Times New Roman" panose="02020603050405020304" pitchFamily="18" charset="0"/>
              </a:rPr>
              <a:t>in northern India in 2013</a:t>
            </a:r>
            <a:endParaRPr lang="en-US" sz="28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1427285" y="2485414"/>
            <a:ext cx="9144000" cy="1655762"/>
          </a:xfrm>
        </p:spPr>
        <p:txBody>
          <a:bodyPr>
            <a:normAutofit/>
          </a:bodyPr>
          <a:lstStyle/>
          <a:p>
            <a:r>
              <a:rPr lang="sv-SE" sz="2200" dirty="0">
                <a:latin typeface="Times New Roman" panose="02020603050405020304" pitchFamily="18" charset="0"/>
                <a:cs typeface="Times New Roman" panose="02020603050405020304" pitchFamily="18" charset="0"/>
              </a:rPr>
              <a:t>Anu Xavier, M G Manoj and K Mohankumar</a:t>
            </a:r>
          </a:p>
          <a:p>
            <a:endParaRPr lang="sv-SE" sz="2200" dirty="0">
              <a:latin typeface="Times New Roman" panose="02020603050405020304" pitchFamily="18" charset="0"/>
              <a:cs typeface="Times New Roman" panose="02020603050405020304" pitchFamily="18" charset="0"/>
            </a:endParaRPr>
          </a:p>
          <a:p>
            <a:r>
              <a:rPr lang="sv-SE" sz="1800" i="1" dirty="0">
                <a:latin typeface="Times New Roman" panose="02020603050405020304" pitchFamily="18" charset="0"/>
                <a:cs typeface="Times New Roman" panose="02020603050405020304" pitchFamily="18" charset="0"/>
              </a:rPr>
              <a:t>                 Journal Earth System science (2018)</a:t>
            </a:r>
          </a:p>
        </p:txBody>
      </p:sp>
      <p:sp>
        <p:nvSpPr>
          <p:cNvPr id="5" name="TextBox 4"/>
          <p:cNvSpPr txBox="1"/>
          <p:nvPr/>
        </p:nvSpPr>
        <p:spPr>
          <a:xfrm>
            <a:off x="1934307" y="4262864"/>
            <a:ext cx="7482254" cy="1477328"/>
          </a:xfrm>
          <a:prstGeom prst="rect">
            <a:avLst/>
          </a:prstGeom>
          <a:noFill/>
        </p:spPr>
        <p:txBody>
          <a:bodyPr wrap="square" rtlCol="0">
            <a:spAutoFit/>
          </a:bodyPr>
          <a:lstStyle/>
          <a:p>
            <a:pPr algn="ctr"/>
            <a:r>
              <a:rPr lang="en-US" i="1" dirty="0">
                <a:latin typeface="Times New Roman" panose="02020603050405020304" pitchFamily="18" charset="0"/>
                <a:cs typeface="Times New Roman" panose="02020603050405020304" pitchFamily="18" charset="0"/>
              </a:rPr>
              <a:t>By</a:t>
            </a:r>
          </a:p>
          <a:p>
            <a:pPr algn="ctr"/>
            <a:endParaRPr lang="en-US" i="1" dirty="0">
              <a:latin typeface="Times New Roman" panose="02020603050405020304" pitchFamily="18" charset="0"/>
              <a:cs typeface="Times New Roman" panose="02020603050405020304" pitchFamily="18" charset="0"/>
            </a:endParaRPr>
          </a:p>
          <a:p>
            <a:pPr algn="ctr"/>
            <a:r>
              <a:rPr lang="en-US" i="1" dirty="0">
                <a:latin typeface="Times New Roman" panose="02020603050405020304" pitchFamily="18" charset="0"/>
                <a:cs typeface="Times New Roman" panose="02020603050405020304" pitchFamily="18" charset="0"/>
              </a:rPr>
              <a:t>Kalyan </a:t>
            </a:r>
            <a:r>
              <a:rPr lang="en-US" i="1" dirty="0" err="1">
                <a:latin typeface="Times New Roman" panose="02020603050405020304" pitchFamily="18" charset="0"/>
                <a:cs typeface="Times New Roman" panose="02020603050405020304" pitchFamily="18" charset="0"/>
              </a:rPr>
              <a:t>Chakravarthy</a:t>
            </a:r>
            <a:r>
              <a:rPr lang="en-US" i="1" dirty="0">
                <a:latin typeface="Times New Roman" panose="02020603050405020304" pitchFamily="18" charset="0"/>
                <a:cs typeface="Times New Roman" panose="02020603050405020304" pitchFamily="18" charset="0"/>
              </a:rPr>
              <a:t> Yesoda</a:t>
            </a:r>
          </a:p>
          <a:p>
            <a:pPr algn="ctr"/>
            <a:endParaRPr lang="en-US" i="1" dirty="0">
              <a:latin typeface="Times New Roman" panose="02020603050405020304" pitchFamily="18" charset="0"/>
              <a:cs typeface="Times New Roman" panose="02020603050405020304" pitchFamily="18" charset="0"/>
            </a:endParaRPr>
          </a:p>
          <a:p>
            <a:pPr algn="ctr"/>
            <a:r>
              <a:rPr lang="en-US" i="1" dirty="0">
                <a:latin typeface="Times New Roman" panose="02020603050405020304" pitchFamily="18" charset="0"/>
                <a:cs typeface="Times New Roman" panose="02020603050405020304" pitchFamily="18" charset="0"/>
              </a:rPr>
              <a:t>Graduate PhD student, University of Nevada, Reno</a:t>
            </a:r>
          </a:p>
        </p:txBody>
      </p:sp>
    </p:spTree>
    <p:extLst>
      <p:ext uri="{BB962C8B-B14F-4D97-AF65-F5344CB8AC3E}">
        <p14:creationId xmlns:p14="http://schemas.microsoft.com/office/powerpoint/2010/main" val="160031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E1AF813-2D2F-4B78-9216-388AF161E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C47181D2-95D5-4439-9BDF-14D4FDC7B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A picture containing sitting, nature&#10;&#10;Description generated with high confidence">
            <a:extLst>
              <a:ext uri="{FF2B5EF4-FFF2-40B4-BE49-F238E27FC236}">
                <a16:creationId xmlns:a16="http://schemas.microsoft.com/office/drawing/2014/main" id="{1163D061-0D35-400B-9969-252B93F96A25}"/>
              </a:ext>
            </a:extLst>
          </p:cNvPr>
          <p:cNvPicPr>
            <a:picLocks noChangeAspect="1"/>
          </p:cNvPicPr>
          <p:nvPr/>
        </p:nvPicPr>
        <p:blipFill rotWithShape="1">
          <a:blip r:embed="rId2">
            <a:extLst>
              <a:ext uri="{28A0092B-C50C-407E-A947-70E740481C1C}">
                <a14:useLocalDpi xmlns:a14="http://schemas.microsoft.com/office/drawing/2010/main" val="0"/>
              </a:ext>
            </a:extLst>
          </a:blip>
          <a:srcRect t="16696" b="26343"/>
          <a:stretch/>
        </p:blipFill>
        <p:spPr>
          <a:xfrm>
            <a:off x="20" y="10"/>
            <a:ext cx="12191980" cy="6857990"/>
          </a:xfrm>
          <a:prstGeom prst="rect">
            <a:avLst/>
          </a:prstGeom>
        </p:spPr>
      </p:pic>
      <p:sp>
        <p:nvSpPr>
          <p:cNvPr id="6" name="TextBox 5">
            <a:extLst>
              <a:ext uri="{FF2B5EF4-FFF2-40B4-BE49-F238E27FC236}">
                <a16:creationId xmlns:a16="http://schemas.microsoft.com/office/drawing/2014/main" id="{C9A4074C-41F9-426D-A478-EAFA8106AB9E}"/>
              </a:ext>
            </a:extLst>
          </p:cNvPr>
          <p:cNvSpPr txBox="1"/>
          <p:nvPr/>
        </p:nvSpPr>
        <p:spPr>
          <a:xfrm>
            <a:off x="1250302" y="1138335"/>
            <a:ext cx="1894114" cy="369332"/>
          </a:xfrm>
          <a:prstGeom prst="rect">
            <a:avLst/>
          </a:prstGeom>
          <a:noFill/>
        </p:spPr>
        <p:txBody>
          <a:bodyPr wrap="square" rtlCol="0">
            <a:spAutoFit/>
          </a:bodyPr>
          <a:lstStyle/>
          <a:p>
            <a:r>
              <a:rPr lang="en-IN" b="1" i="1" dirty="0">
                <a:solidFill>
                  <a:srgbClr val="FFFF00"/>
                </a:solidFill>
                <a:latin typeface="Times New Roman" panose="02020603050405020304" pitchFamily="18" charset="0"/>
                <a:cs typeface="Times New Roman" panose="02020603050405020304" pitchFamily="18" charset="0"/>
              </a:rPr>
              <a:t>June 14, 00 UTC</a:t>
            </a:r>
          </a:p>
        </p:txBody>
      </p:sp>
    </p:spTree>
    <p:extLst>
      <p:ext uri="{BB962C8B-B14F-4D97-AF65-F5344CB8AC3E}">
        <p14:creationId xmlns:p14="http://schemas.microsoft.com/office/powerpoint/2010/main" val="18383520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E1AF813-2D2F-4B78-9216-388AF161E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C47181D2-95D5-4439-9BDF-14D4FDC7B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descr="A picture containing sitting&#10;&#10;Description generated with high confidence">
            <a:extLst>
              <a:ext uri="{FF2B5EF4-FFF2-40B4-BE49-F238E27FC236}">
                <a16:creationId xmlns:a16="http://schemas.microsoft.com/office/drawing/2014/main" id="{5466502C-0524-4004-A55B-677DBEE086CB}"/>
              </a:ext>
            </a:extLst>
          </p:cNvPr>
          <p:cNvPicPr>
            <a:picLocks noChangeAspect="1"/>
          </p:cNvPicPr>
          <p:nvPr/>
        </p:nvPicPr>
        <p:blipFill rotWithShape="1">
          <a:blip r:embed="rId2">
            <a:extLst>
              <a:ext uri="{28A0092B-C50C-407E-A947-70E740481C1C}">
                <a14:useLocalDpi xmlns:a14="http://schemas.microsoft.com/office/drawing/2010/main" val="0"/>
              </a:ext>
            </a:extLst>
          </a:blip>
          <a:srcRect t="11430" b="35905"/>
          <a:stretch/>
        </p:blipFill>
        <p:spPr>
          <a:xfrm>
            <a:off x="20" y="10"/>
            <a:ext cx="12191980" cy="6340632"/>
          </a:xfrm>
          <a:prstGeom prst="rect">
            <a:avLst/>
          </a:prstGeom>
        </p:spPr>
      </p:pic>
      <p:sp>
        <p:nvSpPr>
          <p:cNvPr id="10" name="TextBox 9">
            <a:extLst>
              <a:ext uri="{FF2B5EF4-FFF2-40B4-BE49-F238E27FC236}">
                <a16:creationId xmlns:a16="http://schemas.microsoft.com/office/drawing/2014/main" id="{BCC3EF68-706F-4ED4-B4F5-8284BB873995}"/>
              </a:ext>
            </a:extLst>
          </p:cNvPr>
          <p:cNvSpPr txBox="1"/>
          <p:nvPr/>
        </p:nvSpPr>
        <p:spPr>
          <a:xfrm>
            <a:off x="1203649" y="1436914"/>
            <a:ext cx="1894114" cy="369332"/>
          </a:xfrm>
          <a:prstGeom prst="rect">
            <a:avLst/>
          </a:prstGeom>
          <a:noFill/>
        </p:spPr>
        <p:txBody>
          <a:bodyPr wrap="square" rtlCol="0">
            <a:spAutoFit/>
          </a:bodyPr>
          <a:lstStyle/>
          <a:p>
            <a:r>
              <a:rPr lang="en-IN" b="1" i="1" dirty="0">
                <a:solidFill>
                  <a:srgbClr val="FFFF00"/>
                </a:solidFill>
                <a:latin typeface="Times New Roman" panose="02020603050405020304" pitchFamily="18" charset="0"/>
                <a:cs typeface="Times New Roman" panose="02020603050405020304" pitchFamily="18" charset="0"/>
              </a:rPr>
              <a:t>June 14, 06 UTC</a:t>
            </a:r>
          </a:p>
        </p:txBody>
      </p:sp>
    </p:spTree>
    <p:extLst>
      <p:ext uri="{BB962C8B-B14F-4D97-AF65-F5344CB8AC3E}">
        <p14:creationId xmlns:p14="http://schemas.microsoft.com/office/powerpoint/2010/main" val="24703491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E1AF813-2D2F-4B78-9216-388AF161E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C47181D2-95D5-4439-9BDF-14D4FDC7B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A picture containing sitting, nature&#10;&#10;Description generated with very high confidence">
            <a:extLst>
              <a:ext uri="{FF2B5EF4-FFF2-40B4-BE49-F238E27FC236}">
                <a16:creationId xmlns:a16="http://schemas.microsoft.com/office/drawing/2014/main" id="{A8ABC912-3250-4C1D-B8D2-C1031E1F346D}"/>
              </a:ext>
            </a:extLst>
          </p:cNvPr>
          <p:cNvPicPr>
            <a:picLocks noChangeAspect="1"/>
          </p:cNvPicPr>
          <p:nvPr/>
        </p:nvPicPr>
        <p:blipFill rotWithShape="1">
          <a:blip r:embed="rId2">
            <a:extLst>
              <a:ext uri="{28A0092B-C50C-407E-A947-70E740481C1C}">
                <a14:useLocalDpi xmlns:a14="http://schemas.microsoft.com/office/drawing/2010/main" val="0"/>
              </a:ext>
            </a:extLst>
          </a:blip>
          <a:srcRect t="9944" b="37391"/>
          <a:stretch/>
        </p:blipFill>
        <p:spPr>
          <a:xfrm>
            <a:off x="20" y="10"/>
            <a:ext cx="12191980" cy="6340632"/>
          </a:xfrm>
          <a:prstGeom prst="rect">
            <a:avLst/>
          </a:prstGeom>
        </p:spPr>
      </p:pic>
      <p:sp>
        <p:nvSpPr>
          <p:cNvPr id="8" name="TextBox 7">
            <a:extLst>
              <a:ext uri="{FF2B5EF4-FFF2-40B4-BE49-F238E27FC236}">
                <a16:creationId xmlns:a16="http://schemas.microsoft.com/office/drawing/2014/main" id="{0ED78C43-EB9F-4067-ACD4-382D73DCA8A1}"/>
              </a:ext>
            </a:extLst>
          </p:cNvPr>
          <p:cNvSpPr txBox="1"/>
          <p:nvPr/>
        </p:nvSpPr>
        <p:spPr>
          <a:xfrm>
            <a:off x="1119674" y="1800809"/>
            <a:ext cx="1894114" cy="369332"/>
          </a:xfrm>
          <a:prstGeom prst="rect">
            <a:avLst/>
          </a:prstGeom>
          <a:noFill/>
        </p:spPr>
        <p:txBody>
          <a:bodyPr wrap="square" rtlCol="0">
            <a:spAutoFit/>
          </a:bodyPr>
          <a:lstStyle/>
          <a:p>
            <a:r>
              <a:rPr lang="en-IN" b="1" i="1" dirty="0">
                <a:solidFill>
                  <a:srgbClr val="FFFF00"/>
                </a:solidFill>
                <a:latin typeface="Times New Roman" panose="02020603050405020304" pitchFamily="18" charset="0"/>
                <a:cs typeface="Times New Roman" panose="02020603050405020304" pitchFamily="18" charset="0"/>
              </a:rPr>
              <a:t>June 14, 12 UTC</a:t>
            </a:r>
          </a:p>
        </p:txBody>
      </p:sp>
    </p:spTree>
    <p:extLst>
      <p:ext uri="{BB962C8B-B14F-4D97-AF65-F5344CB8AC3E}">
        <p14:creationId xmlns:p14="http://schemas.microsoft.com/office/powerpoint/2010/main" val="39160568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E1AF813-2D2F-4B78-9216-388AF161E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C47181D2-95D5-4439-9BDF-14D4FDC7B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A picture containing sitting&#10;&#10;Description generated with very high confidence">
            <a:extLst>
              <a:ext uri="{FF2B5EF4-FFF2-40B4-BE49-F238E27FC236}">
                <a16:creationId xmlns:a16="http://schemas.microsoft.com/office/drawing/2014/main" id="{59574EA4-5985-4CCA-A145-E68F8BB85A74}"/>
              </a:ext>
            </a:extLst>
          </p:cNvPr>
          <p:cNvPicPr>
            <a:picLocks noChangeAspect="1"/>
          </p:cNvPicPr>
          <p:nvPr/>
        </p:nvPicPr>
        <p:blipFill rotWithShape="1">
          <a:blip r:embed="rId2">
            <a:extLst>
              <a:ext uri="{28A0092B-C50C-407E-A947-70E740481C1C}">
                <a14:useLocalDpi xmlns:a14="http://schemas.microsoft.com/office/drawing/2010/main" val="0"/>
              </a:ext>
            </a:extLst>
          </a:blip>
          <a:srcRect t="11717" b="31321"/>
          <a:stretch/>
        </p:blipFill>
        <p:spPr>
          <a:xfrm>
            <a:off x="20" y="10"/>
            <a:ext cx="12191980" cy="6857990"/>
          </a:xfrm>
          <a:prstGeom prst="rect">
            <a:avLst/>
          </a:prstGeom>
        </p:spPr>
      </p:pic>
      <p:sp>
        <p:nvSpPr>
          <p:cNvPr id="8" name="TextBox 7">
            <a:extLst>
              <a:ext uri="{FF2B5EF4-FFF2-40B4-BE49-F238E27FC236}">
                <a16:creationId xmlns:a16="http://schemas.microsoft.com/office/drawing/2014/main" id="{4B05D97E-0C36-4856-82C7-8C098B76C437}"/>
              </a:ext>
            </a:extLst>
          </p:cNvPr>
          <p:cNvSpPr txBox="1"/>
          <p:nvPr/>
        </p:nvSpPr>
        <p:spPr>
          <a:xfrm>
            <a:off x="1212980" y="1520890"/>
            <a:ext cx="1894114" cy="369332"/>
          </a:xfrm>
          <a:prstGeom prst="rect">
            <a:avLst/>
          </a:prstGeom>
          <a:noFill/>
        </p:spPr>
        <p:txBody>
          <a:bodyPr wrap="square" rtlCol="0">
            <a:spAutoFit/>
          </a:bodyPr>
          <a:lstStyle/>
          <a:p>
            <a:r>
              <a:rPr lang="en-IN" b="1" i="1" dirty="0">
                <a:solidFill>
                  <a:srgbClr val="FFFF00"/>
                </a:solidFill>
                <a:latin typeface="Times New Roman" panose="02020603050405020304" pitchFamily="18" charset="0"/>
                <a:cs typeface="Times New Roman" panose="02020603050405020304" pitchFamily="18" charset="0"/>
              </a:rPr>
              <a:t>June 14, 18 UTC</a:t>
            </a:r>
          </a:p>
        </p:txBody>
      </p:sp>
    </p:spTree>
    <p:extLst>
      <p:ext uri="{BB962C8B-B14F-4D97-AF65-F5344CB8AC3E}">
        <p14:creationId xmlns:p14="http://schemas.microsoft.com/office/powerpoint/2010/main" val="31376394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E1AF813-2D2F-4B78-9216-388AF161E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C47181D2-95D5-4439-9BDF-14D4FDC7B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A picture containing sitting, photo&#10;&#10;Description generated with high confidence">
            <a:extLst>
              <a:ext uri="{FF2B5EF4-FFF2-40B4-BE49-F238E27FC236}">
                <a16:creationId xmlns:a16="http://schemas.microsoft.com/office/drawing/2014/main" id="{F2C5585F-4D64-4F3E-A7B8-8F9EAD750F20}"/>
              </a:ext>
            </a:extLst>
          </p:cNvPr>
          <p:cNvPicPr>
            <a:picLocks noChangeAspect="1"/>
          </p:cNvPicPr>
          <p:nvPr/>
        </p:nvPicPr>
        <p:blipFill rotWithShape="1">
          <a:blip r:embed="rId2">
            <a:extLst>
              <a:ext uri="{28A0092B-C50C-407E-A947-70E740481C1C}">
                <a14:useLocalDpi xmlns:a14="http://schemas.microsoft.com/office/drawing/2010/main" val="0"/>
              </a:ext>
            </a:extLst>
          </a:blip>
          <a:srcRect t="18992" b="28343"/>
          <a:stretch/>
        </p:blipFill>
        <p:spPr>
          <a:xfrm>
            <a:off x="20" y="10"/>
            <a:ext cx="12191980" cy="6340632"/>
          </a:xfrm>
          <a:prstGeom prst="rect">
            <a:avLst/>
          </a:prstGeom>
        </p:spPr>
      </p:pic>
      <p:sp>
        <p:nvSpPr>
          <p:cNvPr id="8" name="TextBox 7">
            <a:extLst>
              <a:ext uri="{FF2B5EF4-FFF2-40B4-BE49-F238E27FC236}">
                <a16:creationId xmlns:a16="http://schemas.microsoft.com/office/drawing/2014/main" id="{4E65832C-6F37-4BE9-83DF-D5802F912617}"/>
              </a:ext>
            </a:extLst>
          </p:cNvPr>
          <p:cNvSpPr txBox="1"/>
          <p:nvPr/>
        </p:nvSpPr>
        <p:spPr>
          <a:xfrm>
            <a:off x="1250302" y="1138335"/>
            <a:ext cx="1894114" cy="369332"/>
          </a:xfrm>
          <a:prstGeom prst="rect">
            <a:avLst/>
          </a:prstGeom>
          <a:noFill/>
        </p:spPr>
        <p:txBody>
          <a:bodyPr wrap="square" rtlCol="0">
            <a:spAutoFit/>
          </a:bodyPr>
          <a:lstStyle/>
          <a:p>
            <a:r>
              <a:rPr lang="en-IN" b="1" i="1" dirty="0">
                <a:solidFill>
                  <a:srgbClr val="FFFF00"/>
                </a:solidFill>
                <a:latin typeface="Times New Roman" panose="02020603050405020304" pitchFamily="18" charset="0"/>
                <a:cs typeface="Times New Roman" panose="02020603050405020304" pitchFamily="18" charset="0"/>
              </a:rPr>
              <a:t>June 15, 00 UTC</a:t>
            </a:r>
          </a:p>
        </p:txBody>
      </p:sp>
    </p:spTree>
    <p:extLst>
      <p:ext uri="{BB962C8B-B14F-4D97-AF65-F5344CB8AC3E}">
        <p14:creationId xmlns:p14="http://schemas.microsoft.com/office/powerpoint/2010/main" val="26774228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E1AF813-2D2F-4B78-9216-388AF161E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C47181D2-95D5-4439-9BDF-14D4FDC7B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A close up of the moon&#10;&#10;Description generated with high confidence">
            <a:extLst>
              <a:ext uri="{FF2B5EF4-FFF2-40B4-BE49-F238E27FC236}">
                <a16:creationId xmlns:a16="http://schemas.microsoft.com/office/drawing/2014/main" id="{391762EA-CCF7-4832-B8CD-C87DFC13257A}"/>
              </a:ext>
            </a:extLst>
          </p:cNvPr>
          <p:cNvPicPr>
            <a:picLocks noChangeAspect="1"/>
          </p:cNvPicPr>
          <p:nvPr/>
        </p:nvPicPr>
        <p:blipFill rotWithShape="1">
          <a:blip r:embed="rId2">
            <a:extLst>
              <a:ext uri="{28A0092B-C50C-407E-A947-70E740481C1C}">
                <a14:useLocalDpi xmlns:a14="http://schemas.microsoft.com/office/drawing/2010/main" val="0"/>
              </a:ext>
            </a:extLst>
          </a:blip>
          <a:srcRect t="9098" b="33940"/>
          <a:stretch/>
        </p:blipFill>
        <p:spPr>
          <a:xfrm>
            <a:off x="20" y="10"/>
            <a:ext cx="12191980" cy="6857990"/>
          </a:xfrm>
          <a:prstGeom prst="rect">
            <a:avLst/>
          </a:prstGeom>
        </p:spPr>
      </p:pic>
      <p:sp>
        <p:nvSpPr>
          <p:cNvPr id="8" name="TextBox 7">
            <a:extLst>
              <a:ext uri="{FF2B5EF4-FFF2-40B4-BE49-F238E27FC236}">
                <a16:creationId xmlns:a16="http://schemas.microsoft.com/office/drawing/2014/main" id="{05A5A0E3-96B4-4A9C-9EA1-4865E1068E4E}"/>
              </a:ext>
            </a:extLst>
          </p:cNvPr>
          <p:cNvSpPr txBox="1"/>
          <p:nvPr/>
        </p:nvSpPr>
        <p:spPr>
          <a:xfrm>
            <a:off x="1343609" y="1828800"/>
            <a:ext cx="1894114" cy="369332"/>
          </a:xfrm>
          <a:prstGeom prst="rect">
            <a:avLst/>
          </a:prstGeom>
          <a:noFill/>
        </p:spPr>
        <p:txBody>
          <a:bodyPr wrap="square" rtlCol="0">
            <a:spAutoFit/>
          </a:bodyPr>
          <a:lstStyle/>
          <a:p>
            <a:r>
              <a:rPr lang="en-IN" b="1" i="1" dirty="0">
                <a:solidFill>
                  <a:srgbClr val="FFFF00"/>
                </a:solidFill>
                <a:latin typeface="Times New Roman" panose="02020603050405020304" pitchFamily="18" charset="0"/>
                <a:cs typeface="Times New Roman" panose="02020603050405020304" pitchFamily="18" charset="0"/>
              </a:rPr>
              <a:t>June 15, 06 UTC</a:t>
            </a:r>
          </a:p>
        </p:txBody>
      </p:sp>
    </p:spTree>
    <p:extLst>
      <p:ext uri="{BB962C8B-B14F-4D97-AF65-F5344CB8AC3E}">
        <p14:creationId xmlns:p14="http://schemas.microsoft.com/office/powerpoint/2010/main" val="26531232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E1AF813-2D2F-4B78-9216-388AF161E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C47181D2-95D5-4439-9BDF-14D4FDC7B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A picture containing nature, sitting&#10;&#10;Description generated with very high confidence">
            <a:extLst>
              <a:ext uri="{FF2B5EF4-FFF2-40B4-BE49-F238E27FC236}">
                <a16:creationId xmlns:a16="http://schemas.microsoft.com/office/drawing/2014/main" id="{D8CC48E5-3B22-4DBB-AECF-4D7EB85EBAA0}"/>
              </a:ext>
            </a:extLst>
          </p:cNvPr>
          <p:cNvPicPr>
            <a:picLocks noChangeAspect="1"/>
          </p:cNvPicPr>
          <p:nvPr/>
        </p:nvPicPr>
        <p:blipFill rotWithShape="1">
          <a:blip r:embed="rId2">
            <a:extLst>
              <a:ext uri="{28A0092B-C50C-407E-A947-70E740481C1C}">
                <a14:useLocalDpi xmlns:a14="http://schemas.microsoft.com/office/drawing/2010/main" val="0"/>
              </a:ext>
            </a:extLst>
          </a:blip>
          <a:srcRect t="8978" b="34060"/>
          <a:stretch/>
        </p:blipFill>
        <p:spPr>
          <a:xfrm>
            <a:off x="20" y="10"/>
            <a:ext cx="12191980" cy="6857990"/>
          </a:xfrm>
          <a:prstGeom prst="rect">
            <a:avLst/>
          </a:prstGeom>
        </p:spPr>
      </p:pic>
      <p:sp>
        <p:nvSpPr>
          <p:cNvPr id="8" name="TextBox 7">
            <a:extLst>
              <a:ext uri="{FF2B5EF4-FFF2-40B4-BE49-F238E27FC236}">
                <a16:creationId xmlns:a16="http://schemas.microsoft.com/office/drawing/2014/main" id="{4811DAB8-36CE-4DD2-8714-FD8DAE16C14D}"/>
              </a:ext>
            </a:extLst>
          </p:cNvPr>
          <p:cNvSpPr txBox="1"/>
          <p:nvPr/>
        </p:nvSpPr>
        <p:spPr>
          <a:xfrm>
            <a:off x="1343609" y="1828800"/>
            <a:ext cx="1894114" cy="369332"/>
          </a:xfrm>
          <a:prstGeom prst="rect">
            <a:avLst/>
          </a:prstGeom>
          <a:noFill/>
        </p:spPr>
        <p:txBody>
          <a:bodyPr wrap="square" rtlCol="0">
            <a:spAutoFit/>
          </a:bodyPr>
          <a:lstStyle/>
          <a:p>
            <a:r>
              <a:rPr lang="en-IN" b="1" i="1" dirty="0">
                <a:solidFill>
                  <a:srgbClr val="FFFF00"/>
                </a:solidFill>
                <a:latin typeface="Times New Roman" panose="02020603050405020304" pitchFamily="18" charset="0"/>
                <a:cs typeface="Times New Roman" panose="02020603050405020304" pitchFamily="18" charset="0"/>
              </a:rPr>
              <a:t>June 15, 12 UTC</a:t>
            </a:r>
          </a:p>
        </p:txBody>
      </p:sp>
    </p:spTree>
    <p:extLst>
      <p:ext uri="{BB962C8B-B14F-4D97-AF65-F5344CB8AC3E}">
        <p14:creationId xmlns:p14="http://schemas.microsoft.com/office/powerpoint/2010/main" val="11399205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E1AF813-2D2F-4B78-9216-388AF161E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C47181D2-95D5-4439-9BDF-14D4FDC7B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A picture containing sitting&#10;&#10;Description generated with very high confidence">
            <a:extLst>
              <a:ext uri="{FF2B5EF4-FFF2-40B4-BE49-F238E27FC236}">
                <a16:creationId xmlns:a16="http://schemas.microsoft.com/office/drawing/2014/main" id="{0F6FAF6A-FEE4-4B85-B7DF-06B9300BF883}"/>
              </a:ext>
            </a:extLst>
          </p:cNvPr>
          <p:cNvPicPr>
            <a:picLocks noChangeAspect="1"/>
          </p:cNvPicPr>
          <p:nvPr/>
        </p:nvPicPr>
        <p:blipFill rotWithShape="1">
          <a:blip r:embed="rId2">
            <a:extLst>
              <a:ext uri="{28A0092B-C50C-407E-A947-70E740481C1C}">
                <a14:useLocalDpi xmlns:a14="http://schemas.microsoft.com/office/drawing/2010/main" val="0"/>
              </a:ext>
            </a:extLst>
          </a:blip>
          <a:srcRect t="12601" b="30437"/>
          <a:stretch/>
        </p:blipFill>
        <p:spPr>
          <a:xfrm>
            <a:off x="20" y="10"/>
            <a:ext cx="12191980" cy="6857990"/>
          </a:xfrm>
          <a:prstGeom prst="rect">
            <a:avLst/>
          </a:prstGeom>
        </p:spPr>
      </p:pic>
      <p:sp>
        <p:nvSpPr>
          <p:cNvPr id="8" name="TextBox 7">
            <a:extLst>
              <a:ext uri="{FF2B5EF4-FFF2-40B4-BE49-F238E27FC236}">
                <a16:creationId xmlns:a16="http://schemas.microsoft.com/office/drawing/2014/main" id="{FFC5167C-27E0-4B75-AE8D-DD02A0896C20}"/>
              </a:ext>
            </a:extLst>
          </p:cNvPr>
          <p:cNvSpPr txBox="1"/>
          <p:nvPr/>
        </p:nvSpPr>
        <p:spPr>
          <a:xfrm>
            <a:off x="1343609" y="1828800"/>
            <a:ext cx="1894114" cy="369332"/>
          </a:xfrm>
          <a:prstGeom prst="rect">
            <a:avLst/>
          </a:prstGeom>
          <a:noFill/>
        </p:spPr>
        <p:txBody>
          <a:bodyPr wrap="square" rtlCol="0">
            <a:spAutoFit/>
          </a:bodyPr>
          <a:lstStyle/>
          <a:p>
            <a:r>
              <a:rPr lang="en-IN" b="1" i="1" dirty="0">
                <a:solidFill>
                  <a:srgbClr val="FFFF00"/>
                </a:solidFill>
                <a:latin typeface="Times New Roman" panose="02020603050405020304" pitchFamily="18" charset="0"/>
                <a:cs typeface="Times New Roman" panose="02020603050405020304" pitchFamily="18" charset="0"/>
              </a:rPr>
              <a:t>June 15, 18 UTC</a:t>
            </a:r>
          </a:p>
        </p:txBody>
      </p:sp>
    </p:spTree>
    <p:extLst>
      <p:ext uri="{BB962C8B-B14F-4D97-AF65-F5344CB8AC3E}">
        <p14:creationId xmlns:p14="http://schemas.microsoft.com/office/powerpoint/2010/main" val="37979008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E1AF813-2D2F-4B78-9216-388AF161E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C47181D2-95D5-4439-9BDF-14D4FDC7B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A picture containing photo, sitting&#10;&#10;Description generated with high confidence">
            <a:extLst>
              <a:ext uri="{FF2B5EF4-FFF2-40B4-BE49-F238E27FC236}">
                <a16:creationId xmlns:a16="http://schemas.microsoft.com/office/drawing/2014/main" id="{15318CA8-3D61-4A79-97F9-3BDC790D83C7}"/>
              </a:ext>
            </a:extLst>
          </p:cNvPr>
          <p:cNvPicPr>
            <a:picLocks noChangeAspect="1"/>
          </p:cNvPicPr>
          <p:nvPr/>
        </p:nvPicPr>
        <p:blipFill rotWithShape="1">
          <a:blip r:embed="rId2">
            <a:extLst>
              <a:ext uri="{28A0092B-C50C-407E-A947-70E740481C1C}">
                <a14:useLocalDpi xmlns:a14="http://schemas.microsoft.com/office/drawing/2010/main" val="0"/>
              </a:ext>
            </a:extLst>
          </a:blip>
          <a:srcRect t="17246" b="25792"/>
          <a:stretch/>
        </p:blipFill>
        <p:spPr>
          <a:xfrm>
            <a:off x="20" y="10"/>
            <a:ext cx="12191980" cy="6857990"/>
          </a:xfrm>
          <a:prstGeom prst="rect">
            <a:avLst/>
          </a:prstGeom>
        </p:spPr>
      </p:pic>
      <p:sp>
        <p:nvSpPr>
          <p:cNvPr id="8" name="TextBox 7">
            <a:extLst>
              <a:ext uri="{FF2B5EF4-FFF2-40B4-BE49-F238E27FC236}">
                <a16:creationId xmlns:a16="http://schemas.microsoft.com/office/drawing/2014/main" id="{DB766C07-F08D-4477-ADD7-6F7299BC6E85}"/>
              </a:ext>
            </a:extLst>
          </p:cNvPr>
          <p:cNvSpPr txBox="1"/>
          <p:nvPr/>
        </p:nvSpPr>
        <p:spPr>
          <a:xfrm>
            <a:off x="1343609" y="1828800"/>
            <a:ext cx="1894114" cy="369332"/>
          </a:xfrm>
          <a:prstGeom prst="rect">
            <a:avLst/>
          </a:prstGeom>
          <a:noFill/>
        </p:spPr>
        <p:txBody>
          <a:bodyPr wrap="square" rtlCol="0">
            <a:spAutoFit/>
          </a:bodyPr>
          <a:lstStyle/>
          <a:p>
            <a:r>
              <a:rPr lang="en-IN" b="1" i="1" dirty="0">
                <a:solidFill>
                  <a:srgbClr val="FFFF00"/>
                </a:solidFill>
                <a:latin typeface="Times New Roman" panose="02020603050405020304" pitchFamily="18" charset="0"/>
                <a:cs typeface="Times New Roman" panose="02020603050405020304" pitchFamily="18" charset="0"/>
              </a:rPr>
              <a:t>June 16, 00 UTC</a:t>
            </a:r>
          </a:p>
        </p:txBody>
      </p:sp>
    </p:spTree>
    <p:extLst>
      <p:ext uri="{BB962C8B-B14F-4D97-AF65-F5344CB8AC3E}">
        <p14:creationId xmlns:p14="http://schemas.microsoft.com/office/powerpoint/2010/main" val="25139021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E1AF813-2D2F-4B78-9216-388AF161E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C47181D2-95D5-4439-9BDF-14D4FDC7B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A picture containing sitting, crater, nature, snow&#10;&#10;Description generated with high confidence">
            <a:extLst>
              <a:ext uri="{FF2B5EF4-FFF2-40B4-BE49-F238E27FC236}">
                <a16:creationId xmlns:a16="http://schemas.microsoft.com/office/drawing/2014/main" id="{1332D2DF-CA44-4C8E-9412-31A02A4BD8AF}"/>
              </a:ext>
            </a:extLst>
          </p:cNvPr>
          <p:cNvPicPr>
            <a:picLocks noChangeAspect="1"/>
          </p:cNvPicPr>
          <p:nvPr/>
        </p:nvPicPr>
        <p:blipFill rotWithShape="1">
          <a:blip r:embed="rId2">
            <a:extLst>
              <a:ext uri="{28A0092B-C50C-407E-A947-70E740481C1C}">
                <a14:useLocalDpi xmlns:a14="http://schemas.microsoft.com/office/drawing/2010/main" val="0"/>
              </a:ext>
            </a:extLst>
          </a:blip>
          <a:srcRect t="7196" b="35842"/>
          <a:stretch/>
        </p:blipFill>
        <p:spPr>
          <a:xfrm>
            <a:off x="20" y="10"/>
            <a:ext cx="12191980" cy="6857990"/>
          </a:xfrm>
          <a:prstGeom prst="rect">
            <a:avLst/>
          </a:prstGeom>
        </p:spPr>
      </p:pic>
      <p:sp>
        <p:nvSpPr>
          <p:cNvPr id="8" name="TextBox 7">
            <a:extLst>
              <a:ext uri="{FF2B5EF4-FFF2-40B4-BE49-F238E27FC236}">
                <a16:creationId xmlns:a16="http://schemas.microsoft.com/office/drawing/2014/main" id="{696BF948-360A-4E6C-96D6-BA381B75D9D2}"/>
              </a:ext>
            </a:extLst>
          </p:cNvPr>
          <p:cNvSpPr txBox="1"/>
          <p:nvPr/>
        </p:nvSpPr>
        <p:spPr>
          <a:xfrm>
            <a:off x="1343609" y="1828800"/>
            <a:ext cx="1894114" cy="369332"/>
          </a:xfrm>
          <a:prstGeom prst="rect">
            <a:avLst/>
          </a:prstGeom>
          <a:noFill/>
        </p:spPr>
        <p:txBody>
          <a:bodyPr wrap="square" rtlCol="0">
            <a:spAutoFit/>
          </a:bodyPr>
          <a:lstStyle/>
          <a:p>
            <a:r>
              <a:rPr lang="en-IN" b="1" i="1" dirty="0">
                <a:solidFill>
                  <a:srgbClr val="FFFF00"/>
                </a:solidFill>
                <a:latin typeface="Times New Roman" panose="02020603050405020304" pitchFamily="18" charset="0"/>
                <a:cs typeface="Times New Roman" panose="02020603050405020304" pitchFamily="18" charset="0"/>
              </a:rPr>
              <a:t>June 16, 06 UTC</a:t>
            </a:r>
          </a:p>
        </p:txBody>
      </p:sp>
    </p:spTree>
    <p:extLst>
      <p:ext uri="{BB962C8B-B14F-4D97-AF65-F5344CB8AC3E}">
        <p14:creationId xmlns:p14="http://schemas.microsoft.com/office/powerpoint/2010/main" val="9743343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600" i="1" dirty="0">
                <a:latin typeface="Times New Roman" panose="02020603050405020304" pitchFamily="18" charset="0"/>
                <a:cs typeface="Times New Roman" panose="02020603050405020304" pitchFamily="18" charset="0"/>
              </a:rPr>
              <a:t>Outline</a:t>
            </a:r>
          </a:p>
        </p:txBody>
      </p:sp>
      <p:sp>
        <p:nvSpPr>
          <p:cNvPr id="3" name="Content Placeholder 2"/>
          <p:cNvSpPr>
            <a:spLocks noGrp="1"/>
          </p:cNvSpPr>
          <p:nvPr>
            <p:ph idx="1"/>
          </p:nvPr>
        </p:nvSpPr>
        <p:spPr>
          <a:xfrm>
            <a:off x="1097280" y="2171699"/>
            <a:ext cx="10058400" cy="3499339"/>
          </a:xfrm>
        </p:spPr>
        <p:txBody>
          <a:bodyPr>
            <a:normAutofit lnSpcReduction="10000"/>
          </a:bodyPr>
          <a:lstStyle/>
          <a:p>
            <a:pPr>
              <a:buFont typeface="Wingdings" panose="05000000000000000000" pitchFamily="2" charset="2"/>
              <a:buChar char="Ø"/>
            </a:pPr>
            <a:r>
              <a:rPr lang="en-US" i="1" dirty="0">
                <a:latin typeface="Times New Roman" panose="02020603050405020304" pitchFamily="18" charset="0"/>
                <a:cs typeface="Times New Roman" panose="02020603050405020304" pitchFamily="18" charset="0"/>
              </a:rPr>
              <a:t>Geography of India and seasons </a:t>
            </a:r>
          </a:p>
          <a:p>
            <a:pPr>
              <a:buFont typeface="Wingdings" panose="05000000000000000000" pitchFamily="2" charset="2"/>
              <a:buChar char="Ø"/>
            </a:pPr>
            <a:r>
              <a:rPr lang="en-US" i="1" dirty="0">
                <a:latin typeface="Times New Roman" panose="02020603050405020304" pitchFamily="18" charset="0"/>
                <a:cs typeface="Times New Roman" panose="02020603050405020304" pitchFamily="18" charset="0"/>
              </a:rPr>
              <a:t>Importance of Monsoon</a:t>
            </a:r>
          </a:p>
          <a:p>
            <a:pPr>
              <a:buFont typeface="Wingdings" panose="05000000000000000000" pitchFamily="2" charset="2"/>
              <a:buChar char="Ø"/>
            </a:pPr>
            <a:r>
              <a:rPr lang="en-US" i="1" dirty="0">
                <a:latin typeface="Times New Roman" panose="02020603050405020304" pitchFamily="18" charset="0"/>
                <a:cs typeface="Times New Roman" panose="02020603050405020304" pitchFamily="18" charset="0"/>
              </a:rPr>
              <a:t>Onset and Withdrawal dates of monsoon</a:t>
            </a:r>
          </a:p>
          <a:p>
            <a:pPr>
              <a:buFont typeface="Wingdings" panose="05000000000000000000" pitchFamily="2" charset="2"/>
              <a:buChar char="Ø"/>
            </a:pPr>
            <a:r>
              <a:rPr lang="en-US" i="1" dirty="0">
                <a:latin typeface="Times New Roman" panose="02020603050405020304" pitchFamily="18" charset="0"/>
                <a:cs typeface="Times New Roman" panose="02020603050405020304" pitchFamily="18" charset="0"/>
              </a:rPr>
              <a:t>Introduction</a:t>
            </a:r>
          </a:p>
          <a:p>
            <a:pPr>
              <a:buFont typeface="Wingdings" panose="05000000000000000000" pitchFamily="2" charset="2"/>
              <a:buChar char="Ø"/>
            </a:pPr>
            <a:r>
              <a:rPr lang="en-US" i="1" dirty="0">
                <a:latin typeface="Times New Roman" panose="02020603050405020304" pitchFamily="18" charset="0"/>
                <a:cs typeface="Times New Roman" panose="02020603050405020304" pitchFamily="18" charset="0"/>
              </a:rPr>
              <a:t>Data</a:t>
            </a:r>
          </a:p>
          <a:p>
            <a:pPr>
              <a:buFont typeface="Wingdings" panose="05000000000000000000" pitchFamily="2" charset="2"/>
              <a:buChar char="Ø"/>
            </a:pPr>
            <a:r>
              <a:rPr lang="en-US" i="1" dirty="0">
                <a:latin typeface="Times New Roman" panose="02020603050405020304" pitchFamily="18" charset="0"/>
                <a:cs typeface="Times New Roman" panose="02020603050405020304" pitchFamily="18" charset="0"/>
              </a:rPr>
              <a:t>Summary of Findings</a:t>
            </a:r>
          </a:p>
          <a:p>
            <a:pPr>
              <a:buFont typeface="Wingdings" panose="05000000000000000000" pitchFamily="2" charset="2"/>
              <a:buChar char="Ø"/>
            </a:pPr>
            <a:r>
              <a:rPr lang="en-US" i="1" dirty="0">
                <a:latin typeface="Times New Roman" panose="02020603050405020304" pitchFamily="18" charset="0"/>
                <a:cs typeface="Times New Roman" panose="02020603050405020304" pitchFamily="18" charset="0"/>
              </a:rPr>
              <a:t>Conclusions</a:t>
            </a:r>
          </a:p>
          <a:p>
            <a:pPr>
              <a:buFont typeface="Wingdings" panose="05000000000000000000" pitchFamily="2" charset="2"/>
              <a:buChar char="Ø"/>
            </a:pPr>
            <a:r>
              <a:rPr lang="en-US" i="1" dirty="0">
                <a:latin typeface="Times New Roman" panose="02020603050405020304" pitchFamily="18" charset="0"/>
                <a:cs typeface="Times New Roman" panose="02020603050405020304" pitchFamily="18" charset="0"/>
              </a:rPr>
              <a:t>My Current Research</a:t>
            </a:r>
          </a:p>
          <a:p>
            <a:endParaRPr lang="en-US" i="1"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endParaRPr lang="en-US" i="1" dirty="0">
              <a:latin typeface="Times New Roman" panose="02020603050405020304" pitchFamily="18" charset="0"/>
              <a:cs typeface="Times New Roman" panose="02020603050405020304" pitchFamily="18" charset="0"/>
            </a:endParaRPr>
          </a:p>
          <a:p>
            <a:endParaRPr lang="en-US" i="1" dirty="0">
              <a:latin typeface="Times New Roman" panose="02020603050405020304" pitchFamily="18" charset="0"/>
              <a:cs typeface="Times New Roman" panose="02020603050405020304" pitchFamily="18" charset="0"/>
            </a:endParaRPr>
          </a:p>
          <a:p>
            <a:endParaRPr lang="en-US"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93486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E1AF813-2D2F-4B78-9216-388AF161E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C47181D2-95D5-4439-9BDF-14D4FDC7B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Content Placeholder 4" descr="A picture containing nature&#10;&#10;Description generated with very high confidence">
            <a:extLst>
              <a:ext uri="{FF2B5EF4-FFF2-40B4-BE49-F238E27FC236}">
                <a16:creationId xmlns:a16="http://schemas.microsoft.com/office/drawing/2014/main" id="{B8BBCC57-E775-4483-9EA5-CD5FAA6011E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7125" b="35913"/>
          <a:stretch/>
        </p:blipFill>
        <p:spPr>
          <a:xfrm>
            <a:off x="20" y="10"/>
            <a:ext cx="12191980" cy="6857990"/>
          </a:xfrm>
          <a:prstGeom prst="rect">
            <a:avLst/>
          </a:prstGeom>
        </p:spPr>
      </p:pic>
      <p:sp>
        <p:nvSpPr>
          <p:cNvPr id="8" name="TextBox 7">
            <a:extLst>
              <a:ext uri="{FF2B5EF4-FFF2-40B4-BE49-F238E27FC236}">
                <a16:creationId xmlns:a16="http://schemas.microsoft.com/office/drawing/2014/main" id="{505D914B-496D-46CC-ABCA-BE317E51A3A5}"/>
              </a:ext>
            </a:extLst>
          </p:cNvPr>
          <p:cNvSpPr txBox="1"/>
          <p:nvPr/>
        </p:nvSpPr>
        <p:spPr>
          <a:xfrm>
            <a:off x="1334279" y="2146040"/>
            <a:ext cx="1894114" cy="369332"/>
          </a:xfrm>
          <a:prstGeom prst="rect">
            <a:avLst/>
          </a:prstGeom>
          <a:noFill/>
        </p:spPr>
        <p:txBody>
          <a:bodyPr wrap="square" rtlCol="0">
            <a:spAutoFit/>
          </a:bodyPr>
          <a:lstStyle/>
          <a:p>
            <a:r>
              <a:rPr lang="en-IN" b="1" i="1" dirty="0">
                <a:solidFill>
                  <a:srgbClr val="FFFF00"/>
                </a:solidFill>
                <a:latin typeface="Times New Roman" panose="02020603050405020304" pitchFamily="18" charset="0"/>
                <a:cs typeface="Times New Roman" panose="02020603050405020304" pitchFamily="18" charset="0"/>
              </a:rPr>
              <a:t>June 16, 12 UTC</a:t>
            </a:r>
          </a:p>
        </p:txBody>
      </p:sp>
    </p:spTree>
    <p:extLst>
      <p:ext uri="{BB962C8B-B14F-4D97-AF65-F5344CB8AC3E}">
        <p14:creationId xmlns:p14="http://schemas.microsoft.com/office/powerpoint/2010/main" val="41709747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E1AF813-2D2F-4B78-9216-388AF161E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C47181D2-95D5-4439-9BDF-14D4FDC7B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Content Placeholder 4" descr="A picture containing sitting, photo&#10;&#10;Description generated with high confidence">
            <a:extLst>
              <a:ext uri="{FF2B5EF4-FFF2-40B4-BE49-F238E27FC236}">
                <a16:creationId xmlns:a16="http://schemas.microsoft.com/office/drawing/2014/main" id="{BD71CD38-A331-4C81-A7F8-27EEF788912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2941" b="30097"/>
          <a:stretch/>
        </p:blipFill>
        <p:spPr>
          <a:xfrm>
            <a:off x="20" y="10"/>
            <a:ext cx="12191980" cy="6857990"/>
          </a:xfrm>
          <a:prstGeom prst="rect">
            <a:avLst/>
          </a:prstGeom>
        </p:spPr>
      </p:pic>
      <p:sp>
        <p:nvSpPr>
          <p:cNvPr id="8" name="TextBox 7">
            <a:extLst>
              <a:ext uri="{FF2B5EF4-FFF2-40B4-BE49-F238E27FC236}">
                <a16:creationId xmlns:a16="http://schemas.microsoft.com/office/drawing/2014/main" id="{8248B754-529B-4A76-8187-392AF2BC19E1}"/>
              </a:ext>
            </a:extLst>
          </p:cNvPr>
          <p:cNvSpPr txBox="1"/>
          <p:nvPr/>
        </p:nvSpPr>
        <p:spPr>
          <a:xfrm>
            <a:off x="1343609" y="1828800"/>
            <a:ext cx="1894114" cy="369332"/>
          </a:xfrm>
          <a:prstGeom prst="rect">
            <a:avLst/>
          </a:prstGeom>
          <a:noFill/>
        </p:spPr>
        <p:txBody>
          <a:bodyPr wrap="square" rtlCol="0">
            <a:spAutoFit/>
          </a:bodyPr>
          <a:lstStyle/>
          <a:p>
            <a:r>
              <a:rPr lang="en-IN" b="1" i="1" dirty="0">
                <a:solidFill>
                  <a:srgbClr val="FFFF00"/>
                </a:solidFill>
                <a:latin typeface="Times New Roman" panose="02020603050405020304" pitchFamily="18" charset="0"/>
                <a:cs typeface="Times New Roman" panose="02020603050405020304" pitchFamily="18" charset="0"/>
              </a:rPr>
              <a:t>June 16, 18 UTC</a:t>
            </a:r>
          </a:p>
        </p:txBody>
      </p:sp>
    </p:spTree>
    <p:extLst>
      <p:ext uri="{BB962C8B-B14F-4D97-AF65-F5344CB8AC3E}">
        <p14:creationId xmlns:p14="http://schemas.microsoft.com/office/powerpoint/2010/main" val="31817678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E1AF813-2D2F-4B78-9216-388AF161E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C47181D2-95D5-4439-9BDF-14D4FDC7B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Content Placeholder 4" descr="A picture containing photo, sitting&#10;&#10;Description generated with high confidence">
            <a:extLst>
              <a:ext uri="{FF2B5EF4-FFF2-40B4-BE49-F238E27FC236}">
                <a16:creationId xmlns:a16="http://schemas.microsoft.com/office/drawing/2014/main" id="{F76D565C-C274-4583-812F-E51072BC6BD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7938" b="25100"/>
          <a:stretch/>
        </p:blipFill>
        <p:spPr>
          <a:xfrm>
            <a:off x="20" y="10"/>
            <a:ext cx="12191980" cy="6857990"/>
          </a:xfrm>
          <a:prstGeom prst="rect">
            <a:avLst/>
          </a:prstGeom>
        </p:spPr>
      </p:pic>
      <p:sp>
        <p:nvSpPr>
          <p:cNvPr id="8" name="TextBox 7">
            <a:extLst>
              <a:ext uri="{FF2B5EF4-FFF2-40B4-BE49-F238E27FC236}">
                <a16:creationId xmlns:a16="http://schemas.microsoft.com/office/drawing/2014/main" id="{0C2A64BE-83C4-4726-B1D1-E0331E926A37}"/>
              </a:ext>
            </a:extLst>
          </p:cNvPr>
          <p:cNvSpPr txBox="1"/>
          <p:nvPr/>
        </p:nvSpPr>
        <p:spPr>
          <a:xfrm>
            <a:off x="1343609" y="1828800"/>
            <a:ext cx="1894114" cy="369332"/>
          </a:xfrm>
          <a:prstGeom prst="rect">
            <a:avLst/>
          </a:prstGeom>
          <a:noFill/>
        </p:spPr>
        <p:txBody>
          <a:bodyPr wrap="square" rtlCol="0">
            <a:spAutoFit/>
          </a:bodyPr>
          <a:lstStyle/>
          <a:p>
            <a:r>
              <a:rPr lang="en-IN" b="1" i="1" dirty="0">
                <a:solidFill>
                  <a:srgbClr val="FFFF00"/>
                </a:solidFill>
                <a:latin typeface="Times New Roman" panose="02020603050405020304" pitchFamily="18" charset="0"/>
                <a:cs typeface="Times New Roman" panose="02020603050405020304" pitchFamily="18" charset="0"/>
              </a:rPr>
              <a:t>June 17, 00 UTC</a:t>
            </a:r>
          </a:p>
        </p:txBody>
      </p:sp>
    </p:spTree>
    <p:extLst>
      <p:ext uri="{BB962C8B-B14F-4D97-AF65-F5344CB8AC3E}">
        <p14:creationId xmlns:p14="http://schemas.microsoft.com/office/powerpoint/2010/main" val="38367150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E1AF813-2D2F-4B78-9216-388AF161E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C47181D2-95D5-4439-9BDF-14D4FDC7B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Content Placeholder 4" descr="A picture containing sitting, photo&#10;&#10;Description generated with high confidence">
            <a:extLst>
              <a:ext uri="{FF2B5EF4-FFF2-40B4-BE49-F238E27FC236}">
                <a16:creationId xmlns:a16="http://schemas.microsoft.com/office/drawing/2014/main" id="{9A7178D9-6FF7-433C-BCAF-22B493605F1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0388" b="32650"/>
          <a:stretch/>
        </p:blipFill>
        <p:spPr>
          <a:xfrm>
            <a:off x="20" y="10"/>
            <a:ext cx="12191980" cy="6857990"/>
          </a:xfrm>
          <a:prstGeom prst="rect">
            <a:avLst/>
          </a:prstGeom>
        </p:spPr>
      </p:pic>
      <p:sp>
        <p:nvSpPr>
          <p:cNvPr id="8" name="TextBox 7">
            <a:extLst>
              <a:ext uri="{FF2B5EF4-FFF2-40B4-BE49-F238E27FC236}">
                <a16:creationId xmlns:a16="http://schemas.microsoft.com/office/drawing/2014/main" id="{68464D3A-B0DD-479A-8499-2133E802A806}"/>
              </a:ext>
            </a:extLst>
          </p:cNvPr>
          <p:cNvSpPr txBox="1"/>
          <p:nvPr/>
        </p:nvSpPr>
        <p:spPr>
          <a:xfrm>
            <a:off x="1343609" y="1828800"/>
            <a:ext cx="1894114" cy="369332"/>
          </a:xfrm>
          <a:prstGeom prst="rect">
            <a:avLst/>
          </a:prstGeom>
          <a:noFill/>
        </p:spPr>
        <p:txBody>
          <a:bodyPr wrap="square" rtlCol="0">
            <a:spAutoFit/>
          </a:bodyPr>
          <a:lstStyle/>
          <a:p>
            <a:r>
              <a:rPr lang="en-IN" b="1" i="1" dirty="0">
                <a:solidFill>
                  <a:srgbClr val="FFFF00"/>
                </a:solidFill>
                <a:latin typeface="Times New Roman" panose="02020603050405020304" pitchFamily="18" charset="0"/>
                <a:cs typeface="Times New Roman" panose="02020603050405020304" pitchFamily="18" charset="0"/>
              </a:rPr>
              <a:t>June 17, 06 UTC</a:t>
            </a:r>
          </a:p>
        </p:txBody>
      </p:sp>
    </p:spTree>
    <p:extLst>
      <p:ext uri="{BB962C8B-B14F-4D97-AF65-F5344CB8AC3E}">
        <p14:creationId xmlns:p14="http://schemas.microsoft.com/office/powerpoint/2010/main" val="699129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E1AF813-2D2F-4B78-9216-388AF161E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C47181D2-95D5-4439-9BDF-14D4FDC7B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descr="A picture containing sitting, snow&#10;&#10;Description generated with high confidence">
            <a:extLst>
              <a:ext uri="{FF2B5EF4-FFF2-40B4-BE49-F238E27FC236}">
                <a16:creationId xmlns:a16="http://schemas.microsoft.com/office/drawing/2014/main" id="{0CF7A3C2-56C8-47A5-B982-B8EDEC7CF990}"/>
              </a:ext>
            </a:extLst>
          </p:cNvPr>
          <p:cNvPicPr>
            <a:picLocks noChangeAspect="1"/>
          </p:cNvPicPr>
          <p:nvPr/>
        </p:nvPicPr>
        <p:blipFill rotWithShape="1">
          <a:blip r:embed="rId2">
            <a:extLst>
              <a:ext uri="{28A0092B-C50C-407E-A947-70E740481C1C}">
                <a14:useLocalDpi xmlns:a14="http://schemas.microsoft.com/office/drawing/2010/main" val="0"/>
              </a:ext>
            </a:extLst>
          </a:blip>
          <a:srcRect t="10050" b="32989"/>
          <a:stretch/>
        </p:blipFill>
        <p:spPr>
          <a:xfrm>
            <a:off x="20" y="10"/>
            <a:ext cx="12191980" cy="6857990"/>
          </a:xfrm>
          <a:prstGeom prst="rect">
            <a:avLst/>
          </a:prstGeom>
        </p:spPr>
      </p:pic>
      <p:sp>
        <p:nvSpPr>
          <p:cNvPr id="19" name="TextBox 18">
            <a:extLst>
              <a:ext uri="{FF2B5EF4-FFF2-40B4-BE49-F238E27FC236}">
                <a16:creationId xmlns:a16="http://schemas.microsoft.com/office/drawing/2014/main" id="{BB47D38D-E3EF-4063-8257-0A42D14399B8}"/>
              </a:ext>
            </a:extLst>
          </p:cNvPr>
          <p:cNvSpPr txBox="1"/>
          <p:nvPr/>
        </p:nvSpPr>
        <p:spPr>
          <a:xfrm>
            <a:off x="1343609" y="1828800"/>
            <a:ext cx="1894114" cy="369332"/>
          </a:xfrm>
          <a:prstGeom prst="rect">
            <a:avLst/>
          </a:prstGeom>
          <a:noFill/>
        </p:spPr>
        <p:txBody>
          <a:bodyPr wrap="square" rtlCol="0">
            <a:spAutoFit/>
          </a:bodyPr>
          <a:lstStyle/>
          <a:p>
            <a:r>
              <a:rPr lang="en-IN" b="1" i="1" dirty="0">
                <a:solidFill>
                  <a:srgbClr val="FFFF00"/>
                </a:solidFill>
                <a:latin typeface="Times New Roman" panose="02020603050405020304" pitchFamily="18" charset="0"/>
                <a:cs typeface="Times New Roman" panose="02020603050405020304" pitchFamily="18" charset="0"/>
              </a:rPr>
              <a:t>June 17, 12 UTC</a:t>
            </a:r>
          </a:p>
        </p:txBody>
      </p:sp>
    </p:spTree>
    <p:extLst>
      <p:ext uri="{BB962C8B-B14F-4D97-AF65-F5344CB8AC3E}">
        <p14:creationId xmlns:p14="http://schemas.microsoft.com/office/powerpoint/2010/main" val="20552195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E1AF813-2D2F-4B78-9216-388AF161E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C47181D2-95D5-4439-9BDF-14D4FDC7B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Content Placeholder 4" descr="A picture containing sitting&#10;&#10;Description generated with very high confidence">
            <a:extLst>
              <a:ext uri="{FF2B5EF4-FFF2-40B4-BE49-F238E27FC236}">
                <a16:creationId xmlns:a16="http://schemas.microsoft.com/office/drawing/2014/main" id="{8776B030-97C4-4B11-9342-B38BAE88AB8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6036" b="31299"/>
          <a:stretch/>
        </p:blipFill>
        <p:spPr>
          <a:xfrm>
            <a:off x="20" y="10"/>
            <a:ext cx="12191980" cy="6857990"/>
          </a:xfrm>
          <a:prstGeom prst="rect">
            <a:avLst/>
          </a:prstGeom>
        </p:spPr>
      </p:pic>
      <p:sp>
        <p:nvSpPr>
          <p:cNvPr id="8" name="TextBox 7">
            <a:extLst>
              <a:ext uri="{FF2B5EF4-FFF2-40B4-BE49-F238E27FC236}">
                <a16:creationId xmlns:a16="http://schemas.microsoft.com/office/drawing/2014/main" id="{E3E7376A-353F-4EDD-8ADB-494255744758}"/>
              </a:ext>
            </a:extLst>
          </p:cNvPr>
          <p:cNvSpPr txBox="1"/>
          <p:nvPr/>
        </p:nvSpPr>
        <p:spPr>
          <a:xfrm>
            <a:off x="1343609" y="1828800"/>
            <a:ext cx="1894114" cy="369332"/>
          </a:xfrm>
          <a:prstGeom prst="rect">
            <a:avLst/>
          </a:prstGeom>
          <a:noFill/>
        </p:spPr>
        <p:txBody>
          <a:bodyPr wrap="square" rtlCol="0">
            <a:spAutoFit/>
          </a:bodyPr>
          <a:lstStyle/>
          <a:p>
            <a:r>
              <a:rPr lang="en-IN" b="1" i="1" dirty="0">
                <a:solidFill>
                  <a:srgbClr val="FFFF00"/>
                </a:solidFill>
                <a:latin typeface="Times New Roman" panose="02020603050405020304" pitchFamily="18" charset="0"/>
                <a:cs typeface="Times New Roman" panose="02020603050405020304" pitchFamily="18" charset="0"/>
              </a:rPr>
              <a:t>June 17, 18 UTC</a:t>
            </a:r>
          </a:p>
        </p:txBody>
      </p:sp>
    </p:spTree>
    <p:extLst>
      <p:ext uri="{BB962C8B-B14F-4D97-AF65-F5344CB8AC3E}">
        <p14:creationId xmlns:p14="http://schemas.microsoft.com/office/powerpoint/2010/main" val="6098481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E1AF813-2D2F-4B78-9216-388AF161E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C47181D2-95D5-4439-9BDF-14D4FDC7B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Content Placeholder 4" descr="A picture containing sitting&#10;&#10;Description generated with high confidence">
            <a:extLst>
              <a:ext uri="{FF2B5EF4-FFF2-40B4-BE49-F238E27FC236}">
                <a16:creationId xmlns:a16="http://schemas.microsoft.com/office/drawing/2014/main" id="{47B2C0AE-B2C5-47BC-98D2-C986F254E33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8687" b="24351"/>
          <a:stretch/>
        </p:blipFill>
        <p:spPr>
          <a:xfrm>
            <a:off x="20" y="10"/>
            <a:ext cx="12191980" cy="6857990"/>
          </a:xfrm>
          <a:prstGeom prst="rect">
            <a:avLst/>
          </a:prstGeom>
        </p:spPr>
      </p:pic>
      <p:sp>
        <p:nvSpPr>
          <p:cNvPr id="8" name="TextBox 7">
            <a:extLst>
              <a:ext uri="{FF2B5EF4-FFF2-40B4-BE49-F238E27FC236}">
                <a16:creationId xmlns:a16="http://schemas.microsoft.com/office/drawing/2014/main" id="{ABAB878D-3FDD-4060-86EF-C19975739321}"/>
              </a:ext>
            </a:extLst>
          </p:cNvPr>
          <p:cNvSpPr txBox="1"/>
          <p:nvPr/>
        </p:nvSpPr>
        <p:spPr>
          <a:xfrm>
            <a:off x="1343609" y="1828800"/>
            <a:ext cx="1894114" cy="369332"/>
          </a:xfrm>
          <a:prstGeom prst="rect">
            <a:avLst/>
          </a:prstGeom>
          <a:noFill/>
        </p:spPr>
        <p:txBody>
          <a:bodyPr wrap="square" rtlCol="0">
            <a:spAutoFit/>
          </a:bodyPr>
          <a:lstStyle/>
          <a:p>
            <a:r>
              <a:rPr lang="en-IN" b="1" i="1" dirty="0">
                <a:solidFill>
                  <a:srgbClr val="FFFF00"/>
                </a:solidFill>
                <a:latin typeface="Times New Roman" panose="02020603050405020304" pitchFamily="18" charset="0"/>
                <a:cs typeface="Times New Roman" panose="02020603050405020304" pitchFamily="18" charset="0"/>
              </a:rPr>
              <a:t>June 18, 00 UTC</a:t>
            </a:r>
          </a:p>
        </p:txBody>
      </p:sp>
    </p:spTree>
    <p:extLst>
      <p:ext uri="{BB962C8B-B14F-4D97-AF65-F5344CB8AC3E}">
        <p14:creationId xmlns:p14="http://schemas.microsoft.com/office/powerpoint/2010/main" val="14219069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E1AF813-2D2F-4B78-9216-388AF161E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C47181D2-95D5-4439-9BDF-14D4FDC7B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Content Placeholder 4" descr="A picture containing sitting, photo&#10;&#10;Description generated with high confidence">
            <a:extLst>
              <a:ext uri="{FF2B5EF4-FFF2-40B4-BE49-F238E27FC236}">
                <a16:creationId xmlns:a16="http://schemas.microsoft.com/office/drawing/2014/main" id="{28366BFD-5237-4F5A-A58C-FB01A4368BC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8216" b="34822"/>
          <a:stretch/>
        </p:blipFill>
        <p:spPr>
          <a:xfrm>
            <a:off x="20" y="10"/>
            <a:ext cx="12191980" cy="6857990"/>
          </a:xfrm>
          <a:prstGeom prst="rect">
            <a:avLst/>
          </a:prstGeom>
        </p:spPr>
      </p:pic>
      <p:sp>
        <p:nvSpPr>
          <p:cNvPr id="8" name="TextBox 7">
            <a:extLst>
              <a:ext uri="{FF2B5EF4-FFF2-40B4-BE49-F238E27FC236}">
                <a16:creationId xmlns:a16="http://schemas.microsoft.com/office/drawing/2014/main" id="{40EDF7E4-5400-45E6-9B4C-D07F82082274}"/>
              </a:ext>
            </a:extLst>
          </p:cNvPr>
          <p:cNvSpPr txBox="1"/>
          <p:nvPr/>
        </p:nvSpPr>
        <p:spPr>
          <a:xfrm>
            <a:off x="1343609" y="1828800"/>
            <a:ext cx="1894114" cy="369332"/>
          </a:xfrm>
          <a:prstGeom prst="rect">
            <a:avLst/>
          </a:prstGeom>
          <a:noFill/>
        </p:spPr>
        <p:txBody>
          <a:bodyPr wrap="square" rtlCol="0">
            <a:spAutoFit/>
          </a:bodyPr>
          <a:lstStyle/>
          <a:p>
            <a:r>
              <a:rPr lang="en-IN" b="1" i="1" dirty="0">
                <a:solidFill>
                  <a:srgbClr val="FFFF00"/>
                </a:solidFill>
                <a:latin typeface="Times New Roman" panose="02020603050405020304" pitchFamily="18" charset="0"/>
                <a:cs typeface="Times New Roman" panose="02020603050405020304" pitchFamily="18" charset="0"/>
              </a:rPr>
              <a:t>June 18, 06 UTC</a:t>
            </a:r>
          </a:p>
        </p:txBody>
      </p:sp>
    </p:spTree>
    <p:extLst>
      <p:ext uri="{BB962C8B-B14F-4D97-AF65-F5344CB8AC3E}">
        <p14:creationId xmlns:p14="http://schemas.microsoft.com/office/powerpoint/2010/main" val="12551547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E1AF813-2D2F-4B78-9216-388AF161E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C47181D2-95D5-4439-9BDF-14D4FDC7B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Content Placeholder 4" descr="A picture containing sitting, snow&#10;&#10;Description generated with high confidence">
            <a:extLst>
              <a:ext uri="{FF2B5EF4-FFF2-40B4-BE49-F238E27FC236}">
                <a16:creationId xmlns:a16="http://schemas.microsoft.com/office/drawing/2014/main" id="{AE36A9D4-F910-40C7-83B2-E056A8EA93B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7773" b="35265"/>
          <a:stretch/>
        </p:blipFill>
        <p:spPr>
          <a:xfrm>
            <a:off x="20" y="10"/>
            <a:ext cx="12191980" cy="6857990"/>
          </a:xfrm>
          <a:prstGeom prst="rect">
            <a:avLst/>
          </a:prstGeom>
        </p:spPr>
      </p:pic>
      <p:sp>
        <p:nvSpPr>
          <p:cNvPr id="8" name="TextBox 7">
            <a:extLst>
              <a:ext uri="{FF2B5EF4-FFF2-40B4-BE49-F238E27FC236}">
                <a16:creationId xmlns:a16="http://schemas.microsoft.com/office/drawing/2014/main" id="{F51A2D39-DCAA-43E4-89F9-1A027FF4F239}"/>
              </a:ext>
            </a:extLst>
          </p:cNvPr>
          <p:cNvSpPr txBox="1"/>
          <p:nvPr/>
        </p:nvSpPr>
        <p:spPr>
          <a:xfrm>
            <a:off x="1343609" y="1828800"/>
            <a:ext cx="1894114" cy="369332"/>
          </a:xfrm>
          <a:prstGeom prst="rect">
            <a:avLst/>
          </a:prstGeom>
          <a:noFill/>
        </p:spPr>
        <p:txBody>
          <a:bodyPr wrap="square" rtlCol="0">
            <a:spAutoFit/>
          </a:bodyPr>
          <a:lstStyle/>
          <a:p>
            <a:r>
              <a:rPr lang="en-IN" b="1" i="1" dirty="0">
                <a:solidFill>
                  <a:srgbClr val="FFFF00"/>
                </a:solidFill>
                <a:latin typeface="Times New Roman" panose="02020603050405020304" pitchFamily="18" charset="0"/>
                <a:cs typeface="Times New Roman" panose="02020603050405020304" pitchFamily="18" charset="0"/>
              </a:rPr>
              <a:t>June 18, 12 UTC</a:t>
            </a:r>
          </a:p>
        </p:txBody>
      </p:sp>
    </p:spTree>
    <p:extLst>
      <p:ext uri="{BB962C8B-B14F-4D97-AF65-F5344CB8AC3E}">
        <p14:creationId xmlns:p14="http://schemas.microsoft.com/office/powerpoint/2010/main" val="18887692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E1AF813-2D2F-4B78-9216-388AF161E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C47181D2-95D5-4439-9BDF-14D4FDC7B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Content Placeholder 4" descr="A picture containing sitting&#10;&#10;Description generated with very high confidence">
            <a:extLst>
              <a:ext uri="{FF2B5EF4-FFF2-40B4-BE49-F238E27FC236}">
                <a16:creationId xmlns:a16="http://schemas.microsoft.com/office/drawing/2014/main" id="{03336D51-7B69-4479-A0C5-DA2E13DACD4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2993" b="30045"/>
          <a:stretch/>
        </p:blipFill>
        <p:spPr>
          <a:xfrm>
            <a:off x="20" y="10"/>
            <a:ext cx="12191980" cy="6857990"/>
          </a:xfrm>
          <a:prstGeom prst="rect">
            <a:avLst/>
          </a:prstGeom>
        </p:spPr>
      </p:pic>
      <p:sp>
        <p:nvSpPr>
          <p:cNvPr id="8" name="TextBox 7">
            <a:extLst>
              <a:ext uri="{FF2B5EF4-FFF2-40B4-BE49-F238E27FC236}">
                <a16:creationId xmlns:a16="http://schemas.microsoft.com/office/drawing/2014/main" id="{7B3E082B-FD36-4E1A-A5BD-47D93DE45BAE}"/>
              </a:ext>
            </a:extLst>
          </p:cNvPr>
          <p:cNvSpPr txBox="1"/>
          <p:nvPr/>
        </p:nvSpPr>
        <p:spPr>
          <a:xfrm>
            <a:off x="1343609" y="1828800"/>
            <a:ext cx="1894114" cy="369332"/>
          </a:xfrm>
          <a:prstGeom prst="rect">
            <a:avLst/>
          </a:prstGeom>
          <a:noFill/>
        </p:spPr>
        <p:txBody>
          <a:bodyPr wrap="square" rtlCol="0">
            <a:spAutoFit/>
          </a:bodyPr>
          <a:lstStyle/>
          <a:p>
            <a:r>
              <a:rPr lang="en-IN" b="1" i="1" dirty="0">
                <a:solidFill>
                  <a:srgbClr val="FFFF00"/>
                </a:solidFill>
                <a:latin typeface="Times New Roman" panose="02020603050405020304" pitchFamily="18" charset="0"/>
                <a:cs typeface="Times New Roman" panose="02020603050405020304" pitchFamily="18" charset="0"/>
              </a:rPr>
              <a:t>June 18, 18 UTC</a:t>
            </a:r>
          </a:p>
        </p:txBody>
      </p:sp>
    </p:spTree>
    <p:extLst>
      <p:ext uri="{BB962C8B-B14F-4D97-AF65-F5344CB8AC3E}">
        <p14:creationId xmlns:p14="http://schemas.microsoft.com/office/powerpoint/2010/main" val="8200491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227277" y="2884175"/>
            <a:ext cx="4879730" cy="2031325"/>
          </a:xfrm>
          <a:prstGeom prst="rect">
            <a:avLst/>
          </a:prstGeom>
          <a:noFill/>
        </p:spPr>
        <p:txBody>
          <a:bodyPr wrap="square" rtlCol="0">
            <a:spAutoFit/>
          </a:bodyPr>
          <a:lstStyle/>
          <a:p>
            <a:r>
              <a:rPr lang="en-US" b="1" i="1" dirty="0">
                <a:solidFill>
                  <a:srgbClr val="002060"/>
                </a:solidFill>
                <a:latin typeface="Times New Roman" panose="02020603050405020304" pitchFamily="18" charset="0"/>
                <a:cs typeface="Times New Roman" panose="02020603050405020304" pitchFamily="18" charset="0"/>
              </a:rPr>
              <a:t>Winter:</a:t>
            </a:r>
            <a:r>
              <a:rPr lang="en-US" dirty="0">
                <a:latin typeface="Times New Roman" panose="02020603050405020304" pitchFamily="18" charset="0"/>
                <a:cs typeface="Times New Roman" panose="02020603050405020304" pitchFamily="18" charset="0"/>
              </a:rPr>
              <a:t> January &amp; February</a:t>
            </a:r>
          </a:p>
          <a:p>
            <a:endParaRPr lang="en-US" dirty="0">
              <a:latin typeface="Times New Roman" panose="02020603050405020304" pitchFamily="18" charset="0"/>
              <a:cs typeface="Times New Roman" panose="02020603050405020304" pitchFamily="18" charset="0"/>
            </a:endParaRPr>
          </a:p>
          <a:p>
            <a:r>
              <a:rPr lang="en-US" b="1" i="1" dirty="0">
                <a:solidFill>
                  <a:srgbClr val="FF0000"/>
                </a:solidFill>
                <a:latin typeface="Times New Roman" panose="02020603050405020304" pitchFamily="18" charset="0"/>
                <a:cs typeface="Times New Roman" panose="02020603050405020304" pitchFamily="18" charset="0"/>
              </a:rPr>
              <a:t>Pre-Monsoon or Summer: </a:t>
            </a:r>
            <a:r>
              <a:rPr lang="en-US" dirty="0">
                <a:latin typeface="Times New Roman" panose="02020603050405020304" pitchFamily="18" charset="0"/>
                <a:cs typeface="Times New Roman" panose="02020603050405020304" pitchFamily="18" charset="0"/>
              </a:rPr>
              <a:t>March, April and May</a:t>
            </a:r>
          </a:p>
          <a:p>
            <a:endParaRPr lang="en-US" b="1" i="1" dirty="0">
              <a:solidFill>
                <a:srgbClr val="002060"/>
              </a:solidFill>
              <a:latin typeface="Times New Roman" panose="02020603050405020304" pitchFamily="18" charset="0"/>
              <a:cs typeface="Times New Roman" panose="02020603050405020304" pitchFamily="18" charset="0"/>
            </a:endParaRPr>
          </a:p>
          <a:p>
            <a:r>
              <a:rPr lang="en-US" b="1" i="1" dirty="0">
                <a:solidFill>
                  <a:srgbClr val="002060"/>
                </a:solidFill>
                <a:latin typeface="Times New Roman" panose="02020603050405020304" pitchFamily="18" charset="0"/>
                <a:cs typeface="Times New Roman" panose="02020603050405020304" pitchFamily="18" charset="0"/>
              </a:rPr>
              <a:t>Monsoon season:</a:t>
            </a:r>
            <a:r>
              <a:rPr lang="en-US" dirty="0">
                <a:latin typeface="Times New Roman" panose="02020603050405020304" pitchFamily="18" charset="0"/>
                <a:cs typeface="Times New Roman" panose="02020603050405020304" pitchFamily="18" charset="0"/>
              </a:rPr>
              <a:t> June, July, August &amp; September</a:t>
            </a:r>
          </a:p>
          <a:p>
            <a:endParaRPr lang="en-US" b="1" i="1" dirty="0">
              <a:solidFill>
                <a:srgbClr val="FF0000"/>
              </a:solidFill>
              <a:latin typeface="Times New Roman" panose="02020603050405020304" pitchFamily="18" charset="0"/>
              <a:cs typeface="Times New Roman" panose="02020603050405020304" pitchFamily="18" charset="0"/>
            </a:endParaRPr>
          </a:p>
          <a:p>
            <a:r>
              <a:rPr lang="en-US" b="1" i="1" dirty="0">
                <a:solidFill>
                  <a:srgbClr val="FF0000"/>
                </a:solidFill>
                <a:latin typeface="Times New Roman" panose="02020603050405020304" pitchFamily="18" charset="0"/>
                <a:cs typeface="Times New Roman" panose="02020603050405020304" pitchFamily="18" charset="0"/>
              </a:rPr>
              <a:t>Post-Monsoon: </a:t>
            </a:r>
            <a:r>
              <a:rPr lang="en-US" dirty="0">
                <a:latin typeface="Times New Roman" panose="02020603050405020304" pitchFamily="18" charset="0"/>
                <a:cs typeface="Times New Roman" panose="02020603050405020304" pitchFamily="18" charset="0"/>
              </a:rPr>
              <a:t>October , November &amp; December</a:t>
            </a:r>
          </a:p>
        </p:txBody>
      </p:sp>
      <p:sp>
        <p:nvSpPr>
          <p:cNvPr id="10" name="TextBox 9"/>
          <p:cNvSpPr txBox="1"/>
          <p:nvPr/>
        </p:nvSpPr>
        <p:spPr>
          <a:xfrm>
            <a:off x="7798778" y="1837592"/>
            <a:ext cx="2242038" cy="430887"/>
          </a:xfrm>
          <a:prstGeom prst="rect">
            <a:avLst/>
          </a:prstGeom>
          <a:noFill/>
        </p:spPr>
        <p:txBody>
          <a:bodyPr wrap="square" rtlCol="0">
            <a:spAutoFit/>
          </a:bodyPr>
          <a:lstStyle/>
          <a:p>
            <a:r>
              <a:rPr lang="en-US" sz="2200" b="1" i="1" dirty="0">
                <a:solidFill>
                  <a:schemeClr val="accent2"/>
                </a:solidFill>
                <a:latin typeface="Times New Roman" panose="02020603050405020304" pitchFamily="18" charset="0"/>
                <a:cs typeface="Times New Roman" panose="02020603050405020304" pitchFamily="18" charset="0"/>
              </a:rPr>
              <a:t>Seasons of India</a:t>
            </a:r>
          </a:p>
        </p:txBody>
      </p:sp>
      <p:sp>
        <p:nvSpPr>
          <p:cNvPr id="2" name="AutoShape 2" descr="Image result for indian summer monsoon mechanis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p:cNvPicPr>
            <a:picLocks noChangeAspect="1"/>
          </p:cNvPicPr>
          <p:nvPr/>
        </p:nvPicPr>
        <p:blipFill>
          <a:blip r:embed="rId2"/>
          <a:stretch>
            <a:fillRect/>
          </a:stretch>
        </p:blipFill>
        <p:spPr>
          <a:xfrm>
            <a:off x="0" y="557284"/>
            <a:ext cx="6198333" cy="5785338"/>
          </a:xfrm>
          <a:prstGeom prst="rect">
            <a:avLst/>
          </a:prstGeom>
        </p:spPr>
      </p:pic>
      <p:sp>
        <p:nvSpPr>
          <p:cNvPr id="12" name="TextBox 11"/>
          <p:cNvSpPr txBox="1"/>
          <p:nvPr/>
        </p:nvSpPr>
        <p:spPr>
          <a:xfrm>
            <a:off x="2886299" y="5735235"/>
            <a:ext cx="4325815" cy="769441"/>
          </a:xfrm>
          <a:prstGeom prst="rect">
            <a:avLst/>
          </a:prstGeom>
          <a:noFill/>
        </p:spPr>
        <p:txBody>
          <a:bodyPr wrap="square" rtlCol="0">
            <a:spAutoFit/>
          </a:bodyPr>
          <a:lstStyle/>
          <a:p>
            <a:r>
              <a:rPr lang="en-US" sz="2200" b="1" i="1" dirty="0">
                <a:solidFill>
                  <a:srgbClr val="002060"/>
                </a:solidFill>
                <a:latin typeface="Times New Roman" panose="02020603050405020304" pitchFamily="18" charset="0"/>
                <a:cs typeface="Times New Roman" panose="02020603050405020304" pitchFamily="18" charset="0"/>
              </a:rPr>
              <a:t>            Geography of India</a:t>
            </a:r>
          </a:p>
          <a:p>
            <a:endParaRPr lang="en-US" sz="2200" b="1" i="1" dirty="0">
              <a:solidFill>
                <a:srgbClr val="00206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C8B75646-9DAD-4A17-80D3-F538EEC939C5}"/>
              </a:ext>
            </a:extLst>
          </p:cNvPr>
          <p:cNvSpPr txBox="1"/>
          <p:nvPr/>
        </p:nvSpPr>
        <p:spPr>
          <a:xfrm>
            <a:off x="307973" y="6437303"/>
            <a:ext cx="10384909" cy="369332"/>
          </a:xfrm>
          <a:prstGeom prst="rect">
            <a:avLst/>
          </a:prstGeom>
          <a:noFill/>
        </p:spPr>
        <p:txBody>
          <a:bodyPr wrap="square" rtlCol="0">
            <a:spAutoFit/>
          </a:bodyPr>
          <a:lstStyle/>
          <a:p>
            <a:r>
              <a:rPr lang="en-IN" i="1" dirty="0">
                <a:latin typeface="Times New Roman" panose="02020603050405020304" pitchFamily="18" charset="0"/>
                <a:cs typeface="Times New Roman" panose="02020603050405020304" pitchFamily="18" charset="0"/>
              </a:rPr>
              <a:t>Source: Image Source: s3.amazonaws.com/</a:t>
            </a:r>
            <a:r>
              <a:rPr lang="en-IN" i="1" dirty="0" err="1">
                <a:latin typeface="Times New Roman" panose="02020603050405020304" pitchFamily="18" charset="0"/>
                <a:cs typeface="Times New Roman" panose="02020603050405020304" pitchFamily="18" charset="0"/>
              </a:rPr>
              <a:t>engrade-myfiles</a:t>
            </a:r>
            <a:r>
              <a:rPr lang="en-IN" i="1" dirty="0">
                <a:latin typeface="Times New Roman" panose="02020603050405020304" pitchFamily="18" charset="0"/>
                <a:cs typeface="Times New Roman" panose="02020603050405020304" pitchFamily="18" charset="0"/>
              </a:rPr>
              <a:t>/4049789948277584/wh06as_c06map003aa_f.jpg</a:t>
            </a:r>
          </a:p>
        </p:txBody>
      </p:sp>
      <p:sp>
        <p:nvSpPr>
          <p:cNvPr id="4" name="TextBox 3">
            <a:extLst>
              <a:ext uri="{FF2B5EF4-FFF2-40B4-BE49-F238E27FC236}">
                <a16:creationId xmlns:a16="http://schemas.microsoft.com/office/drawing/2014/main" id="{BE09C986-FA5E-4AC5-9E14-E234F4F1BC6E}"/>
              </a:ext>
            </a:extLst>
          </p:cNvPr>
          <p:cNvSpPr txBox="1"/>
          <p:nvPr/>
        </p:nvSpPr>
        <p:spPr>
          <a:xfrm>
            <a:off x="4683967" y="4217437"/>
            <a:ext cx="1822340" cy="276999"/>
          </a:xfrm>
          <a:prstGeom prst="rect">
            <a:avLst/>
          </a:prstGeom>
          <a:noFill/>
        </p:spPr>
        <p:txBody>
          <a:bodyPr wrap="square" rtlCol="0">
            <a:spAutoFit/>
          </a:bodyPr>
          <a:lstStyle/>
          <a:p>
            <a:r>
              <a:rPr lang="en-IN" sz="1200" b="1" i="1" dirty="0">
                <a:solidFill>
                  <a:srgbClr val="7030A0"/>
                </a:solidFill>
                <a:latin typeface="Times New Roman" panose="02020603050405020304" pitchFamily="18" charset="0"/>
                <a:cs typeface="Times New Roman" panose="02020603050405020304" pitchFamily="18" charset="0"/>
              </a:rPr>
              <a:t>Summer Monsoon Flow</a:t>
            </a:r>
          </a:p>
        </p:txBody>
      </p:sp>
      <p:cxnSp>
        <p:nvCxnSpPr>
          <p:cNvPr id="6" name="Straight Arrow Connector 5">
            <a:extLst>
              <a:ext uri="{FF2B5EF4-FFF2-40B4-BE49-F238E27FC236}">
                <a16:creationId xmlns:a16="http://schemas.microsoft.com/office/drawing/2014/main" id="{147E09A6-4FB9-4049-B75C-A091FC05B5FF}"/>
              </a:ext>
            </a:extLst>
          </p:cNvPr>
          <p:cNvCxnSpPr/>
          <p:nvPr/>
        </p:nvCxnSpPr>
        <p:spPr>
          <a:xfrm>
            <a:off x="5010539" y="4058816"/>
            <a:ext cx="167951" cy="24259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7" name="TextBox 6">
            <a:extLst>
              <a:ext uri="{FF2B5EF4-FFF2-40B4-BE49-F238E27FC236}">
                <a16:creationId xmlns:a16="http://schemas.microsoft.com/office/drawing/2014/main" id="{DF3A8057-CD8C-4D36-9244-0A9E4C76F5A0}"/>
              </a:ext>
            </a:extLst>
          </p:cNvPr>
          <p:cNvSpPr txBox="1"/>
          <p:nvPr/>
        </p:nvSpPr>
        <p:spPr>
          <a:xfrm>
            <a:off x="1708793" y="5213982"/>
            <a:ext cx="1642187" cy="276999"/>
          </a:xfrm>
          <a:prstGeom prst="rect">
            <a:avLst/>
          </a:prstGeom>
          <a:noFill/>
        </p:spPr>
        <p:txBody>
          <a:bodyPr wrap="square" rtlCol="0">
            <a:spAutoFit/>
          </a:bodyPr>
          <a:lstStyle/>
          <a:p>
            <a:r>
              <a:rPr lang="en-IN" sz="1200" b="1" i="1" dirty="0">
                <a:latin typeface="Times New Roman" panose="02020603050405020304" pitchFamily="18" charset="0"/>
                <a:cs typeface="Times New Roman" panose="02020603050405020304" pitchFamily="18" charset="0"/>
              </a:rPr>
              <a:t>Winter Monsoon Flow</a:t>
            </a:r>
          </a:p>
        </p:txBody>
      </p:sp>
      <p:cxnSp>
        <p:nvCxnSpPr>
          <p:cNvPr id="15" name="Straight Arrow Connector 14">
            <a:extLst>
              <a:ext uri="{FF2B5EF4-FFF2-40B4-BE49-F238E27FC236}">
                <a16:creationId xmlns:a16="http://schemas.microsoft.com/office/drawing/2014/main" id="{DB273EC5-2E85-4610-8258-57329A410F67}"/>
              </a:ext>
            </a:extLst>
          </p:cNvPr>
          <p:cNvCxnSpPr>
            <a:cxnSpLocks/>
          </p:cNvCxnSpPr>
          <p:nvPr/>
        </p:nvCxnSpPr>
        <p:spPr>
          <a:xfrm flipH="1">
            <a:off x="2341985" y="3256384"/>
            <a:ext cx="1151409" cy="2001417"/>
          </a:xfrm>
          <a:prstGeom prst="straightConnector1">
            <a:avLst/>
          </a:prstGeom>
          <a:ln>
            <a:solidFill>
              <a:srgbClr val="002060"/>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4347064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93816D-8A71-4D47-BF7E-AC560268DC9E}"/>
              </a:ext>
            </a:extLst>
          </p:cNvPr>
          <p:cNvPicPr>
            <a:picLocks noChangeAspect="1"/>
          </p:cNvPicPr>
          <p:nvPr/>
        </p:nvPicPr>
        <p:blipFill rotWithShape="1">
          <a:blip r:embed="rId2"/>
          <a:srcRect l="7344"/>
          <a:stretch/>
        </p:blipFill>
        <p:spPr>
          <a:xfrm>
            <a:off x="0" y="149290"/>
            <a:ext cx="7419029" cy="6232849"/>
          </a:xfrm>
          <a:prstGeom prst="rect">
            <a:avLst/>
          </a:prstGeom>
        </p:spPr>
      </p:pic>
      <p:sp>
        <p:nvSpPr>
          <p:cNvPr id="5" name="Rectangle 4">
            <a:extLst>
              <a:ext uri="{FF2B5EF4-FFF2-40B4-BE49-F238E27FC236}">
                <a16:creationId xmlns:a16="http://schemas.microsoft.com/office/drawing/2014/main" id="{0919CA29-E5E0-4B04-BBA5-B0DC4356CF81}"/>
              </a:ext>
            </a:extLst>
          </p:cNvPr>
          <p:cNvSpPr/>
          <p:nvPr/>
        </p:nvSpPr>
        <p:spPr>
          <a:xfrm>
            <a:off x="7106816" y="1724904"/>
            <a:ext cx="5085184" cy="646331"/>
          </a:xfrm>
          <a:prstGeom prst="rect">
            <a:avLst/>
          </a:prstGeom>
        </p:spPr>
        <p:txBody>
          <a:bodyPr wrap="square">
            <a:spAutoFit/>
          </a:bodyPr>
          <a:lstStyle/>
          <a:p>
            <a:r>
              <a:rPr lang="en-IN" i="1" dirty="0">
                <a:latin typeface="Times New Roman" panose="02020603050405020304" pitchFamily="18" charset="0"/>
                <a:cs typeface="Times New Roman" panose="02020603050405020304" pitchFamily="18" charset="0"/>
              </a:rPr>
              <a:t>Moisture flux (gm*m/sec) at 850 </a:t>
            </a:r>
            <a:r>
              <a:rPr lang="en-IN" i="1" dirty="0" err="1">
                <a:latin typeface="Times New Roman" panose="02020603050405020304" pitchFamily="18" charset="0"/>
                <a:cs typeface="Times New Roman" panose="02020603050405020304" pitchFamily="18" charset="0"/>
              </a:rPr>
              <a:t>hPa</a:t>
            </a:r>
            <a:r>
              <a:rPr lang="en-IN" i="1" dirty="0">
                <a:latin typeface="Times New Roman" panose="02020603050405020304" pitchFamily="18" charset="0"/>
                <a:cs typeface="Times New Roman" panose="02020603050405020304" pitchFamily="18" charset="0"/>
              </a:rPr>
              <a:t> from 14 to 17 June 2013 (source: NCEP/NCAR Reanalysis).</a:t>
            </a:r>
          </a:p>
        </p:txBody>
      </p:sp>
      <p:sp>
        <p:nvSpPr>
          <p:cNvPr id="7" name="TextBox 6">
            <a:extLst>
              <a:ext uri="{FF2B5EF4-FFF2-40B4-BE49-F238E27FC236}">
                <a16:creationId xmlns:a16="http://schemas.microsoft.com/office/drawing/2014/main" id="{768FA043-921A-4481-8943-C2D2C6B9D819}"/>
              </a:ext>
            </a:extLst>
          </p:cNvPr>
          <p:cNvSpPr txBox="1"/>
          <p:nvPr/>
        </p:nvSpPr>
        <p:spPr>
          <a:xfrm>
            <a:off x="139959" y="6398324"/>
            <a:ext cx="10021078" cy="369332"/>
          </a:xfrm>
          <a:prstGeom prst="rect">
            <a:avLst/>
          </a:prstGeom>
          <a:noFill/>
        </p:spPr>
        <p:txBody>
          <a:bodyPr wrap="square" rtlCol="0">
            <a:spAutoFit/>
          </a:bodyPr>
          <a:lstStyle/>
          <a:p>
            <a:r>
              <a:rPr lang="en-IN" i="1" dirty="0">
                <a:latin typeface="Times New Roman" panose="02020603050405020304" pitchFamily="18" charset="0"/>
                <a:cs typeface="Times New Roman" panose="02020603050405020304" pitchFamily="18" charset="0"/>
              </a:rPr>
              <a:t>Source:  D.R Sikka et.al, Current Science 2015</a:t>
            </a:r>
          </a:p>
        </p:txBody>
      </p:sp>
      <p:sp>
        <p:nvSpPr>
          <p:cNvPr id="8" name="TextBox 7">
            <a:extLst>
              <a:ext uri="{FF2B5EF4-FFF2-40B4-BE49-F238E27FC236}">
                <a16:creationId xmlns:a16="http://schemas.microsoft.com/office/drawing/2014/main" id="{1238FE59-ED39-4A9D-8EAF-2597D7CEC22C}"/>
              </a:ext>
            </a:extLst>
          </p:cNvPr>
          <p:cNvSpPr txBox="1"/>
          <p:nvPr/>
        </p:nvSpPr>
        <p:spPr>
          <a:xfrm>
            <a:off x="7352522" y="3135086"/>
            <a:ext cx="4572000" cy="923330"/>
          </a:xfrm>
          <a:prstGeom prst="rect">
            <a:avLst/>
          </a:prstGeom>
          <a:noFill/>
        </p:spPr>
        <p:txBody>
          <a:bodyPr wrap="square" rtlCol="0">
            <a:spAutoFit/>
          </a:bodyPr>
          <a:lstStyle/>
          <a:p>
            <a:pPr algn="just"/>
            <a:r>
              <a:rPr lang="en-IN" i="1" dirty="0">
                <a:latin typeface="Times New Roman" panose="02020603050405020304" pitchFamily="18" charset="0"/>
                <a:cs typeface="Times New Roman" panose="02020603050405020304" pitchFamily="18" charset="0"/>
              </a:rPr>
              <a:t>From picture it is seen that there is a strong moisture feeding from Arabian sea. Arabian sea acted a low level moisture source.</a:t>
            </a:r>
          </a:p>
        </p:txBody>
      </p:sp>
    </p:spTree>
    <p:extLst>
      <p:ext uri="{BB962C8B-B14F-4D97-AF65-F5344CB8AC3E}">
        <p14:creationId xmlns:p14="http://schemas.microsoft.com/office/powerpoint/2010/main" val="39681504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a:extLst>
              <a:ext uri="{FF2B5EF4-FFF2-40B4-BE49-F238E27FC236}">
                <a16:creationId xmlns:a16="http://schemas.microsoft.com/office/drawing/2014/main" id="{22C84903-5E0F-4453-8FF4-739BBEBC1D41}"/>
              </a:ext>
            </a:extLst>
          </p:cNvPr>
          <p:cNvPicPr>
            <a:picLocks noChangeAspect="1"/>
          </p:cNvPicPr>
          <p:nvPr/>
        </p:nvPicPr>
        <p:blipFill>
          <a:blip r:embed="rId2"/>
          <a:stretch>
            <a:fillRect/>
          </a:stretch>
        </p:blipFill>
        <p:spPr>
          <a:xfrm>
            <a:off x="6219" y="53874"/>
            <a:ext cx="9703837" cy="6312446"/>
          </a:xfrm>
          <a:prstGeom prst="rect">
            <a:avLst/>
          </a:prstGeom>
        </p:spPr>
      </p:pic>
      <p:sp>
        <p:nvSpPr>
          <p:cNvPr id="5" name="Star: 5 Points 4">
            <a:extLst>
              <a:ext uri="{FF2B5EF4-FFF2-40B4-BE49-F238E27FC236}">
                <a16:creationId xmlns:a16="http://schemas.microsoft.com/office/drawing/2014/main" id="{543C3F31-5B19-483E-AB95-8F8110C5F4FB}"/>
              </a:ext>
            </a:extLst>
          </p:cNvPr>
          <p:cNvSpPr/>
          <p:nvPr/>
        </p:nvSpPr>
        <p:spPr>
          <a:xfrm>
            <a:off x="1991308" y="1190817"/>
            <a:ext cx="368559" cy="23093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Star: 5 Points 7">
            <a:extLst>
              <a:ext uri="{FF2B5EF4-FFF2-40B4-BE49-F238E27FC236}">
                <a16:creationId xmlns:a16="http://schemas.microsoft.com/office/drawing/2014/main" id="{9C9C66FD-AEC3-4EB3-B721-A7E7AD314850}"/>
              </a:ext>
            </a:extLst>
          </p:cNvPr>
          <p:cNvSpPr/>
          <p:nvPr/>
        </p:nvSpPr>
        <p:spPr>
          <a:xfrm>
            <a:off x="4889241" y="1190817"/>
            <a:ext cx="180392" cy="18544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Star: 5 Points 9">
            <a:extLst>
              <a:ext uri="{FF2B5EF4-FFF2-40B4-BE49-F238E27FC236}">
                <a16:creationId xmlns:a16="http://schemas.microsoft.com/office/drawing/2014/main" id="{7BFB6ECA-DF28-4B67-8393-3E2F841CD1A0}"/>
              </a:ext>
            </a:extLst>
          </p:cNvPr>
          <p:cNvSpPr/>
          <p:nvPr/>
        </p:nvSpPr>
        <p:spPr>
          <a:xfrm>
            <a:off x="1991308" y="3817968"/>
            <a:ext cx="268256" cy="23093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rgbClr val="00B0F0"/>
              </a:solidFill>
            </a:endParaRPr>
          </a:p>
        </p:txBody>
      </p:sp>
      <p:sp>
        <p:nvSpPr>
          <p:cNvPr id="12" name="Star: 5 Points 11">
            <a:extLst>
              <a:ext uri="{FF2B5EF4-FFF2-40B4-BE49-F238E27FC236}">
                <a16:creationId xmlns:a16="http://schemas.microsoft.com/office/drawing/2014/main" id="{C813DEE9-A996-4D3F-A990-A9AC81F4EA6B}"/>
              </a:ext>
            </a:extLst>
          </p:cNvPr>
          <p:cNvSpPr/>
          <p:nvPr/>
        </p:nvSpPr>
        <p:spPr>
          <a:xfrm>
            <a:off x="4843365" y="3908941"/>
            <a:ext cx="268256" cy="20993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Star: 5 Points 12">
            <a:extLst>
              <a:ext uri="{FF2B5EF4-FFF2-40B4-BE49-F238E27FC236}">
                <a16:creationId xmlns:a16="http://schemas.microsoft.com/office/drawing/2014/main" id="{C78EB822-D796-4EF4-96C4-4DBBF4BC55F8}"/>
              </a:ext>
            </a:extLst>
          </p:cNvPr>
          <p:cNvSpPr/>
          <p:nvPr/>
        </p:nvSpPr>
        <p:spPr>
          <a:xfrm>
            <a:off x="7692312" y="3863453"/>
            <a:ext cx="268256" cy="18544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Star: 5 Points 13">
            <a:extLst>
              <a:ext uri="{FF2B5EF4-FFF2-40B4-BE49-F238E27FC236}">
                <a16:creationId xmlns:a16="http://schemas.microsoft.com/office/drawing/2014/main" id="{6C2CF914-A454-47C2-AA87-FA24F64956D5}"/>
              </a:ext>
            </a:extLst>
          </p:cNvPr>
          <p:cNvSpPr/>
          <p:nvPr/>
        </p:nvSpPr>
        <p:spPr>
          <a:xfrm>
            <a:off x="7738188" y="1190817"/>
            <a:ext cx="180392" cy="18544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TextBox 5">
            <a:extLst>
              <a:ext uri="{FF2B5EF4-FFF2-40B4-BE49-F238E27FC236}">
                <a16:creationId xmlns:a16="http://schemas.microsoft.com/office/drawing/2014/main" id="{2D6AA6CE-443C-4CB9-BAD3-BCA850681E87}"/>
              </a:ext>
            </a:extLst>
          </p:cNvPr>
          <p:cNvSpPr txBox="1"/>
          <p:nvPr/>
        </p:nvSpPr>
        <p:spPr>
          <a:xfrm>
            <a:off x="139959" y="6398324"/>
            <a:ext cx="10021078" cy="369332"/>
          </a:xfrm>
          <a:prstGeom prst="rect">
            <a:avLst/>
          </a:prstGeom>
          <a:noFill/>
        </p:spPr>
        <p:txBody>
          <a:bodyPr wrap="square" rtlCol="0">
            <a:spAutoFit/>
          </a:bodyPr>
          <a:lstStyle/>
          <a:p>
            <a:r>
              <a:rPr lang="en-IN" i="1" dirty="0">
                <a:latin typeface="Times New Roman" panose="02020603050405020304" pitchFamily="18" charset="0"/>
                <a:cs typeface="Times New Roman" panose="02020603050405020304" pitchFamily="18" charset="0"/>
              </a:rPr>
              <a:t>Source:  D.R Sikka et.al, Current Science 2015</a:t>
            </a:r>
          </a:p>
        </p:txBody>
      </p:sp>
      <p:sp>
        <p:nvSpPr>
          <p:cNvPr id="7" name="TextBox 6">
            <a:extLst>
              <a:ext uri="{FF2B5EF4-FFF2-40B4-BE49-F238E27FC236}">
                <a16:creationId xmlns:a16="http://schemas.microsoft.com/office/drawing/2014/main" id="{7E737B26-6186-40FC-92D9-0A5B045BD79F}"/>
              </a:ext>
            </a:extLst>
          </p:cNvPr>
          <p:cNvSpPr txBox="1"/>
          <p:nvPr/>
        </p:nvSpPr>
        <p:spPr>
          <a:xfrm>
            <a:off x="9479904" y="1761436"/>
            <a:ext cx="2705877" cy="1569660"/>
          </a:xfrm>
          <a:prstGeom prst="rect">
            <a:avLst/>
          </a:prstGeom>
          <a:noFill/>
        </p:spPr>
        <p:txBody>
          <a:bodyPr wrap="square" rtlCol="0">
            <a:spAutoFit/>
          </a:bodyPr>
          <a:lstStyle/>
          <a:p>
            <a:pPr algn="just"/>
            <a:r>
              <a:rPr lang="en-IN" sz="1600" i="1" dirty="0">
                <a:latin typeface="Times New Roman" panose="02020603050405020304" pitchFamily="18" charset="0"/>
                <a:cs typeface="Times New Roman" panose="02020603050405020304" pitchFamily="18" charset="0"/>
              </a:rPr>
              <a:t>Daily Indian precipitation analysis formed by merging the IMD rain-gauge data with the TRMM satellite-derived rainfall estimates from 14 to 19 June 2013</a:t>
            </a:r>
          </a:p>
        </p:txBody>
      </p:sp>
      <p:sp>
        <p:nvSpPr>
          <p:cNvPr id="15" name="TextBox 14">
            <a:extLst>
              <a:ext uri="{FF2B5EF4-FFF2-40B4-BE49-F238E27FC236}">
                <a16:creationId xmlns:a16="http://schemas.microsoft.com/office/drawing/2014/main" id="{1630CAB3-8ED1-4348-A1DF-ABB07BB0FCB6}"/>
              </a:ext>
            </a:extLst>
          </p:cNvPr>
          <p:cNvSpPr txBox="1"/>
          <p:nvPr/>
        </p:nvSpPr>
        <p:spPr>
          <a:xfrm>
            <a:off x="9479904" y="3429000"/>
            <a:ext cx="2612569" cy="1200329"/>
          </a:xfrm>
          <a:prstGeom prst="rect">
            <a:avLst/>
          </a:prstGeom>
          <a:noFill/>
        </p:spPr>
        <p:txBody>
          <a:bodyPr wrap="square" rtlCol="0">
            <a:spAutoFit/>
          </a:bodyPr>
          <a:lstStyle/>
          <a:p>
            <a:r>
              <a:rPr lang="en-IN" i="1" dirty="0">
                <a:latin typeface="Times New Roman" panose="02020603050405020304" pitchFamily="18" charset="0"/>
                <a:cs typeface="Times New Roman" panose="02020603050405020304" pitchFamily="18" charset="0"/>
              </a:rPr>
              <a:t> </a:t>
            </a:r>
          </a:p>
          <a:p>
            <a:endParaRPr lang="en-IN" i="1" dirty="0">
              <a:latin typeface="Times New Roman" panose="02020603050405020304" pitchFamily="18" charset="0"/>
              <a:cs typeface="Times New Roman" panose="02020603050405020304" pitchFamily="18" charset="0"/>
            </a:endParaRPr>
          </a:p>
          <a:p>
            <a:endParaRPr lang="en-IN" i="1" dirty="0">
              <a:latin typeface="Times New Roman" panose="02020603050405020304" pitchFamily="18" charset="0"/>
              <a:cs typeface="Times New Roman" panose="02020603050405020304" pitchFamily="18" charset="0"/>
            </a:endParaRPr>
          </a:p>
          <a:p>
            <a:r>
              <a:rPr lang="en-IN" i="1" dirty="0">
                <a:latin typeface="Times New Roman" panose="02020603050405020304" pitchFamily="18" charset="0"/>
                <a:cs typeface="Times New Roman" panose="02020603050405020304" pitchFamily="18" charset="0"/>
              </a:rPr>
              <a:t>Indicates the study region</a:t>
            </a:r>
          </a:p>
        </p:txBody>
      </p:sp>
      <p:sp>
        <p:nvSpPr>
          <p:cNvPr id="16" name="Star: 5 Points 15">
            <a:extLst>
              <a:ext uri="{FF2B5EF4-FFF2-40B4-BE49-F238E27FC236}">
                <a16:creationId xmlns:a16="http://schemas.microsoft.com/office/drawing/2014/main" id="{1B045737-311B-4BD1-88EB-BBB358989D1A}"/>
              </a:ext>
            </a:extLst>
          </p:cNvPr>
          <p:cNvSpPr/>
          <p:nvPr/>
        </p:nvSpPr>
        <p:spPr>
          <a:xfrm>
            <a:off x="9591869" y="3614447"/>
            <a:ext cx="356898" cy="43445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6512398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9277" y="1845734"/>
            <a:ext cx="5978769" cy="4023360"/>
          </a:xfrm>
        </p:spPr>
        <p:txBody>
          <a:bodyPr>
            <a:normAutofit/>
          </a:bodyPr>
          <a:lstStyle/>
          <a:p>
            <a:pPr algn="just"/>
            <a:r>
              <a:rPr lang="en-US" sz="1800" i="1" dirty="0">
                <a:latin typeface="Times New Roman" panose="02020603050405020304" pitchFamily="18" charset="0"/>
                <a:cs typeface="Times New Roman" panose="02020603050405020304" pitchFamily="18" charset="0"/>
              </a:rPr>
              <a:t>India experienced a heavy rainfall event in the year 2013 over Uttarakhand and its adjoining areas, which was exceptional as it witnessed the fastest monsoon progression. </a:t>
            </a:r>
          </a:p>
          <a:p>
            <a:pPr algn="just"/>
            <a:endParaRPr lang="en-US" sz="1800" i="1" dirty="0">
              <a:latin typeface="Times New Roman" panose="02020603050405020304" pitchFamily="18" charset="0"/>
              <a:cs typeface="Times New Roman" panose="02020603050405020304" pitchFamily="18" charset="0"/>
            </a:endParaRPr>
          </a:p>
          <a:p>
            <a:pPr algn="just"/>
            <a:r>
              <a:rPr lang="en-US" sz="1800" i="1" dirty="0">
                <a:latin typeface="Times New Roman" panose="02020603050405020304" pitchFamily="18" charset="0"/>
                <a:cs typeface="Times New Roman" panose="02020603050405020304" pitchFamily="18" charset="0"/>
              </a:rPr>
              <a:t>This study aims to explore the causative factors of this heavy rainfall event leading to flood and landslides which claimed huge loss of lives and property. </a:t>
            </a:r>
          </a:p>
          <a:p>
            <a:pPr algn="just"/>
            <a:endParaRPr lang="en-US" sz="1800" i="1" dirty="0">
              <a:latin typeface="Times New Roman" panose="02020603050405020304" pitchFamily="18" charset="0"/>
              <a:cs typeface="Times New Roman" panose="02020603050405020304" pitchFamily="18" charset="0"/>
            </a:endParaRPr>
          </a:p>
          <a:p>
            <a:pPr algn="just"/>
            <a:r>
              <a:rPr lang="en-US" sz="1800" i="1" dirty="0">
                <a:latin typeface="Times New Roman" panose="02020603050405020304" pitchFamily="18" charset="0"/>
                <a:cs typeface="Times New Roman" panose="02020603050405020304" pitchFamily="18" charset="0"/>
              </a:rPr>
              <a:t>The catastrophic event occurred from 14th to 17th June, 2013 during which the state received 375% more rainfall than the highest rainfall recorded during a normal monsoon season.</a:t>
            </a:r>
          </a:p>
        </p:txBody>
      </p:sp>
      <p:pic>
        <p:nvPicPr>
          <p:cNvPr id="4" name="Picture 3"/>
          <p:cNvPicPr>
            <a:picLocks noChangeAspect="1"/>
          </p:cNvPicPr>
          <p:nvPr/>
        </p:nvPicPr>
        <p:blipFill>
          <a:blip r:embed="rId2"/>
          <a:stretch>
            <a:fillRect/>
          </a:stretch>
        </p:blipFill>
        <p:spPr>
          <a:xfrm>
            <a:off x="6652727" y="1845734"/>
            <a:ext cx="5365101" cy="4514559"/>
          </a:xfrm>
          <a:prstGeom prst="rect">
            <a:avLst/>
          </a:prstGeom>
        </p:spPr>
      </p:pic>
      <p:sp>
        <p:nvSpPr>
          <p:cNvPr id="5" name="Title 4"/>
          <p:cNvSpPr>
            <a:spLocks noGrp="1"/>
          </p:cNvSpPr>
          <p:nvPr>
            <p:ph type="title"/>
          </p:nvPr>
        </p:nvSpPr>
        <p:spPr>
          <a:xfrm>
            <a:off x="112541" y="277811"/>
            <a:ext cx="10058400" cy="1450757"/>
          </a:xfrm>
        </p:spPr>
        <p:txBody>
          <a:bodyPr>
            <a:normAutofit/>
          </a:bodyPr>
          <a:lstStyle/>
          <a:p>
            <a:r>
              <a:rPr lang="en-US" sz="2600" b="1" i="1" dirty="0">
                <a:solidFill>
                  <a:srgbClr val="C00000"/>
                </a:solidFill>
                <a:latin typeface="Times New Roman" panose="02020603050405020304" pitchFamily="18" charset="0"/>
                <a:cs typeface="Times New Roman" panose="02020603050405020304" pitchFamily="18" charset="0"/>
              </a:rPr>
              <a:t>Introduction</a:t>
            </a:r>
          </a:p>
        </p:txBody>
      </p:sp>
    </p:spTree>
    <p:extLst>
      <p:ext uri="{BB962C8B-B14F-4D97-AF65-F5344CB8AC3E}">
        <p14:creationId xmlns:p14="http://schemas.microsoft.com/office/powerpoint/2010/main" val="4889625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977" y="835268"/>
            <a:ext cx="10900703" cy="633047"/>
          </a:xfrm>
        </p:spPr>
        <p:txBody>
          <a:bodyPr>
            <a:normAutofit/>
          </a:bodyPr>
          <a:lstStyle/>
          <a:p>
            <a:r>
              <a:rPr lang="en-US" sz="2600" b="1" i="1" dirty="0">
                <a:solidFill>
                  <a:srgbClr val="C00000"/>
                </a:solidFill>
                <a:latin typeface="Times New Roman" panose="02020603050405020304" pitchFamily="18" charset="0"/>
                <a:cs typeface="Times New Roman" panose="02020603050405020304" pitchFamily="18" charset="0"/>
              </a:rPr>
              <a:t>Objective</a:t>
            </a:r>
          </a:p>
        </p:txBody>
      </p:sp>
      <p:sp>
        <p:nvSpPr>
          <p:cNvPr id="3" name="Content Placeholder 2"/>
          <p:cNvSpPr>
            <a:spLocks noGrp="1"/>
          </p:cNvSpPr>
          <p:nvPr>
            <p:ph idx="1"/>
          </p:nvPr>
        </p:nvSpPr>
        <p:spPr>
          <a:xfrm>
            <a:off x="395654" y="2021580"/>
            <a:ext cx="11359661" cy="4023360"/>
          </a:xfrm>
        </p:spPr>
        <p:txBody>
          <a:bodyPr>
            <a:normAutofit/>
          </a:bodyPr>
          <a:lstStyle/>
          <a:p>
            <a:pPr marL="0" indent="0" algn="just">
              <a:buNone/>
            </a:pPr>
            <a:r>
              <a:rPr lang="en-US" i="1" dirty="0">
                <a:solidFill>
                  <a:schemeClr val="tx1"/>
                </a:solidFill>
                <a:latin typeface="Times New Roman" panose="02020603050405020304" pitchFamily="18" charset="0"/>
                <a:cs typeface="Times New Roman" panose="02020603050405020304" pitchFamily="18" charset="0"/>
              </a:rPr>
              <a:t>This study aims to explore the causative factors of this heavy rainfall event leading to flood and landslides.</a:t>
            </a:r>
          </a:p>
          <a:p>
            <a:pPr marL="0" indent="0" algn="just">
              <a:buNone/>
            </a:pPr>
            <a:endParaRPr lang="en-US" i="1" dirty="0">
              <a:solidFill>
                <a:schemeClr val="tx1"/>
              </a:solidFill>
              <a:latin typeface="Times New Roman" panose="02020603050405020304" pitchFamily="18" charset="0"/>
              <a:cs typeface="Times New Roman" panose="02020603050405020304" pitchFamily="18" charset="0"/>
            </a:endParaRPr>
          </a:p>
          <a:p>
            <a:pPr marL="0" indent="0" algn="just">
              <a:buNone/>
            </a:pPr>
            <a:r>
              <a:rPr lang="en-US" i="1" dirty="0">
                <a:solidFill>
                  <a:schemeClr val="tx1"/>
                </a:solidFill>
                <a:latin typeface="Times New Roman" panose="02020603050405020304" pitchFamily="18" charset="0"/>
                <a:cs typeface="Times New Roman" panose="02020603050405020304" pitchFamily="18" charset="0"/>
              </a:rPr>
              <a:t>For this study they have analyzed </a:t>
            </a:r>
          </a:p>
          <a:p>
            <a:pPr algn="just">
              <a:buFont typeface="Wingdings" panose="05000000000000000000" pitchFamily="2" charset="2"/>
              <a:buChar char="Ø"/>
            </a:pPr>
            <a:r>
              <a:rPr lang="en-US" i="1" dirty="0">
                <a:solidFill>
                  <a:schemeClr val="tx1"/>
                </a:solidFill>
                <a:latin typeface="Times New Roman" panose="02020603050405020304" pitchFamily="18" charset="0"/>
                <a:cs typeface="Times New Roman" panose="02020603050405020304" pitchFamily="18" charset="0"/>
              </a:rPr>
              <a:t> Winds (200 </a:t>
            </a:r>
            <a:r>
              <a:rPr lang="en-US" i="1" dirty="0" err="1">
                <a:solidFill>
                  <a:schemeClr val="tx1"/>
                </a:solidFill>
                <a:latin typeface="Times New Roman" panose="02020603050405020304" pitchFamily="18" charset="0"/>
                <a:cs typeface="Times New Roman" panose="02020603050405020304" pitchFamily="18" charset="0"/>
              </a:rPr>
              <a:t>hpa</a:t>
            </a:r>
            <a:r>
              <a:rPr lang="en-US" i="1" dirty="0">
                <a:solidFill>
                  <a:schemeClr val="tx1"/>
                </a:solidFill>
                <a:latin typeface="Times New Roman" panose="02020603050405020304" pitchFamily="18" charset="0"/>
                <a:cs typeface="Times New Roman" panose="02020603050405020304" pitchFamily="18" charset="0"/>
              </a:rPr>
              <a:t>), Vertical Velocity </a:t>
            </a:r>
          </a:p>
          <a:p>
            <a:pPr algn="just">
              <a:buFont typeface="Wingdings" panose="05000000000000000000" pitchFamily="2" charset="2"/>
              <a:buChar char="Ø"/>
            </a:pPr>
            <a:r>
              <a:rPr lang="en-US" i="1" dirty="0">
                <a:solidFill>
                  <a:schemeClr val="tx1"/>
                </a:solidFill>
                <a:latin typeface="Times New Roman" panose="02020603050405020304" pitchFamily="18" charset="0"/>
                <a:cs typeface="Times New Roman" panose="02020603050405020304" pitchFamily="18" charset="0"/>
              </a:rPr>
              <a:t>OLR </a:t>
            </a:r>
          </a:p>
          <a:p>
            <a:pPr algn="just">
              <a:buFont typeface="Wingdings" panose="05000000000000000000" pitchFamily="2" charset="2"/>
              <a:buChar char="Ø"/>
            </a:pPr>
            <a:r>
              <a:rPr lang="en-US" i="1" dirty="0">
                <a:solidFill>
                  <a:schemeClr val="tx1"/>
                </a:solidFill>
                <a:latin typeface="Times New Roman" panose="02020603050405020304" pitchFamily="18" charset="0"/>
                <a:cs typeface="Times New Roman" panose="02020603050405020304" pitchFamily="18" charset="0"/>
              </a:rPr>
              <a:t>Vorticity </a:t>
            </a:r>
          </a:p>
          <a:p>
            <a:pPr algn="just">
              <a:buFont typeface="Wingdings" panose="05000000000000000000" pitchFamily="2" charset="2"/>
              <a:buChar char="Ø"/>
            </a:pPr>
            <a:r>
              <a:rPr lang="en-US" i="1" dirty="0">
                <a:solidFill>
                  <a:schemeClr val="tx1"/>
                </a:solidFill>
                <a:latin typeface="Times New Roman" panose="02020603050405020304" pitchFamily="18" charset="0"/>
                <a:cs typeface="Times New Roman" panose="02020603050405020304" pitchFamily="18" charset="0"/>
              </a:rPr>
              <a:t>Equivalent Potential Temperature</a:t>
            </a:r>
          </a:p>
          <a:p>
            <a:pPr algn="just">
              <a:buFont typeface="Wingdings" panose="05000000000000000000" pitchFamily="2" charset="2"/>
              <a:buChar char="Ø"/>
            </a:pPr>
            <a:r>
              <a:rPr lang="en-US" i="1" dirty="0">
                <a:solidFill>
                  <a:schemeClr val="tx1"/>
                </a:solidFill>
                <a:latin typeface="Times New Roman" panose="02020603050405020304" pitchFamily="18" charset="0"/>
                <a:cs typeface="Times New Roman" panose="02020603050405020304" pitchFamily="18" charset="0"/>
              </a:rPr>
              <a:t>Relation between NAO (North Atlantic Oscillation) to understand the influence of High latitude winds on Mid-latitude jets. </a:t>
            </a:r>
          </a:p>
          <a:p>
            <a:pPr marL="0" indent="0" algn="just">
              <a:buNone/>
            </a:pPr>
            <a:endParaRPr lang="en-US" i="1" dirty="0">
              <a:solidFill>
                <a:schemeClr val="tx1"/>
              </a:solidFill>
              <a:latin typeface="Times New Roman" panose="02020603050405020304" pitchFamily="18" charset="0"/>
              <a:cs typeface="Times New Roman" panose="02020603050405020304" pitchFamily="18" charset="0"/>
            </a:endParaRPr>
          </a:p>
          <a:p>
            <a:pPr marL="0" indent="0" algn="just">
              <a:buNone/>
            </a:pPr>
            <a:endParaRPr lang="en-US" i="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61938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967154"/>
            <a:ext cx="10812780" cy="770206"/>
          </a:xfrm>
        </p:spPr>
        <p:txBody>
          <a:bodyPr>
            <a:normAutofit/>
          </a:bodyPr>
          <a:lstStyle/>
          <a:p>
            <a:r>
              <a:rPr lang="en-US" sz="2600" b="1" i="1" dirty="0">
                <a:solidFill>
                  <a:srgbClr val="C00000"/>
                </a:solidFill>
                <a:latin typeface="Times New Roman" panose="02020603050405020304" pitchFamily="18" charset="0"/>
                <a:cs typeface="Times New Roman" panose="02020603050405020304" pitchFamily="18" charset="0"/>
              </a:rPr>
              <a:t>Data</a:t>
            </a:r>
          </a:p>
        </p:txBody>
      </p:sp>
      <p:sp>
        <p:nvSpPr>
          <p:cNvPr id="3" name="Content Placeholder 2"/>
          <p:cNvSpPr>
            <a:spLocks noGrp="1"/>
          </p:cNvSpPr>
          <p:nvPr>
            <p:ph idx="1"/>
          </p:nvPr>
        </p:nvSpPr>
        <p:spPr>
          <a:xfrm>
            <a:off x="747346" y="1863968"/>
            <a:ext cx="10408334" cy="4053255"/>
          </a:xfrm>
        </p:spPr>
        <p:txBody>
          <a:bodyPr>
            <a:normAutofit/>
          </a:bodyPr>
          <a:lstStyle/>
          <a:p>
            <a:pPr>
              <a:buFont typeface="Wingdings" panose="05000000000000000000" pitchFamily="2" charset="2"/>
              <a:buChar char="Ø"/>
            </a:pPr>
            <a:r>
              <a:rPr lang="en-US" sz="1800" b="1" i="1" dirty="0">
                <a:solidFill>
                  <a:srgbClr val="0070C0"/>
                </a:solidFill>
                <a:latin typeface="Times New Roman" panose="02020603050405020304" pitchFamily="18" charset="0"/>
                <a:cs typeface="Times New Roman" panose="02020603050405020304" pitchFamily="18" charset="0"/>
              </a:rPr>
              <a:t>Wind Data (u, v &amp; vertical wind): ECMWF</a:t>
            </a:r>
          </a:p>
          <a:p>
            <a:r>
              <a:rPr lang="en-US" sz="1800" i="1" dirty="0">
                <a:latin typeface="Times New Roman" panose="02020603050405020304" pitchFamily="18" charset="0"/>
                <a:cs typeface="Times New Roman" panose="02020603050405020304" pitchFamily="18" charset="0"/>
              </a:rPr>
              <a:t>In order to understand the southernmost latitudinal position of Sub Tropical Jet</a:t>
            </a:r>
          </a:p>
          <a:p>
            <a:pPr>
              <a:buFont typeface="Wingdings" panose="05000000000000000000" pitchFamily="2" charset="2"/>
              <a:buChar char="Ø"/>
            </a:pPr>
            <a:r>
              <a:rPr lang="en-US" sz="1800" b="1" i="1" dirty="0">
                <a:solidFill>
                  <a:srgbClr val="0070C0"/>
                </a:solidFill>
                <a:latin typeface="Times New Roman" panose="02020603050405020304" pitchFamily="18" charset="0"/>
                <a:cs typeface="Times New Roman" panose="02020603050405020304" pitchFamily="18" charset="0"/>
              </a:rPr>
              <a:t>OLR (interpolated OLR data) :  NOAA</a:t>
            </a:r>
          </a:p>
          <a:p>
            <a:r>
              <a:rPr lang="en-US" sz="1800" i="1" dirty="0">
                <a:latin typeface="Times New Roman" panose="02020603050405020304" pitchFamily="18" charset="0"/>
                <a:cs typeface="Times New Roman" panose="02020603050405020304" pitchFamily="18" charset="0"/>
              </a:rPr>
              <a:t>To study the cloud formation due to deep convection</a:t>
            </a:r>
            <a:r>
              <a:rPr lang="en-US" dirty="0"/>
              <a:t>.</a:t>
            </a:r>
            <a:endParaRPr lang="en-US" sz="1800" b="1" i="1" dirty="0">
              <a:solidFill>
                <a:srgbClr val="0070C0"/>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1800" b="1" i="1" dirty="0">
                <a:solidFill>
                  <a:srgbClr val="0070C0"/>
                </a:solidFill>
                <a:latin typeface="Times New Roman" panose="02020603050405020304" pitchFamily="18" charset="0"/>
                <a:cs typeface="Times New Roman" panose="02020603050405020304" pitchFamily="18" charset="0"/>
              </a:rPr>
              <a:t>NAO data: CPC (Climate Prediction Center)</a:t>
            </a:r>
          </a:p>
          <a:p>
            <a:r>
              <a:rPr lang="en-US" sz="1800" i="1" dirty="0">
                <a:latin typeface="Times New Roman" panose="02020603050405020304" pitchFamily="18" charset="0"/>
                <a:cs typeface="Times New Roman" panose="02020603050405020304" pitchFamily="18" charset="0"/>
              </a:rPr>
              <a:t>To understand the influence of high latitude winds on mid-latitude jets</a:t>
            </a:r>
            <a:endParaRPr lang="en-US" sz="1800" b="1" i="1" dirty="0">
              <a:solidFill>
                <a:srgbClr val="0070C0"/>
              </a:solidFill>
              <a:latin typeface="Times New Roman" panose="02020603050405020304" pitchFamily="18" charset="0"/>
              <a:cs typeface="Times New Roman" panose="02020603050405020304" pitchFamily="18" charset="0"/>
            </a:endParaRPr>
          </a:p>
          <a:p>
            <a:endParaRPr lang="en-US" sz="18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34966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34D41AF-1E7B-46AE-BD35-A60AE01A77DE}"/>
              </a:ext>
            </a:extLst>
          </p:cNvPr>
          <p:cNvSpPr>
            <a:spLocks noGrp="1"/>
          </p:cNvSpPr>
          <p:nvPr>
            <p:ph type="title"/>
          </p:nvPr>
        </p:nvSpPr>
        <p:spPr>
          <a:xfrm>
            <a:off x="1282105" y="2494782"/>
            <a:ext cx="10058400" cy="1450757"/>
          </a:xfrm>
        </p:spPr>
        <p:txBody>
          <a:bodyPr>
            <a:normAutofit/>
          </a:bodyPr>
          <a:lstStyle/>
          <a:p>
            <a:pPr algn="ctr"/>
            <a:r>
              <a:rPr lang="en-US" sz="3200" b="1" i="1" dirty="0">
                <a:solidFill>
                  <a:srgbClr val="C00000"/>
                </a:solidFill>
                <a:latin typeface="Times New Roman" panose="02020603050405020304" pitchFamily="18" charset="0"/>
                <a:cs typeface="Times New Roman" panose="02020603050405020304" pitchFamily="18" charset="0"/>
              </a:rPr>
              <a:t>Summary of Findings</a:t>
            </a:r>
          </a:p>
        </p:txBody>
      </p:sp>
    </p:spTree>
    <p:extLst>
      <p:ext uri="{BB962C8B-B14F-4D97-AF65-F5344CB8AC3E}">
        <p14:creationId xmlns:p14="http://schemas.microsoft.com/office/powerpoint/2010/main" val="829403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D5ECFF-FE12-4C76-AA79-7AEE830B0DE0}"/>
              </a:ext>
            </a:extLst>
          </p:cNvPr>
          <p:cNvPicPr>
            <a:picLocks noChangeAspect="1"/>
          </p:cNvPicPr>
          <p:nvPr/>
        </p:nvPicPr>
        <p:blipFill>
          <a:blip r:embed="rId2"/>
          <a:stretch>
            <a:fillRect/>
          </a:stretch>
        </p:blipFill>
        <p:spPr>
          <a:xfrm>
            <a:off x="0" y="532802"/>
            <a:ext cx="10219712" cy="6222561"/>
          </a:xfrm>
          <a:prstGeom prst="rect">
            <a:avLst/>
          </a:prstGeom>
        </p:spPr>
      </p:pic>
      <p:sp>
        <p:nvSpPr>
          <p:cNvPr id="5" name="TextBox 4">
            <a:extLst>
              <a:ext uri="{FF2B5EF4-FFF2-40B4-BE49-F238E27FC236}">
                <a16:creationId xmlns:a16="http://schemas.microsoft.com/office/drawing/2014/main" id="{D4DAAFCE-4B7A-4D35-B7FE-90EE2F3836D8}"/>
              </a:ext>
            </a:extLst>
          </p:cNvPr>
          <p:cNvSpPr txBox="1"/>
          <p:nvPr/>
        </p:nvSpPr>
        <p:spPr>
          <a:xfrm>
            <a:off x="2276669" y="418680"/>
            <a:ext cx="1056588" cy="369332"/>
          </a:xfrm>
          <a:prstGeom prst="rect">
            <a:avLst/>
          </a:prstGeom>
          <a:noFill/>
        </p:spPr>
        <p:txBody>
          <a:bodyPr wrap="square" rtlCol="0">
            <a:spAutoFit/>
          </a:bodyPr>
          <a:lstStyle/>
          <a:p>
            <a:r>
              <a:rPr lang="en-IN" b="1" i="1" dirty="0">
                <a:solidFill>
                  <a:srgbClr val="FF0000"/>
                </a:solidFill>
                <a:latin typeface="Times New Roman" panose="02020603050405020304" pitchFamily="18" charset="0"/>
                <a:cs typeface="Times New Roman" panose="02020603050405020304" pitchFamily="18" charset="0"/>
              </a:rPr>
              <a:t>June 12</a:t>
            </a:r>
          </a:p>
        </p:txBody>
      </p:sp>
      <p:sp>
        <p:nvSpPr>
          <p:cNvPr id="31" name="TextBox 30">
            <a:extLst>
              <a:ext uri="{FF2B5EF4-FFF2-40B4-BE49-F238E27FC236}">
                <a16:creationId xmlns:a16="http://schemas.microsoft.com/office/drawing/2014/main" id="{FE323515-4C21-409C-AD58-57FF3EF418A4}"/>
              </a:ext>
            </a:extLst>
          </p:cNvPr>
          <p:cNvSpPr txBox="1"/>
          <p:nvPr/>
        </p:nvSpPr>
        <p:spPr>
          <a:xfrm>
            <a:off x="2360203" y="2410765"/>
            <a:ext cx="1056588" cy="369332"/>
          </a:xfrm>
          <a:prstGeom prst="rect">
            <a:avLst/>
          </a:prstGeom>
          <a:noFill/>
        </p:spPr>
        <p:txBody>
          <a:bodyPr wrap="square" rtlCol="0">
            <a:spAutoFit/>
          </a:bodyPr>
          <a:lstStyle/>
          <a:p>
            <a:r>
              <a:rPr lang="en-IN" b="1" i="1" dirty="0">
                <a:solidFill>
                  <a:srgbClr val="FF0000"/>
                </a:solidFill>
                <a:latin typeface="Times New Roman" panose="02020603050405020304" pitchFamily="18" charset="0"/>
                <a:cs typeface="Times New Roman" panose="02020603050405020304" pitchFamily="18" charset="0"/>
              </a:rPr>
              <a:t>June 13</a:t>
            </a:r>
          </a:p>
        </p:txBody>
      </p:sp>
      <p:sp>
        <p:nvSpPr>
          <p:cNvPr id="32" name="TextBox 31">
            <a:extLst>
              <a:ext uri="{FF2B5EF4-FFF2-40B4-BE49-F238E27FC236}">
                <a16:creationId xmlns:a16="http://schemas.microsoft.com/office/drawing/2014/main" id="{91CDC72D-B6B0-4AD1-80C7-61F5E96DFE5C}"/>
              </a:ext>
            </a:extLst>
          </p:cNvPr>
          <p:cNvSpPr txBox="1"/>
          <p:nvPr/>
        </p:nvSpPr>
        <p:spPr>
          <a:xfrm>
            <a:off x="2357975" y="4402851"/>
            <a:ext cx="1056588" cy="369332"/>
          </a:xfrm>
          <a:prstGeom prst="rect">
            <a:avLst/>
          </a:prstGeom>
          <a:noFill/>
        </p:spPr>
        <p:txBody>
          <a:bodyPr wrap="square" rtlCol="0">
            <a:spAutoFit/>
          </a:bodyPr>
          <a:lstStyle/>
          <a:p>
            <a:r>
              <a:rPr lang="en-IN" b="1" i="1" dirty="0">
                <a:solidFill>
                  <a:srgbClr val="FF0000"/>
                </a:solidFill>
                <a:latin typeface="Times New Roman" panose="02020603050405020304" pitchFamily="18" charset="0"/>
                <a:cs typeface="Times New Roman" panose="02020603050405020304" pitchFamily="18" charset="0"/>
              </a:rPr>
              <a:t>June 14</a:t>
            </a:r>
          </a:p>
        </p:txBody>
      </p:sp>
      <p:sp>
        <p:nvSpPr>
          <p:cNvPr id="33" name="TextBox 32">
            <a:extLst>
              <a:ext uri="{FF2B5EF4-FFF2-40B4-BE49-F238E27FC236}">
                <a16:creationId xmlns:a16="http://schemas.microsoft.com/office/drawing/2014/main" id="{38B11BDF-58B6-4F5E-AC34-F2D78E59ACA2}"/>
              </a:ext>
            </a:extLst>
          </p:cNvPr>
          <p:cNvSpPr txBox="1"/>
          <p:nvPr/>
        </p:nvSpPr>
        <p:spPr>
          <a:xfrm>
            <a:off x="5828522" y="393316"/>
            <a:ext cx="1056588" cy="369332"/>
          </a:xfrm>
          <a:prstGeom prst="rect">
            <a:avLst/>
          </a:prstGeom>
          <a:noFill/>
        </p:spPr>
        <p:txBody>
          <a:bodyPr wrap="square" rtlCol="0">
            <a:spAutoFit/>
          </a:bodyPr>
          <a:lstStyle/>
          <a:p>
            <a:r>
              <a:rPr lang="en-IN" b="1" i="1" dirty="0">
                <a:solidFill>
                  <a:srgbClr val="FF0000"/>
                </a:solidFill>
                <a:latin typeface="Times New Roman" panose="02020603050405020304" pitchFamily="18" charset="0"/>
                <a:cs typeface="Times New Roman" panose="02020603050405020304" pitchFamily="18" charset="0"/>
              </a:rPr>
              <a:t>June 15</a:t>
            </a:r>
          </a:p>
        </p:txBody>
      </p:sp>
      <p:sp>
        <p:nvSpPr>
          <p:cNvPr id="34" name="TextBox 33">
            <a:extLst>
              <a:ext uri="{FF2B5EF4-FFF2-40B4-BE49-F238E27FC236}">
                <a16:creationId xmlns:a16="http://schemas.microsoft.com/office/drawing/2014/main" id="{8574510A-2E49-4C52-9889-3CDC63AD4E92}"/>
              </a:ext>
            </a:extLst>
          </p:cNvPr>
          <p:cNvSpPr txBox="1"/>
          <p:nvPr/>
        </p:nvSpPr>
        <p:spPr>
          <a:xfrm>
            <a:off x="5828522" y="2378142"/>
            <a:ext cx="1056588" cy="369332"/>
          </a:xfrm>
          <a:prstGeom prst="rect">
            <a:avLst/>
          </a:prstGeom>
          <a:noFill/>
        </p:spPr>
        <p:txBody>
          <a:bodyPr wrap="square" rtlCol="0">
            <a:spAutoFit/>
          </a:bodyPr>
          <a:lstStyle/>
          <a:p>
            <a:r>
              <a:rPr lang="en-IN" b="1" i="1" dirty="0">
                <a:solidFill>
                  <a:srgbClr val="FF0000"/>
                </a:solidFill>
                <a:latin typeface="Times New Roman" panose="02020603050405020304" pitchFamily="18" charset="0"/>
                <a:cs typeface="Times New Roman" panose="02020603050405020304" pitchFamily="18" charset="0"/>
              </a:rPr>
              <a:t>June 16</a:t>
            </a:r>
          </a:p>
        </p:txBody>
      </p:sp>
      <p:sp>
        <p:nvSpPr>
          <p:cNvPr id="35" name="TextBox 34">
            <a:extLst>
              <a:ext uri="{FF2B5EF4-FFF2-40B4-BE49-F238E27FC236}">
                <a16:creationId xmlns:a16="http://schemas.microsoft.com/office/drawing/2014/main" id="{C98872FB-CCF7-4E43-B168-9184BBDC6CDF}"/>
              </a:ext>
            </a:extLst>
          </p:cNvPr>
          <p:cNvSpPr txBox="1"/>
          <p:nvPr/>
        </p:nvSpPr>
        <p:spPr>
          <a:xfrm>
            <a:off x="5719665" y="4305411"/>
            <a:ext cx="1056588" cy="369332"/>
          </a:xfrm>
          <a:prstGeom prst="rect">
            <a:avLst/>
          </a:prstGeom>
          <a:noFill/>
        </p:spPr>
        <p:txBody>
          <a:bodyPr wrap="square" rtlCol="0">
            <a:spAutoFit/>
          </a:bodyPr>
          <a:lstStyle/>
          <a:p>
            <a:r>
              <a:rPr lang="en-IN" b="1" i="1" dirty="0">
                <a:solidFill>
                  <a:srgbClr val="FF0000"/>
                </a:solidFill>
                <a:latin typeface="Times New Roman" panose="02020603050405020304" pitchFamily="18" charset="0"/>
                <a:cs typeface="Times New Roman" panose="02020603050405020304" pitchFamily="18" charset="0"/>
              </a:rPr>
              <a:t>June 17</a:t>
            </a:r>
          </a:p>
        </p:txBody>
      </p:sp>
      <p:sp>
        <p:nvSpPr>
          <p:cNvPr id="36" name="TextBox 35">
            <a:extLst>
              <a:ext uri="{FF2B5EF4-FFF2-40B4-BE49-F238E27FC236}">
                <a16:creationId xmlns:a16="http://schemas.microsoft.com/office/drawing/2014/main" id="{E6B7568A-D83F-49BF-A756-7B13B187D228}"/>
              </a:ext>
            </a:extLst>
          </p:cNvPr>
          <p:cNvSpPr txBox="1"/>
          <p:nvPr/>
        </p:nvSpPr>
        <p:spPr>
          <a:xfrm>
            <a:off x="9082237" y="439254"/>
            <a:ext cx="1056588" cy="369332"/>
          </a:xfrm>
          <a:prstGeom prst="rect">
            <a:avLst/>
          </a:prstGeom>
          <a:noFill/>
        </p:spPr>
        <p:txBody>
          <a:bodyPr wrap="square" rtlCol="0">
            <a:spAutoFit/>
          </a:bodyPr>
          <a:lstStyle/>
          <a:p>
            <a:r>
              <a:rPr lang="en-IN" b="1" i="1" dirty="0">
                <a:solidFill>
                  <a:srgbClr val="FF0000"/>
                </a:solidFill>
                <a:latin typeface="Times New Roman" panose="02020603050405020304" pitchFamily="18" charset="0"/>
                <a:cs typeface="Times New Roman" panose="02020603050405020304" pitchFamily="18" charset="0"/>
              </a:rPr>
              <a:t>June 18</a:t>
            </a:r>
          </a:p>
        </p:txBody>
      </p:sp>
      <p:sp>
        <p:nvSpPr>
          <p:cNvPr id="37" name="TextBox 36">
            <a:extLst>
              <a:ext uri="{FF2B5EF4-FFF2-40B4-BE49-F238E27FC236}">
                <a16:creationId xmlns:a16="http://schemas.microsoft.com/office/drawing/2014/main" id="{E496D468-9952-4F60-9FF0-8785F3DB36B9}"/>
              </a:ext>
            </a:extLst>
          </p:cNvPr>
          <p:cNvSpPr txBox="1"/>
          <p:nvPr/>
        </p:nvSpPr>
        <p:spPr>
          <a:xfrm>
            <a:off x="9163124" y="2354458"/>
            <a:ext cx="1056588" cy="369332"/>
          </a:xfrm>
          <a:prstGeom prst="rect">
            <a:avLst/>
          </a:prstGeom>
          <a:noFill/>
        </p:spPr>
        <p:txBody>
          <a:bodyPr wrap="square" rtlCol="0">
            <a:spAutoFit/>
          </a:bodyPr>
          <a:lstStyle/>
          <a:p>
            <a:r>
              <a:rPr lang="en-IN" b="1" i="1" dirty="0">
                <a:solidFill>
                  <a:srgbClr val="FF0000"/>
                </a:solidFill>
                <a:latin typeface="Times New Roman" panose="02020603050405020304" pitchFamily="18" charset="0"/>
                <a:cs typeface="Times New Roman" panose="02020603050405020304" pitchFamily="18" charset="0"/>
              </a:rPr>
              <a:t>June 19</a:t>
            </a:r>
          </a:p>
        </p:txBody>
      </p:sp>
      <p:sp>
        <p:nvSpPr>
          <p:cNvPr id="38" name="TextBox 37">
            <a:extLst>
              <a:ext uri="{FF2B5EF4-FFF2-40B4-BE49-F238E27FC236}">
                <a16:creationId xmlns:a16="http://schemas.microsoft.com/office/drawing/2014/main" id="{1E1E852E-9531-4EFE-8401-543B498595DC}"/>
              </a:ext>
            </a:extLst>
          </p:cNvPr>
          <p:cNvSpPr txBox="1"/>
          <p:nvPr/>
        </p:nvSpPr>
        <p:spPr>
          <a:xfrm>
            <a:off x="9112479" y="4318876"/>
            <a:ext cx="1056588" cy="369332"/>
          </a:xfrm>
          <a:prstGeom prst="rect">
            <a:avLst/>
          </a:prstGeom>
          <a:noFill/>
        </p:spPr>
        <p:txBody>
          <a:bodyPr wrap="square" rtlCol="0">
            <a:spAutoFit/>
          </a:bodyPr>
          <a:lstStyle/>
          <a:p>
            <a:r>
              <a:rPr lang="en-IN" b="1" i="1" dirty="0">
                <a:solidFill>
                  <a:srgbClr val="FF0000"/>
                </a:solidFill>
                <a:latin typeface="Times New Roman" panose="02020603050405020304" pitchFamily="18" charset="0"/>
                <a:cs typeface="Times New Roman" panose="02020603050405020304" pitchFamily="18" charset="0"/>
              </a:rPr>
              <a:t>June 20</a:t>
            </a:r>
          </a:p>
        </p:txBody>
      </p:sp>
      <p:sp>
        <p:nvSpPr>
          <p:cNvPr id="6" name="Rectangle 5">
            <a:extLst>
              <a:ext uri="{FF2B5EF4-FFF2-40B4-BE49-F238E27FC236}">
                <a16:creationId xmlns:a16="http://schemas.microsoft.com/office/drawing/2014/main" id="{7AD32CFA-5612-44BF-A482-3F6E140756DA}"/>
              </a:ext>
            </a:extLst>
          </p:cNvPr>
          <p:cNvSpPr/>
          <p:nvPr/>
        </p:nvSpPr>
        <p:spPr>
          <a:xfrm>
            <a:off x="10291864" y="1764434"/>
            <a:ext cx="1780162" cy="1477328"/>
          </a:xfrm>
          <a:prstGeom prst="rect">
            <a:avLst/>
          </a:prstGeom>
        </p:spPr>
        <p:txBody>
          <a:bodyPr wrap="square">
            <a:spAutoFit/>
          </a:bodyPr>
          <a:lstStyle/>
          <a:p>
            <a:r>
              <a:rPr lang="en-US" b="1" i="1" dirty="0">
                <a:solidFill>
                  <a:srgbClr val="C00000"/>
                </a:solidFill>
                <a:latin typeface="Times New Roman" panose="02020603050405020304" pitchFamily="18" charset="0"/>
                <a:cs typeface="Times New Roman" panose="02020603050405020304" pitchFamily="18" charset="0"/>
              </a:rPr>
              <a:t>Upper tropospheric wind at 200 </a:t>
            </a:r>
            <a:r>
              <a:rPr lang="en-US" b="1" i="1" dirty="0" err="1">
                <a:solidFill>
                  <a:srgbClr val="C00000"/>
                </a:solidFill>
                <a:latin typeface="Times New Roman" panose="02020603050405020304" pitchFamily="18" charset="0"/>
                <a:cs typeface="Times New Roman" panose="02020603050405020304" pitchFamily="18" charset="0"/>
              </a:rPr>
              <a:t>hPa</a:t>
            </a:r>
            <a:r>
              <a:rPr lang="en-US" b="1" i="1" dirty="0">
                <a:solidFill>
                  <a:srgbClr val="C00000"/>
                </a:solidFill>
                <a:latin typeface="Times New Roman" panose="02020603050405020304" pitchFamily="18" charset="0"/>
                <a:cs typeface="Times New Roman" panose="02020603050405020304" pitchFamily="18" charset="0"/>
              </a:rPr>
              <a:t> for (a–</a:t>
            </a:r>
            <a:r>
              <a:rPr lang="en-US" b="1" i="1" dirty="0" err="1">
                <a:solidFill>
                  <a:srgbClr val="C00000"/>
                </a:solidFill>
                <a:latin typeface="Times New Roman" panose="02020603050405020304" pitchFamily="18" charset="0"/>
                <a:cs typeface="Times New Roman" panose="02020603050405020304" pitchFamily="18" charset="0"/>
              </a:rPr>
              <a:t>i</a:t>
            </a:r>
            <a:r>
              <a:rPr lang="en-US" b="1" i="1" dirty="0">
                <a:solidFill>
                  <a:srgbClr val="C00000"/>
                </a:solidFill>
                <a:latin typeface="Times New Roman" panose="02020603050405020304" pitchFamily="18" charset="0"/>
                <a:cs typeface="Times New Roman" panose="02020603050405020304" pitchFamily="18" charset="0"/>
              </a:rPr>
              <a:t>) 12–20 June, 2013</a:t>
            </a:r>
          </a:p>
        </p:txBody>
      </p:sp>
    </p:spTree>
    <p:extLst>
      <p:ext uri="{BB962C8B-B14F-4D97-AF65-F5344CB8AC3E}">
        <p14:creationId xmlns:p14="http://schemas.microsoft.com/office/powerpoint/2010/main" val="33279293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284051" y="2360666"/>
            <a:ext cx="10437779" cy="646331"/>
          </a:xfrm>
          <a:prstGeom prst="rect">
            <a:avLst/>
          </a:prstGeom>
        </p:spPr>
        <p:txBody>
          <a:bodyPr wrap="square">
            <a:spAutoFit/>
          </a:bodyPr>
          <a:lstStyle/>
          <a:p>
            <a:pPr algn="just"/>
            <a:r>
              <a:rPr lang="en-US" i="1" dirty="0">
                <a:solidFill>
                  <a:srgbClr val="131413"/>
                </a:solidFill>
                <a:latin typeface="Times New Roman" panose="02020603050405020304" pitchFamily="18" charset="0"/>
                <a:cs typeface="Times New Roman" panose="02020603050405020304" pitchFamily="18" charset="0"/>
              </a:rPr>
              <a:t>They have examined the temporal evolution of circulation two days ahead, during and three days after the event (27N−34N, 70E−85E)</a:t>
            </a:r>
            <a:endParaRPr lang="en-US" i="1" dirty="0">
              <a:latin typeface="Times New Roman" panose="02020603050405020304" pitchFamily="18" charset="0"/>
              <a:cs typeface="Times New Roman" panose="02020603050405020304" pitchFamily="18" charset="0"/>
            </a:endParaRPr>
          </a:p>
        </p:txBody>
      </p:sp>
      <p:sp>
        <p:nvSpPr>
          <p:cNvPr id="8" name="Rectangle 7"/>
          <p:cNvSpPr/>
          <p:nvPr/>
        </p:nvSpPr>
        <p:spPr>
          <a:xfrm>
            <a:off x="1284052" y="3195625"/>
            <a:ext cx="10223770" cy="1200329"/>
          </a:xfrm>
          <a:prstGeom prst="rect">
            <a:avLst/>
          </a:prstGeom>
        </p:spPr>
        <p:txBody>
          <a:bodyPr wrap="square">
            <a:spAutoFit/>
          </a:bodyPr>
          <a:lstStyle/>
          <a:p>
            <a:pPr algn="just"/>
            <a:r>
              <a:rPr lang="en-US" i="1" dirty="0">
                <a:latin typeface="Times New Roman" panose="02020603050405020304" pitchFamily="18" charset="0"/>
                <a:cs typeface="Times New Roman" panose="02020603050405020304" pitchFamily="18" charset="0"/>
              </a:rPr>
              <a:t>The wave like development of mid-latitude westerlies is seen to intensify and strengthened with wind speed reaching about 60 ms−1 on 16th June, 2013. The trough was observed to move south of 30◦N. From 18th June onwards, gradual retreating motion of STJ was seen with the westerly winds weakening within the box and easterlies strengthening south of the area.</a:t>
            </a:r>
          </a:p>
        </p:txBody>
      </p:sp>
    </p:spTree>
    <p:extLst>
      <p:ext uri="{BB962C8B-B14F-4D97-AF65-F5344CB8AC3E}">
        <p14:creationId xmlns:p14="http://schemas.microsoft.com/office/powerpoint/2010/main" val="19952673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772" y="0"/>
            <a:ext cx="10315134" cy="6746033"/>
          </a:xfrm>
          <a:prstGeom prst="rect">
            <a:avLst/>
          </a:prstGeom>
        </p:spPr>
      </p:pic>
      <p:sp>
        <p:nvSpPr>
          <p:cNvPr id="5" name="TextBox 4"/>
          <p:cNvSpPr txBox="1"/>
          <p:nvPr/>
        </p:nvSpPr>
        <p:spPr>
          <a:xfrm>
            <a:off x="10245012" y="2102591"/>
            <a:ext cx="1853204" cy="1077218"/>
          </a:xfrm>
          <a:prstGeom prst="rect">
            <a:avLst/>
          </a:prstGeom>
          <a:noFill/>
        </p:spPr>
        <p:txBody>
          <a:bodyPr wrap="square" rtlCol="0">
            <a:spAutoFit/>
          </a:bodyPr>
          <a:lstStyle/>
          <a:p>
            <a:pPr algn="ctr"/>
            <a:r>
              <a:rPr lang="en-US" sz="1600" b="1" i="1" dirty="0">
                <a:solidFill>
                  <a:srgbClr val="C00000"/>
                </a:solidFill>
                <a:latin typeface="Times New Roman" panose="02020603050405020304" pitchFamily="18" charset="0"/>
                <a:cs typeface="Times New Roman" panose="02020603050405020304" pitchFamily="18" charset="0"/>
              </a:rPr>
              <a:t>Upper tropospheric wind anomaly at 200 </a:t>
            </a:r>
            <a:r>
              <a:rPr lang="en-US" sz="1600" b="1" i="1" dirty="0" err="1">
                <a:solidFill>
                  <a:srgbClr val="C00000"/>
                </a:solidFill>
                <a:latin typeface="Times New Roman" panose="02020603050405020304" pitchFamily="18" charset="0"/>
                <a:cs typeface="Times New Roman" panose="02020603050405020304" pitchFamily="18" charset="0"/>
              </a:rPr>
              <a:t>hPa</a:t>
            </a:r>
            <a:r>
              <a:rPr lang="en-US" sz="1600" b="1" i="1" dirty="0">
                <a:solidFill>
                  <a:srgbClr val="C00000"/>
                </a:solidFill>
                <a:latin typeface="Times New Roman" panose="02020603050405020304" pitchFamily="18" charset="0"/>
                <a:cs typeface="Times New Roman" panose="02020603050405020304" pitchFamily="18" charset="0"/>
              </a:rPr>
              <a:t> (a-</a:t>
            </a:r>
            <a:r>
              <a:rPr lang="en-US" sz="1600" b="1" i="1" dirty="0" err="1">
                <a:solidFill>
                  <a:srgbClr val="C00000"/>
                </a:solidFill>
                <a:latin typeface="Times New Roman" panose="02020603050405020304" pitchFamily="18" charset="0"/>
                <a:cs typeface="Times New Roman" panose="02020603050405020304" pitchFamily="18" charset="0"/>
              </a:rPr>
              <a:t>i</a:t>
            </a:r>
            <a:r>
              <a:rPr lang="en-US" sz="1600" b="1" i="1" dirty="0">
                <a:solidFill>
                  <a:srgbClr val="C00000"/>
                </a:solidFill>
                <a:latin typeface="Times New Roman" panose="02020603050405020304" pitchFamily="18" charset="0"/>
                <a:cs typeface="Times New Roman" panose="02020603050405020304" pitchFamily="18" charset="0"/>
              </a:rPr>
              <a:t>) for 12-20 June, 2013</a:t>
            </a:r>
          </a:p>
        </p:txBody>
      </p:sp>
      <p:sp>
        <p:nvSpPr>
          <p:cNvPr id="6" name="TextBox 5">
            <a:extLst>
              <a:ext uri="{FF2B5EF4-FFF2-40B4-BE49-F238E27FC236}">
                <a16:creationId xmlns:a16="http://schemas.microsoft.com/office/drawing/2014/main" id="{5DD7C392-1C3A-4E4A-8245-E93C8DB9AA9C}"/>
              </a:ext>
            </a:extLst>
          </p:cNvPr>
          <p:cNvSpPr txBox="1"/>
          <p:nvPr/>
        </p:nvSpPr>
        <p:spPr>
          <a:xfrm>
            <a:off x="5790351" y="2033126"/>
            <a:ext cx="1056588" cy="369332"/>
          </a:xfrm>
          <a:prstGeom prst="rect">
            <a:avLst/>
          </a:prstGeom>
          <a:noFill/>
        </p:spPr>
        <p:txBody>
          <a:bodyPr wrap="square" rtlCol="0">
            <a:spAutoFit/>
          </a:bodyPr>
          <a:lstStyle/>
          <a:p>
            <a:r>
              <a:rPr lang="en-IN" b="1" i="1" dirty="0">
                <a:solidFill>
                  <a:srgbClr val="FF0000"/>
                </a:solidFill>
                <a:latin typeface="Times New Roman" panose="02020603050405020304" pitchFamily="18" charset="0"/>
                <a:cs typeface="Times New Roman" panose="02020603050405020304" pitchFamily="18" charset="0"/>
              </a:rPr>
              <a:t>June 16</a:t>
            </a:r>
          </a:p>
        </p:txBody>
      </p:sp>
      <p:sp>
        <p:nvSpPr>
          <p:cNvPr id="7" name="TextBox 6">
            <a:extLst>
              <a:ext uri="{FF2B5EF4-FFF2-40B4-BE49-F238E27FC236}">
                <a16:creationId xmlns:a16="http://schemas.microsoft.com/office/drawing/2014/main" id="{C855210C-DD5C-44D6-B31B-DAE5B7EE8C1C}"/>
              </a:ext>
            </a:extLst>
          </p:cNvPr>
          <p:cNvSpPr txBox="1"/>
          <p:nvPr/>
        </p:nvSpPr>
        <p:spPr>
          <a:xfrm>
            <a:off x="2392278" y="-80084"/>
            <a:ext cx="1056588" cy="369332"/>
          </a:xfrm>
          <a:prstGeom prst="rect">
            <a:avLst/>
          </a:prstGeom>
          <a:noFill/>
        </p:spPr>
        <p:txBody>
          <a:bodyPr wrap="square" rtlCol="0">
            <a:spAutoFit/>
          </a:bodyPr>
          <a:lstStyle/>
          <a:p>
            <a:r>
              <a:rPr lang="en-IN" b="1" i="1" dirty="0">
                <a:solidFill>
                  <a:srgbClr val="FF0000"/>
                </a:solidFill>
                <a:latin typeface="Times New Roman" panose="02020603050405020304" pitchFamily="18" charset="0"/>
                <a:cs typeface="Times New Roman" panose="02020603050405020304" pitchFamily="18" charset="0"/>
              </a:rPr>
              <a:t>June 12</a:t>
            </a:r>
          </a:p>
        </p:txBody>
      </p:sp>
      <p:sp>
        <p:nvSpPr>
          <p:cNvPr id="8" name="TextBox 7">
            <a:extLst>
              <a:ext uri="{FF2B5EF4-FFF2-40B4-BE49-F238E27FC236}">
                <a16:creationId xmlns:a16="http://schemas.microsoft.com/office/drawing/2014/main" id="{6580DA92-4CF3-4A38-A99C-C00562B0E08D}"/>
              </a:ext>
            </a:extLst>
          </p:cNvPr>
          <p:cNvSpPr txBox="1"/>
          <p:nvPr/>
        </p:nvSpPr>
        <p:spPr>
          <a:xfrm>
            <a:off x="2392278" y="4147313"/>
            <a:ext cx="1056588" cy="369332"/>
          </a:xfrm>
          <a:prstGeom prst="rect">
            <a:avLst/>
          </a:prstGeom>
          <a:noFill/>
        </p:spPr>
        <p:txBody>
          <a:bodyPr wrap="square" rtlCol="0">
            <a:spAutoFit/>
          </a:bodyPr>
          <a:lstStyle/>
          <a:p>
            <a:r>
              <a:rPr lang="en-IN" b="1" i="1" dirty="0">
                <a:solidFill>
                  <a:srgbClr val="FF0000"/>
                </a:solidFill>
                <a:latin typeface="Times New Roman" panose="02020603050405020304" pitchFamily="18" charset="0"/>
                <a:cs typeface="Times New Roman" panose="02020603050405020304" pitchFamily="18" charset="0"/>
              </a:rPr>
              <a:t>June 14</a:t>
            </a:r>
          </a:p>
        </p:txBody>
      </p:sp>
      <p:sp>
        <p:nvSpPr>
          <p:cNvPr id="9" name="TextBox 8">
            <a:extLst>
              <a:ext uri="{FF2B5EF4-FFF2-40B4-BE49-F238E27FC236}">
                <a16:creationId xmlns:a16="http://schemas.microsoft.com/office/drawing/2014/main" id="{D3F44329-5925-48CC-8512-A0CDD57ABC68}"/>
              </a:ext>
            </a:extLst>
          </p:cNvPr>
          <p:cNvSpPr txBox="1"/>
          <p:nvPr/>
        </p:nvSpPr>
        <p:spPr>
          <a:xfrm>
            <a:off x="2392278" y="2037307"/>
            <a:ext cx="1056588" cy="369332"/>
          </a:xfrm>
          <a:prstGeom prst="rect">
            <a:avLst/>
          </a:prstGeom>
          <a:noFill/>
        </p:spPr>
        <p:txBody>
          <a:bodyPr wrap="square" rtlCol="0">
            <a:spAutoFit/>
          </a:bodyPr>
          <a:lstStyle/>
          <a:p>
            <a:r>
              <a:rPr lang="en-IN" b="1" i="1" dirty="0">
                <a:solidFill>
                  <a:srgbClr val="FF0000"/>
                </a:solidFill>
                <a:latin typeface="Times New Roman" panose="02020603050405020304" pitchFamily="18" charset="0"/>
                <a:cs typeface="Times New Roman" panose="02020603050405020304" pitchFamily="18" charset="0"/>
              </a:rPr>
              <a:t>June 13</a:t>
            </a:r>
          </a:p>
        </p:txBody>
      </p:sp>
      <p:sp>
        <p:nvSpPr>
          <p:cNvPr id="10" name="TextBox 9">
            <a:extLst>
              <a:ext uri="{FF2B5EF4-FFF2-40B4-BE49-F238E27FC236}">
                <a16:creationId xmlns:a16="http://schemas.microsoft.com/office/drawing/2014/main" id="{2982F687-D0C8-4379-9314-80069C709490}"/>
              </a:ext>
            </a:extLst>
          </p:cNvPr>
          <p:cNvSpPr txBox="1"/>
          <p:nvPr/>
        </p:nvSpPr>
        <p:spPr>
          <a:xfrm>
            <a:off x="5825412" y="-72699"/>
            <a:ext cx="1056588" cy="369332"/>
          </a:xfrm>
          <a:prstGeom prst="rect">
            <a:avLst/>
          </a:prstGeom>
          <a:noFill/>
        </p:spPr>
        <p:txBody>
          <a:bodyPr wrap="square" rtlCol="0">
            <a:spAutoFit/>
          </a:bodyPr>
          <a:lstStyle/>
          <a:p>
            <a:r>
              <a:rPr lang="en-IN" b="1" i="1" dirty="0">
                <a:solidFill>
                  <a:srgbClr val="FF0000"/>
                </a:solidFill>
                <a:latin typeface="Times New Roman" panose="02020603050405020304" pitchFamily="18" charset="0"/>
                <a:cs typeface="Times New Roman" panose="02020603050405020304" pitchFamily="18" charset="0"/>
              </a:rPr>
              <a:t>June 15</a:t>
            </a:r>
          </a:p>
        </p:txBody>
      </p:sp>
      <p:sp>
        <p:nvSpPr>
          <p:cNvPr id="11" name="TextBox 10">
            <a:extLst>
              <a:ext uri="{FF2B5EF4-FFF2-40B4-BE49-F238E27FC236}">
                <a16:creationId xmlns:a16="http://schemas.microsoft.com/office/drawing/2014/main" id="{4A27C0D9-B1E0-4511-8998-9F57626EC01A}"/>
              </a:ext>
            </a:extLst>
          </p:cNvPr>
          <p:cNvSpPr txBox="1"/>
          <p:nvPr/>
        </p:nvSpPr>
        <p:spPr>
          <a:xfrm>
            <a:off x="5825412" y="4147313"/>
            <a:ext cx="1056588" cy="369332"/>
          </a:xfrm>
          <a:prstGeom prst="rect">
            <a:avLst/>
          </a:prstGeom>
          <a:noFill/>
        </p:spPr>
        <p:txBody>
          <a:bodyPr wrap="square" rtlCol="0">
            <a:spAutoFit/>
          </a:bodyPr>
          <a:lstStyle/>
          <a:p>
            <a:r>
              <a:rPr lang="en-IN" b="1" i="1" dirty="0">
                <a:solidFill>
                  <a:srgbClr val="FF0000"/>
                </a:solidFill>
                <a:latin typeface="Times New Roman" panose="02020603050405020304" pitchFamily="18" charset="0"/>
                <a:cs typeface="Times New Roman" panose="02020603050405020304" pitchFamily="18" charset="0"/>
              </a:rPr>
              <a:t>June 17</a:t>
            </a:r>
          </a:p>
        </p:txBody>
      </p:sp>
      <p:sp>
        <p:nvSpPr>
          <p:cNvPr id="12" name="TextBox 11">
            <a:extLst>
              <a:ext uri="{FF2B5EF4-FFF2-40B4-BE49-F238E27FC236}">
                <a16:creationId xmlns:a16="http://schemas.microsoft.com/office/drawing/2014/main" id="{8391CDDD-B7E3-4010-9A0C-E50F748900B8}"/>
              </a:ext>
            </a:extLst>
          </p:cNvPr>
          <p:cNvSpPr txBox="1"/>
          <p:nvPr/>
        </p:nvSpPr>
        <p:spPr>
          <a:xfrm>
            <a:off x="9271428" y="4207004"/>
            <a:ext cx="1056588" cy="369332"/>
          </a:xfrm>
          <a:prstGeom prst="rect">
            <a:avLst/>
          </a:prstGeom>
          <a:noFill/>
        </p:spPr>
        <p:txBody>
          <a:bodyPr wrap="square" rtlCol="0">
            <a:spAutoFit/>
          </a:bodyPr>
          <a:lstStyle/>
          <a:p>
            <a:r>
              <a:rPr lang="en-IN" b="1" i="1" dirty="0">
                <a:solidFill>
                  <a:srgbClr val="FF0000"/>
                </a:solidFill>
                <a:latin typeface="Times New Roman" panose="02020603050405020304" pitchFamily="18" charset="0"/>
                <a:cs typeface="Times New Roman" panose="02020603050405020304" pitchFamily="18" charset="0"/>
              </a:rPr>
              <a:t>June 20</a:t>
            </a:r>
          </a:p>
        </p:txBody>
      </p:sp>
      <p:sp>
        <p:nvSpPr>
          <p:cNvPr id="13" name="TextBox 12">
            <a:extLst>
              <a:ext uri="{FF2B5EF4-FFF2-40B4-BE49-F238E27FC236}">
                <a16:creationId xmlns:a16="http://schemas.microsoft.com/office/drawing/2014/main" id="{33DB7CB2-EA07-4D3A-BA80-F384371F3524}"/>
              </a:ext>
            </a:extLst>
          </p:cNvPr>
          <p:cNvSpPr txBox="1"/>
          <p:nvPr/>
        </p:nvSpPr>
        <p:spPr>
          <a:xfrm>
            <a:off x="9286538" y="2037307"/>
            <a:ext cx="1056588" cy="369332"/>
          </a:xfrm>
          <a:prstGeom prst="rect">
            <a:avLst/>
          </a:prstGeom>
          <a:noFill/>
        </p:spPr>
        <p:txBody>
          <a:bodyPr wrap="square" rtlCol="0">
            <a:spAutoFit/>
          </a:bodyPr>
          <a:lstStyle/>
          <a:p>
            <a:r>
              <a:rPr lang="en-IN" b="1" i="1" dirty="0">
                <a:solidFill>
                  <a:srgbClr val="FF0000"/>
                </a:solidFill>
                <a:latin typeface="Times New Roman" panose="02020603050405020304" pitchFamily="18" charset="0"/>
                <a:cs typeface="Times New Roman" panose="02020603050405020304" pitchFamily="18" charset="0"/>
              </a:rPr>
              <a:t>June 19</a:t>
            </a:r>
          </a:p>
        </p:txBody>
      </p:sp>
      <p:sp>
        <p:nvSpPr>
          <p:cNvPr id="14" name="TextBox 13">
            <a:extLst>
              <a:ext uri="{FF2B5EF4-FFF2-40B4-BE49-F238E27FC236}">
                <a16:creationId xmlns:a16="http://schemas.microsoft.com/office/drawing/2014/main" id="{3F82BFD1-89FE-4134-B6A0-047651B6692C}"/>
              </a:ext>
            </a:extLst>
          </p:cNvPr>
          <p:cNvSpPr txBox="1"/>
          <p:nvPr/>
        </p:nvSpPr>
        <p:spPr>
          <a:xfrm>
            <a:off x="9271428" y="-78643"/>
            <a:ext cx="1056588" cy="369332"/>
          </a:xfrm>
          <a:prstGeom prst="rect">
            <a:avLst/>
          </a:prstGeom>
          <a:noFill/>
        </p:spPr>
        <p:txBody>
          <a:bodyPr wrap="square" rtlCol="0">
            <a:spAutoFit/>
          </a:bodyPr>
          <a:lstStyle/>
          <a:p>
            <a:r>
              <a:rPr lang="en-IN" b="1" i="1" dirty="0">
                <a:solidFill>
                  <a:srgbClr val="FF0000"/>
                </a:solidFill>
                <a:latin typeface="Times New Roman" panose="02020603050405020304" pitchFamily="18" charset="0"/>
                <a:cs typeface="Times New Roman" panose="02020603050405020304" pitchFamily="18" charset="0"/>
              </a:rPr>
              <a:t>June 18</a:t>
            </a:r>
          </a:p>
        </p:txBody>
      </p:sp>
    </p:spTree>
    <p:extLst>
      <p:ext uri="{BB962C8B-B14F-4D97-AF65-F5344CB8AC3E}">
        <p14:creationId xmlns:p14="http://schemas.microsoft.com/office/powerpoint/2010/main" val="42635137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19454" y="4752589"/>
            <a:ext cx="11553092" cy="369332"/>
          </a:xfrm>
          <a:prstGeom prst="rect">
            <a:avLst/>
          </a:prstGeom>
        </p:spPr>
        <p:txBody>
          <a:bodyPr wrap="square">
            <a:spAutoFit/>
          </a:bodyPr>
          <a:lstStyle/>
          <a:p>
            <a:pPr algn="just"/>
            <a:r>
              <a:rPr lang="en-US" b="1" i="1" dirty="0">
                <a:solidFill>
                  <a:srgbClr val="002060"/>
                </a:solidFill>
                <a:latin typeface="Times New Roman" panose="02020603050405020304" pitchFamily="18" charset="0"/>
                <a:cs typeface="Times New Roman" panose="02020603050405020304" pitchFamily="18" charset="0"/>
              </a:rPr>
              <a:t>This clearly indicates that the winds at 200 </a:t>
            </a:r>
            <a:r>
              <a:rPr lang="en-US" b="1" i="1" dirty="0" err="1">
                <a:solidFill>
                  <a:srgbClr val="002060"/>
                </a:solidFill>
                <a:latin typeface="Times New Roman" panose="02020603050405020304" pitchFamily="18" charset="0"/>
                <a:cs typeface="Times New Roman" panose="02020603050405020304" pitchFamily="18" charset="0"/>
              </a:rPr>
              <a:t>hPa</a:t>
            </a:r>
            <a:r>
              <a:rPr lang="en-US" b="1" i="1" dirty="0">
                <a:solidFill>
                  <a:srgbClr val="002060"/>
                </a:solidFill>
                <a:latin typeface="Times New Roman" panose="02020603050405020304" pitchFamily="18" charset="0"/>
                <a:cs typeface="Times New Roman" panose="02020603050405020304" pitchFamily="18" charset="0"/>
              </a:rPr>
              <a:t> during June 2013 were stronger than the long term average.</a:t>
            </a:r>
          </a:p>
        </p:txBody>
      </p:sp>
      <p:sp>
        <p:nvSpPr>
          <p:cNvPr id="9" name="Rectangle 8">
            <a:extLst>
              <a:ext uri="{FF2B5EF4-FFF2-40B4-BE49-F238E27FC236}">
                <a16:creationId xmlns:a16="http://schemas.microsoft.com/office/drawing/2014/main" id="{3DBD5EAF-026F-4E00-AF68-AAFE7F7A32A6}"/>
              </a:ext>
            </a:extLst>
          </p:cNvPr>
          <p:cNvSpPr/>
          <p:nvPr/>
        </p:nvSpPr>
        <p:spPr>
          <a:xfrm>
            <a:off x="152400" y="2519851"/>
            <a:ext cx="11887200" cy="1200329"/>
          </a:xfrm>
          <a:prstGeom prst="rect">
            <a:avLst/>
          </a:prstGeom>
        </p:spPr>
        <p:txBody>
          <a:bodyPr wrap="square">
            <a:spAutoFit/>
          </a:bodyPr>
          <a:lstStyle/>
          <a:p>
            <a:pPr algn="just"/>
            <a:r>
              <a:rPr lang="en-US" i="1" dirty="0">
                <a:solidFill>
                  <a:srgbClr val="131413"/>
                </a:solidFill>
                <a:latin typeface="Times New Roman" panose="02020603050405020304" pitchFamily="18" charset="0"/>
                <a:cs typeface="Times New Roman" panose="02020603050405020304" pitchFamily="18" charset="0"/>
              </a:rPr>
              <a:t>wind anomaly at 200 </a:t>
            </a:r>
            <a:r>
              <a:rPr lang="en-US" i="1" dirty="0" err="1">
                <a:solidFill>
                  <a:srgbClr val="131413"/>
                </a:solidFill>
                <a:latin typeface="Times New Roman" panose="02020603050405020304" pitchFamily="18" charset="0"/>
                <a:cs typeface="Times New Roman" panose="02020603050405020304" pitchFamily="18" charset="0"/>
              </a:rPr>
              <a:t>hPa</a:t>
            </a:r>
            <a:r>
              <a:rPr lang="en-US" i="1" dirty="0">
                <a:solidFill>
                  <a:srgbClr val="131413"/>
                </a:solidFill>
                <a:latin typeface="Times New Roman" panose="02020603050405020304" pitchFamily="18" charset="0"/>
                <a:cs typeface="Times New Roman" panose="02020603050405020304" pitchFamily="18" charset="0"/>
              </a:rPr>
              <a:t> and found a larger positive anomaly. For the period 12</a:t>
            </a:r>
            <a:r>
              <a:rPr lang="en-US" i="1" baseline="30000" dirty="0">
                <a:solidFill>
                  <a:srgbClr val="131413"/>
                </a:solidFill>
                <a:latin typeface="Times New Roman" panose="02020603050405020304" pitchFamily="18" charset="0"/>
                <a:cs typeface="Times New Roman" panose="02020603050405020304" pitchFamily="18" charset="0"/>
              </a:rPr>
              <a:t>th</a:t>
            </a:r>
            <a:r>
              <a:rPr lang="en-US" i="1" dirty="0">
                <a:solidFill>
                  <a:srgbClr val="131413"/>
                </a:solidFill>
                <a:latin typeface="Times New Roman" panose="02020603050405020304" pitchFamily="18" charset="0"/>
                <a:cs typeface="Times New Roman" panose="02020603050405020304" pitchFamily="18" charset="0"/>
              </a:rPr>
              <a:t>–20</a:t>
            </a:r>
            <a:r>
              <a:rPr lang="en-US" i="1" baseline="30000" dirty="0">
                <a:solidFill>
                  <a:srgbClr val="131413"/>
                </a:solidFill>
                <a:latin typeface="Times New Roman" panose="02020603050405020304" pitchFamily="18" charset="0"/>
                <a:cs typeface="Times New Roman" panose="02020603050405020304" pitchFamily="18" charset="0"/>
              </a:rPr>
              <a:t>th</a:t>
            </a:r>
            <a:r>
              <a:rPr lang="en-US" i="1" dirty="0">
                <a:solidFill>
                  <a:srgbClr val="131413"/>
                </a:solidFill>
                <a:latin typeface="Times New Roman" panose="02020603050405020304" pitchFamily="18" charset="0"/>
                <a:cs typeface="Times New Roman" panose="02020603050405020304" pitchFamily="18" charset="0"/>
              </a:rPr>
              <a:t> June, 2013, strong winds were seen in general, and anomaly of mid-latitude westerlies attained speed of about 45–50 ms−1 from 15th to 18th June. In addition, the southward penetration can be clearly observed.</a:t>
            </a:r>
          </a:p>
          <a:p>
            <a:pPr algn="just"/>
            <a:endParaRPr lang="en-US" i="1" dirty="0">
              <a:solidFill>
                <a:srgbClr val="13141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79736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093" y="989989"/>
            <a:ext cx="11860822" cy="495912"/>
          </a:xfrm>
        </p:spPr>
        <p:txBody>
          <a:bodyPr>
            <a:normAutofit/>
          </a:bodyPr>
          <a:lstStyle/>
          <a:p>
            <a:r>
              <a:rPr lang="en-US" sz="2200" b="1" i="1" dirty="0">
                <a:solidFill>
                  <a:srgbClr val="C00000"/>
                </a:solidFill>
                <a:latin typeface="Times New Roman" panose="02020603050405020304" pitchFamily="18" charset="0"/>
                <a:cs typeface="Times New Roman" panose="02020603050405020304" pitchFamily="18" charset="0"/>
              </a:rPr>
              <a:t>Importance of Indian Summer Monsoon</a:t>
            </a:r>
          </a:p>
        </p:txBody>
      </p:sp>
      <p:sp>
        <p:nvSpPr>
          <p:cNvPr id="3" name="Content Placeholder 2"/>
          <p:cNvSpPr>
            <a:spLocks noGrp="1"/>
          </p:cNvSpPr>
          <p:nvPr>
            <p:ph idx="1"/>
          </p:nvPr>
        </p:nvSpPr>
        <p:spPr>
          <a:xfrm>
            <a:off x="123093" y="1732085"/>
            <a:ext cx="11860822" cy="4510453"/>
          </a:xfrm>
        </p:spPr>
        <p:txBody>
          <a:bodyPr>
            <a:normAutofit/>
          </a:bodyPr>
          <a:lstStyle/>
          <a:p>
            <a:pPr algn="just">
              <a:buFont typeface="Wingdings" panose="05000000000000000000" pitchFamily="2" charset="2"/>
              <a:buChar char="Ø"/>
            </a:pPr>
            <a:r>
              <a:rPr lang="en-US" sz="1800" i="1" dirty="0">
                <a:latin typeface="Times New Roman" panose="02020603050405020304" pitchFamily="18" charset="0"/>
                <a:cs typeface="Times New Roman" panose="02020603050405020304" pitchFamily="18" charset="0"/>
              </a:rPr>
              <a:t>Agriculture is the backbone of India’s economy. Nearly 70% of the working population depends on agricultural activities for their livelihood. </a:t>
            </a:r>
          </a:p>
          <a:p>
            <a:pPr algn="just">
              <a:buFont typeface="Wingdings" panose="05000000000000000000" pitchFamily="2" charset="2"/>
              <a:buChar char="Ø"/>
            </a:pPr>
            <a:r>
              <a:rPr lang="en-US" sz="1800" i="1" dirty="0">
                <a:latin typeface="Times New Roman" panose="02020603050405020304" pitchFamily="18" charset="0"/>
                <a:cs typeface="Times New Roman" panose="02020603050405020304" pitchFamily="18" charset="0"/>
              </a:rPr>
              <a:t>India receives 80% of rainfall during summer monsoon season (June - September) significantly affects the agricultural production of the country by providing water for the two main crop growing seasons, </a:t>
            </a:r>
            <a:r>
              <a:rPr lang="en-US" sz="1800" i="1" dirty="0" err="1">
                <a:latin typeface="Times New Roman" panose="02020603050405020304" pitchFamily="18" charset="0"/>
                <a:cs typeface="Times New Roman" panose="02020603050405020304" pitchFamily="18" charset="0"/>
              </a:rPr>
              <a:t>Kharif</a:t>
            </a:r>
            <a:r>
              <a:rPr lang="en-US" sz="1800" i="1" dirty="0">
                <a:latin typeface="Times New Roman" panose="02020603050405020304" pitchFamily="18" charset="0"/>
                <a:cs typeface="Times New Roman" panose="02020603050405020304" pitchFamily="18" charset="0"/>
              </a:rPr>
              <a:t> (summer) and Rabi (winter). </a:t>
            </a:r>
          </a:p>
          <a:p>
            <a:pPr algn="just">
              <a:buFont typeface="Wingdings" panose="05000000000000000000" pitchFamily="2" charset="2"/>
              <a:buChar char="Ø"/>
            </a:pPr>
            <a:r>
              <a:rPr lang="en-US" sz="1800" i="1" dirty="0">
                <a:solidFill>
                  <a:srgbClr val="FF0000"/>
                </a:solidFill>
                <a:latin typeface="Times New Roman" panose="02020603050405020304" pitchFamily="18" charset="0"/>
                <a:cs typeface="Times New Roman" panose="02020603050405020304" pitchFamily="18" charset="0"/>
              </a:rPr>
              <a:t>Variations in the monsoon rainfall affect the total food grain yield of India and also the country’s economy, which largely depends on agriculture.</a:t>
            </a:r>
          </a:p>
          <a:p>
            <a:pPr marL="0" indent="0" algn="just">
              <a:buNone/>
            </a:pPr>
            <a:endParaRPr lang="en-US" sz="1800" b="1" i="1" dirty="0">
              <a:solidFill>
                <a:srgbClr val="002060"/>
              </a:solidFill>
              <a:latin typeface="Times New Roman" panose="02020603050405020304" pitchFamily="18" charset="0"/>
              <a:cs typeface="Times New Roman" panose="02020603050405020304" pitchFamily="18" charset="0"/>
            </a:endParaRPr>
          </a:p>
          <a:p>
            <a:pPr marL="0" indent="0" algn="just">
              <a:buNone/>
            </a:pPr>
            <a:r>
              <a:rPr lang="en-US" sz="1800" b="1" i="1" dirty="0">
                <a:solidFill>
                  <a:srgbClr val="002060"/>
                </a:solidFill>
                <a:latin typeface="Times New Roman" panose="02020603050405020304" pitchFamily="18" charset="0"/>
                <a:cs typeface="Times New Roman" panose="02020603050405020304" pitchFamily="18" charset="0"/>
              </a:rPr>
              <a:t>Factors That Impact Indian Summer Monsoon</a:t>
            </a:r>
          </a:p>
          <a:p>
            <a:pPr marL="0" indent="0" algn="just">
              <a:buNone/>
            </a:pPr>
            <a:r>
              <a:rPr lang="en-US" sz="1800" i="1" dirty="0">
                <a:latin typeface="Times New Roman" panose="02020603050405020304" pitchFamily="18" charset="0"/>
                <a:cs typeface="Times New Roman" panose="02020603050405020304" pitchFamily="18" charset="0"/>
              </a:rPr>
              <a:t>Other factors influencing the monsoon include the impact of El Niño and its counterpart La Niña, IOD (Indian Ocean Dipole) and the Atlantic Niño. All these play a key role in the monsoon, </a:t>
            </a:r>
            <a:r>
              <a:rPr lang="en-US" sz="1800" i="1" dirty="0">
                <a:solidFill>
                  <a:srgbClr val="C00000"/>
                </a:solidFill>
                <a:latin typeface="Times New Roman" panose="02020603050405020304" pitchFamily="18" charset="0"/>
                <a:cs typeface="Times New Roman" panose="02020603050405020304" pitchFamily="18" charset="0"/>
              </a:rPr>
              <a:t>but it is not always clear which affects what, and how</a:t>
            </a:r>
            <a:r>
              <a:rPr lang="en-US" sz="1800" i="1" dirty="0">
                <a:latin typeface="Times New Roman" panose="02020603050405020304" pitchFamily="18" charset="0"/>
                <a:cs typeface="Times New Roman" panose="02020603050405020304" pitchFamily="18" charset="0"/>
              </a:rPr>
              <a:t>.</a:t>
            </a:r>
            <a:endParaRPr lang="en-US" sz="1800" b="1" i="1" dirty="0">
              <a:solidFill>
                <a:srgbClr val="002060"/>
              </a:solidFill>
              <a:latin typeface="Times New Roman" panose="02020603050405020304" pitchFamily="18" charset="0"/>
              <a:cs typeface="Times New Roman" panose="02020603050405020304" pitchFamily="18" charset="0"/>
            </a:endParaRPr>
          </a:p>
          <a:p>
            <a:pPr marL="0" indent="0" algn="just">
              <a:buNone/>
            </a:pPr>
            <a:endParaRPr lang="en-US" sz="1800" b="1" i="1" dirty="0">
              <a:solidFill>
                <a:srgbClr val="002060"/>
              </a:solidFill>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Ø"/>
            </a:pPr>
            <a:endParaRPr lang="en-US" sz="18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77734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6774" y="870094"/>
            <a:ext cx="6662095" cy="4821982"/>
          </a:xfrm>
          <a:prstGeom prst="rect">
            <a:avLst/>
          </a:prstGeom>
        </p:spPr>
      </p:pic>
      <p:sp>
        <p:nvSpPr>
          <p:cNvPr id="5" name="Rectangle 4"/>
          <p:cNvSpPr/>
          <p:nvPr/>
        </p:nvSpPr>
        <p:spPr>
          <a:xfrm>
            <a:off x="6608804" y="1025624"/>
            <a:ext cx="5032211" cy="369332"/>
          </a:xfrm>
          <a:prstGeom prst="rect">
            <a:avLst/>
          </a:prstGeom>
        </p:spPr>
        <p:txBody>
          <a:bodyPr wrap="none">
            <a:spAutoFit/>
          </a:bodyPr>
          <a:lstStyle/>
          <a:p>
            <a:r>
              <a:rPr lang="en-US" b="1" i="1" dirty="0">
                <a:solidFill>
                  <a:srgbClr val="C00000"/>
                </a:solidFill>
                <a:latin typeface="Times New Roman" panose="02020603050405020304" pitchFamily="18" charset="0"/>
                <a:cs typeface="Times New Roman" panose="02020603050405020304" pitchFamily="18" charset="0"/>
              </a:rPr>
              <a:t>Vertical winds (omega) for the month of June 2013</a:t>
            </a:r>
          </a:p>
        </p:txBody>
      </p:sp>
      <p:sp>
        <p:nvSpPr>
          <p:cNvPr id="6" name="TextBox 5"/>
          <p:cNvSpPr txBox="1"/>
          <p:nvPr/>
        </p:nvSpPr>
        <p:spPr>
          <a:xfrm>
            <a:off x="7130561" y="3505220"/>
            <a:ext cx="4510454" cy="923330"/>
          </a:xfrm>
          <a:prstGeom prst="rect">
            <a:avLst/>
          </a:prstGeom>
          <a:noFill/>
        </p:spPr>
        <p:txBody>
          <a:bodyPr wrap="square" rtlCol="0">
            <a:spAutoFit/>
          </a:bodyPr>
          <a:lstStyle/>
          <a:p>
            <a:pPr algn="just"/>
            <a:r>
              <a:rPr lang="en-US" i="1" dirty="0">
                <a:latin typeface="Times New Roman" panose="02020603050405020304" pitchFamily="18" charset="0"/>
                <a:cs typeface="Times New Roman" panose="02020603050405020304" pitchFamily="18" charset="0"/>
              </a:rPr>
              <a:t>Strong ascending winds from 800 to 150 </a:t>
            </a:r>
            <a:r>
              <a:rPr lang="en-US" i="1" dirty="0" err="1">
                <a:latin typeface="Times New Roman" panose="02020603050405020304" pitchFamily="18" charset="0"/>
                <a:cs typeface="Times New Roman" panose="02020603050405020304" pitchFamily="18" charset="0"/>
              </a:rPr>
              <a:t>hPa</a:t>
            </a:r>
            <a:r>
              <a:rPr lang="en-US" i="1" dirty="0">
                <a:latin typeface="Times New Roman" panose="02020603050405020304" pitchFamily="18" charset="0"/>
                <a:cs typeface="Times New Roman" panose="02020603050405020304" pitchFamily="18" charset="0"/>
              </a:rPr>
              <a:t> were seen from 14th June to 18th June, which coincided with the heavy rainfall event.</a:t>
            </a:r>
          </a:p>
        </p:txBody>
      </p:sp>
      <p:sp>
        <p:nvSpPr>
          <p:cNvPr id="7" name="TextBox 6"/>
          <p:cNvSpPr txBox="1"/>
          <p:nvPr/>
        </p:nvSpPr>
        <p:spPr>
          <a:xfrm>
            <a:off x="7069015" y="1896090"/>
            <a:ext cx="4510454" cy="923330"/>
          </a:xfrm>
          <a:prstGeom prst="rect">
            <a:avLst/>
          </a:prstGeom>
          <a:noFill/>
        </p:spPr>
        <p:txBody>
          <a:bodyPr wrap="square" rtlCol="0">
            <a:spAutoFit/>
          </a:bodyPr>
          <a:lstStyle/>
          <a:p>
            <a:pPr algn="just"/>
            <a:r>
              <a:rPr lang="en-US" i="1" dirty="0">
                <a:latin typeface="Times New Roman" panose="02020603050405020304" pitchFamily="18" charset="0"/>
                <a:cs typeface="Times New Roman" panose="02020603050405020304" pitchFamily="18" charset="0"/>
              </a:rPr>
              <a:t>Negative values of omega indicate ascending</a:t>
            </a:r>
          </a:p>
          <a:p>
            <a:pPr algn="just"/>
            <a:r>
              <a:rPr lang="en-US" i="1" dirty="0">
                <a:latin typeface="Times New Roman" panose="02020603050405020304" pitchFamily="18" charset="0"/>
                <a:cs typeface="Times New Roman" panose="02020603050405020304" pitchFamily="18" charset="0"/>
              </a:rPr>
              <a:t>motion, which is associated with intense cloud and rain.</a:t>
            </a:r>
          </a:p>
        </p:txBody>
      </p:sp>
    </p:spTree>
    <p:extLst>
      <p:ext uri="{BB962C8B-B14F-4D97-AF65-F5344CB8AC3E}">
        <p14:creationId xmlns:p14="http://schemas.microsoft.com/office/powerpoint/2010/main" val="28916099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9615" y="940777"/>
            <a:ext cx="6770077" cy="492443"/>
          </a:xfrm>
          <a:prstGeom prst="rect">
            <a:avLst/>
          </a:prstGeom>
          <a:noFill/>
        </p:spPr>
        <p:txBody>
          <a:bodyPr wrap="square" rtlCol="0">
            <a:spAutoFit/>
          </a:bodyPr>
          <a:lstStyle/>
          <a:p>
            <a:r>
              <a:rPr lang="en-US" sz="2600" b="1" i="1" dirty="0">
                <a:solidFill>
                  <a:srgbClr val="C00000"/>
                </a:solidFill>
                <a:latin typeface="Times New Roman" panose="02020603050405020304" pitchFamily="18" charset="0"/>
                <a:cs typeface="Times New Roman" panose="02020603050405020304" pitchFamily="18" charset="0"/>
              </a:rPr>
              <a:t>Relative Vorticity</a:t>
            </a:r>
          </a:p>
        </p:txBody>
      </p:sp>
      <p:pic>
        <p:nvPicPr>
          <p:cNvPr id="2" name="Picture 1"/>
          <p:cNvPicPr>
            <a:picLocks noChangeAspect="1"/>
          </p:cNvPicPr>
          <p:nvPr/>
        </p:nvPicPr>
        <p:blipFill>
          <a:blip r:embed="rId2"/>
          <a:stretch>
            <a:fillRect/>
          </a:stretch>
        </p:blipFill>
        <p:spPr>
          <a:xfrm>
            <a:off x="5794310" y="246183"/>
            <a:ext cx="6397691" cy="6593869"/>
          </a:xfrm>
          <a:prstGeom prst="rect">
            <a:avLst/>
          </a:prstGeom>
        </p:spPr>
      </p:pic>
      <p:sp>
        <p:nvSpPr>
          <p:cNvPr id="3" name="TextBox 2"/>
          <p:cNvSpPr txBox="1"/>
          <p:nvPr/>
        </p:nvSpPr>
        <p:spPr>
          <a:xfrm>
            <a:off x="89180" y="2483200"/>
            <a:ext cx="5705130" cy="1754326"/>
          </a:xfrm>
          <a:prstGeom prst="rect">
            <a:avLst/>
          </a:prstGeom>
          <a:noFill/>
        </p:spPr>
        <p:txBody>
          <a:bodyPr wrap="square" rtlCol="0">
            <a:spAutoFit/>
          </a:bodyPr>
          <a:lstStyle/>
          <a:p>
            <a:pPr algn="just"/>
            <a:r>
              <a:rPr lang="en-US" i="1" dirty="0">
                <a:latin typeface="Times New Roman" panose="02020603050405020304" pitchFamily="18" charset="0"/>
                <a:cs typeface="Times New Roman" panose="02020603050405020304" pitchFamily="18" charset="0"/>
              </a:rPr>
              <a:t>Westward tilt of trough with height is called negative tilt, it indicates strong advection and the thermodynamic instability (instability is caused due to warm air in the lower levels and cold air a loft).</a:t>
            </a:r>
          </a:p>
          <a:p>
            <a:pPr algn="just"/>
            <a:endParaRPr lang="en-US" i="1" dirty="0">
              <a:latin typeface="Times New Roman" panose="02020603050405020304" pitchFamily="18" charset="0"/>
              <a:cs typeface="Times New Roman" panose="02020603050405020304" pitchFamily="18" charset="0"/>
            </a:endParaRPr>
          </a:p>
          <a:p>
            <a:pPr algn="just"/>
            <a:endParaRPr lang="en-US"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21570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69085"/>
            <a:ext cx="3760237" cy="640397"/>
          </a:xfrm>
        </p:spPr>
        <p:txBody>
          <a:bodyPr>
            <a:noAutofit/>
          </a:bodyPr>
          <a:lstStyle/>
          <a:p>
            <a:r>
              <a:rPr lang="en-US" sz="2200" b="1" i="1" dirty="0">
                <a:solidFill>
                  <a:srgbClr val="C00000"/>
                </a:solidFill>
                <a:latin typeface="Times New Roman" panose="02020603050405020304" pitchFamily="18" charset="0"/>
                <a:cs typeface="Times New Roman" panose="02020603050405020304" pitchFamily="18" charset="0"/>
              </a:rPr>
              <a:t>Outgoing longwave radiation (OLR)</a:t>
            </a:r>
          </a:p>
        </p:txBody>
      </p:sp>
      <p:sp>
        <p:nvSpPr>
          <p:cNvPr id="4" name="TextBox 3"/>
          <p:cNvSpPr txBox="1"/>
          <p:nvPr/>
        </p:nvSpPr>
        <p:spPr>
          <a:xfrm>
            <a:off x="413490" y="1966889"/>
            <a:ext cx="3037261" cy="1200329"/>
          </a:xfrm>
          <a:prstGeom prst="rect">
            <a:avLst/>
          </a:prstGeom>
          <a:noFill/>
        </p:spPr>
        <p:txBody>
          <a:bodyPr wrap="square" rtlCol="0">
            <a:spAutoFit/>
          </a:bodyPr>
          <a:lstStyle/>
          <a:p>
            <a:pPr algn="just"/>
            <a:r>
              <a:rPr lang="en-US" i="1" dirty="0">
                <a:latin typeface="Times New Roman" panose="02020603050405020304" pitchFamily="18" charset="0"/>
                <a:cs typeface="Times New Roman" panose="02020603050405020304" pitchFamily="18" charset="0"/>
              </a:rPr>
              <a:t>OLR value &lt;200 Wm−2 indicates deep convection in the tropics (Fu et al. 1990; Zhang 1993).</a:t>
            </a:r>
          </a:p>
        </p:txBody>
      </p:sp>
      <p:pic>
        <p:nvPicPr>
          <p:cNvPr id="3" name="Picture 2">
            <a:extLst>
              <a:ext uri="{FF2B5EF4-FFF2-40B4-BE49-F238E27FC236}">
                <a16:creationId xmlns:a16="http://schemas.microsoft.com/office/drawing/2014/main" id="{92AAA292-6E44-4622-A464-6024AF28F59C}"/>
              </a:ext>
            </a:extLst>
          </p:cNvPr>
          <p:cNvPicPr>
            <a:picLocks noChangeAspect="1"/>
          </p:cNvPicPr>
          <p:nvPr/>
        </p:nvPicPr>
        <p:blipFill>
          <a:blip r:embed="rId2"/>
          <a:stretch>
            <a:fillRect/>
          </a:stretch>
        </p:blipFill>
        <p:spPr>
          <a:xfrm>
            <a:off x="3450752" y="0"/>
            <a:ext cx="9006336" cy="6680718"/>
          </a:xfrm>
          <a:prstGeom prst="rect">
            <a:avLst/>
          </a:prstGeom>
        </p:spPr>
      </p:pic>
      <p:pic>
        <p:nvPicPr>
          <p:cNvPr id="5" name="Picture 4">
            <a:extLst>
              <a:ext uri="{FF2B5EF4-FFF2-40B4-BE49-F238E27FC236}">
                <a16:creationId xmlns:a16="http://schemas.microsoft.com/office/drawing/2014/main" id="{09EAB4D1-2D0B-4242-9FD7-72AC4A891338}"/>
              </a:ext>
            </a:extLst>
          </p:cNvPr>
          <p:cNvPicPr>
            <a:picLocks noChangeAspect="1"/>
          </p:cNvPicPr>
          <p:nvPr/>
        </p:nvPicPr>
        <p:blipFill>
          <a:blip r:embed="rId3"/>
          <a:stretch>
            <a:fillRect/>
          </a:stretch>
        </p:blipFill>
        <p:spPr>
          <a:xfrm>
            <a:off x="88821" y="5682016"/>
            <a:ext cx="3540787" cy="447869"/>
          </a:xfrm>
          <a:prstGeom prst="rect">
            <a:avLst/>
          </a:prstGeom>
        </p:spPr>
      </p:pic>
      <p:sp>
        <p:nvSpPr>
          <p:cNvPr id="6" name="TextBox 5">
            <a:extLst>
              <a:ext uri="{FF2B5EF4-FFF2-40B4-BE49-F238E27FC236}">
                <a16:creationId xmlns:a16="http://schemas.microsoft.com/office/drawing/2014/main" id="{548113BE-B7D1-4BC4-9B6E-3C2F9C44C712}"/>
              </a:ext>
            </a:extLst>
          </p:cNvPr>
          <p:cNvSpPr txBox="1"/>
          <p:nvPr/>
        </p:nvSpPr>
        <p:spPr>
          <a:xfrm>
            <a:off x="180412" y="4130214"/>
            <a:ext cx="4544008" cy="369332"/>
          </a:xfrm>
          <a:prstGeom prst="rect">
            <a:avLst/>
          </a:prstGeom>
          <a:noFill/>
        </p:spPr>
        <p:txBody>
          <a:bodyPr wrap="square" rtlCol="0">
            <a:spAutoFit/>
          </a:bodyPr>
          <a:lstStyle/>
          <a:p>
            <a:r>
              <a:rPr lang="en-IN" i="1" dirty="0">
                <a:solidFill>
                  <a:srgbClr val="C00000"/>
                </a:solidFill>
                <a:latin typeface="Times New Roman" panose="02020603050405020304" pitchFamily="18" charset="0"/>
                <a:cs typeface="Times New Roman" panose="02020603050405020304" pitchFamily="18" charset="0"/>
              </a:rPr>
              <a:t>Less OLR indicates higher height of clouds</a:t>
            </a:r>
          </a:p>
        </p:txBody>
      </p:sp>
      <p:sp>
        <p:nvSpPr>
          <p:cNvPr id="7" name="TextBox 6">
            <a:extLst>
              <a:ext uri="{FF2B5EF4-FFF2-40B4-BE49-F238E27FC236}">
                <a16:creationId xmlns:a16="http://schemas.microsoft.com/office/drawing/2014/main" id="{DC0C876C-0F95-4062-BFB0-C84ABB05CDA9}"/>
              </a:ext>
            </a:extLst>
          </p:cNvPr>
          <p:cNvSpPr txBox="1"/>
          <p:nvPr/>
        </p:nvSpPr>
        <p:spPr>
          <a:xfrm>
            <a:off x="10911353" y="1966889"/>
            <a:ext cx="1004596" cy="369332"/>
          </a:xfrm>
          <a:prstGeom prst="rect">
            <a:avLst/>
          </a:prstGeom>
          <a:noFill/>
        </p:spPr>
        <p:txBody>
          <a:bodyPr wrap="square" rtlCol="0">
            <a:spAutoFit/>
          </a:bodyPr>
          <a:lstStyle/>
          <a:p>
            <a:r>
              <a:rPr lang="en-IN" i="1" dirty="0">
                <a:solidFill>
                  <a:srgbClr val="FF0000"/>
                </a:solidFill>
                <a:latin typeface="Times New Roman" panose="02020603050405020304" pitchFamily="18" charset="0"/>
                <a:cs typeface="Times New Roman" panose="02020603050405020304" pitchFamily="18" charset="0"/>
              </a:rPr>
              <a:t>June 18</a:t>
            </a:r>
          </a:p>
        </p:txBody>
      </p:sp>
      <p:sp>
        <p:nvSpPr>
          <p:cNvPr id="8" name="TextBox 7">
            <a:extLst>
              <a:ext uri="{FF2B5EF4-FFF2-40B4-BE49-F238E27FC236}">
                <a16:creationId xmlns:a16="http://schemas.microsoft.com/office/drawing/2014/main" id="{2A2E0D29-3F22-4E83-A55F-75B34539E785}"/>
              </a:ext>
            </a:extLst>
          </p:cNvPr>
          <p:cNvSpPr txBox="1"/>
          <p:nvPr/>
        </p:nvSpPr>
        <p:spPr>
          <a:xfrm>
            <a:off x="5593702" y="6012130"/>
            <a:ext cx="1004596" cy="369332"/>
          </a:xfrm>
          <a:prstGeom prst="rect">
            <a:avLst/>
          </a:prstGeom>
          <a:noFill/>
        </p:spPr>
        <p:txBody>
          <a:bodyPr wrap="square" rtlCol="0">
            <a:spAutoFit/>
          </a:bodyPr>
          <a:lstStyle/>
          <a:p>
            <a:r>
              <a:rPr lang="en-IN" i="1" dirty="0">
                <a:solidFill>
                  <a:srgbClr val="FF0000"/>
                </a:solidFill>
                <a:latin typeface="Times New Roman" panose="02020603050405020304" pitchFamily="18" charset="0"/>
                <a:cs typeface="Times New Roman" panose="02020603050405020304" pitchFamily="18" charset="0"/>
              </a:rPr>
              <a:t>June 14</a:t>
            </a:r>
          </a:p>
        </p:txBody>
      </p:sp>
      <p:sp>
        <p:nvSpPr>
          <p:cNvPr id="9" name="TextBox 8">
            <a:extLst>
              <a:ext uri="{FF2B5EF4-FFF2-40B4-BE49-F238E27FC236}">
                <a16:creationId xmlns:a16="http://schemas.microsoft.com/office/drawing/2014/main" id="{110B1D56-07A2-4294-8825-E89CCF9C5240}"/>
              </a:ext>
            </a:extLst>
          </p:cNvPr>
          <p:cNvSpPr txBox="1"/>
          <p:nvPr/>
        </p:nvSpPr>
        <p:spPr>
          <a:xfrm>
            <a:off x="5652979" y="3989509"/>
            <a:ext cx="1004596" cy="369332"/>
          </a:xfrm>
          <a:prstGeom prst="rect">
            <a:avLst/>
          </a:prstGeom>
          <a:noFill/>
        </p:spPr>
        <p:txBody>
          <a:bodyPr wrap="square" rtlCol="0">
            <a:spAutoFit/>
          </a:bodyPr>
          <a:lstStyle/>
          <a:p>
            <a:r>
              <a:rPr lang="en-IN" i="1" dirty="0">
                <a:solidFill>
                  <a:srgbClr val="FF0000"/>
                </a:solidFill>
                <a:latin typeface="Times New Roman" panose="02020603050405020304" pitchFamily="18" charset="0"/>
                <a:cs typeface="Times New Roman" panose="02020603050405020304" pitchFamily="18" charset="0"/>
              </a:rPr>
              <a:t>June 13</a:t>
            </a:r>
          </a:p>
        </p:txBody>
      </p:sp>
      <p:sp>
        <p:nvSpPr>
          <p:cNvPr id="10" name="TextBox 9">
            <a:extLst>
              <a:ext uri="{FF2B5EF4-FFF2-40B4-BE49-F238E27FC236}">
                <a16:creationId xmlns:a16="http://schemas.microsoft.com/office/drawing/2014/main" id="{D8B19787-89E2-4379-A690-CBD5CDA0F586}"/>
              </a:ext>
            </a:extLst>
          </p:cNvPr>
          <p:cNvSpPr txBox="1"/>
          <p:nvPr/>
        </p:nvSpPr>
        <p:spPr>
          <a:xfrm>
            <a:off x="8291740" y="1966889"/>
            <a:ext cx="1004596" cy="369332"/>
          </a:xfrm>
          <a:prstGeom prst="rect">
            <a:avLst/>
          </a:prstGeom>
          <a:noFill/>
        </p:spPr>
        <p:txBody>
          <a:bodyPr wrap="square" rtlCol="0">
            <a:spAutoFit/>
          </a:bodyPr>
          <a:lstStyle/>
          <a:p>
            <a:r>
              <a:rPr lang="en-IN" i="1" dirty="0">
                <a:solidFill>
                  <a:srgbClr val="FF0000"/>
                </a:solidFill>
                <a:latin typeface="Times New Roman" panose="02020603050405020304" pitchFamily="18" charset="0"/>
                <a:cs typeface="Times New Roman" panose="02020603050405020304" pitchFamily="18" charset="0"/>
              </a:rPr>
              <a:t>June 15</a:t>
            </a:r>
          </a:p>
        </p:txBody>
      </p:sp>
      <p:sp>
        <p:nvSpPr>
          <p:cNvPr id="11" name="TextBox 10">
            <a:extLst>
              <a:ext uri="{FF2B5EF4-FFF2-40B4-BE49-F238E27FC236}">
                <a16:creationId xmlns:a16="http://schemas.microsoft.com/office/drawing/2014/main" id="{1C096069-BA0F-4EED-8019-41A76B970334}"/>
              </a:ext>
            </a:extLst>
          </p:cNvPr>
          <p:cNvSpPr txBox="1"/>
          <p:nvPr/>
        </p:nvSpPr>
        <p:spPr>
          <a:xfrm>
            <a:off x="11061646" y="6089042"/>
            <a:ext cx="1004596" cy="369332"/>
          </a:xfrm>
          <a:prstGeom prst="rect">
            <a:avLst/>
          </a:prstGeom>
          <a:noFill/>
        </p:spPr>
        <p:txBody>
          <a:bodyPr wrap="square" rtlCol="0">
            <a:spAutoFit/>
          </a:bodyPr>
          <a:lstStyle/>
          <a:p>
            <a:r>
              <a:rPr lang="en-IN" i="1" dirty="0">
                <a:solidFill>
                  <a:srgbClr val="FF0000"/>
                </a:solidFill>
                <a:latin typeface="Times New Roman" panose="02020603050405020304" pitchFamily="18" charset="0"/>
                <a:cs typeface="Times New Roman" panose="02020603050405020304" pitchFamily="18" charset="0"/>
              </a:rPr>
              <a:t>June 20</a:t>
            </a:r>
          </a:p>
        </p:txBody>
      </p:sp>
      <p:sp>
        <p:nvSpPr>
          <p:cNvPr id="12" name="TextBox 11">
            <a:extLst>
              <a:ext uri="{FF2B5EF4-FFF2-40B4-BE49-F238E27FC236}">
                <a16:creationId xmlns:a16="http://schemas.microsoft.com/office/drawing/2014/main" id="{0DFF3DDB-E3DC-4BD8-A6C1-48D574FD71A8}"/>
              </a:ext>
            </a:extLst>
          </p:cNvPr>
          <p:cNvSpPr txBox="1"/>
          <p:nvPr/>
        </p:nvSpPr>
        <p:spPr>
          <a:xfrm>
            <a:off x="8327674" y="6012130"/>
            <a:ext cx="1004596" cy="369332"/>
          </a:xfrm>
          <a:prstGeom prst="rect">
            <a:avLst/>
          </a:prstGeom>
          <a:noFill/>
        </p:spPr>
        <p:txBody>
          <a:bodyPr wrap="square" rtlCol="0">
            <a:spAutoFit/>
          </a:bodyPr>
          <a:lstStyle/>
          <a:p>
            <a:r>
              <a:rPr lang="en-IN" i="1" dirty="0">
                <a:solidFill>
                  <a:srgbClr val="FF0000"/>
                </a:solidFill>
                <a:latin typeface="Times New Roman" panose="02020603050405020304" pitchFamily="18" charset="0"/>
                <a:cs typeface="Times New Roman" panose="02020603050405020304" pitchFamily="18" charset="0"/>
              </a:rPr>
              <a:t>June 17</a:t>
            </a:r>
          </a:p>
        </p:txBody>
      </p:sp>
      <p:sp>
        <p:nvSpPr>
          <p:cNvPr id="13" name="TextBox 12">
            <a:extLst>
              <a:ext uri="{FF2B5EF4-FFF2-40B4-BE49-F238E27FC236}">
                <a16:creationId xmlns:a16="http://schemas.microsoft.com/office/drawing/2014/main" id="{946F1BF1-EE53-4AB4-8A5C-870058F6713E}"/>
              </a:ext>
            </a:extLst>
          </p:cNvPr>
          <p:cNvSpPr txBox="1"/>
          <p:nvPr/>
        </p:nvSpPr>
        <p:spPr>
          <a:xfrm>
            <a:off x="8338540" y="3995592"/>
            <a:ext cx="1004596" cy="369332"/>
          </a:xfrm>
          <a:prstGeom prst="rect">
            <a:avLst/>
          </a:prstGeom>
          <a:noFill/>
        </p:spPr>
        <p:txBody>
          <a:bodyPr wrap="square" rtlCol="0">
            <a:spAutoFit/>
          </a:bodyPr>
          <a:lstStyle/>
          <a:p>
            <a:r>
              <a:rPr lang="en-IN" i="1" dirty="0">
                <a:solidFill>
                  <a:srgbClr val="FF0000"/>
                </a:solidFill>
                <a:latin typeface="Times New Roman" panose="02020603050405020304" pitchFamily="18" charset="0"/>
                <a:cs typeface="Times New Roman" panose="02020603050405020304" pitchFamily="18" charset="0"/>
              </a:rPr>
              <a:t>June 16</a:t>
            </a:r>
          </a:p>
        </p:txBody>
      </p:sp>
      <p:sp>
        <p:nvSpPr>
          <p:cNvPr id="14" name="TextBox 13">
            <a:extLst>
              <a:ext uri="{FF2B5EF4-FFF2-40B4-BE49-F238E27FC236}">
                <a16:creationId xmlns:a16="http://schemas.microsoft.com/office/drawing/2014/main" id="{BE361CDE-0DCA-4DCD-856C-3E7A352D9B24}"/>
              </a:ext>
            </a:extLst>
          </p:cNvPr>
          <p:cNvSpPr txBox="1"/>
          <p:nvPr/>
        </p:nvSpPr>
        <p:spPr>
          <a:xfrm>
            <a:off x="5672127" y="1966889"/>
            <a:ext cx="1004596" cy="369332"/>
          </a:xfrm>
          <a:prstGeom prst="rect">
            <a:avLst/>
          </a:prstGeom>
          <a:noFill/>
        </p:spPr>
        <p:txBody>
          <a:bodyPr wrap="square" rtlCol="0">
            <a:spAutoFit/>
          </a:bodyPr>
          <a:lstStyle/>
          <a:p>
            <a:r>
              <a:rPr lang="en-IN" i="1" dirty="0">
                <a:solidFill>
                  <a:srgbClr val="FF0000"/>
                </a:solidFill>
                <a:latin typeface="Times New Roman" panose="02020603050405020304" pitchFamily="18" charset="0"/>
                <a:cs typeface="Times New Roman" panose="02020603050405020304" pitchFamily="18" charset="0"/>
              </a:rPr>
              <a:t>June 12</a:t>
            </a:r>
          </a:p>
        </p:txBody>
      </p:sp>
      <p:sp>
        <p:nvSpPr>
          <p:cNvPr id="15" name="TextBox 14">
            <a:extLst>
              <a:ext uri="{FF2B5EF4-FFF2-40B4-BE49-F238E27FC236}">
                <a16:creationId xmlns:a16="http://schemas.microsoft.com/office/drawing/2014/main" id="{6100391E-4D4E-4113-8B19-F112CE5F936D}"/>
              </a:ext>
            </a:extLst>
          </p:cNvPr>
          <p:cNvSpPr txBox="1"/>
          <p:nvPr/>
        </p:nvSpPr>
        <p:spPr>
          <a:xfrm>
            <a:off x="11006992" y="4002231"/>
            <a:ext cx="1004596" cy="369332"/>
          </a:xfrm>
          <a:prstGeom prst="rect">
            <a:avLst/>
          </a:prstGeom>
          <a:noFill/>
        </p:spPr>
        <p:txBody>
          <a:bodyPr wrap="square" rtlCol="0">
            <a:spAutoFit/>
          </a:bodyPr>
          <a:lstStyle/>
          <a:p>
            <a:r>
              <a:rPr lang="en-IN" i="1" dirty="0">
                <a:solidFill>
                  <a:srgbClr val="FF0000"/>
                </a:solidFill>
                <a:latin typeface="Times New Roman" panose="02020603050405020304" pitchFamily="18" charset="0"/>
                <a:cs typeface="Times New Roman" panose="02020603050405020304" pitchFamily="18" charset="0"/>
              </a:rPr>
              <a:t>June 19</a:t>
            </a:r>
          </a:p>
        </p:txBody>
      </p:sp>
    </p:spTree>
    <p:extLst>
      <p:ext uri="{BB962C8B-B14F-4D97-AF65-F5344CB8AC3E}">
        <p14:creationId xmlns:p14="http://schemas.microsoft.com/office/powerpoint/2010/main" val="34649433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BB7B6-C189-4D47-A5C9-82B3F647C197}"/>
              </a:ext>
            </a:extLst>
          </p:cNvPr>
          <p:cNvSpPr>
            <a:spLocks noGrp="1"/>
          </p:cNvSpPr>
          <p:nvPr>
            <p:ph type="title"/>
          </p:nvPr>
        </p:nvSpPr>
        <p:spPr>
          <a:xfrm>
            <a:off x="0" y="263527"/>
            <a:ext cx="7996335" cy="1450757"/>
          </a:xfrm>
        </p:spPr>
        <p:txBody>
          <a:bodyPr>
            <a:normAutofit/>
          </a:bodyPr>
          <a:lstStyle/>
          <a:p>
            <a:r>
              <a:rPr lang="en-IN" sz="2600" b="1" i="1" dirty="0">
                <a:solidFill>
                  <a:srgbClr val="C00000"/>
                </a:solidFill>
                <a:latin typeface="Times New Roman" panose="02020603050405020304" pitchFamily="18" charset="0"/>
                <a:cs typeface="Times New Roman" panose="02020603050405020304" pitchFamily="18" charset="0"/>
              </a:rPr>
              <a:t>Vertical Gradient of Equivalent Potential Temperature</a:t>
            </a:r>
          </a:p>
        </p:txBody>
      </p:sp>
      <p:pic>
        <p:nvPicPr>
          <p:cNvPr id="4" name="Picture 3">
            <a:extLst>
              <a:ext uri="{FF2B5EF4-FFF2-40B4-BE49-F238E27FC236}">
                <a16:creationId xmlns:a16="http://schemas.microsoft.com/office/drawing/2014/main" id="{421B0CF5-EFE3-44C9-A8C7-9DFB771726B9}"/>
              </a:ext>
            </a:extLst>
          </p:cNvPr>
          <p:cNvPicPr>
            <a:picLocks noChangeAspect="1"/>
          </p:cNvPicPr>
          <p:nvPr/>
        </p:nvPicPr>
        <p:blipFill rotWithShape="1">
          <a:blip r:embed="rId2"/>
          <a:srcRect l="5592" r="10546"/>
          <a:stretch/>
        </p:blipFill>
        <p:spPr>
          <a:xfrm>
            <a:off x="5374433" y="1816595"/>
            <a:ext cx="6447452" cy="4290776"/>
          </a:xfrm>
          <a:prstGeom prst="rect">
            <a:avLst/>
          </a:prstGeom>
        </p:spPr>
      </p:pic>
      <p:sp>
        <p:nvSpPr>
          <p:cNvPr id="5" name="TextBox 4">
            <a:extLst>
              <a:ext uri="{FF2B5EF4-FFF2-40B4-BE49-F238E27FC236}">
                <a16:creationId xmlns:a16="http://schemas.microsoft.com/office/drawing/2014/main" id="{4CE862CE-2EB8-46E9-81A4-96BBFB040D26}"/>
              </a:ext>
            </a:extLst>
          </p:cNvPr>
          <p:cNvSpPr txBox="1"/>
          <p:nvPr/>
        </p:nvSpPr>
        <p:spPr>
          <a:xfrm>
            <a:off x="83976" y="1940767"/>
            <a:ext cx="5290457" cy="2585323"/>
          </a:xfrm>
          <a:prstGeom prst="rect">
            <a:avLst/>
          </a:prstGeom>
          <a:noFill/>
        </p:spPr>
        <p:txBody>
          <a:bodyPr wrap="square" rtlCol="0">
            <a:spAutoFit/>
          </a:bodyPr>
          <a:lstStyle/>
          <a:p>
            <a:pPr algn="just"/>
            <a:r>
              <a:rPr lang="en-IN" i="1" dirty="0">
                <a:latin typeface="Times New Roman" panose="02020603050405020304" pitchFamily="18" charset="0"/>
                <a:cs typeface="Times New Roman" panose="02020603050405020304" pitchFamily="18" charset="0"/>
              </a:rPr>
              <a:t>Equivalent potential temperature is a thermodynamic property dependent on temperature and moisture. </a:t>
            </a:r>
          </a:p>
          <a:p>
            <a:pPr algn="just"/>
            <a:endParaRPr lang="en-IN" i="1" dirty="0">
              <a:latin typeface="Times New Roman" panose="02020603050405020304" pitchFamily="18" charset="0"/>
              <a:cs typeface="Times New Roman" panose="02020603050405020304" pitchFamily="18" charset="0"/>
            </a:endParaRPr>
          </a:p>
          <a:p>
            <a:pPr algn="just"/>
            <a:r>
              <a:rPr lang="en-IN" i="1" dirty="0">
                <a:latin typeface="Times New Roman" panose="02020603050405020304" pitchFamily="18" charset="0"/>
                <a:cs typeface="Times New Roman" panose="02020603050405020304" pitchFamily="18" charset="0"/>
              </a:rPr>
              <a:t>It is related to the stability of air column in the atmosphere (Manoj et.al 2011).</a:t>
            </a:r>
          </a:p>
          <a:p>
            <a:pPr algn="just"/>
            <a:endParaRPr lang="en-IN" i="1" dirty="0">
              <a:latin typeface="Times New Roman" panose="02020603050405020304" pitchFamily="18" charset="0"/>
              <a:cs typeface="Times New Roman" panose="02020603050405020304" pitchFamily="18" charset="0"/>
            </a:endParaRPr>
          </a:p>
          <a:p>
            <a:pPr algn="just"/>
            <a:r>
              <a:rPr lang="en-IN" i="1" dirty="0">
                <a:latin typeface="Times New Roman" panose="02020603050405020304" pitchFamily="18" charset="0"/>
                <a:cs typeface="Times New Roman" panose="02020603050405020304" pitchFamily="18" charset="0"/>
              </a:rPr>
              <a:t>In stable conditions, </a:t>
            </a:r>
            <a:r>
              <a:rPr lang="en-IN" i="1" dirty="0" err="1">
                <a:latin typeface="Times New Roman" panose="02020603050405020304" pitchFamily="18" charset="0"/>
                <a:cs typeface="Times New Roman" panose="02020603050405020304" pitchFamily="18" charset="0"/>
              </a:rPr>
              <a:t>θe</a:t>
            </a:r>
            <a:r>
              <a:rPr lang="en-IN" i="1" dirty="0">
                <a:latin typeface="Times New Roman" panose="02020603050405020304" pitchFamily="18" charset="0"/>
                <a:cs typeface="Times New Roman" panose="02020603050405020304" pitchFamily="18" charset="0"/>
              </a:rPr>
              <a:t> increases with height, and if</a:t>
            </a:r>
          </a:p>
          <a:p>
            <a:pPr algn="just"/>
            <a:r>
              <a:rPr lang="en-IN" i="1" dirty="0">
                <a:latin typeface="Times New Roman" panose="02020603050405020304" pitchFamily="18" charset="0"/>
                <a:cs typeface="Times New Roman" panose="02020603050405020304" pitchFamily="18" charset="0"/>
              </a:rPr>
              <a:t>it decreases with height (</a:t>
            </a:r>
            <a:r>
              <a:rPr lang="en-IN" i="1" dirty="0" err="1">
                <a:latin typeface="Times New Roman" panose="02020603050405020304" pitchFamily="18" charset="0"/>
                <a:cs typeface="Times New Roman" panose="02020603050405020304" pitchFamily="18" charset="0"/>
              </a:rPr>
              <a:t>dθe</a:t>
            </a:r>
            <a:r>
              <a:rPr lang="en-IN" i="1" dirty="0">
                <a:latin typeface="Times New Roman" panose="02020603050405020304" pitchFamily="18" charset="0"/>
                <a:cs typeface="Times New Roman" panose="02020603050405020304" pitchFamily="18" charset="0"/>
              </a:rPr>
              <a:t>/</a:t>
            </a:r>
            <a:r>
              <a:rPr lang="en-IN" i="1" dirty="0" err="1">
                <a:latin typeface="Times New Roman" panose="02020603050405020304" pitchFamily="18" charset="0"/>
                <a:cs typeface="Times New Roman" panose="02020603050405020304" pitchFamily="18" charset="0"/>
              </a:rPr>
              <a:t>dz</a:t>
            </a:r>
            <a:r>
              <a:rPr lang="en-IN" i="1" dirty="0">
                <a:latin typeface="Times New Roman" panose="02020603050405020304" pitchFamily="18" charset="0"/>
                <a:cs typeface="Times New Roman" panose="02020603050405020304" pitchFamily="18" charset="0"/>
              </a:rPr>
              <a:t> &lt; 0), then convection</a:t>
            </a:r>
          </a:p>
          <a:p>
            <a:pPr algn="just"/>
            <a:r>
              <a:rPr lang="en-IN" i="1" dirty="0">
                <a:latin typeface="Times New Roman" panose="02020603050405020304" pitchFamily="18" charset="0"/>
                <a:cs typeface="Times New Roman" panose="02020603050405020304" pitchFamily="18" charset="0"/>
              </a:rPr>
              <a:t>can be triggered (Holton 2004).</a:t>
            </a:r>
          </a:p>
        </p:txBody>
      </p:sp>
    </p:spTree>
    <p:extLst>
      <p:ext uri="{BB962C8B-B14F-4D97-AF65-F5344CB8AC3E}">
        <p14:creationId xmlns:p14="http://schemas.microsoft.com/office/powerpoint/2010/main" val="19665547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3E11BD-3888-4255-AC95-0B2710E23551}"/>
              </a:ext>
            </a:extLst>
          </p:cNvPr>
          <p:cNvPicPr>
            <a:picLocks noChangeAspect="1"/>
          </p:cNvPicPr>
          <p:nvPr/>
        </p:nvPicPr>
        <p:blipFill>
          <a:blip r:embed="rId2"/>
          <a:stretch>
            <a:fillRect/>
          </a:stretch>
        </p:blipFill>
        <p:spPr>
          <a:xfrm>
            <a:off x="1" y="75222"/>
            <a:ext cx="3956179" cy="3137501"/>
          </a:xfrm>
          <a:prstGeom prst="rect">
            <a:avLst/>
          </a:prstGeom>
        </p:spPr>
      </p:pic>
      <p:pic>
        <p:nvPicPr>
          <p:cNvPr id="5" name="Picture 4">
            <a:extLst>
              <a:ext uri="{FF2B5EF4-FFF2-40B4-BE49-F238E27FC236}">
                <a16:creationId xmlns:a16="http://schemas.microsoft.com/office/drawing/2014/main" id="{4BEDD0E6-57CF-4B94-90FE-71B4A3F4B198}"/>
              </a:ext>
            </a:extLst>
          </p:cNvPr>
          <p:cNvPicPr>
            <a:picLocks noChangeAspect="1"/>
          </p:cNvPicPr>
          <p:nvPr/>
        </p:nvPicPr>
        <p:blipFill>
          <a:blip r:embed="rId3"/>
          <a:stretch>
            <a:fillRect/>
          </a:stretch>
        </p:blipFill>
        <p:spPr>
          <a:xfrm>
            <a:off x="3956181" y="1115544"/>
            <a:ext cx="8310464" cy="5518521"/>
          </a:xfrm>
          <a:prstGeom prst="rect">
            <a:avLst/>
          </a:prstGeom>
        </p:spPr>
      </p:pic>
      <p:sp>
        <p:nvSpPr>
          <p:cNvPr id="6" name="TextBox 5">
            <a:extLst>
              <a:ext uri="{FF2B5EF4-FFF2-40B4-BE49-F238E27FC236}">
                <a16:creationId xmlns:a16="http://schemas.microsoft.com/office/drawing/2014/main" id="{E3600A00-A39E-43E3-9CCF-FD4C14D5DA2F}"/>
              </a:ext>
            </a:extLst>
          </p:cNvPr>
          <p:cNvSpPr txBox="1"/>
          <p:nvPr/>
        </p:nvSpPr>
        <p:spPr>
          <a:xfrm>
            <a:off x="3956180" y="133718"/>
            <a:ext cx="7943741" cy="923330"/>
          </a:xfrm>
          <a:prstGeom prst="rect">
            <a:avLst/>
          </a:prstGeom>
          <a:noFill/>
        </p:spPr>
        <p:txBody>
          <a:bodyPr wrap="square" rtlCol="0">
            <a:spAutoFit/>
          </a:bodyPr>
          <a:lstStyle/>
          <a:p>
            <a:pPr algn="just"/>
            <a:r>
              <a:rPr lang="en-IN" i="1" dirty="0">
                <a:latin typeface="Times New Roman" panose="02020603050405020304" pitchFamily="18" charset="0"/>
                <a:cs typeface="Times New Roman" panose="02020603050405020304" pitchFamily="18" charset="0"/>
              </a:rPr>
              <a:t>strong negative pressure vertical velocity (ω at 500 </a:t>
            </a:r>
            <a:r>
              <a:rPr lang="en-IN" i="1" dirty="0" err="1">
                <a:latin typeface="Times New Roman" panose="02020603050405020304" pitchFamily="18" charset="0"/>
                <a:cs typeface="Times New Roman" panose="02020603050405020304" pitchFamily="18" charset="0"/>
              </a:rPr>
              <a:t>hpa</a:t>
            </a:r>
            <a:r>
              <a:rPr lang="en-IN" i="1" dirty="0">
                <a:latin typeface="Times New Roman" panose="02020603050405020304" pitchFamily="18" charset="0"/>
                <a:cs typeface="Times New Roman" panose="02020603050405020304" pitchFamily="18" charset="0"/>
              </a:rPr>
              <a:t>) at this level around the time of most of the rainfall events which substantiates that strong moist instability induced higher vertical velocity leading to vigorous convection.</a:t>
            </a:r>
          </a:p>
        </p:txBody>
      </p:sp>
    </p:spTree>
    <p:extLst>
      <p:ext uri="{BB962C8B-B14F-4D97-AF65-F5344CB8AC3E}">
        <p14:creationId xmlns:p14="http://schemas.microsoft.com/office/powerpoint/2010/main" val="14018421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90604-D6AB-4940-985F-5BCA0FF6AA4B}"/>
              </a:ext>
            </a:extLst>
          </p:cNvPr>
          <p:cNvSpPr>
            <a:spLocks noGrp="1"/>
          </p:cNvSpPr>
          <p:nvPr>
            <p:ph type="title"/>
          </p:nvPr>
        </p:nvSpPr>
        <p:spPr>
          <a:xfrm>
            <a:off x="0" y="127983"/>
            <a:ext cx="10058400" cy="1450757"/>
          </a:xfrm>
        </p:spPr>
        <p:txBody>
          <a:bodyPr>
            <a:normAutofit/>
          </a:bodyPr>
          <a:lstStyle/>
          <a:p>
            <a:pPr algn="just"/>
            <a:r>
              <a:rPr lang="en-IN" sz="2600" b="1" i="1" dirty="0">
                <a:solidFill>
                  <a:srgbClr val="C00000"/>
                </a:solidFill>
                <a:latin typeface="Times New Roman" panose="02020603050405020304" pitchFamily="18" charset="0"/>
                <a:cs typeface="Times New Roman" panose="02020603050405020304" pitchFamily="18" charset="0"/>
              </a:rPr>
              <a:t>NAO &amp;Indian Summer Monsoon</a:t>
            </a:r>
          </a:p>
        </p:txBody>
      </p:sp>
      <p:sp>
        <p:nvSpPr>
          <p:cNvPr id="3" name="Content Placeholder 2">
            <a:extLst>
              <a:ext uri="{FF2B5EF4-FFF2-40B4-BE49-F238E27FC236}">
                <a16:creationId xmlns:a16="http://schemas.microsoft.com/office/drawing/2014/main" id="{548C16AF-5044-4B69-8FAB-9289DC9B246B}"/>
              </a:ext>
            </a:extLst>
          </p:cNvPr>
          <p:cNvSpPr>
            <a:spLocks noGrp="1"/>
          </p:cNvSpPr>
          <p:nvPr>
            <p:ph idx="1"/>
          </p:nvPr>
        </p:nvSpPr>
        <p:spPr>
          <a:xfrm>
            <a:off x="149290" y="1845734"/>
            <a:ext cx="11737910" cy="4023360"/>
          </a:xfrm>
        </p:spPr>
        <p:txBody>
          <a:bodyPr>
            <a:normAutofit/>
          </a:bodyPr>
          <a:lstStyle/>
          <a:p>
            <a:pPr algn="just">
              <a:buFont typeface="Wingdings" panose="05000000000000000000" pitchFamily="2" charset="2"/>
              <a:buChar char="Ø"/>
            </a:pPr>
            <a:r>
              <a:rPr lang="en-IN" sz="1800" i="1" dirty="0">
                <a:latin typeface="Times New Roman" panose="02020603050405020304" pitchFamily="18" charset="0"/>
                <a:cs typeface="Times New Roman" panose="02020603050405020304" pitchFamily="18" charset="0"/>
              </a:rPr>
              <a:t>The North Atlantic Oscillation is delineated as the sea level pressure (SLP) difference between </a:t>
            </a:r>
            <a:r>
              <a:rPr lang="nn-NO" sz="1800" i="1" dirty="0">
                <a:latin typeface="Times New Roman" panose="02020603050405020304" pitchFamily="18" charset="0"/>
                <a:cs typeface="Times New Roman" panose="02020603050405020304" pitchFamily="18" charset="0"/>
              </a:rPr>
              <a:t>Ponta Delagada, Azores and Stykkisholmur, Iceland </a:t>
            </a:r>
            <a:r>
              <a:rPr lang="en-IN" sz="1800" i="1" dirty="0">
                <a:latin typeface="Times New Roman" panose="02020603050405020304" pitchFamily="18" charset="0"/>
                <a:cs typeface="Times New Roman" panose="02020603050405020304" pitchFamily="18" charset="0"/>
              </a:rPr>
              <a:t>(Hurrell 1995). </a:t>
            </a:r>
          </a:p>
          <a:p>
            <a:pPr algn="just">
              <a:buFont typeface="Wingdings" panose="05000000000000000000" pitchFamily="2" charset="2"/>
              <a:buChar char="Ø"/>
            </a:pPr>
            <a:r>
              <a:rPr lang="en-IN" sz="1800" i="1" dirty="0">
                <a:latin typeface="Times New Roman" panose="02020603050405020304" pitchFamily="18" charset="0"/>
                <a:cs typeface="Times New Roman" panose="02020603050405020304" pitchFamily="18" charset="0"/>
              </a:rPr>
              <a:t>NAO was first identified by Sir Gilbert Walker (Walker 1924; Walker and Bliss 1932). </a:t>
            </a:r>
          </a:p>
          <a:p>
            <a:pPr algn="just">
              <a:buFont typeface="Wingdings" panose="05000000000000000000" pitchFamily="2" charset="2"/>
              <a:buChar char="Ø"/>
            </a:pPr>
            <a:r>
              <a:rPr lang="en-IN" sz="1800" i="1" dirty="0">
                <a:latin typeface="Times New Roman" panose="02020603050405020304" pitchFamily="18" charset="0"/>
                <a:cs typeface="Times New Roman" panose="02020603050405020304" pitchFamily="18" charset="0"/>
              </a:rPr>
              <a:t>Summer NAO is shown to have an impact on summer rainfall of Northern Hemisphere (Hurrell </a:t>
            </a:r>
            <a:r>
              <a:rPr lang="da-DK" sz="1800" i="1" dirty="0">
                <a:latin typeface="Times New Roman" panose="02020603050405020304" pitchFamily="18" charset="0"/>
                <a:cs typeface="Times New Roman" panose="02020603050405020304" pitchFamily="18" charset="0"/>
              </a:rPr>
              <a:t>and Folland 2002; Folland et al. 2009; Linderholm </a:t>
            </a:r>
            <a:r>
              <a:rPr lang="en-IN" sz="1800" i="1" dirty="0">
                <a:latin typeface="Times New Roman" panose="02020603050405020304" pitchFamily="18" charset="0"/>
                <a:cs typeface="Times New Roman" panose="02020603050405020304" pitchFamily="18" charset="0"/>
              </a:rPr>
              <a:t>et al. 2011).</a:t>
            </a:r>
          </a:p>
          <a:p>
            <a:pPr algn="just">
              <a:buFont typeface="Wingdings" panose="05000000000000000000" pitchFamily="2" charset="2"/>
              <a:buChar char="Ø"/>
            </a:pPr>
            <a:r>
              <a:rPr lang="en-IN" sz="1800" i="1" dirty="0">
                <a:latin typeface="Times New Roman" panose="02020603050405020304" pitchFamily="18" charset="0"/>
                <a:cs typeface="Times New Roman" panose="02020603050405020304" pitchFamily="18" charset="0"/>
              </a:rPr>
              <a:t>Negative NAO is associated with slowed polar vortex and polar jet stream (Mid latitude Jet Stream), and when jet slows, it moves in waveform pattern (Rossby waves) which is a result of weakening of both Icelandic low and Azores High, and cause decrease in pressure gradient.</a:t>
            </a:r>
          </a:p>
          <a:p>
            <a:pPr>
              <a:buFont typeface="Wingdings" panose="05000000000000000000" pitchFamily="2" charset="2"/>
              <a:buChar char="Ø"/>
            </a:pPr>
            <a:r>
              <a:rPr lang="en-IN" sz="1800" i="1" dirty="0">
                <a:latin typeface="Times New Roman" panose="02020603050405020304" pitchFamily="18" charset="0"/>
                <a:cs typeface="Times New Roman" panose="02020603050405020304" pitchFamily="18" charset="0"/>
              </a:rPr>
              <a:t>The decrease in pressure gradient results in a decrease in the zonal westerlies that causes the cold air to move southward. </a:t>
            </a:r>
          </a:p>
        </p:txBody>
      </p:sp>
    </p:spTree>
    <p:extLst>
      <p:ext uri="{BB962C8B-B14F-4D97-AF65-F5344CB8AC3E}">
        <p14:creationId xmlns:p14="http://schemas.microsoft.com/office/powerpoint/2010/main" val="2612497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76E94B-82B2-4A36-A083-275412D67EAE}"/>
              </a:ext>
            </a:extLst>
          </p:cNvPr>
          <p:cNvPicPr>
            <a:picLocks noChangeAspect="1"/>
          </p:cNvPicPr>
          <p:nvPr/>
        </p:nvPicPr>
        <p:blipFill rotWithShape="1">
          <a:blip r:embed="rId2"/>
          <a:srcRect l="27447" t="9660" b="4626"/>
          <a:stretch/>
        </p:blipFill>
        <p:spPr>
          <a:xfrm>
            <a:off x="0" y="0"/>
            <a:ext cx="10328988" cy="6863997"/>
          </a:xfrm>
          <a:prstGeom prst="rect">
            <a:avLst/>
          </a:prstGeom>
        </p:spPr>
      </p:pic>
      <p:sp>
        <p:nvSpPr>
          <p:cNvPr id="5" name="Rectangle 4">
            <a:extLst>
              <a:ext uri="{FF2B5EF4-FFF2-40B4-BE49-F238E27FC236}">
                <a16:creationId xmlns:a16="http://schemas.microsoft.com/office/drawing/2014/main" id="{B44A9C0C-1356-4E2F-9365-2A1D2E5105FB}"/>
              </a:ext>
            </a:extLst>
          </p:cNvPr>
          <p:cNvSpPr/>
          <p:nvPr/>
        </p:nvSpPr>
        <p:spPr>
          <a:xfrm>
            <a:off x="127520" y="4115200"/>
            <a:ext cx="6096000" cy="923330"/>
          </a:xfrm>
          <a:prstGeom prst="rect">
            <a:avLst/>
          </a:prstGeom>
        </p:spPr>
        <p:txBody>
          <a:bodyPr>
            <a:spAutoFit/>
          </a:bodyPr>
          <a:lstStyle/>
          <a:p>
            <a:pPr algn="just">
              <a:buFont typeface="Wingdings" panose="05000000000000000000" pitchFamily="2" charset="2"/>
              <a:buChar char="Ø"/>
            </a:pPr>
            <a:r>
              <a:rPr lang="en-IN" b="1" i="1" dirty="0">
                <a:solidFill>
                  <a:srgbClr val="FF0000"/>
                </a:solidFill>
                <a:latin typeface="Times New Roman" panose="02020603050405020304" pitchFamily="18" charset="0"/>
                <a:cs typeface="Times New Roman" panose="02020603050405020304" pitchFamily="18" charset="0"/>
              </a:rPr>
              <a:t>The North Atlantic Oscillation is delineated as the sea level pressure (SLP) difference between </a:t>
            </a:r>
            <a:r>
              <a:rPr lang="nn-NO" b="1" i="1" dirty="0">
                <a:solidFill>
                  <a:srgbClr val="FF0000"/>
                </a:solidFill>
                <a:latin typeface="Times New Roman" panose="02020603050405020304" pitchFamily="18" charset="0"/>
                <a:cs typeface="Times New Roman" panose="02020603050405020304" pitchFamily="18" charset="0"/>
              </a:rPr>
              <a:t>Ponta Delagada, Azores and Stykkisholmur, Iceland </a:t>
            </a:r>
            <a:r>
              <a:rPr lang="en-IN" b="1" i="1" dirty="0">
                <a:solidFill>
                  <a:srgbClr val="FF0000"/>
                </a:solidFill>
                <a:latin typeface="Times New Roman" panose="02020603050405020304" pitchFamily="18" charset="0"/>
                <a:cs typeface="Times New Roman" panose="02020603050405020304" pitchFamily="18" charset="0"/>
              </a:rPr>
              <a:t>(Hurrell 1995). </a:t>
            </a:r>
          </a:p>
        </p:txBody>
      </p:sp>
      <p:cxnSp>
        <p:nvCxnSpPr>
          <p:cNvPr id="7" name="Straight Arrow Connector 6">
            <a:extLst>
              <a:ext uri="{FF2B5EF4-FFF2-40B4-BE49-F238E27FC236}">
                <a16:creationId xmlns:a16="http://schemas.microsoft.com/office/drawing/2014/main" id="{3214BA41-5132-43E1-A458-A6AFDACED277}"/>
              </a:ext>
            </a:extLst>
          </p:cNvPr>
          <p:cNvCxnSpPr/>
          <p:nvPr/>
        </p:nvCxnSpPr>
        <p:spPr>
          <a:xfrm>
            <a:off x="4609322" y="942392"/>
            <a:ext cx="755780" cy="428275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0255940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83147-18AF-4F20-B7FD-232043969355}"/>
              </a:ext>
            </a:extLst>
          </p:cNvPr>
          <p:cNvSpPr>
            <a:spLocks noGrp="1"/>
          </p:cNvSpPr>
          <p:nvPr>
            <p:ph type="title"/>
          </p:nvPr>
        </p:nvSpPr>
        <p:spPr>
          <a:xfrm>
            <a:off x="0" y="0"/>
            <a:ext cx="10058400" cy="449736"/>
          </a:xfrm>
        </p:spPr>
        <p:txBody>
          <a:bodyPr>
            <a:normAutofit/>
          </a:bodyPr>
          <a:lstStyle/>
          <a:p>
            <a:r>
              <a:rPr lang="en-IN" sz="2600" b="1" i="1" dirty="0">
                <a:solidFill>
                  <a:srgbClr val="C00000"/>
                </a:solidFill>
                <a:latin typeface="Times New Roman" panose="02020603050405020304" pitchFamily="18" charset="0"/>
                <a:cs typeface="Times New Roman" panose="02020603050405020304" pitchFamily="18" charset="0"/>
              </a:rPr>
              <a:t>Positive &amp; Negative Phases of NAO</a:t>
            </a:r>
          </a:p>
        </p:txBody>
      </p:sp>
      <p:pic>
        <p:nvPicPr>
          <p:cNvPr id="1026" name="Picture 2" descr="Image result for positive and negative nao">
            <a:extLst>
              <a:ext uri="{FF2B5EF4-FFF2-40B4-BE49-F238E27FC236}">
                <a16:creationId xmlns:a16="http://schemas.microsoft.com/office/drawing/2014/main" id="{20A13194-D5BB-4B8B-AD97-49DB6F6E835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1669" b="7244"/>
          <a:stretch/>
        </p:blipFill>
        <p:spPr bwMode="auto">
          <a:xfrm>
            <a:off x="149290" y="549619"/>
            <a:ext cx="5467740" cy="49891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positive and negative nao">
            <a:extLst>
              <a:ext uri="{FF2B5EF4-FFF2-40B4-BE49-F238E27FC236}">
                <a16:creationId xmlns:a16="http://schemas.microsoft.com/office/drawing/2014/main" id="{A4B8D663-8A0D-430A-AA50-C591FDE1B78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r="1814" b="6898"/>
          <a:stretch/>
        </p:blipFill>
        <p:spPr bwMode="auto">
          <a:xfrm>
            <a:off x="6724260" y="549619"/>
            <a:ext cx="5467740" cy="496075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85853F0-F14E-4D2A-8749-40F0C50E1B25}"/>
              </a:ext>
            </a:extLst>
          </p:cNvPr>
          <p:cNvSpPr txBox="1"/>
          <p:nvPr/>
        </p:nvSpPr>
        <p:spPr>
          <a:xfrm>
            <a:off x="373224" y="4917233"/>
            <a:ext cx="2873829" cy="373224"/>
          </a:xfrm>
          <a:prstGeom prst="rect">
            <a:avLst/>
          </a:prstGeom>
          <a:noFill/>
        </p:spPr>
        <p:txBody>
          <a:bodyPr wrap="square" rtlCol="0">
            <a:spAutoFit/>
          </a:bodyPr>
          <a:lstStyle/>
          <a:p>
            <a:r>
              <a:rPr lang="en-IN" dirty="0">
                <a:solidFill>
                  <a:srgbClr val="FFFF00"/>
                </a:solidFill>
                <a:latin typeface="Times New Roman" panose="02020603050405020304" pitchFamily="18" charset="0"/>
                <a:cs typeface="Times New Roman" panose="02020603050405020304" pitchFamily="18" charset="0"/>
              </a:rPr>
              <a:t>Positive Phase of NAO</a:t>
            </a:r>
          </a:p>
        </p:txBody>
      </p:sp>
      <p:sp>
        <p:nvSpPr>
          <p:cNvPr id="13" name="TextBox 12">
            <a:extLst>
              <a:ext uri="{FF2B5EF4-FFF2-40B4-BE49-F238E27FC236}">
                <a16:creationId xmlns:a16="http://schemas.microsoft.com/office/drawing/2014/main" id="{FF16878A-6D91-4DF5-A181-AB77C617F40A}"/>
              </a:ext>
            </a:extLst>
          </p:cNvPr>
          <p:cNvSpPr txBox="1"/>
          <p:nvPr/>
        </p:nvSpPr>
        <p:spPr>
          <a:xfrm>
            <a:off x="6870440" y="4948335"/>
            <a:ext cx="2873829" cy="373224"/>
          </a:xfrm>
          <a:prstGeom prst="rect">
            <a:avLst/>
          </a:prstGeom>
          <a:noFill/>
        </p:spPr>
        <p:txBody>
          <a:bodyPr wrap="square" rtlCol="0">
            <a:spAutoFit/>
          </a:bodyPr>
          <a:lstStyle/>
          <a:p>
            <a:r>
              <a:rPr lang="en-IN" dirty="0">
                <a:solidFill>
                  <a:srgbClr val="FFFF00"/>
                </a:solidFill>
                <a:latin typeface="Times New Roman" panose="02020603050405020304" pitchFamily="18" charset="0"/>
                <a:cs typeface="Times New Roman" panose="02020603050405020304" pitchFamily="18" charset="0"/>
              </a:rPr>
              <a:t>Negative Phase of NAO</a:t>
            </a:r>
          </a:p>
        </p:txBody>
      </p:sp>
      <p:sp>
        <p:nvSpPr>
          <p:cNvPr id="6" name="TextBox 5">
            <a:extLst>
              <a:ext uri="{FF2B5EF4-FFF2-40B4-BE49-F238E27FC236}">
                <a16:creationId xmlns:a16="http://schemas.microsoft.com/office/drawing/2014/main" id="{B80D28B5-C0F9-4444-AB6A-DA74CCBE3C3A}"/>
              </a:ext>
            </a:extLst>
          </p:cNvPr>
          <p:cNvSpPr txBox="1"/>
          <p:nvPr/>
        </p:nvSpPr>
        <p:spPr>
          <a:xfrm>
            <a:off x="6870441" y="6494106"/>
            <a:ext cx="5231364" cy="369332"/>
          </a:xfrm>
          <a:prstGeom prst="rect">
            <a:avLst/>
          </a:prstGeom>
          <a:noFill/>
        </p:spPr>
        <p:txBody>
          <a:bodyPr wrap="square" rtlCol="0">
            <a:spAutoFit/>
          </a:bodyPr>
          <a:lstStyle/>
          <a:p>
            <a:r>
              <a:rPr lang="en-IN" i="1" dirty="0">
                <a:latin typeface="Times New Roman" panose="02020603050405020304" pitchFamily="18" charset="0"/>
                <a:cs typeface="Times New Roman" panose="02020603050405020304" pitchFamily="18" charset="0"/>
              </a:rPr>
              <a:t>Source: http://alekistan.com/el-nino-and-nao/</a:t>
            </a:r>
          </a:p>
        </p:txBody>
      </p:sp>
      <p:sp>
        <p:nvSpPr>
          <p:cNvPr id="7" name="TextBox 6">
            <a:extLst>
              <a:ext uri="{FF2B5EF4-FFF2-40B4-BE49-F238E27FC236}">
                <a16:creationId xmlns:a16="http://schemas.microsoft.com/office/drawing/2014/main" id="{8E8EF73C-DEE4-4134-82D0-998DFCC60D13}"/>
              </a:ext>
            </a:extLst>
          </p:cNvPr>
          <p:cNvSpPr txBox="1"/>
          <p:nvPr/>
        </p:nvSpPr>
        <p:spPr>
          <a:xfrm>
            <a:off x="242596" y="5710335"/>
            <a:ext cx="5374434" cy="646331"/>
          </a:xfrm>
          <a:prstGeom prst="rect">
            <a:avLst/>
          </a:prstGeom>
          <a:noFill/>
        </p:spPr>
        <p:txBody>
          <a:bodyPr wrap="square" rtlCol="0">
            <a:spAutoFit/>
          </a:bodyPr>
          <a:lstStyle/>
          <a:p>
            <a:r>
              <a:rPr lang="en-IN" i="1" dirty="0">
                <a:latin typeface="Times New Roman" panose="02020603050405020304" pitchFamily="18" charset="0"/>
                <a:cs typeface="Times New Roman" panose="02020603050405020304" pitchFamily="18" charset="0"/>
              </a:rPr>
              <a:t>Associated with above-normal temperatures</a:t>
            </a:r>
          </a:p>
          <a:p>
            <a:r>
              <a:rPr lang="en-IN" i="1" dirty="0">
                <a:latin typeface="Times New Roman" panose="02020603050405020304" pitchFamily="18" charset="0"/>
                <a:cs typeface="Times New Roman" panose="02020603050405020304" pitchFamily="18" charset="0"/>
              </a:rPr>
              <a:t>Causes Strong Polar jet with strong westerlies</a:t>
            </a:r>
          </a:p>
        </p:txBody>
      </p:sp>
      <p:sp>
        <p:nvSpPr>
          <p:cNvPr id="16" name="TextBox 15">
            <a:extLst>
              <a:ext uri="{FF2B5EF4-FFF2-40B4-BE49-F238E27FC236}">
                <a16:creationId xmlns:a16="http://schemas.microsoft.com/office/drawing/2014/main" id="{F09FAC04-7392-40BD-9C61-E25ED9476ED4}"/>
              </a:ext>
            </a:extLst>
          </p:cNvPr>
          <p:cNvSpPr txBox="1"/>
          <p:nvPr/>
        </p:nvSpPr>
        <p:spPr>
          <a:xfrm>
            <a:off x="6466114" y="5678069"/>
            <a:ext cx="5635690" cy="923330"/>
          </a:xfrm>
          <a:prstGeom prst="rect">
            <a:avLst/>
          </a:prstGeom>
          <a:noFill/>
        </p:spPr>
        <p:txBody>
          <a:bodyPr wrap="square" rtlCol="0">
            <a:spAutoFit/>
          </a:bodyPr>
          <a:lstStyle/>
          <a:p>
            <a:r>
              <a:rPr lang="en-IN" i="1" dirty="0">
                <a:latin typeface="Times New Roman" panose="02020603050405020304" pitchFamily="18" charset="0"/>
                <a:cs typeface="Times New Roman" panose="02020603050405020304" pitchFamily="18" charset="0"/>
              </a:rPr>
              <a:t>Associated with below normal temperatures</a:t>
            </a:r>
          </a:p>
          <a:p>
            <a:r>
              <a:rPr lang="en-IN" i="1" dirty="0">
                <a:latin typeface="Times New Roman" panose="02020603050405020304" pitchFamily="18" charset="0"/>
                <a:cs typeface="Times New Roman" panose="02020603050405020304" pitchFamily="18" charset="0"/>
              </a:rPr>
              <a:t>Causes weak Polar jet with weak westerlies in wavy nature</a:t>
            </a:r>
          </a:p>
          <a:p>
            <a:endParaRPr lang="en-IN" i="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189854C6-CDD5-45D2-8A3F-BBB514E4C14B}"/>
              </a:ext>
            </a:extLst>
          </p:cNvPr>
          <p:cNvSpPr txBox="1"/>
          <p:nvPr/>
        </p:nvSpPr>
        <p:spPr>
          <a:xfrm>
            <a:off x="8988489" y="2173603"/>
            <a:ext cx="1511560" cy="369332"/>
          </a:xfrm>
          <a:prstGeom prst="rect">
            <a:avLst/>
          </a:prstGeom>
          <a:noFill/>
        </p:spPr>
        <p:txBody>
          <a:bodyPr wrap="square" rtlCol="0">
            <a:spAutoFit/>
          </a:bodyPr>
          <a:lstStyle/>
          <a:p>
            <a:r>
              <a:rPr lang="en-IN" b="1" i="1" dirty="0">
                <a:solidFill>
                  <a:srgbClr val="FF0000"/>
                </a:solidFill>
                <a:latin typeface="Times New Roman" panose="02020603050405020304" pitchFamily="18" charset="0"/>
                <a:cs typeface="Times New Roman" panose="02020603050405020304" pitchFamily="18" charset="0"/>
              </a:rPr>
              <a:t>Weak low</a:t>
            </a:r>
          </a:p>
        </p:txBody>
      </p:sp>
      <p:sp>
        <p:nvSpPr>
          <p:cNvPr id="20" name="TextBox 19">
            <a:extLst>
              <a:ext uri="{FF2B5EF4-FFF2-40B4-BE49-F238E27FC236}">
                <a16:creationId xmlns:a16="http://schemas.microsoft.com/office/drawing/2014/main" id="{57912746-BEF9-4181-AA51-E4803E56C3E8}"/>
              </a:ext>
            </a:extLst>
          </p:cNvPr>
          <p:cNvSpPr txBox="1"/>
          <p:nvPr/>
        </p:nvSpPr>
        <p:spPr>
          <a:xfrm>
            <a:off x="9103567" y="3595271"/>
            <a:ext cx="1511560" cy="369332"/>
          </a:xfrm>
          <a:prstGeom prst="rect">
            <a:avLst/>
          </a:prstGeom>
          <a:noFill/>
        </p:spPr>
        <p:txBody>
          <a:bodyPr wrap="square" rtlCol="0">
            <a:spAutoFit/>
          </a:bodyPr>
          <a:lstStyle/>
          <a:p>
            <a:r>
              <a:rPr lang="en-IN" b="1" i="1" dirty="0">
                <a:solidFill>
                  <a:srgbClr val="FF0000"/>
                </a:solidFill>
                <a:latin typeface="Times New Roman" panose="02020603050405020304" pitchFamily="18" charset="0"/>
                <a:cs typeface="Times New Roman" panose="02020603050405020304" pitchFamily="18" charset="0"/>
              </a:rPr>
              <a:t>Weak high</a:t>
            </a:r>
          </a:p>
        </p:txBody>
      </p:sp>
      <p:sp>
        <p:nvSpPr>
          <p:cNvPr id="21" name="TextBox 20">
            <a:extLst>
              <a:ext uri="{FF2B5EF4-FFF2-40B4-BE49-F238E27FC236}">
                <a16:creationId xmlns:a16="http://schemas.microsoft.com/office/drawing/2014/main" id="{1F88D74E-529E-4A06-A385-89ECDF419083}"/>
              </a:ext>
            </a:extLst>
          </p:cNvPr>
          <p:cNvSpPr txBox="1"/>
          <p:nvPr/>
        </p:nvSpPr>
        <p:spPr>
          <a:xfrm>
            <a:off x="2712097" y="1940767"/>
            <a:ext cx="1511560" cy="369332"/>
          </a:xfrm>
          <a:prstGeom prst="rect">
            <a:avLst/>
          </a:prstGeom>
          <a:noFill/>
        </p:spPr>
        <p:txBody>
          <a:bodyPr wrap="square" rtlCol="0">
            <a:spAutoFit/>
          </a:bodyPr>
          <a:lstStyle/>
          <a:p>
            <a:r>
              <a:rPr lang="en-IN" b="1" i="1" dirty="0">
                <a:solidFill>
                  <a:srgbClr val="FFFF00"/>
                </a:solidFill>
                <a:latin typeface="Times New Roman" panose="02020603050405020304" pitchFamily="18" charset="0"/>
                <a:cs typeface="Times New Roman" panose="02020603050405020304" pitchFamily="18" charset="0"/>
              </a:rPr>
              <a:t>Strong Low</a:t>
            </a:r>
          </a:p>
        </p:txBody>
      </p:sp>
      <p:sp>
        <p:nvSpPr>
          <p:cNvPr id="22" name="TextBox 21">
            <a:extLst>
              <a:ext uri="{FF2B5EF4-FFF2-40B4-BE49-F238E27FC236}">
                <a16:creationId xmlns:a16="http://schemas.microsoft.com/office/drawing/2014/main" id="{570DD7AD-CEF1-4AC7-8001-9E16B63B22E5}"/>
              </a:ext>
            </a:extLst>
          </p:cNvPr>
          <p:cNvSpPr txBox="1"/>
          <p:nvPr/>
        </p:nvSpPr>
        <p:spPr>
          <a:xfrm>
            <a:off x="2883160" y="3410605"/>
            <a:ext cx="1511560" cy="369332"/>
          </a:xfrm>
          <a:prstGeom prst="rect">
            <a:avLst/>
          </a:prstGeom>
          <a:noFill/>
        </p:spPr>
        <p:txBody>
          <a:bodyPr wrap="square" rtlCol="0">
            <a:spAutoFit/>
          </a:bodyPr>
          <a:lstStyle/>
          <a:p>
            <a:r>
              <a:rPr lang="en-IN" b="1" i="1" dirty="0">
                <a:solidFill>
                  <a:srgbClr val="FFFF00"/>
                </a:solidFill>
                <a:latin typeface="Times New Roman" panose="02020603050405020304" pitchFamily="18" charset="0"/>
                <a:cs typeface="Times New Roman" panose="02020603050405020304" pitchFamily="18" charset="0"/>
              </a:rPr>
              <a:t>Strong high</a:t>
            </a:r>
          </a:p>
        </p:txBody>
      </p:sp>
    </p:spTree>
    <p:extLst>
      <p:ext uri="{BB962C8B-B14F-4D97-AF65-F5344CB8AC3E}">
        <p14:creationId xmlns:p14="http://schemas.microsoft.com/office/powerpoint/2010/main" val="33104848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positive and negative nao during summer">
            <a:extLst>
              <a:ext uri="{FF2B5EF4-FFF2-40B4-BE49-F238E27FC236}">
                <a16:creationId xmlns:a16="http://schemas.microsoft.com/office/drawing/2014/main" id="{DEE49E06-1AAB-4DFB-81CA-8EF05AC9EC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2524" y="506767"/>
            <a:ext cx="4662390" cy="574576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264A695-54FC-4CD1-8CEA-35910C86E708}"/>
              </a:ext>
            </a:extLst>
          </p:cNvPr>
          <p:cNvSpPr txBox="1"/>
          <p:nvPr/>
        </p:nvSpPr>
        <p:spPr>
          <a:xfrm>
            <a:off x="6382139" y="6488668"/>
            <a:ext cx="5635690" cy="369332"/>
          </a:xfrm>
          <a:prstGeom prst="rect">
            <a:avLst/>
          </a:prstGeom>
          <a:noFill/>
        </p:spPr>
        <p:txBody>
          <a:bodyPr wrap="square" rtlCol="0">
            <a:spAutoFit/>
          </a:bodyPr>
          <a:lstStyle/>
          <a:p>
            <a:r>
              <a:rPr lang="en-IN" i="1" dirty="0">
                <a:solidFill>
                  <a:srgbClr val="002060"/>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Source: </a:t>
            </a:r>
            <a:r>
              <a:rPr lang="en-IN" i="1" dirty="0" err="1">
                <a:solidFill>
                  <a:srgbClr val="002060"/>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MuchAdoAboutClimate</a:t>
            </a:r>
            <a:r>
              <a:rPr lang="en-IN" i="1" dirty="0">
                <a:solidFill>
                  <a:srgbClr val="002060"/>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 - WordPress.com</a:t>
            </a:r>
            <a:endParaRPr lang="en-IN" i="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12273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polar jet stream">
            <a:extLst>
              <a:ext uri="{FF2B5EF4-FFF2-40B4-BE49-F238E27FC236}">
                <a16:creationId xmlns:a16="http://schemas.microsoft.com/office/drawing/2014/main" id="{F6FBDF0B-3722-424E-A2A8-F2C73C2D83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6096001" cy="30642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35B9BF8-02AD-41F9-9A35-A53A195439B0}"/>
              </a:ext>
            </a:extLst>
          </p:cNvPr>
          <p:cNvSpPr txBox="1"/>
          <p:nvPr/>
        </p:nvSpPr>
        <p:spPr>
          <a:xfrm>
            <a:off x="1073284" y="3599036"/>
            <a:ext cx="3949429" cy="923330"/>
          </a:xfrm>
          <a:prstGeom prst="rect">
            <a:avLst/>
          </a:prstGeom>
          <a:noFill/>
        </p:spPr>
        <p:txBody>
          <a:bodyPr wrap="square" rtlCol="0">
            <a:spAutoFit/>
          </a:bodyPr>
          <a:lstStyle/>
          <a:p>
            <a:pPr algn="just"/>
            <a:r>
              <a:rPr lang="en-IN" i="1" dirty="0">
                <a:latin typeface="Times New Roman" panose="02020603050405020304" pitchFamily="18" charset="0"/>
                <a:cs typeface="Times New Roman" panose="02020603050405020304" pitchFamily="18" charset="0"/>
              </a:rPr>
              <a:t>Jet Streams are boundaries of three contrasting air masses that transfer warm air from equator to poles. </a:t>
            </a:r>
          </a:p>
        </p:txBody>
      </p:sp>
      <p:pic>
        <p:nvPicPr>
          <p:cNvPr id="3078" name="Picture 6" descr="The Polar Vortex Explained">
            <a:extLst>
              <a:ext uri="{FF2B5EF4-FFF2-40B4-BE49-F238E27FC236}">
                <a16:creationId xmlns:a16="http://schemas.microsoft.com/office/drawing/2014/main" id="{07D37E7B-6794-4438-838B-7C826005B8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447"/>
          <a:stretch/>
        </p:blipFill>
        <p:spPr bwMode="auto">
          <a:xfrm>
            <a:off x="6270171" y="-97081"/>
            <a:ext cx="5921829" cy="64885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29FFD1F-E93E-41C8-BD35-C10441179F2B}"/>
              </a:ext>
            </a:extLst>
          </p:cNvPr>
          <p:cNvSpPr txBox="1"/>
          <p:nvPr/>
        </p:nvSpPr>
        <p:spPr>
          <a:xfrm>
            <a:off x="6214188" y="6488668"/>
            <a:ext cx="5977812" cy="369332"/>
          </a:xfrm>
          <a:prstGeom prst="rect">
            <a:avLst/>
          </a:prstGeom>
          <a:noFill/>
        </p:spPr>
        <p:txBody>
          <a:bodyPr wrap="square" rtlCol="0">
            <a:spAutoFit/>
          </a:bodyPr>
          <a:lstStyle/>
          <a:p>
            <a:r>
              <a:rPr lang="en-IN" i="1" dirty="0">
                <a:latin typeface="Times New Roman" panose="02020603050405020304" pitchFamily="18" charset="0"/>
                <a:cs typeface="Times New Roman" panose="02020603050405020304" pitchFamily="18" charset="0"/>
              </a:rPr>
              <a:t>Source: NOAA</a:t>
            </a:r>
          </a:p>
        </p:txBody>
      </p:sp>
      <p:sp>
        <p:nvSpPr>
          <p:cNvPr id="10" name="TextBox 9">
            <a:extLst>
              <a:ext uri="{FF2B5EF4-FFF2-40B4-BE49-F238E27FC236}">
                <a16:creationId xmlns:a16="http://schemas.microsoft.com/office/drawing/2014/main" id="{943F5B62-34FD-4104-8787-E76AA865ED76}"/>
              </a:ext>
            </a:extLst>
          </p:cNvPr>
          <p:cNvSpPr txBox="1"/>
          <p:nvPr/>
        </p:nvSpPr>
        <p:spPr>
          <a:xfrm>
            <a:off x="292359" y="6474215"/>
            <a:ext cx="5977812" cy="369332"/>
          </a:xfrm>
          <a:prstGeom prst="rect">
            <a:avLst/>
          </a:prstGeom>
          <a:noFill/>
        </p:spPr>
        <p:txBody>
          <a:bodyPr wrap="square" rtlCol="0">
            <a:spAutoFit/>
          </a:bodyPr>
          <a:lstStyle/>
          <a:p>
            <a:r>
              <a:rPr lang="en-IN" i="1" dirty="0">
                <a:latin typeface="Times New Roman" panose="02020603050405020304" pitchFamily="18" charset="0"/>
                <a:cs typeface="Times New Roman" panose="02020603050405020304" pitchFamily="18" charset="0"/>
              </a:rPr>
              <a:t>Source: National Weather Service</a:t>
            </a:r>
          </a:p>
        </p:txBody>
      </p:sp>
    </p:spTree>
    <p:extLst>
      <p:ext uri="{BB962C8B-B14F-4D97-AF65-F5344CB8AC3E}">
        <p14:creationId xmlns:p14="http://schemas.microsoft.com/office/powerpoint/2010/main" val="39796036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indian summer monso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131" y="972489"/>
            <a:ext cx="7570177" cy="53047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9131" y="140677"/>
            <a:ext cx="5231423" cy="400110"/>
          </a:xfrm>
          <a:prstGeom prst="rect">
            <a:avLst/>
          </a:prstGeom>
          <a:noFill/>
        </p:spPr>
        <p:txBody>
          <a:bodyPr wrap="square" rtlCol="0">
            <a:spAutoFit/>
          </a:bodyPr>
          <a:lstStyle/>
          <a:p>
            <a:r>
              <a:rPr lang="en-US" sz="2000" i="1" dirty="0">
                <a:latin typeface="Times New Roman" panose="02020603050405020304" pitchFamily="18" charset="0"/>
                <a:cs typeface="Times New Roman" panose="02020603050405020304" pitchFamily="18" charset="0"/>
              </a:rPr>
              <a:t>Mechanism of Summer Monsoon Onset</a:t>
            </a:r>
          </a:p>
        </p:txBody>
      </p:sp>
      <p:pic>
        <p:nvPicPr>
          <p:cNvPr id="2" name="Picture 1"/>
          <p:cNvPicPr>
            <a:picLocks noChangeAspect="1"/>
          </p:cNvPicPr>
          <p:nvPr/>
        </p:nvPicPr>
        <p:blipFill>
          <a:blip r:embed="rId3"/>
          <a:stretch>
            <a:fillRect/>
          </a:stretch>
        </p:blipFill>
        <p:spPr>
          <a:xfrm>
            <a:off x="7974624" y="905974"/>
            <a:ext cx="3587262" cy="3085734"/>
          </a:xfrm>
          <a:prstGeom prst="rect">
            <a:avLst/>
          </a:prstGeom>
        </p:spPr>
      </p:pic>
      <p:sp>
        <p:nvSpPr>
          <p:cNvPr id="3" name="TextBox 2"/>
          <p:cNvSpPr txBox="1"/>
          <p:nvPr/>
        </p:nvSpPr>
        <p:spPr>
          <a:xfrm>
            <a:off x="7772400" y="4132385"/>
            <a:ext cx="3982915" cy="2031325"/>
          </a:xfrm>
          <a:prstGeom prst="rect">
            <a:avLst/>
          </a:prstGeom>
          <a:noFill/>
        </p:spPr>
        <p:txBody>
          <a:bodyPr wrap="square" rtlCol="0">
            <a:spAutoFit/>
          </a:bodyPr>
          <a:lstStyle/>
          <a:p>
            <a:pPr algn="just"/>
            <a:r>
              <a:rPr lang="en-US" i="1" dirty="0">
                <a:latin typeface="Times New Roman" panose="02020603050405020304" pitchFamily="18" charset="0"/>
                <a:cs typeface="Times New Roman" panose="02020603050405020304" pitchFamily="18" charset="0"/>
              </a:rPr>
              <a:t>Two Branches of Monsoon Flow </a:t>
            </a:r>
          </a:p>
          <a:p>
            <a:pPr algn="just"/>
            <a:endParaRPr lang="en-US" i="1" dirty="0">
              <a:latin typeface="Times New Roman" panose="02020603050405020304" pitchFamily="18" charset="0"/>
              <a:cs typeface="Times New Roman" panose="02020603050405020304" pitchFamily="18" charset="0"/>
            </a:endParaRPr>
          </a:p>
          <a:p>
            <a:pPr algn="just"/>
            <a:r>
              <a:rPr lang="en-US" i="1" dirty="0">
                <a:latin typeface="Times New Roman" panose="02020603050405020304" pitchFamily="18" charset="0"/>
                <a:cs typeface="Times New Roman" panose="02020603050405020304" pitchFamily="18" charset="0"/>
              </a:rPr>
              <a:t>1. Arabian Sea </a:t>
            </a:r>
          </a:p>
          <a:p>
            <a:pPr algn="just"/>
            <a:r>
              <a:rPr lang="en-US" i="1" dirty="0">
                <a:latin typeface="Times New Roman" panose="02020603050405020304" pitchFamily="18" charset="0"/>
                <a:cs typeface="Times New Roman" panose="02020603050405020304" pitchFamily="18" charset="0"/>
              </a:rPr>
              <a:t>2. Bay of Bengal Branch</a:t>
            </a:r>
          </a:p>
          <a:p>
            <a:pPr algn="just"/>
            <a:endParaRPr lang="en-US" i="1" dirty="0">
              <a:latin typeface="Times New Roman" panose="02020603050405020304" pitchFamily="18" charset="0"/>
              <a:cs typeface="Times New Roman" panose="02020603050405020304" pitchFamily="18" charset="0"/>
            </a:endParaRPr>
          </a:p>
          <a:p>
            <a:pPr algn="just"/>
            <a:r>
              <a:rPr lang="en-US" i="1" dirty="0">
                <a:solidFill>
                  <a:srgbClr val="C00000"/>
                </a:solidFill>
                <a:latin typeface="Times New Roman" panose="02020603050405020304" pitchFamily="18" charset="0"/>
                <a:cs typeface="Times New Roman" panose="02020603050405020304" pitchFamily="18" charset="0"/>
              </a:rPr>
              <a:t>Arabian sea branch is because of Western Ghats on West Coast</a:t>
            </a:r>
          </a:p>
        </p:txBody>
      </p:sp>
      <p:sp>
        <p:nvSpPr>
          <p:cNvPr id="5" name="TextBox 4"/>
          <p:cNvSpPr txBox="1"/>
          <p:nvPr/>
        </p:nvSpPr>
        <p:spPr>
          <a:xfrm>
            <a:off x="6456784" y="6427113"/>
            <a:ext cx="6037085" cy="430887"/>
          </a:xfrm>
          <a:prstGeom prst="rect">
            <a:avLst/>
          </a:prstGeom>
          <a:noFill/>
        </p:spPr>
        <p:txBody>
          <a:bodyPr wrap="square" rtlCol="0">
            <a:spAutoFit/>
          </a:bodyPr>
          <a:lstStyle/>
          <a:p>
            <a:r>
              <a:rPr lang="en-US" sz="2200" b="1" i="1" dirty="0">
                <a:latin typeface="Times New Roman" panose="02020603050405020304" pitchFamily="18" charset="0"/>
                <a:cs typeface="Times New Roman" panose="02020603050405020304" pitchFamily="18" charset="0"/>
              </a:rPr>
              <a:t>Source: https://iasmania.com/climate-of-india/</a:t>
            </a:r>
          </a:p>
        </p:txBody>
      </p:sp>
    </p:spTree>
    <p:extLst>
      <p:ext uri="{BB962C8B-B14F-4D97-AF65-F5344CB8AC3E}">
        <p14:creationId xmlns:p14="http://schemas.microsoft.com/office/powerpoint/2010/main" val="21547051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8A470E-5706-4E0F-9516-ADF926ACA75C}"/>
              </a:ext>
            </a:extLst>
          </p:cNvPr>
          <p:cNvPicPr>
            <a:picLocks noChangeAspect="1"/>
          </p:cNvPicPr>
          <p:nvPr/>
        </p:nvPicPr>
        <p:blipFill>
          <a:blip r:embed="rId2"/>
          <a:stretch>
            <a:fillRect/>
          </a:stretch>
        </p:blipFill>
        <p:spPr>
          <a:xfrm>
            <a:off x="5523049" y="1804337"/>
            <a:ext cx="6645434" cy="4027295"/>
          </a:xfrm>
          <a:prstGeom prst="rect">
            <a:avLst/>
          </a:prstGeom>
        </p:spPr>
      </p:pic>
      <p:sp>
        <p:nvSpPr>
          <p:cNvPr id="5" name="TextBox 4">
            <a:extLst>
              <a:ext uri="{FF2B5EF4-FFF2-40B4-BE49-F238E27FC236}">
                <a16:creationId xmlns:a16="http://schemas.microsoft.com/office/drawing/2014/main" id="{7A28BE4F-D1E9-4BA6-8593-E853D152FA2E}"/>
              </a:ext>
            </a:extLst>
          </p:cNvPr>
          <p:cNvSpPr txBox="1"/>
          <p:nvPr/>
        </p:nvSpPr>
        <p:spPr>
          <a:xfrm>
            <a:off x="23517" y="373663"/>
            <a:ext cx="12022303" cy="646331"/>
          </a:xfrm>
          <a:prstGeom prst="rect">
            <a:avLst/>
          </a:prstGeom>
          <a:noFill/>
        </p:spPr>
        <p:txBody>
          <a:bodyPr wrap="square" rtlCol="0">
            <a:spAutoFit/>
          </a:bodyPr>
          <a:lstStyle/>
          <a:p>
            <a:pPr algn="just"/>
            <a:r>
              <a:rPr lang="en-IN" i="1" dirty="0">
                <a:latin typeface="Times New Roman" panose="02020603050405020304" pitchFamily="18" charset="0"/>
                <a:cs typeface="Times New Roman" panose="02020603050405020304" pitchFamily="18" charset="0"/>
              </a:rPr>
              <a:t>During the event days NAO was observed to be negative as a result westerlies weakened and cold air moved south, which led to the southward intrusion of the mid-latitude westerlies south of its normal position. </a:t>
            </a:r>
          </a:p>
        </p:txBody>
      </p:sp>
      <p:pic>
        <p:nvPicPr>
          <p:cNvPr id="6" name="Picture 5">
            <a:extLst>
              <a:ext uri="{FF2B5EF4-FFF2-40B4-BE49-F238E27FC236}">
                <a16:creationId xmlns:a16="http://schemas.microsoft.com/office/drawing/2014/main" id="{E6E311A8-F6C3-4711-9ABC-79A49F0EE1A6}"/>
              </a:ext>
            </a:extLst>
          </p:cNvPr>
          <p:cNvPicPr>
            <a:picLocks noChangeAspect="1"/>
          </p:cNvPicPr>
          <p:nvPr/>
        </p:nvPicPr>
        <p:blipFill>
          <a:blip r:embed="rId3"/>
          <a:stretch>
            <a:fillRect/>
          </a:stretch>
        </p:blipFill>
        <p:spPr>
          <a:xfrm>
            <a:off x="1" y="1745906"/>
            <a:ext cx="5544198" cy="4477612"/>
          </a:xfrm>
          <a:prstGeom prst="rect">
            <a:avLst/>
          </a:prstGeom>
        </p:spPr>
      </p:pic>
      <p:sp>
        <p:nvSpPr>
          <p:cNvPr id="7" name="Rectangle 6">
            <a:extLst>
              <a:ext uri="{FF2B5EF4-FFF2-40B4-BE49-F238E27FC236}">
                <a16:creationId xmlns:a16="http://schemas.microsoft.com/office/drawing/2014/main" id="{123D1124-E3FB-40DC-94A1-5A6CD92F354E}"/>
              </a:ext>
            </a:extLst>
          </p:cNvPr>
          <p:cNvSpPr/>
          <p:nvPr/>
        </p:nvSpPr>
        <p:spPr>
          <a:xfrm>
            <a:off x="115018" y="6484337"/>
            <a:ext cx="6096000" cy="338554"/>
          </a:xfrm>
          <a:prstGeom prst="rect">
            <a:avLst/>
          </a:prstGeom>
        </p:spPr>
        <p:txBody>
          <a:bodyPr>
            <a:spAutoFit/>
          </a:bodyPr>
          <a:lstStyle/>
          <a:p>
            <a:r>
              <a:rPr lang="en-US" sz="1600" b="1" i="1" dirty="0">
                <a:solidFill>
                  <a:srgbClr val="002060"/>
                </a:solidFill>
                <a:latin typeface="Times New Roman" panose="02020603050405020304" pitchFamily="18" charset="0"/>
                <a:cs typeface="Times New Roman" panose="02020603050405020304" pitchFamily="18" charset="0"/>
              </a:rPr>
              <a:t>Upper tropospheric wind at 200 </a:t>
            </a:r>
            <a:r>
              <a:rPr lang="en-US" sz="1600" b="1" i="1" dirty="0" err="1">
                <a:solidFill>
                  <a:srgbClr val="002060"/>
                </a:solidFill>
                <a:latin typeface="Times New Roman" panose="02020603050405020304" pitchFamily="18" charset="0"/>
                <a:cs typeface="Times New Roman" panose="02020603050405020304" pitchFamily="18" charset="0"/>
              </a:rPr>
              <a:t>hPa</a:t>
            </a:r>
            <a:r>
              <a:rPr lang="en-US" sz="1600" b="1" i="1" dirty="0">
                <a:solidFill>
                  <a:srgbClr val="002060"/>
                </a:solidFill>
                <a:latin typeface="Times New Roman" panose="02020603050405020304" pitchFamily="18" charset="0"/>
                <a:cs typeface="Times New Roman" panose="02020603050405020304" pitchFamily="18" charset="0"/>
              </a:rPr>
              <a:t> for (a–</a:t>
            </a:r>
            <a:r>
              <a:rPr lang="en-US" sz="1600" b="1" i="1" dirty="0" err="1">
                <a:solidFill>
                  <a:srgbClr val="002060"/>
                </a:solidFill>
                <a:latin typeface="Times New Roman" panose="02020603050405020304" pitchFamily="18" charset="0"/>
                <a:cs typeface="Times New Roman" panose="02020603050405020304" pitchFamily="18" charset="0"/>
              </a:rPr>
              <a:t>i</a:t>
            </a:r>
            <a:r>
              <a:rPr lang="en-US" sz="1600" b="1" i="1" dirty="0">
                <a:solidFill>
                  <a:srgbClr val="002060"/>
                </a:solidFill>
                <a:latin typeface="Times New Roman" panose="02020603050405020304" pitchFamily="18" charset="0"/>
                <a:cs typeface="Times New Roman" panose="02020603050405020304" pitchFamily="18" charset="0"/>
              </a:rPr>
              <a:t>) 12–20 June, 2013</a:t>
            </a:r>
          </a:p>
        </p:txBody>
      </p:sp>
      <p:sp>
        <p:nvSpPr>
          <p:cNvPr id="2" name="TextBox 1">
            <a:extLst>
              <a:ext uri="{FF2B5EF4-FFF2-40B4-BE49-F238E27FC236}">
                <a16:creationId xmlns:a16="http://schemas.microsoft.com/office/drawing/2014/main" id="{3B6B3653-4662-4A41-9F0A-AFE7F7322C51}"/>
              </a:ext>
            </a:extLst>
          </p:cNvPr>
          <p:cNvSpPr txBox="1"/>
          <p:nvPr/>
        </p:nvSpPr>
        <p:spPr>
          <a:xfrm>
            <a:off x="6211018" y="5973318"/>
            <a:ext cx="4926563" cy="369332"/>
          </a:xfrm>
          <a:prstGeom prst="rect">
            <a:avLst/>
          </a:prstGeom>
          <a:noFill/>
        </p:spPr>
        <p:txBody>
          <a:bodyPr wrap="square" rtlCol="0">
            <a:spAutoFit/>
          </a:bodyPr>
          <a:lstStyle/>
          <a:p>
            <a:pPr algn="just"/>
            <a:r>
              <a:rPr lang="en-IN" i="1" dirty="0">
                <a:solidFill>
                  <a:srgbClr val="FF0000"/>
                </a:solidFill>
                <a:latin typeface="Times New Roman" panose="02020603050405020304" pitchFamily="18" charset="0"/>
                <a:cs typeface="Times New Roman" panose="02020603050405020304" pitchFamily="18" charset="0"/>
              </a:rPr>
              <a:t>Is there any lag?</a:t>
            </a:r>
          </a:p>
        </p:txBody>
      </p:sp>
    </p:spTree>
    <p:extLst>
      <p:ext uri="{BB962C8B-B14F-4D97-AF65-F5344CB8AC3E}">
        <p14:creationId xmlns:p14="http://schemas.microsoft.com/office/powerpoint/2010/main" val="16572108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4A1DB-00A6-44BE-9547-1CC12406864C}"/>
              </a:ext>
            </a:extLst>
          </p:cNvPr>
          <p:cNvSpPr>
            <a:spLocks noGrp="1"/>
          </p:cNvSpPr>
          <p:nvPr>
            <p:ph type="title"/>
          </p:nvPr>
        </p:nvSpPr>
        <p:spPr/>
        <p:txBody>
          <a:bodyPr>
            <a:normAutofit/>
          </a:bodyPr>
          <a:lstStyle/>
          <a:p>
            <a:r>
              <a:rPr lang="en-IN" sz="2600" b="1" i="1" dirty="0">
                <a:solidFill>
                  <a:srgbClr val="C00000"/>
                </a:solidFill>
                <a:latin typeface="Times New Roman" panose="02020603050405020304" pitchFamily="18" charset="0"/>
                <a:cs typeface="Times New Roman" panose="02020603050405020304" pitchFamily="18" charset="0"/>
              </a:rPr>
              <a:t>Conclusions</a:t>
            </a:r>
          </a:p>
        </p:txBody>
      </p:sp>
      <p:sp>
        <p:nvSpPr>
          <p:cNvPr id="3" name="Content Placeholder 2">
            <a:extLst>
              <a:ext uri="{FF2B5EF4-FFF2-40B4-BE49-F238E27FC236}">
                <a16:creationId xmlns:a16="http://schemas.microsoft.com/office/drawing/2014/main" id="{EF56B307-4B9A-4056-A73D-374957AE5D89}"/>
              </a:ext>
            </a:extLst>
          </p:cNvPr>
          <p:cNvSpPr>
            <a:spLocks noGrp="1"/>
          </p:cNvSpPr>
          <p:nvPr>
            <p:ph idx="1"/>
          </p:nvPr>
        </p:nvSpPr>
        <p:spPr/>
        <p:txBody>
          <a:bodyPr>
            <a:normAutofit/>
          </a:bodyPr>
          <a:lstStyle/>
          <a:p>
            <a:pPr algn="just">
              <a:buFont typeface="Wingdings" panose="05000000000000000000" pitchFamily="2" charset="2"/>
              <a:buChar char="Ø"/>
            </a:pPr>
            <a:r>
              <a:rPr lang="en-IN" sz="1800" i="1" dirty="0">
                <a:latin typeface="Times New Roman" panose="02020603050405020304" pitchFamily="18" charset="0"/>
                <a:cs typeface="Times New Roman" panose="02020603050405020304" pitchFamily="18" charset="0"/>
              </a:rPr>
              <a:t>Strong vertical winds, high cyclonic vorticity, low values of OLR, etc., provided a conducive atmosphere for the occurrence of heavy rainfall.</a:t>
            </a:r>
          </a:p>
          <a:p>
            <a:pPr algn="just">
              <a:buFont typeface="Wingdings" panose="05000000000000000000" pitchFamily="2" charset="2"/>
              <a:buChar char="Ø"/>
            </a:pPr>
            <a:endParaRPr lang="en-IN" i="1" dirty="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Ø"/>
            </a:pPr>
            <a:r>
              <a:rPr lang="en-IN" i="1" dirty="0">
                <a:latin typeface="Times New Roman" panose="02020603050405020304" pitchFamily="18" charset="0"/>
                <a:cs typeface="Times New Roman" panose="02020603050405020304" pitchFamily="18" charset="0"/>
              </a:rPr>
              <a:t>The westward tilt of the midlatitude trough with height intensified the system through transfer of potential energy of the mean flow.</a:t>
            </a:r>
          </a:p>
          <a:p>
            <a:pPr algn="just">
              <a:buFont typeface="Wingdings" panose="05000000000000000000" pitchFamily="2" charset="2"/>
              <a:buChar char="Ø"/>
            </a:pPr>
            <a:endParaRPr lang="en-IN" i="1" dirty="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Ø"/>
            </a:pPr>
            <a:r>
              <a:rPr lang="en-IN" i="1" dirty="0">
                <a:latin typeface="Times New Roman" panose="02020603050405020304" pitchFamily="18" charset="0"/>
                <a:cs typeface="Times New Roman" panose="02020603050405020304" pitchFamily="18" charset="0"/>
              </a:rPr>
              <a:t>mid-latitude westerlies which was pushed southward by the southward moving cold air is clearly evident from the negative North Atlantic Oscillation values seen prior and during the event days.</a:t>
            </a:r>
            <a:endParaRPr lang="en-IN" sz="18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36302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CEFCC-28FD-476A-A890-FD10CA09EAD3}"/>
              </a:ext>
            </a:extLst>
          </p:cNvPr>
          <p:cNvSpPr>
            <a:spLocks noGrp="1"/>
          </p:cNvSpPr>
          <p:nvPr>
            <p:ph type="title"/>
          </p:nvPr>
        </p:nvSpPr>
        <p:spPr/>
        <p:txBody>
          <a:bodyPr>
            <a:normAutofit/>
          </a:bodyPr>
          <a:lstStyle/>
          <a:p>
            <a:r>
              <a:rPr lang="en-IN" sz="2600" b="1" i="1" dirty="0">
                <a:solidFill>
                  <a:srgbClr val="C00000"/>
                </a:solidFill>
                <a:latin typeface="Times New Roman" panose="02020603050405020304" pitchFamily="18" charset="0"/>
                <a:cs typeface="Times New Roman" panose="02020603050405020304" pitchFamily="18" charset="0"/>
              </a:rPr>
              <a:t>My Current Research Objective</a:t>
            </a:r>
          </a:p>
        </p:txBody>
      </p:sp>
      <p:sp>
        <p:nvSpPr>
          <p:cNvPr id="3" name="Content Placeholder 2">
            <a:extLst>
              <a:ext uri="{FF2B5EF4-FFF2-40B4-BE49-F238E27FC236}">
                <a16:creationId xmlns:a16="http://schemas.microsoft.com/office/drawing/2014/main" id="{3BCC19BA-1C5F-4BD5-BA03-9423E7E3D6F0}"/>
              </a:ext>
            </a:extLst>
          </p:cNvPr>
          <p:cNvSpPr>
            <a:spLocks noGrp="1"/>
          </p:cNvSpPr>
          <p:nvPr>
            <p:ph idx="1"/>
          </p:nvPr>
        </p:nvSpPr>
        <p:spPr/>
        <p:txBody>
          <a:bodyPr>
            <a:normAutofit/>
          </a:bodyPr>
          <a:lstStyle/>
          <a:p>
            <a:pPr>
              <a:buFont typeface="Wingdings" panose="05000000000000000000" pitchFamily="2" charset="2"/>
              <a:buChar char="Ø"/>
            </a:pPr>
            <a:r>
              <a:rPr lang="en-IN" sz="1800" i="1" dirty="0">
                <a:latin typeface="Times New Roman" panose="02020603050405020304" pitchFamily="18" charset="0"/>
                <a:cs typeface="Times New Roman" panose="02020603050405020304" pitchFamily="18" charset="0"/>
              </a:rPr>
              <a:t>My primary objective is to understand the role of teleconnections between Indian summer monsoon and other large scale atmospheric circulations (NAO, IOD, AO, ENSO, PDO, &amp; MJO) and their impact during extreme precipitation events over Indian region. </a:t>
            </a:r>
          </a:p>
          <a:p>
            <a:pPr marL="0" indent="0" algn="just">
              <a:buNone/>
            </a:pPr>
            <a:r>
              <a:rPr lang="en-IN" sz="1800" i="1" dirty="0">
                <a:latin typeface="Times New Roman" panose="02020603050405020304" pitchFamily="18" charset="0"/>
                <a:cs typeface="Times New Roman" panose="02020603050405020304" pitchFamily="18" charset="0"/>
              </a:rPr>
              <a:t>(</a:t>
            </a:r>
            <a:r>
              <a:rPr lang="en-IN" sz="1800" i="1" dirty="0">
                <a:solidFill>
                  <a:srgbClr val="C00000"/>
                </a:solidFill>
                <a:latin typeface="Times New Roman" panose="02020603050405020304" pitchFamily="18" charset="0"/>
                <a:cs typeface="Times New Roman" panose="02020603050405020304" pitchFamily="18" charset="0"/>
              </a:rPr>
              <a:t>NAO:</a:t>
            </a:r>
            <a:r>
              <a:rPr lang="en-IN" sz="1800" i="1" dirty="0">
                <a:latin typeface="Times New Roman" panose="02020603050405020304" pitchFamily="18" charset="0"/>
                <a:cs typeface="Times New Roman" panose="02020603050405020304" pitchFamily="18" charset="0"/>
              </a:rPr>
              <a:t> North Atlantic Oscillation, </a:t>
            </a:r>
            <a:r>
              <a:rPr lang="en-IN" sz="1800" i="1" dirty="0">
                <a:solidFill>
                  <a:srgbClr val="C00000"/>
                </a:solidFill>
                <a:latin typeface="Times New Roman" panose="02020603050405020304" pitchFamily="18" charset="0"/>
                <a:cs typeface="Times New Roman" panose="02020603050405020304" pitchFamily="18" charset="0"/>
              </a:rPr>
              <a:t>IOD:</a:t>
            </a:r>
            <a:r>
              <a:rPr lang="en-IN" sz="1800" i="1" dirty="0">
                <a:latin typeface="Times New Roman" panose="02020603050405020304" pitchFamily="18" charset="0"/>
                <a:cs typeface="Times New Roman" panose="02020603050405020304" pitchFamily="18" charset="0"/>
              </a:rPr>
              <a:t> Indian Ocean Dipole, </a:t>
            </a:r>
            <a:r>
              <a:rPr lang="en-IN" sz="1800" i="1" dirty="0">
                <a:solidFill>
                  <a:srgbClr val="C00000"/>
                </a:solidFill>
                <a:latin typeface="Times New Roman" panose="02020603050405020304" pitchFamily="18" charset="0"/>
                <a:cs typeface="Times New Roman" panose="02020603050405020304" pitchFamily="18" charset="0"/>
              </a:rPr>
              <a:t>AO</a:t>
            </a:r>
            <a:r>
              <a:rPr lang="en-IN" sz="1800" i="1" dirty="0">
                <a:latin typeface="Times New Roman" panose="02020603050405020304" pitchFamily="18" charset="0"/>
                <a:cs typeface="Times New Roman" panose="02020603050405020304" pitchFamily="18" charset="0"/>
              </a:rPr>
              <a:t>: Arctic Oscillation, </a:t>
            </a:r>
            <a:r>
              <a:rPr lang="en-IN" sz="1800" i="1" dirty="0">
                <a:solidFill>
                  <a:srgbClr val="C00000"/>
                </a:solidFill>
                <a:latin typeface="Times New Roman" panose="02020603050405020304" pitchFamily="18" charset="0"/>
                <a:cs typeface="Times New Roman" panose="02020603050405020304" pitchFamily="18" charset="0"/>
              </a:rPr>
              <a:t>ENSO:</a:t>
            </a:r>
            <a:r>
              <a:rPr lang="en-IN" sz="1800" i="1" dirty="0">
                <a:latin typeface="Times New Roman" panose="02020603050405020304" pitchFamily="18" charset="0"/>
                <a:cs typeface="Times New Roman" panose="02020603050405020304" pitchFamily="18" charset="0"/>
              </a:rPr>
              <a:t> El-Nino Southern  Oscillation, </a:t>
            </a:r>
            <a:r>
              <a:rPr lang="en-IN" sz="1800" i="1" dirty="0">
                <a:solidFill>
                  <a:srgbClr val="C00000"/>
                </a:solidFill>
                <a:latin typeface="Times New Roman" panose="02020603050405020304" pitchFamily="18" charset="0"/>
                <a:cs typeface="Times New Roman" panose="02020603050405020304" pitchFamily="18" charset="0"/>
              </a:rPr>
              <a:t>PDO:</a:t>
            </a:r>
            <a:r>
              <a:rPr lang="en-IN" sz="1800" i="1" dirty="0">
                <a:latin typeface="Times New Roman" panose="02020603050405020304" pitchFamily="18" charset="0"/>
                <a:cs typeface="Times New Roman" panose="02020603050405020304" pitchFamily="18" charset="0"/>
              </a:rPr>
              <a:t> Pacific Decadal Oscillation, </a:t>
            </a:r>
            <a:r>
              <a:rPr lang="en-IN" sz="1800" i="1" dirty="0">
                <a:solidFill>
                  <a:srgbClr val="C00000"/>
                </a:solidFill>
                <a:latin typeface="Times New Roman" panose="02020603050405020304" pitchFamily="18" charset="0"/>
                <a:cs typeface="Times New Roman" panose="02020603050405020304" pitchFamily="18" charset="0"/>
              </a:rPr>
              <a:t>MJO:</a:t>
            </a:r>
            <a:r>
              <a:rPr lang="en-IN" sz="1800" i="1" dirty="0">
                <a:latin typeface="Times New Roman" panose="02020603050405020304" pitchFamily="18" charset="0"/>
                <a:cs typeface="Times New Roman" panose="02020603050405020304" pitchFamily="18" charset="0"/>
              </a:rPr>
              <a:t> Madden Julian Oscillation)</a:t>
            </a:r>
          </a:p>
          <a:p>
            <a:pPr marL="0" indent="0" algn="just">
              <a:buNone/>
            </a:pPr>
            <a:endParaRPr lang="en-IN" sz="1800" i="1" dirty="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Ø"/>
            </a:pPr>
            <a:r>
              <a:rPr lang="en-IN" sz="1800" i="1" dirty="0">
                <a:latin typeface="Times New Roman" panose="02020603050405020304" pitchFamily="18" charset="0"/>
                <a:cs typeface="Times New Roman" panose="02020603050405020304" pitchFamily="18" charset="0"/>
              </a:rPr>
              <a:t>At what accuracy we can predict them in advance by using numerical models.</a:t>
            </a:r>
          </a:p>
        </p:txBody>
      </p:sp>
    </p:spTree>
    <p:extLst>
      <p:ext uri="{BB962C8B-B14F-4D97-AF65-F5344CB8AC3E}">
        <p14:creationId xmlns:p14="http://schemas.microsoft.com/office/powerpoint/2010/main" val="11277765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184" y="1177519"/>
            <a:ext cx="11043139" cy="668215"/>
          </a:xfrm>
        </p:spPr>
        <p:txBody>
          <a:bodyPr>
            <a:noAutofit/>
          </a:bodyPr>
          <a:lstStyle/>
          <a:p>
            <a:r>
              <a:rPr lang="en-US" sz="2600" b="1" i="1" dirty="0">
                <a:solidFill>
                  <a:srgbClr val="C00000"/>
                </a:solidFill>
                <a:latin typeface="Times New Roman" panose="02020603050405020304" pitchFamily="18" charset="0"/>
                <a:cs typeface="Times New Roman" panose="02020603050405020304" pitchFamily="18" charset="0"/>
              </a:rPr>
              <a:t>Onset and Withdrawal dates of monsoon</a:t>
            </a:r>
            <a:br>
              <a:rPr lang="en-US" sz="2600" b="1" i="1" dirty="0">
                <a:solidFill>
                  <a:srgbClr val="C00000"/>
                </a:solidFill>
                <a:latin typeface="Times New Roman" panose="02020603050405020304" pitchFamily="18" charset="0"/>
                <a:cs typeface="Times New Roman" panose="02020603050405020304" pitchFamily="18" charset="0"/>
              </a:rPr>
            </a:br>
            <a:endParaRPr lang="en-US" sz="2600" b="1" i="1" dirty="0">
              <a:solidFill>
                <a:srgbClr val="C00000"/>
              </a:solidFill>
              <a:latin typeface="Times New Roman" panose="02020603050405020304" pitchFamily="18" charset="0"/>
              <a:cs typeface="Times New Roman" panose="02020603050405020304" pitchFamily="18" charset="0"/>
            </a:endParaRPr>
          </a:p>
        </p:txBody>
      </p:sp>
      <p:pic>
        <p:nvPicPr>
          <p:cNvPr id="2050" name="Picture 2" descr="Image result for onset dates of monso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368" y="1685863"/>
            <a:ext cx="5409955" cy="464099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withdrawal dates of monso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69377" y="1685863"/>
            <a:ext cx="5301762" cy="455135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827589" y="6427113"/>
            <a:ext cx="5785338" cy="430887"/>
          </a:xfrm>
          <a:prstGeom prst="rect">
            <a:avLst/>
          </a:prstGeom>
          <a:noFill/>
        </p:spPr>
        <p:txBody>
          <a:bodyPr wrap="square" rtlCol="0">
            <a:spAutoFit/>
          </a:bodyPr>
          <a:lstStyle/>
          <a:p>
            <a:r>
              <a:rPr lang="en-US" sz="2200" b="1" i="1" dirty="0">
                <a:solidFill>
                  <a:srgbClr val="002060"/>
                </a:solidFill>
                <a:latin typeface="Times New Roman" panose="02020603050405020304" pitchFamily="18" charset="0"/>
                <a:cs typeface="Times New Roman" panose="02020603050405020304" pitchFamily="18" charset="0"/>
              </a:rPr>
              <a:t>Source: India Meteorological Department</a:t>
            </a:r>
          </a:p>
        </p:txBody>
      </p:sp>
    </p:spTree>
    <p:extLst>
      <p:ext uri="{BB962C8B-B14F-4D97-AF65-F5344CB8AC3E}">
        <p14:creationId xmlns:p14="http://schemas.microsoft.com/office/powerpoint/2010/main" val="22980167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onset date of monsoon 20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7001" y="1193494"/>
            <a:ext cx="5944999" cy="51017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onset dates of mons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045" y="1193494"/>
            <a:ext cx="5947110" cy="510179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CF273A6-9681-4454-9AEA-3BF562C029C9}"/>
              </a:ext>
            </a:extLst>
          </p:cNvPr>
          <p:cNvSpPr txBox="1"/>
          <p:nvPr/>
        </p:nvSpPr>
        <p:spPr>
          <a:xfrm>
            <a:off x="5827589" y="6427113"/>
            <a:ext cx="5785338" cy="430887"/>
          </a:xfrm>
          <a:prstGeom prst="rect">
            <a:avLst/>
          </a:prstGeom>
          <a:noFill/>
        </p:spPr>
        <p:txBody>
          <a:bodyPr wrap="square" rtlCol="0">
            <a:spAutoFit/>
          </a:bodyPr>
          <a:lstStyle/>
          <a:p>
            <a:r>
              <a:rPr lang="en-US" sz="2200" b="1" i="1" dirty="0">
                <a:solidFill>
                  <a:srgbClr val="002060"/>
                </a:solidFill>
                <a:latin typeface="Times New Roman" panose="02020603050405020304" pitchFamily="18" charset="0"/>
                <a:cs typeface="Times New Roman" panose="02020603050405020304" pitchFamily="18" charset="0"/>
              </a:rPr>
              <a:t>Source: India Meteorological Department</a:t>
            </a:r>
          </a:p>
        </p:txBody>
      </p:sp>
      <p:sp>
        <p:nvSpPr>
          <p:cNvPr id="2" name="TextBox 1">
            <a:extLst>
              <a:ext uri="{FF2B5EF4-FFF2-40B4-BE49-F238E27FC236}">
                <a16:creationId xmlns:a16="http://schemas.microsoft.com/office/drawing/2014/main" id="{C96541F2-B6E4-4763-BA90-7114820BFE7E}"/>
              </a:ext>
            </a:extLst>
          </p:cNvPr>
          <p:cNvSpPr txBox="1"/>
          <p:nvPr/>
        </p:nvSpPr>
        <p:spPr>
          <a:xfrm>
            <a:off x="429208" y="233265"/>
            <a:ext cx="9526555" cy="369332"/>
          </a:xfrm>
          <a:prstGeom prst="rect">
            <a:avLst/>
          </a:prstGeom>
          <a:noFill/>
        </p:spPr>
        <p:txBody>
          <a:bodyPr wrap="square" rtlCol="0">
            <a:spAutoFit/>
          </a:bodyPr>
          <a:lstStyle/>
          <a:p>
            <a:r>
              <a:rPr lang="en-IN" b="1" i="1" dirty="0">
                <a:solidFill>
                  <a:srgbClr val="C00000"/>
                </a:solidFill>
                <a:latin typeface="Times New Roman" panose="02020603050405020304" pitchFamily="18" charset="0"/>
                <a:cs typeface="Times New Roman" panose="02020603050405020304" pitchFamily="18" charset="0"/>
              </a:rPr>
              <a:t>Onset During 2013 Monsoon</a:t>
            </a:r>
          </a:p>
        </p:txBody>
      </p:sp>
    </p:spTree>
    <p:extLst>
      <p:ext uri="{BB962C8B-B14F-4D97-AF65-F5344CB8AC3E}">
        <p14:creationId xmlns:p14="http://schemas.microsoft.com/office/powerpoint/2010/main" val="2763469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097"/>
            <a:ext cx="11015003" cy="524039"/>
          </a:xfrm>
        </p:spPr>
        <p:txBody>
          <a:bodyPr>
            <a:normAutofit/>
          </a:bodyPr>
          <a:lstStyle/>
          <a:p>
            <a:r>
              <a:rPr lang="en-US" sz="2600" b="1" i="1" dirty="0">
                <a:solidFill>
                  <a:srgbClr val="C00000"/>
                </a:solidFill>
                <a:latin typeface="Times New Roman" panose="02020603050405020304" pitchFamily="18" charset="0"/>
                <a:cs typeface="Times New Roman" panose="02020603050405020304" pitchFamily="18" charset="0"/>
              </a:rPr>
              <a:t>How extreme the event is?</a:t>
            </a:r>
          </a:p>
        </p:txBody>
      </p:sp>
      <p:pic>
        <p:nvPicPr>
          <p:cNvPr id="5122" name="Picture 2" descr="Image result for 2013 monsoon floods in  in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7855"/>
            <a:ext cx="4624184" cy="25895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0" y="3178117"/>
            <a:ext cx="4624184" cy="3145125"/>
          </a:xfrm>
          <a:prstGeom prst="rect">
            <a:avLst/>
          </a:prstGeom>
        </p:spPr>
      </p:pic>
      <p:pic>
        <p:nvPicPr>
          <p:cNvPr id="5128" name="Picture 8" descr="Image result for 2013 monsoon floods in  in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6854" y="5467334"/>
            <a:ext cx="1079102" cy="80828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31345" y="5964629"/>
            <a:ext cx="3590191" cy="369332"/>
          </a:xfrm>
          <a:prstGeom prst="rect">
            <a:avLst/>
          </a:prstGeom>
          <a:noFill/>
        </p:spPr>
        <p:txBody>
          <a:bodyPr wrap="square" rtlCol="0">
            <a:spAutoFit/>
          </a:bodyPr>
          <a:lstStyle/>
          <a:p>
            <a:r>
              <a:rPr lang="en-US" i="1" dirty="0">
                <a:latin typeface="Times New Roman" panose="02020603050405020304" pitchFamily="18" charset="0"/>
                <a:cs typeface="Times New Roman" panose="02020603050405020304" pitchFamily="18" charset="0"/>
              </a:rPr>
              <a:t>The height of statue is 20 </a:t>
            </a:r>
            <a:r>
              <a:rPr lang="en-US" i="1" dirty="0" err="1">
                <a:latin typeface="Times New Roman" panose="02020603050405020304" pitchFamily="18" charset="0"/>
                <a:cs typeface="Times New Roman" panose="02020603050405020304" pitchFamily="18" charset="0"/>
              </a:rPr>
              <a:t>ft</a:t>
            </a:r>
            <a:r>
              <a:rPr lang="en-US" i="1" dirty="0">
                <a:latin typeface="Times New Roman" panose="02020603050405020304" pitchFamily="18" charset="0"/>
                <a:cs typeface="Times New Roman" panose="02020603050405020304" pitchFamily="18" charset="0"/>
              </a:rPr>
              <a:t> tall</a:t>
            </a:r>
          </a:p>
        </p:txBody>
      </p:sp>
      <p:pic>
        <p:nvPicPr>
          <p:cNvPr id="5130" name="Picture 10" descr="Image result for 2013 monsoon floods in  indi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24182" y="597526"/>
            <a:ext cx="5170448" cy="26266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9794631" y="2074985"/>
            <a:ext cx="2092569" cy="2031325"/>
          </a:xfrm>
          <a:prstGeom prst="rect">
            <a:avLst/>
          </a:prstGeom>
          <a:noFill/>
        </p:spPr>
        <p:txBody>
          <a:bodyPr wrap="square" rtlCol="0">
            <a:spAutoFit/>
          </a:bodyPr>
          <a:lstStyle/>
          <a:p>
            <a:r>
              <a:rPr lang="en-US" i="1" dirty="0">
                <a:latin typeface="Times New Roman" panose="02020603050405020304" pitchFamily="18" charset="0"/>
                <a:cs typeface="Times New Roman" panose="02020603050405020304" pitchFamily="18" charset="0"/>
              </a:rPr>
              <a:t>4,500 villages are affected </a:t>
            </a:r>
          </a:p>
          <a:p>
            <a:endParaRPr lang="en-US" i="1"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~6000 people died</a:t>
            </a:r>
          </a:p>
          <a:p>
            <a:endParaRPr lang="en-US" i="1"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And also resulted in loss of property</a:t>
            </a:r>
          </a:p>
        </p:txBody>
      </p:sp>
      <p:pic>
        <p:nvPicPr>
          <p:cNvPr id="1028" name="Picture 4" descr="Image result for uttarakhand floods">
            <a:extLst>
              <a:ext uri="{FF2B5EF4-FFF2-40B4-BE49-F238E27FC236}">
                <a16:creationId xmlns:a16="http://schemas.microsoft.com/office/drawing/2014/main" id="{E31DDE45-148D-46F4-9A2C-7EA9576F42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24182" y="3229561"/>
            <a:ext cx="5170448" cy="31044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ED9FBA6-1B87-487A-B93A-4D8E399ACE19}"/>
              </a:ext>
            </a:extLst>
          </p:cNvPr>
          <p:cNvSpPr txBox="1"/>
          <p:nvPr/>
        </p:nvSpPr>
        <p:spPr>
          <a:xfrm>
            <a:off x="131345" y="6427113"/>
            <a:ext cx="11481582" cy="369332"/>
          </a:xfrm>
          <a:prstGeom prst="rect">
            <a:avLst/>
          </a:prstGeom>
          <a:noFill/>
        </p:spPr>
        <p:txBody>
          <a:bodyPr wrap="square" rtlCol="0">
            <a:spAutoFit/>
          </a:bodyPr>
          <a:lstStyle/>
          <a:p>
            <a:r>
              <a:rPr lang="en-US" b="1" i="1" dirty="0">
                <a:solidFill>
                  <a:srgbClr val="002060"/>
                </a:solidFill>
                <a:latin typeface="Times New Roman" panose="02020603050405020304" pitchFamily="18" charset="0"/>
                <a:cs typeface="Times New Roman" panose="02020603050405020304" pitchFamily="18" charset="0"/>
              </a:rPr>
              <a:t>Source: https://indianexpress.com/article/india/uttarakhand-floods-still-homeless-four-years-on-4919426/</a:t>
            </a:r>
          </a:p>
        </p:txBody>
      </p:sp>
    </p:spTree>
    <p:extLst>
      <p:ext uri="{BB962C8B-B14F-4D97-AF65-F5344CB8AC3E}">
        <p14:creationId xmlns:p14="http://schemas.microsoft.com/office/powerpoint/2010/main" val="41070803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CB9E8-79E1-4E90-95DC-190281F06E81}"/>
              </a:ext>
            </a:extLst>
          </p:cNvPr>
          <p:cNvSpPr>
            <a:spLocks noGrp="1"/>
          </p:cNvSpPr>
          <p:nvPr>
            <p:ph type="title"/>
          </p:nvPr>
        </p:nvSpPr>
        <p:spPr>
          <a:xfrm>
            <a:off x="1237240" y="1978243"/>
            <a:ext cx="10058400" cy="1450757"/>
          </a:xfrm>
        </p:spPr>
        <p:txBody>
          <a:bodyPr>
            <a:normAutofit/>
          </a:bodyPr>
          <a:lstStyle/>
          <a:p>
            <a:pPr algn="ctr"/>
            <a:r>
              <a:rPr lang="en-IN" sz="2600" b="1" i="1" dirty="0">
                <a:solidFill>
                  <a:srgbClr val="C00000"/>
                </a:solidFill>
                <a:latin typeface="Times New Roman" panose="02020603050405020304" pitchFamily="18" charset="0"/>
                <a:cs typeface="Times New Roman" panose="02020603050405020304" pitchFamily="18" charset="0"/>
              </a:rPr>
              <a:t>Satellite Imagery</a:t>
            </a:r>
          </a:p>
        </p:txBody>
      </p:sp>
    </p:spTree>
    <p:extLst>
      <p:ext uri="{BB962C8B-B14F-4D97-AF65-F5344CB8AC3E}">
        <p14:creationId xmlns:p14="http://schemas.microsoft.com/office/powerpoint/2010/main" val="3013296709"/>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otalTime>23</TotalTime>
  <Words>1781</Words>
  <Application>Microsoft Office PowerPoint</Application>
  <PresentationFormat>Widescreen</PresentationFormat>
  <Paragraphs>200</Paragraphs>
  <Slides>52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52</vt:i4>
      </vt:variant>
    </vt:vector>
  </HeadingPairs>
  <TitlesOfParts>
    <vt:vector size="58" baseType="lpstr">
      <vt:lpstr>Arial</vt:lpstr>
      <vt:lpstr>Calibri</vt:lpstr>
      <vt:lpstr>Calibri Light</vt:lpstr>
      <vt:lpstr>Times New Roman</vt:lpstr>
      <vt:lpstr>Wingdings</vt:lpstr>
      <vt:lpstr>Retrospect</vt:lpstr>
      <vt:lpstr>On the dynamics of an extreme rainfall event in northern India in 2013</vt:lpstr>
      <vt:lpstr>Outline</vt:lpstr>
      <vt:lpstr>PowerPoint Presentation</vt:lpstr>
      <vt:lpstr>Importance of Indian Summer Monsoon</vt:lpstr>
      <vt:lpstr>PowerPoint Presentation</vt:lpstr>
      <vt:lpstr>Onset and Withdrawal dates of monsoon </vt:lpstr>
      <vt:lpstr>PowerPoint Presentation</vt:lpstr>
      <vt:lpstr>How extreme the event is?</vt:lpstr>
      <vt:lpstr>Satellite Imagery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Introduction</vt:lpstr>
      <vt:lpstr>Objective</vt:lpstr>
      <vt:lpstr>Data</vt:lpstr>
      <vt:lpstr>Summary of Findings</vt:lpstr>
      <vt:lpstr>PowerPoint Presentation</vt:lpstr>
      <vt:lpstr>PowerPoint Presentation</vt:lpstr>
      <vt:lpstr>PowerPoint Presentation</vt:lpstr>
      <vt:lpstr>PowerPoint Presentation</vt:lpstr>
      <vt:lpstr>PowerPoint Presentation</vt:lpstr>
      <vt:lpstr>PowerPoint Presentation</vt:lpstr>
      <vt:lpstr>Outgoing longwave radiation (OLR)</vt:lpstr>
      <vt:lpstr>Vertical Gradient of Equivalent Potential Temperature</vt:lpstr>
      <vt:lpstr>PowerPoint Presentation</vt:lpstr>
      <vt:lpstr>NAO &amp;Indian Summer Monsoon</vt:lpstr>
      <vt:lpstr>PowerPoint Presentation</vt:lpstr>
      <vt:lpstr>Positive &amp; Negative Phases of NAO</vt:lpstr>
      <vt:lpstr>PowerPoint Presentation</vt:lpstr>
      <vt:lpstr>PowerPoint Presentation</vt:lpstr>
      <vt:lpstr>PowerPoint Presentation</vt:lpstr>
      <vt:lpstr>Conclusions</vt:lpstr>
      <vt:lpstr>My Current Research Objective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 the dynamics of an extreme rainfall event in northern India in 2013</dc:title>
  <dc:creator>kalyan chakravarthy yesoda</dc:creator>
  <cp:lastModifiedBy>kalyan chakravarthy yesoda</cp:lastModifiedBy>
  <cp:revision>12</cp:revision>
  <dcterms:created xsi:type="dcterms:W3CDTF">2019-03-04T23:00:18Z</dcterms:created>
  <dcterms:modified xsi:type="dcterms:W3CDTF">2019-03-04T23:24:18Z</dcterms:modified>
</cp:coreProperties>
</file>