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PT Sans Narrow" panose="020B0604020202020204" charset="0"/>
      <p:regular r:id="rId24"/>
      <p:bold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062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80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df84151c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df84151c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45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84151c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84151c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http://www.rainbird.com/homeowners/understanding-your-soil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5976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df84151c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df84151c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https://benitolink.com/features/recycled-water-adds-local-supply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99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df84151c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df84151c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017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df84151c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df84151c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Hydroponic: https://www.rimolgreenhouses.com/blog/5-reasons-hydroponic-growing-more-profitable-soil-growing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Pots: https://www.daviddomoney.com/10-top-vegetables-for-a-container-garden/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Culture: https://www.researchgate.net/post/What_kind_of_contaminant_do_I_have_in_my_E_coli_culture_on_an_ampicillin_agar_plate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5454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df84151c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df84151c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05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84151c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84151c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55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df84151c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df84151c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435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df84151c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df84151c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693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df84151c6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df84151c6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81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df84151c6_4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df84151c6_4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385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f84151c6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f84151c6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36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https://www.nap.edu/read/13303/chapter/4#51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5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df84151c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df84151c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88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df84151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df84151c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848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df84151c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df84151c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http://jenike.com/industry/pharmaceuticals/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805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df84151c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df84151c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google.com/imgres?imgurl=https://www.shimadzu.com/an/sites/default/files/ckeditor/an/hplc/support/qn50420000002e5p-img/qn50420000006nbn.gif&amp;imgrefurl=https://www.shimadzu.com/an/hplc/support/lib/lctalk/29/29intro.html&amp;h=177&amp;w=300&amp;tbnid=hFgpbIhMj_CriM:&amp;q=pka&amp;tbnh=126&amp;tbnw=214&amp;usg=AI4_-kTkiAqsgZsrBPjIPpXGXA1fAQg8Lg&amp;vet=12ahUKEwjS8svIn5vgAhVSCTQIHWRkDesQ9QEwAHoECAgQBg..i&amp;docid=nQ2sIrSuWHvc-M&amp;sa=X&amp;ved=2ahUKEwjS8svIn5vgAhVSCTQIHWRkDesQ9QEwAHoECAgQB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0337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df84151c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df84151c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https://opentextbc.ca/anatomyandphysiology/chapter/the-cell-membrane/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765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df84151c6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df84151c6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http://www.desertbruchid.net/4_GB2_LearnRes_fa11_f/4_GB2_LearnRes_Web_06Plan.html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8225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286350" y="29345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Insights into the Uptake Processes of Wastewater-Borne Pharmaceuticals by Vegetables</a:t>
            </a:r>
            <a:endParaRPr sz="36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4294967295"/>
          </p:nvPr>
        </p:nvSpPr>
        <p:spPr>
          <a:xfrm>
            <a:off x="1109250" y="1349750"/>
            <a:ext cx="6925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Paper by Myah Goldstein, Moshe Shenker, and Benny Chefetz</a:t>
            </a:r>
            <a:endParaRPr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Environmental Science and </a:t>
            </a:r>
            <a:r>
              <a:rPr lang="en" dirty="0" smtClean="0"/>
              <a:t>Technology (2014)</a:t>
            </a:r>
            <a:endParaRPr dirty="0"/>
          </a:p>
        </p:txBody>
      </p:sp>
      <p:sp>
        <p:nvSpPr>
          <p:cNvPr id="68" name="Google Shape;68;p13"/>
          <p:cNvSpPr txBox="1"/>
          <p:nvPr/>
        </p:nvSpPr>
        <p:spPr>
          <a:xfrm>
            <a:off x="1446000" y="2723164"/>
            <a:ext cx="62520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Presentation by Grant Busse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311700" y="15067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</a:rPr>
              <a:t>If you were a compound trying to get into a plant: </a:t>
            </a:r>
            <a:endParaRPr sz="2400"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Would you rather be lipophilic or hydrophilic?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Would you rather be non-ionic or ionic?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1045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Types used in Study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78095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Aeolian Sand - Low amounts of soil organic matter and clay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Sandy Soil - Low amounts of soil organic matter and clay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Alluvial Sand - High amounts of soil organic matter and clay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650" y="2216250"/>
            <a:ext cx="2953449" cy="2760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Treatments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Freshwater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Treated Wastewater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Spiked Freshwater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Spiked Treated Wastewater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4575" y="1122752"/>
            <a:ext cx="4831838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Crops Grown</a:t>
            </a:r>
            <a:endParaRPr dirty="0"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576145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/>
              <a:t>Cucumber: transpires water through stomata 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/>
              <a:t>Tomato: fruit lack stomata for transpiration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/>
              <a:t>Hence cucumber have more of a driving force for transpiration within the plant</a:t>
            </a:r>
            <a:endParaRPr dirty="0"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359" y="222512"/>
            <a:ext cx="3133841" cy="46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Growing Conditions</a:t>
            </a: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Hydroponic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Culture Media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Field</a:t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925" y="445025"/>
            <a:ext cx="2681849" cy="17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5775" y="445025"/>
            <a:ext cx="2681850" cy="179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3925" y="2240325"/>
            <a:ext cx="2681850" cy="17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5775" y="2240325"/>
            <a:ext cx="2681850" cy="17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Carbamazepine and Lamotrigine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Carbamazepine and Lamotrigine are anticonvulsant drugs used to control seizures</a:t>
            </a:r>
          </a:p>
          <a:p>
            <a:r>
              <a:rPr lang="en-US" dirty="0" smtClean="0"/>
              <a:t>Carbamazepine log </a:t>
            </a:r>
            <a:r>
              <a:rPr lang="en-US" dirty="0" err="1" smtClean="0"/>
              <a:t>Kow</a:t>
            </a:r>
            <a:r>
              <a:rPr lang="en-US" dirty="0" smtClean="0"/>
              <a:t> 2.45 and </a:t>
            </a:r>
            <a:r>
              <a:rPr lang="en-US" dirty="0" err="1" smtClean="0"/>
              <a:t>pka</a:t>
            </a:r>
            <a:r>
              <a:rPr lang="en-US" dirty="0" smtClean="0"/>
              <a:t> 13.9</a:t>
            </a:r>
          </a:p>
          <a:p>
            <a:r>
              <a:rPr lang="en-US" dirty="0" smtClean="0"/>
              <a:t>Lamotrigine log </a:t>
            </a:r>
            <a:r>
              <a:rPr lang="en-US" dirty="0" err="1" smtClean="0"/>
              <a:t>Kow</a:t>
            </a:r>
            <a:r>
              <a:rPr lang="en-US" dirty="0" smtClean="0"/>
              <a:t>: 2.57 and </a:t>
            </a:r>
            <a:r>
              <a:rPr lang="en-US" dirty="0" err="1" smtClean="0"/>
              <a:t>pka</a:t>
            </a:r>
            <a:r>
              <a:rPr lang="en-US" dirty="0" smtClean="0"/>
              <a:t> 5.7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43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</a:t>
            </a:r>
            <a:endParaRPr dirty="0"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l="38018" t="65891" r="37631"/>
          <a:stretch/>
        </p:blipFill>
        <p:spPr>
          <a:xfrm>
            <a:off x="305425" y="1021170"/>
            <a:ext cx="1638647" cy="160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305425" y="4501375"/>
            <a:ext cx="1601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Leaves 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Cucumber Plants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4">
            <a:alphaModFix/>
          </a:blip>
          <a:srcRect l="38214" t="66332" r="35897"/>
          <a:stretch/>
        </p:blipFill>
        <p:spPr>
          <a:xfrm>
            <a:off x="2493225" y="1092213"/>
            <a:ext cx="1493953" cy="146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2439500" y="4501375"/>
            <a:ext cx="1601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Fruit 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Cucumber Plants</a:t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5">
            <a:alphaModFix/>
          </a:blip>
          <a:srcRect l="39044" t="66417" r="37913"/>
          <a:stretch/>
        </p:blipFill>
        <p:spPr>
          <a:xfrm>
            <a:off x="4681025" y="1092225"/>
            <a:ext cx="1493951" cy="14669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4681025" y="4501375"/>
            <a:ext cx="1601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Leaves 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Tomato Plants</a:t>
            </a: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6">
            <a:alphaModFix/>
          </a:blip>
          <a:srcRect l="39546" t="65960" r="40066"/>
          <a:stretch/>
        </p:blipFill>
        <p:spPr>
          <a:xfrm>
            <a:off x="6911084" y="1119913"/>
            <a:ext cx="1291094" cy="141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6922550" y="4501375"/>
            <a:ext cx="16014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Fruit in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Tomato Plants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6">
            <a:alphaModFix/>
          </a:blip>
          <a:srcRect l="64187" t="70865" b="10832"/>
          <a:stretch/>
        </p:blipFill>
        <p:spPr>
          <a:xfrm>
            <a:off x="6945075" y="206950"/>
            <a:ext cx="1556347" cy="60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425" y="2892400"/>
            <a:ext cx="1638646" cy="160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9500" y="2892392"/>
            <a:ext cx="1493949" cy="1608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81025" y="2892400"/>
            <a:ext cx="1493950" cy="160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22550" y="2892400"/>
            <a:ext cx="1268178" cy="16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24909" y="2309024"/>
            <a:ext cx="467068" cy="3947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1819" y="2892392"/>
            <a:ext cx="282872" cy="13441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311700" y="95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037" y="872150"/>
            <a:ext cx="5410865" cy="412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Research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Crops: Alfalfa and Wheatgrass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Water Treatments: Freshwater, Treated Wastewater, and Spiked Freshwater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Soil Treatment: One-half of the soil used has biochar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l="4205" t="24926" r="38031" b="11564"/>
          <a:stretch/>
        </p:blipFill>
        <p:spPr>
          <a:xfrm>
            <a:off x="1077225" y="614800"/>
            <a:ext cx="6898900" cy="426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1436300" y="77650"/>
            <a:ext cx="60654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Truckee Meadows Water Reclamation Data</a:t>
            </a:r>
            <a:endParaRPr sz="2400"/>
          </a:p>
        </p:txBody>
      </p:sp>
      <p:sp>
        <p:nvSpPr>
          <p:cNvPr id="2" name="Rectangle 1"/>
          <p:cNvSpPr/>
          <p:nvPr/>
        </p:nvSpPr>
        <p:spPr>
          <a:xfrm>
            <a:off x="3328679" y="2144564"/>
            <a:ext cx="868351" cy="302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37663" y="2144564"/>
            <a:ext cx="638107" cy="3026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52144" y="4203609"/>
            <a:ext cx="723626" cy="2762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39887" y="4161152"/>
            <a:ext cx="26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39887" y="3706150"/>
            <a:ext cx="26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39886" y="2990222"/>
            <a:ext cx="26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Uptake Factors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Paper’s Results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My Research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 l="4318" t="24729" r="44575" b="10887"/>
          <a:stretch/>
        </p:blipFill>
        <p:spPr>
          <a:xfrm>
            <a:off x="1610975" y="553150"/>
            <a:ext cx="6299908" cy="446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1262350" y="77650"/>
            <a:ext cx="7113600" cy="2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Truckee Meadows Water Reclamation Plant Data</a:t>
            </a:r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7473082" y="4354912"/>
            <a:ext cx="27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73082" y="4068040"/>
            <a:ext cx="27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73082" y="3598417"/>
            <a:ext cx="27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Treated Wastewater </a:t>
            </a:r>
            <a:r>
              <a:rPr lang="en-US" dirty="0"/>
              <a:t>makes up 50% of the </a:t>
            </a:r>
            <a:r>
              <a:rPr lang="en-US" dirty="0" smtClean="0"/>
              <a:t>total irrigation-water </a:t>
            </a:r>
            <a:r>
              <a:rPr lang="en-US" dirty="0"/>
              <a:t>use in Israel, 17% in Spain, and </a:t>
            </a:r>
            <a:r>
              <a:rPr lang="en-US" dirty="0" smtClean="0"/>
              <a:t>6</a:t>
            </a:r>
            <a:r>
              <a:rPr lang="en-US" dirty="0"/>
              <a:t>% </a:t>
            </a:r>
            <a:r>
              <a:rPr lang="en-US" dirty="0" smtClean="0"/>
              <a:t>in </a:t>
            </a:r>
            <a:r>
              <a:rPr lang="en-US" dirty="0" smtClean="0"/>
              <a:t>California (from 2013)</a:t>
            </a:r>
            <a:endParaRPr lang="en-US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62" y="2093663"/>
            <a:ext cx="4914078" cy="27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17859" y="4569025"/>
            <a:ext cx="82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2784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some factors you think affect uptake of pharmaceuticals by crops?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7799" y="1529400"/>
            <a:ext cx="4528400" cy="29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91400" y="2421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are some factors you think affect uptake of pharmaceuticals by crops?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1413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Physicochemical properties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Soil Type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Concentrations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Crop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Growing Conditions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9900"/>
                </a:solidFill>
              </a:rPr>
              <a:t>Physicochemical properties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Lipophilicity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Kow (Octanol-Water Partitioning Coefficient)								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 dirty="0"/>
              <a:t>Concentration in Octanol Phase /Concentration in Water Phase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" y="3149788"/>
            <a:ext cx="666750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Charge</a:t>
            </a:r>
            <a:endParaRPr dirty="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125" y="1097675"/>
            <a:ext cx="6077750" cy="35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2579000" y="767900"/>
            <a:ext cx="131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Non-Ionic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650875" y="767900"/>
            <a:ext cx="131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Ionic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592900" y="2129850"/>
            <a:ext cx="5796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pKa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50" y="957263"/>
            <a:ext cx="7715250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586800" y="137650"/>
            <a:ext cx="40134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Cell Membrane</a:t>
            </a:r>
            <a:endParaRPr sz="3600">
              <a:solidFill>
                <a:srgbClr val="FF99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5848" y="3019494"/>
            <a:ext cx="1249899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Ion Trapping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0290" y="1170959"/>
            <a:ext cx="2591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Compounds move through membranes from xylem to phloem and are transported with the direction of transpiration</a:t>
            </a:r>
            <a:endParaRPr lang="en-US" sz="1800" dirty="0"/>
          </a:p>
        </p:txBody>
      </p:sp>
      <p:pic>
        <p:nvPicPr>
          <p:cNvPr id="1026" name="Picture 2" descr="Image result for xylem phloem transpi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2" y="340398"/>
            <a:ext cx="5378998" cy="403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392</Words>
  <Application>Microsoft Office PowerPoint</Application>
  <PresentationFormat>On-screen Show (16:9)</PresentationFormat>
  <Paragraphs>91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PT Sans Narrow</vt:lpstr>
      <vt:lpstr>Open Sans</vt:lpstr>
      <vt:lpstr>Arial</vt:lpstr>
      <vt:lpstr>Tropic</vt:lpstr>
      <vt:lpstr>Insights into the Uptake Processes of Wastewater-Borne Pharmaceuticals by Vegetables</vt:lpstr>
      <vt:lpstr>Outline</vt:lpstr>
      <vt:lpstr>Background</vt:lpstr>
      <vt:lpstr>What are some factors you think affect uptake of pharmaceuticals by crops?</vt:lpstr>
      <vt:lpstr>What are some factors you think affect uptake of pharmaceuticals by crops?</vt:lpstr>
      <vt:lpstr>Physicochemical properties</vt:lpstr>
      <vt:lpstr>Charge</vt:lpstr>
      <vt:lpstr>PowerPoint Presentation</vt:lpstr>
      <vt:lpstr>PowerPoint Presentation</vt:lpstr>
      <vt:lpstr>PowerPoint Presentation</vt:lpstr>
      <vt:lpstr>Soil Types used in Study</vt:lpstr>
      <vt:lpstr>Water Treatments</vt:lpstr>
      <vt:lpstr>Crops Grown</vt:lpstr>
      <vt:lpstr>Growing Conditions</vt:lpstr>
      <vt:lpstr>Carbamazepine and Lamotrigine</vt:lpstr>
      <vt:lpstr>Results</vt:lpstr>
      <vt:lpstr>Results</vt:lpstr>
      <vt:lpstr>My Research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the Uptake Processes of Wastewater-Borne Pharmaceuticals by Vegetables</dc:title>
  <cp:lastModifiedBy>Busse, Grant</cp:lastModifiedBy>
  <cp:revision>15</cp:revision>
  <dcterms:modified xsi:type="dcterms:W3CDTF">2019-02-04T22:52:07Z</dcterms:modified>
</cp:coreProperties>
</file>