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Raleway"/>
      <p:regular r:id="rId38"/>
      <p:bold r:id="rId39"/>
      <p:italic r:id="rId40"/>
      <p:boldItalic r:id="rId41"/>
    </p:embeddedFont>
    <p:embeddedFont>
      <p:font typeface="La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20" Type="http://schemas.openxmlformats.org/officeDocument/2006/relationships/slide" Target="slides/slide15.xml"/><Relationship Id="rId42" Type="http://schemas.openxmlformats.org/officeDocument/2006/relationships/font" Target="fonts/Lato-regular.fntdata"/><Relationship Id="rId41" Type="http://schemas.openxmlformats.org/officeDocument/2006/relationships/font" Target="fonts/Raleway-boldItalic.fntdata"/><Relationship Id="rId22" Type="http://schemas.openxmlformats.org/officeDocument/2006/relationships/slide" Target="slides/slide17.xml"/><Relationship Id="rId44" Type="http://schemas.openxmlformats.org/officeDocument/2006/relationships/font" Target="fonts/Lato-italic.fntdata"/><Relationship Id="rId21" Type="http://schemas.openxmlformats.org/officeDocument/2006/relationships/slide" Target="slides/slide16.xml"/><Relationship Id="rId43" Type="http://schemas.openxmlformats.org/officeDocument/2006/relationships/font" Target="fonts/La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aleway-bold.fntdata"/><Relationship Id="rId16" Type="http://schemas.openxmlformats.org/officeDocument/2006/relationships/slide" Target="slides/slide11.xml"/><Relationship Id="rId38" Type="http://schemas.openxmlformats.org/officeDocument/2006/relationships/font" Target="fonts/Raleway-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485dedc7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485dedc7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485dedc7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485dedc7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485dedc7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485dedc7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485dedc75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485dedc7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485dedc75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485dedc75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485dedc7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485dedc7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485dedc7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485dedc7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485dedc7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485dedc7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485dedc75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485dedc75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485dedc75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485dedc75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5485dedc7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5485dedc7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485dedc75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485dedc75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485dedc75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485dedc75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485dedc75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485dedc75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485dedc75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485dedc75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SCSM -  Single Cigarette Smoking Machine</a:t>
            </a:r>
            <a:endParaRPr/>
          </a:p>
          <a:p>
            <a:pPr indent="0" lvl="0" marL="0" rtl="0" algn="l">
              <a:spcBef>
                <a:spcPts val="0"/>
              </a:spcBef>
              <a:spcAft>
                <a:spcPts val="0"/>
              </a:spcAft>
              <a:buNone/>
            </a:pPr>
            <a:r>
              <a:rPr lang="en"/>
              <a:t>WPS -  Wide range particle spectrometer  used to measure particle number size distributions.</a:t>
            </a:r>
            <a:endParaRPr/>
          </a:p>
          <a:p>
            <a:pPr indent="0" lvl="0" marL="0" rtl="0" algn="l">
              <a:spcBef>
                <a:spcPts val="0"/>
              </a:spcBef>
              <a:spcAft>
                <a:spcPts val="0"/>
              </a:spcAft>
              <a:buNone/>
            </a:pPr>
            <a:r>
              <a:rPr lang="en"/>
              <a:t>Filters - contained impreganated DNPH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485dedc75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485dedc75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485dedc75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485dedc75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485dedc75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485dedc75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485dedc7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485dedc7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three was only done in one phase because of experimental issues with the WPS.</a:t>
            </a:r>
            <a:endParaRPr/>
          </a:p>
          <a:p>
            <a:pPr indent="0" lvl="0" marL="0" rtl="0" algn="l">
              <a:spcBef>
                <a:spcPts val="0"/>
              </a:spcBef>
              <a:spcAft>
                <a:spcPts val="0"/>
              </a:spcAft>
              <a:buNone/>
            </a:pPr>
            <a:r>
              <a:rPr lang="en"/>
              <a:t>-Electronic cigarette smoke generally does not provide enough matter to affect the indoor environment.</a:t>
            </a:r>
            <a:endParaRPr/>
          </a:p>
          <a:p>
            <a:pPr indent="0" lvl="0" marL="0" rtl="0" algn="l">
              <a:spcBef>
                <a:spcPts val="0"/>
              </a:spcBef>
              <a:spcAft>
                <a:spcPts val="0"/>
              </a:spcAft>
              <a:buNone/>
            </a:pPr>
            <a:r>
              <a:rPr lang="en"/>
              <a:t>-The lowest measurement for smoking tobacco was an order of magnitude higher than electronic cigarettes.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485dedc75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485dedc75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485dedc75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5485dedc75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5485dedc7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5485dedc7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485dedc75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485dedc75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485dedc75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485dedc75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5485dedc75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5485dedc75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5485dedc7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485dedc7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485dedc75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485dedc75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485dedc7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485dedc7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485dedc7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485dedc7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485dedc75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485dedc7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485dedc75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485dedc75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google.com/url?sa=i&amp;source=images&amp;cd=&amp;cad=rja&amp;uact=8&amp;ved=2ahUKEwjj-qHYn57hAhXJ3J4KHULeCWEQjRx6BAgBEAU&amp;url=https%3A%2F%2Fteaching.shu.ac.uk%2Fhwb%2Fchemistry%2Ftutorials%2Fchrom%2Fgaschrm.htm&amp;psig=AOvVaw01d3BcpWa71W6MJLRaM5tX&amp;ust=1553636113052906"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bitesizebio.com/wp-content/uploads/2016/04/Figure-1_BSB_FirstArticle.png" TargetMode="External"/><Relationship Id="rId4" Type="http://schemas.openxmlformats.org/officeDocument/2006/relationships/hyperlink" Target="https://chem.libretexts.org/@api/deki/files/216/tcd.jpg?revision=1&amp;size=bestfit&amp;width=389&amp;height=27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505850"/>
            <a:ext cx="75810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Comparison of the effects of e-cigarette vapor and cigarette smoke on indoor air quality</a:t>
            </a:r>
            <a:endParaRPr sz="3600"/>
          </a:p>
        </p:txBody>
      </p:sp>
      <p:sp>
        <p:nvSpPr>
          <p:cNvPr id="87" name="Google Shape;87;p13"/>
          <p:cNvSpPr txBox="1"/>
          <p:nvPr>
            <p:ph idx="1" type="subTitle"/>
          </p:nvPr>
        </p:nvSpPr>
        <p:spPr>
          <a:xfrm>
            <a:off x="675902" y="3369625"/>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-Dante Staten</a:t>
            </a:r>
            <a:endParaRPr/>
          </a:p>
        </p:txBody>
      </p:sp>
      <p:sp>
        <p:nvSpPr>
          <p:cNvPr id="88" name="Google Shape;88;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HPLC Pros and Cons</a:t>
            </a:r>
            <a:endParaRPr/>
          </a:p>
        </p:txBody>
      </p:sp>
      <p:sp>
        <p:nvSpPr>
          <p:cNvPr id="152" name="Google Shape;152;p22"/>
          <p:cNvSpPr txBox="1"/>
          <p:nvPr>
            <p:ph idx="1" type="body"/>
          </p:nvPr>
        </p:nvSpPr>
        <p:spPr>
          <a:xfrm>
            <a:off x="139200" y="2044250"/>
            <a:ext cx="3973800" cy="22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Times New Roman"/>
                <a:ea typeface="Times New Roman"/>
                <a:cs typeface="Times New Roman"/>
                <a:sym typeface="Times New Roman"/>
              </a:rPr>
              <a:t>Pros</a:t>
            </a:r>
            <a:endParaRPr b="1" sz="1800" u="sng">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AutoNum type="arabicParenR"/>
            </a:pPr>
            <a:r>
              <a:rPr lang="en" sz="1800">
                <a:latin typeface="Times New Roman"/>
                <a:ea typeface="Times New Roman"/>
                <a:cs typeface="Times New Roman"/>
                <a:sym typeface="Times New Roman"/>
              </a:rPr>
              <a:t>Separates compounds.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You can analyze non-volatile and volatile-compounds.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Compounds may have low or high molecular weights.</a:t>
            </a:r>
            <a:endParaRPr sz="1800">
              <a:latin typeface="Times New Roman"/>
              <a:ea typeface="Times New Roman"/>
              <a:cs typeface="Times New Roman"/>
              <a:sym typeface="Times New Roman"/>
            </a:endParaRPr>
          </a:p>
        </p:txBody>
      </p:sp>
      <p:sp>
        <p:nvSpPr>
          <p:cNvPr id="153" name="Google Shape;153;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154" name="Google Shape;154;p22"/>
          <p:cNvSpPr txBox="1"/>
          <p:nvPr/>
        </p:nvSpPr>
        <p:spPr>
          <a:xfrm>
            <a:off x="4487900" y="1955200"/>
            <a:ext cx="3973800" cy="22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Times New Roman"/>
                <a:ea typeface="Times New Roman"/>
                <a:cs typeface="Times New Roman"/>
                <a:sym typeface="Times New Roman"/>
              </a:rPr>
              <a:t>Cons</a:t>
            </a:r>
            <a:endParaRPr b="1" sz="1800" u="sng">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Compounds must be soluble within the liquid phase.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From my experience people have a lot more trouble learning HPLC over GC, especially in regards to troubleshooting.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Typically there are not libraries within the HPLC system.</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Co-Elution. Method development.</a:t>
            </a:r>
            <a:endParaRPr sz="1800">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727650" y="6253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GCMS Pros and Cons</a:t>
            </a:r>
            <a:endParaRPr/>
          </a:p>
        </p:txBody>
      </p:sp>
      <p:sp>
        <p:nvSpPr>
          <p:cNvPr id="160" name="Google Shape;160;p23"/>
          <p:cNvSpPr txBox="1"/>
          <p:nvPr>
            <p:ph idx="1" type="body"/>
          </p:nvPr>
        </p:nvSpPr>
        <p:spPr>
          <a:xfrm>
            <a:off x="242300" y="1798000"/>
            <a:ext cx="4245600" cy="225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Times New Roman"/>
                <a:ea typeface="Times New Roman"/>
                <a:cs typeface="Times New Roman"/>
                <a:sym typeface="Times New Roman"/>
              </a:rPr>
              <a:t>Pros</a:t>
            </a:r>
            <a:endParaRPr b="1" sz="1800" u="sng">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AutoNum type="arabicParenR"/>
            </a:pPr>
            <a:r>
              <a:rPr lang="en" sz="1800">
                <a:latin typeface="Times New Roman"/>
                <a:ea typeface="Times New Roman"/>
                <a:cs typeface="Times New Roman"/>
                <a:sym typeface="Times New Roman"/>
              </a:rPr>
              <a:t>Separates compounds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Identifies compounds based on extracted ions.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Responds better to compounds that can change from matter to the gas phase (volatile).</a:t>
            </a:r>
            <a:endParaRPr sz="1800">
              <a:latin typeface="Times New Roman"/>
              <a:ea typeface="Times New Roman"/>
              <a:cs typeface="Times New Roman"/>
              <a:sym typeface="Times New Roman"/>
            </a:endParaRPr>
          </a:p>
        </p:txBody>
      </p:sp>
      <p:sp>
        <p:nvSpPr>
          <p:cNvPr id="161" name="Google Shape;161;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162" name="Google Shape;162;p23"/>
          <p:cNvSpPr txBox="1"/>
          <p:nvPr/>
        </p:nvSpPr>
        <p:spPr>
          <a:xfrm>
            <a:off x="4572000" y="1692850"/>
            <a:ext cx="4131600" cy="24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Times New Roman"/>
                <a:ea typeface="Times New Roman"/>
                <a:cs typeface="Times New Roman"/>
                <a:sym typeface="Times New Roman"/>
              </a:rPr>
              <a:t>Cons</a:t>
            </a:r>
            <a:endParaRPr b="1" sz="1800" u="sng">
              <a:latin typeface="Times New Roman"/>
              <a:ea typeface="Times New Roman"/>
              <a:cs typeface="Times New Roman"/>
              <a:sym typeface="Times New Roman"/>
            </a:endParaRPr>
          </a:p>
          <a:p>
            <a:pPr indent="0" lvl="0" marL="0" rtl="0" algn="l">
              <a:spcBef>
                <a:spcPts val="0"/>
              </a:spcBef>
              <a:spcAft>
                <a:spcPts val="0"/>
              </a:spcAft>
              <a:buNone/>
            </a:pPr>
            <a:r>
              <a:t/>
            </a:r>
            <a:endParaRPr b="1" sz="1800" u="sng">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Limited to volatile compounds that are stable at high temperatures. Proteins or many other biological compounds may be impossible to examine. (May derivatize).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Usually these volatile compounds will have low molecular weight.</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Compounds with similar molecular weights may have similar retention times. Method development.</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68" name="Google Shape;168;p24"/>
          <p:cNvPicPr preferRelativeResize="0"/>
          <p:nvPr/>
        </p:nvPicPr>
        <p:blipFill>
          <a:blip r:embed="rId3">
            <a:alphaModFix/>
          </a:blip>
          <a:stretch>
            <a:fillRect/>
          </a:stretch>
        </p:blipFill>
        <p:spPr>
          <a:xfrm>
            <a:off x="1651375" y="540350"/>
            <a:ext cx="6295197" cy="4603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174" name="Google Shape;174;p2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 substantial amount of people have converted from tobacco products to electronic cigarette products. However, at the point of this articles publication there was no research done to analyze the effects of vapor on indoor air quality.</a:t>
            </a:r>
            <a:endParaRPr sz="1800">
              <a:latin typeface="Times New Roman"/>
              <a:ea typeface="Times New Roman"/>
              <a:cs typeface="Times New Roman"/>
              <a:sym typeface="Times New Roman"/>
            </a:endParaRPr>
          </a:p>
        </p:txBody>
      </p:sp>
      <p:sp>
        <p:nvSpPr>
          <p:cNvPr id="175" name="Google Shape;175;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81" name="Google Shape;181;p26"/>
          <p:cNvPicPr preferRelativeResize="0"/>
          <p:nvPr/>
        </p:nvPicPr>
        <p:blipFill>
          <a:blip r:embed="rId3">
            <a:alphaModFix/>
          </a:blip>
          <a:stretch>
            <a:fillRect/>
          </a:stretch>
        </p:blipFill>
        <p:spPr>
          <a:xfrm>
            <a:off x="1323525" y="1763850"/>
            <a:ext cx="6381750" cy="2381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Nicotine</a:t>
            </a:r>
            <a:endParaRPr/>
          </a:p>
        </p:txBody>
      </p:sp>
      <p:sp>
        <p:nvSpPr>
          <p:cNvPr id="187" name="Google Shape;187;p2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solidFill>
                  <a:srgbClr val="000000"/>
                </a:solidFill>
                <a:latin typeface="Times New Roman"/>
                <a:ea typeface="Times New Roman"/>
                <a:cs typeface="Times New Roman"/>
                <a:sym typeface="Times New Roman"/>
              </a:rPr>
              <a:t>The leading cause of death from cancer in 1999 among both men and women in the United States was lung cancer, there was an estimated death toll of about 158,000 people per year. There are estimates that claim around 90% of male deaths and 80% of female deaths from lung cancer directly result from the use of smoking tobacco.</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Alkaloid analysis performed using GC.</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Filter: Na2SO4.</a:t>
            </a:r>
            <a:endParaRPr sz="1800">
              <a:latin typeface="Times New Roman"/>
              <a:ea typeface="Times New Roman"/>
              <a:cs typeface="Times New Roman"/>
              <a:sym typeface="Times New Roman"/>
            </a:endParaRPr>
          </a:p>
          <a:p>
            <a:pPr indent="0" lvl="0" marL="457200" rtl="0" algn="l">
              <a:spcBef>
                <a:spcPts val="1600"/>
              </a:spcBef>
              <a:spcAft>
                <a:spcPts val="1600"/>
              </a:spcAft>
              <a:buNone/>
            </a:pPr>
            <a:r>
              <a:t/>
            </a:r>
            <a:endParaRPr/>
          </a:p>
        </p:txBody>
      </p:sp>
      <p:sp>
        <p:nvSpPr>
          <p:cNvPr id="188" name="Google Shape;188;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Polycyclic Aromatic Hydrocarbons (PAH’s)</a:t>
            </a:r>
            <a:endParaRPr/>
          </a:p>
        </p:txBody>
      </p:sp>
      <p:sp>
        <p:nvSpPr>
          <p:cNvPr id="194" name="Google Shape;194;p2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Generated from the incomplete combustion of organic materials.</a:t>
            </a:r>
            <a:endParaRPr sz="1800"/>
          </a:p>
          <a:p>
            <a:pPr indent="-342900" lvl="0" marL="457200" rtl="0" algn="l">
              <a:spcBef>
                <a:spcPts val="0"/>
              </a:spcBef>
              <a:spcAft>
                <a:spcPts val="0"/>
              </a:spcAft>
              <a:buSzPts val="1800"/>
              <a:buChar char="-"/>
            </a:pPr>
            <a:r>
              <a:rPr lang="en" sz="1800"/>
              <a:t>Mutagenic and carcinogenic.</a:t>
            </a:r>
            <a:endParaRPr sz="1800"/>
          </a:p>
          <a:p>
            <a:pPr indent="-342900" lvl="0" marL="457200" rtl="0" algn="l">
              <a:spcBef>
                <a:spcPts val="0"/>
              </a:spcBef>
              <a:spcAft>
                <a:spcPts val="0"/>
              </a:spcAft>
              <a:buSzPts val="1800"/>
              <a:buChar char="-"/>
            </a:pPr>
            <a:r>
              <a:rPr lang="en" sz="1800"/>
              <a:t>Extraction included:  Naphthalene, acenaphthylene, </a:t>
            </a:r>
            <a:r>
              <a:rPr lang="en" sz="1800"/>
              <a:t>acenaphthene</a:t>
            </a:r>
            <a:r>
              <a:rPr lang="en" sz="1800"/>
              <a:t>, fluorine, anthracene, henanthrene, fluoranthene, pyrene, benz(a)anthracene, chrysene, retene, benzo(b)fluoranthene benzo(k)fluoranthene, benzo(a)pyrene, indeno(1,2,3-cd)pyrene, dibenz(a, h) anthracene, and benzo(ghi)perylene.</a:t>
            </a:r>
            <a:endParaRPr sz="1800"/>
          </a:p>
          <a:p>
            <a:pPr indent="-342900" lvl="0" marL="457200" rtl="0" algn="l">
              <a:spcBef>
                <a:spcPts val="0"/>
              </a:spcBef>
              <a:spcAft>
                <a:spcPts val="0"/>
              </a:spcAft>
              <a:buSzPts val="1800"/>
              <a:buChar char="-"/>
            </a:pPr>
            <a:r>
              <a:rPr lang="en" sz="1800"/>
              <a:t>Analysis performed using GC.</a:t>
            </a:r>
            <a:endParaRPr sz="1800"/>
          </a:p>
        </p:txBody>
      </p:sp>
      <p:sp>
        <p:nvSpPr>
          <p:cNvPr id="195" name="Google Shape;195;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Volatile Organic Compounds (VOC’s)</a:t>
            </a:r>
            <a:endParaRPr/>
          </a:p>
        </p:txBody>
      </p:sp>
      <p:sp>
        <p:nvSpPr>
          <p:cNvPr id="201" name="Google Shape;201;p29"/>
          <p:cNvSpPr txBox="1"/>
          <p:nvPr>
            <p:ph idx="1" type="body"/>
          </p:nvPr>
        </p:nvSpPr>
        <p:spPr>
          <a:xfrm>
            <a:off x="727650" y="2434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VOC’s analysis performed using GC.</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Filter type: </a:t>
            </a:r>
            <a:r>
              <a:rPr lang="en" sz="1800">
                <a:latin typeface="Times New Roman"/>
                <a:ea typeface="Times New Roman"/>
                <a:cs typeface="Times New Roman"/>
                <a:sym typeface="Times New Roman"/>
              </a:rPr>
              <a:t>Multi Sorbent</a:t>
            </a:r>
            <a:r>
              <a:rPr lang="en" sz="1800">
                <a:latin typeface="Times New Roman"/>
                <a:ea typeface="Times New Roman"/>
                <a:cs typeface="Times New Roman"/>
                <a:sym typeface="Times New Roman"/>
              </a:rPr>
              <a:t> Tubes.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Typically found in </a:t>
            </a:r>
            <a:r>
              <a:rPr lang="en" sz="1800">
                <a:latin typeface="Times New Roman"/>
                <a:ea typeface="Times New Roman"/>
                <a:cs typeface="Times New Roman"/>
                <a:sym typeface="Times New Roman"/>
              </a:rPr>
              <a:t>tobacco</a:t>
            </a:r>
            <a:r>
              <a:rPr lang="en" sz="1800">
                <a:latin typeface="Times New Roman"/>
                <a:ea typeface="Times New Roman"/>
                <a:cs typeface="Times New Roman"/>
                <a:sym typeface="Times New Roman"/>
              </a:rPr>
              <a:t> and fuel products.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Respiratory and immune effects.</a:t>
            </a:r>
            <a:endParaRPr sz="1800">
              <a:latin typeface="Times New Roman"/>
              <a:ea typeface="Times New Roman"/>
              <a:cs typeface="Times New Roman"/>
              <a:sym typeface="Times New Roman"/>
            </a:endParaRPr>
          </a:p>
        </p:txBody>
      </p:sp>
      <p:sp>
        <p:nvSpPr>
          <p:cNvPr id="202" name="Google Shape;202;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Carbonyls</a:t>
            </a:r>
            <a:endParaRPr/>
          </a:p>
        </p:txBody>
      </p:sp>
      <p:sp>
        <p:nvSpPr>
          <p:cNvPr id="208" name="Google Shape;208;p3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Carbonyls analysis performed using HPLC.</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Typically found in fuel (forming carbon dioxide) and tobacco products.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Toxic, many may be carcinogenic.</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Filter Type: Quartz Filter.</a:t>
            </a:r>
            <a:endParaRPr/>
          </a:p>
        </p:txBody>
      </p:sp>
      <p:sp>
        <p:nvSpPr>
          <p:cNvPr id="209" name="Google Shape;209;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Tobacco Specific Nitrosamines (TSNA’s)</a:t>
            </a:r>
            <a:endParaRPr/>
          </a:p>
        </p:txBody>
      </p:sp>
      <p:sp>
        <p:nvSpPr>
          <p:cNvPr id="215" name="Google Shape;215;p3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Formed within tobacco.</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Carcinogenic.</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Quantified: N′-nitrosoanabasine, N′-nitrosoanatabine, 4-(methylnitrosamino)-1-(3-pyridyl)-1-butanone, and N′-nitrosonornicotine.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Analysis performed using GC.</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Filter type: Teflon</a:t>
            </a:r>
            <a:endParaRPr sz="1800">
              <a:latin typeface="Times New Roman"/>
              <a:ea typeface="Times New Roman"/>
              <a:cs typeface="Times New Roman"/>
              <a:sym typeface="Times New Roman"/>
            </a:endParaRPr>
          </a:p>
        </p:txBody>
      </p:sp>
      <p:sp>
        <p:nvSpPr>
          <p:cNvPr id="216" name="Google Shape;216;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94" name="Google Shape;94;p1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Introduction and my personal background/field of research.</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High-Performance Liquid Chromatography (HPLC) utility and background.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Gas-Chromatography Mass Spectronomy (GCMS)  utility and background.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Pros and cons of the application of analytical devices.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 R. McAuley article.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Implications of the article.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Questions.</a:t>
            </a:r>
            <a:endParaRPr sz="1800">
              <a:latin typeface="Times New Roman"/>
              <a:ea typeface="Times New Roman"/>
              <a:cs typeface="Times New Roman"/>
              <a:sym typeface="Times New Roman"/>
            </a:endParaRPr>
          </a:p>
        </p:txBody>
      </p:sp>
      <p:sp>
        <p:nvSpPr>
          <p:cNvPr id="95" name="Google Shape;9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Propylene</a:t>
            </a:r>
            <a:r>
              <a:rPr lang="en"/>
              <a:t> and Diethylene </a:t>
            </a:r>
            <a:r>
              <a:rPr lang="en"/>
              <a:t>Glycols</a:t>
            </a:r>
            <a:r>
              <a:rPr lang="en"/>
              <a:t> (PG)</a:t>
            </a:r>
            <a:endParaRPr/>
          </a:p>
        </p:txBody>
      </p:sp>
      <p:sp>
        <p:nvSpPr>
          <p:cNvPr id="222" name="Google Shape;222;p3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Acutely</a:t>
            </a:r>
            <a:r>
              <a:rPr lang="en" sz="1800">
                <a:latin typeface="Times New Roman"/>
                <a:ea typeface="Times New Roman"/>
                <a:cs typeface="Times New Roman"/>
                <a:sym typeface="Times New Roman"/>
              </a:rPr>
              <a:t> toxic when inhaled, safe as a food additive.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Common additives in electronic cigarettes and foods.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Filter type: XAD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Analysis performed using GC.</a:t>
            </a:r>
            <a:endParaRPr sz="1800">
              <a:latin typeface="Times New Roman"/>
              <a:ea typeface="Times New Roman"/>
              <a:cs typeface="Times New Roman"/>
              <a:sym typeface="Times New Roman"/>
            </a:endParaRPr>
          </a:p>
        </p:txBody>
      </p:sp>
      <p:sp>
        <p:nvSpPr>
          <p:cNvPr id="223" name="Google Shape;223;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Design Part 1</a:t>
            </a:r>
            <a:endParaRPr/>
          </a:p>
        </p:txBody>
      </p:sp>
      <p:sp>
        <p:nvSpPr>
          <p:cNvPr id="229" name="Google Shape;229;p33"/>
          <p:cNvSpPr txBox="1"/>
          <p:nvPr>
            <p:ph idx="1" type="body"/>
          </p:nvPr>
        </p:nvSpPr>
        <p:spPr>
          <a:xfrm>
            <a:off x="729450" y="2078875"/>
            <a:ext cx="7688700" cy="2940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Two sets of measurements were made (Phase I) and (Phase II).</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Four different E-liquid bottles were used labeled A, B, C, and 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Each E-liquid was tobacco flavored and of high nicotine concentrations.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Each E-liquid filled three separate </a:t>
            </a:r>
            <a:r>
              <a:rPr lang="en" sz="1800">
                <a:latin typeface="Times New Roman"/>
                <a:ea typeface="Times New Roman"/>
                <a:cs typeface="Times New Roman"/>
                <a:sym typeface="Times New Roman"/>
              </a:rPr>
              <a:t>cartomizers</a:t>
            </a:r>
            <a:r>
              <a:rPr lang="en" sz="1800">
                <a:latin typeface="Times New Roman"/>
                <a:ea typeface="Times New Roman"/>
                <a:cs typeface="Times New Roman"/>
                <a:sym typeface="Times New Roman"/>
              </a:rPr>
              <a:t> (1.8ml each) for a total of twelve </a:t>
            </a:r>
            <a:r>
              <a:rPr lang="en" sz="1800">
                <a:latin typeface="Times New Roman"/>
                <a:ea typeface="Times New Roman"/>
                <a:cs typeface="Times New Roman"/>
                <a:sym typeface="Times New Roman"/>
              </a:rPr>
              <a:t>cartomizers</a:t>
            </a:r>
            <a:r>
              <a:rPr lang="en" sz="1800">
                <a:latin typeface="Times New Roman"/>
                <a:ea typeface="Times New Roman"/>
                <a:cs typeface="Times New Roman"/>
                <a:sym typeface="Times New Roman"/>
              </a:rPr>
              <a:t> for use.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E-Cig batteries were fully charged and filled.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E-Cigs flavors and cigarettes were ran in triplicate between two phases (excluding one for phase II).</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Blanks were used to test off-gassing of polyethylene bag (not evident).</a:t>
            </a:r>
            <a:endParaRPr sz="1800">
              <a:latin typeface="Times New Roman"/>
              <a:ea typeface="Times New Roman"/>
              <a:cs typeface="Times New Roman"/>
              <a:sym typeface="Times New Roman"/>
            </a:endParaRPr>
          </a:p>
        </p:txBody>
      </p:sp>
      <p:sp>
        <p:nvSpPr>
          <p:cNvPr id="230" name="Google Shape;230;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Design Part 2</a:t>
            </a:r>
            <a:endParaRPr/>
          </a:p>
        </p:txBody>
      </p:sp>
      <p:sp>
        <p:nvSpPr>
          <p:cNvPr id="236" name="Google Shape;236;p3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A developed smoking device was attached to polyethylene glove bags.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110 liters of commercial air was used as dilution air.</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E-cigarettes and electronic cigarettes were attached to the smoking machine to simulate smoking.</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Filters and sampling bags were replaced between use.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Smoking machine cleaned with ethanol between use.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Smoking topographies were collected from the federal trade commision (FTC) and electronic-cigarette survey’s.</a:t>
            </a:r>
            <a:endParaRPr sz="1800">
              <a:latin typeface="Times New Roman"/>
              <a:ea typeface="Times New Roman"/>
              <a:cs typeface="Times New Roman"/>
              <a:sym typeface="Times New Roman"/>
            </a:endParaRPr>
          </a:p>
        </p:txBody>
      </p:sp>
      <p:sp>
        <p:nvSpPr>
          <p:cNvPr id="237" name="Google Shape;237;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5"/>
          <p:cNvSpPr txBox="1"/>
          <p:nvPr>
            <p:ph type="title"/>
          </p:nvPr>
        </p:nvSpPr>
        <p:spPr>
          <a:xfrm>
            <a:off x="727650" y="5878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Smoke-Capturing System</a:t>
            </a:r>
            <a:endParaRPr/>
          </a:p>
        </p:txBody>
      </p:sp>
      <p:sp>
        <p:nvSpPr>
          <p:cNvPr id="243" name="Google Shape;243;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44" name="Google Shape;244;p35"/>
          <p:cNvPicPr preferRelativeResize="0"/>
          <p:nvPr/>
        </p:nvPicPr>
        <p:blipFill>
          <a:blip r:embed="rId3">
            <a:alphaModFix/>
          </a:blip>
          <a:stretch>
            <a:fillRect/>
          </a:stretch>
        </p:blipFill>
        <p:spPr>
          <a:xfrm>
            <a:off x="780125" y="1482475"/>
            <a:ext cx="7221124" cy="3267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a:t>
            </a:r>
            <a:endParaRPr/>
          </a:p>
        </p:txBody>
      </p:sp>
      <p:sp>
        <p:nvSpPr>
          <p:cNvPr id="250" name="Google Shape;250;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51" name="Google Shape;251;p36"/>
          <p:cNvPicPr preferRelativeResize="0"/>
          <p:nvPr/>
        </p:nvPicPr>
        <p:blipFill>
          <a:blip r:embed="rId3">
            <a:alphaModFix/>
          </a:blip>
          <a:stretch>
            <a:fillRect/>
          </a:stretch>
        </p:blipFill>
        <p:spPr>
          <a:xfrm>
            <a:off x="152400" y="2006250"/>
            <a:ext cx="8839201" cy="23449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2</a:t>
            </a:r>
            <a:endParaRPr/>
          </a:p>
        </p:txBody>
      </p:sp>
      <p:sp>
        <p:nvSpPr>
          <p:cNvPr id="257" name="Google Shape;257;p3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VOC’s were below the limit of detection excluding:  Ethylbenzene, benzene, toluene, and m/p xylenes (BTEX) which were much higher in </a:t>
            </a:r>
            <a:r>
              <a:rPr lang="en"/>
              <a:t>tobacco</a:t>
            </a:r>
            <a:r>
              <a:rPr lang="en"/>
              <a:t> smoke than E-cigs.</a:t>
            </a:r>
            <a:endParaRPr/>
          </a:p>
          <a:p>
            <a:pPr indent="-311150" lvl="0" marL="457200" rtl="0" algn="l">
              <a:spcBef>
                <a:spcPts val="0"/>
              </a:spcBef>
              <a:spcAft>
                <a:spcPts val="0"/>
              </a:spcAft>
              <a:buSzPts val="1300"/>
              <a:buChar char="-"/>
            </a:pPr>
            <a:r>
              <a:rPr lang="en"/>
              <a:t>Carbonyls concentrations were low in E-cigs with exceptions:  acetone, formaldehyde, and acetaldehyde. Much higher in </a:t>
            </a:r>
            <a:r>
              <a:rPr lang="en"/>
              <a:t>tobacco</a:t>
            </a:r>
            <a:r>
              <a:rPr lang="en"/>
              <a:t> smoke than cigarettes.</a:t>
            </a:r>
            <a:endParaRPr/>
          </a:p>
          <a:p>
            <a:pPr indent="-311150" lvl="0" marL="457200" rtl="0" algn="l">
              <a:spcBef>
                <a:spcPts val="0"/>
              </a:spcBef>
              <a:spcAft>
                <a:spcPts val="0"/>
              </a:spcAft>
              <a:buSzPts val="1300"/>
              <a:buChar char="-"/>
            </a:pPr>
            <a:r>
              <a:rPr lang="en"/>
              <a:t>PAHs</a:t>
            </a:r>
            <a:r>
              <a:rPr lang="en"/>
              <a:t> were below the limit of detection for E-cigs but not in </a:t>
            </a:r>
            <a:r>
              <a:rPr lang="en"/>
              <a:t>tobacco</a:t>
            </a:r>
            <a:r>
              <a:rPr lang="en"/>
              <a:t> smoke.</a:t>
            </a:r>
            <a:endParaRPr/>
          </a:p>
          <a:p>
            <a:pPr indent="-311150" lvl="0" marL="457200" rtl="0" algn="l">
              <a:spcBef>
                <a:spcPts val="0"/>
              </a:spcBef>
              <a:spcAft>
                <a:spcPts val="0"/>
              </a:spcAft>
              <a:buSzPts val="1300"/>
              <a:buChar char="-"/>
            </a:pPr>
            <a:r>
              <a:rPr lang="en"/>
              <a:t>B</a:t>
            </a:r>
            <a:r>
              <a:rPr lang="en"/>
              <a:t>enzo(a)pyrene was found in the same levels of all samples which was an </a:t>
            </a:r>
            <a:r>
              <a:rPr lang="en"/>
              <a:t>anomaly</a:t>
            </a:r>
            <a:r>
              <a:rPr lang="en"/>
              <a:t>.</a:t>
            </a:r>
            <a:endParaRPr/>
          </a:p>
          <a:p>
            <a:pPr indent="-311150" lvl="0" marL="457200" rtl="0" algn="l">
              <a:spcBef>
                <a:spcPts val="0"/>
              </a:spcBef>
              <a:spcAft>
                <a:spcPts val="0"/>
              </a:spcAft>
              <a:buSzPts val="1300"/>
              <a:buChar char="-"/>
            </a:pPr>
            <a:r>
              <a:rPr lang="en"/>
              <a:t>TSNA’s were lower in E-cigs than </a:t>
            </a:r>
            <a:r>
              <a:rPr lang="en"/>
              <a:t>tobacco</a:t>
            </a:r>
            <a:r>
              <a:rPr lang="en"/>
              <a:t> smoke.</a:t>
            </a:r>
            <a:endParaRPr/>
          </a:p>
        </p:txBody>
      </p:sp>
      <p:sp>
        <p:nvSpPr>
          <p:cNvPr id="258" name="Google Shape;258;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64" name="Google Shape;264;p38"/>
          <p:cNvPicPr preferRelativeResize="0"/>
          <p:nvPr/>
        </p:nvPicPr>
        <p:blipFill>
          <a:blip r:embed="rId3">
            <a:alphaModFix/>
          </a:blip>
          <a:stretch>
            <a:fillRect/>
          </a:stretch>
        </p:blipFill>
        <p:spPr>
          <a:xfrm>
            <a:off x="2522750" y="602850"/>
            <a:ext cx="4869500" cy="4540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70" name="Google Shape;270;p39"/>
          <p:cNvPicPr preferRelativeResize="0"/>
          <p:nvPr/>
        </p:nvPicPr>
        <p:blipFill>
          <a:blip r:embed="rId3">
            <a:alphaModFix/>
          </a:blip>
          <a:stretch>
            <a:fillRect/>
          </a:stretch>
        </p:blipFill>
        <p:spPr>
          <a:xfrm>
            <a:off x="2251025" y="892225"/>
            <a:ext cx="5181600" cy="3857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Toxicological Information and Discussion</a:t>
            </a:r>
            <a:endParaRPr/>
          </a:p>
        </p:txBody>
      </p:sp>
      <p:sp>
        <p:nvSpPr>
          <p:cNvPr id="276" name="Google Shape;276;p4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-Samples were sent out to </a:t>
            </a:r>
            <a:r>
              <a:rPr lang="en" sz="1800">
                <a:latin typeface="Times New Roman"/>
                <a:ea typeface="Times New Roman"/>
                <a:cs typeface="Times New Roman"/>
                <a:sym typeface="Times New Roman"/>
              </a:rPr>
              <a:t>toxicological</a:t>
            </a:r>
            <a:r>
              <a:rPr lang="en" sz="1800">
                <a:latin typeface="Times New Roman"/>
                <a:ea typeface="Times New Roman"/>
                <a:cs typeface="Times New Roman"/>
                <a:sym typeface="Times New Roman"/>
              </a:rPr>
              <a:t> experts to determine the risks for human being from indoor electronic cigarette use who determined “No specific risk” while cigarette smoke was determined to have a significant risk. Cancer risks were not exceeded in electronic cigarettes, they approached risks in cigarettes.</a:t>
            </a:r>
            <a:endParaRPr sz="1800">
              <a:latin typeface="Times New Roman"/>
              <a:ea typeface="Times New Roman"/>
              <a:cs typeface="Times New Roman"/>
              <a:sym typeface="Times New Roman"/>
            </a:endParaRPr>
          </a:p>
          <a:p>
            <a:pPr indent="0" lvl="0" marL="0" rtl="0" algn="l">
              <a:spcBef>
                <a:spcPts val="1600"/>
              </a:spcBef>
              <a:spcAft>
                <a:spcPts val="1600"/>
              </a:spcAft>
              <a:buNone/>
            </a:pPr>
            <a:r>
              <a:rPr lang="en" sz="1800">
                <a:latin typeface="Times New Roman"/>
                <a:ea typeface="Times New Roman"/>
                <a:cs typeface="Times New Roman"/>
                <a:sym typeface="Times New Roman"/>
              </a:rPr>
              <a:t>- Particle densities and counts were expected to be higher in cigarettes because of the lack of combustion found in E-cigs.</a:t>
            </a:r>
            <a:endParaRPr sz="1800">
              <a:latin typeface="Times New Roman"/>
              <a:ea typeface="Times New Roman"/>
              <a:cs typeface="Times New Roman"/>
              <a:sym typeface="Times New Roman"/>
            </a:endParaRPr>
          </a:p>
        </p:txBody>
      </p:sp>
      <p:sp>
        <p:nvSpPr>
          <p:cNvPr id="277" name="Google Shape;277;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Implications</a:t>
            </a:r>
            <a:endParaRPr/>
          </a:p>
        </p:txBody>
      </p:sp>
      <p:sp>
        <p:nvSpPr>
          <p:cNvPr id="283" name="Google Shape;283;p4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Metabolism is not taken into account.</a:t>
            </a:r>
            <a:endParaRPr sz="1800"/>
          </a:p>
          <a:p>
            <a:pPr indent="-342900" lvl="0" marL="457200" rtl="0" algn="l">
              <a:spcBef>
                <a:spcPts val="0"/>
              </a:spcBef>
              <a:spcAft>
                <a:spcPts val="0"/>
              </a:spcAft>
              <a:buSzPts val="1800"/>
              <a:buChar char="-"/>
            </a:pPr>
            <a:r>
              <a:rPr lang="en" sz="1800"/>
              <a:t>This method was based off of targeted chemicals.</a:t>
            </a:r>
            <a:endParaRPr sz="1800"/>
          </a:p>
          <a:p>
            <a:pPr indent="-342900" lvl="0" marL="457200" rtl="0" algn="l">
              <a:spcBef>
                <a:spcPts val="0"/>
              </a:spcBef>
              <a:spcAft>
                <a:spcPts val="0"/>
              </a:spcAft>
              <a:buSzPts val="1800"/>
              <a:buChar char="-"/>
            </a:pPr>
            <a:r>
              <a:rPr lang="en" sz="1800"/>
              <a:t>They only used one flavor for e-liquid.</a:t>
            </a:r>
            <a:endParaRPr sz="1800"/>
          </a:p>
          <a:p>
            <a:pPr indent="-342900" lvl="0" marL="457200" rtl="0" algn="l">
              <a:spcBef>
                <a:spcPts val="0"/>
              </a:spcBef>
              <a:spcAft>
                <a:spcPts val="0"/>
              </a:spcAft>
              <a:buSzPts val="1800"/>
              <a:buChar char="-"/>
            </a:pPr>
            <a:r>
              <a:rPr lang="en" sz="1800"/>
              <a:t>The smoking system was not very understandable.</a:t>
            </a:r>
            <a:endParaRPr sz="1800"/>
          </a:p>
        </p:txBody>
      </p:sp>
      <p:sp>
        <p:nvSpPr>
          <p:cNvPr id="284" name="Google Shape;284;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background</a:t>
            </a:r>
            <a:endParaRPr/>
          </a:p>
        </p:txBody>
      </p:sp>
      <p:sp>
        <p:nvSpPr>
          <p:cNvPr id="101" name="Google Shape;10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02" name="Google Shape;102;p15"/>
          <p:cNvPicPr preferRelativeResize="0"/>
          <p:nvPr/>
        </p:nvPicPr>
        <p:blipFill>
          <a:blip r:embed="rId3">
            <a:alphaModFix/>
          </a:blip>
          <a:stretch>
            <a:fillRect/>
          </a:stretch>
        </p:blipFill>
        <p:spPr>
          <a:xfrm>
            <a:off x="143025" y="2026550"/>
            <a:ext cx="4295395" cy="2723301"/>
          </a:xfrm>
          <a:prstGeom prst="rect">
            <a:avLst/>
          </a:prstGeom>
          <a:noFill/>
          <a:ln>
            <a:noFill/>
          </a:ln>
        </p:spPr>
      </p:pic>
      <p:pic>
        <p:nvPicPr>
          <p:cNvPr id="103" name="Google Shape;103;p15"/>
          <p:cNvPicPr preferRelativeResize="0"/>
          <p:nvPr/>
        </p:nvPicPr>
        <p:blipFill>
          <a:blip r:embed="rId4">
            <a:alphaModFix/>
          </a:blip>
          <a:stretch>
            <a:fillRect/>
          </a:stretch>
        </p:blipFill>
        <p:spPr>
          <a:xfrm>
            <a:off x="4825100" y="2026550"/>
            <a:ext cx="3663275" cy="2723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90" name="Google Shape;290;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296" name="Google Shape;296;p43"/>
          <p:cNvSpPr txBox="1"/>
          <p:nvPr>
            <p:ph idx="1" type="body"/>
          </p:nvPr>
        </p:nvSpPr>
        <p:spPr>
          <a:xfrm>
            <a:off x="729450" y="2078875"/>
            <a:ext cx="7688700" cy="30009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AutoNum type="arabicParenR"/>
            </a:pPr>
            <a:r>
              <a:rPr lang="en" sz="1000"/>
              <a:t>Figure 1 online source: https://www.google.com/url?sa=i&amp;source=images&amp;cd=&amp;cad=rja&amp;uact=8&amp;ved=2ahUKEwi1zNmwn57hAhVDrJ4KHdMYDEIQjRx6BAgBEAU&amp;url=https%3A%2F%2Fen.wikipedia.org%2Fwiki%2FAnchorage%2C_Alaska&amp;psig=AOvVaw2vI2RFglrrdPojdRWe2m4R&amp;ust=1553636026931164</a:t>
            </a:r>
            <a:endParaRPr sz="1000"/>
          </a:p>
          <a:p>
            <a:pPr indent="-292100" lvl="0" marL="457200" rtl="0" algn="l">
              <a:spcBef>
                <a:spcPts val="0"/>
              </a:spcBef>
              <a:spcAft>
                <a:spcPts val="0"/>
              </a:spcAft>
              <a:buSzPts val="1000"/>
              <a:buAutoNum type="arabicParenR"/>
            </a:pPr>
            <a:r>
              <a:rPr lang="en" sz="1000"/>
              <a:t>Figure 2 online source: https://www.google.com/url?sa=i&amp;source=images&amp;cd=&amp;cad=rja&amp;uact=8&amp;ved=2ahUKEwjC5YnHn57hAhUEt54KHQiiDoUQjRx6BAgBEAU&amp;url=https%3A%2F%2Ftraveltips.usatoday.com%2Fpacking-list-travel-reno-nv-110413.html&amp;psig=AOvVaw06ty6kTKCl_nqdvYGBXXPf&amp;ust=1553636067819784</a:t>
            </a:r>
            <a:endParaRPr sz="1000"/>
          </a:p>
          <a:p>
            <a:pPr indent="-292100" lvl="0" marL="457200" rtl="0" algn="l">
              <a:spcBef>
                <a:spcPts val="0"/>
              </a:spcBef>
              <a:spcAft>
                <a:spcPts val="0"/>
              </a:spcAft>
              <a:buSzPts val="1000"/>
              <a:buAutoNum type="arabicParenR"/>
            </a:pPr>
            <a:r>
              <a:rPr lang="en" sz="1000"/>
              <a:t>Figure 3: Dante’s Iphone</a:t>
            </a:r>
            <a:endParaRPr sz="1000"/>
          </a:p>
          <a:p>
            <a:pPr indent="-292100" lvl="0" marL="457200" rtl="0" algn="l">
              <a:spcBef>
                <a:spcPts val="0"/>
              </a:spcBef>
              <a:spcAft>
                <a:spcPts val="0"/>
              </a:spcAft>
              <a:buSzPts val="1000"/>
              <a:buAutoNum type="arabicParenR"/>
            </a:pPr>
            <a:r>
              <a:rPr lang="en" sz="1000"/>
              <a:t>Figure 4 online source: </a:t>
            </a:r>
            <a:r>
              <a:rPr lang="en" sz="1000" u="sng">
                <a:solidFill>
                  <a:schemeClr val="hlink"/>
                </a:solidFill>
                <a:hlinkClick r:id="rId3"/>
              </a:rPr>
              <a:t>https://www.google.com/url?sa=i&amp;source=images&amp;cd=&amp;cad=rja&amp;uact=8&amp;ved=2ahUKEwjj-qHYn57hAhXJ3J4KHULeCWEQjRx6BAgBEAU&amp;url=https%3A%2F%2Fteaching.shu.ac.uk%2Fhwb%2Fchemistry%2Ftutorials%2Fchrom%2Fgaschrm.htm&amp;psig=AOvVaw01d3BcpWa71W6MJLRaM5tX&amp;ust=1553636113052906</a:t>
            </a:r>
            <a:endParaRPr sz="1000"/>
          </a:p>
          <a:p>
            <a:pPr indent="-292100" lvl="0" marL="457200" rtl="0" algn="l">
              <a:spcBef>
                <a:spcPts val="0"/>
              </a:spcBef>
              <a:spcAft>
                <a:spcPts val="0"/>
              </a:spcAft>
              <a:buSzPts val="1000"/>
              <a:buAutoNum type="arabicParenR"/>
            </a:pPr>
            <a:r>
              <a:rPr lang="en" sz="1000"/>
              <a:t>Figure 5 online source: https://www.google.com/url?sa=i&amp;source=images&amp;cd=&amp;cad=rja&amp;uact=8&amp;ved=2ahUKEwiT9vKToJ7hAhUNuJ4KHTl1DbAQjRx6BAgBEAU&amp;url=https%3A%2F%2Fen.wikipedia.org%2Fwiki%2FHigh-performance_liquid_chromatography&amp;psig=AOvVaw1BmDPNwnRPqgGIt1h8htUX&amp;ust=1553636239825743</a:t>
            </a:r>
            <a:endParaRPr sz="1000"/>
          </a:p>
          <a:p>
            <a:pPr indent="0" lvl="0" marL="457200" rtl="0" algn="l">
              <a:spcBef>
                <a:spcPts val="1600"/>
              </a:spcBef>
              <a:spcAft>
                <a:spcPts val="1600"/>
              </a:spcAft>
              <a:buNone/>
            </a:pPr>
            <a:r>
              <a:t/>
            </a:r>
            <a:endParaRPr sz="1000"/>
          </a:p>
        </p:txBody>
      </p:sp>
      <p:sp>
        <p:nvSpPr>
          <p:cNvPr id="297" name="Google Shape;297;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Part 2</a:t>
            </a:r>
            <a:endParaRPr/>
          </a:p>
        </p:txBody>
      </p:sp>
      <p:sp>
        <p:nvSpPr>
          <p:cNvPr id="303" name="Google Shape;303;p4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 Figure 6 online source: </a:t>
            </a:r>
            <a:r>
              <a:rPr lang="en" u="sng">
                <a:solidFill>
                  <a:schemeClr val="hlink"/>
                </a:solidFill>
                <a:hlinkClick r:id="rId3"/>
              </a:rPr>
              <a:t>https://bitesizebio.com/wp-content/uploads/2016/04/Figure-1_BSB_FirstArticle.png</a:t>
            </a:r>
            <a:endParaRPr/>
          </a:p>
          <a:p>
            <a:pPr indent="0" lvl="0" marL="0" rtl="0" algn="l">
              <a:spcBef>
                <a:spcPts val="1600"/>
              </a:spcBef>
              <a:spcAft>
                <a:spcPts val="0"/>
              </a:spcAft>
              <a:buNone/>
            </a:pPr>
            <a:r>
              <a:rPr lang="en"/>
              <a:t>7) Figure 7 online source: </a:t>
            </a:r>
            <a:r>
              <a:rPr lang="en" u="sng">
                <a:solidFill>
                  <a:schemeClr val="hlink"/>
                </a:solidFill>
                <a:hlinkClick r:id="rId4"/>
              </a:rPr>
              <a:t>https://chem.libretexts.org/@api/deki/files/216/tcd.jpg?revision=1&amp;size=bestfit&amp;width=389&amp;height=273</a:t>
            </a:r>
            <a:endParaRPr/>
          </a:p>
          <a:p>
            <a:pPr indent="0" lvl="0" marL="0" rtl="0" algn="l">
              <a:spcBef>
                <a:spcPts val="1600"/>
              </a:spcBef>
              <a:spcAft>
                <a:spcPts val="0"/>
              </a:spcAft>
              <a:buNone/>
            </a:pPr>
            <a:r>
              <a:rPr lang="en"/>
              <a:t>8) Figure 8, 9, 10, 11, 12, and 13:  McAuley TR, Hopke PK, Zhao J, Babaian S. 2012. Comparison of the effects of e-cigarette vapor and cigarette smoke on indoor air quality. Inhal Toxicol. doi:10.3109/08958378.2012.724728.</a:t>
            </a:r>
            <a:endParaRPr/>
          </a:p>
          <a:p>
            <a:pPr indent="0" lvl="0" marL="0" rtl="0" algn="l">
              <a:spcBef>
                <a:spcPts val="1600"/>
              </a:spcBef>
              <a:spcAft>
                <a:spcPts val="1600"/>
              </a:spcAft>
              <a:buNone/>
            </a:pPr>
            <a:r>
              <a:t/>
            </a:r>
            <a:endParaRPr/>
          </a:p>
        </p:txBody>
      </p:sp>
      <p:sp>
        <p:nvSpPr>
          <p:cNvPr id="304" name="Google Shape;304;p4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6"/>
          <p:cNvSpPr txBox="1"/>
          <p:nvPr>
            <p:ph type="title"/>
          </p:nvPr>
        </p:nvSpPr>
        <p:spPr>
          <a:xfrm>
            <a:off x="635775" y="5972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Research: Angermann Laboratory</a:t>
            </a:r>
            <a:endParaRPr/>
          </a:p>
        </p:txBody>
      </p:sp>
      <p:sp>
        <p:nvSpPr>
          <p:cNvPr id="109" name="Google Shape;109;p16"/>
          <p:cNvSpPr txBox="1"/>
          <p:nvPr>
            <p:ph idx="1" type="body"/>
          </p:nvPr>
        </p:nvSpPr>
        <p:spPr>
          <a:xfrm>
            <a:off x="167300" y="1284850"/>
            <a:ext cx="4082400" cy="3153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Chemical Contents of electronic-cigarettes post and pre-vaporization.</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Liquid extraction of chemicals commonly found within smokeless </a:t>
            </a:r>
            <a:r>
              <a:rPr lang="en" sz="1800">
                <a:latin typeface="Times New Roman"/>
                <a:ea typeface="Times New Roman"/>
                <a:cs typeface="Times New Roman"/>
                <a:sym typeface="Times New Roman"/>
              </a:rPr>
              <a:t>tobacco</a:t>
            </a:r>
            <a:r>
              <a:rPr lang="en" sz="1800">
                <a:latin typeface="Times New Roman"/>
                <a:ea typeface="Times New Roman"/>
                <a:cs typeface="Times New Roman"/>
                <a:sym typeface="Times New Roman"/>
              </a:rPr>
              <a:t> product i.e. Snus, snuff, chewing </a:t>
            </a:r>
            <a:r>
              <a:rPr lang="en" sz="1800">
                <a:latin typeface="Times New Roman"/>
                <a:ea typeface="Times New Roman"/>
                <a:cs typeface="Times New Roman"/>
                <a:sym typeface="Times New Roman"/>
              </a:rPr>
              <a:t>tobacco</a:t>
            </a:r>
            <a:r>
              <a:rPr lang="en" sz="1800">
                <a:latin typeface="Times New Roman"/>
                <a:ea typeface="Times New Roman"/>
                <a:cs typeface="Times New Roman"/>
                <a:sym typeface="Times New Roman"/>
              </a:rPr>
              <a:t>, and nicotine-salt derived products.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GCMS and HPLC training and use.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arenR"/>
            </a:pPr>
            <a:r>
              <a:rPr lang="en" sz="1800">
                <a:latin typeface="Times New Roman"/>
                <a:ea typeface="Times New Roman"/>
                <a:cs typeface="Times New Roman"/>
                <a:sym typeface="Times New Roman"/>
              </a:rPr>
              <a:t>Goals: Determine chemical contents of nicotine containing products and their public health implications.</a:t>
            </a:r>
            <a:endParaRPr sz="1800">
              <a:latin typeface="Times New Roman"/>
              <a:ea typeface="Times New Roman"/>
              <a:cs typeface="Times New Roman"/>
              <a:sym typeface="Times New Roman"/>
            </a:endParaRPr>
          </a:p>
          <a:p>
            <a:pPr indent="0" lvl="0" marL="0" rtl="0" algn="l">
              <a:spcBef>
                <a:spcPts val="1600"/>
              </a:spcBef>
              <a:spcAft>
                <a:spcPts val="1600"/>
              </a:spcAft>
              <a:buNone/>
            </a:pPr>
            <a:r>
              <a:t/>
            </a:r>
            <a:endParaRPr/>
          </a:p>
        </p:txBody>
      </p:sp>
      <p:sp>
        <p:nvSpPr>
          <p:cNvPr id="110" name="Google Shape;110;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11" name="Google Shape;111;p16"/>
          <p:cNvPicPr preferRelativeResize="0"/>
          <p:nvPr/>
        </p:nvPicPr>
        <p:blipFill>
          <a:blip r:embed="rId3">
            <a:alphaModFix/>
          </a:blip>
          <a:stretch>
            <a:fillRect/>
          </a:stretch>
        </p:blipFill>
        <p:spPr>
          <a:xfrm>
            <a:off x="4612125" y="1772025"/>
            <a:ext cx="4082400" cy="306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Utility of GC and HPLC</a:t>
            </a:r>
            <a:endParaRPr/>
          </a:p>
        </p:txBody>
      </p:sp>
      <p:sp>
        <p:nvSpPr>
          <p:cNvPr id="117" name="Google Shape;117;p1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Some of the golden standards for compound separation, identification, and quantification in many fields of science.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Extremely sensitive instruments enabling users to identify unknowns towards the nanograms.</a:t>
            </a:r>
            <a:endParaRPr sz="1800">
              <a:latin typeface="Times New Roman"/>
              <a:ea typeface="Times New Roman"/>
              <a:cs typeface="Times New Roman"/>
              <a:sym typeface="Times New Roman"/>
            </a:endParaRPr>
          </a:p>
          <a:p>
            <a:pPr indent="0" lvl="0" marL="457200" rtl="0" algn="l">
              <a:spcBef>
                <a:spcPts val="1600"/>
              </a:spcBef>
              <a:spcAft>
                <a:spcPts val="1600"/>
              </a:spcAft>
              <a:buNone/>
            </a:pPr>
            <a:r>
              <a:t/>
            </a:r>
            <a:endParaRPr/>
          </a:p>
        </p:txBody>
      </p:sp>
      <p:sp>
        <p:nvSpPr>
          <p:cNvPr id="118" name="Google Shape;118;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8"/>
          <p:cNvSpPr txBox="1"/>
          <p:nvPr>
            <p:ph type="title"/>
          </p:nvPr>
        </p:nvSpPr>
        <p:spPr>
          <a:xfrm>
            <a:off x="727650" y="5878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High-Performance Liquid Chromatography</a:t>
            </a:r>
            <a:endParaRPr/>
          </a:p>
        </p:txBody>
      </p:sp>
      <p:sp>
        <p:nvSpPr>
          <p:cNvPr id="124" name="Google Shape;124;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25" name="Google Shape;125;p18"/>
          <p:cNvPicPr preferRelativeResize="0"/>
          <p:nvPr/>
        </p:nvPicPr>
        <p:blipFill>
          <a:blip r:embed="rId3">
            <a:alphaModFix/>
          </a:blip>
          <a:stretch>
            <a:fillRect/>
          </a:stretch>
        </p:blipFill>
        <p:spPr>
          <a:xfrm>
            <a:off x="84550" y="1646375"/>
            <a:ext cx="5528774" cy="3055675"/>
          </a:xfrm>
          <a:prstGeom prst="rect">
            <a:avLst/>
          </a:prstGeom>
          <a:noFill/>
          <a:ln>
            <a:noFill/>
          </a:ln>
        </p:spPr>
      </p:pic>
      <p:pic>
        <p:nvPicPr>
          <p:cNvPr id="126" name="Google Shape;126;p18"/>
          <p:cNvPicPr preferRelativeResize="0"/>
          <p:nvPr/>
        </p:nvPicPr>
        <p:blipFill>
          <a:blip r:embed="rId4">
            <a:alphaModFix/>
          </a:blip>
          <a:stretch>
            <a:fillRect/>
          </a:stretch>
        </p:blipFill>
        <p:spPr>
          <a:xfrm>
            <a:off x="5831300" y="1646375"/>
            <a:ext cx="2910050" cy="2910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32" name="Google Shape;132;p19"/>
          <p:cNvPicPr preferRelativeResize="0"/>
          <p:nvPr/>
        </p:nvPicPr>
        <p:blipFill>
          <a:blip r:embed="rId3">
            <a:alphaModFix/>
          </a:blip>
          <a:stretch>
            <a:fillRect/>
          </a:stretch>
        </p:blipFill>
        <p:spPr>
          <a:xfrm>
            <a:off x="395975" y="1351600"/>
            <a:ext cx="8096250" cy="3733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0"/>
          <p:cNvSpPr txBox="1"/>
          <p:nvPr>
            <p:ph type="title"/>
          </p:nvPr>
        </p:nvSpPr>
        <p:spPr>
          <a:xfrm>
            <a:off x="727650" y="578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Gas Chromatograph</a:t>
            </a:r>
            <a:endParaRPr/>
          </a:p>
        </p:txBody>
      </p:sp>
      <p:sp>
        <p:nvSpPr>
          <p:cNvPr id="138" name="Google Shape;138;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39" name="Google Shape;139;p20"/>
          <p:cNvPicPr preferRelativeResize="0"/>
          <p:nvPr/>
        </p:nvPicPr>
        <p:blipFill>
          <a:blip r:embed="rId3">
            <a:alphaModFix/>
          </a:blip>
          <a:stretch>
            <a:fillRect/>
          </a:stretch>
        </p:blipFill>
        <p:spPr>
          <a:xfrm>
            <a:off x="152400" y="2006250"/>
            <a:ext cx="5174400" cy="2478900"/>
          </a:xfrm>
          <a:prstGeom prst="rect">
            <a:avLst/>
          </a:prstGeom>
          <a:noFill/>
          <a:ln>
            <a:noFill/>
          </a:ln>
        </p:spPr>
      </p:pic>
      <p:pic>
        <p:nvPicPr>
          <p:cNvPr id="140" name="Google Shape;140;p20"/>
          <p:cNvPicPr preferRelativeResize="0"/>
          <p:nvPr/>
        </p:nvPicPr>
        <p:blipFill>
          <a:blip r:embed="rId4">
            <a:alphaModFix/>
          </a:blip>
          <a:stretch>
            <a:fillRect/>
          </a:stretch>
        </p:blipFill>
        <p:spPr>
          <a:xfrm>
            <a:off x="5469850" y="2249850"/>
            <a:ext cx="3559275" cy="2235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46" name="Google Shape;146;p21"/>
          <p:cNvPicPr preferRelativeResize="0"/>
          <p:nvPr/>
        </p:nvPicPr>
        <p:blipFill>
          <a:blip r:embed="rId3">
            <a:alphaModFix/>
          </a:blip>
          <a:stretch>
            <a:fillRect/>
          </a:stretch>
        </p:blipFill>
        <p:spPr>
          <a:xfrm>
            <a:off x="1033050" y="1342225"/>
            <a:ext cx="6818526" cy="3180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