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4" r:id="rId4"/>
    <p:sldId id="275" r:id="rId5"/>
    <p:sldId id="279" r:id="rId6"/>
    <p:sldId id="265" r:id="rId7"/>
    <p:sldId id="263" r:id="rId8"/>
    <p:sldId id="277" r:id="rId9"/>
    <p:sldId id="259" r:id="rId10"/>
    <p:sldId id="272" r:id="rId11"/>
    <p:sldId id="258" r:id="rId12"/>
    <p:sldId id="289" r:id="rId13"/>
    <p:sldId id="261" r:id="rId14"/>
    <p:sldId id="281" r:id="rId15"/>
    <p:sldId id="290" r:id="rId16"/>
    <p:sldId id="282" r:id="rId17"/>
    <p:sldId id="273" r:id="rId18"/>
    <p:sldId id="269" r:id="rId19"/>
    <p:sldId id="288" r:id="rId20"/>
    <p:sldId id="260" r:id="rId21"/>
    <p:sldId id="284" r:id="rId22"/>
    <p:sldId id="278" r:id="rId23"/>
    <p:sldId id="276" r:id="rId24"/>
    <p:sldId id="264" r:id="rId25"/>
    <p:sldId id="286"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8" autoAdjust="0"/>
  </p:normalViewPr>
  <p:slideViewPr>
    <p:cSldViewPr>
      <p:cViewPr>
        <p:scale>
          <a:sx n="107" d="100"/>
          <a:sy n="107" d="100"/>
        </p:scale>
        <p:origin x="-13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3AEF3-C9B4-4EA6-A53D-D579B344F9A2}" type="datetimeFigureOut">
              <a:rPr lang="en-US" smtClean="0"/>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D2DA8-B1D7-4AAD-AE85-975B6F749794}" type="slidenum">
              <a:rPr lang="en-US" smtClean="0"/>
              <a:t>‹#›</a:t>
            </a:fld>
            <a:endParaRPr lang="en-US"/>
          </a:p>
        </p:txBody>
      </p:sp>
    </p:spTree>
    <p:extLst>
      <p:ext uri="{BB962C8B-B14F-4D97-AF65-F5344CB8AC3E}">
        <p14:creationId xmlns:p14="http://schemas.microsoft.com/office/powerpoint/2010/main" val="248654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Princeton</a:t>
            </a:r>
            <a:r>
              <a:rPr lang="en-US" baseline="0" dirty="0"/>
              <a:t> University and NOAA: National Oceanic and Atmospheric Administration</a:t>
            </a:r>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1</a:t>
            </a:fld>
            <a:endParaRPr lang="en-US"/>
          </a:p>
        </p:txBody>
      </p:sp>
    </p:spTree>
    <p:extLst>
      <p:ext uri="{BB962C8B-B14F-4D97-AF65-F5344CB8AC3E}">
        <p14:creationId xmlns:p14="http://schemas.microsoft.com/office/powerpoint/2010/main" val="295721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use tracers to </a:t>
            </a:r>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13</a:t>
            </a:fld>
            <a:endParaRPr lang="en-US"/>
          </a:p>
        </p:txBody>
      </p:sp>
    </p:spTree>
    <p:extLst>
      <p:ext uri="{BB962C8B-B14F-4D97-AF65-F5344CB8AC3E}">
        <p14:creationId xmlns:p14="http://schemas.microsoft.com/office/powerpoint/2010/main" val="253687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Stronger transport of Asian pollution to MLO in SEPT tied to shift in PNA patter in 1990’s</a:t>
            </a:r>
          </a:p>
        </p:txBody>
      </p:sp>
      <p:sp>
        <p:nvSpPr>
          <p:cNvPr id="4" name="Slide Number Placeholder 3"/>
          <p:cNvSpPr>
            <a:spLocks noGrp="1"/>
          </p:cNvSpPr>
          <p:nvPr>
            <p:ph type="sldNum" sz="quarter" idx="10"/>
          </p:nvPr>
        </p:nvSpPr>
        <p:spPr/>
        <p:txBody>
          <a:bodyPr/>
          <a:lstStyle/>
          <a:p>
            <a:fld id="{486D2DA8-B1D7-4AAD-AE85-975B6F749794}" type="slidenum">
              <a:rPr lang="en-US" smtClean="0"/>
              <a:t>17</a:t>
            </a:fld>
            <a:endParaRPr lang="en-US"/>
          </a:p>
        </p:txBody>
      </p:sp>
    </p:spTree>
    <p:extLst>
      <p:ext uri="{BB962C8B-B14F-4D97-AF65-F5344CB8AC3E}">
        <p14:creationId xmlns:p14="http://schemas.microsoft.com/office/powerpoint/2010/main" val="140255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changes will impact Hg</a:t>
            </a:r>
            <a:r>
              <a:rPr lang="en-US" baseline="0" dirty="0"/>
              <a:t> deposition globally</a:t>
            </a:r>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20</a:t>
            </a:fld>
            <a:endParaRPr lang="en-US"/>
          </a:p>
        </p:txBody>
      </p:sp>
    </p:spTree>
    <p:extLst>
      <p:ext uri="{BB962C8B-B14F-4D97-AF65-F5344CB8AC3E}">
        <p14:creationId xmlns:p14="http://schemas.microsoft.com/office/powerpoint/2010/main" val="79810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https://www.atmos-chem-phys.net/8/1445/2008/acp-8-1445-2008.pdf</a:t>
            </a:r>
          </a:p>
          <a:p>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23</a:t>
            </a:fld>
            <a:endParaRPr lang="en-US"/>
          </a:p>
        </p:txBody>
      </p:sp>
    </p:spTree>
    <p:extLst>
      <p:ext uri="{BB962C8B-B14F-4D97-AF65-F5344CB8AC3E}">
        <p14:creationId xmlns:p14="http://schemas.microsoft.com/office/powerpoint/2010/main" val="152081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Deployed at 6 sites: Valley Road Greenhouse at UNR, Utah impacted by fracking, Colorado, Rural Maryland downwind of coal power plants, Svalbard Norway in Arctic Circle to capture AMDE atmospheric depletion event, and Mauna Loa Observatory in HI.</a:t>
            </a:r>
          </a:p>
        </p:txBody>
      </p:sp>
      <p:sp>
        <p:nvSpPr>
          <p:cNvPr id="4" name="Slide Number Placeholder 3"/>
          <p:cNvSpPr>
            <a:spLocks noGrp="1"/>
          </p:cNvSpPr>
          <p:nvPr>
            <p:ph type="sldNum" sz="quarter" idx="5"/>
          </p:nvPr>
        </p:nvSpPr>
        <p:spPr/>
        <p:txBody>
          <a:bodyPr/>
          <a:lstStyle/>
          <a:p>
            <a:fld id="{486D2DA8-B1D7-4AAD-AE85-975B6F749794}" type="slidenum">
              <a:rPr lang="en-US" smtClean="0"/>
              <a:t>24</a:t>
            </a:fld>
            <a:endParaRPr lang="en-US"/>
          </a:p>
        </p:txBody>
      </p:sp>
    </p:spTree>
    <p:extLst>
      <p:ext uri="{BB962C8B-B14F-4D97-AF65-F5344CB8AC3E}">
        <p14:creationId xmlns:p14="http://schemas.microsoft.com/office/powerpoint/2010/main" val="307099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2</a:t>
            </a:fld>
            <a:endParaRPr lang="en-US"/>
          </a:p>
        </p:txBody>
      </p:sp>
    </p:spTree>
    <p:extLst>
      <p:ext uri="{BB962C8B-B14F-4D97-AF65-F5344CB8AC3E}">
        <p14:creationId xmlns:p14="http://schemas.microsoft.com/office/powerpoint/2010/main" val="175618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Elemental Hg most stable in Atmos. Lifetime of up to a year in atmos. Oxidized Hg is much more volatile</a:t>
            </a:r>
            <a:r>
              <a:rPr lang="en-US" baseline="0" dirty="0"/>
              <a:t>, lifetime on the order of days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https://www.atmos-meas-tech.net/7/4251/2014/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4</a:t>
            </a:fld>
            <a:endParaRPr lang="en-US"/>
          </a:p>
        </p:txBody>
      </p:sp>
    </p:spTree>
    <p:extLst>
      <p:ext uri="{BB962C8B-B14F-4D97-AF65-F5344CB8AC3E}">
        <p14:creationId xmlns:p14="http://schemas.microsoft.com/office/powerpoint/2010/main" val="12533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relationship of concentrations</a:t>
            </a:r>
          </a:p>
          <a:p>
            <a:r>
              <a:rPr lang="en-US" dirty="0"/>
              <a:t>Interaction supported by thermodynamic and kinetic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http://myweb.fsu.edu/cdholmes/pubs/holmes2010.pdf</a:t>
            </a:r>
          </a:p>
          <a:p>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5</a:t>
            </a:fld>
            <a:endParaRPr lang="en-US"/>
          </a:p>
        </p:txBody>
      </p:sp>
    </p:spTree>
    <p:extLst>
      <p:ext uri="{BB962C8B-B14F-4D97-AF65-F5344CB8AC3E}">
        <p14:creationId xmlns:p14="http://schemas.microsoft.com/office/powerpoint/2010/main" val="393715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Robust, less expensive, more dependable system for measuring GOM</a:t>
            </a:r>
          </a:p>
        </p:txBody>
      </p:sp>
      <p:sp>
        <p:nvSpPr>
          <p:cNvPr id="4" name="Slide Number Placeholder 3"/>
          <p:cNvSpPr>
            <a:spLocks noGrp="1"/>
          </p:cNvSpPr>
          <p:nvPr>
            <p:ph type="sldNum" sz="quarter" idx="5"/>
          </p:nvPr>
        </p:nvSpPr>
        <p:spPr/>
        <p:txBody>
          <a:bodyPr/>
          <a:lstStyle/>
          <a:p>
            <a:fld id="{486D2DA8-B1D7-4AAD-AE85-975B6F749794}" type="slidenum">
              <a:rPr lang="en-US" smtClean="0"/>
              <a:t>7</a:t>
            </a:fld>
            <a:endParaRPr lang="en-US"/>
          </a:p>
        </p:txBody>
      </p:sp>
    </p:spTree>
    <p:extLst>
      <p:ext uri="{BB962C8B-B14F-4D97-AF65-F5344CB8AC3E}">
        <p14:creationId xmlns:p14="http://schemas.microsoft.com/office/powerpoint/2010/main" val="426895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Deployed at 6 sites: Valley Road Greenhouse at UNR, Utah impacted by fracking, Colorado, Rural Maryland downwind of coal power plants, Svalbard Norway in Arctic Circle to capture AMDE atmospheric depletion event, and Mauna Loa Observatory in HI.</a:t>
            </a:r>
          </a:p>
          <a:p>
            <a:endParaRPr lang="en-US" dirty="0"/>
          </a:p>
          <a:p>
            <a:r>
              <a:rPr lang="en-US" dirty="0"/>
              <a:t>Global</a:t>
            </a:r>
            <a:r>
              <a:rPr lang="en-US" baseline="0" dirty="0"/>
              <a:t> effort, but dominantly N. hemisphere (Q: why?)</a:t>
            </a:r>
          </a:p>
          <a:p>
            <a:r>
              <a:rPr lang="en-US" dirty="0"/>
              <a:t>Discuss pros/cons of networks and current</a:t>
            </a:r>
            <a:r>
              <a:rPr lang="en-US" baseline="0" dirty="0"/>
              <a:t> limitations</a:t>
            </a:r>
            <a:endParaRPr lang="en-US" dirty="0"/>
          </a:p>
          <a:p>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8</a:t>
            </a:fld>
            <a:endParaRPr lang="en-US"/>
          </a:p>
        </p:txBody>
      </p:sp>
    </p:spTree>
    <p:extLst>
      <p:ext uri="{BB962C8B-B14F-4D97-AF65-F5344CB8AC3E}">
        <p14:creationId xmlns:p14="http://schemas.microsoft.com/office/powerpoint/2010/main" val="41035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rural, high elevation allows for tropospheric measurements</a:t>
            </a:r>
            <a:r>
              <a:rPr lang="en-US" baseline="0" dirty="0"/>
              <a:t>-since 1973 (now 46 years)</a:t>
            </a:r>
            <a:endParaRPr lang="en-US" dirty="0"/>
          </a:p>
          <a:p>
            <a:r>
              <a:rPr lang="en-US" dirty="0"/>
              <a:t>Most</a:t>
            </a:r>
            <a:r>
              <a:rPr lang="en-US" baseline="0" dirty="0"/>
              <a:t> famous for the Keeling curve CO2 </a:t>
            </a:r>
          </a:p>
          <a:p>
            <a:r>
              <a:rPr lang="en-US" baseline="0" dirty="0"/>
              <a:t>My interest in the site is that we are collecting GOM on UNRRMAS alongside conventional method of GOM measurement</a:t>
            </a:r>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9</a:t>
            </a:fld>
            <a:endParaRPr lang="en-US"/>
          </a:p>
        </p:txBody>
      </p:sp>
    </p:spTree>
    <p:extLst>
      <p:ext uri="{BB962C8B-B14F-4D97-AF65-F5344CB8AC3E}">
        <p14:creationId xmlns:p14="http://schemas.microsoft.com/office/powerpoint/2010/main" val="252862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sea level pressure superimposed on wind speed 1980-2012. Star</a:t>
            </a:r>
            <a:r>
              <a:rPr lang="en-US" baseline="0" dirty="0"/>
              <a:t> is MLO</a:t>
            </a:r>
            <a:endParaRPr lang="en-US" dirty="0"/>
          </a:p>
        </p:txBody>
      </p:sp>
      <p:sp>
        <p:nvSpPr>
          <p:cNvPr id="4" name="Slide Number Placeholder 3"/>
          <p:cNvSpPr>
            <a:spLocks noGrp="1"/>
          </p:cNvSpPr>
          <p:nvPr>
            <p:ph type="sldNum" sz="quarter" idx="10"/>
          </p:nvPr>
        </p:nvSpPr>
        <p:spPr/>
        <p:txBody>
          <a:bodyPr/>
          <a:lstStyle/>
          <a:p>
            <a:fld id="{486D2DA8-B1D7-4AAD-AE85-975B6F749794}" type="slidenum">
              <a:rPr lang="en-US" smtClean="0"/>
              <a:t>10</a:t>
            </a:fld>
            <a:endParaRPr lang="en-US"/>
          </a:p>
        </p:txBody>
      </p:sp>
    </p:spTree>
    <p:extLst>
      <p:ext uri="{BB962C8B-B14F-4D97-AF65-F5344CB8AC3E}">
        <p14:creationId xmlns:p14="http://schemas.microsoft.com/office/powerpoint/2010/main" val="370992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paper</a:t>
            </a:r>
          </a:p>
        </p:txBody>
      </p:sp>
      <p:sp>
        <p:nvSpPr>
          <p:cNvPr id="4" name="Slide Number Placeholder 3"/>
          <p:cNvSpPr>
            <a:spLocks noGrp="1"/>
          </p:cNvSpPr>
          <p:nvPr>
            <p:ph type="sldNum" sz="quarter" idx="10"/>
          </p:nvPr>
        </p:nvSpPr>
        <p:spPr/>
        <p:txBody>
          <a:bodyPr/>
          <a:lstStyle/>
          <a:p>
            <a:fld id="{486D2DA8-B1D7-4AAD-AE85-975B6F749794}" type="slidenum">
              <a:rPr lang="en-US" smtClean="0"/>
              <a:t>11</a:t>
            </a:fld>
            <a:endParaRPr lang="en-US"/>
          </a:p>
        </p:txBody>
      </p:sp>
    </p:spTree>
    <p:extLst>
      <p:ext uri="{BB962C8B-B14F-4D97-AF65-F5344CB8AC3E}">
        <p14:creationId xmlns:p14="http://schemas.microsoft.com/office/powerpoint/2010/main" val="382627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D1E753-4917-4159-9E4D-7F891ABEF94D}"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19786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5DDC2-0F2F-4745-B678-26002C6E05D1}"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48377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C1B2-881A-45D1-8C66-4AB85515616F}"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372909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8E7FB-6DFB-41C2-9DA2-DB1FF8EE4ACC}"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383389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5A49BE-9C55-459E-B802-015F3894B7FE}"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278315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12611-4F88-42DF-B8F4-422E6FBA22A4}"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71451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14A9F3-B14B-435A-A8F8-2374EE538505}" type="datetime1">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257299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EF34B-2A28-422B-82E0-2D3086B2B431}" type="datetime1">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298393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81F63-5D8F-412D-93CA-EBBEA21364FD}" type="datetime1">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243233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1D9D26-55CF-4F4A-8C62-64A2CAF02578}"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248318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CB05E-9708-4A33-B576-DA53E9A6FF7E}"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450D8-2D28-45CB-ABCC-C0FFFC1DC550}" type="slidenum">
              <a:rPr lang="en-US" smtClean="0"/>
              <a:t>‹#›</a:t>
            </a:fld>
            <a:endParaRPr lang="en-US"/>
          </a:p>
        </p:txBody>
      </p:sp>
    </p:spTree>
    <p:extLst>
      <p:ext uri="{BB962C8B-B14F-4D97-AF65-F5344CB8AC3E}">
        <p14:creationId xmlns:p14="http://schemas.microsoft.com/office/powerpoint/2010/main" val="339070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EB2EA-8264-4045-B31D-F55F3ADF6081}" type="datetime1">
              <a:rPr lang="en-US" smtClean="0"/>
              <a:t>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450D8-2D28-45CB-ABCC-C0FFFC1DC550}" type="slidenum">
              <a:rPr lang="en-US" smtClean="0"/>
              <a:t>‹#›</a:t>
            </a:fld>
            <a:endParaRPr lang="en-US"/>
          </a:p>
        </p:txBody>
      </p:sp>
    </p:spTree>
    <p:extLst>
      <p:ext uri="{BB962C8B-B14F-4D97-AF65-F5344CB8AC3E}">
        <p14:creationId xmlns:p14="http://schemas.microsoft.com/office/powerpoint/2010/main" val="294638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56"/>
          <a:stretch/>
        </p:blipFill>
        <p:spPr bwMode="auto">
          <a:xfrm>
            <a:off x="6200775" y="1533525"/>
            <a:ext cx="26384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762001"/>
            <a:ext cx="7772400" cy="2838450"/>
          </a:xfrm>
        </p:spPr>
        <p:txBody>
          <a:bodyPr>
            <a:normAutofit/>
          </a:bodyPr>
          <a:lstStyle/>
          <a:p>
            <a:r>
              <a:rPr lang="en-US" dirty="0"/>
              <a:t>Tropospheric ozone trends at Mauna Loa</a:t>
            </a:r>
            <a:br>
              <a:rPr lang="en-US" dirty="0"/>
            </a:br>
            <a:r>
              <a:rPr lang="en-US" dirty="0"/>
              <a:t>Observatory tied to decadal climate variability</a:t>
            </a:r>
          </a:p>
        </p:txBody>
      </p:sp>
      <p:sp>
        <p:nvSpPr>
          <p:cNvPr id="3" name="Subtitle 2"/>
          <p:cNvSpPr>
            <a:spLocks noGrp="1"/>
          </p:cNvSpPr>
          <p:nvPr>
            <p:ph type="subTitle" idx="1"/>
          </p:nvPr>
        </p:nvSpPr>
        <p:spPr>
          <a:xfrm>
            <a:off x="1371600" y="3886200"/>
            <a:ext cx="6400800" cy="2438400"/>
          </a:xfrm>
        </p:spPr>
        <p:txBody>
          <a:bodyPr>
            <a:normAutofit fontScale="77500" lnSpcReduction="20000"/>
          </a:bodyPr>
          <a:lstStyle/>
          <a:p>
            <a:r>
              <a:rPr lang="en-US" dirty="0" err="1">
                <a:solidFill>
                  <a:schemeClr val="tx1"/>
                </a:solidFill>
              </a:rPr>
              <a:t>Meiyun</a:t>
            </a:r>
            <a:r>
              <a:rPr lang="en-US" dirty="0">
                <a:solidFill>
                  <a:schemeClr val="tx1"/>
                </a:solidFill>
              </a:rPr>
              <a:t> Lin, Larry W. Horowitz, Samuel J. </a:t>
            </a:r>
            <a:r>
              <a:rPr lang="en-US" dirty="0" err="1">
                <a:solidFill>
                  <a:schemeClr val="tx1"/>
                </a:solidFill>
              </a:rPr>
              <a:t>Oltmans</a:t>
            </a:r>
            <a:r>
              <a:rPr lang="en-US" dirty="0">
                <a:solidFill>
                  <a:schemeClr val="tx1"/>
                </a:solidFill>
              </a:rPr>
              <a:t>, Arlene M. Fiore and </a:t>
            </a:r>
            <a:r>
              <a:rPr lang="en-US" dirty="0" err="1">
                <a:solidFill>
                  <a:schemeClr val="tx1"/>
                </a:solidFill>
              </a:rPr>
              <a:t>Songmiao</a:t>
            </a:r>
            <a:r>
              <a:rPr lang="en-US" dirty="0">
                <a:solidFill>
                  <a:schemeClr val="tx1"/>
                </a:solidFill>
              </a:rPr>
              <a:t> Fan</a:t>
            </a:r>
          </a:p>
          <a:p>
            <a:endParaRPr lang="en-US" dirty="0">
              <a:solidFill>
                <a:schemeClr val="tx1"/>
              </a:solidFill>
            </a:endParaRPr>
          </a:p>
          <a:p>
            <a:r>
              <a:rPr lang="en-US" dirty="0">
                <a:solidFill>
                  <a:schemeClr val="tx1"/>
                </a:solidFill>
              </a:rPr>
              <a:t>Presented by Adriel </a:t>
            </a:r>
            <a:r>
              <a:rPr lang="en-US" dirty="0" err="1">
                <a:solidFill>
                  <a:schemeClr val="tx1"/>
                </a:solidFill>
              </a:rPr>
              <a:t>Luippold</a:t>
            </a:r>
            <a:endParaRPr lang="en-US" dirty="0">
              <a:solidFill>
                <a:schemeClr val="tx1"/>
              </a:solidFill>
            </a:endParaRPr>
          </a:p>
          <a:p>
            <a:r>
              <a:rPr lang="en-US" dirty="0">
                <a:solidFill>
                  <a:schemeClr val="tx1"/>
                </a:solidFill>
              </a:rPr>
              <a:t>ATMS 790 Sp. 2019</a:t>
            </a:r>
          </a:p>
          <a:p>
            <a:r>
              <a:rPr lang="en-US" dirty="0">
                <a:solidFill>
                  <a:schemeClr val="tx1"/>
                </a:solidFill>
              </a:rPr>
              <a:t>1/28/19</a:t>
            </a:r>
          </a:p>
        </p:txBody>
      </p:sp>
      <p:sp>
        <p:nvSpPr>
          <p:cNvPr id="4" name="Slide Number Placeholder 3">
            <a:extLst>
              <a:ext uri="{FF2B5EF4-FFF2-40B4-BE49-F238E27FC236}">
                <a16:creationId xmlns:a16="http://schemas.microsoft.com/office/drawing/2014/main" xmlns="" id="{A32C009D-8889-4E8E-BF20-ADE7081D8C24}"/>
              </a:ext>
            </a:extLst>
          </p:cNvPr>
          <p:cNvSpPr>
            <a:spLocks noGrp="1"/>
          </p:cNvSpPr>
          <p:nvPr>
            <p:ph type="sldNum" sz="quarter" idx="12"/>
          </p:nvPr>
        </p:nvSpPr>
        <p:spPr/>
        <p:txBody>
          <a:bodyPr/>
          <a:lstStyle/>
          <a:p>
            <a:fld id="{B51450D8-2D28-45CB-ABCC-C0FFFC1DC550}" type="slidenum">
              <a:rPr lang="en-US" smtClean="0"/>
              <a:t>1</a:t>
            </a:fld>
            <a:endParaRPr lang="en-US"/>
          </a:p>
        </p:txBody>
      </p:sp>
    </p:spTree>
    <p:extLst>
      <p:ext uri="{BB962C8B-B14F-4D97-AF65-F5344CB8AC3E}">
        <p14:creationId xmlns:p14="http://schemas.microsoft.com/office/powerpoint/2010/main" val="64490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1450D8-2D28-45CB-ABCC-C0FFFC1DC550}" type="slidenum">
              <a:rPr lang="en-US" smtClean="0"/>
              <a:t>10</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05" t="20962" r="57550" b="15765"/>
          <a:stretch/>
        </p:blipFill>
        <p:spPr bwMode="auto">
          <a:xfrm>
            <a:off x="1600200" y="0"/>
            <a:ext cx="5715000" cy="679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15200" y="6400412"/>
            <a:ext cx="1600200" cy="276999"/>
          </a:xfrm>
          <a:prstGeom prst="rect">
            <a:avLst/>
          </a:prstGeom>
          <a:noFill/>
        </p:spPr>
        <p:txBody>
          <a:bodyPr wrap="square" rtlCol="0">
            <a:spAutoFit/>
          </a:bodyPr>
          <a:lstStyle/>
          <a:p>
            <a:r>
              <a:rPr lang="en-US" sz="1200" dirty="0"/>
              <a:t>Fig 2 Lin et al.</a:t>
            </a:r>
          </a:p>
        </p:txBody>
      </p:sp>
      <p:sp>
        <p:nvSpPr>
          <p:cNvPr id="2" name="TextBox 1">
            <a:extLst>
              <a:ext uri="{FF2B5EF4-FFF2-40B4-BE49-F238E27FC236}">
                <a16:creationId xmlns:a16="http://schemas.microsoft.com/office/drawing/2014/main" xmlns="" id="{FE23A6A2-5FA8-4F00-BD54-3FB9D37A48A1}"/>
              </a:ext>
            </a:extLst>
          </p:cNvPr>
          <p:cNvSpPr txBox="1"/>
          <p:nvPr/>
        </p:nvSpPr>
        <p:spPr>
          <a:xfrm>
            <a:off x="228600" y="2590800"/>
            <a:ext cx="1638300" cy="1477328"/>
          </a:xfrm>
          <a:prstGeom prst="rect">
            <a:avLst/>
          </a:prstGeom>
          <a:noFill/>
        </p:spPr>
        <p:txBody>
          <a:bodyPr wrap="square" rtlCol="0">
            <a:spAutoFit/>
          </a:bodyPr>
          <a:lstStyle/>
          <a:p>
            <a:r>
              <a:rPr lang="en-US" dirty="0"/>
              <a:t>Mean sea level pressure superimposed on wind speed 1980-2012</a:t>
            </a:r>
          </a:p>
        </p:txBody>
      </p:sp>
    </p:spTree>
    <p:extLst>
      <p:ext uri="{BB962C8B-B14F-4D97-AF65-F5344CB8AC3E}">
        <p14:creationId xmlns:p14="http://schemas.microsoft.com/office/powerpoint/2010/main" val="326704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050" y="-15240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Summary</a:t>
            </a:r>
          </a:p>
        </p:txBody>
      </p:sp>
      <p:sp>
        <p:nvSpPr>
          <p:cNvPr id="3" name="Content Placeholder 2"/>
          <p:cNvSpPr>
            <a:spLocks noGrp="1"/>
          </p:cNvSpPr>
          <p:nvPr>
            <p:ph idx="1"/>
          </p:nvPr>
        </p:nvSpPr>
        <p:spPr>
          <a:xfrm>
            <a:off x="457200" y="762000"/>
            <a:ext cx="8229600" cy="5867400"/>
          </a:xfrm>
        </p:spPr>
        <p:txBody>
          <a:bodyPr>
            <a:normAutofit/>
          </a:bodyPr>
          <a:lstStyle/>
          <a:p>
            <a:pPr marL="0" indent="0">
              <a:buNone/>
            </a:pPr>
            <a:r>
              <a:rPr lang="en-US" sz="2800" dirty="0"/>
              <a:t>In the last 20 years, </a:t>
            </a:r>
            <a:r>
              <a:rPr lang="en-US" sz="2800" b="1" dirty="0"/>
              <a:t>O</a:t>
            </a:r>
            <a:r>
              <a:rPr lang="en-US" sz="2800" b="1" baseline="-25000" dirty="0"/>
              <a:t>3</a:t>
            </a:r>
            <a:r>
              <a:rPr lang="en-US" sz="2800" b="1" dirty="0"/>
              <a:t> levels increase in spring at North American sites </a:t>
            </a:r>
            <a:r>
              <a:rPr lang="en-US" sz="2800" dirty="0"/>
              <a:t>due to increased precursor emissions (NO</a:t>
            </a:r>
            <a:r>
              <a:rPr lang="en-US" sz="2800" baseline="-25000" dirty="0"/>
              <a:t>x</a:t>
            </a:r>
            <a:r>
              <a:rPr lang="en-US" sz="2800" dirty="0"/>
              <a:t> and hydrocarbons) from Eurasia</a:t>
            </a:r>
          </a:p>
          <a:p>
            <a:endParaRPr lang="en-US" sz="2800" dirty="0"/>
          </a:p>
          <a:p>
            <a:pPr marL="0" indent="0">
              <a:buNone/>
            </a:pPr>
            <a:r>
              <a:rPr lang="en-US" sz="2800" b="1" dirty="0"/>
              <a:t>No spring increase at Mauna Loa </a:t>
            </a:r>
            <a:r>
              <a:rPr lang="en-US" sz="2800" dirty="0"/>
              <a:t>in the last 20 years, instead the </a:t>
            </a:r>
            <a:r>
              <a:rPr lang="en-US" sz="2800" b="1" dirty="0"/>
              <a:t>O</a:t>
            </a:r>
            <a:r>
              <a:rPr lang="en-US" sz="2800" b="1" baseline="-25000" dirty="0"/>
              <a:t>3 </a:t>
            </a:r>
            <a:r>
              <a:rPr lang="en-US" sz="2800" b="1" dirty="0"/>
              <a:t>levels increase in autumn.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0065F8E8-9D84-412F-9EA0-2093BA972606}"/>
              </a:ext>
            </a:extLst>
          </p:cNvPr>
          <p:cNvSpPr>
            <a:spLocks noGrp="1"/>
          </p:cNvSpPr>
          <p:nvPr>
            <p:ph type="sldNum" sz="quarter" idx="12"/>
          </p:nvPr>
        </p:nvSpPr>
        <p:spPr/>
        <p:txBody>
          <a:bodyPr/>
          <a:lstStyle/>
          <a:p>
            <a:fld id="{B51450D8-2D28-45CB-ABCC-C0FFFC1DC550}" type="slidenum">
              <a:rPr lang="en-US" smtClean="0"/>
              <a:t>11</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60" t="14099" r="74026" b="58314"/>
          <a:stretch/>
        </p:blipFill>
        <p:spPr bwMode="auto">
          <a:xfrm>
            <a:off x="2045912" y="3581399"/>
            <a:ext cx="5014076" cy="296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59788" y="6519542"/>
            <a:ext cx="1600200" cy="276999"/>
          </a:xfrm>
          <a:prstGeom prst="rect">
            <a:avLst/>
          </a:prstGeom>
          <a:noFill/>
        </p:spPr>
        <p:txBody>
          <a:bodyPr wrap="square" rtlCol="0">
            <a:spAutoFit/>
          </a:bodyPr>
          <a:lstStyle/>
          <a:p>
            <a:r>
              <a:rPr lang="en-US" sz="1200" dirty="0"/>
              <a:t>Fig 2 Lin et al.</a:t>
            </a:r>
          </a:p>
        </p:txBody>
      </p:sp>
    </p:spTree>
    <p:extLst>
      <p:ext uri="{BB962C8B-B14F-4D97-AF65-F5344CB8AC3E}">
        <p14:creationId xmlns:p14="http://schemas.microsoft.com/office/powerpoint/2010/main" val="248987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dirty="0"/>
              <a:t>Summary</a:t>
            </a:r>
          </a:p>
        </p:txBody>
      </p:sp>
      <p:sp>
        <p:nvSpPr>
          <p:cNvPr id="3" name="Content Placeholder 2"/>
          <p:cNvSpPr>
            <a:spLocks noGrp="1"/>
          </p:cNvSpPr>
          <p:nvPr>
            <p:ph idx="1"/>
          </p:nvPr>
        </p:nvSpPr>
        <p:spPr>
          <a:xfrm>
            <a:off x="457200" y="715923"/>
            <a:ext cx="8229600" cy="5943600"/>
          </a:xfrm>
        </p:spPr>
        <p:txBody>
          <a:bodyPr>
            <a:normAutofit/>
          </a:bodyPr>
          <a:lstStyle/>
          <a:p>
            <a:pPr marL="0" indent="0">
              <a:buNone/>
            </a:pPr>
            <a:r>
              <a:rPr lang="en-US" sz="2800" dirty="0"/>
              <a:t>Lack of increase in spring, and increase in fall explainable by </a:t>
            </a:r>
            <a:r>
              <a:rPr lang="en-US" sz="2800" b="1" dirty="0"/>
              <a:t>decade long changes </a:t>
            </a:r>
            <a:r>
              <a:rPr lang="en-US" sz="2800" dirty="0"/>
              <a:t>in atmospheric circulation patterns at MLO</a:t>
            </a:r>
          </a:p>
        </p:txBody>
      </p:sp>
      <p:sp>
        <p:nvSpPr>
          <p:cNvPr id="4" name="Slide Number Placeholder 3"/>
          <p:cNvSpPr>
            <a:spLocks noGrp="1"/>
          </p:cNvSpPr>
          <p:nvPr>
            <p:ph type="sldNum" sz="quarter" idx="12"/>
          </p:nvPr>
        </p:nvSpPr>
        <p:spPr/>
        <p:txBody>
          <a:bodyPr/>
          <a:lstStyle/>
          <a:p>
            <a:fld id="{B51450D8-2D28-45CB-ABCC-C0FFFC1DC550}" type="slidenum">
              <a:rPr lang="en-US" smtClean="0"/>
              <a:t>12</a:t>
            </a:fld>
            <a:endParaRPr 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293" t="41493" r="73556" b="3947"/>
          <a:stretch/>
        </p:blipFill>
        <p:spPr bwMode="auto">
          <a:xfrm>
            <a:off x="4114800" y="1990725"/>
            <a:ext cx="4295026"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748213" y="4410075"/>
            <a:ext cx="1600200" cy="276999"/>
          </a:xfrm>
          <a:prstGeom prst="rect">
            <a:avLst/>
          </a:prstGeom>
          <a:noFill/>
        </p:spPr>
        <p:txBody>
          <a:bodyPr wrap="square" rtlCol="0">
            <a:spAutoFit/>
          </a:bodyPr>
          <a:lstStyle/>
          <a:p>
            <a:r>
              <a:rPr lang="en-US" sz="1200" dirty="0"/>
              <a:t>Fig 2 Lin et 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60" t="14099" r="74026" b="58314"/>
          <a:stretch/>
        </p:blipFill>
        <p:spPr bwMode="auto">
          <a:xfrm>
            <a:off x="201485" y="2318425"/>
            <a:ext cx="4241916" cy="251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AACBFD5C-3F36-43B0-A66E-223919F968E0}"/>
              </a:ext>
            </a:extLst>
          </p:cNvPr>
          <p:cNvSpPr txBox="1"/>
          <p:nvPr/>
        </p:nvSpPr>
        <p:spPr>
          <a:xfrm>
            <a:off x="421112" y="4741466"/>
            <a:ext cx="3886200" cy="1815882"/>
          </a:xfrm>
          <a:prstGeom prst="rect">
            <a:avLst/>
          </a:prstGeom>
          <a:noFill/>
        </p:spPr>
        <p:txBody>
          <a:bodyPr wrap="square" rtlCol="0">
            <a:spAutoFit/>
          </a:bodyPr>
          <a:lstStyle/>
          <a:p>
            <a:r>
              <a:rPr lang="en-US" sz="2800" dirty="0"/>
              <a:t>Airflow to MLO </a:t>
            </a:r>
            <a:r>
              <a:rPr lang="en-US" sz="2800" b="1" dirty="0"/>
              <a:t>weakened in the spring </a:t>
            </a:r>
            <a:r>
              <a:rPr lang="en-US" sz="2800" dirty="0"/>
              <a:t>and </a:t>
            </a:r>
            <a:r>
              <a:rPr lang="en-US" sz="2800" b="1" dirty="0"/>
              <a:t>strengthened in autumn</a:t>
            </a:r>
          </a:p>
        </p:txBody>
      </p:sp>
    </p:spTree>
    <p:extLst>
      <p:ext uri="{BB962C8B-B14F-4D97-AF65-F5344CB8AC3E}">
        <p14:creationId xmlns:p14="http://schemas.microsoft.com/office/powerpoint/2010/main" val="81683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Models</a:t>
            </a:r>
          </a:p>
        </p:txBody>
      </p:sp>
      <p:sp>
        <p:nvSpPr>
          <p:cNvPr id="3" name="Content Placeholder 2"/>
          <p:cNvSpPr>
            <a:spLocks noGrp="1"/>
          </p:cNvSpPr>
          <p:nvPr>
            <p:ph idx="1"/>
          </p:nvPr>
        </p:nvSpPr>
        <p:spPr>
          <a:xfrm>
            <a:off x="457200" y="990600"/>
            <a:ext cx="8229600" cy="5562600"/>
          </a:xfrm>
        </p:spPr>
        <p:txBody>
          <a:bodyPr>
            <a:normAutofit/>
          </a:bodyPr>
          <a:lstStyle/>
          <a:p>
            <a:r>
              <a:rPr lang="en-US" dirty="0"/>
              <a:t>GFDL AM3-Geophysical Fluid Dynamic Laboratory global chemistry climate model</a:t>
            </a:r>
          </a:p>
          <a:p>
            <a:pPr lvl="1"/>
            <a:r>
              <a:rPr lang="en-US" dirty="0"/>
              <a:t>Isolate </a:t>
            </a:r>
            <a:r>
              <a:rPr lang="en-US" b="1" dirty="0"/>
              <a:t>O3 response to change in anthropogenic emissions </a:t>
            </a:r>
            <a:r>
              <a:rPr lang="en-US" dirty="0"/>
              <a:t>of O3 precursors, methane, wildfires and meteorology</a:t>
            </a:r>
          </a:p>
          <a:p>
            <a:r>
              <a:rPr lang="en-US" dirty="0"/>
              <a:t>BASE, FIXEMIS, IAVFIRE</a:t>
            </a:r>
          </a:p>
          <a:p>
            <a:pPr lvl="1"/>
            <a:r>
              <a:rPr lang="en-US" b="1" dirty="0"/>
              <a:t>Nudged</a:t>
            </a:r>
            <a:r>
              <a:rPr lang="en-US" dirty="0"/>
              <a:t> to reanalysis </a:t>
            </a:r>
            <a:r>
              <a:rPr lang="en-US" b="1" dirty="0"/>
              <a:t>winds</a:t>
            </a:r>
            <a:r>
              <a:rPr lang="en-US" dirty="0"/>
              <a:t> 1980-2012</a:t>
            </a:r>
          </a:p>
          <a:p>
            <a:r>
              <a:rPr lang="en-US" dirty="0"/>
              <a:t>AMIP</a:t>
            </a:r>
          </a:p>
          <a:p>
            <a:pPr lvl="1"/>
            <a:r>
              <a:rPr lang="en-US" dirty="0"/>
              <a:t>Prescribed sea surface temperatures, atmospheric radiative forcing agents to </a:t>
            </a:r>
            <a:r>
              <a:rPr lang="en-US" b="1" dirty="0"/>
              <a:t>isolate ocean effects</a:t>
            </a:r>
          </a:p>
        </p:txBody>
      </p:sp>
      <p:sp>
        <p:nvSpPr>
          <p:cNvPr id="4" name="Slide Number Placeholder 3">
            <a:extLst>
              <a:ext uri="{FF2B5EF4-FFF2-40B4-BE49-F238E27FC236}">
                <a16:creationId xmlns:a16="http://schemas.microsoft.com/office/drawing/2014/main" xmlns="" id="{EA6C3E87-D285-4382-828D-E28677B3FAEB}"/>
              </a:ext>
            </a:extLst>
          </p:cNvPr>
          <p:cNvSpPr>
            <a:spLocks noGrp="1"/>
          </p:cNvSpPr>
          <p:nvPr>
            <p:ph type="sldNum" sz="quarter" idx="12"/>
          </p:nvPr>
        </p:nvSpPr>
        <p:spPr/>
        <p:txBody>
          <a:bodyPr/>
          <a:lstStyle/>
          <a:p>
            <a:fld id="{B51450D8-2D28-45CB-ABCC-C0FFFC1DC550}" type="slidenum">
              <a:rPr lang="en-US" smtClean="0"/>
              <a:t>13</a:t>
            </a:fld>
            <a:endParaRPr lang="en-US"/>
          </a:p>
        </p:txBody>
      </p:sp>
    </p:spTree>
    <p:extLst>
      <p:ext uri="{BB962C8B-B14F-4D97-AF65-F5344CB8AC3E}">
        <p14:creationId xmlns:p14="http://schemas.microsoft.com/office/powerpoint/2010/main" val="43185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34475" cy="1143000"/>
          </a:xfrm>
        </p:spPr>
        <p:txBody>
          <a:bodyPr>
            <a:normAutofit fontScale="90000"/>
          </a:bodyPr>
          <a:lstStyle/>
          <a:p>
            <a:r>
              <a:rPr lang="en-US" dirty="0"/>
              <a:t>Decadal Variability in Spring Trends</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t>Pacific Decadal Oscillation strengthened El Niño/Southern Oscillation (ENSO)</a:t>
            </a:r>
          </a:p>
          <a:p>
            <a:pPr lvl="1" indent="-342900"/>
            <a:r>
              <a:rPr lang="en-US" i="1" dirty="0"/>
              <a:t>An El Niño condition occurs when surface water in the equatorial Pacific becomes warmer than average and east winds blow weaker than normal. The opposite condition is called La Niña. the water is cooler than normal and the east winds are stronger</a:t>
            </a:r>
            <a:r>
              <a:rPr lang="en-US" dirty="0"/>
              <a:t>.</a:t>
            </a:r>
          </a:p>
          <a:p>
            <a:r>
              <a:rPr lang="en-US" dirty="0"/>
              <a:t>Flow of ozone rich air to MLO </a:t>
            </a:r>
            <a:r>
              <a:rPr lang="en-US" b="1" dirty="0"/>
              <a:t>weakened in spring </a:t>
            </a:r>
            <a:r>
              <a:rPr lang="en-US" dirty="0"/>
              <a:t>of 2000’s due to La Nina- like cooling</a:t>
            </a:r>
          </a:p>
          <a:p>
            <a:endParaRPr lang="en-US" dirty="0"/>
          </a:p>
        </p:txBody>
      </p:sp>
      <p:sp>
        <p:nvSpPr>
          <p:cNvPr id="4" name="Slide Number Placeholder 3"/>
          <p:cNvSpPr>
            <a:spLocks noGrp="1"/>
          </p:cNvSpPr>
          <p:nvPr>
            <p:ph type="sldNum" sz="quarter" idx="12"/>
          </p:nvPr>
        </p:nvSpPr>
        <p:spPr/>
        <p:txBody>
          <a:bodyPr/>
          <a:lstStyle/>
          <a:p>
            <a:fld id="{B51450D8-2D28-45CB-ABCC-C0FFFC1DC550}" type="slidenum">
              <a:rPr lang="en-US" smtClean="0"/>
              <a:t>14</a:t>
            </a:fld>
            <a:endParaRPr lang="en-US"/>
          </a:p>
        </p:txBody>
      </p:sp>
    </p:spTree>
    <p:extLst>
      <p:ext uri="{BB962C8B-B14F-4D97-AF65-F5344CB8AC3E}">
        <p14:creationId xmlns:p14="http://schemas.microsoft.com/office/powerpoint/2010/main" val="9822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1E5EFEB-9D9D-449C-8436-759797C15A07}"/>
              </a:ext>
            </a:extLst>
          </p:cNvPr>
          <p:cNvPicPr>
            <a:picLocks noChangeAspect="1"/>
          </p:cNvPicPr>
          <p:nvPr/>
        </p:nvPicPr>
        <p:blipFill>
          <a:blip r:embed="rId2"/>
          <a:stretch>
            <a:fillRect/>
          </a:stretch>
        </p:blipFill>
        <p:spPr>
          <a:xfrm>
            <a:off x="1019175" y="371475"/>
            <a:ext cx="7105650" cy="6115050"/>
          </a:xfrm>
          <a:prstGeom prst="rect">
            <a:avLst/>
          </a:prstGeom>
        </p:spPr>
      </p:pic>
      <p:sp>
        <p:nvSpPr>
          <p:cNvPr id="4" name="Slide Number Placeholder 3">
            <a:extLst>
              <a:ext uri="{FF2B5EF4-FFF2-40B4-BE49-F238E27FC236}">
                <a16:creationId xmlns:a16="http://schemas.microsoft.com/office/drawing/2014/main" xmlns="" id="{B3AFC1C3-AACE-4A4F-97AD-9CE90C202C39}"/>
              </a:ext>
            </a:extLst>
          </p:cNvPr>
          <p:cNvSpPr>
            <a:spLocks noGrp="1"/>
          </p:cNvSpPr>
          <p:nvPr>
            <p:ph type="sldNum" sz="quarter" idx="12"/>
          </p:nvPr>
        </p:nvSpPr>
        <p:spPr/>
        <p:txBody>
          <a:bodyPr/>
          <a:lstStyle/>
          <a:p>
            <a:fld id="{B51450D8-2D28-45CB-ABCC-C0FFFC1DC550}" type="slidenum">
              <a:rPr lang="en-US" smtClean="0"/>
              <a:t>15</a:t>
            </a:fld>
            <a:endParaRPr lang="en-US"/>
          </a:p>
        </p:txBody>
      </p:sp>
      <p:sp>
        <p:nvSpPr>
          <p:cNvPr id="6" name="Rectangle 5">
            <a:extLst>
              <a:ext uri="{FF2B5EF4-FFF2-40B4-BE49-F238E27FC236}">
                <a16:creationId xmlns:a16="http://schemas.microsoft.com/office/drawing/2014/main" xmlns="" id="{6CFDB27B-CBA8-4819-933A-BF69820A26A8}"/>
              </a:ext>
            </a:extLst>
          </p:cNvPr>
          <p:cNvSpPr/>
          <p:nvPr/>
        </p:nvSpPr>
        <p:spPr>
          <a:xfrm>
            <a:off x="2362200" y="6642556"/>
            <a:ext cx="4724400" cy="215444"/>
          </a:xfrm>
          <a:prstGeom prst="rect">
            <a:avLst/>
          </a:prstGeom>
        </p:spPr>
        <p:txBody>
          <a:bodyPr wrap="square">
            <a:spAutoFit/>
          </a:bodyPr>
          <a:lstStyle/>
          <a:p>
            <a:r>
              <a:rPr lang="en-US" sz="800" dirty="0"/>
              <a:t>Social Studies for Kids copyright 2002–2019 David White</a:t>
            </a:r>
          </a:p>
        </p:txBody>
      </p:sp>
    </p:spTree>
    <p:extLst>
      <p:ext uri="{BB962C8B-B14F-4D97-AF65-F5344CB8AC3E}">
        <p14:creationId xmlns:p14="http://schemas.microsoft.com/office/powerpoint/2010/main" val="334397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372600" cy="1143000"/>
          </a:xfrm>
        </p:spPr>
        <p:txBody>
          <a:bodyPr>
            <a:normAutofit fontScale="90000"/>
          </a:bodyPr>
          <a:lstStyle/>
          <a:p>
            <a:pPr algn="l"/>
            <a:r>
              <a:rPr lang="en-US" dirty="0"/>
              <a:t>Decadal Variability in Autumn Trends</a:t>
            </a:r>
          </a:p>
        </p:txBody>
      </p:sp>
      <p:sp>
        <p:nvSpPr>
          <p:cNvPr id="3" name="Content Placeholder 2"/>
          <p:cNvSpPr>
            <a:spLocks noGrp="1"/>
          </p:cNvSpPr>
          <p:nvPr>
            <p:ph idx="1"/>
          </p:nvPr>
        </p:nvSpPr>
        <p:spPr/>
        <p:txBody>
          <a:bodyPr>
            <a:normAutofit fontScale="92500" lnSpcReduction="10000"/>
          </a:bodyPr>
          <a:lstStyle/>
          <a:p>
            <a:r>
              <a:rPr lang="en-US" dirty="0"/>
              <a:t>Pacific-North American pattern (PNA)</a:t>
            </a:r>
          </a:p>
          <a:p>
            <a:pPr lvl="1"/>
            <a:r>
              <a:rPr lang="en-US" i="1" dirty="0"/>
              <a:t>The positive phase of the PNA pattern features above-average heights in the vicinity of Hawaii. positive phase is associated with an enhanced East Asian jet stream and with an eastward shift in the jet exit region toward the western United States.</a:t>
            </a:r>
            <a:endParaRPr lang="en-US" dirty="0"/>
          </a:p>
          <a:p>
            <a:endParaRPr lang="en-US" dirty="0"/>
          </a:p>
          <a:p>
            <a:r>
              <a:rPr lang="en-US" dirty="0"/>
              <a:t>Positive PNA results in transport of </a:t>
            </a:r>
            <a:r>
              <a:rPr lang="en-US" b="1" dirty="0"/>
              <a:t>ozone rich air during autumn </a:t>
            </a:r>
            <a:r>
              <a:rPr lang="en-US" dirty="0"/>
              <a:t>to MLO</a:t>
            </a:r>
          </a:p>
          <a:p>
            <a:pPr lvl="1"/>
            <a:r>
              <a:rPr lang="en-US" dirty="0"/>
              <a:t>Additional NO</a:t>
            </a:r>
            <a:r>
              <a:rPr lang="en-US" baseline="-25000" dirty="0"/>
              <a:t>x</a:t>
            </a:r>
            <a:r>
              <a:rPr lang="en-US" dirty="0"/>
              <a:t> transported as well</a:t>
            </a:r>
          </a:p>
          <a:p>
            <a:endParaRPr lang="en-US" dirty="0"/>
          </a:p>
        </p:txBody>
      </p:sp>
      <p:sp>
        <p:nvSpPr>
          <p:cNvPr id="4" name="Slide Number Placeholder 3"/>
          <p:cNvSpPr>
            <a:spLocks noGrp="1"/>
          </p:cNvSpPr>
          <p:nvPr>
            <p:ph type="sldNum" sz="quarter" idx="12"/>
          </p:nvPr>
        </p:nvSpPr>
        <p:spPr/>
        <p:txBody>
          <a:bodyPr/>
          <a:lstStyle/>
          <a:p>
            <a:fld id="{B51450D8-2D28-45CB-ABCC-C0FFFC1DC550}" type="slidenum">
              <a:rPr lang="en-US" smtClean="0"/>
              <a:t>16</a:t>
            </a:fld>
            <a:endParaRPr lang="en-US"/>
          </a:p>
        </p:txBody>
      </p:sp>
    </p:spTree>
    <p:extLst>
      <p:ext uri="{BB962C8B-B14F-4D97-AF65-F5344CB8AC3E}">
        <p14:creationId xmlns:p14="http://schemas.microsoft.com/office/powerpoint/2010/main" val="30389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1450D8-2D28-45CB-ABCC-C0FFFC1DC550}" type="slidenum">
              <a:rPr lang="en-US" smtClean="0"/>
              <a:t>17</a:t>
            </a:fld>
            <a:endParaRPr lang="en-US"/>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667" t="14038" r="63308" b="7702"/>
          <a:stretch/>
        </p:blipFill>
        <p:spPr bwMode="auto">
          <a:xfrm>
            <a:off x="6626" y="61943"/>
            <a:ext cx="5897107" cy="673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19900" y="6413698"/>
            <a:ext cx="1600200" cy="307777"/>
          </a:xfrm>
          <a:prstGeom prst="rect">
            <a:avLst/>
          </a:prstGeom>
          <a:noFill/>
        </p:spPr>
        <p:txBody>
          <a:bodyPr wrap="square" rtlCol="0">
            <a:spAutoFit/>
          </a:bodyPr>
          <a:lstStyle/>
          <a:p>
            <a:r>
              <a:rPr lang="en-US" sz="1400" dirty="0"/>
              <a:t>Fig 6 Lin et al.</a:t>
            </a:r>
          </a:p>
        </p:txBody>
      </p:sp>
      <p:sp>
        <p:nvSpPr>
          <p:cNvPr id="2" name="TextBox 1">
            <a:extLst>
              <a:ext uri="{FF2B5EF4-FFF2-40B4-BE49-F238E27FC236}">
                <a16:creationId xmlns:a16="http://schemas.microsoft.com/office/drawing/2014/main" xmlns="" id="{120DD83D-EA4C-4D0F-A480-F4DC77646F5E}"/>
              </a:ext>
            </a:extLst>
          </p:cNvPr>
          <p:cNvSpPr txBox="1"/>
          <p:nvPr/>
        </p:nvSpPr>
        <p:spPr>
          <a:xfrm>
            <a:off x="5925878" y="172968"/>
            <a:ext cx="2760921" cy="6463308"/>
          </a:xfrm>
          <a:prstGeom prst="rect">
            <a:avLst/>
          </a:prstGeom>
          <a:noFill/>
        </p:spPr>
        <p:txBody>
          <a:bodyPr wrap="square" rtlCol="0">
            <a:spAutoFit/>
          </a:bodyPr>
          <a:lstStyle/>
          <a:p>
            <a:endParaRPr lang="en-US" dirty="0"/>
          </a:p>
          <a:p>
            <a:r>
              <a:rPr lang="en-US" dirty="0"/>
              <a:t>a, Probability distribution of PNA index</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b,c</a:t>
            </a:r>
            <a:r>
              <a:rPr lang="en-US" dirty="0"/>
              <a:t>, Changes between geopotential heights period means 1995-2011 minus 1980-1994</a:t>
            </a:r>
          </a:p>
          <a:p>
            <a:endParaRPr lang="en-US" dirty="0"/>
          </a:p>
          <a:p>
            <a:endParaRPr lang="en-US" dirty="0"/>
          </a:p>
          <a:p>
            <a:endParaRPr lang="en-US" dirty="0"/>
          </a:p>
          <a:p>
            <a:endParaRPr lang="en-US" dirty="0"/>
          </a:p>
          <a:p>
            <a:r>
              <a:rPr lang="en-US" dirty="0"/>
              <a:t>d, Temporal correlations of September mean MLO ozone with geopotential heights 1980-2011</a:t>
            </a:r>
          </a:p>
          <a:p>
            <a:pPr marL="342900" indent="-342900">
              <a:buAutoNum type="alphaLcPeriod"/>
            </a:pPr>
            <a:endParaRPr lang="en-US" dirty="0"/>
          </a:p>
        </p:txBody>
      </p:sp>
    </p:spTree>
    <p:extLst>
      <p:ext uri="{BB962C8B-B14F-4D97-AF65-F5344CB8AC3E}">
        <p14:creationId xmlns:p14="http://schemas.microsoft.com/office/powerpoint/2010/main" val="345519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0C74EE98-71E7-4558-8435-B679105B2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93" t="41493" r="73556" b="30341"/>
          <a:stretch/>
        </p:blipFill>
        <p:spPr bwMode="auto">
          <a:xfrm>
            <a:off x="1866900" y="2149920"/>
            <a:ext cx="5410199" cy="314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dirty="0"/>
              <a:t>Emissions versus Meteorology</a:t>
            </a:r>
          </a:p>
        </p:txBody>
      </p:sp>
      <p:sp>
        <p:nvSpPr>
          <p:cNvPr id="3" name="Content Placeholder 2"/>
          <p:cNvSpPr>
            <a:spLocks noGrp="1"/>
          </p:cNvSpPr>
          <p:nvPr>
            <p:ph idx="1"/>
          </p:nvPr>
        </p:nvSpPr>
        <p:spPr>
          <a:xfrm>
            <a:off x="457200" y="1143000"/>
            <a:ext cx="8229600" cy="5578475"/>
          </a:xfrm>
        </p:spPr>
        <p:txBody>
          <a:bodyPr/>
          <a:lstStyle/>
          <a:p>
            <a:r>
              <a:rPr lang="en-US" dirty="0" err="1"/>
              <a:t>COt</a:t>
            </a:r>
            <a:r>
              <a:rPr lang="en-US" dirty="0"/>
              <a:t>, carbon monoxide-like tracer shows air flow </a:t>
            </a:r>
            <a:r>
              <a:rPr lang="en-US" b="1" dirty="0"/>
              <a:t>decrease in spring </a:t>
            </a:r>
            <a:r>
              <a:rPr lang="en-US" dirty="0"/>
              <a:t>and </a:t>
            </a:r>
            <a:r>
              <a:rPr lang="en-US" b="1" dirty="0"/>
              <a:t>increase in fall</a:t>
            </a:r>
          </a:p>
          <a:p>
            <a:endParaRPr lang="en-US" dirty="0"/>
          </a:p>
          <a:p>
            <a:endParaRPr lang="en-US" dirty="0"/>
          </a:p>
          <a:p>
            <a:endParaRPr lang="en-US" dirty="0"/>
          </a:p>
          <a:p>
            <a:endParaRPr lang="en-US" dirty="0"/>
          </a:p>
          <a:p>
            <a:endParaRPr lang="en-US" dirty="0"/>
          </a:p>
          <a:p>
            <a:r>
              <a:rPr lang="en-US" dirty="0"/>
              <a:t>Kona storms occasionally transport O</a:t>
            </a:r>
            <a:r>
              <a:rPr lang="en-US" baseline="-25000" dirty="0"/>
              <a:t>3</a:t>
            </a:r>
            <a:r>
              <a:rPr lang="en-US" dirty="0"/>
              <a:t> from stratosphere to troposphere found </a:t>
            </a:r>
            <a:r>
              <a:rPr lang="en-US" b="1" dirty="0"/>
              <a:t>insignificant</a:t>
            </a:r>
            <a:r>
              <a:rPr lang="en-US" dirty="0"/>
              <a:t> at MLO via ozone tracer</a:t>
            </a:r>
          </a:p>
        </p:txBody>
      </p:sp>
      <p:sp>
        <p:nvSpPr>
          <p:cNvPr id="4" name="Slide Number Placeholder 3"/>
          <p:cNvSpPr>
            <a:spLocks noGrp="1"/>
          </p:cNvSpPr>
          <p:nvPr>
            <p:ph type="sldNum" sz="quarter" idx="12"/>
          </p:nvPr>
        </p:nvSpPr>
        <p:spPr/>
        <p:txBody>
          <a:bodyPr/>
          <a:lstStyle/>
          <a:p>
            <a:fld id="{B51450D8-2D28-45CB-ABCC-C0FFFC1DC550}" type="slidenum">
              <a:rPr lang="en-US" smtClean="0"/>
              <a:t>18</a:t>
            </a:fld>
            <a:endParaRPr lang="en-US"/>
          </a:p>
        </p:txBody>
      </p:sp>
      <p:sp>
        <p:nvSpPr>
          <p:cNvPr id="6" name="TextBox 5">
            <a:extLst>
              <a:ext uri="{FF2B5EF4-FFF2-40B4-BE49-F238E27FC236}">
                <a16:creationId xmlns:a16="http://schemas.microsoft.com/office/drawing/2014/main" xmlns="" id="{E9574E07-B73F-4F5D-A01A-C248B8F61314}"/>
              </a:ext>
            </a:extLst>
          </p:cNvPr>
          <p:cNvSpPr txBox="1"/>
          <p:nvPr/>
        </p:nvSpPr>
        <p:spPr>
          <a:xfrm>
            <a:off x="7086599" y="4926902"/>
            <a:ext cx="1600200" cy="276999"/>
          </a:xfrm>
          <a:prstGeom prst="rect">
            <a:avLst/>
          </a:prstGeom>
          <a:noFill/>
        </p:spPr>
        <p:txBody>
          <a:bodyPr wrap="square" rtlCol="0">
            <a:spAutoFit/>
          </a:bodyPr>
          <a:lstStyle/>
          <a:p>
            <a:r>
              <a:rPr lang="en-US" sz="1200" dirty="0"/>
              <a:t>Fig 2 Lin et al.</a:t>
            </a:r>
          </a:p>
        </p:txBody>
      </p:sp>
    </p:spTree>
    <p:extLst>
      <p:ext uri="{BB962C8B-B14F-4D97-AF65-F5344CB8AC3E}">
        <p14:creationId xmlns:p14="http://schemas.microsoft.com/office/powerpoint/2010/main" val="114959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dirty="0"/>
              <a:t>Summary</a:t>
            </a:r>
          </a:p>
        </p:txBody>
      </p:sp>
      <p:sp>
        <p:nvSpPr>
          <p:cNvPr id="3" name="Content Placeholder 2"/>
          <p:cNvSpPr>
            <a:spLocks noGrp="1"/>
          </p:cNvSpPr>
          <p:nvPr>
            <p:ph idx="1"/>
          </p:nvPr>
        </p:nvSpPr>
        <p:spPr>
          <a:xfrm>
            <a:off x="457200" y="715923"/>
            <a:ext cx="8229600" cy="5943600"/>
          </a:xfrm>
        </p:spPr>
        <p:txBody>
          <a:bodyPr>
            <a:normAutofit/>
          </a:bodyPr>
          <a:lstStyle/>
          <a:p>
            <a:pPr marL="0" indent="0">
              <a:buNone/>
            </a:pPr>
            <a:r>
              <a:rPr lang="en-US" sz="2800" dirty="0"/>
              <a:t>Lack of increase in spring, and increase in fall explainable by </a:t>
            </a:r>
            <a:r>
              <a:rPr lang="en-US" sz="2800" b="1" dirty="0"/>
              <a:t>decade long changes </a:t>
            </a:r>
            <a:r>
              <a:rPr lang="en-US" sz="2800" dirty="0"/>
              <a:t>in atmospheric circulation patterns at MLO</a:t>
            </a:r>
          </a:p>
        </p:txBody>
      </p:sp>
      <p:sp>
        <p:nvSpPr>
          <p:cNvPr id="4" name="Slide Number Placeholder 3"/>
          <p:cNvSpPr>
            <a:spLocks noGrp="1"/>
          </p:cNvSpPr>
          <p:nvPr>
            <p:ph type="sldNum" sz="quarter" idx="12"/>
          </p:nvPr>
        </p:nvSpPr>
        <p:spPr/>
        <p:txBody>
          <a:bodyPr/>
          <a:lstStyle/>
          <a:p>
            <a:fld id="{B51450D8-2D28-45CB-ABCC-C0FFFC1DC550}" type="slidenum">
              <a:rPr lang="en-US" smtClean="0"/>
              <a:t>19</a:t>
            </a:fld>
            <a:endParaRPr 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293" t="41493" r="73556" b="3947"/>
          <a:stretch/>
        </p:blipFill>
        <p:spPr bwMode="auto">
          <a:xfrm>
            <a:off x="4114800" y="1990725"/>
            <a:ext cx="4295026"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54358" y="5254861"/>
            <a:ext cx="1600200" cy="276999"/>
          </a:xfrm>
          <a:prstGeom prst="rect">
            <a:avLst/>
          </a:prstGeom>
          <a:noFill/>
        </p:spPr>
        <p:txBody>
          <a:bodyPr wrap="square" rtlCol="0">
            <a:spAutoFit/>
          </a:bodyPr>
          <a:lstStyle/>
          <a:p>
            <a:r>
              <a:rPr lang="en-US" sz="1200" dirty="0"/>
              <a:t>Fig 2 Lin et 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60" t="14099" r="74026" b="58314"/>
          <a:stretch/>
        </p:blipFill>
        <p:spPr bwMode="auto">
          <a:xfrm>
            <a:off x="304800" y="2743200"/>
            <a:ext cx="4241916" cy="251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8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Master’s Research Topic</a:t>
            </a:r>
          </a:p>
          <a:p>
            <a:endParaRPr lang="en-US" dirty="0"/>
          </a:p>
          <a:p>
            <a:r>
              <a:rPr lang="en-US" dirty="0"/>
              <a:t>Introduction of Lin et al.</a:t>
            </a:r>
          </a:p>
          <a:p>
            <a:r>
              <a:rPr lang="en-US" dirty="0"/>
              <a:t>Summary of Findings</a:t>
            </a:r>
          </a:p>
          <a:p>
            <a:r>
              <a:rPr lang="en-US" dirty="0"/>
              <a:t>Models/Methods</a:t>
            </a:r>
          </a:p>
          <a:p>
            <a:r>
              <a:rPr lang="en-US" dirty="0"/>
              <a:t>Conclusions</a:t>
            </a:r>
          </a:p>
          <a:p>
            <a:endParaRPr lang="en-US" dirty="0"/>
          </a:p>
        </p:txBody>
      </p:sp>
      <p:sp>
        <p:nvSpPr>
          <p:cNvPr id="4" name="Slide Number Placeholder 3">
            <a:extLst>
              <a:ext uri="{FF2B5EF4-FFF2-40B4-BE49-F238E27FC236}">
                <a16:creationId xmlns:a16="http://schemas.microsoft.com/office/drawing/2014/main" xmlns="" id="{57226AC3-C9B2-4B52-B619-4C829B367AE1}"/>
              </a:ext>
            </a:extLst>
          </p:cNvPr>
          <p:cNvSpPr>
            <a:spLocks noGrp="1"/>
          </p:cNvSpPr>
          <p:nvPr>
            <p:ph type="sldNum" sz="quarter" idx="12"/>
          </p:nvPr>
        </p:nvSpPr>
        <p:spPr/>
        <p:txBody>
          <a:bodyPr/>
          <a:lstStyle/>
          <a:p>
            <a:fld id="{B51450D8-2D28-45CB-ABCC-C0FFFC1DC550}" type="slidenum">
              <a:rPr lang="en-US" smtClean="0"/>
              <a:t>2</a:t>
            </a:fld>
            <a:endParaRPr lang="en-US"/>
          </a:p>
        </p:txBody>
      </p:sp>
    </p:spTree>
    <p:extLst>
      <p:ext uri="{BB962C8B-B14F-4D97-AF65-F5344CB8AC3E}">
        <p14:creationId xmlns:p14="http://schemas.microsoft.com/office/powerpoint/2010/main" val="277702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143000"/>
            <a:ext cx="8229600" cy="4983163"/>
          </a:xfrm>
        </p:spPr>
        <p:txBody>
          <a:bodyPr/>
          <a:lstStyle/>
          <a:p>
            <a:pPr marL="0" indent="0">
              <a:buNone/>
            </a:pPr>
            <a:endParaRPr lang="en-US" dirty="0"/>
          </a:p>
          <a:p>
            <a:pPr marL="0" indent="0">
              <a:buNone/>
            </a:pPr>
            <a:r>
              <a:rPr lang="en-US" dirty="0"/>
              <a:t>	Need to consider changing atmospheric patterns when assessing effect of increased precursor emissions on ozone levels. </a:t>
            </a:r>
          </a:p>
          <a:p>
            <a:endParaRPr lang="en-US" dirty="0"/>
          </a:p>
          <a:p>
            <a:pPr marL="0" indent="0">
              <a:buNone/>
            </a:pPr>
            <a:r>
              <a:rPr lang="en-US" dirty="0"/>
              <a:t>	Need to consider this effect on gaseous oxidized mercury concentrations at Mauna Loa</a:t>
            </a:r>
          </a:p>
          <a:p>
            <a:endParaRPr lang="en-US" dirty="0"/>
          </a:p>
        </p:txBody>
      </p:sp>
      <p:sp>
        <p:nvSpPr>
          <p:cNvPr id="4" name="Slide Number Placeholder 3">
            <a:extLst>
              <a:ext uri="{FF2B5EF4-FFF2-40B4-BE49-F238E27FC236}">
                <a16:creationId xmlns:a16="http://schemas.microsoft.com/office/drawing/2014/main" xmlns="" id="{D11441C8-5EA0-4A06-BBA6-EF2A85B37DCD}"/>
              </a:ext>
            </a:extLst>
          </p:cNvPr>
          <p:cNvSpPr>
            <a:spLocks noGrp="1"/>
          </p:cNvSpPr>
          <p:nvPr>
            <p:ph type="sldNum" sz="quarter" idx="12"/>
          </p:nvPr>
        </p:nvSpPr>
        <p:spPr/>
        <p:txBody>
          <a:bodyPr/>
          <a:lstStyle/>
          <a:p>
            <a:fld id="{B51450D8-2D28-45CB-ABCC-C0FFFC1DC550}" type="slidenum">
              <a:rPr lang="en-US" smtClean="0"/>
              <a:t>20</a:t>
            </a:fld>
            <a:endParaRPr lang="en-US"/>
          </a:p>
        </p:txBody>
      </p:sp>
    </p:spTree>
    <p:extLst>
      <p:ext uri="{BB962C8B-B14F-4D97-AF65-F5344CB8AC3E}">
        <p14:creationId xmlns:p14="http://schemas.microsoft.com/office/powerpoint/2010/main" val="307931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85725"/>
            <a:ext cx="8229600" cy="1143000"/>
          </a:xfrm>
        </p:spPr>
        <p:txBody>
          <a:bodyPr>
            <a:normAutofit/>
          </a:bodyPr>
          <a:lstStyle/>
          <a:p>
            <a:r>
              <a:rPr lang="en-US" sz="6000" dirty="0"/>
              <a:t>Questions?</a:t>
            </a:r>
          </a:p>
        </p:txBody>
      </p:sp>
      <p:sp>
        <p:nvSpPr>
          <p:cNvPr id="3" name="Content Placeholder 2"/>
          <p:cNvSpPr>
            <a:spLocks noGrp="1"/>
          </p:cNvSpPr>
          <p:nvPr>
            <p:ph idx="1"/>
          </p:nvPr>
        </p:nvSpPr>
        <p:spPr>
          <a:xfrm>
            <a:off x="752475" y="5817632"/>
            <a:ext cx="8229600" cy="1447800"/>
          </a:xfrm>
        </p:spPr>
        <p:txBody>
          <a:bodyPr>
            <a:normAutofit/>
          </a:bodyPr>
          <a:lstStyle/>
          <a:p>
            <a:pPr marL="0" indent="0">
              <a:buNone/>
            </a:pPr>
            <a:r>
              <a:rPr lang="en-US" sz="1800" dirty="0"/>
              <a:t>NOAA Mauna Loa Observatory, looking towards Mauna Kea volcano </a:t>
            </a:r>
            <a:r>
              <a:rPr lang="en-US" sz="1200" dirty="0"/>
              <a:t>(Public Domain, USGS. Date Taken: March 26, 2012)</a:t>
            </a:r>
          </a:p>
        </p:txBody>
      </p:sp>
      <p:sp>
        <p:nvSpPr>
          <p:cNvPr id="4" name="Slide Number Placeholder 3"/>
          <p:cNvSpPr>
            <a:spLocks noGrp="1"/>
          </p:cNvSpPr>
          <p:nvPr>
            <p:ph type="sldNum" sz="quarter" idx="12"/>
          </p:nvPr>
        </p:nvSpPr>
        <p:spPr/>
        <p:txBody>
          <a:bodyPr/>
          <a:lstStyle/>
          <a:p>
            <a:fld id="{B51450D8-2D28-45CB-ABCC-C0FFFC1DC550}" type="slidenum">
              <a:rPr lang="en-US" smtClean="0"/>
              <a:t>21</a:t>
            </a:fld>
            <a:endParaRPr lang="en-US"/>
          </a:p>
        </p:txBody>
      </p:sp>
      <p:sp>
        <p:nvSpPr>
          <p:cNvPr id="5" name="Rectangle 4"/>
          <p:cNvSpPr/>
          <p:nvPr/>
        </p:nvSpPr>
        <p:spPr>
          <a:xfrm>
            <a:off x="762000" y="6356866"/>
            <a:ext cx="2890535" cy="276999"/>
          </a:xfrm>
          <a:prstGeom prst="rect">
            <a:avLst/>
          </a:prstGeom>
        </p:spPr>
        <p:txBody>
          <a:bodyPr wrap="none">
            <a:spAutoFit/>
          </a:bodyPr>
          <a:lstStyle/>
          <a:p>
            <a:r>
              <a:rPr lang="en-US" sz="1200" dirty="0"/>
              <a:t>References can be provided upon request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2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Extra Slides</a:t>
            </a:r>
          </a:p>
        </p:txBody>
      </p:sp>
      <p:sp>
        <p:nvSpPr>
          <p:cNvPr id="4" name="Slide Number Placeholder 3"/>
          <p:cNvSpPr>
            <a:spLocks noGrp="1"/>
          </p:cNvSpPr>
          <p:nvPr>
            <p:ph type="sldNum" sz="quarter" idx="12"/>
          </p:nvPr>
        </p:nvSpPr>
        <p:spPr/>
        <p:txBody>
          <a:bodyPr/>
          <a:lstStyle/>
          <a:p>
            <a:fld id="{B51450D8-2D28-45CB-ABCC-C0FFFC1DC550}" type="slidenum">
              <a:rPr lang="en-US" smtClean="0"/>
              <a:t>22</a:t>
            </a:fld>
            <a:endParaRPr lang="en-US"/>
          </a:p>
        </p:txBody>
      </p:sp>
    </p:spTree>
    <p:extLst>
      <p:ext uri="{BB962C8B-B14F-4D97-AF65-F5344CB8AC3E}">
        <p14:creationId xmlns:p14="http://schemas.microsoft.com/office/powerpoint/2010/main" val="195216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52400"/>
            <a:ext cx="8229600" cy="1143000"/>
          </a:xfrm>
        </p:spPr>
        <p:txBody>
          <a:bodyPr/>
          <a:lstStyle/>
          <a:p>
            <a:r>
              <a:rPr lang="en-US" dirty="0"/>
              <a:t>Atm. Hg Depletion Events</a:t>
            </a:r>
          </a:p>
        </p:txBody>
      </p:sp>
      <p:sp>
        <p:nvSpPr>
          <p:cNvPr id="3" name="Content Placeholder 2"/>
          <p:cNvSpPr>
            <a:spLocks noGrp="1"/>
          </p:cNvSpPr>
          <p:nvPr>
            <p:ph idx="1"/>
          </p:nvPr>
        </p:nvSpPr>
        <p:spPr>
          <a:xfrm>
            <a:off x="457200" y="1066800"/>
            <a:ext cx="8229600" cy="5059363"/>
          </a:xfrm>
        </p:spPr>
        <p:txBody>
          <a:bodyPr/>
          <a:lstStyle/>
          <a:p>
            <a:r>
              <a:rPr lang="en-US" sz="2800" dirty="0"/>
              <a:t>Observed in polar regions and during winter inversion events</a:t>
            </a:r>
          </a:p>
          <a:p>
            <a:r>
              <a:rPr lang="en-US" sz="2800" dirty="0"/>
              <a:t>Extreme decrease in both atmospheric GEM and ozone concentrations after polar sunrise</a:t>
            </a:r>
          </a:p>
          <a:p>
            <a:r>
              <a:rPr lang="en-US" sz="2800" dirty="0"/>
              <a:t>Result in enhanced deposition during polar spring</a:t>
            </a:r>
          </a:p>
          <a:p>
            <a:endParaRPr lang="en-US" dirty="0"/>
          </a:p>
        </p:txBody>
      </p:sp>
      <p:sp>
        <p:nvSpPr>
          <p:cNvPr id="4" name="Slide Number Placeholder 3"/>
          <p:cNvSpPr>
            <a:spLocks noGrp="1"/>
          </p:cNvSpPr>
          <p:nvPr>
            <p:ph type="sldNum" sz="quarter" idx="12"/>
          </p:nvPr>
        </p:nvSpPr>
        <p:spPr/>
        <p:txBody>
          <a:bodyPr/>
          <a:lstStyle/>
          <a:p>
            <a:fld id="{B51450D8-2D28-45CB-ABCC-C0FFFC1DC550}" type="slidenum">
              <a:rPr lang="en-US" smtClean="0"/>
              <a:t>23</a:t>
            </a:fld>
            <a:endParaRPr lang="en-US"/>
          </a:p>
        </p:txBody>
      </p:sp>
      <p:grpSp>
        <p:nvGrpSpPr>
          <p:cNvPr id="5" name="Group 4"/>
          <p:cNvGrpSpPr/>
          <p:nvPr/>
        </p:nvGrpSpPr>
        <p:grpSpPr>
          <a:xfrm>
            <a:off x="1447800" y="3414294"/>
            <a:ext cx="6324600" cy="3352800"/>
            <a:chOff x="1339273" y="3569787"/>
            <a:chExt cx="6465455" cy="3321094"/>
          </a:xfrm>
        </p:grpSpPr>
        <p:pic>
          <p:nvPicPr>
            <p:cNvPr id="6" name="Picture 5"/>
            <p:cNvPicPr>
              <a:picLocks noChangeAspect="1"/>
            </p:cNvPicPr>
            <p:nvPr/>
          </p:nvPicPr>
          <p:blipFill rotWithShape="1">
            <a:blip r:embed="rId3"/>
            <a:srcRect l="56018" t="15155" r="3780" b="13734"/>
            <a:stretch/>
          </p:blipFill>
          <p:spPr>
            <a:xfrm>
              <a:off x="1339273" y="3569787"/>
              <a:ext cx="6465455" cy="3216482"/>
            </a:xfrm>
            <a:prstGeom prst="rect">
              <a:avLst/>
            </a:prstGeom>
          </p:spPr>
        </p:pic>
        <p:sp>
          <p:nvSpPr>
            <p:cNvPr id="7" name="TextBox 6"/>
            <p:cNvSpPr txBox="1"/>
            <p:nvPr/>
          </p:nvSpPr>
          <p:spPr>
            <a:xfrm>
              <a:off x="1339273" y="6675437"/>
              <a:ext cx="1173018"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Steffen et al. 2008</a:t>
              </a:r>
            </a:p>
          </p:txBody>
        </p:sp>
      </p:grpSp>
    </p:spTree>
    <p:extLst>
      <p:ext uri="{BB962C8B-B14F-4D97-AF65-F5344CB8AC3E}">
        <p14:creationId xmlns:p14="http://schemas.microsoft.com/office/powerpoint/2010/main" val="409645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FA7E6-E3F3-4D3F-B521-431A9953D42C}"/>
              </a:ext>
            </a:extLst>
          </p:cNvPr>
          <p:cNvSpPr>
            <a:spLocks noGrp="1"/>
          </p:cNvSpPr>
          <p:nvPr>
            <p:ph type="title"/>
          </p:nvPr>
        </p:nvSpPr>
        <p:spPr/>
        <p:txBody>
          <a:bodyPr/>
          <a:lstStyle/>
          <a:p>
            <a:r>
              <a:rPr lang="en-US" dirty="0"/>
              <a:t>Field Sites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8765"/>
            <a:ext cx="8839199" cy="6829235"/>
          </a:xfrm>
        </p:spPr>
      </p:pic>
      <p:sp>
        <p:nvSpPr>
          <p:cNvPr id="4" name="Slide Number Placeholder 3">
            <a:extLst>
              <a:ext uri="{FF2B5EF4-FFF2-40B4-BE49-F238E27FC236}">
                <a16:creationId xmlns:a16="http://schemas.microsoft.com/office/drawing/2014/main" xmlns="" id="{0CE6BB9D-4589-4643-B9AF-1770404F016F}"/>
              </a:ext>
            </a:extLst>
          </p:cNvPr>
          <p:cNvSpPr>
            <a:spLocks noGrp="1"/>
          </p:cNvSpPr>
          <p:nvPr>
            <p:ph type="sldNum" sz="quarter" idx="12"/>
          </p:nvPr>
        </p:nvSpPr>
        <p:spPr>
          <a:xfrm>
            <a:off x="6858000" y="6324600"/>
            <a:ext cx="2133600" cy="365125"/>
          </a:xfrm>
        </p:spPr>
        <p:txBody>
          <a:bodyPr/>
          <a:lstStyle/>
          <a:p>
            <a:fld id="{B51450D8-2D28-45CB-ABCC-C0FFFC1DC550}" type="slidenum">
              <a:rPr lang="en-US" smtClean="0"/>
              <a:t>24</a:t>
            </a:fld>
            <a:endParaRPr lang="en-US" dirty="0"/>
          </a:p>
        </p:txBody>
      </p:sp>
    </p:spTree>
    <p:extLst>
      <p:ext uri="{BB962C8B-B14F-4D97-AF65-F5344CB8AC3E}">
        <p14:creationId xmlns:p14="http://schemas.microsoft.com/office/powerpoint/2010/main" val="181798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Spring, Flow of ozone rich air to MLO weakened in 2000’s due to La Nina- like cooling in Pacific</a:t>
            </a:r>
          </a:p>
          <a:p>
            <a:endParaRPr lang="en-US" dirty="0"/>
          </a:p>
          <a:p>
            <a:r>
              <a:rPr lang="en-US" dirty="0"/>
              <a:t>In autumn, strength of ozone rich air strengthened in the mid 90’s due to positive phase Pacific North American pattern (PNA)</a:t>
            </a:r>
          </a:p>
        </p:txBody>
      </p:sp>
      <p:sp>
        <p:nvSpPr>
          <p:cNvPr id="4" name="Slide Number Placeholder 3"/>
          <p:cNvSpPr>
            <a:spLocks noGrp="1"/>
          </p:cNvSpPr>
          <p:nvPr>
            <p:ph type="sldNum" sz="quarter" idx="12"/>
          </p:nvPr>
        </p:nvSpPr>
        <p:spPr/>
        <p:txBody>
          <a:bodyPr/>
          <a:lstStyle/>
          <a:p>
            <a:fld id="{B51450D8-2D28-45CB-ABCC-C0FFFC1DC550}" type="slidenum">
              <a:rPr lang="en-US" smtClean="0"/>
              <a:t>25</a:t>
            </a:fld>
            <a:endParaRPr lang="en-US"/>
          </a:p>
        </p:txBody>
      </p:sp>
    </p:spTree>
    <p:extLst>
      <p:ext uri="{BB962C8B-B14F-4D97-AF65-F5344CB8AC3E}">
        <p14:creationId xmlns:p14="http://schemas.microsoft.com/office/powerpoint/2010/main" val="64676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51450D8-2D28-45CB-ABCC-C0FFFC1DC550}" type="slidenum">
              <a:rPr lang="en-US" smtClean="0"/>
              <a:t>26</a:t>
            </a:fld>
            <a:endParaRPr lang="en-US"/>
          </a:p>
        </p:txBody>
      </p:sp>
      <p:pic>
        <p:nvPicPr>
          <p:cNvPr id="5" name="Picture 2" descr="C:\Users\aluippold\Downloads\1200px-Mauna_Loa_taken_from_the_9300_ft_level_on_the_ascent_of_Mauna_K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 y="0"/>
            <a:ext cx="9172574" cy="20726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8575" y="0"/>
            <a:ext cx="5914399"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a:t>Introduction</a:t>
            </a:r>
            <a:endParaRPr lang="en-US" sz="3600" dirty="0"/>
          </a:p>
        </p:txBody>
      </p:sp>
    </p:spTree>
    <p:extLst>
      <p:ext uri="{BB962C8B-B14F-4D97-AF65-F5344CB8AC3E}">
        <p14:creationId xmlns:p14="http://schemas.microsoft.com/office/powerpoint/2010/main" val="94553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Measurement and Identification of Gaseous Oxidized Hg Using UNRRMAS</a:t>
            </a:r>
          </a:p>
        </p:txBody>
      </p:sp>
      <p:sp>
        <p:nvSpPr>
          <p:cNvPr id="3" name="Content Placeholder 2"/>
          <p:cNvSpPr>
            <a:spLocks noGrp="1"/>
          </p:cNvSpPr>
          <p:nvPr>
            <p:ph idx="1"/>
          </p:nvPr>
        </p:nvSpPr>
        <p:spPr>
          <a:xfrm>
            <a:off x="457200" y="2133600"/>
            <a:ext cx="8229600" cy="4525963"/>
          </a:xfrm>
        </p:spPr>
        <p:txBody>
          <a:bodyPr/>
          <a:lstStyle/>
          <a:p>
            <a:r>
              <a:rPr lang="en-US" dirty="0"/>
              <a:t>Mercury (Hg) is a known toxin to all life</a:t>
            </a:r>
          </a:p>
          <a:p>
            <a:pPr lvl="1"/>
            <a:r>
              <a:rPr lang="en-US" dirty="0"/>
              <a:t>Toxicity depends on the form: elemental, inorganic, organic</a:t>
            </a:r>
          </a:p>
          <a:p>
            <a:pPr marL="457200" lvl="1" indent="0">
              <a:buNone/>
            </a:pPr>
            <a:endParaRPr lang="en-US" dirty="0"/>
          </a:p>
          <a:p>
            <a:pPr marL="514350" indent="-457200"/>
            <a:r>
              <a:rPr lang="en-US" dirty="0"/>
              <a:t>Exists in all phases (gas, solid, aqueous)</a:t>
            </a:r>
          </a:p>
          <a:p>
            <a:pPr marL="514350" indent="-457200"/>
            <a:endParaRPr lang="en-US" dirty="0"/>
          </a:p>
          <a:p>
            <a:pPr marL="514350" indent="-457200"/>
            <a:r>
              <a:rPr lang="en-US" dirty="0"/>
              <a:t>Gas Phases: elemental, oxidized, particulate bound mercury</a:t>
            </a:r>
          </a:p>
        </p:txBody>
      </p:sp>
      <p:sp>
        <p:nvSpPr>
          <p:cNvPr id="4" name="Slide Number Placeholder 3"/>
          <p:cNvSpPr>
            <a:spLocks noGrp="1"/>
          </p:cNvSpPr>
          <p:nvPr>
            <p:ph type="sldNum" sz="quarter" idx="12"/>
          </p:nvPr>
        </p:nvSpPr>
        <p:spPr/>
        <p:txBody>
          <a:bodyPr/>
          <a:lstStyle/>
          <a:p>
            <a:fld id="{B51450D8-2D28-45CB-ABCC-C0FFFC1DC550}" type="slidenum">
              <a:rPr lang="en-US" smtClean="0"/>
              <a:t>3</a:t>
            </a:fld>
            <a:endParaRPr lang="en-US"/>
          </a:p>
        </p:txBody>
      </p:sp>
    </p:spTree>
    <p:extLst>
      <p:ext uri="{BB962C8B-B14F-4D97-AF65-F5344CB8AC3E}">
        <p14:creationId xmlns:p14="http://schemas.microsoft.com/office/powerpoint/2010/main" val="359637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66675"/>
            <a:ext cx="8229600" cy="1143000"/>
          </a:xfrm>
        </p:spPr>
        <p:txBody>
          <a:bodyPr/>
          <a:lstStyle/>
          <a:p>
            <a:r>
              <a:rPr lang="en-US" dirty="0"/>
              <a:t>Atmospheric Hg: Transport</a:t>
            </a:r>
          </a:p>
        </p:txBody>
      </p:sp>
      <p:sp>
        <p:nvSpPr>
          <p:cNvPr id="4" name="Slide Number Placeholder 3"/>
          <p:cNvSpPr>
            <a:spLocks noGrp="1"/>
          </p:cNvSpPr>
          <p:nvPr>
            <p:ph type="sldNum" sz="quarter" idx="12"/>
          </p:nvPr>
        </p:nvSpPr>
        <p:spPr/>
        <p:txBody>
          <a:bodyPr/>
          <a:lstStyle/>
          <a:p>
            <a:fld id="{B51450D8-2D28-45CB-ABCC-C0FFFC1DC550}" type="slidenum">
              <a:rPr lang="en-US" smtClean="0"/>
              <a:t>4</a:t>
            </a:fld>
            <a:endParaRPr lang="en-US"/>
          </a:p>
        </p:txBody>
      </p:sp>
      <p:pic>
        <p:nvPicPr>
          <p:cNvPr id="5" name="Picture 2" descr="https://3c1703fe8d.site.internapcdn.net/newman/gfx/news/hires/2015/9-researchersd.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6588"/>
          <a:stretch/>
        </p:blipFill>
        <p:spPr bwMode="auto">
          <a:xfrm>
            <a:off x="381000" y="1905000"/>
            <a:ext cx="8175453" cy="45020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5300" y="1066800"/>
            <a:ext cx="7924800" cy="830997"/>
          </a:xfrm>
          <a:prstGeom prst="rect">
            <a:avLst/>
          </a:prstGeom>
        </p:spPr>
        <p:txBody>
          <a:bodyPr wrap="square">
            <a:spAutoFit/>
          </a:bodyPr>
          <a:lstStyle/>
          <a:p>
            <a:r>
              <a:rPr lang="en-US" sz="2400" dirty="0"/>
              <a:t>Atmospheric mercury is subject to both short-range and long-range transport</a:t>
            </a:r>
          </a:p>
        </p:txBody>
      </p:sp>
      <p:pic>
        <p:nvPicPr>
          <p:cNvPr id="7" name="Picture 2" descr="https://3c1703fe8d.site.internapcdn.net/newman/gfx/news/hires/2015/9-researchersd.jpg"/>
          <p:cNvPicPr>
            <a:picLocks noChangeAspect="1" noChangeArrowheads="1"/>
          </p:cNvPicPr>
          <p:nvPr/>
        </p:nvPicPr>
        <p:blipFill rotWithShape="1">
          <a:blip r:embed="rId3">
            <a:extLst>
              <a:ext uri="{28A0092B-C50C-407E-A947-70E740481C1C}">
                <a14:useLocalDpi xmlns:a14="http://schemas.microsoft.com/office/drawing/2010/main" val="0"/>
              </a:ext>
            </a:extLst>
          </a:blip>
          <a:srcRect t="67743" r="68696" b="8594"/>
          <a:stretch/>
        </p:blipFill>
        <p:spPr bwMode="auto">
          <a:xfrm>
            <a:off x="5410200" y="5293743"/>
            <a:ext cx="2286001" cy="15006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6563798"/>
            <a:ext cx="1839190" cy="276999"/>
          </a:xfrm>
          <a:prstGeom prst="rect">
            <a:avLst/>
          </a:prstGeom>
          <a:noFill/>
        </p:spPr>
        <p:txBody>
          <a:bodyPr wrap="square" rtlCol="0">
            <a:spAutoFit/>
          </a:bodyPr>
          <a:lstStyle/>
          <a:p>
            <a:r>
              <a:rPr lang="en-US" sz="1200" dirty="0">
                <a:cs typeface="Times New Roman" panose="02020603050405020304" pitchFamily="18" charset="0"/>
              </a:rPr>
              <a:t>Bauer et al. 2014 (</a:t>
            </a:r>
            <a:r>
              <a:rPr lang="en-US" sz="1200" i="1" dirty="0">
                <a:cs typeface="Times New Roman" panose="02020603050405020304" pitchFamily="18" charset="0"/>
              </a:rPr>
              <a:t>AMT</a:t>
            </a:r>
            <a:r>
              <a:rPr lang="en-US" sz="1200" dirty="0">
                <a:cs typeface="Times New Roman" panose="02020603050405020304" pitchFamily="18" charset="0"/>
              </a:rPr>
              <a:t>)</a:t>
            </a:r>
          </a:p>
        </p:txBody>
      </p:sp>
    </p:spTree>
    <p:extLst>
      <p:ext uri="{BB962C8B-B14F-4D97-AF65-F5344CB8AC3E}">
        <p14:creationId xmlns:p14="http://schemas.microsoft.com/office/powerpoint/2010/main" val="22464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Hg Reactions</a:t>
            </a:r>
          </a:p>
        </p:txBody>
      </p:sp>
      <p:sp>
        <p:nvSpPr>
          <p:cNvPr id="3" name="Content Placeholder 2"/>
          <p:cNvSpPr>
            <a:spLocks noGrp="1"/>
          </p:cNvSpPr>
          <p:nvPr>
            <p:ph idx="1"/>
          </p:nvPr>
        </p:nvSpPr>
        <p:spPr>
          <a:xfrm>
            <a:off x="457200" y="1219200"/>
            <a:ext cx="8229600" cy="4906963"/>
          </a:xfrm>
        </p:spPr>
        <p:txBody>
          <a:bodyPr/>
          <a:lstStyle/>
          <a:p>
            <a:pPr marL="0" indent="0">
              <a:buNone/>
            </a:pPr>
            <a:r>
              <a:rPr lang="en-US" dirty="0"/>
              <a:t>Reactions can transform species of Hg. implications for deposition and health effects</a:t>
            </a:r>
          </a:p>
        </p:txBody>
      </p:sp>
      <p:sp>
        <p:nvSpPr>
          <p:cNvPr id="4" name="Slide Number Placeholder 3"/>
          <p:cNvSpPr>
            <a:spLocks noGrp="1"/>
          </p:cNvSpPr>
          <p:nvPr>
            <p:ph type="sldNum" sz="quarter" idx="12"/>
          </p:nvPr>
        </p:nvSpPr>
        <p:spPr/>
        <p:txBody>
          <a:bodyPr/>
          <a:lstStyle/>
          <a:p>
            <a:fld id="{B51450D8-2D28-45CB-ABCC-C0FFFC1DC550}" type="slidenum">
              <a:rPr lang="en-US" smtClean="0"/>
              <a:t>5</a:t>
            </a:fld>
            <a:endParaRPr lang="en-US"/>
          </a:p>
        </p:txBody>
      </p:sp>
      <p:grpSp>
        <p:nvGrpSpPr>
          <p:cNvPr id="5" name="Group 4"/>
          <p:cNvGrpSpPr>
            <a:grpSpLocks noChangeAspect="1"/>
          </p:cNvGrpSpPr>
          <p:nvPr/>
        </p:nvGrpSpPr>
        <p:grpSpPr>
          <a:xfrm>
            <a:off x="304800" y="2474755"/>
            <a:ext cx="8147615" cy="4373720"/>
            <a:chOff x="-341678" y="1716141"/>
            <a:chExt cx="9133417" cy="4902908"/>
          </a:xfrm>
        </p:grpSpPr>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8" y="1716141"/>
              <a:ext cx="9133417" cy="49029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6273801"/>
              <a:ext cx="1537555" cy="276012"/>
            </a:xfrm>
            <a:prstGeom prst="rect">
              <a:avLst/>
            </a:prstGeom>
          </p:spPr>
          <p:txBody>
            <a:bodyPr wrap="square">
              <a:spAutoFit/>
            </a:bodyPr>
            <a:lstStyle/>
            <a:p>
              <a:r>
                <a:rPr lang="en-US" sz="1000" i="0" u="none" strike="noStrike" dirty="0">
                  <a:solidFill>
                    <a:srgbClr val="000000"/>
                  </a:solidFill>
                  <a:effectLst/>
                  <a:cs typeface="Times New Roman" panose="02020603050405020304" pitchFamily="18" charset="0"/>
                </a:rPr>
                <a:t>Holmes et al. 2010</a:t>
              </a:r>
              <a:endParaRPr lang="en-US" sz="1000" i="0" dirty="0">
                <a:solidFill>
                  <a:srgbClr val="000000"/>
                </a:solidFill>
                <a:effectLst/>
                <a:cs typeface="Times New Roman" panose="02020603050405020304" pitchFamily="18" charset="0"/>
              </a:endParaRPr>
            </a:p>
          </p:txBody>
        </p:sp>
      </p:grpSp>
      <p:sp>
        <p:nvSpPr>
          <p:cNvPr id="8" name="TextBox 7"/>
          <p:cNvSpPr txBox="1"/>
          <p:nvPr/>
        </p:nvSpPr>
        <p:spPr>
          <a:xfrm>
            <a:off x="3505200" y="2243922"/>
            <a:ext cx="1066800" cy="461665"/>
          </a:xfrm>
          <a:prstGeom prst="rect">
            <a:avLst/>
          </a:prstGeom>
          <a:noFill/>
        </p:spPr>
        <p:txBody>
          <a:bodyPr wrap="square" rtlCol="0">
            <a:spAutoFit/>
          </a:bodyPr>
          <a:lstStyle/>
          <a:p>
            <a:r>
              <a:rPr lang="en-US" sz="2400" b="1" dirty="0">
                <a:solidFill>
                  <a:srgbClr val="FF0000"/>
                </a:solidFill>
              </a:rPr>
              <a:t>O</a:t>
            </a:r>
            <a:r>
              <a:rPr lang="en-US" sz="2400" b="1" baseline="-25000" dirty="0">
                <a:solidFill>
                  <a:srgbClr val="FF0000"/>
                </a:solidFill>
              </a:rPr>
              <a:t>3</a:t>
            </a:r>
          </a:p>
        </p:txBody>
      </p:sp>
    </p:spTree>
    <p:extLst>
      <p:ext uri="{BB962C8B-B14F-4D97-AF65-F5344CB8AC3E}">
        <p14:creationId xmlns:p14="http://schemas.microsoft.com/office/powerpoint/2010/main" val="192848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E5F71-DEA6-44B4-B2F8-369C7649A1D9}"/>
              </a:ext>
            </a:extLst>
          </p:cNvPr>
          <p:cNvSpPr>
            <a:spLocks noGrp="1"/>
          </p:cNvSpPr>
          <p:nvPr>
            <p:ph type="title"/>
          </p:nvPr>
        </p:nvSpPr>
        <p:spPr/>
        <p:txBody>
          <a:bodyPr>
            <a:normAutofit fontScale="90000"/>
          </a:bodyPr>
          <a:lstStyle/>
          <a:p>
            <a:r>
              <a:rPr lang="en-US" dirty="0"/>
              <a:t>Measurement of Gaseous Oxidized Mercury</a:t>
            </a:r>
          </a:p>
        </p:txBody>
      </p:sp>
      <p:sp>
        <p:nvSpPr>
          <p:cNvPr id="3" name="Content Placeholder 2">
            <a:extLst>
              <a:ext uri="{FF2B5EF4-FFF2-40B4-BE49-F238E27FC236}">
                <a16:creationId xmlns:a16="http://schemas.microsoft.com/office/drawing/2014/main" xmlns="" id="{F7141DA9-CE50-464A-A17C-1D6A5ACA4003}"/>
              </a:ext>
            </a:extLst>
          </p:cNvPr>
          <p:cNvSpPr>
            <a:spLocks noGrp="1"/>
          </p:cNvSpPr>
          <p:nvPr>
            <p:ph idx="1"/>
          </p:nvPr>
        </p:nvSpPr>
        <p:spPr/>
        <p:txBody>
          <a:bodyPr>
            <a:normAutofit/>
          </a:bodyPr>
          <a:lstStyle/>
          <a:p>
            <a:r>
              <a:rPr lang="en-US" dirty="0"/>
              <a:t>Gaseous Oxidized Mercury is poorly </a:t>
            </a:r>
            <a:r>
              <a:rPr lang="en-US" dirty="0" smtClean="0"/>
              <a:t>understood</a:t>
            </a:r>
          </a:p>
          <a:p>
            <a:r>
              <a:rPr lang="en-US" smtClean="0"/>
              <a:t>expected </a:t>
            </a:r>
            <a:r>
              <a:rPr lang="en-US" dirty="0"/>
              <a:t>to increase with increasing </a:t>
            </a:r>
            <a:r>
              <a:rPr lang="en-US"/>
              <a:t>atmospheric </a:t>
            </a:r>
            <a:r>
              <a:rPr lang="en-US" smtClean="0"/>
              <a:t>oxidants</a:t>
            </a:r>
            <a:endParaRPr lang="en-US" dirty="0"/>
          </a:p>
          <a:p>
            <a:r>
              <a:rPr lang="en-US" dirty="0"/>
              <a:t>Main measurement instrument underestimates actual GOM concentration</a:t>
            </a:r>
          </a:p>
          <a:p>
            <a:r>
              <a:rPr lang="en-US" dirty="0" err="1" smtClean="0"/>
              <a:t>Gustin</a:t>
            </a:r>
            <a:r>
              <a:rPr lang="en-US" dirty="0" smtClean="0"/>
              <a:t> </a:t>
            </a:r>
            <a:r>
              <a:rPr lang="en-US" dirty="0"/>
              <a:t>Lab group designed a membrane based system</a:t>
            </a:r>
          </a:p>
        </p:txBody>
      </p:sp>
      <p:sp>
        <p:nvSpPr>
          <p:cNvPr id="4" name="Slide Number Placeholder 3">
            <a:extLst>
              <a:ext uri="{FF2B5EF4-FFF2-40B4-BE49-F238E27FC236}">
                <a16:creationId xmlns:a16="http://schemas.microsoft.com/office/drawing/2014/main" xmlns="" id="{6094A0F4-8043-4E02-BC61-5BB5EFE137BC}"/>
              </a:ext>
            </a:extLst>
          </p:cNvPr>
          <p:cNvSpPr>
            <a:spLocks noGrp="1"/>
          </p:cNvSpPr>
          <p:nvPr>
            <p:ph type="sldNum" sz="quarter" idx="12"/>
          </p:nvPr>
        </p:nvSpPr>
        <p:spPr/>
        <p:txBody>
          <a:bodyPr/>
          <a:lstStyle/>
          <a:p>
            <a:fld id="{B51450D8-2D28-45CB-ABCC-C0FFFC1DC550}" type="slidenum">
              <a:rPr lang="en-US" smtClean="0"/>
              <a:t>6</a:t>
            </a:fld>
            <a:endParaRPr lang="en-US"/>
          </a:p>
        </p:txBody>
      </p:sp>
    </p:spTree>
    <p:extLst>
      <p:ext uri="{BB962C8B-B14F-4D97-AF65-F5344CB8AC3E}">
        <p14:creationId xmlns:p14="http://schemas.microsoft.com/office/powerpoint/2010/main" val="21051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29E3F-A857-4DAD-96AC-5785E2CBABD5}"/>
              </a:ext>
            </a:extLst>
          </p:cNvPr>
          <p:cNvSpPr>
            <a:spLocks noGrp="1"/>
          </p:cNvSpPr>
          <p:nvPr>
            <p:ph type="title"/>
          </p:nvPr>
        </p:nvSpPr>
        <p:spPr/>
        <p:txBody>
          <a:bodyPr>
            <a:normAutofit fontScale="90000"/>
          </a:bodyPr>
          <a:lstStyle/>
          <a:p>
            <a:r>
              <a:rPr lang="en-US" dirty="0"/>
              <a:t>Measurement and Identification of Gaseous Oxidized Hg Using UNRRMAS</a:t>
            </a:r>
          </a:p>
        </p:txBody>
      </p:sp>
      <p:sp>
        <p:nvSpPr>
          <p:cNvPr id="3" name="Content Placeholder 2">
            <a:extLst>
              <a:ext uri="{FF2B5EF4-FFF2-40B4-BE49-F238E27FC236}">
                <a16:creationId xmlns:a16="http://schemas.microsoft.com/office/drawing/2014/main" xmlns="" id="{467D608C-4D89-4736-B611-4F6D96083FA3}"/>
              </a:ext>
            </a:extLst>
          </p:cNvPr>
          <p:cNvSpPr>
            <a:spLocks noGrp="1"/>
          </p:cNvSpPr>
          <p:nvPr>
            <p:ph idx="1"/>
          </p:nvPr>
        </p:nvSpPr>
        <p:spPr>
          <a:xfrm>
            <a:off x="480767" y="1856311"/>
            <a:ext cx="2514600" cy="4525963"/>
          </a:xfrm>
        </p:spPr>
        <p:txBody>
          <a:bodyPr/>
          <a:lstStyle/>
          <a:p>
            <a:pPr marL="0" indent="0">
              <a:buNone/>
            </a:pPr>
            <a:r>
              <a:rPr lang="en-US" b="1" dirty="0"/>
              <a:t>U</a:t>
            </a:r>
            <a:r>
              <a:rPr lang="en-US" dirty="0"/>
              <a:t>niversity of </a:t>
            </a:r>
          </a:p>
          <a:p>
            <a:pPr marL="0" indent="0">
              <a:buNone/>
            </a:pPr>
            <a:r>
              <a:rPr lang="en-US" b="1" dirty="0"/>
              <a:t>N</a:t>
            </a:r>
            <a:r>
              <a:rPr lang="en-US" dirty="0"/>
              <a:t>evada </a:t>
            </a:r>
          </a:p>
          <a:p>
            <a:pPr marL="0" indent="0">
              <a:buNone/>
            </a:pPr>
            <a:r>
              <a:rPr lang="en-US" b="1" dirty="0"/>
              <a:t>R</a:t>
            </a:r>
            <a:r>
              <a:rPr lang="en-US" dirty="0"/>
              <a:t>eno </a:t>
            </a:r>
          </a:p>
          <a:p>
            <a:pPr marL="0" indent="0">
              <a:buNone/>
            </a:pPr>
            <a:r>
              <a:rPr lang="en-US" b="1" dirty="0"/>
              <a:t>R</a:t>
            </a:r>
            <a:r>
              <a:rPr lang="en-US" dirty="0"/>
              <a:t>eactive </a:t>
            </a:r>
          </a:p>
          <a:p>
            <a:pPr marL="0" indent="0">
              <a:buNone/>
            </a:pPr>
            <a:r>
              <a:rPr lang="en-US" b="1" dirty="0"/>
              <a:t>M</a:t>
            </a:r>
            <a:r>
              <a:rPr lang="en-US" dirty="0"/>
              <a:t>ercury </a:t>
            </a:r>
          </a:p>
          <a:p>
            <a:pPr marL="0" indent="0">
              <a:buNone/>
            </a:pPr>
            <a:r>
              <a:rPr lang="en-US" b="1" dirty="0"/>
              <a:t>A</a:t>
            </a:r>
            <a:r>
              <a:rPr lang="en-US" dirty="0"/>
              <a:t>ctive </a:t>
            </a:r>
          </a:p>
          <a:p>
            <a:pPr marL="0" indent="0">
              <a:buNone/>
            </a:pPr>
            <a:r>
              <a:rPr lang="en-US" b="1" dirty="0"/>
              <a:t>S</a:t>
            </a:r>
            <a:r>
              <a:rPr lang="en-US" dirty="0"/>
              <a:t>ystem</a:t>
            </a:r>
          </a:p>
          <a:p>
            <a:endParaRPr lang="en-US" dirty="0"/>
          </a:p>
        </p:txBody>
      </p:sp>
      <p:sp>
        <p:nvSpPr>
          <p:cNvPr id="4" name="Slide Number Placeholder 3">
            <a:extLst>
              <a:ext uri="{FF2B5EF4-FFF2-40B4-BE49-F238E27FC236}">
                <a16:creationId xmlns:a16="http://schemas.microsoft.com/office/drawing/2014/main" xmlns="" id="{B60B295D-F43F-4DB2-A3E2-2ED12B6E75D5}"/>
              </a:ext>
            </a:extLst>
          </p:cNvPr>
          <p:cNvSpPr>
            <a:spLocks noGrp="1"/>
          </p:cNvSpPr>
          <p:nvPr>
            <p:ph type="sldNum" sz="quarter" idx="12"/>
          </p:nvPr>
        </p:nvSpPr>
        <p:spPr/>
        <p:txBody>
          <a:bodyPr/>
          <a:lstStyle/>
          <a:p>
            <a:fld id="{B51450D8-2D28-45CB-ABCC-C0FFFC1DC550}" type="slidenum">
              <a:rPr lang="en-US" smtClean="0"/>
              <a:t>7</a:t>
            </a:fld>
            <a:endParaRPr lang="en-US"/>
          </a:p>
        </p:txBody>
      </p:sp>
      <p:pic>
        <p:nvPicPr>
          <p:cNvPr id="8" name="Picture 7">
            <a:extLst>
              <a:ext uri="{FF2B5EF4-FFF2-40B4-BE49-F238E27FC236}">
                <a16:creationId xmlns:a16="http://schemas.microsoft.com/office/drawing/2014/main" xmlns="" id="{029B25C9-9779-40E3-864B-43C79FDA46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147117" y="2692083"/>
            <a:ext cx="2029460" cy="1522095"/>
          </a:xfrm>
          <a:prstGeom prst="rect">
            <a:avLst/>
          </a:prstGeom>
          <a:noFill/>
          <a:ln>
            <a:noFill/>
          </a:ln>
        </p:spPr>
      </p:pic>
      <p:pic>
        <p:nvPicPr>
          <p:cNvPr id="11" name="Content Placeholder 3">
            <a:extLst>
              <a:ext uri="{FF2B5EF4-FFF2-40B4-BE49-F238E27FC236}">
                <a16:creationId xmlns:a16="http://schemas.microsoft.com/office/drawing/2014/main" xmlns="" id="{9208C29B-AC23-45F8-BEAD-3E25835C7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828800"/>
            <a:ext cx="2841567" cy="2131176"/>
          </a:xfrm>
          <a:prstGeom prst="rect">
            <a:avLst/>
          </a:prstGeom>
        </p:spPr>
      </p:pic>
      <p:pic>
        <p:nvPicPr>
          <p:cNvPr id="12" name="Picture 11">
            <a:extLst>
              <a:ext uri="{FF2B5EF4-FFF2-40B4-BE49-F238E27FC236}">
                <a16:creationId xmlns:a16="http://schemas.microsoft.com/office/drawing/2014/main" xmlns="" id="{60DB9E92-9528-4F09-9B72-2923608D53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4191000"/>
            <a:ext cx="2858062" cy="2137837"/>
          </a:xfrm>
          <a:prstGeom prst="rect">
            <a:avLst/>
          </a:prstGeom>
        </p:spPr>
      </p:pic>
      <p:sp>
        <p:nvSpPr>
          <p:cNvPr id="13" name="TextBox 12">
            <a:extLst>
              <a:ext uri="{FF2B5EF4-FFF2-40B4-BE49-F238E27FC236}">
                <a16:creationId xmlns:a16="http://schemas.microsoft.com/office/drawing/2014/main" xmlns="" id="{A9DDAAF5-936A-4B5D-B8C9-22CC329FBCAB}"/>
              </a:ext>
            </a:extLst>
          </p:cNvPr>
          <p:cNvSpPr txBox="1"/>
          <p:nvPr/>
        </p:nvSpPr>
        <p:spPr>
          <a:xfrm>
            <a:off x="4953000" y="5894685"/>
            <a:ext cx="3601863" cy="461665"/>
          </a:xfrm>
          <a:prstGeom prst="rect">
            <a:avLst/>
          </a:prstGeom>
          <a:noFill/>
        </p:spPr>
        <p:txBody>
          <a:bodyPr wrap="square" rtlCol="0">
            <a:spAutoFit/>
          </a:bodyPr>
          <a:lstStyle/>
          <a:p>
            <a:r>
              <a:rPr lang="en-US" sz="1200" dirty="0" err="1"/>
              <a:t>Horsepool</a:t>
            </a:r>
            <a:r>
              <a:rPr lang="en-US" sz="1200" dirty="0"/>
              <a:t> Monitoring Station, Uintah Basin, Utah</a:t>
            </a:r>
          </a:p>
          <a:p>
            <a:r>
              <a:rPr lang="en-US" sz="1200" dirty="0"/>
              <a:t>Photos courtesy of Seth Lyman</a:t>
            </a:r>
          </a:p>
        </p:txBody>
      </p:sp>
    </p:spTree>
    <p:extLst>
      <p:ext uri="{BB962C8B-B14F-4D97-AF65-F5344CB8AC3E}">
        <p14:creationId xmlns:p14="http://schemas.microsoft.com/office/powerpoint/2010/main" val="388689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Hg Monitoring</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51450D8-2D28-45CB-ABCC-C0FFFC1DC550}" type="slidenum">
              <a:rPr lang="en-US" smtClean="0"/>
              <a:t>8</a:t>
            </a:fld>
            <a:endParaRPr lang="en-US"/>
          </a:p>
        </p:txBody>
      </p:sp>
      <p:grpSp>
        <p:nvGrpSpPr>
          <p:cNvPr id="5" name="Group 4"/>
          <p:cNvGrpSpPr/>
          <p:nvPr/>
        </p:nvGrpSpPr>
        <p:grpSpPr>
          <a:xfrm>
            <a:off x="76200" y="1295401"/>
            <a:ext cx="9039896" cy="5145774"/>
            <a:chOff x="0" y="1332205"/>
            <a:chExt cx="9227127" cy="5108969"/>
          </a:xfrm>
        </p:grpSpPr>
        <p:pic>
          <p:nvPicPr>
            <p:cNvPr id="6" name="Picture 5"/>
            <p:cNvPicPr>
              <a:picLocks noChangeAspect="1"/>
            </p:cNvPicPr>
            <p:nvPr/>
          </p:nvPicPr>
          <p:blipFill rotWithShape="1">
            <a:blip r:embed="rId3"/>
            <a:srcRect l="53786" t="12525" r="5727" b="7765"/>
            <a:stretch/>
          </p:blipFill>
          <p:spPr>
            <a:xfrm>
              <a:off x="0" y="1332205"/>
              <a:ext cx="9133417" cy="5057267"/>
            </a:xfrm>
            <a:prstGeom prst="rect">
              <a:avLst/>
            </a:prstGeom>
          </p:spPr>
        </p:pic>
        <p:sp>
          <p:nvSpPr>
            <p:cNvPr id="7" name="TextBox 6"/>
            <p:cNvSpPr txBox="1"/>
            <p:nvPr/>
          </p:nvSpPr>
          <p:spPr>
            <a:xfrm>
              <a:off x="7158182" y="6225730"/>
              <a:ext cx="2068945" cy="215444"/>
            </a:xfrm>
            <a:prstGeom prst="rect">
              <a:avLst/>
            </a:prstGeom>
            <a:noFill/>
          </p:spPr>
          <p:txBody>
            <a:bodyPr wrap="square" rtlCol="0">
              <a:spAutoFit/>
            </a:bodyPr>
            <a:lstStyle/>
            <a:p>
              <a:pPr algn="r"/>
              <a:r>
                <a:rPr lang="en-US" sz="800" dirty="0">
                  <a:latin typeface="Times New Roman" panose="02020603050405020304" pitchFamily="18" charset="0"/>
                  <a:cs typeface="Times New Roman" panose="02020603050405020304" pitchFamily="18" charset="0"/>
                </a:rPr>
                <a:t>UNEP Global Mercury Assessment 2013</a:t>
              </a:r>
            </a:p>
          </p:txBody>
        </p:sp>
      </p:grpSp>
      <p:sp>
        <p:nvSpPr>
          <p:cNvPr id="8" name="TextBox 7"/>
          <p:cNvSpPr txBox="1"/>
          <p:nvPr/>
        </p:nvSpPr>
        <p:spPr>
          <a:xfrm rot="19447544">
            <a:off x="229097" y="4627138"/>
            <a:ext cx="1600200" cy="646331"/>
          </a:xfrm>
          <a:prstGeom prst="rect">
            <a:avLst/>
          </a:prstGeom>
          <a:noFill/>
        </p:spPr>
        <p:txBody>
          <a:bodyPr wrap="square" rtlCol="0">
            <a:spAutoFit/>
          </a:bodyPr>
          <a:lstStyle/>
          <a:p>
            <a:r>
              <a:rPr lang="en-US" b="1" dirty="0"/>
              <a:t>Current Field Sites</a:t>
            </a:r>
          </a:p>
        </p:txBody>
      </p:sp>
      <p:cxnSp>
        <p:nvCxnSpPr>
          <p:cNvPr id="10" name="Straight Arrow Connector 9"/>
          <p:cNvCxnSpPr/>
          <p:nvPr/>
        </p:nvCxnSpPr>
        <p:spPr>
          <a:xfrm flipH="1" flipV="1">
            <a:off x="685800" y="3124200"/>
            <a:ext cx="838200" cy="1295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1524000" y="2514600"/>
            <a:ext cx="76200" cy="1905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1524000" y="1600200"/>
            <a:ext cx="3352800" cy="2819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flipV="1">
            <a:off x="1524000" y="2514600"/>
            <a:ext cx="228600" cy="1905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1524000" y="2590800"/>
            <a:ext cx="1143000" cy="1752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1524000" y="2514600"/>
            <a:ext cx="381000" cy="1828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984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603" y="750344"/>
            <a:ext cx="8606936" cy="5662107"/>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Mauna Loa Volcano, 4169 </a:t>
            </a:r>
            <a:r>
              <a:rPr lang="en-US" sz="2800" dirty="0" err="1"/>
              <a:t>masl</a:t>
            </a: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NOAA Mauna Loa Observatory, 3397 </a:t>
            </a:r>
            <a:r>
              <a:rPr lang="en-US" sz="2800" dirty="0" err="1"/>
              <a:t>masl</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26" y="3124200"/>
            <a:ext cx="4174181" cy="239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23" t="11149" r="57076" b="3640"/>
          <a:stretch/>
        </p:blipFill>
        <p:spPr bwMode="auto">
          <a:xfrm>
            <a:off x="5118616" y="2438400"/>
            <a:ext cx="358194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6934B711-3BBE-4D71-B59A-87AC2610FF22}"/>
              </a:ext>
            </a:extLst>
          </p:cNvPr>
          <p:cNvSpPr>
            <a:spLocks noGrp="1"/>
          </p:cNvSpPr>
          <p:nvPr>
            <p:ph type="sldNum" sz="quarter" idx="12"/>
          </p:nvPr>
        </p:nvSpPr>
        <p:spPr/>
        <p:txBody>
          <a:bodyPr/>
          <a:lstStyle/>
          <a:p>
            <a:fld id="{B51450D8-2D28-45CB-ABCC-C0FFFC1DC550}" type="slidenum">
              <a:rPr lang="en-US" smtClean="0"/>
              <a:t>9</a:t>
            </a:fld>
            <a:endParaRPr lang="en-US" dirty="0"/>
          </a:p>
        </p:txBody>
      </p:sp>
      <p:sp>
        <p:nvSpPr>
          <p:cNvPr id="5" name="Rectangle 4"/>
          <p:cNvSpPr/>
          <p:nvPr/>
        </p:nvSpPr>
        <p:spPr>
          <a:xfrm>
            <a:off x="289414" y="6642556"/>
            <a:ext cx="8606936" cy="215444"/>
          </a:xfrm>
          <a:prstGeom prst="rect">
            <a:avLst/>
          </a:prstGeom>
        </p:spPr>
        <p:txBody>
          <a:bodyPr wrap="square">
            <a:spAutoFit/>
          </a:bodyPr>
          <a:lstStyle/>
          <a:p>
            <a:r>
              <a:rPr lang="en-US" sz="800" dirty="0"/>
              <a:t>By </a:t>
            </a:r>
            <a:r>
              <a:rPr lang="en-US" sz="800" dirty="0" err="1"/>
              <a:t>Madereugeneandrew</a:t>
            </a:r>
            <a:r>
              <a:rPr lang="en-US" sz="800" dirty="0"/>
              <a:t> - Own work, CC BY-SA 4.0, https://commons.wikimedia.org/w/index.php?curid=40170089</a:t>
            </a:r>
          </a:p>
        </p:txBody>
      </p:sp>
      <p:pic>
        <p:nvPicPr>
          <p:cNvPr id="3074" name="Picture 2" descr="C:\Users\aluippold\Downloads\1200px-Mauna_Loa_taken_from_the_9300_ft_level_on_the_ascent_of_Mauna_K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 y="0"/>
            <a:ext cx="9172574" cy="2072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575" y="0"/>
            <a:ext cx="5914399" cy="914400"/>
          </a:xfrm>
        </p:spPr>
        <p:txBody>
          <a:bodyPr>
            <a:normAutofit/>
          </a:bodyPr>
          <a:lstStyle/>
          <a:p>
            <a:pPr algn="l"/>
            <a:r>
              <a:rPr lang="en-US" sz="3600" dirty="0"/>
              <a:t>Introduction</a:t>
            </a:r>
          </a:p>
        </p:txBody>
      </p:sp>
    </p:spTree>
    <p:extLst>
      <p:ext uri="{BB962C8B-B14F-4D97-AF65-F5344CB8AC3E}">
        <p14:creationId xmlns:p14="http://schemas.microsoft.com/office/powerpoint/2010/main" val="2686486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2829</TotalTime>
  <Words>1035</Words>
  <Application>Microsoft Office PowerPoint</Application>
  <PresentationFormat>On-screen Show (4:3)</PresentationFormat>
  <Paragraphs>199</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Tropospheric ozone trends at Mauna Loa Observatory tied to decadal climate variability</vt:lpstr>
      <vt:lpstr>Outline</vt:lpstr>
      <vt:lpstr>Measurement and Identification of Gaseous Oxidized Hg Using UNRRMAS</vt:lpstr>
      <vt:lpstr>Atmospheric Hg: Transport</vt:lpstr>
      <vt:lpstr>Atmospheric Hg Reactions</vt:lpstr>
      <vt:lpstr>Measurement of Gaseous Oxidized Mercury</vt:lpstr>
      <vt:lpstr>Measurement and Identification of Gaseous Oxidized Hg Using UNRRMAS</vt:lpstr>
      <vt:lpstr>Atmospheric Hg Monitoring</vt:lpstr>
      <vt:lpstr>Introduction</vt:lpstr>
      <vt:lpstr>PowerPoint Presentation</vt:lpstr>
      <vt:lpstr>PowerPoint Presentation</vt:lpstr>
      <vt:lpstr>Summary</vt:lpstr>
      <vt:lpstr>Models</vt:lpstr>
      <vt:lpstr>Decadal Variability in Spring Trends</vt:lpstr>
      <vt:lpstr>PowerPoint Presentation</vt:lpstr>
      <vt:lpstr>Decadal Variability in Autumn Trends</vt:lpstr>
      <vt:lpstr>PowerPoint Presentation</vt:lpstr>
      <vt:lpstr>Emissions versus Meteorology</vt:lpstr>
      <vt:lpstr>Summary</vt:lpstr>
      <vt:lpstr>Conclusions</vt:lpstr>
      <vt:lpstr>Questions?</vt:lpstr>
      <vt:lpstr>PowerPoint Presentation</vt:lpstr>
      <vt:lpstr>Atm. Hg Depletion Events</vt:lpstr>
      <vt:lpstr>Field Sites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Tropospheric ozone trends at Mauna Loa Observatory tied to decadal climate variability</dc:title>
  <dc:creator>Luippold, Addie</dc:creator>
  <cp:lastModifiedBy>Luippold, Addie</cp:lastModifiedBy>
  <cp:revision>77</cp:revision>
  <dcterms:created xsi:type="dcterms:W3CDTF">2019-01-23T18:28:18Z</dcterms:created>
  <dcterms:modified xsi:type="dcterms:W3CDTF">2019-01-29T01:24:00Z</dcterms:modified>
</cp:coreProperties>
</file>