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2" r:id="rId9"/>
    <p:sldId id="283" r:id="rId10"/>
    <p:sldId id="266" r:id="rId11"/>
    <p:sldId id="267" r:id="rId12"/>
    <p:sldId id="268" r:id="rId13"/>
    <p:sldId id="270" r:id="rId14"/>
    <p:sldId id="271" r:id="rId15"/>
    <p:sldId id="280" r:id="rId16"/>
    <p:sldId id="281" r:id="rId17"/>
    <p:sldId id="282" r:id="rId18"/>
    <p:sldId id="273" r:id="rId19"/>
    <p:sldId id="284" r:id="rId20"/>
    <p:sldId id="274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92" autoAdjust="0"/>
    <p:restoredTop sz="94660"/>
  </p:normalViewPr>
  <p:slideViewPr>
    <p:cSldViewPr snapToGrid="0">
      <p:cViewPr varScale="1">
        <p:scale>
          <a:sx n="91" d="100"/>
          <a:sy n="91" d="100"/>
        </p:scale>
        <p:origin x="21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6DB0CA-A8B6-441D-8133-19EDCE75CBF6}" type="datetimeFigureOut">
              <a:rPr lang="en-US" smtClean="0"/>
              <a:t>3/11/18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F148B-7B9E-4B88-B783-2E40AF12B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736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F148B-7B9E-4B88-B783-2E40AF12BF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746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F148B-7B9E-4B88-B783-2E40AF12BF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92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BE071-EB5A-934F-8723-753DFB2AD268}" type="datetime1">
              <a:rPr lang="en-US" smtClean="0"/>
              <a:t>3/11/18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CE87-8635-49DD-9B69-8A3CCB99D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518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4DF4F-B7E2-9446-85D3-F9E264F93232}" type="datetime1">
              <a:rPr lang="en-US" smtClean="0"/>
              <a:t>3/11/18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CE87-8635-49DD-9B69-8A3CCB99D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478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4E7CE-CF14-DE4B-9CDA-91C72E749932}" type="datetime1">
              <a:rPr lang="en-US" smtClean="0"/>
              <a:t>3/11/18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CE87-8635-49DD-9B69-8A3CCB99D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229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2A85-BF78-A545-BF8C-26AB2966218C}" type="datetime1">
              <a:rPr lang="en-US" smtClean="0"/>
              <a:t>3/11/18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CE87-8635-49DD-9B69-8A3CCB99D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82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4BD89-88F7-0542-A877-C3E44B116C66}" type="datetime1">
              <a:rPr lang="en-US" smtClean="0"/>
              <a:t>3/11/18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CE87-8635-49DD-9B69-8A3CCB99D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74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FAF31-1139-E24D-BD69-50C214158743}" type="datetime1">
              <a:rPr lang="en-US" smtClean="0"/>
              <a:t>3/11/18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CE87-8635-49DD-9B69-8A3CCB99D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741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9E6E7-9EB1-444B-B35C-E7C45135040E}" type="datetime1">
              <a:rPr lang="en-US" smtClean="0"/>
              <a:t>3/11/18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CE87-8635-49DD-9B69-8A3CCB99D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25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5CEEC-F8FD-8E4E-AA1B-BACBBDE359FE}" type="datetime1">
              <a:rPr lang="en-US" smtClean="0"/>
              <a:t>3/11/18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CE87-8635-49DD-9B69-8A3CCB99D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28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BD8F2-D1B5-2B4D-91A7-9C229F6D2A7F}" type="datetime1">
              <a:rPr lang="en-US" smtClean="0"/>
              <a:t>3/11/18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CE87-8635-49DD-9B69-8A3CCB99D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63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46085-DC1F-CC4C-8953-3946FE009E92}" type="datetime1">
              <a:rPr lang="en-US" smtClean="0"/>
              <a:t>3/11/18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CE87-8635-49DD-9B69-8A3CCB99D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3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415A-8444-F14C-A732-2FE83C1BCD69}" type="datetime1">
              <a:rPr lang="en-US" smtClean="0"/>
              <a:t>3/11/18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CE87-8635-49DD-9B69-8A3CCB99D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541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DE582-3EF9-4544-B79B-81654B515BFA}" type="datetime1">
              <a:rPr lang="en-US" smtClean="0"/>
              <a:t>3/11/18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6CE87-8635-49DD-9B69-8A3CCB99D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53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226" y="207529"/>
            <a:ext cx="4819785" cy="2686141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Synoptic and dynamic aspects of an extreme </a:t>
            </a:r>
            <a:br>
              <a:rPr lang="en-US" sz="2400" b="1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400" b="1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springtime Saharan dust outbreak</a:t>
            </a:r>
            <a:br>
              <a:rPr lang="en-US" sz="2400" b="1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400" b="1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400" b="1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by</a:t>
            </a:r>
            <a:r>
              <a:rPr lang="en-US" sz="2400" b="1" dirty="0" smtClean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400" b="1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Peter </a:t>
            </a:r>
            <a:r>
              <a:rPr lang="en-US" sz="1800" dirty="0" err="1" smtClean="0">
                <a:latin typeface="Times New Roman" charset="0"/>
                <a:ea typeface="Times New Roman" charset="0"/>
                <a:cs typeface="Times New Roman" charset="0"/>
              </a:rPr>
              <a:t>Knippertz</a:t>
            </a: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 and Andreas H. Fink</a:t>
            </a:r>
            <a:r>
              <a:rPr lang="en-US" sz="1800" b="1" dirty="0" smtClean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1800" b="1" dirty="0" smtClean="0">
                <a:latin typeface="Times New Roman" charset="0"/>
                <a:ea typeface="Times New Roman" charset="0"/>
                <a:cs typeface="Times New Roman" charset="0"/>
              </a:rPr>
            </a:br>
            <a:endParaRPr lang="en-US" sz="18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414712"/>
            <a:ext cx="4957011" cy="3443287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ATMS 790</a:t>
            </a:r>
          </a:p>
          <a:p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Graduate Seminar</a:t>
            </a:r>
          </a:p>
          <a:p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Presenter: Saroj Dhital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r>
              <a:rPr lang="en-US" sz="1800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Date</a:t>
            </a:r>
            <a:r>
              <a:rPr lang="en-US" sz="1800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: March-12, 2018</a:t>
            </a:r>
            <a:endParaRPr lang="en-US" sz="1800" dirty="0">
              <a:solidFill>
                <a:srgbClr val="0070C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576" y="207530"/>
            <a:ext cx="6961939" cy="5772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57011" y="6164396"/>
            <a:ext cx="7050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Fig : Saharan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d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esert dust blowing from northwest Africa to Atlantic ocean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Source : NASA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39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8400"/>
            <a:ext cx="10515600" cy="573337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Vertical structure of the atmosphere</a:t>
            </a:r>
            <a:endParaRPr lang="en-US" sz="2400" b="1" dirty="0">
              <a:solidFill>
                <a:srgbClr val="0070C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36362"/>
            <a:ext cx="4716382" cy="27750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Station </a:t>
            </a: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en-US" sz="1800" dirty="0">
                <a:latin typeface="Times New Roman" charset="0"/>
                <a:ea typeface="Times New Roman" charset="0"/>
                <a:cs typeface="Times New Roman" charset="0"/>
              </a:rPr>
              <a:t>N</a:t>
            </a: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ear </a:t>
            </a:r>
            <a:r>
              <a:rPr lang="en-US" sz="1800" dirty="0" err="1" smtClean="0">
                <a:latin typeface="Times New Roman" charset="0"/>
                <a:ea typeface="Times New Roman" charset="0"/>
                <a:cs typeface="Times New Roman" charset="0"/>
              </a:rPr>
              <a:t>Hoggar</a:t>
            </a: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, east of Algeria</a:t>
            </a: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sz="18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Strong Low level </a:t>
            </a: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cooling below 700hpa and warming above 700hpa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Very dry </a:t>
            </a: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layer up to </a:t>
            </a: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mid </a:t>
            </a: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troposphere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 RH </a:t>
            </a: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10</a:t>
            </a: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% on 18 UTC 3 March</a:t>
            </a:r>
            <a:endParaRPr lang="en-US" sz="1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633" y="661737"/>
            <a:ext cx="6236368" cy="56716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25388" y="1776487"/>
            <a:ext cx="1764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12 UTC March 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84103" y="1776493"/>
            <a:ext cx="1764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12 UTC March 3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8817135" y="1973185"/>
            <a:ext cx="878305" cy="57751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465592" y="2145819"/>
            <a:ext cx="950492" cy="733643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9023684" y="4572001"/>
            <a:ext cx="1660358" cy="154004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CE87-8635-49DD-9B69-8A3CCB99DEC3}" type="slidenum">
              <a:rPr lang="en-US" smtClean="0"/>
              <a:t>10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524625" y="6271661"/>
            <a:ext cx="3457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source: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Peter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and Andreas,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2004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436105"/>
            <a:ext cx="4716381" cy="305882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3603812" y="3832412"/>
            <a:ext cx="1075764" cy="9144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84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15" y="830179"/>
            <a:ext cx="4961021" cy="278708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Station : </a:t>
            </a:r>
            <a:r>
              <a:rPr lang="en-US" sz="1800" dirty="0" err="1" smtClean="0">
                <a:latin typeface="Times New Roman" charset="0"/>
                <a:ea typeface="Times New Roman" charset="0"/>
                <a:cs typeface="Times New Roman" charset="0"/>
              </a:rPr>
              <a:t>Niamy</a:t>
            </a:r>
            <a:r>
              <a:rPr lang="en-US" sz="1800" dirty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south </a:t>
            </a:r>
            <a:r>
              <a:rPr lang="en-US" sz="1800" dirty="0">
                <a:latin typeface="Times New Roman" charset="0"/>
                <a:ea typeface="Times New Roman" charset="0"/>
                <a:cs typeface="Times New Roman" charset="0"/>
              </a:rPr>
              <a:t>to the </a:t>
            </a:r>
            <a:r>
              <a:rPr lang="en-US" sz="1800" dirty="0" err="1">
                <a:latin typeface="Times New Roman" charset="0"/>
                <a:ea typeface="Times New Roman" charset="0"/>
                <a:cs typeface="Times New Roman" charset="0"/>
              </a:rPr>
              <a:t>Hoggar</a:t>
            </a:r>
            <a:r>
              <a:rPr lang="en-US" sz="1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mountain</a:t>
            </a:r>
            <a:endParaRPr lang="en-US" sz="1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Cold layer up to </a:t>
            </a: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800hpa</a:t>
            </a:r>
            <a:endParaRPr lang="en-US" sz="18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RH = less than 4% on 12 UTC march 4 between surface and 600 </a:t>
            </a:r>
            <a:r>
              <a:rPr lang="en-US" sz="1800" dirty="0" err="1" smtClean="0">
                <a:latin typeface="Times New Roman" charset="0"/>
                <a:ea typeface="Times New Roman" charset="0"/>
                <a:cs typeface="Times New Roman" charset="0"/>
              </a:rPr>
              <a:t>mb</a:t>
            </a:r>
            <a:endParaRPr lang="en-US" sz="18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The low level cooling </a:t>
            </a: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due cold </a:t>
            </a: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air advection</a:t>
            </a:r>
            <a:endParaRPr lang="en-US" sz="1800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1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24494"/>
            <a:ext cx="10515600" cy="428959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Vertical structure of the </a:t>
            </a:r>
            <a:r>
              <a:rPr lang="en-US" sz="2400" b="1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atmosphere(contd.)</a:t>
            </a:r>
            <a:endParaRPr lang="en-US" sz="2400" b="1" dirty="0">
              <a:solidFill>
                <a:srgbClr val="0070C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221" y="830179"/>
            <a:ext cx="6224741" cy="54911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48661" y="1921043"/>
            <a:ext cx="1764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12 UTC March 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62734" y="1921043"/>
            <a:ext cx="1764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12 UTC March 4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162802" y="2200279"/>
            <a:ext cx="1090861" cy="506826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8522365" y="2200279"/>
            <a:ext cx="878305" cy="57751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581274" y="4908884"/>
            <a:ext cx="3019926" cy="7219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70231" y="4401189"/>
            <a:ext cx="204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Extremely dry layer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9252284" y="5396303"/>
            <a:ext cx="1371600" cy="92503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CE87-8635-49DD-9B69-8A3CCB99DEC3}" type="slidenum">
              <a:rPr lang="en-US" smtClean="0"/>
              <a:t>11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348661" y="6321342"/>
            <a:ext cx="3457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source: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Peter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and Andreas,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2004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436105"/>
            <a:ext cx="4716381" cy="3058823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2837330" y="5580528"/>
            <a:ext cx="1075764" cy="9144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15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6526"/>
            <a:ext cx="10515600" cy="621464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Heat wave and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Harmattan</a:t>
            </a:r>
            <a:r>
              <a:rPr lang="en-US" sz="2400" b="1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 condition</a:t>
            </a:r>
            <a:endParaRPr lang="en-US" sz="2400" b="1" dirty="0">
              <a:solidFill>
                <a:srgbClr val="0070C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379" y="1312444"/>
            <a:ext cx="4494798" cy="522646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Heat wave : period of extremely hot weather</a:t>
            </a:r>
          </a:p>
          <a:p>
            <a:pPr>
              <a:lnSpc>
                <a:spcPct val="150000"/>
              </a:lnSpc>
            </a:pPr>
            <a:r>
              <a:rPr lang="en-US" sz="1800" dirty="0" err="1" smtClean="0">
                <a:latin typeface="Times New Roman" charset="0"/>
                <a:ea typeface="Times New Roman" charset="0"/>
                <a:cs typeface="Times New Roman" charset="0"/>
              </a:rPr>
              <a:t>Harmattan</a:t>
            </a: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 episode: </a:t>
            </a: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season </a:t>
            </a:r>
            <a:r>
              <a:rPr lang="en-US" sz="1800" dirty="0">
                <a:latin typeface="Times New Roman" charset="0"/>
                <a:ea typeface="Times New Roman" charset="0"/>
                <a:cs typeface="Times New Roman" charset="0"/>
              </a:rPr>
              <a:t>when easterly or </a:t>
            </a: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northeasterly</a:t>
            </a: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dry and dusty </a:t>
            </a: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flow </a:t>
            </a: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occurs from Sahara to gulf of Guinea</a:t>
            </a:r>
          </a:p>
          <a:p>
            <a:pPr>
              <a:lnSpc>
                <a:spcPct val="150000"/>
              </a:lnSpc>
            </a:pPr>
            <a:r>
              <a:rPr lang="en-US" sz="1800" dirty="0" err="1" smtClean="0">
                <a:latin typeface="Times New Roman" charset="0"/>
                <a:ea typeface="Times New Roman" charset="0"/>
                <a:cs typeface="Times New Roman" charset="0"/>
              </a:rPr>
              <a:t>Harmattan</a:t>
            </a: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 : low </a:t>
            </a:r>
            <a:r>
              <a:rPr lang="en-US" sz="1800" dirty="0">
                <a:latin typeface="Times New Roman" charset="0"/>
                <a:ea typeface="Times New Roman" charset="0"/>
                <a:cs typeface="Times New Roman" charset="0"/>
              </a:rPr>
              <a:t>pressure over gulf of Guinea and sub-tropical high over </a:t>
            </a: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Sahara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On March 4 at </a:t>
            </a:r>
            <a:r>
              <a:rPr lang="en-US" sz="1800" dirty="0" err="1" smtClean="0">
                <a:latin typeface="Times New Roman" charset="0"/>
                <a:ea typeface="Times New Roman" charset="0"/>
                <a:cs typeface="Times New Roman" charset="0"/>
              </a:rPr>
              <a:t>Cotonou</a:t>
            </a: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 (Near Guinea coast)</a:t>
            </a:r>
            <a:endParaRPr lang="en-US" sz="18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lvl="1">
              <a:lnSpc>
                <a:spcPct val="150000"/>
              </a:lnSpc>
            </a:pP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 Max. Temperature </a:t>
            </a: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37.0</a:t>
            </a:r>
            <a:r>
              <a:rPr lang="en-US" sz="1800" dirty="0">
                <a:latin typeface="Times New Roman" charset="0"/>
                <a:ea typeface="Times New Roman" charset="0"/>
                <a:cs typeface="Times New Roman" charset="0"/>
              </a:rPr>
              <a:t> </a:t>
            </a: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°C </a:t>
            </a:r>
            <a:endParaRPr lang="en-US" sz="1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1">
              <a:lnSpc>
                <a:spcPct val="150000"/>
              </a:lnSpc>
            </a:pP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Net radiation drop: &gt;30 </a:t>
            </a:r>
            <a:r>
              <a:rPr lang="en-US" sz="1800" dirty="0">
                <a:latin typeface="Times New Roman" charset="0"/>
                <a:ea typeface="Times New Roman" charset="0"/>
                <a:cs typeface="Times New Roman" charset="0"/>
              </a:rPr>
              <a:t>W·m</a:t>
            </a:r>
            <a:r>
              <a:rPr lang="en-US" sz="1800" baseline="30000" dirty="0">
                <a:latin typeface="Times New Roman" charset="0"/>
                <a:ea typeface="Times New Roman" charset="0"/>
                <a:cs typeface="Times New Roman" charset="0"/>
              </a:rPr>
              <a:t>−2</a:t>
            </a:r>
            <a:endParaRPr lang="en-US" sz="1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979" y="974558"/>
            <a:ext cx="7110663" cy="5479051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148137" y="974558"/>
            <a:ext cx="998622" cy="92503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148137" y="5109411"/>
            <a:ext cx="998622" cy="92503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980" y="974558"/>
            <a:ext cx="7110662" cy="5479051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931568" y="4184372"/>
            <a:ext cx="2126582" cy="112763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CE87-8635-49DD-9B69-8A3CCB99DEC3}" type="slidenum">
              <a:rPr lang="en-US" smtClean="0"/>
              <a:t>12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148137" y="6453609"/>
            <a:ext cx="3457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source: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Peter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and Andreas,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2004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29989" y="6016894"/>
            <a:ext cx="1203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March-4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68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8558"/>
            <a:ext cx="10515600" cy="51318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Upper level </a:t>
            </a:r>
            <a:r>
              <a:rPr lang="en-US" sz="2400" b="1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flow</a:t>
            </a:r>
            <a:endParaRPr lang="en-US" sz="2400" b="1" dirty="0">
              <a:solidFill>
                <a:srgbClr val="0070C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1442"/>
            <a:ext cx="4696326" cy="500990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Jet stream </a:t>
            </a: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Narrow </a:t>
            </a: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band of fast moving air 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Jet </a:t>
            </a: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streak : region </a:t>
            </a: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of maximum wind speed in 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Vorticity </a:t>
            </a: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measures the rotation of an air parcel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Potential </a:t>
            </a: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vorticity (</a:t>
            </a: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PV) </a:t>
            </a: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absolute circulation of the air parcel between two constant temperature surface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Isentropic potential </a:t>
            </a: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vorticity (</a:t>
            </a: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IPV</a:t>
            </a: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) : </a:t>
            </a: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PV on constant temperature surface</a:t>
            </a:r>
          </a:p>
          <a:p>
            <a:pPr>
              <a:lnSpc>
                <a:spcPct val="150000"/>
              </a:lnSpc>
            </a:pP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442" y="1167062"/>
            <a:ext cx="6039853" cy="51856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442" y="1167061"/>
            <a:ext cx="6039853" cy="51856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853864" y="1311442"/>
            <a:ext cx="725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PVA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9805738" y="1536395"/>
            <a:ext cx="625642" cy="3128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8341897" y="1467853"/>
            <a:ext cx="356938" cy="3813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410077" y="1319828"/>
            <a:ext cx="725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VA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34140" y="2688432"/>
            <a:ext cx="1046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PV max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CE87-8635-49DD-9B69-8A3CCB99DEC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83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430"/>
            <a:ext cx="10515600" cy="621465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12 UTC March-1</a:t>
            </a:r>
            <a:r>
              <a:rPr lang="en-US" sz="2400" b="1" dirty="0" smtClean="0">
                <a:solidFill>
                  <a:srgbClr val="0070C0"/>
                </a:solidFill>
              </a:rPr>
              <a:t>, 2004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12" y="1206187"/>
            <a:ext cx="5967662" cy="485882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074" y="1349474"/>
            <a:ext cx="5727031" cy="471553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CE87-8635-49DD-9B69-8A3CCB99DEC3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14687" y="6157913"/>
            <a:ext cx="3457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source: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Peter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and Andreas,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2004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6412" y="787430"/>
            <a:ext cx="2062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325 K IPV 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66225" y="829016"/>
            <a:ext cx="2405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A : 925mb anticyclone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72262" y="883920"/>
            <a:ext cx="3686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925mb streamline and wind speed  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981451" y="2507967"/>
            <a:ext cx="1237123" cy="11276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610192" y="3543256"/>
            <a:ext cx="1455370" cy="17461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330551" y="1880831"/>
            <a:ext cx="1237123" cy="11276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69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430"/>
            <a:ext cx="10515600" cy="621465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12 UTC </a:t>
            </a:r>
            <a:r>
              <a:rPr lang="en-US" sz="2400" b="1" dirty="0" smtClean="0">
                <a:solidFill>
                  <a:srgbClr val="0070C0"/>
                </a:solidFill>
              </a:rPr>
              <a:t>March-2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43000"/>
            <a:ext cx="5972175" cy="50119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74" y="1257300"/>
            <a:ext cx="6131594" cy="489768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CE87-8635-49DD-9B69-8A3CCB99DEC3}" type="slidenum">
              <a:rPr lang="en-US" smtClean="0"/>
              <a:t>15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14687" y="6157913"/>
            <a:ext cx="3457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source: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Peter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and Andreas,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2004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72262" y="883920"/>
            <a:ext cx="3686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925mb streamline and wind speed  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6412" y="787430"/>
            <a:ext cx="2062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325 K IPV 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66225" y="829016"/>
            <a:ext cx="2405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A : 925mb anticyclone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977564" y="1305468"/>
            <a:ext cx="1397648" cy="21235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596125" y="3742983"/>
            <a:ext cx="1328761" cy="16128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535275" y="1170996"/>
            <a:ext cx="1237123" cy="11276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35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430"/>
            <a:ext cx="10515600" cy="621465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12 UTC </a:t>
            </a:r>
            <a:r>
              <a:rPr lang="en-US" sz="2400" b="1" dirty="0" smtClean="0">
                <a:solidFill>
                  <a:srgbClr val="0070C0"/>
                </a:solidFill>
              </a:rPr>
              <a:t>March-3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546" y="1056944"/>
            <a:ext cx="9192908" cy="474411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CE87-8635-49DD-9B69-8A3CCB99DEC3}" type="slidenum">
              <a:rPr lang="en-US" smtClean="0"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14687" y="6157913"/>
            <a:ext cx="3457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source: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Peter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and Andreas,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2004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77733" y="687612"/>
            <a:ext cx="3686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925mb streamline and wind speed  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602259" y="1847676"/>
            <a:ext cx="1237123" cy="123169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37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430"/>
            <a:ext cx="10515600" cy="621465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12 UTC </a:t>
            </a:r>
            <a:r>
              <a:rPr lang="en-US" sz="2400" b="1" dirty="0" smtClean="0">
                <a:solidFill>
                  <a:srgbClr val="0070C0"/>
                </a:solidFill>
              </a:rPr>
              <a:t>March-4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835" y="1061707"/>
            <a:ext cx="9164329" cy="473458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CE87-8635-49DD-9B69-8A3CCB99DEC3}" type="slidenum">
              <a:rPr lang="en-US" smtClean="0"/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14687" y="6157913"/>
            <a:ext cx="3457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source: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Peter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and Andreas,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2004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39097" y="692375"/>
            <a:ext cx="3686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925mb streamline and wind speed  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904565" y="4625788"/>
            <a:ext cx="1169894" cy="4840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61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168" y="136525"/>
            <a:ext cx="10515600" cy="489117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Vertical </a:t>
            </a:r>
            <a:r>
              <a:rPr lang="en-US" sz="2400" b="1" dirty="0" smtClean="0">
                <a:solidFill>
                  <a:srgbClr val="0070C0"/>
                </a:solidFill>
              </a:rPr>
              <a:t>cross-section (12 </a:t>
            </a:r>
            <a:r>
              <a:rPr lang="en-US" sz="2400" b="1" dirty="0" smtClean="0">
                <a:solidFill>
                  <a:srgbClr val="0070C0"/>
                </a:solidFill>
              </a:rPr>
              <a:t>UTC March -</a:t>
            </a:r>
            <a:r>
              <a:rPr lang="en-US" sz="2400" b="1" dirty="0" smtClean="0">
                <a:solidFill>
                  <a:srgbClr val="0070C0"/>
                </a:solidFill>
              </a:rPr>
              <a:t>3)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41" y="940301"/>
            <a:ext cx="10192871" cy="510138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CE87-8635-49DD-9B69-8A3CCB99DEC3}" type="slidenum">
              <a:rPr lang="en-US" smtClean="0"/>
              <a:t>18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310085" y="6298145"/>
            <a:ext cx="3457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source: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Peter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and Andreas,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2004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45628" y="731264"/>
            <a:ext cx="2728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S-N along  2.5</a:t>
            </a:r>
            <a:r>
              <a:rPr lang="it-IT" dirty="0" smtClean="0"/>
              <a:t>° 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563471" y="4702485"/>
            <a:ext cx="1492624" cy="13392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241023" y="4884516"/>
            <a:ext cx="1237123" cy="9033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43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1399"/>
            <a:ext cx="10515600" cy="527264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Outline</a:t>
            </a:r>
            <a:endParaRPr lang="en-US" sz="2400" b="1" dirty="0">
              <a:solidFill>
                <a:srgbClr val="0070C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28713"/>
            <a:ext cx="10515600" cy="50482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Introduction </a:t>
            </a:r>
            <a:endParaRPr lang="en-US" sz="1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1">
              <a:lnSpc>
                <a:spcPct val="150000"/>
              </a:lnSpc>
            </a:pP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Sahara dust evolution and transport </a:t>
            </a:r>
            <a:endParaRPr lang="en-US" sz="18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latin typeface="Times New Roman" charset="0"/>
                <a:ea typeface="Times New Roman" charset="0"/>
                <a:cs typeface="Times New Roman" charset="0"/>
              </a:rPr>
              <a:t>Data and </a:t>
            </a: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Methods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Results</a:t>
            </a:r>
            <a:endParaRPr lang="en-US" sz="18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lvl="1">
              <a:lnSpc>
                <a:spcPct val="150000"/>
              </a:lnSpc>
            </a:pP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Vertical structure of the atmosphere 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Heat Wave and </a:t>
            </a:r>
            <a:r>
              <a:rPr lang="en-US" sz="1800" dirty="0" err="1" smtClean="0">
                <a:latin typeface="Times New Roman" charset="0"/>
                <a:ea typeface="Times New Roman" charset="0"/>
                <a:cs typeface="Times New Roman" charset="0"/>
              </a:rPr>
              <a:t>Harmattan</a:t>
            </a: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 condition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Large- scale upper level flow </a:t>
            </a:r>
            <a:r>
              <a:rPr lang="mr-IN" sz="1800" dirty="0" smtClean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 Potential Vorticity(PV) analysis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Conclusions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CE87-8635-49DD-9B69-8A3CCB99DEC3}" type="slidenum">
              <a:rPr lang="en-US" smtClean="0"/>
              <a:t>19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8200" y="4768948"/>
            <a:ext cx="1708052" cy="4360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80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494" y="91133"/>
            <a:ext cx="10515600" cy="476026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MOTIVATION</a:t>
            </a:r>
            <a:endParaRPr lang="en-US" sz="2400" b="1" dirty="0">
              <a:solidFill>
                <a:srgbClr val="0070C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86" y="1136473"/>
            <a:ext cx="4855920" cy="5058294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ust storm was observed at 18 UTC 2 March, 2004 over central Algeria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70000"/>
              </a:lnSpc>
            </a:pP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115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mm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rainfall was observed  near north-western part of Libya</a:t>
            </a:r>
          </a:p>
          <a:p>
            <a:pPr>
              <a:lnSpc>
                <a:spcPct val="170000"/>
              </a:lnSpc>
            </a:pP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115 mm</a:t>
            </a:r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average annual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rainfall </a:t>
            </a:r>
          </a:p>
          <a:p>
            <a:pPr>
              <a:lnSpc>
                <a:spcPct val="170000"/>
              </a:lnSpc>
            </a:pP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Relative humidity (RH) :  </a:t>
            </a:r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10 % </a:t>
            </a:r>
          </a:p>
          <a:p>
            <a:pPr>
              <a:lnSpc>
                <a:spcPct val="170000"/>
              </a:lnSpc>
            </a:pP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pressure rise : 6mb  in 24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hrs</a:t>
            </a:r>
            <a:endParaRPr lang="en-US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76" y="890325"/>
            <a:ext cx="7333252" cy="51428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25035" y="6033184"/>
            <a:ext cx="6597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</a:t>
            </a:r>
            <a:r>
              <a:rPr lang="en-US" sz="1200" dirty="0" smtClean="0"/>
              <a:t>: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Grey scale represents the terrain height above mean sea level(m), source: (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eter and Andreas, 2004)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CE87-8635-49DD-9B69-8A3CCB99DEC3}" type="slidenum">
              <a:rPr lang="en-US" smtClean="0"/>
              <a:t>2</a:t>
            </a:fld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9982200" y="1255902"/>
            <a:ext cx="962465" cy="6696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808320" y="1925503"/>
            <a:ext cx="1075764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610600" y="3644544"/>
            <a:ext cx="561535" cy="5898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4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2463"/>
            <a:ext cx="10515600" cy="573337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Conclusions</a:t>
            </a:r>
            <a:endParaRPr lang="en-US" sz="2400" b="1" dirty="0">
              <a:solidFill>
                <a:srgbClr val="0070C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553" y="1465730"/>
            <a:ext cx="11170023" cy="6172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Amplification of upper level trough results </a:t>
            </a: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in penetration </a:t>
            </a: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of </a:t>
            </a: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cold </a:t>
            </a: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front </a:t>
            </a: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 over North </a:t>
            </a:r>
            <a:r>
              <a:rPr lang="en-US" sz="1800" dirty="0">
                <a:latin typeface="Times New Roman" charset="0"/>
                <a:ea typeface="Times New Roman" charset="0"/>
                <a:cs typeface="Times New Roman" charset="0"/>
              </a:rPr>
              <a:t>A</a:t>
            </a: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frica</a:t>
            </a:r>
            <a:endParaRPr lang="en-US" sz="18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Extreme precipitation in </a:t>
            </a: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Libya </a:t>
            </a: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is the effect strong positive </a:t>
            </a: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vorticity </a:t>
            </a: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advection(PVA) </a:t>
            </a: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and </a:t>
            </a: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moist </a:t>
            </a: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air </a:t>
            </a: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 lifting from </a:t>
            </a: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Mediterranean sea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West </a:t>
            </a:r>
            <a:r>
              <a:rPr lang="en-US" sz="1800" dirty="0">
                <a:latin typeface="Times New Roman" charset="0"/>
                <a:ea typeface="Times New Roman" charset="0"/>
                <a:cs typeface="Times New Roman" charset="0"/>
              </a:rPr>
              <a:t>and southward propagation of dust front </a:t>
            </a: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 is because of strong surface wind resulted </a:t>
            </a: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from strong upper level </a:t>
            </a: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convergence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The heat low remained at the Guinea coast  and ITCZ </a:t>
            </a: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lies far </a:t>
            </a: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south from its climatological mean suppressing the west African monsoonal flow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Springtime </a:t>
            </a:r>
            <a:r>
              <a:rPr lang="en-US" sz="1800" dirty="0">
                <a:latin typeface="Times New Roman" charset="0"/>
                <a:ea typeface="Times New Roman" charset="0"/>
                <a:cs typeface="Times New Roman" charset="0"/>
              </a:rPr>
              <a:t>dust outbreak can </a:t>
            </a: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lead </a:t>
            </a:r>
            <a:r>
              <a:rPr lang="en-US" sz="1800" dirty="0">
                <a:latin typeface="Times New Roman" charset="0"/>
                <a:ea typeface="Times New Roman" charset="0"/>
                <a:cs typeface="Times New Roman" charset="0"/>
              </a:rPr>
              <a:t>to the delay in African monsoonal </a:t>
            </a: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flow</a:t>
            </a:r>
            <a:endParaRPr lang="en-US" sz="1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CE87-8635-49DD-9B69-8A3CCB99DEC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29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CE87-8635-49DD-9B69-8A3CCB99DEC3}" type="slidenum">
              <a:rPr lang="en-US" smtClean="0"/>
              <a:t>21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59554" y="1581448"/>
            <a:ext cx="867282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Thank you for 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your 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attention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!</a:t>
            </a:r>
            <a:endParaRPr lang="en-US" sz="54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and </a:t>
            </a:r>
          </a:p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Questions ?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7566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159" y="0"/>
            <a:ext cx="8710272" cy="61345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78705" y="132347"/>
            <a:ext cx="2141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03-02-2004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159" y="0"/>
            <a:ext cx="8710272" cy="615445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95011" y="12031"/>
            <a:ext cx="2141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03-03-2004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159" y="0"/>
            <a:ext cx="8710272" cy="613458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77159" y="-19871"/>
            <a:ext cx="2141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03-04-2004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CE87-8635-49DD-9B69-8A3CCB99DEC3}" type="slidenum">
              <a:rPr lang="en-US" smtClean="0"/>
              <a:t>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869601" y="6215746"/>
            <a:ext cx="2740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Source :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NASA Worldview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397188" y="865026"/>
            <a:ext cx="6602506" cy="50327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413136" y="3381392"/>
            <a:ext cx="13447" cy="112220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821465" y="3934769"/>
            <a:ext cx="1210235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139277" y="3757828"/>
            <a:ext cx="484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E</a:t>
            </a: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17301" y="3757828"/>
            <a:ext cx="484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87630" y="4502205"/>
            <a:ext cx="484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87630" y="3013452"/>
            <a:ext cx="484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7401"/>
            <a:ext cx="33147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5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1399"/>
            <a:ext cx="10515600" cy="527264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Outline</a:t>
            </a:r>
            <a:endParaRPr lang="en-US" sz="2400" b="1" dirty="0">
              <a:solidFill>
                <a:srgbClr val="0070C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28713"/>
            <a:ext cx="10515600" cy="50482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Introduction </a:t>
            </a:r>
            <a:endParaRPr lang="en-US" sz="1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1">
              <a:lnSpc>
                <a:spcPct val="150000"/>
              </a:lnSpc>
            </a:pP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Sahara dust evolution and it’s transport mechanism</a:t>
            </a:r>
            <a:endParaRPr lang="en-US" sz="18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latin typeface="Times New Roman" charset="0"/>
                <a:ea typeface="Times New Roman" charset="0"/>
                <a:cs typeface="Times New Roman" charset="0"/>
              </a:rPr>
              <a:t>Data and </a:t>
            </a: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Methods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Results</a:t>
            </a:r>
            <a:endParaRPr lang="en-US" sz="18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lvl="1">
              <a:lnSpc>
                <a:spcPct val="150000"/>
              </a:lnSpc>
            </a:pP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Vertical structure of the atmosphere 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Heat Wave and </a:t>
            </a:r>
            <a:r>
              <a:rPr lang="en-US" sz="1800" dirty="0" err="1" smtClean="0">
                <a:latin typeface="Times New Roman" charset="0"/>
                <a:ea typeface="Times New Roman" charset="0"/>
                <a:cs typeface="Times New Roman" charset="0"/>
              </a:rPr>
              <a:t>Harmattan</a:t>
            </a: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 condition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Large- scale upper level flow 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Conclusions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CE87-8635-49DD-9B69-8A3CCB99DEC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50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54401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Introduction</a:t>
            </a:r>
            <a:endParaRPr lang="en-US" sz="2400" b="1" dirty="0">
              <a:solidFill>
                <a:srgbClr val="0070C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131" y="1069974"/>
            <a:ext cx="4971951" cy="528637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Dust: fine particles of matter present in the </a:t>
            </a: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atmosphere </a:t>
            </a:r>
            <a:endParaRPr lang="en-US" sz="18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Sahara desert is the major source of the airborne dust </a:t>
            </a:r>
            <a:r>
              <a:rPr lang="en-US" sz="1800" dirty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diameter = &lt;1</a:t>
            </a:r>
            <a:r>
              <a:rPr lang="en-US" sz="1800" dirty="0"/>
              <a:t> -</a:t>
            </a:r>
            <a:r>
              <a:rPr lang="en-US" sz="1800" dirty="0" smtClean="0"/>
              <a:t> &gt;100 </a:t>
            </a:r>
            <a:r>
              <a:rPr lang="en-US" sz="1800" dirty="0"/>
              <a:t>µm</a:t>
            </a:r>
            <a:r>
              <a:rPr lang="en-US" sz="1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endParaRPr lang="en-US" sz="18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Location of the dust evolution and its transport changes with seasonal movement of the Inter-tropical Convergence </a:t>
            </a: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Zone (</a:t>
            </a: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ITCZ) – belt of low pressure lies near the equator where trade wind converge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Peak of </a:t>
            </a:r>
            <a:r>
              <a:rPr lang="en-US" sz="1800" dirty="0"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ahara dust evolution normally during late winter and </a:t>
            </a: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spring (</a:t>
            </a: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Swap et al. 1996)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15026" y="5987018"/>
            <a:ext cx="6071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Fig: Main deserts area around the world, source(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QuickGS.com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CE87-8635-49DD-9B69-8A3CCB99DEC3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026" y="1069974"/>
            <a:ext cx="6276974" cy="477361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097129" y="2117575"/>
            <a:ext cx="1492624" cy="13392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5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340" y="0"/>
            <a:ext cx="10515600" cy="52035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Introduction(contd.)</a:t>
            </a:r>
            <a:endParaRPr lang="en-US" sz="2400" b="1" dirty="0">
              <a:solidFill>
                <a:srgbClr val="0070C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338" y="738746"/>
            <a:ext cx="5352148" cy="5653816"/>
          </a:xfrm>
        </p:spPr>
        <p:txBody>
          <a:bodyPr>
            <a:normAutofit fontScale="85000" lnSpcReduction="20000"/>
          </a:bodyPr>
          <a:lstStyle/>
          <a:p>
            <a:endParaRPr lang="en-US" sz="1900" dirty="0" smtClean="0"/>
          </a:p>
          <a:p>
            <a:pPr>
              <a:lnSpc>
                <a:spcPct val="170000"/>
              </a:lnSpc>
            </a:pPr>
            <a:r>
              <a:rPr lang="en-US" sz="2300" dirty="0">
                <a:latin typeface="Times New Roman" charset="0"/>
                <a:ea typeface="Times New Roman" charset="0"/>
                <a:cs typeface="Times New Roman" charset="0"/>
              </a:rPr>
              <a:t>Cold season: dust transport from Sahara to gulf of Guinea and tropical Atlantic </a:t>
            </a:r>
            <a:r>
              <a:rPr lang="en-US" sz="2300" dirty="0" smtClean="0">
                <a:latin typeface="Times New Roman" charset="0"/>
                <a:ea typeface="Times New Roman" charset="0"/>
                <a:cs typeface="Times New Roman" charset="0"/>
              </a:rPr>
              <a:t>ocean</a:t>
            </a:r>
          </a:p>
          <a:p>
            <a:pPr>
              <a:lnSpc>
                <a:spcPct val="170000"/>
              </a:lnSpc>
            </a:pPr>
            <a:r>
              <a:rPr lang="en-US" sz="2300" dirty="0" smtClean="0">
                <a:latin typeface="Times New Roman" charset="0"/>
                <a:ea typeface="Times New Roman" charset="0"/>
                <a:cs typeface="Times New Roman" charset="0"/>
              </a:rPr>
              <a:t>North </a:t>
            </a:r>
            <a:r>
              <a:rPr lang="en-US" sz="2300" dirty="0" smtClean="0">
                <a:latin typeface="Times New Roman" charset="0"/>
                <a:ea typeface="Times New Roman" charset="0"/>
                <a:cs typeface="Times New Roman" charset="0"/>
              </a:rPr>
              <a:t>Atlantic Oscillation-pressure fluctuation in NAO, and </a:t>
            </a:r>
            <a:r>
              <a:rPr lang="en-US" sz="2300" dirty="0" err="1" smtClean="0">
                <a:latin typeface="Times New Roman" charset="0"/>
                <a:ea typeface="Times New Roman" charset="0"/>
                <a:cs typeface="Times New Roman" charset="0"/>
              </a:rPr>
              <a:t>Sahelian</a:t>
            </a:r>
            <a:r>
              <a:rPr lang="en-US" sz="2300" dirty="0" smtClean="0">
                <a:latin typeface="Times New Roman" charset="0"/>
                <a:ea typeface="Times New Roman" charset="0"/>
                <a:cs typeface="Times New Roman" charset="0"/>
              </a:rPr>
              <a:t> (Sahara region between NAO to red sea) rainfall</a:t>
            </a:r>
          </a:p>
          <a:p>
            <a:pPr>
              <a:lnSpc>
                <a:spcPct val="170000"/>
              </a:lnSpc>
            </a:pPr>
            <a:r>
              <a:rPr lang="en-US" sz="2300" dirty="0" smtClean="0">
                <a:latin typeface="Times New Roman" charset="0"/>
                <a:ea typeface="Times New Roman" charset="0"/>
                <a:cs typeface="Times New Roman" charset="0"/>
              </a:rPr>
              <a:t>Airborne dust has major impacts on </a:t>
            </a:r>
          </a:p>
          <a:p>
            <a:pPr lvl="2">
              <a:lnSpc>
                <a:spcPct val="170000"/>
              </a:lnSpc>
            </a:pPr>
            <a:r>
              <a:rPr lang="en-US" sz="2300" dirty="0" smtClean="0">
                <a:latin typeface="Times New Roman" charset="0"/>
                <a:ea typeface="Times New Roman" charset="0"/>
                <a:cs typeface="Times New Roman" charset="0"/>
              </a:rPr>
              <a:t>Atmospheric radiation budget     </a:t>
            </a:r>
          </a:p>
          <a:p>
            <a:pPr lvl="2">
              <a:lnSpc>
                <a:spcPct val="170000"/>
              </a:lnSpc>
            </a:pPr>
            <a:r>
              <a:rPr lang="en-US" sz="2300" dirty="0" smtClean="0">
                <a:latin typeface="Times New Roman" charset="0"/>
                <a:ea typeface="Times New Roman" charset="0"/>
                <a:cs typeface="Times New Roman" charset="0"/>
              </a:rPr>
              <a:t>Cloud microphysics </a:t>
            </a:r>
          </a:p>
          <a:p>
            <a:pPr lvl="2">
              <a:lnSpc>
                <a:spcPct val="170000"/>
              </a:lnSpc>
            </a:pPr>
            <a:r>
              <a:rPr lang="en-US" sz="2300" dirty="0" smtClean="0">
                <a:latin typeface="Times New Roman" charset="0"/>
                <a:ea typeface="Times New Roman" charset="0"/>
                <a:cs typeface="Times New Roman" charset="0"/>
              </a:rPr>
              <a:t> Marine bio-chemistry</a:t>
            </a:r>
          </a:p>
          <a:p>
            <a:pPr lvl="2">
              <a:lnSpc>
                <a:spcPct val="170000"/>
              </a:lnSpc>
            </a:pPr>
            <a:r>
              <a:rPr lang="en-US" sz="2300" dirty="0" smtClean="0">
                <a:latin typeface="Times New Roman" charset="0"/>
                <a:ea typeface="Times New Roman" charset="0"/>
                <a:cs typeface="Times New Roman" charset="0"/>
              </a:rPr>
              <a:t>Human health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5481127" y="6069396"/>
            <a:ext cx="6258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Fig: Schematic diagram for global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circulation, source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https://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en.wikipedia.org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/wiki/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Atmospheric_circulation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742" y="889685"/>
            <a:ext cx="6490454" cy="518545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CE87-8635-49DD-9B69-8A3CCB99DEC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36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0812"/>
            <a:ext cx="10515600" cy="50641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Dust evolution process</a:t>
            </a:r>
            <a:endParaRPr lang="en-US" sz="2400" b="1" dirty="0">
              <a:solidFill>
                <a:srgbClr val="0070C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794611"/>
            <a:ext cx="9070578" cy="5222200"/>
          </a:xfrm>
        </p:spPr>
      </p:pic>
      <p:sp>
        <p:nvSpPr>
          <p:cNvPr id="5" name="TextBox 4"/>
          <p:cNvSpPr txBox="1"/>
          <p:nvPr/>
        </p:nvSpPr>
        <p:spPr>
          <a:xfrm>
            <a:off x="1796567" y="1181509"/>
            <a:ext cx="171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18 UTC March 2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94611"/>
            <a:ext cx="9070579" cy="5222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37160" y="1218805"/>
            <a:ext cx="171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00 UTC March 3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94611"/>
            <a:ext cx="9070580" cy="5222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66542" y="1192627"/>
            <a:ext cx="171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chemeClr val="bg1"/>
                </a:solidFill>
              </a:rPr>
              <a:t>06UTC </a:t>
            </a:r>
            <a:r>
              <a:rPr lang="en-US" dirty="0" smtClean="0">
                <a:solidFill>
                  <a:schemeClr val="bg1"/>
                </a:solidFill>
              </a:rPr>
              <a:t>March 3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94611"/>
            <a:ext cx="9070579" cy="522220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72469" y="1189574"/>
            <a:ext cx="171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12 UTC March 3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94610"/>
            <a:ext cx="9070580" cy="522220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857081" y="1197639"/>
            <a:ext cx="171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18 UTC March 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CE87-8635-49DD-9B69-8A3CCB99DEC3}" type="slidenum">
              <a:rPr lang="en-US" smtClean="0"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14687" y="6157913"/>
            <a:ext cx="3457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source: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Peter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and Andreas,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2004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062654" y="2787805"/>
            <a:ext cx="947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Algeria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22957" y="5058937"/>
            <a:ext cx="947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Mali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60701" y="4088781"/>
            <a:ext cx="1319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Mauritania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11066" y="1795989"/>
            <a:ext cx="1163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Morocco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11122" y="4874271"/>
            <a:ext cx="947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Niger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46741" y="2465109"/>
            <a:ext cx="947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Libya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6737195" y="1363910"/>
            <a:ext cx="947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Tunisia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22640" y="1769203"/>
            <a:ext cx="1721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Atlantic ocean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62652" y="894595"/>
            <a:ext cx="2148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Mediterranean sea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18121322">
            <a:off x="1130391" y="3221043"/>
            <a:ext cx="2174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Western Sahara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20391186">
            <a:off x="5031658" y="1486444"/>
            <a:ext cx="1707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Sahara Atlas 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1041230" y="2787805"/>
            <a:ext cx="13447" cy="112220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10436112" y="3316204"/>
            <a:ext cx="1210235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0898095" y="2372088"/>
            <a:ext cx="484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788068" y="43642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0972799" y="3915368"/>
            <a:ext cx="484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0081648" y="3157137"/>
            <a:ext cx="484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W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1672329" y="3157137"/>
            <a:ext cx="484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5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/>
      <p:bldP spid="11" grpId="0"/>
      <p:bldP spid="1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3502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Data and Methods</a:t>
            </a:r>
            <a:endParaRPr lang="en-US" sz="2400" b="1" dirty="0">
              <a:solidFill>
                <a:srgbClr val="0070C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40144"/>
            <a:ext cx="9690847" cy="5081331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1800" dirty="0" err="1" smtClean="0">
                <a:latin typeface="Times New Roman" charset="0"/>
                <a:ea typeface="Times New Roman" charset="0"/>
                <a:cs typeface="Times New Roman" charset="0"/>
              </a:rPr>
              <a:t>Meteosat</a:t>
            </a: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  images- operated by EUMETSAT</a:t>
            </a:r>
          </a:p>
          <a:p>
            <a:pPr>
              <a:lnSpc>
                <a:spcPct val="200000"/>
              </a:lnSpc>
            </a:pP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Surface observations from world meteorological organization(WMO) stations and radiosondes data </a:t>
            </a:r>
          </a:p>
          <a:p>
            <a:pPr>
              <a:lnSpc>
                <a:spcPct val="200000"/>
              </a:lnSpc>
            </a:pP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Hourly </a:t>
            </a: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METAR </a:t>
            </a: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observations from </a:t>
            </a: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major </a:t>
            </a: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airport</a:t>
            </a:r>
          </a:p>
          <a:p>
            <a:pPr>
              <a:lnSpc>
                <a:spcPct val="200000"/>
              </a:lnSpc>
            </a:pP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IMPETUS network data </a:t>
            </a:r>
            <a:endParaRPr lang="en-US" sz="18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200000"/>
              </a:lnSpc>
            </a:pPr>
            <a:r>
              <a:rPr lang="en-US" sz="1800" dirty="0">
                <a:latin typeface="Times New Roman" charset="0"/>
                <a:ea typeface="Times New Roman" charset="0"/>
                <a:cs typeface="Times New Roman" charset="0"/>
              </a:rPr>
              <a:t> European Centre for Medium-Range Weather Forecasts (ECMWF</a:t>
            </a: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sz="1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reanalysis data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CE87-8635-49DD-9B69-8A3CCB99DEC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5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1399"/>
            <a:ext cx="10515600" cy="527264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Outline</a:t>
            </a:r>
            <a:endParaRPr lang="en-US" sz="2400" b="1" dirty="0">
              <a:solidFill>
                <a:srgbClr val="0070C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28713"/>
            <a:ext cx="10515600" cy="50482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Introduction </a:t>
            </a:r>
            <a:endParaRPr lang="en-US" sz="1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1">
              <a:lnSpc>
                <a:spcPct val="150000"/>
              </a:lnSpc>
            </a:pP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Sahara dust evolution and transport </a:t>
            </a:r>
            <a:endParaRPr lang="en-US" sz="18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latin typeface="Times New Roman" charset="0"/>
                <a:ea typeface="Times New Roman" charset="0"/>
                <a:cs typeface="Times New Roman" charset="0"/>
              </a:rPr>
              <a:t>Data and </a:t>
            </a: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Methods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Results</a:t>
            </a:r>
            <a:endParaRPr lang="en-US" sz="18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lvl="1">
              <a:lnSpc>
                <a:spcPct val="150000"/>
              </a:lnSpc>
            </a:pP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Vertical structure of the atmosphere 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Heat Wave and </a:t>
            </a:r>
            <a:r>
              <a:rPr lang="en-US" sz="1800" dirty="0" err="1" smtClean="0">
                <a:latin typeface="Times New Roman" charset="0"/>
                <a:ea typeface="Times New Roman" charset="0"/>
                <a:cs typeface="Times New Roman" charset="0"/>
              </a:rPr>
              <a:t>Harmattan</a:t>
            </a: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 condition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Large- scale upper level flow </a:t>
            </a:r>
            <a:r>
              <a:rPr lang="mr-IN" sz="1800" dirty="0" smtClean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 Potential Vorticity(PV) analysis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Conclusions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CE87-8635-49DD-9B69-8A3CCB99DEC3}" type="slidenum">
              <a:rPr lang="en-US" smtClean="0"/>
              <a:t>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8200" y="2757268"/>
            <a:ext cx="1492624" cy="4360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54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4552</TotalTime>
  <Words>909</Words>
  <Application>Microsoft Macintosh PowerPoint</Application>
  <PresentationFormat>Widescreen</PresentationFormat>
  <Paragraphs>182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Calibri</vt:lpstr>
      <vt:lpstr>Calibri Light</vt:lpstr>
      <vt:lpstr>Times New Roman</vt:lpstr>
      <vt:lpstr>Arial</vt:lpstr>
      <vt:lpstr>Office Theme</vt:lpstr>
      <vt:lpstr>Synoptic and dynamic aspects of an extreme  springtime Saharan dust outbreak  by Peter Knippertz and Andreas H. Fink </vt:lpstr>
      <vt:lpstr>MOTIVATION</vt:lpstr>
      <vt:lpstr>PowerPoint Presentation</vt:lpstr>
      <vt:lpstr>Outline</vt:lpstr>
      <vt:lpstr>Introduction</vt:lpstr>
      <vt:lpstr>Introduction(contd.)</vt:lpstr>
      <vt:lpstr>Dust evolution process</vt:lpstr>
      <vt:lpstr>Data and Methods</vt:lpstr>
      <vt:lpstr>Outline</vt:lpstr>
      <vt:lpstr>Vertical structure of the atmosphere</vt:lpstr>
      <vt:lpstr>Vertical structure of the atmosphere(contd.)</vt:lpstr>
      <vt:lpstr>Heat wave and Harmattan condition</vt:lpstr>
      <vt:lpstr>Upper level flow</vt:lpstr>
      <vt:lpstr>12 UTC March-1, 2004</vt:lpstr>
      <vt:lpstr>12 UTC March-2</vt:lpstr>
      <vt:lpstr>12 UTC March-3</vt:lpstr>
      <vt:lpstr>12 UTC March-4</vt:lpstr>
      <vt:lpstr>Vertical cross-section (12 UTC March -3)</vt:lpstr>
      <vt:lpstr>Outline</vt:lpstr>
      <vt:lpstr>Conclusions</vt:lpstr>
      <vt:lpstr>PowerPoint Presentation</vt:lpstr>
    </vt:vector>
  </TitlesOfParts>
  <Company>University of Nevada, Reno</Company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Saroj Dhital</dc:creator>
  <cp:lastModifiedBy>LJH HRH</cp:lastModifiedBy>
  <cp:revision>406</cp:revision>
  <dcterms:created xsi:type="dcterms:W3CDTF">2018-03-04T22:39:07Z</dcterms:created>
  <dcterms:modified xsi:type="dcterms:W3CDTF">2018-03-12T22:19:58Z</dcterms:modified>
</cp:coreProperties>
</file>