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9" r:id="rId1"/>
  </p:sldMasterIdLst>
  <p:notesMasterIdLst>
    <p:notesMasterId r:id="rId23"/>
  </p:notesMasterIdLst>
  <p:handoutMasterIdLst>
    <p:handoutMasterId r:id="rId24"/>
  </p:handoutMasterIdLst>
  <p:sldIdLst>
    <p:sldId id="256" r:id="rId2"/>
    <p:sldId id="259" r:id="rId3"/>
    <p:sldId id="325" r:id="rId4"/>
    <p:sldId id="312" r:id="rId5"/>
    <p:sldId id="260" r:id="rId6"/>
    <p:sldId id="294" r:id="rId7"/>
    <p:sldId id="269" r:id="rId8"/>
    <p:sldId id="270" r:id="rId9"/>
    <p:sldId id="291" r:id="rId10"/>
    <p:sldId id="298" r:id="rId11"/>
    <p:sldId id="326" r:id="rId12"/>
    <p:sldId id="300" r:id="rId13"/>
    <p:sldId id="302" r:id="rId14"/>
    <p:sldId id="305" r:id="rId15"/>
    <p:sldId id="310" r:id="rId16"/>
    <p:sldId id="309" r:id="rId17"/>
    <p:sldId id="307" r:id="rId18"/>
    <p:sldId id="261" r:id="rId19"/>
    <p:sldId id="262" r:id="rId20"/>
    <p:sldId id="263" r:id="rId21"/>
    <p:sldId id="267" r:id="rId22"/>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A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p:restoredTop sz="94648"/>
  </p:normalViewPr>
  <p:slideViewPr>
    <p:cSldViewPr>
      <p:cViewPr varScale="1">
        <p:scale>
          <a:sx n="113" d="100"/>
          <a:sy n="113" d="100"/>
        </p:scale>
        <p:origin x="164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7F3FC19-73AE-FD41-911E-C8684AB396E9}"/>
              </a:ext>
            </a:extLst>
          </p:cNvPr>
          <p:cNvSpPr>
            <a:spLocks noGrp="1" noChangeArrowheads="1"/>
          </p:cNvSpPr>
          <p:nvPr>
            <p:ph type="hdr" sz="quarter"/>
          </p:nvPr>
        </p:nvSpPr>
        <p:spPr bwMode="auto">
          <a:xfrm>
            <a:off x="0" y="0"/>
            <a:ext cx="3055938"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5059" name="Rectangle 3">
            <a:extLst>
              <a:ext uri="{FF2B5EF4-FFF2-40B4-BE49-F238E27FC236}">
                <a16:creationId xmlns:a16="http://schemas.microsoft.com/office/drawing/2014/main" id="{B1B6E3E2-3327-EF40-AF6F-C1BBF6B9532B}"/>
              </a:ext>
            </a:extLst>
          </p:cNvPr>
          <p:cNvSpPr>
            <a:spLocks noGrp="1" noChangeArrowheads="1"/>
          </p:cNvSpPr>
          <p:nvPr>
            <p:ph type="dt" sz="quarter" idx="1"/>
          </p:nvPr>
        </p:nvSpPr>
        <p:spPr bwMode="auto">
          <a:xfrm>
            <a:off x="3995738" y="0"/>
            <a:ext cx="3055937"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5060" name="Rectangle 4">
            <a:extLst>
              <a:ext uri="{FF2B5EF4-FFF2-40B4-BE49-F238E27FC236}">
                <a16:creationId xmlns:a16="http://schemas.microsoft.com/office/drawing/2014/main" id="{226ED5BB-CD12-1443-991B-104F4BDF9EC8}"/>
              </a:ext>
            </a:extLst>
          </p:cNvPr>
          <p:cNvSpPr>
            <a:spLocks noGrp="1" noChangeArrowheads="1"/>
          </p:cNvSpPr>
          <p:nvPr>
            <p:ph type="ftr" sz="quarter" idx="2"/>
          </p:nvPr>
        </p:nvSpPr>
        <p:spPr bwMode="auto">
          <a:xfrm>
            <a:off x="0" y="8886825"/>
            <a:ext cx="3055938"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5061" name="Rectangle 5">
            <a:extLst>
              <a:ext uri="{FF2B5EF4-FFF2-40B4-BE49-F238E27FC236}">
                <a16:creationId xmlns:a16="http://schemas.microsoft.com/office/drawing/2014/main" id="{93DDF0C0-71AD-9940-BE78-D55381485369}"/>
              </a:ext>
            </a:extLst>
          </p:cNvPr>
          <p:cNvSpPr>
            <a:spLocks noGrp="1" noChangeArrowheads="1"/>
          </p:cNvSpPr>
          <p:nvPr>
            <p:ph type="sldNum" sz="quarter" idx="3"/>
          </p:nvPr>
        </p:nvSpPr>
        <p:spPr bwMode="auto">
          <a:xfrm>
            <a:off x="3995738" y="8886825"/>
            <a:ext cx="3055937"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F7D29D-A43D-5C44-B19E-A84E041C9BB5}" type="slidenum">
              <a:rPr lang="en-US" altLang="en-US"/>
              <a:pPr/>
              <a:t>‹#›</a:t>
            </a:fld>
            <a:endParaRPr lang="en-US" altLang="en-US"/>
          </a:p>
        </p:txBody>
      </p:sp>
    </p:spTree>
    <p:extLst>
      <p:ext uri="{BB962C8B-B14F-4D97-AF65-F5344CB8AC3E}">
        <p14:creationId xmlns:p14="http://schemas.microsoft.com/office/powerpoint/2010/main" val="1750678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CB70B1C-6682-744D-9C9E-81851442963B}"/>
              </a:ext>
            </a:extLst>
          </p:cNvPr>
          <p:cNvSpPr>
            <a:spLocks noGrp="1" noChangeArrowheads="1"/>
          </p:cNvSpPr>
          <p:nvPr>
            <p:ph type="hdr" sz="quarter"/>
          </p:nvPr>
        </p:nvSpPr>
        <p:spPr bwMode="auto">
          <a:xfrm>
            <a:off x="0" y="0"/>
            <a:ext cx="3055938"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lvl1pPr defTabSz="938213">
              <a:defRPr sz="1200"/>
            </a:lvl1pPr>
          </a:lstStyle>
          <a:p>
            <a:endParaRPr lang="en-US" altLang="en-US"/>
          </a:p>
        </p:txBody>
      </p:sp>
      <p:sp>
        <p:nvSpPr>
          <p:cNvPr id="3075" name="Rectangle 3">
            <a:extLst>
              <a:ext uri="{FF2B5EF4-FFF2-40B4-BE49-F238E27FC236}">
                <a16:creationId xmlns:a16="http://schemas.microsoft.com/office/drawing/2014/main" id="{3EA5FEFA-7481-A745-B12F-7DC4B6479792}"/>
              </a:ext>
            </a:extLst>
          </p:cNvPr>
          <p:cNvSpPr>
            <a:spLocks noGrp="1" noChangeArrowheads="1"/>
          </p:cNvSpPr>
          <p:nvPr>
            <p:ph type="dt" idx="1"/>
          </p:nvPr>
        </p:nvSpPr>
        <p:spPr bwMode="auto">
          <a:xfrm>
            <a:off x="3995738" y="0"/>
            <a:ext cx="3055937"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lvl1pPr algn="r" defTabSz="938213">
              <a:defRPr sz="1200"/>
            </a:lvl1pPr>
          </a:lstStyle>
          <a:p>
            <a:endParaRPr lang="en-US" altLang="en-US"/>
          </a:p>
        </p:txBody>
      </p:sp>
      <p:sp>
        <p:nvSpPr>
          <p:cNvPr id="3076" name="Rectangle 4">
            <a:extLst>
              <a:ext uri="{FF2B5EF4-FFF2-40B4-BE49-F238E27FC236}">
                <a16:creationId xmlns:a16="http://schemas.microsoft.com/office/drawing/2014/main" id="{A799A6AE-AE60-C54F-B105-92B3AD33AE5C}"/>
              </a:ext>
            </a:extLst>
          </p:cNvPr>
          <p:cNvSpPr>
            <a:spLocks noGrp="1" noRot="1" noChangeAspect="1" noChangeArrowheads="1" noTextEdit="1"/>
          </p:cNvSpPr>
          <p:nvPr>
            <p:ph type="sldImg" idx="2"/>
          </p:nvPr>
        </p:nvSpPr>
        <p:spPr bwMode="auto">
          <a:xfrm>
            <a:off x="1187450" y="701675"/>
            <a:ext cx="4678363" cy="35083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a:extLst>
              <a:ext uri="{FF2B5EF4-FFF2-40B4-BE49-F238E27FC236}">
                <a16:creationId xmlns:a16="http://schemas.microsoft.com/office/drawing/2014/main" id="{CE32C632-FBF2-9748-BE10-92CFAFDB801F}"/>
              </a:ext>
            </a:extLst>
          </p:cNvPr>
          <p:cNvSpPr>
            <a:spLocks noGrp="1" noChangeArrowheads="1"/>
          </p:cNvSpPr>
          <p:nvPr>
            <p:ph type="body" sz="quarter" idx="3"/>
          </p:nvPr>
        </p:nvSpPr>
        <p:spPr bwMode="auto">
          <a:xfrm>
            <a:off x="704850" y="4445000"/>
            <a:ext cx="5643563" cy="421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C3C14D1A-B374-744C-902F-370AFE3ABE66}"/>
              </a:ext>
            </a:extLst>
          </p:cNvPr>
          <p:cNvSpPr>
            <a:spLocks noGrp="1" noChangeArrowheads="1"/>
          </p:cNvSpPr>
          <p:nvPr>
            <p:ph type="ftr" sz="quarter" idx="4"/>
          </p:nvPr>
        </p:nvSpPr>
        <p:spPr bwMode="auto">
          <a:xfrm>
            <a:off x="0" y="8886825"/>
            <a:ext cx="3055938"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b" anchorCtr="0" compatLnSpc="1">
            <a:prstTxWarp prst="textNoShape">
              <a:avLst/>
            </a:prstTxWarp>
          </a:bodyPr>
          <a:lstStyle>
            <a:lvl1pPr defTabSz="938213">
              <a:defRPr sz="1200"/>
            </a:lvl1pPr>
          </a:lstStyle>
          <a:p>
            <a:endParaRPr lang="en-US" altLang="en-US"/>
          </a:p>
        </p:txBody>
      </p:sp>
      <p:sp>
        <p:nvSpPr>
          <p:cNvPr id="3079" name="Rectangle 7">
            <a:extLst>
              <a:ext uri="{FF2B5EF4-FFF2-40B4-BE49-F238E27FC236}">
                <a16:creationId xmlns:a16="http://schemas.microsoft.com/office/drawing/2014/main" id="{FBC30DF5-95BB-D741-A049-EF71E1960A90}"/>
              </a:ext>
            </a:extLst>
          </p:cNvPr>
          <p:cNvSpPr>
            <a:spLocks noGrp="1" noChangeArrowheads="1"/>
          </p:cNvSpPr>
          <p:nvPr>
            <p:ph type="sldNum" sz="quarter" idx="5"/>
          </p:nvPr>
        </p:nvSpPr>
        <p:spPr bwMode="auto">
          <a:xfrm>
            <a:off x="3995738" y="8886825"/>
            <a:ext cx="3055937"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b" anchorCtr="0" compatLnSpc="1">
            <a:prstTxWarp prst="textNoShape">
              <a:avLst/>
            </a:prstTxWarp>
          </a:bodyPr>
          <a:lstStyle>
            <a:lvl1pPr algn="r" defTabSz="938213">
              <a:defRPr sz="1200"/>
            </a:lvl1pPr>
          </a:lstStyle>
          <a:p>
            <a:fld id="{EC2AC412-30DC-CA47-AE97-F9DC361B6FAB}" type="slidenum">
              <a:rPr lang="en-US" altLang="en-US"/>
              <a:pPr/>
              <a:t>‹#›</a:t>
            </a:fld>
            <a:endParaRPr lang="en-US" altLang="en-US"/>
          </a:p>
        </p:txBody>
      </p:sp>
    </p:spTree>
    <p:extLst>
      <p:ext uri="{BB962C8B-B14F-4D97-AF65-F5344CB8AC3E}">
        <p14:creationId xmlns:p14="http://schemas.microsoft.com/office/powerpoint/2010/main" val="22304290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24C17E-B950-8544-A233-D40E94341266}"/>
              </a:ext>
            </a:extLst>
          </p:cNvPr>
          <p:cNvSpPr>
            <a:spLocks noGrp="1" noChangeArrowheads="1"/>
          </p:cNvSpPr>
          <p:nvPr>
            <p:ph type="sldNum" sz="quarter" idx="5"/>
          </p:nvPr>
        </p:nvSpPr>
        <p:spPr>
          <a:ln/>
        </p:spPr>
        <p:txBody>
          <a:bodyPr/>
          <a:lstStyle/>
          <a:p>
            <a:fld id="{B8DFFB1F-FE4B-B14D-88F1-3772FA2C6B4A}" type="slidenum">
              <a:rPr lang="en-US" altLang="en-US"/>
              <a:pPr/>
              <a:t>0</a:t>
            </a:fld>
            <a:endParaRPr lang="en-US" altLang="en-US"/>
          </a:p>
        </p:txBody>
      </p:sp>
      <p:sp>
        <p:nvSpPr>
          <p:cNvPr id="50178" name="Rectangle 2">
            <a:extLst>
              <a:ext uri="{FF2B5EF4-FFF2-40B4-BE49-F238E27FC236}">
                <a16:creationId xmlns:a16="http://schemas.microsoft.com/office/drawing/2014/main" id="{CF56B7C3-8DE0-9D47-A233-A5E1279520EC}"/>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7F2FBE51-9963-2449-AD40-3BBC7E47AD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1C74D-3F7F-4A59-B106-CC9AF1CC2971}" type="slidenum">
              <a:rPr lang="en-US" altLang="en-US"/>
              <a:pPr/>
              <a:t>2</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9915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725B19-974D-6047-92C6-B5419295D7D6}"/>
              </a:ext>
            </a:extLst>
          </p:cNvPr>
          <p:cNvSpPr>
            <a:spLocks noGrp="1" noChangeArrowheads="1"/>
          </p:cNvSpPr>
          <p:nvPr>
            <p:ph type="sldNum" sz="quarter" idx="5"/>
          </p:nvPr>
        </p:nvSpPr>
        <p:spPr>
          <a:ln/>
        </p:spPr>
        <p:txBody>
          <a:bodyPr/>
          <a:lstStyle/>
          <a:p>
            <a:fld id="{0F3470F8-24E6-A44A-996B-174ED7A64C0A}" type="slidenum">
              <a:rPr lang="en-US" altLang="en-US"/>
              <a:pPr/>
              <a:t>6</a:t>
            </a:fld>
            <a:endParaRPr lang="en-US" altLang="en-US"/>
          </a:p>
        </p:txBody>
      </p:sp>
      <p:sp>
        <p:nvSpPr>
          <p:cNvPr id="17410" name="Rectangle 2">
            <a:extLst>
              <a:ext uri="{FF2B5EF4-FFF2-40B4-BE49-F238E27FC236}">
                <a16:creationId xmlns:a16="http://schemas.microsoft.com/office/drawing/2014/main" id="{B8F17300-5F6F-E740-8B81-46C6F9F7EBB4}"/>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8D7877E7-A39E-3348-8307-ECCC728A12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083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414E62-16F6-0B43-8004-C9B1C2FB3812}"/>
              </a:ext>
            </a:extLst>
          </p:cNvPr>
          <p:cNvSpPr>
            <a:spLocks noGrp="1" noChangeArrowheads="1"/>
          </p:cNvSpPr>
          <p:nvPr>
            <p:ph type="sldNum" sz="quarter" idx="5"/>
          </p:nvPr>
        </p:nvSpPr>
        <p:spPr>
          <a:ln/>
        </p:spPr>
        <p:txBody>
          <a:bodyPr/>
          <a:lstStyle/>
          <a:p>
            <a:fld id="{DCD07CFB-0750-BC4F-B7B1-1005F62ABE42}" type="slidenum">
              <a:rPr lang="en-US" altLang="en-US"/>
              <a:pPr/>
              <a:t>7</a:t>
            </a:fld>
            <a:endParaRPr lang="en-US" altLang="en-US"/>
          </a:p>
        </p:txBody>
      </p:sp>
      <p:sp>
        <p:nvSpPr>
          <p:cNvPr id="19458" name="Rectangle 2">
            <a:extLst>
              <a:ext uri="{FF2B5EF4-FFF2-40B4-BE49-F238E27FC236}">
                <a16:creationId xmlns:a16="http://schemas.microsoft.com/office/drawing/2014/main" id="{6CC845E4-4AF9-4440-A562-43AA00A4DC6C}"/>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E139E9E6-9474-6645-8406-81898765C1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364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414E62-16F6-0B43-8004-C9B1C2FB3812}"/>
              </a:ext>
            </a:extLst>
          </p:cNvPr>
          <p:cNvSpPr>
            <a:spLocks noGrp="1" noChangeArrowheads="1"/>
          </p:cNvSpPr>
          <p:nvPr>
            <p:ph type="sldNum" sz="quarter" idx="5"/>
          </p:nvPr>
        </p:nvSpPr>
        <p:spPr>
          <a:ln/>
        </p:spPr>
        <p:txBody>
          <a:bodyPr/>
          <a:lstStyle/>
          <a:p>
            <a:fld id="{DCD07CFB-0750-BC4F-B7B1-1005F62ABE42}" type="slidenum">
              <a:rPr lang="en-US" altLang="en-US"/>
              <a:pPr/>
              <a:t>8</a:t>
            </a:fld>
            <a:endParaRPr lang="en-US" altLang="en-US"/>
          </a:p>
        </p:txBody>
      </p:sp>
      <p:sp>
        <p:nvSpPr>
          <p:cNvPr id="19458" name="Rectangle 2">
            <a:extLst>
              <a:ext uri="{FF2B5EF4-FFF2-40B4-BE49-F238E27FC236}">
                <a16:creationId xmlns:a16="http://schemas.microsoft.com/office/drawing/2014/main" id="{6CC845E4-4AF9-4440-A562-43AA00A4DC6C}"/>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E139E9E6-9474-6645-8406-81898765C1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825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414E62-16F6-0B43-8004-C9B1C2FB3812}"/>
              </a:ext>
            </a:extLst>
          </p:cNvPr>
          <p:cNvSpPr>
            <a:spLocks noGrp="1" noChangeArrowheads="1"/>
          </p:cNvSpPr>
          <p:nvPr>
            <p:ph type="sldNum" sz="quarter" idx="5"/>
          </p:nvPr>
        </p:nvSpPr>
        <p:spPr>
          <a:ln/>
        </p:spPr>
        <p:txBody>
          <a:bodyPr/>
          <a:lstStyle/>
          <a:p>
            <a:fld id="{DCD07CFB-0750-BC4F-B7B1-1005F62ABE42}" type="slidenum">
              <a:rPr lang="en-US" altLang="en-US"/>
              <a:pPr/>
              <a:t>9</a:t>
            </a:fld>
            <a:endParaRPr lang="en-US" altLang="en-US"/>
          </a:p>
        </p:txBody>
      </p:sp>
      <p:sp>
        <p:nvSpPr>
          <p:cNvPr id="19458" name="Rectangle 2">
            <a:extLst>
              <a:ext uri="{FF2B5EF4-FFF2-40B4-BE49-F238E27FC236}">
                <a16:creationId xmlns:a16="http://schemas.microsoft.com/office/drawing/2014/main" id="{6CC845E4-4AF9-4440-A562-43AA00A4DC6C}"/>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E139E9E6-9474-6645-8406-81898765C1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462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414E62-16F6-0B43-8004-C9B1C2FB3812}"/>
              </a:ext>
            </a:extLst>
          </p:cNvPr>
          <p:cNvSpPr>
            <a:spLocks noGrp="1" noChangeArrowheads="1"/>
          </p:cNvSpPr>
          <p:nvPr>
            <p:ph type="sldNum" sz="quarter" idx="5"/>
          </p:nvPr>
        </p:nvSpPr>
        <p:spPr>
          <a:ln/>
        </p:spPr>
        <p:txBody>
          <a:bodyPr/>
          <a:lstStyle/>
          <a:p>
            <a:fld id="{DCD07CFB-0750-BC4F-B7B1-1005F62ABE42}" type="slidenum">
              <a:rPr lang="en-US" altLang="en-US"/>
              <a:pPr/>
              <a:t>11</a:t>
            </a:fld>
            <a:endParaRPr lang="en-US" altLang="en-US"/>
          </a:p>
        </p:txBody>
      </p:sp>
      <p:sp>
        <p:nvSpPr>
          <p:cNvPr id="19458" name="Rectangle 2">
            <a:extLst>
              <a:ext uri="{FF2B5EF4-FFF2-40B4-BE49-F238E27FC236}">
                <a16:creationId xmlns:a16="http://schemas.microsoft.com/office/drawing/2014/main" id="{6CC845E4-4AF9-4440-A562-43AA00A4DC6C}"/>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E139E9E6-9474-6645-8406-81898765C1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4359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FA251A-E6CA-F545-8299-BC412CF210C9}"/>
              </a:ext>
            </a:extLst>
          </p:cNvPr>
          <p:cNvSpPr>
            <a:spLocks noGrp="1" noChangeArrowheads="1"/>
          </p:cNvSpPr>
          <p:nvPr>
            <p:ph type="sldNum" sz="quarter" idx="5"/>
          </p:nvPr>
        </p:nvSpPr>
        <p:spPr>
          <a:ln/>
        </p:spPr>
        <p:txBody>
          <a:bodyPr/>
          <a:lstStyle/>
          <a:p>
            <a:fld id="{42CEF018-C61D-894F-AEDA-22F60663F56C}" type="slidenum">
              <a:rPr lang="en-US" altLang="en-US"/>
              <a:pPr/>
              <a:t>16</a:t>
            </a:fld>
            <a:endParaRPr lang="en-US" altLang="en-US"/>
          </a:p>
        </p:txBody>
      </p:sp>
      <p:sp>
        <p:nvSpPr>
          <p:cNvPr id="82946" name="Rectangle 2">
            <a:extLst>
              <a:ext uri="{FF2B5EF4-FFF2-40B4-BE49-F238E27FC236}">
                <a16:creationId xmlns:a16="http://schemas.microsoft.com/office/drawing/2014/main" id="{221AC09B-1BD6-9A40-BA4E-73BC784B3667}"/>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52E20385-A915-3B41-9862-6B795073CE8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37971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4826" name="Picture 10" descr="Nevadareverse200 copy">
            <a:extLst>
              <a:ext uri="{FF2B5EF4-FFF2-40B4-BE49-F238E27FC236}">
                <a16:creationId xmlns:a16="http://schemas.microsoft.com/office/drawing/2014/main" id="{EF4CC540-36A9-864C-AAF9-27DAC0ED8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8889"/>
          <a:stretch>
            <a:fillRect/>
          </a:stretch>
        </p:blipFill>
        <p:spPr bwMode="auto">
          <a:xfrm>
            <a:off x="0" y="4724400"/>
            <a:ext cx="9144000" cy="2133600"/>
          </a:xfrm>
          <a:prstGeom prst="rect">
            <a:avLst/>
          </a:prstGeom>
          <a:noFill/>
          <a:extLst>
            <a:ext uri="{909E8E84-426E-40dd-AFC4-6F175D3DCCD1}">
              <a14:hiddenFill xmlns="" xmlns:a14="http://schemas.microsoft.com/office/drawing/2010/main">
                <a:solidFill>
                  <a:srgbClr val="FFFFFF"/>
                </a:solidFill>
              </a14:hiddenFill>
            </a:ext>
          </a:extLst>
        </p:spPr>
      </p:pic>
      <p:pic>
        <p:nvPicPr>
          <p:cNvPr id="34825" name="Picture 9" descr="Nevadareverse200 copy">
            <a:extLst>
              <a:ext uri="{FF2B5EF4-FFF2-40B4-BE49-F238E27FC236}">
                <a16:creationId xmlns:a16="http://schemas.microsoft.com/office/drawing/2014/main" id="{7711C63B-AD2D-294C-871F-EF1BFE524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889"/>
          <a:stretch>
            <a:fillRect/>
          </a:stretch>
        </p:blipFill>
        <p:spPr bwMode="auto">
          <a:xfrm>
            <a:off x="0" y="0"/>
            <a:ext cx="9144000" cy="5562600"/>
          </a:xfrm>
          <a:prstGeom prst="rect">
            <a:avLst/>
          </a:prstGeom>
          <a:noFill/>
          <a:extLst>
            <a:ext uri="{909E8E84-426E-40dd-AFC4-6F175D3DCCD1}">
              <a14:hiddenFill xmlns="" xmlns:a14="http://schemas.microsoft.com/office/drawing/2010/main">
                <a:solidFill>
                  <a:srgbClr val="FFFFFF"/>
                </a:solidFill>
              </a14:hiddenFill>
            </a:ext>
          </a:extLst>
        </p:spPr>
      </p:pic>
      <p:sp>
        <p:nvSpPr>
          <p:cNvPr id="34819" name="Rectangle 2">
            <a:extLst>
              <a:ext uri="{FF2B5EF4-FFF2-40B4-BE49-F238E27FC236}">
                <a16:creationId xmlns:a16="http://schemas.microsoft.com/office/drawing/2014/main" id="{ACC23695-36BD-324B-B572-AA41DB3F155E}"/>
              </a:ext>
            </a:extLst>
          </p:cNvPr>
          <p:cNvSpPr>
            <a:spLocks noGrp="1" noChangeArrowheads="1"/>
          </p:cNvSpPr>
          <p:nvPr>
            <p:ph type="ctrTitle"/>
          </p:nvPr>
        </p:nvSpPr>
        <p:spPr>
          <a:xfrm>
            <a:off x="636588" y="4267200"/>
            <a:ext cx="7848600" cy="1295400"/>
          </a:xfrm>
        </p:spPr>
        <p:txBody>
          <a:bodyPr/>
          <a:lstStyle>
            <a:lvl1pPr>
              <a:defRPr sz="3800">
                <a:solidFill>
                  <a:schemeClr val="bg1"/>
                </a:solidFill>
              </a:defRPr>
            </a:lvl1pPr>
          </a:lstStyle>
          <a:p>
            <a:pPr lvl="0"/>
            <a:r>
              <a:rPr lang="en-US" altLang="en-US" noProof="0"/>
              <a:t>Click to edit Master title style</a:t>
            </a:r>
          </a:p>
        </p:txBody>
      </p:sp>
      <p:sp>
        <p:nvSpPr>
          <p:cNvPr id="34820" name="Rectangle 3">
            <a:extLst>
              <a:ext uri="{FF2B5EF4-FFF2-40B4-BE49-F238E27FC236}">
                <a16:creationId xmlns:a16="http://schemas.microsoft.com/office/drawing/2014/main" id="{142E7E06-9248-DD4D-8833-F4072ACD88E1}"/>
              </a:ext>
            </a:extLst>
          </p:cNvPr>
          <p:cNvSpPr>
            <a:spLocks noGrp="1" noChangeArrowheads="1"/>
          </p:cNvSpPr>
          <p:nvPr>
            <p:ph type="subTitle" idx="1"/>
          </p:nvPr>
        </p:nvSpPr>
        <p:spPr>
          <a:xfrm>
            <a:off x="1371600" y="5715000"/>
            <a:ext cx="6400800" cy="914400"/>
          </a:xfrm>
        </p:spPr>
        <p:txBody>
          <a:bodyPr/>
          <a:lstStyle>
            <a:lvl1pPr marL="0" indent="0" algn="ctr">
              <a:buFont typeface="Wingdings" pitchFamily="2" charset="2"/>
              <a:buNone/>
              <a:defRPr>
                <a:solidFill>
                  <a:schemeClr val="bg1"/>
                </a:solidFill>
              </a:defRPr>
            </a:lvl1pPr>
          </a:lstStyle>
          <a:p>
            <a:pPr lvl="0"/>
            <a:r>
              <a:rPr lang="en-US" altLang="en-US" noProof="0"/>
              <a:t>Click to edit Master subtitle style</a:t>
            </a:r>
          </a:p>
        </p:txBody>
      </p:sp>
      <p:sp>
        <p:nvSpPr>
          <p:cNvPr id="6148" name="Rectangle 4">
            <a:extLst>
              <a:ext uri="{FF2B5EF4-FFF2-40B4-BE49-F238E27FC236}">
                <a16:creationId xmlns:a16="http://schemas.microsoft.com/office/drawing/2014/main" id="{C1D275C1-F1AE-7A4D-A1B2-2C53237F3368}"/>
              </a:ext>
            </a:extLst>
          </p:cNvPr>
          <p:cNvSpPr>
            <a:spLocks noGrp="1" noChangeArrowheads="1"/>
          </p:cNvSpPr>
          <p:nvPr>
            <p:ph type="dt" sz="half" idx="2"/>
          </p:nvPr>
        </p:nvSpPr>
        <p:spPr/>
        <p:txBody>
          <a:bodyPr/>
          <a:lstStyle>
            <a:lvl1pPr>
              <a:defRPr sz="1400"/>
            </a:lvl1pPr>
          </a:lstStyle>
          <a:p>
            <a:pPr>
              <a:defRPr/>
            </a:pPr>
            <a:endParaRPr lang="en-US"/>
          </a:p>
        </p:txBody>
      </p:sp>
      <p:sp>
        <p:nvSpPr>
          <p:cNvPr id="6149" name="Rectangle 5">
            <a:extLst>
              <a:ext uri="{FF2B5EF4-FFF2-40B4-BE49-F238E27FC236}">
                <a16:creationId xmlns:a16="http://schemas.microsoft.com/office/drawing/2014/main" id="{CA881AF3-0BAD-7C4A-8318-BA6149C99B65}"/>
              </a:ext>
            </a:extLst>
          </p:cNvPr>
          <p:cNvSpPr>
            <a:spLocks noGrp="1" noChangeArrowheads="1"/>
          </p:cNvSpPr>
          <p:nvPr>
            <p:ph type="ftr" sz="quarter" idx="3"/>
          </p:nvPr>
        </p:nvSpPr>
        <p:spPr>
          <a:xfrm>
            <a:off x="3124200" y="6248400"/>
            <a:ext cx="2895600" cy="476250"/>
          </a:xfrm>
        </p:spPr>
        <p:txBody>
          <a:bodyPr/>
          <a:lstStyle>
            <a:lvl1pPr algn="ctr">
              <a:defRPr sz="1400"/>
            </a:lvl1pPr>
          </a:lstStyle>
          <a:p>
            <a:pPr>
              <a:defRPr/>
            </a:pPr>
            <a:r>
              <a:rPr lang="en-US"/>
              <a:t>A NEW MODEL FOR QUANTIFYING CLIMATE EPISODES</a:t>
            </a:r>
          </a:p>
        </p:txBody>
      </p:sp>
      <p:sp>
        <p:nvSpPr>
          <p:cNvPr id="6150" name="Rectangle 6">
            <a:extLst>
              <a:ext uri="{FF2B5EF4-FFF2-40B4-BE49-F238E27FC236}">
                <a16:creationId xmlns:a16="http://schemas.microsoft.com/office/drawing/2014/main" id="{3B7D0AAE-D283-4543-806D-41871D51F741}"/>
              </a:ext>
            </a:extLst>
          </p:cNvPr>
          <p:cNvSpPr>
            <a:spLocks noGrp="1" noChangeArrowheads="1"/>
          </p:cNvSpPr>
          <p:nvPr>
            <p:ph type="sldNum" sz="quarter" idx="4"/>
          </p:nvPr>
        </p:nvSpPr>
        <p:spPr/>
        <p:txBody>
          <a:bodyPr/>
          <a:lstStyle>
            <a:lvl1pPr>
              <a:defRPr/>
            </a:lvl1pPr>
          </a:lstStyle>
          <a:p>
            <a:fld id="{6BF427B1-B730-224B-92A7-90E0A588141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EA6B-B2B0-554D-9D3F-B67911EBA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024E49-8E4A-2E42-8A0B-DA36EB970B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9C2EA-9452-E043-BAC6-568C56564C7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F1CBA9D-DC61-3D40-BDDA-373561F86AE2}"/>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6" name="Slide Number Placeholder 5">
            <a:extLst>
              <a:ext uri="{FF2B5EF4-FFF2-40B4-BE49-F238E27FC236}">
                <a16:creationId xmlns:a16="http://schemas.microsoft.com/office/drawing/2014/main" id="{C3E299F8-3CE8-6B42-BE67-B5DF7D2149AC}"/>
              </a:ext>
            </a:extLst>
          </p:cNvPr>
          <p:cNvSpPr>
            <a:spLocks noGrp="1"/>
          </p:cNvSpPr>
          <p:nvPr>
            <p:ph type="sldNum" sz="quarter" idx="12"/>
          </p:nvPr>
        </p:nvSpPr>
        <p:spPr/>
        <p:txBody>
          <a:bodyPr/>
          <a:lstStyle>
            <a:lvl1pPr>
              <a:defRPr/>
            </a:lvl1pPr>
          </a:lstStyle>
          <a:p>
            <a:fld id="{2CCCEB60-DF0B-B542-9C62-9FEEFF4EC6D8}" type="slidenum">
              <a:rPr lang="en-US" altLang="en-US"/>
              <a:pPr/>
              <a:t>‹#›</a:t>
            </a:fld>
            <a:endParaRPr lang="en-US" altLang="en-US"/>
          </a:p>
        </p:txBody>
      </p:sp>
    </p:spTree>
    <p:extLst>
      <p:ext uri="{BB962C8B-B14F-4D97-AF65-F5344CB8AC3E}">
        <p14:creationId xmlns:p14="http://schemas.microsoft.com/office/powerpoint/2010/main" val="181645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C51C1-4B35-9E48-BDDE-B4515B202036}"/>
              </a:ext>
            </a:extLst>
          </p:cNvPr>
          <p:cNvSpPr>
            <a:spLocks noGrp="1"/>
          </p:cNvSpPr>
          <p:nvPr>
            <p:ph type="title" orient="vert"/>
          </p:nvPr>
        </p:nvSpPr>
        <p:spPr>
          <a:xfrm>
            <a:off x="6705600" y="381000"/>
            <a:ext cx="2133600" cy="5745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056090-FE9A-8844-B466-E2EA64B146AB}"/>
              </a:ext>
            </a:extLst>
          </p:cNvPr>
          <p:cNvSpPr>
            <a:spLocks noGrp="1"/>
          </p:cNvSpPr>
          <p:nvPr>
            <p:ph type="body" orient="vert" idx="1"/>
          </p:nvPr>
        </p:nvSpPr>
        <p:spPr>
          <a:xfrm>
            <a:off x="304800" y="381000"/>
            <a:ext cx="6248400" cy="5745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26813-6EC5-874A-B5AA-E5E8F9AF864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40FFE1-0D31-1043-8437-46098B102919}"/>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6" name="Slide Number Placeholder 5">
            <a:extLst>
              <a:ext uri="{FF2B5EF4-FFF2-40B4-BE49-F238E27FC236}">
                <a16:creationId xmlns:a16="http://schemas.microsoft.com/office/drawing/2014/main" id="{F6A6597E-AC33-F24D-9F65-DE209451B081}"/>
              </a:ext>
            </a:extLst>
          </p:cNvPr>
          <p:cNvSpPr>
            <a:spLocks noGrp="1"/>
          </p:cNvSpPr>
          <p:nvPr>
            <p:ph type="sldNum" sz="quarter" idx="12"/>
          </p:nvPr>
        </p:nvSpPr>
        <p:spPr/>
        <p:txBody>
          <a:bodyPr/>
          <a:lstStyle>
            <a:lvl1pPr>
              <a:defRPr/>
            </a:lvl1pPr>
          </a:lstStyle>
          <a:p>
            <a:fld id="{9734DFC6-A2E6-214D-AD3B-EEB7D7EB0475}" type="slidenum">
              <a:rPr lang="en-US" altLang="en-US"/>
              <a:pPr/>
              <a:t>‹#›</a:t>
            </a:fld>
            <a:endParaRPr lang="en-US" altLang="en-US"/>
          </a:p>
        </p:txBody>
      </p:sp>
    </p:spTree>
    <p:extLst>
      <p:ext uri="{BB962C8B-B14F-4D97-AF65-F5344CB8AC3E}">
        <p14:creationId xmlns:p14="http://schemas.microsoft.com/office/powerpoint/2010/main" val="2919338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835B-ABD5-A742-ADE2-074ED2120802}"/>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57BCA2-C146-234B-98C5-624F3A7E2E04}"/>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4ED216-26F7-7D41-B7CF-6D1D5BE2395F}"/>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69322FB-8DB2-114D-AB74-C4FCDCE4E3C0}"/>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734AB19-D9CB-3743-8F8C-6989611B44D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127781E4-725C-9D43-9F58-1284FDB3C74B}"/>
              </a:ext>
            </a:extLst>
          </p:cNvPr>
          <p:cNvSpPr>
            <a:spLocks noGrp="1"/>
          </p:cNvSpPr>
          <p:nvPr>
            <p:ph type="ftr" sz="quarter" idx="11"/>
          </p:nvPr>
        </p:nvSpPr>
        <p:spPr>
          <a:xfrm>
            <a:off x="3124200" y="6245225"/>
            <a:ext cx="2895600" cy="476250"/>
          </a:xfrm>
        </p:spPr>
        <p:txBody>
          <a:bodyPr/>
          <a:lstStyle>
            <a:lvl1pPr>
              <a:defRPr/>
            </a:lvl1pPr>
          </a:lstStyle>
          <a:p>
            <a:r>
              <a:rPr lang="en-US" altLang="en-US"/>
              <a:t>A NEW MODEL FOR QUANTIFYING CLIMATE EPISODES</a:t>
            </a:r>
          </a:p>
        </p:txBody>
      </p:sp>
      <p:sp>
        <p:nvSpPr>
          <p:cNvPr id="8" name="Slide Number Placeholder 7">
            <a:extLst>
              <a:ext uri="{FF2B5EF4-FFF2-40B4-BE49-F238E27FC236}">
                <a16:creationId xmlns:a16="http://schemas.microsoft.com/office/drawing/2014/main" id="{A465ECAC-DE05-0E4E-83F1-BE330872088E}"/>
              </a:ext>
            </a:extLst>
          </p:cNvPr>
          <p:cNvSpPr>
            <a:spLocks noGrp="1"/>
          </p:cNvSpPr>
          <p:nvPr>
            <p:ph type="sldNum" sz="quarter" idx="12"/>
          </p:nvPr>
        </p:nvSpPr>
        <p:spPr>
          <a:xfrm>
            <a:off x="6553200" y="6245225"/>
            <a:ext cx="2133600" cy="476250"/>
          </a:xfrm>
        </p:spPr>
        <p:txBody>
          <a:bodyPr/>
          <a:lstStyle>
            <a:lvl1pPr>
              <a:defRPr/>
            </a:lvl1pPr>
          </a:lstStyle>
          <a:p>
            <a:fld id="{71EE6296-8C36-3049-AC57-42271FE45AAF}" type="slidenum">
              <a:rPr lang="en-US" altLang="en-US"/>
              <a:pPr/>
              <a:t>‹#›</a:t>
            </a:fld>
            <a:endParaRPr lang="en-US" altLang="en-US"/>
          </a:p>
        </p:txBody>
      </p:sp>
    </p:spTree>
    <p:extLst>
      <p:ext uri="{BB962C8B-B14F-4D97-AF65-F5344CB8AC3E}">
        <p14:creationId xmlns:p14="http://schemas.microsoft.com/office/powerpoint/2010/main" val="333055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754D-C2E3-4248-A62B-A21D48519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02041-61DE-9D4D-B2F7-B5A4B335FB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3998E-1202-5944-B191-DB323A80BB2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5F24F9E-5EBD-6B42-AE38-FF8DDF18C273}"/>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6" name="Slide Number Placeholder 5">
            <a:extLst>
              <a:ext uri="{FF2B5EF4-FFF2-40B4-BE49-F238E27FC236}">
                <a16:creationId xmlns:a16="http://schemas.microsoft.com/office/drawing/2014/main" id="{CB690D32-69A3-2D4C-8F63-8AB05DB05C4D}"/>
              </a:ext>
            </a:extLst>
          </p:cNvPr>
          <p:cNvSpPr>
            <a:spLocks noGrp="1"/>
          </p:cNvSpPr>
          <p:nvPr>
            <p:ph type="sldNum" sz="quarter" idx="12"/>
          </p:nvPr>
        </p:nvSpPr>
        <p:spPr/>
        <p:txBody>
          <a:bodyPr/>
          <a:lstStyle>
            <a:lvl1pPr>
              <a:defRPr/>
            </a:lvl1pPr>
          </a:lstStyle>
          <a:p>
            <a:fld id="{E1A583FD-6BDD-3943-B1ED-59E27C8A573F}" type="slidenum">
              <a:rPr lang="en-US" altLang="en-US"/>
              <a:pPr/>
              <a:t>‹#›</a:t>
            </a:fld>
            <a:endParaRPr lang="en-US" altLang="en-US"/>
          </a:p>
        </p:txBody>
      </p:sp>
    </p:spTree>
    <p:extLst>
      <p:ext uri="{BB962C8B-B14F-4D97-AF65-F5344CB8AC3E}">
        <p14:creationId xmlns:p14="http://schemas.microsoft.com/office/powerpoint/2010/main" val="174973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7087-FC6C-6E40-915B-78DA0A1C45E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0FF2BF-D589-3F4C-AC5F-0ED983F7A59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A2A6C14-1922-D14B-9F13-D43290AF112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4325800-DA4E-C44E-A1AD-23B3475B3CEF}"/>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6" name="Slide Number Placeholder 5">
            <a:extLst>
              <a:ext uri="{FF2B5EF4-FFF2-40B4-BE49-F238E27FC236}">
                <a16:creationId xmlns:a16="http://schemas.microsoft.com/office/drawing/2014/main" id="{8218F006-5582-E14C-A97A-AE540DE82DD0}"/>
              </a:ext>
            </a:extLst>
          </p:cNvPr>
          <p:cNvSpPr>
            <a:spLocks noGrp="1"/>
          </p:cNvSpPr>
          <p:nvPr>
            <p:ph type="sldNum" sz="quarter" idx="12"/>
          </p:nvPr>
        </p:nvSpPr>
        <p:spPr/>
        <p:txBody>
          <a:bodyPr/>
          <a:lstStyle>
            <a:lvl1pPr>
              <a:defRPr/>
            </a:lvl1pPr>
          </a:lstStyle>
          <a:p>
            <a:fld id="{A004F0CB-52F8-3D47-8DD2-DCF51EC0A84D}" type="slidenum">
              <a:rPr lang="en-US" altLang="en-US"/>
              <a:pPr/>
              <a:t>‹#›</a:t>
            </a:fld>
            <a:endParaRPr lang="en-US" altLang="en-US"/>
          </a:p>
        </p:txBody>
      </p:sp>
    </p:spTree>
    <p:extLst>
      <p:ext uri="{BB962C8B-B14F-4D97-AF65-F5344CB8AC3E}">
        <p14:creationId xmlns:p14="http://schemas.microsoft.com/office/powerpoint/2010/main" val="367737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A1C7-43EC-C645-B88E-3FF530407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A1835-376C-5741-8BEB-754B5B922012}"/>
              </a:ext>
            </a:extLst>
          </p:cNvPr>
          <p:cNvSpPr>
            <a:spLocks noGrp="1"/>
          </p:cNvSpPr>
          <p:nvPr>
            <p:ph sz="half" idx="1"/>
          </p:nvPr>
        </p:nvSpPr>
        <p:spPr>
          <a:xfrm>
            <a:off x="304800" y="1447800"/>
            <a:ext cx="4191000" cy="4678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9F9FE3-D11A-E94F-B194-8537BF0C49DB}"/>
              </a:ext>
            </a:extLst>
          </p:cNvPr>
          <p:cNvSpPr>
            <a:spLocks noGrp="1"/>
          </p:cNvSpPr>
          <p:nvPr>
            <p:ph sz="half" idx="2"/>
          </p:nvPr>
        </p:nvSpPr>
        <p:spPr>
          <a:xfrm>
            <a:off x="4648200" y="1447800"/>
            <a:ext cx="4191000" cy="4678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4F2569-A53F-1D49-B354-6CCFD74E42C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74AA8C7-7A2E-6845-B41B-0A0150ACB712}"/>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7" name="Slide Number Placeholder 6">
            <a:extLst>
              <a:ext uri="{FF2B5EF4-FFF2-40B4-BE49-F238E27FC236}">
                <a16:creationId xmlns:a16="http://schemas.microsoft.com/office/drawing/2014/main" id="{CEE92D99-B67D-E44F-9BBB-E1AFEC92581A}"/>
              </a:ext>
            </a:extLst>
          </p:cNvPr>
          <p:cNvSpPr>
            <a:spLocks noGrp="1"/>
          </p:cNvSpPr>
          <p:nvPr>
            <p:ph type="sldNum" sz="quarter" idx="12"/>
          </p:nvPr>
        </p:nvSpPr>
        <p:spPr/>
        <p:txBody>
          <a:bodyPr/>
          <a:lstStyle>
            <a:lvl1pPr>
              <a:defRPr/>
            </a:lvl1pPr>
          </a:lstStyle>
          <a:p>
            <a:fld id="{E59AF8D2-92AC-3148-A41A-756CA84304CF}" type="slidenum">
              <a:rPr lang="en-US" altLang="en-US"/>
              <a:pPr/>
              <a:t>‹#›</a:t>
            </a:fld>
            <a:endParaRPr lang="en-US" altLang="en-US"/>
          </a:p>
        </p:txBody>
      </p:sp>
    </p:spTree>
    <p:extLst>
      <p:ext uri="{BB962C8B-B14F-4D97-AF65-F5344CB8AC3E}">
        <p14:creationId xmlns:p14="http://schemas.microsoft.com/office/powerpoint/2010/main" val="254611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CB70-4321-F840-94E0-0D8D64BCAC1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E1B869-FBC4-8A47-9E74-62FD4CCBC2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B2F622-5EC8-2A4D-8F0A-60B2CA107C1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99503B-88D4-7648-8719-B2F39E957E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4D0775-53A7-EE42-9A24-3966B70BD88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FF6AD9-EBC7-EC4D-A36E-55669C8C98D7}"/>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53CFA251-34A3-F048-89FE-34AF8154BFBB}"/>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9" name="Slide Number Placeholder 8">
            <a:extLst>
              <a:ext uri="{FF2B5EF4-FFF2-40B4-BE49-F238E27FC236}">
                <a16:creationId xmlns:a16="http://schemas.microsoft.com/office/drawing/2014/main" id="{2B490B86-09B6-0048-A616-893BF47AC738}"/>
              </a:ext>
            </a:extLst>
          </p:cNvPr>
          <p:cNvSpPr>
            <a:spLocks noGrp="1"/>
          </p:cNvSpPr>
          <p:nvPr>
            <p:ph type="sldNum" sz="quarter" idx="12"/>
          </p:nvPr>
        </p:nvSpPr>
        <p:spPr/>
        <p:txBody>
          <a:bodyPr/>
          <a:lstStyle>
            <a:lvl1pPr>
              <a:defRPr/>
            </a:lvl1pPr>
          </a:lstStyle>
          <a:p>
            <a:fld id="{9871BC5A-486C-DA40-8EF5-5F3F55253734}" type="slidenum">
              <a:rPr lang="en-US" altLang="en-US"/>
              <a:pPr/>
              <a:t>‹#›</a:t>
            </a:fld>
            <a:endParaRPr lang="en-US" altLang="en-US"/>
          </a:p>
        </p:txBody>
      </p:sp>
    </p:spTree>
    <p:extLst>
      <p:ext uri="{BB962C8B-B14F-4D97-AF65-F5344CB8AC3E}">
        <p14:creationId xmlns:p14="http://schemas.microsoft.com/office/powerpoint/2010/main" val="398806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3FCD-CBE0-9741-B0D1-2F291B2E36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F097F-F30C-EC4C-BB7A-3CF5C949BCA0}"/>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4A50F1D-53E1-944F-860B-0033A4FBE4B8}"/>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5" name="Slide Number Placeholder 4">
            <a:extLst>
              <a:ext uri="{FF2B5EF4-FFF2-40B4-BE49-F238E27FC236}">
                <a16:creationId xmlns:a16="http://schemas.microsoft.com/office/drawing/2014/main" id="{5F92CF29-58EA-2B43-B87B-A73F02193E5B}"/>
              </a:ext>
            </a:extLst>
          </p:cNvPr>
          <p:cNvSpPr>
            <a:spLocks noGrp="1"/>
          </p:cNvSpPr>
          <p:nvPr>
            <p:ph type="sldNum" sz="quarter" idx="12"/>
          </p:nvPr>
        </p:nvSpPr>
        <p:spPr/>
        <p:txBody>
          <a:bodyPr/>
          <a:lstStyle>
            <a:lvl1pPr>
              <a:defRPr/>
            </a:lvl1pPr>
          </a:lstStyle>
          <a:p>
            <a:fld id="{B944669A-9BA9-D44D-81DC-05B24C21705E}" type="slidenum">
              <a:rPr lang="en-US" altLang="en-US"/>
              <a:pPr/>
              <a:t>‹#›</a:t>
            </a:fld>
            <a:endParaRPr lang="en-US" altLang="en-US"/>
          </a:p>
        </p:txBody>
      </p:sp>
    </p:spTree>
    <p:extLst>
      <p:ext uri="{BB962C8B-B14F-4D97-AF65-F5344CB8AC3E}">
        <p14:creationId xmlns:p14="http://schemas.microsoft.com/office/powerpoint/2010/main" val="23726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176F0-C502-9447-B654-299CCD03C4D1}"/>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90F946A7-2615-BD4A-AB1B-B1367C517D5D}"/>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4" name="Slide Number Placeholder 3">
            <a:extLst>
              <a:ext uri="{FF2B5EF4-FFF2-40B4-BE49-F238E27FC236}">
                <a16:creationId xmlns:a16="http://schemas.microsoft.com/office/drawing/2014/main" id="{5EC243A1-892B-5E47-8F9D-F82633535E21}"/>
              </a:ext>
            </a:extLst>
          </p:cNvPr>
          <p:cNvSpPr>
            <a:spLocks noGrp="1"/>
          </p:cNvSpPr>
          <p:nvPr>
            <p:ph type="sldNum" sz="quarter" idx="12"/>
          </p:nvPr>
        </p:nvSpPr>
        <p:spPr/>
        <p:txBody>
          <a:bodyPr/>
          <a:lstStyle>
            <a:lvl1pPr>
              <a:defRPr/>
            </a:lvl1pPr>
          </a:lstStyle>
          <a:p>
            <a:fld id="{E520396F-A427-1447-96D6-C08BD56B8C50}" type="slidenum">
              <a:rPr lang="en-US" altLang="en-US"/>
              <a:pPr/>
              <a:t>‹#›</a:t>
            </a:fld>
            <a:endParaRPr lang="en-US" altLang="en-US"/>
          </a:p>
        </p:txBody>
      </p:sp>
    </p:spTree>
    <p:extLst>
      <p:ext uri="{BB962C8B-B14F-4D97-AF65-F5344CB8AC3E}">
        <p14:creationId xmlns:p14="http://schemas.microsoft.com/office/powerpoint/2010/main" val="210093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7381-8830-EC4D-8CC5-8DA0C8ED48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EAEE69-C020-4C4D-8A84-9BE3E01814C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23D0F9-8819-0E4A-A03D-91D070F21F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5511A5-CC84-7F41-9157-0FD5FF25B02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CFF30E3-9DB6-BC43-994F-2DA3C1E14CBF}"/>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7" name="Slide Number Placeholder 6">
            <a:extLst>
              <a:ext uri="{FF2B5EF4-FFF2-40B4-BE49-F238E27FC236}">
                <a16:creationId xmlns:a16="http://schemas.microsoft.com/office/drawing/2014/main" id="{5D04DD3C-B20F-C24E-AF3D-0E54BF1FA080}"/>
              </a:ext>
            </a:extLst>
          </p:cNvPr>
          <p:cNvSpPr>
            <a:spLocks noGrp="1"/>
          </p:cNvSpPr>
          <p:nvPr>
            <p:ph type="sldNum" sz="quarter" idx="12"/>
          </p:nvPr>
        </p:nvSpPr>
        <p:spPr/>
        <p:txBody>
          <a:bodyPr/>
          <a:lstStyle>
            <a:lvl1pPr>
              <a:defRPr/>
            </a:lvl1pPr>
          </a:lstStyle>
          <a:p>
            <a:fld id="{B4758E4E-D252-0F41-9B8C-B8C17D64DE12}" type="slidenum">
              <a:rPr lang="en-US" altLang="en-US"/>
              <a:pPr/>
              <a:t>‹#›</a:t>
            </a:fld>
            <a:endParaRPr lang="en-US" altLang="en-US"/>
          </a:p>
        </p:txBody>
      </p:sp>
    </p:spTree>
    <p:extLst>
      <p:ext uri="{BB962C8B-B14F-4D97-AF65-F5344CB8AC3E}">
        <p14:creationId xmlns:p14="http://schemas.microsoft.com/office/powerpoint/2010/main" val="367259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C98D-8AF1-EA45-8829-8A4621559B1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D413F-7CC5-2741-AFAB-968E7569B3B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6F92C7A-736D-C144-9E03-BFB1395D87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10D574-715D-A745-97B4-CB5F643D4377}"/>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F49677B-EEFE-A64F-AEB0-7583C53D926F}"/>
              </a:ext>
            </a:extLst>
          </p:cNvPr>
          <p:cNvSpPr>
            <a:spLocks noGrp="1"/>
          </p:cNvSpPr>
          <p:nvPr>
            <p:ph type="ftr" sz="quarter" idx="11"/>
          </p:nvPr>
        </p:nvSpPr>
        <p:spPr/>
        <p:txBody>
          <a:bodyPr/>
          <a:lstStyle>
            <a:lvl1pPr>
              <a:defRPr/>
            </a:lvl1pPr>
          </a:lstStyle>
          <a:p>
            <a:pPr>
              <a:defRPr/>
            </a:pPr>
            <a:r>
              <a:rPr lang="en-US"/>
              <a:t>A NEW MODEL FOR QUANTIFYING CLIMATE EPISODES</a:t>
            </a:r>
          </a:p>
        </p:txBody>
      </p:sp>
      <p:sp>
        <p:nvSpPr>
          <p:cNvPr id="7" name="Slide Number Placeholder 6">
            <a:extLst>
              <a:ext uri="{FF2B5EF4-FFF2-40B4-BE49-F238E27FC236}">
                <a16:creationId xmlns:a16="http://schemas.microsoft.com/office/drawing/2014/main" id="{3481652D-AE4C-7D40-A746-26D4E2D398AF}"/>
              </a:ext>
            </a:extLst>
          </p:cNvPr>
          <p:cNvSpPr>
            <a:spLocks noGrp="1"/>
          </p:cNvSpPr>
          <p:nvPr>
            <p:ph type="sldNum" sz="quarter" idx="12"/>
          </p:nvPr>
        </p:nvSpPr>
        <p:spPr/>
        <p:txBody>
          <a:bodyPr/>
          <a:lstStyle>
            <a:lvl1pPr>
              <a:defRPr/>
            </a:lvl1pPr>
          </a:lstStyle>
          <a:p>
            <a:fld id="{DD8EC9D4-712D-BD4E-9D54-339BDF2DC306}" type="slidenum">
              <a:rPr lang="en-US" altLang="en-US"/>
              <a:pPr/>
              <a:t>‹#›</a:t>
            </a:fld>
            <a:endParaRPr lang="en-US" altLang="en-US"/>
          </a:p>
        </p:txBody>
      </p:sp>
    </p:spTree>
    <p:extLst>
      <p:ext uri="{BB962C8B-B14F-4D97-AF65-F5344CB8AC3E}">
        <p14:creationId xmlns:p14="http://schemas.microsoft.com/office/powerpoint/2010/main" val="402342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12" descr="new-u-2">
            <a:extLst>
              <a:ext uri="{FF2B5EF4-FFF2-40B4-BE49-F238E27FC236}">
                <a16:creationId xmlns:a16="http://schemas.microsoft.com/office/drawing/2014/main" id="{D6173432-D2A8-D14A-B5C9-8BB8C834A9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013FFFAC-49A6-BF4C-9C9F-6727C3C7ACA2}"/>
              </a:ext>
            </a:extLst>
          </p:cNvPr>
          <p:cNvSpPr>
            <a:spLocks noGrp="1" noChangeArrowheads="1"/>
          </p:cNvSpPr>
          <p:nvPr>
            <p:ph type="title"/>
          </p:nvPr>
        </p:nvSpPr>
        <p:spPr bwMode="auto">
          <a:xfrm>
            <a:off x="304800" y="3810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2" name="Rectangle 3">
            <a:extLst>
              <a:ext uri="{FF2B5EF4-FFF2-40B4-BE49-F238E27FC236}">
                <a16:creationId xmlns:a16="http://schemas.microsoft.com/office/drawing/2014/main" id="{67D2FA79-1452-904D-A8E2-B27D34C0F773}"/>
              </a:ext>
            </a:extLst>
          </p:cNvPr>
          <p:cNvSpPr>
            <a:spLocks noGrp="1" noChangeArrowheads="1"/>
          </p:cNvSpPr>
          <p:nvPr>
            <p:ph type="body" idx="1"/>
          </p:nvPr>
        </p:nvSpPr>
        <p:spPr bwMode="auto">
          <a:xfrm>
            <a:off x="304800" y="1447800"/>
            <a:ext cx="8534400" cy="467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9A7EB351-C681-A743-8148-70870D62B97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6149" name="Rectangle 5">
            <a:extLst>
              <a:ext uri="{FF2B5EF4-FFF2-40B4-BE49-F238E27FC236}">
                <a16:creationId xmlns:a16="http://schemas.microsoft.com/office/drawing/2014/main" id="{44EE557C-41B3-3848-BDEF-DF62C957CAE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r>
              <a:rPr lang="en-US"/>
              <a:t>A NEW MODEL FOR QUANTIFYING CLIMATE EPISODES</a:t>
            </a:r>
          </a:p>
        </p:txBody>
      </p:sp>
      <p:sp>
        <p:nvSpPr>
          <p:cNvPr id="6150" name="Rectangle 6">
            <a:extLst>
              <a:ext uri="{FF2B5EF4-FFF2-40B4-BE49-F238E27FC236}">
                <a16:creationId xmlns:a16="http://schemas.microsoft.com/office/drawing/2014/main" id="{5DB82EA6-0B10-724D-979D-F5772AC50C1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6236DD-4998-0346-8CA2-E7699147E6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p:titleStyle>
    <p:bodyStyle>
      <a:lvl1pPr marL="231775" indent="-231775" algn="l" rtl="0" eaLnBrk="1" fontAlgn="base" hangingPunct="1">
        <a:spcBef>
          <a:spcPct val="20000"/>
        </a:spcBef>
        <a:spcAft>
          <a:spcPct val="0"/>
        </a:spcAft>
        <a:buFont typeface="Wingdings"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http://www.ptsi.net/user/museum/images/dust2.gi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droughtmonitor.unl.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0.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2454EBD-460B-CC4D-B0E7-E85925C93E14}"/>
              </a:ext>
            </a:extLst>
          </p:cNvPr>
          <p:cNvSpPr>
            <a:spLocks noGrp="1" noChangeArrowheads="1"/>
          </p:cNvSpPr>
          <p:nvPr>
            <p:ph type="ctrTitle"/>
          </p:nvPr>
        </p:nvSpPr>
        <p:spPr>
          <a:xfrm>
            <a:off x="0" y="3505200"/>
            <a:ext cx="9144000" cy="1295400"/>
          </a:xfrm>
        </p:spPr>
        <p:txBody>
          <a:bodyPr/>
          <a:lstStyle/>
          <a:p>
            <a:r>
              <a:rPr lang="en-US" altLang="en-US" sz="3000" dirty="0"/>
              <a:t>“A new model for quantifying climate episodes”</a:t>
            </a:r>
          </a:p>
        </p:txBody>
      </p:sp>
      <p:sp>
        <p:nvSpPr>
          <p:cNvPr id="49155" name="Rectangle 3">
            <a:extLst>
              <a:ext uri="{FF2B5EF4-FFF2-40B4-BE49-F238E27FC236}">
                <a16:creationId xmlns:a16="http://schemas.microsoft.com/office/drawing/2014/main" id="{7DD9C587-6E9A-D848-94B4-C14D96B78B9E}"/>
              </a:ext>
            </a:extLst>
          </p:cNvPr>
          <p:cNvSpPr>
            <a:spLocks noGrp="1" noChangeArrowheads="1"/>
          </p:cNvSpPr>
          <p:nvPr>
            <p:ph type="subTitle" idx="1"/>
          </p:nvPr>
        </p:nvSpPr>
        <p:spPr>
          <a:xfrm>
            <a:off x="1371600" y="4572000"/>
            <a:ext cx="6400800" cy="1981200"/>
          </a:xfrm>
        </p:spPr>
        <p:txBody>
          <a:bodyPr/>
          <a:lstStyle/>
          <a:p>
            <a:r>
              <a:rPr lang="en-US" altLang="en-US" sz="2000" dirty="0"/>
              <a:t>ATMS 790</a:t>
            </a:r>
          </a:p>
          <a:p>
            <a:r>
              <a:rPr lang="en-US" sz="2000" dirty="0"/>
              <a:t>GRADUATE SEMINAR</a:t>
            </a:r>
            <a:br>
              <a:rPr lang="en-US" sz="2000" dirty="0"/>
            </a:br>
            <a:r>
              <a:rPr lang="en-US" sz="2000" dirty="0"/>
              <a:t>Extreme Weather Events and Climate </a:t>
            </a:r>
          </a:p>
          <a:p>
            <a:endParaRPr lang="en-US" sz="2000" dirty="0"/>
          </a:p>
          <a:p>
            <a:r>
              <a:rPr lang="en-US" sz="2000" dirty="0" err="1"/>
              <a:t>Ilaria</a:t>
            </a:r>
            <a:r>
              <a:rPr lang="en-US" sz="2000" dirty="0"/>
              <a:t> Vinci</a:t>
            </a:r>
          </a:p>
          <a:p>
            <a:endParaRPr lang="en-US" altLang="en-US" dirty="0"/>
          </a:p>
        </p:txBody>
      </p:sp>
      <p:sp>
        <p:nvSpPr>
          <p:cNvPr id="6" name="Slide Number Placeholder 5">
            <a:extLst>
              <a:ext uri="{FF2B5EF4-FFF2-40B4-BE49-F238E27FC236}">
                <a16:creationId xmlns:a16="http://schemas.microsoft.com/office/drawing/2014/main" id="{FB971F18-3D3D-1941-98F7-0AA9D2C7B1C4}"/>
              </a:ext>
            </a:extLst>
          </p:cNvPr>
          <p:cNvSpPr>
            <a:spLocks noGrp="1"/>
          </p:cNvSpPr>
          <p:nvPr>
            <p:ph type="sldNum" sz="quarter" idx="4"/>
          </p:nvPr>
        </p:nvSpPr>
        <p:spPr/>
        <p:txBody>
          <a:bodyPr/>
          <a:lstStyle/>
          <a:p>
            <a:fld id="{6BF427B1-B730-224B-92A7-90E0A588141E}" type="slidenum">
              <a:rPr lang="en-US" altLang="en-US" smtClean="0"/>
              <a:pPr/>
              <a:t>0</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Text Box 15">
            <a:extLst>
              <a:ext uri="{FF2B5EF4-FFF2-40B4-BE49-F238E27FC236}">
                <a16:creationId xmlns:a16="http://schemas.microsoft.com/office/drawing/2014/main" id="{E7D1407E-27B3-6847-AE13-F73C5CFAE8CB}"/>
              </a:ext>
            </a:extLst>
          </p:cNvPr>
          <p:cNvSpPr txBox="1">
            <a:spLocks noChangeArrowheads="1"/>
          </p:cNvSpPr>
          <p:nvPr/>
        </p:nvSpPr>
        <p:spPr bwMode="auto">
          <a:xfrm>
            <a:off x="327025" y="6164263"/>
            <a:ext cx="3101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 name="TextBox 1">
            <a:extLst>
              <a:ext uri="{FF2B5EF4-FFF2-40B4-BE49-F238E27FC236}">
                <a16:creationId xmlns:a16="http://schemas.microsoft.com/office/drawing/2014/main" id="{7FCE3176-F85E-AE48-8F3D-24FBDA12E802}"/>
              </a:ext>
            </a:extLst>
          </p:cNvPr>
          <p:cNvSpPr txBox="1"/>
          <p:nvPr/>
        </p:nvSpPr>
        <p:spPr>
          <a:xfrm>
            <a:off x="884642" y="620626"/>
            <a:ext cx="184731" cy="369332"/>
          </a:xfrm>
          <a:prstGeom prst="rect">
            <a:avLst/>
          </a:prstGeom>
          <a:noFill/>
        </p:spPr>
        <p:txBody>
          <a:bodyPr wrap="none" rtlCol="0">
            <a:spAutoFit/>
          </a:bodyPr>
          <a:lstStyle/>
          <a:p>
            <a:endParaRPr lang="en-US" dirty="0"/>
          </a:p>
        </p:txBody>
      </p:sp>
      <p:sp>
        <p:nvSpPr>
          <p:cNvPr id="17" name="Rectangle 2">
            <a:extLst>
              <a:ext uri="{FF2B5EF4-FFF2-40B4-BE49-F238E27FC236}">
                <a16:creationId xmlns:a16="http://schemas.microsoft.com/office/drawing/2014/main" id="{7AAD688F-9E7E-4B47-A62A-86DD4C947C3D}"/>
              </a:ext>
            </a:extLst>
          </p:cNvPr>
          <p:cNvSpPr txBox="1">
            <a:spLocks noChangeArrowheads="1"/>
          </p:cNvSpPr>
          <p:nvPr/>
        </p:nvSpPr>
        <p:spPr bwMode="auto">
          <a:xfrm>
            <a:off x="457200" y="304800"/>
            <a:ext cx="8229600"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sz="2400" dirty="0"/>
              <a:t>Model Application</a:t>
            </a:r>
            <a:endParaRPr lang="en-US" altLang="en-US" sz="2400" dirty="0">
              <a:solidFill>
                <a:srgbClr val="0000FF"/>
              </a:solidFill>
            </a:endParaRPr>
          </a:p>
        </p:txBody>
      </p:sp>
      <p:pic>
        <p:nvPicPr>
          <p:cNvPr id="9" name="Picture 8">
            <a:extLst>
              <a:ext uri="{FF2B5EF4-FFF2-40B4-BE49-F238E27FC236}">
                <a16:creationId xmlns:a16="http://schemas.microsoft.com/office/drawing/2014/main" id="{8937C140-BC2F-1C49-835D-FB49B7383F5F}"/>
              </a:ext>
            </a:extLst>
          </p:cNvPr>
          <p:cNvPicPr>
            <a:picLocks noChangeAspect="1" noChangeArrowheads="1"/>
          </p:cNvPicPr>
          <p:nvPr/>
        </p:nvPicPr>
        <p:blipFill>
          <a:blip r:embed="rId3"/>
          <a:stretch>
            <a:fillRect/>
          </a:stretch>
        </p:blipFill>
        <p:spPr bwMode="auto">
          <a:xfrm>
            <a:off x="4648200" y="1371600"/>
            <a:ext cx="4267200" cy="2972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11F4121A-F7F3-FF43-A09A-3369EDE52647}"/>
              </a:ext>
            </a:extLst>
          </p:cNvPr>
          <p:cNvSpPr>
            <a:spLocks noGrp="1"/>
          </p:cNvSpPr>
          <p:nvPr>
            <p:ph type="body" sz="half" idx="1"/>
          </p:nvPr>
        </p:nvSpPr>
        <p:spPr>
          <a:xfrm>
            <a:off x="457200" y="989958"/>
            <a:ext cx="4038600" cy="5136205"/>
          </a:xfrm>
        </p:spPr>
        <p:txBody>
          <a:bodyPr/>
          <a:lstStyle/>
          <a:p>
            <a:pPr marL="0" indent="0">
              <a:buNone/>
            </a:pPr>
            <a:r>
              <a:rPr lang="en-US" sz="1800" b="0" dirty="0"/>
              <a:t>The BEG model was applied to a multi-century long </a:t>
            </a:r>
            <a:r>
              <a:rPr lang="en-US" sz="1800" b="0" dirty="0" err="1"/>
              <a:t>dendroclimatic</a:t>
            </a:r>
            <a:r>
              <a:rPr lang="en-US" sz="1800" b="0" dirty="0"/>
              <a:t> reconstruction of water-year total precipitation.</a:t>
            </a:r>
          </a:p>
          <a:p>
            <a:pPr marL="0" indent="0">
              <a:buNone/>
            </a:pPr>
            <a:endParaRPr lang="en-US" sz="1800" b="0" dirty="0"/>
          </a:p>
          <a:p>
            <a:pPr marL="0" indent="0">
              <a:buNone/>
            </a:pPr>
            <a:r>
              <a:rPr lang="en-US" sz="1800" b="0" dirty="0"/>
              <a:t>Tree-ring chronologies from western juniper samples collected in the Walker River basin (boundary between California and Nevada).</a:t>
            </a:r>
          </a:p>
          <a:p>
            <a:pPr marL="0" indent="0">
              <a:buNone/>
            </a:pPr>
            <a:endParaRPr lang="en-US" sz="1800" b="0" dirty="0"/>
          </a:p>
          <a:p>
            <a:pPr marL="0" indent="0">
              <a:buNone/>
            </a:pPr>
            <a:r>
              <a:rPr lang="en-US" sz="1800" b="0" dirty="0"/>
              <a:t>Tree ring yielded 2300 annual observations.</a:t>
            </a:r>
          </a:p>
          <a:p>
            <a:pPr marL="0" indent="0">
              <a:buNone/>
            </a:pPr>
            <a:endParaRPr lang="en-US" dirty="0"/>
          </a:p>
        </p:txBody>
      </p:sp>
      <p:sp>
        <p:nvSpPr>
          <p:cNvPr id="13" name="TextBox 12">
            <a:extLst>
              <a:ext uri="{FF2B5EF4-FFF2-40B4-BE49-F238E27FC236}">
                <a16:creationId xmlns:a16="http://schemas.microsoft.com/office/drawing/2014/main" id="{AC17D6A8-58DB-FF4A-900D-CF0C7850C618}"/>
              </a:ext>
            </a:extLst>
          </p:cNvPr>
          <p:cNvSpPr txBox="1"/>
          <p:nvPr/>
        </p:nvSpPr>
        <p:spPr>
          <a:xfrm>
            <a:off x="4648200" y="4448067"/>
            <a:ext cx="4267200" cy="1077218"/>
          </a:xfrm>
          <a:prstGeom prst="rect">
            <a:avLst/>
          </a:prstGeom>
          <a:noFill/>
        </p:spPr>
        <p:txBody>
          <a:bodyPr wrap="square" rtlCol="0">
            <a:spAutoFit/>
          </a:bodyPr>
          <a:lstStyle/>
          <a:p>
            <a:r>
              <a:rPr lang="en-US" sz="1600" dirty="0"/>
              <a:t>Figure 2. Map of the Walker River, the tree-ring collections sites (star), and the boundary of California Climate Division 3 (D3, dotted </a:t>
            </a:r>
          </a:p>
          <a:p>
            <a:r>
              <a:rPr lang="en-US" sz="1600" dirty="0"/>
              <a:t>line).</a:t>
            </a:r>
            <a:endParaRPr lang="en-US" dirty="0"/>
          </a:p>
        </p:txBody>
      </p:sp>
      <p:sp>
        <p:nvSpPr>
          <p:cNvPr id="14" name="Slide Number Placeholder 13">
            <a:extLst>
              <a:ext uri="{FF2B5EF4-FFF2-40B4-BE49-F238E27FC236}">
                <a16:creationId xmlns:a16="http://schemas.microsoft.com/office/drawing/2014/main" id="{072188B4-9184-5445-B254-C5902D7B74E9}"/>
              </a:ext>
            </a:extLst>
          </p:cNvPr>
          <p:cNvSpPr>
            <a:spLocks noGrp="1"/>
          </p:cNvSpPr>
          <p:nvPr>
            <p:ph type="sldNum" sz="quarter" idx="12"/>
          </p:nvPr>
        </p:nvSpPr>
        <p:spPr/>
        <p:txBody>
          <a:bodyPr/>
          <a:lstStyle/>
          <a:p>
            <a:fld id="{71EE6296-8C36-3049-AC57-42271FE45AAF}" type="slidenum">
              <a:rPr lang="en-US" altLang="en-US" smtClean="0"/>
              <a:pPr/>
              <a:t>9</a:t>
            </a:fld>
            <a:endParaRPr lang="en-US" altLang="en-US"/>
          </a:p>
        </p:txBody>
      </p:sp>
    </p:spTree>
    <p:extLst>
      <p:ext uri="{BB962C8B-B14F-4D97-AF65-F5344CB8AC3E}">
        <p14:creationId xmlns:p14="http://schemas.microsoft.com/office/powerpoint/2010/main" val="215072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715D8CD-9EDA-0A44-800A-812E6682D05B}"/>
              </a:ext>
            </a:extLst>
          </p:cNvPr>
          <p:cNvPicPr>
            <a:picLocks noGrp="1" noChangeAspect="1"/>
          </p:cNvPicPr>
          <p:nvPr>
            <p:ph sz="quarter" idx="2"/>
          </p:nvPr>
        </p:nvPicPr>
        <p:blipFill>
          <a:blip r:embed="rId2"/>
          <a:stretch>
            <a:fillRect/>
          </a:stretch>
        </p:blipFill>
        <p:spPr>
          <a:xfrm>
            <a:off x="299156" y="2973709"/>
            <a:ext cx="1626253" cy="1715771"/>
          </a:xfrm>
        </p:spPr>
      </p:pic>
      <p:pic>
        <p:nvPicPr>
          <p:cNvPr id="11" name="Content Placeholder 10">
            <a:extLst>
              <a:ext uri="{FF2B5EF4-FFF2-40B4-BE49-F238E27FC236}">
                <a16:creationId xmlns:a16="http://schemas.microsoft.com/office/drawing/2014/main" id="{6BB4BC15-0CBF-2443-928F-12650F0E8780}"/>
              </a:ext>
            </a:extLst>
          </p:cNvPr>
          <p:cNvPicPr>
            <a:picLocks noGrp="1" noChangeAspect="1"/>
          </p:cNvPicPr>
          <p:nvPr>
            <p:ph sz="quarter" idx="3"/>
          </p:nvPr>
        </p:nvPicPr>
        <p:blipFill>
          <a:blip r:embed="rId3"/>
          <a:stretch>
            <a:fillRect/>
          </a:stretch>
        </p:blipFill>
        <p:spPr>
          <a:xfrm>
            <a:off x="2757502" y="2930709"/>
            <a:ext cx="2146300" cy="1837480"/>
          </a:xfrm>
        </p:spPr>
      </p:pic>
      <p:sp>
        <p:nvSpPr>
          <p:cNvPr id="6" name="Slide Number Placeholder 5">
            <a:extLst>
              <a:ext uri="{FF2B5EF4-FFF2-40B4-BE49-F238E27FC236}">
                <a16:creationId xmlns:a16="http://schemas.microsoft.com/office/drawing/2014/main" id="{C7910878-A9B5-324B-8D38-4FA60FBE4B66}"/>
              </a:ext>
            </a:extLst>
          </p:cNvPr>
          <p:cNvSpPr>
            <a:spLocks noGrp="1"/>
          </p:cNvSpPr>
          <p:nvPr>
            <p:ph type="sldNum" sz="quarter" idx="12"/>
          </p:nvPr>
        </p:nvSpPr>
        <p:spPr/>
        <p:txBody>
          <a:bodyPr/>
          <a:lstStyle/>
          <a:p>
            <a:fld id="{71EE6296-8C36-3049-AC57-42271FE45AAF}" type="slidenum">
              <a:rPr lang="en-US" altLang="en-US" smtClean="0"/>
              <a:pPr/>
              <a:t>10</a:t>
            </a:fld>
            <a:endParaRPr lang="en-US" altLang="en-US"/>
          </a:p>
        </p:txBody>
      </p:sp>
      <p:sp>
        <p:nvSpPr>
          <p:cNvPr id="9" name="Right Arrow 8">
            <a:extLst>
              <a:ext uri="{FF2B5EF4-FFF2-40B4-BE49-F238E27FC236}">
                <a16:creationId xmlns:a16="http://schemas.microsoft.com/office/drawing/2014/main" id="{AB5C2798-EEEC-3241-ABE6-AA420AD67AD8}"/>
              </a:ext>
            </a:extLst>
          </p:cNvPr>
          <p:cNvSpPr/>
          <p:nvPr/>
        </p:nvSpPr>
        <p:spPr>
          <a:xfrm>
            <a:off x="1980906" y="3866839"/>
            <a:ext cx="685800" cy="326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0444D2DF-3D47-8043-9218-F787AC3145FD}"/>
              </a:ext>
            </a:extLst>
          </p:cNvPr>
          <p:cNvSpPr/>
          <p:nvPr/>
        </p:nvSpPr>
        <p:spPr>
          <a:xfrm>
            <a:off x="5027790" y="3866840"/>
            <a:ext cx="685800" cy="326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2">
            <a:extLst>
              <a:ext uri="{FF2B5EF4-FFF2-40B4-BE49-F238E27FC236}">
                <a16:creationId xmlns:a16="http://schemas.microsoft.com/office/drawing/2014/main" id="{65DD863D-139E-2942-8252-EC5DF44D7D9D}"/>
              </a:ext>
            </a:extLst>
          </p:cNvPr>
          <p:cNvSpPr txBox="1">
            <a:spLocks noChangeArrowheads="1"/>
          </p:cNvSpPr>
          <p:nvPr/>
        </p:nvSpPr>
        <p:spPr bwMode="auto">
          <a:xfrm>
            <a:off x="457200" y="304800"/>
            <a:ext cx="8229600"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sz="2400" dirty="0"/>
              <a:t>Model Application</a:t>
            </a:r>
            <a:endParaRPr lang="en-US" altLang="en-US" sz="2400" dirty="0">
              <a:solidFill>
                <a:srgbClr val="0000FF"/>
              </a:solidFill>
            </a:endParaRPr>
          </a:p>
        </p:txBody>
      </p:sp>
      <p:pic>
        <p:nvPicPr>
          <p:cNvPr id="14" name="Picture 13">
            <a:extLst>
              <a:ext uri="{FF2B5EF4-FFF2-40B4-BE49-F238E27FC236}">
                <a16:creationId xmlns:a16="http://schemas.microsoft.com/office/drawing/2014/main" id="{EFC5BAA6-408A-9344-9E54-A8072C161645}"/>
              </a:ext>
            </a:extLst>
          </p:cNvPr>
          <p:cNvPicPr/>
          <p:nvPr/>
        </p:nvPicPr>
        <p:blipFill rotWithShape="1">
          <a:blip r:embed="rId4">
            <a:extLst>
              <a:ext uri="{28A0092B-C50C-407E-A947-70E740481C1C}">
                <a14:useLocalDpi xmlns:a14="http://schemas.microsoft.com/office/drawing/2010/main" val="0"/>
              </a:ext>
            </a:extLst>
          </a:blip>
          <a:srcRect l="5777" t="18756" r="40747" b="5611"/>
          <a:stretch/>
        </p:blipFill>
        <p:spPr bwMode="auto">
          <a:xfrm>
            <a:off x="5735895" y="3584974"/>
            <a:ext cx="1867552" cy="1183215"/>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746D14E9-A8E4-D040-8788-FB338DCBD150}"/>
              </a:ext>
            </a:extLst>
          </p:cNvPr>
          <p:cNvPicPr/>
          <p:nvPr/>
        </p:nvPicPr>
        <p:blipFill rotWithShape="1">
          <a:blip r:embed="rId5">
            <a:extLst>
              <a:ext uri="{28A0092B-C50C-407E-A947-70E740481C1C}">
                <a14:useLocalDpi xmlns:a14="http://schemas.microsoft.com/office/drawing/2010/main" val="0"/>
              </a:ext>
            </a:extLst>
          </a:blip>
          <a:srcRect l="12165" t="2684" r="19768" b="11401"/>
          <a:stretch/>
        </p:blipFill>
        <p:spPr bwMode="auto">
          <a:xfrm>
            <a:off x="6669671" y="3081481"/>
            <a:ext cx="2077428" cy="948475"/>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29867CD8-3884-3041-9C9E-1A9A14F8F671}"/>
              </a:ext>
            </a:extLst>
          </p:cNvPr>
          <p:cNvSpPr/>
          <p:nvPr/>
        </p:nvSpPr>
        <p:spPr>
          <a:xfrm>
            <a:off x="6765899" y="2948101"/>
            <a:ext cx="457200" cy="198338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06A47F00-236C-C44E-9360-1E5510BC2437}"/>
              </a:ext>
            </a:extLst>
          </p:cNvPr>
          <p:cNvSpPr/>
          <p:nvPr/>
        </p:nvSpPr>
        <p:spPr>
          <a:xfrm>
            <a:off x="7235526" y="4029956"/>
            <a:ext cx="367921" cy="1066802"/>
          </a:xfrm>
          <a:prstGeom prst="rect">
            <a:avLst/>
          </a:prstGeom>
          <a:noFill/>
          <a:ln w="28575">
            <a:solidFill>
              <a:srgbClr val="342A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432FF"/>
              </a:solidFill>
            </a:endParaRPr>
          </a:p>
        </p:txBody>
      </p:sp>
      <p:sp>
        <p:nvSpPr>
          <p:cNvPr id="18" name="TextBox 17">
            <a:extLst>
              <a:ext uri="{FF2B5EF4-FFF2-40B4-BE49-F238E27FC236}">
                <a16:creationId xmlns:a16="http://schemas.microsoft.com/office/drawing/2014/main" id="{AEAC3098-E1E1-FD47-9833-1E03D2ABDA9D}"/>
              </a:ext>
            </a:extLst>
          </p:cNvPr>
          <p:cNvSpPr txBox="1"/>
          <p:nvPr/>
        </p:nvSpPr>
        <p:spPr>
          <a:xfrm>
            <a:off x="6451085" y="2660178"/>
            <a:ext cx="533400" cy="369332"/>
          </a:xfrm>
          <a:prstGeom prst="rect">
            <a:avLst/>
          </a:prstGeom>
          <a:noFill/>
        </p:spPr>
        <p:txBody>
          <a:bodyPr wrap="square" rtlCol="0">
            <a:spAutoFit/>
          </a:bodyPr>
          <a:lstStyle/>
          <a:p>
            <a:r>
              <a:rPr lang="en-US" dirty="0">
                <a:solidFill>
                  <a:srgbClr val="FF0000"/>
                </a:solidFill>
              </a:rPr>
              <a:t>a)</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77D8ACD-638B-AB46-BC94-415C49AC1F7B}"/>
                  </a:ext>
                </a:extLst>
              </p:cNvPr>
              <p:cNvSpPr>
                <a:spLocks noGrp="1"/>
              </p:cNvSpPr>
              <p:nvPr>
                <p:ph type="body" sz="half" idx="1"/>
              </p:nvPr>
            </p:nvSpPr>
            <p:spPr>
              <a:xfrm>
                <a:off x="362276" y="5156485"/>
                <a:ext cx="8534400" cy="923471"/>
              </a:xfrm>
            </p:spPr>
            <p:txBody>
              <a:bodyPr/>
              <a:lstStyle/>
              <a:p>
                <a:pPr marL="0" indent="0">
                  <a:buNone/>
                </a:pPr>
                <a:r>
                  <a:rPr lang="en-US" sz="1800" b="0" dirty="0">
                    <a:solidFill>
                      <a:srgbClr val="FF0000"/>
                    </a:solidFill>
                  </a:rPr>
                  <a:t>a)</a:t>
                </a:r>
                <a:r>
                  <a:rPr lang="en-US" sz="1800" b="0" dirty="0"/>
                  <a:t> </a:t>
                </a:r>
                <a:r>
                  <a:rPr lang="en-US" sz="1800" dirty="0"/>
                  <a:t>calibration: </a:t>
                </a:r>
                <a14:m>
                  <m:oMath xmlns:m="http://schemas.openxmlformats.org/officeDocument/2006/math">
                    <m:r>
                      <m:rPr>
                        <m:sty m:val="p"/>
                      </m:rPr>
                      <a:rPr lang="en-US" sz="1800" b="0" i="0" dirty="0" smtClean="0">
                        <a:latin typeface="Cambria Math" panose="02040503050406030204" pitchFamily="18" charset="0"/>
                      </a:rPr>
                      <m:t>P</m:t>
                    </m:r>
                    <m:r>
                      <a:rPr lang="en-US" sz="1800" b="0" i="1" dirty="0">
                        <a:latin typeface="Cambria Math" panose="02040503050406030204" pitchFamily="18" charset="0"/>
                      </a:rPr>
                      <m:t>𝑟𝑒𝑐𝑖𝑝𝑖𝑡𝑎𝑡𝑖𝑜𝑛</m:t>
                    </m:r>
                    <m:r>
                      <a:rPr lang="en-US" sz="1800" b="0" i="1" dirty="0" smtClean="0">
                        <a:latin typeface="Cambria Math" panose="02040503050406030204" pitchFamily="18" charset="0"/>
                      </a:rPr>
                      <m:t>=</m:t>
                    </m:r>
                    <m:r>
                      <a:rPr lang="en-US" sz="1800" b="0" i="1" dirty="0" smtClean="0">
                        <a:latin typeface="Cambria Math" panose="02040503050406030204" pitchFamily="18" charset="0"/>
                      </a:rPr>
                      <m:t>𝑓</m:t>
                    </m:r>
                    <m:r>
                      <a:rPr lang="en-US" sz="1800" b="0" i="1" dirty="0" smtClean="0">
                        <a:latin typeface="Cambria Math" panose="02040503050406030204" pitchFamily="18" charset="0"/>
                      </a:rPr>
                      <m:t>(</m:t>
                    </m:r>
                    <m:r>
                      <a:rPr lang="en-US" sz="1800" b="0" i="1" dirty="0" smtClean="0">
                        <a:latin typeface="Cambria Math" panose="02040503050406030204" pitchFamily="18" charset="0"/>
                      </a:rPr>
                      <m:t>𝑡𝑟𝑒𝑒</m:t>
                    </m:r>
                    <m:r>
                      <a:rPr lang="en-US" sz="1800" b="0" i="1" dirty="0" smtClean="0">
                        <a:latin typeface="Cambria Math" panose="02040503050406030204" pitchFamily="18" charset="0"/>
                      </a:rPr>
                      <m:t> </m:t>
                    </m:r>
                    <m:r>
                      <a:rPr lang="en-US" sz="1800" b="0" i="1" dirty="0" smtClean="0">
                        <a:latin typeface="Cambria Math" panose="02040503050406030204" pitchFamily="18" charset="0"/>
                      </a:rPr>
                      <m:t>𝑟𝑖𝑛𝑔</m:t>
                    </m:r>
                    <m:r>
                      <a:rPr lang="en-US" sz="1800" b="0" i="1" dirty="0" smtClean="0">
                        <a:latin typeface="Cambria Math" panose="02040503050406030204" pitchFamily="18" charset="0"/>
                      </a:rPr>
                      <m:t>)</m:t>
                    </m:r>
                  </m:oMath>
                </a14:m>
                <a:endParaRPr lang="en-US" sz="1800" b="0" dirty="0"/>
              </a:p>
              <a:p>
                <a:pPr marL="0" indent="0">
                  <a:buNone/>
                </a:pPr>
                <a:r>
                  <a:rPr lang="en-US" sz="1800" b="0" dirty="0">
                    <a:solidFill>
                      <a:srgbClr val="0432FF"/>
                    </a:solidFill>
                  </a:rPr>
                  <a:t>b)</a:t>
                </a:r>
                <a:r>
                  <a:rPr lang="en-US" sz="1800" dirty="0">
                    <a:solidFill>
                      <a:srgbClr val="0432FF"/>
                    </a:solidFill>
                  </a:rPr>
                  <a:t> </a:t>
                </a:r>
                <a:r>
                  <a:rPr lang="en-US" sz="1800" dirty="0"/>
                  <a:t>verification: </a:t>
                </a:r>
                <a:r>
                  <a:rPr lang="en-US" sz="1800" b="0" dirty="0"/>
                  <a:t>use </a:t>
                </a:r>
                <a14:m>
                  <m:oMath xmlns:m="http://schemas.openxmlformats.org/officeDocument/2006/math">
                    <m:r>
                      <a:rPr lang="en-US" sz="1800" b="0" i="1" smtClean="0">
                        <a:latin typeface="Cambria Math" panose="02040503050406030204" pitchFamily="18" charset="0"/>
                      </a:rPr>
                      <m:t>𝑓</m:t>
                    </m:r>
                  </m:oMath>
                </a14:m>
                <a:r>
                  <a:rPr lang="en-US" sz="1800" b="0" dirty="0"/>
                  <a:t> on remaining matched observations to predict </a:t>
                </a:r>
                <a14:m>
                  <m:oMath xmlns:m="http://schemas.openxmlformats.org/officeDocument/2006/math">
                    <m:r>
                      <m:rPr>
                        <m:sty m:val="p"/>
                      </m:rPr>
                      <a:rPr lang="en-US" sz="1800" b="0" dirty="0">
                        <a:latin typeface="Cambria Math" panose="02040503050406030204" pitchFamily="18" charset="0"/>
                      </a:rPr>
                      <m:t>P</m:t>
                    </m:r>
                    <m:r>
                      <a:rPr lang="en-US" sz="1800" b="0" i="1" dirty="0">
                        <a:latin typeface="Cambria Math" panose="02040503050406030204" pitchFamily="18" charset="0"/>
                      </a:rPr>
                      <m:t>𝑟𝑒𝑐𝑖𝑝𝑖𝑡𝑎𝑡𝑖𝑜𝑛</m:t>
                    </m:r>
                  </m:oMath>
                </a14:m>
                <a:r>
                  <a:rPr lang="en-US" sz="1800" b="0" dirty="0"/>
                  <a:t> using </a:t>
                </a:r>
                <a14:m>
                  <m:oMath xmlns:m="http://schemas.openxmlformats.org/officeDocument/2006/math">
                    <m:r>
                      <a:rPr lang="en-US" sz="1800" b="0" i="1" dirty="0">
                        <a:latin typeface="Cambria Math" panose="02040503050406030204" pitchFamily="18" charset="0"/>
                      </a:rPr>
                      <m:t>𝑓</m:t>
                    </m:r>
                    <m:r>
                      <a:rPr lang="en-US" sz="1800" b="0" i="1" dirty="0" smtClean="0">
                        <a:latin typeface="Cambria Math" panose="02040503050406030204" pitchFamily="18" charset="0"/>
                      </a:rPr>
                      <m:t>𝑢𝑛𝑐𝑡𝑖𝑜𝑛</m:t>
                    </m:r>
                  </m:oMath>
                </a14:m>
                <a:r>
                  <a:rPr lang="en-US" sz="1800" b="0" dirty="0"/>
                  <a:t> and </a:t>
                </a:r>
                <a14:m>
                  <m:oMath xmlns:m="http://schemas.openxmlformats.org/officeDocument/2006/math">
                    <m:r>
                      <a:rPr lang="en-US" sz="1800" b="0" i="1" dirty="0">
                        <a:latin typeface="Cambria Math" panose="02040503050406030204" pitchFamily="18" charset="0"/>
                      </a:rPr>
                      <m:t>𝑡𝑟𝑒𝑒</m:t>
                    </m:r>
                    <m:r>
                      <a:rPr lang="en-US" sz="1800" b="0" i="1" dirty="0">
                        <a:latin typeface="Cambria Math" panose="02040503050406030204" pitchFamily="18" charset="0"/>
                      </a:rPr>
                      <m:t> </m:t>
                    </m:r>
                    <m:r>
                      <a:rPr lang="en-US" sz="1800" b="0" i="1" dirty="0">
                        <a:latin typeface="Cambria Math" panose="02040503050406030204" pitchFamily="18" charset="0"/>
                      </a:rPr>
                      <m:t>𝑑𝑎𝑡𝑎</m:t>
                    </m:r>
                  </m:oMath>
                </a14:m>
                <a:endParaRPr lang="en-US" sz="1800" b="0" dirty="0"/>
              </a:p>
            </p:txBody>
          </p:sp>
        </mc:Choice>
        <mc:Fallback xmlns="">
          <p:sp>
            <p:nvSpPr>
              <p:cNvPr id="3" name="Text Placeholder 2">
                <a:extLst>
                  <a:ext uri="{FF2B5EF4-FFF2-40B4-BE49-F238E27FC236}">
                    <a16:creationId xmlns:a16="http://schemas.microsoft.com/office/drawing/2014/main" id="{F77D8ACD-638B-AB46-BC94-415C49AC1F7B}"/>
                  </a:ext>
                </a:extLst>
              </p:cNvPr>
              <p:cNvSpPr>
                <a:spLocks noGrp="1" noRot="1" noChangeAspect="1" noMove="1" noResize="1" noEditPoints="1" noAdjustHandles="1" noChangeArrowheads="1" noChangeShapeType="1" noTextEdit="1"/>
              </p:cNvSpPr>
              <p:nvPr>
                <p:ph type="body" sz="half" idx="1"/>
              </p:nvPr>
            </p:nvSpPr>
            <p:spPr>
              <a:xfrm>
                <a:off x="362276" y="5156485"/>
                <a:ext cx="8534400" cy="923471"/>
              </a:xfrm>
              <a:blipFill>
                <a:blip r:embed="rId6"/>
                <a:stretch>
                  <a:fillRect l="-594" t="-2703" b="-14865"/>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F11C23C0-B91D-DE44-8D13-D86A785112D6}"/>
              </a:ext>
            </a:extLst>
          </p:cNvPr>
          <p:cNvSpPr/>
          <p:nvPr/>
        </p:nvSpPr>
        <p:spPr>
          <a:xfrm>
            <a:off x="7586181" y="4931488"/>
            <a:ext cx="389850" cy="369332"/>
          </a:xfrm>
          <a:prstGeom prst="rect">
            <a:avLst/>
          </a:prstGeom>
        </p:spPr>
        <p:txBody>
          <a:bodyPr wrap="none">
            <a:spAutoFit/>
          </a:bodyPr>
          <a:lstStyle/>
          <a:p>
            <a:r>
              <a:rPr lang="en-US" dirty="0">
                <a:solidFill>
                  <a:srgbClr val="0432FF"/>
                </a:solidFill>
              </a:rPr>
              <a:t>b)</a:t>
            </a:r>
          </a:p>
        </p:txBody>
      </p:sp>
      <p:sp>
        <p:nvSpPr>
          <p:cNvPr id="25" name="Rectangle 24">
            <a:extLst>
              <a:ext uri="{FF2B5EF4-FFF2-40B4-BE49-F238E27FC236}">
                <a16:creationId xmlns:a16="http://schemas.microsoft.com/office/drawing/2014/main" id="{39739381-691D-6644-A4CA-44A7B007906A}"/>
              </a:ext>
            </a:extLst>
          </p:cNvPr>
          <p:cNvSpPr/>
          <p:nvPr/>
        </p:nvSpPr>
        <p:spPr>
          <a:xfrm>
            <a:off x="304800" y="813642"/>
            <a:ext cx="8591876" cy="2062103"/>
          </a:xfrm>
          <a:prstGeom prst="rect">
            <a:avLst/>
          </a:prstGeom>
        </p:spPr>
        <p:txBody>
          <a:bodyPr wrap="square">
            <a:spAutoFit/>
          </a:bodyPr>
          <a:lstStyle/>
          <a:p>
            <a:pPr marL="0" indent="0">
              <a:buNone/>
            </a:pPr>
            <a:r>
              <a:rPr lang="en-US" sz="1600" dirty="0"/>
              <a:t>Tree-ring data and climatic data are compared over an interval of time called the calibration period. </a:t>
            </a:r>
          </a:p>
          <a:p>
            <a:pPr marL="0" indent="0">
              <a:buNone/>
            </a:pPr>
            <a:r>
              <a:rPr lang="en-US" sz="1600" dirty="0"/>
              <a:t>A statistical growth-environment relationship that can be used to </a:t>
            </a:r>
            <a:r>
              <a:rPr lang="en-US" sz="1600" i="1" dirty="0"/>
              <a:t>reconstruct</a:t>
            </a:r>
            <a:r>
              <a:rPr lang="en-US" sz="1600" dirty="0"/>
              <a:t> the past variations in the environment from past variations in tree-ring growth.</a:t>
            </a:r>
          </a:p>
          <a:p>
            <a:pPr marL="0" indent="0">
              <a:buNone/>
            </a:pPr>
            <a:r>
              <a:rPr lang="en-US" sz="1600" dirty="0"/>
              <a:t>The procedure that estimates the statistical growth-environment relationship is called </a:t>
            </a:r>
            <a:r>
              <a:rPr lang="en-US" sz="1600" i="1" dirty="0">
                <a:solidFill>
                  <a:srgbClr val="FF0000"/>
                </a:solidFill>
              </a:rPr>
              <a:t>calibration</a:t>
            </a:r>
            <a:r>
              <a:rPr lang="en-US" sz="1600" dirty="0"/>
              <a:t>. </a:t>
            </a:r>
          </a:p>
          <a:p>
            <a:pPr marL="0" indent="0">
              <a:buNone/>
            </a:pPr>
            <a:r>
              <a:rPr lang="en-US" sz="1600" dirty="0"/>
              <a:t>Then using these observations to test the reconstructions for those particular years. This procedure is called “</a:t>
            </a:r>
            <a:r>
              <a:rPr lang="en-US" sz="1600" i="1" dirty="0">
                <a:solidFill>
                  <a:srgbClr val="0432FF"/>
                </a:solidFill>
              </a:rPr>
              <a:t>verification</a:t>
            </a:r>
            <a:r>
              <a:rPr lang="en-US" sz="1600" dirty="0"/>
              <a:t>”. </a:t>
            </a:r>
          </a:p>
        </p:txBody>
      </p:sp>
    </p:spTree>
    <p:extLst>
      <p:ext uri="{BB962C8B-B14F-4D97-AF65-F5344CB8AC3E}">
        <p14:creationId xmlns:p14="http://schemas.microsoft.com/office/powerpoint/2010/main" val="6478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Text Box 15">
            <a:extLst>
              <a:ext uri="{FF2B5EF4-FFF2-40B4-BE49-F238E27FC236}">
                <a16:creationId xmlns:a16="http://schemas.microsoft.com/office/drawing/2014/main" id="{E7D1407E-27B3-6847-AE13-F73C5CFAE8CB}"/>
              </a:ext>
            </a:extLst>
          </p:cNvPr>
          <p:cNvSpPr txBox="1">
            <a:spLocks noChangeArrowheads="1"/>
          </p:cNvSpPr>
          <p:nvPr/>
        </p:nvSpPr>
        <p:spPr bwMode="auto">
          <a:xfrm>
            <a:off x="327025" y="6164263"/>
            <a:ext cx="3101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 name="TextBox 1">
            <a:extLst>
              <a:ext uri="{FF2B5EF4-FFF2-40B4-BE49-F238E27FC236}">
                <a16:creationId xmlns:a16="http://schemas.microsoft.com/office/drawing/2014/main" id="{7FCE3176-F85E-AE48-8F3D-24FBDA12E802}"/>
              </a:ext>
            </a:extLst>
          </p:cNvPr>
          <p:cNvSpPr txBox="1"/>
          <p:nvPr/>
        </p:nvSpPr>
        <p:spPr>
          <a:xfrm>
            <a:off x="884642" y="620626"/>
            <a:ext cx="184731" cy="369332"/>
          </a:xfrm>
          <a:prstGeom prst="rect">
            <a:avLst/>
          </a:prstGeom>
          <a:noFill/>
        </p:spPr>
        <p:txBody>
          <a:bodyPr wrap="none" rtlCol="0">
            <a:spAutoFit/>
          </a:bodyPr>
          <a:lstStyle/>
          <a:p>
            <a:endParaRPr lang="en-US" dirty="0"/>
          </a:p>
        </p:txBody>
      </p:sp>
      <p:sp>
        <p:nvSpPr>
          <p:cNvPr id="17" name="Rectangle 2">
            <a:extLst>
              <a:ext uri="{FF2B5EF4-FFF2-40B4-BE49-F238E27FC236}">
                <a16:creationId xmlns:a16="http://schemas.microsoft.com/office/drawing/2014/main" id="{7AAD688F-9E7E-4B47-A62A-86DD4C947C3D}"/>
              </a:ext>
            </a:extLst>
          </p:cNvPr>
          <p:cNvSpPr txBox="1">
            <a:spLocks noChangeArrowheads="1"/>
          </p:cNvSpPr>
          <p:nvPr/>
        </p:nvSpPr>
        <p:spPr bwMode="auto">
          <a:xfrm>
            <a:off x="457200" y="304800"/>
            <a:ext cx="8229600"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sz="2400" dirty="0"/>
              <a:t>Model Application: The Data</a:t>
            </a:r>
            <a:endParaRPr lang="en-US" altLang="en-US" sz="2400" dirty="0">
              <a:solidFill>
                <a:srgbClr val="0000FF"/>
              </a:solidFill>
            </a:endParaRPr>
          </a:p>
        </p:txBody>
      </p:sp>
      <p:sp>
        <p:nvSpPr>
          <p:cNvPr id="11" name="Text Placeholder 2">
            <a:extLst>
              <a:ext uri="{FF2B5EF4-FFF2-40B4-BE49-F238E27FC236}">
                <a16:creationId xmlns:a16="http://schemas.microsoft.com/office/drawing/2014/main" id="{11F4121A-F7F3-FF43-A09A-3369EDE52647}"/>
              </a:ext>
            </a:extLst>
          </p:cNvPr>
          <p:cNvSpPr>
            <a:spLocks noGrp="1"/>
          </p:cNvSpPr>
          <p:nvPr>
            <p:ph type="body" sz="half" idx="1"/>
          </p:nvPr>
        </p:nvSpPr>
        <p:spPr>
          <a:xfrm>
            <a:off x="457200" y="989959"/>
            <a:ext cx="8229600" cy="915041"/>
          </a:xfrm>
        </p:spPr>
        <p:txBody>
          <a:bodyPr/>
          <a:lstStyle/>
          <a:p>
            <a:pPr>
              <a:lnSpc>
                <a:spcPct val="80000"/>
              </a:lnSpc>
              <a:buFontTx/>
              <a:buNone/>
            </a:pPr>
            <a:r>
              <a:rPr lang="en-US" altLang="en-US" sz="2000" b="0" dirty="0" err="1"/>
              <a:t>Dendroclimatic</a:t>
            </a:r>
            <a:r>
              <a:rPr lang="en-US" altLang="en-US" sz="2000" b="0" dirty="0"/>
              <a:t> (western juniper) reconstruction of precipitation from</a:t>
            </a:r>
          </a:p>
          <a:p>
            <a:pPr>
              <a:lnSpc>
                <a:spcPct val="80000"/>
              </a:lnSpc>
              <a:buFontTx/>
              <a:buNone/>
            </a:pPr>
            <a:r>
              <a:rPr lang="en-US" altLang="en-US" sz="2000" b="0" dirty="0"/>
              <a:t>300 BC to AD 2001 in the Walker River watershed (California/Nevada).</a:t>
            </a:r>
          </a:p>
          <a:p>
            <a:pPr>
              <a:lnSpc>
                <a:spcPct val="80000"/>
              </a:lnSpc>
              <a:buFontTx/>
              <a:buNone/>
            </a:pPr>
            <a:r>
              <a:rPr lang="en-US" altLang="en-US" sz="2000" b="0" dirty="0"/>
              <a:t>California Climate Division 3.</a:t>
            </a:r>
          </a:p>
          <a:p>
            <a:pPr>
              <a:lnSpc>
                <a:spcPct val="80000"/>
              </a:lnSpc>
              <a:buFontTx/>
              <a:buNone/>
            </a:pPr>
            <a:endParaRPr lang="en-US" altLang="en-US" sz="2000" b="0" dirty="0"/>
          </a:p>
          <a:p>
            <a:pPr>
              <a:lnSpc>
                <a:spcPct val="80000"/>
              </a:lnSpc>
              <a:buFontTx/>
              <a:buNone/>
            </a:pPr>
            <a:endParaRPr lang="en-US" altLang="en-US" sz="2000" b="0" dirty="0"/>
          </a:p>
        </p:txBody>
      </p:sp>
      <p:graphicFrame>
        <p:nvGraphicFramePr>
          <p:cNvPr id="7" name="Object 4">
            <a:extLst>
              <a:ext uri="{FF2B5EF4-FFF2-40B4-BE49-F238E27FC236}">
                <a16:creationId xmlns:a16="http://schemas.microsoft.com/office/drawing/2014/main" id="{9F6DE90C-5682-464C-807B-F2113E8017C7}"/>
              </a:ext>
            </a:extLst>
          </p:cNvPr>
          <p:cNvGraphicFramePr>
            <a:graphicFrameLocks noChangeAspect="1"/>
          </p:cNvGraphicFramePr>
          <p:nvPr>
            <p:extLst>
              <p:ext uri="{D42A27DB-BD31-4B8C-83A1-F6EECF244321}">
                <p14:modId xmlns:p14="http://schemas.microsoft.com/office/powerpoint/2010/main" val="1905280370"/>
              </p:ext>
            </p:extLst>
          </p:nvPr>
        </p:nvGraphicFramePr>
        <p:xfrm>
          <a:off x="312914" y="1876778"/>
          <a:ext cx="8686800" cy="3268661"/>
        </p:xfrm>
        <a:graphic>
          <a:graphicData uri="http://schemas.openxmlformats.org/presentationml/2006/ole">
            <mc:AlternateContent xmlns:mc="http://schemas.openxmlformats.org/markup-compatibility/2006">
              <mc:Choice xmlns:v="urn:schemas-microsoft-com:vml" Requires="v">
                <p:oleObj spid="_x0000_s112764" name="Graph Sheet" r:id="rId4" imgW="22879050" imgH="17678400" progId="SPLUSGraphSheetFileType">
                  <p:embed/>
                </p:oleObj>
              </mc:Choice>
              <mc:Fallback>
                <p:oleObj name="Graph Sheet" r:id="rId4" imgW="22879050" imgH="17678400" progId="SPLUSGraphSheetFileType">
                  <p:embed/>
                  <p:pic>
                    <p:nvPicPr>
                      <p:cNvPr id="14340" name="Object 4">
                        <a:extLst>
                          <a:ext uri="{FF2B5EF4-FFF2-40B4-BE49-F238E27FC236}">
                            <a16:creationId xmlns:a16="http://schemas.microsoft.com/office/drawing/2014/main" id="{392D26AA-808D-264A-A83D-929CCC227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914" y="1876778"/>
                        <a:ext cx="8686800" cy="3268661"/>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30EE6778-65A0-9445-91EF-3AAD0714F03C}"/>
              </a:ext>
            </a:extLst>
          </p:cNvPr>
          <p:cNvSpPr txBox="1"/>
          <p:nvPr/>
        </p:nvSpPr>
        <p:spPr>
          <a:xfrm>
            <a:off x="327025" y="5024446"/>
            <a:ext cx="8283575" cy="861774"/>
          </a:xfrm>
          <a:prstGeom prst="rect">
            <a:avLst/>
          </a:prstGeom>
          <a:noFill/>
        </p:spPr>
        <p:txBody>
          <a:bodyPr wrap="square" rtlCol="0">
            <a:spAutoFit/>
          </a:bodyPr>
          <a:lstStyle/>
          <a:p>
            <a:r>
              <a:rPr lang="en-US" sz="1600" dirty="0"/>
              <a:t>Figure 3. Tree-ring reconstruction of water-year total precipitation (</a:t>
            </a:r>
            <a:r>
              <a:rPr lang="en-US" sz="1600" dirty="0" err="1"/>
              <a:t>sdu</a:t>
            </a:r>
            <a:r>
              <a:rPr lang="en-US" sz="1600" dirty="0"/>
              <a:t>: standard deviation units). The 1926–36 drought, which corresponds to the ‘Dust Bowl’ period, is indicated by shading below the zero reference level</a:t>
            </a:r>
            <a:r>
              <a:rPr lang="en-US" sz="1800" dirty="0"/>
              <a:t>. </a:t>
            </a:r>
          </a:p>
        </p:txBody>
      </p:sp>
      <p:sp>
        <p:nvSpPr>
          <p:cNvPr id="4" name="Slide Number Placeholder 3">
            <a:extLst>
              <a:ext uri="{FF2B5EF4-FFF2-40B4-BE49-F238E27FC236}">
                <a16:creationId xmlns:a16="http://schemas.microsoft.com/office/drawing/2014/main" id="{E301645F-8FEB-A049-81CC-7062DDE05CE0}"/>
              </a:ext>
            </a:extLst>
          </p:cNvPr>
          <p:cNvSpPr>
            <a:spLocks noGrp="1"/>
          </p:cNvSpPr>
          <p:nvPr>
            <p:ph type="sldNum" sz="quarter" idx="12"/>
          </p:nvPr>
        </p:nvSpPr>
        <p:spPr/>
        <p:txBody>
          <a:bodyPr/>
          <a:lstStyle/>
          <a:p>
            <a:fld id="{71EE6296-8C36-3049-AC57-42271FE45AAF}" type="slidenum">
              <a:rPr lang="en-US" altLang="en-US" smtClean="0"/>
              <a:pPr/>
              <a:t>11</a:t>
            </a:fld>
            <a:endParaRPr lang="en-US" altLang="en-US"/>
          </a:p>
        </p:txBody>
      </p:sp>
      <p:sp>
        <p:nvSpPr>
          <p:cNvPr id="5" name="Oval 4">
            <a:extLst>
              <a:ext uri="{FF2B5EF4-FFF2-40B4-BE49-F238E27FC236}">
                <a16:creationId xmlns:a16="http://schemas.microsoft.com/office/drawing/2014/main" id="{60726A54-E0C4-704B-A27C-5EA700BDA180}"/>
              </a:ext>
            </a:extLst>
          </p:cNvPr>
          <p:cNvSpPr/>
          <p:nvPr/>
        </p:nvSpPr>
        <p:spPr>
          <a:xfrm>
            <a:off x="8001000" y="2961572"/>
            <a:ext cx="152400" cy="685800"/>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342AFF"/>
              </a:solidFill>
            </a:endParaRPr>
          </a:p>
        </p:txBody>
      </p:sp>
    </p:spTree>
    <p:extLst>
      <p:ext uri="{BB962C8B-B14F-4D97-AF65-F5344CB8AC3E}">
        <p14:creationId xmlns:p14="http://schemas.microsoft.com/office/powerpoint/2010/main" val="70429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18ACC59-BBAE-7144-9110-F873A55F704A}"/>
                  </a:ext>
                </a:extLst>
              </p:cNvPr>
              <p:cNvSpPr>
                <a:spLocks noGrp="1"/>
              </p:cNvSpPr>
              <p:nvPr>
                <p:ph type="body" sz="half" idx="1"/>
              </p:nvPr>
            </p:nvSpPr>
            <p:spPr>
              <a:xfrm>
                <a:off x="457200" y="990600"/>
                <a:ext cx="8229600" cy="5254625"/>
              </a:xfrm>
            </p:spPr>
            <p:txBody>
              <a:bodyPr/>
              <a:lstStyle/>
              <a:p>
                <a:pPr marL="0" indent="0">
                  <a:buNone/>
                </a:pPr>
                <a:r>
                  <a:rPr lang="en-US" sz="1600" b="0" dirty="0"/>
                  <a:t>The BEG models are fit to joint distributions of positive (dry) and negative (wet) episodes:</a:t>
                </a:r>
              </a:p>
              <a:p>
                <a:pPr marL="0" indent="0">
                  <a:buNone/>
                </a:pPr>
                <a:r>
                  <a:rPr lang="en-US" sz="1600" b="0" dirty="0"/>
                  <a:t> </a:t>
                </a:r>
                <a14:m>
                  <m:oMath xmlns:m="http://schemas.openxmlformats.org/officeDocument/2006/math">
                    <m:r>
                      <a:rPr lang="en-US" sz="1600" b="1" i="1" smtClean="0">
                        <a:latin typeface="Cambria Math" panose="02040503050406030204" pitchFamily="18" charset="0"/>
                      </a:rPr>
                      <m:t>𝑩𝑬𝑮</m:t>
                    </m:r>
                    <m:r>
                      <a:rPr lang="en-US" sz="1600" b="1"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𝜷</m:t>
                        </m:r>
                      </m:e>
                      <m:sub>
                        <m:r>
                          <a:rPr lang="en-US" sz="1600" b="1" i="1" smtClean="0">
                            <a:latin typeface="Cambria Math" panose="02040503050406030204" pitchFamily="18" charset="0"/>
                          </a:rPr>
                          <m:t>+</m:t>
                        </m:r>
                      </m:sub>
                    </m:sSub>
                    <m:r>
                      <a:rPr lang="en-US" sz="1600" b="1"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b="1" i="1" smtClean="0">
                            <a:latin typeface="Cambria Math" panose="02040503050406030204" pitchFamily="18" charset="0"/>
                          </a:rPr>
                          <m:t>𝒑</m:t>
                        </m:r>
                      </m:e>
                      <m:sub>
                        <m:r>
                          <a:rPr lang="en-US" sz="1600" b="1" i="1" smtClean="0">
                            <a:latin typeface="Cambria Math" panose="02040503050406030204" pitchFamily="18" charset="0"/>
                          </a:rPr>
                          <m:t>+</m:t>
                        </m:r>
                      </m:sub>
                    </m:sSub>
                    <m:r>
                      <a:rPr lang="en-US" sz="1600" b="1" i="1" smtClean="0">
                        <a:latin typeface="Cambria Math" panose="02040503050406030204" pitchFamily="18" charset="0"/>
                      </a:rPr>
                      <m:t>)</m:t>
                    </m:r>
                  </m:oMath>
                </a14:m>
                <a:r>
                  <a:rPr lang="en-US" sz="1600" dirty="0"/>
                  <a:t> </a:t>
                </a:r>
                <a:r>
                  <a:rPr lang="en-US" sz="1600" b="0" dirty="0"/>
                  <a:t>and </a:t>
                </a:r>
                <a14:m>
                  <m:oMath xmlns:m="http://schemas.openxmlformats.org/officeDocument/2006/math">
                    <m:r>
                      <a:rPr lang="en-US" sz="1600" b="1" i="1" smtClean="0">
                        <a:latin typeface="Cambria Math" panose="02040503050406030204" pitchFamily="18" charset="0"/>
                      </a:rPr>
                      <m:t>𝑩𝑬𝑮</m:t>
                    </m:r>
                    <m:r>
                      <a:rPr lang="en-US" sz="1600" b="1"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𝜷</m:t>
                        </m:r>
                      </m:e>
                      <m:sub>
                        <m:r>
                          <a:rPr lang="en-US" sz="1600" b="1" i="1" smtClean="0">
                            <a:latin typeface="Cambria Math" panose="02040503050406030204" pitchFamily="18" charset="0"/>
                            <a:ea typeface="Cambria Math" panose="02040503050406030204" pitchFamily="18" charset="0"/>
                          </a:rPr>
                          <m:t>−</m:t>
                        </m:r>
                      </m:sub>
                    </m:sSub>
                    <m:r>
                      <a:rPr lang="en-US" sz="1600" b="1"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b="1" i="1" smtClean="0">
                            <a:latin typeface="Cambria Math" panose="02040503050406030204" pitchFamily="18" charset="0"/>
                          </a:rPr>
                          <m:t>𝒑</m:t>
                        </m:r>
                      </m:e>
                      <m:sub>
                        <m:r>
                          <a:rPr lang="en-US" sz="1600" b="1" i="1" smtClean="0">
                            <a:latin typeface="Cambria Math" panose="02040503050406030204" pitchFamily="18" charset="0"/>
                          </a:rPr>
                          <m:t>−</m:t>
                        </m:r>
                      </m:sub>
                    </m:sSub>
                    <m:r>
                      <a:rPr lang="en-US" sz="1600" b="1" i="1" smtClean="0">
                        <a:latin typeface="Cambria Math" panose="02040503050406030204" pitchFamily="18" charset="0"/>
                      </a:rPr>
                      <m:t>)</m:t>
                    </m:r>
                  </m:oMath>
                </a14:m>
                <a:endParaRPr lang="en-US" sz="1600" dirty="0"/>
              </a:p>
              <a:p>
                <a:pPr marL="0" indent="0">
                  <a:buNone/>
                </a:pPr>
                <a:r>
                  <a:rPr lang="en-US" sz="1600" b="0" dirty="0"/>
                  <a:t>with </a:t>
                </a:r>
                <a14:m>
                  <m:oMath xmlns:m="http://schemas.openxmlformats.org/officeDocument/2006/math">
                    <m:sSub>
                      <m:sSubPr>
                        <m:ctrlPr>
                          <a:rPr lang="en-US" sz="1600" b="0" i="1" dirty="0" smtClean="0">
                            <a:latin typeface="Cambria Math" panose="02040503050406030204" pitchFamily="18" charset="0"/>
                          </a:rPr>
                        </m:ctrlPr>
                      </m:sSubPr>
                      <m:e>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rPr>
                              <m:t>𝑝</m:t>
                            </m:r>
                          </m:e>
                        </m:acc>
                      </m:e>
                      <m:sub>
                        <m:r>
                          <a:rPr lang="en-US" sz="1600" b="0" i="1" dirty="0" smtClean="0">
                            <a:latin typeface="Cambria Math" panose="02040503050406030204" pitchFamily="18" charset="0"/>
                          </a:rPr>
                          <m:t>+</m:t>
                        </m:r>
                      </m:sub>
                    </m:sSub>
                    <m:r>
                      <a:rPr lang="en-US" sz="1600" b="0" i="1" dirty="0" smtClean="0">
                        <a:latin typeface="Cambria Math" panose="02040503050406030204" pitchFamily="18" charset="0"/>
                      </a:rPr>
                      <m:t>=0.58</m:t>
                    </m:r>
                    <m:r>
                      <a:rPr lang="en-US" sz="1600" b="0" i="0" dirty="0" smtClean="0">
                        <a:latin typeface="Cambria Math" panose="02040503050406030204" pitchFamily="18" charset="0"/>
                      </a:rPr>
                      <m:t>,</m:t>
                    </m:r>
                  </m:oMath>
                </a14:m>
                <a:r>
                  <a:rPr lang="en-US" sz="1600" b="0" dirty="0"/>
                  <a:t> </a:t>
                </a:r>
                <a14:m>
                  <m:oMath xmlns:m="http://schemas.openxmlformats.org/officeDocument/2006/math">
                    <m:sSub>
                      <m:sSubPr>
                        <m:ctrlPr>
                          <a:rPr lang="en-US" sz="1600" b="0" i="1" dirty="0" smtClean="0">
                            <a:latin typeface="Cambria Math" panose="02040503050406030204" pitchFamily="18" charset="0"/>
                          </a:rPr>
                        </m:ctrlPr>
                      </m:sSubPr>
                      <m:e>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ea typeface="Cambria Math" panose="02040503050406030204" pitchFamily="18" charset="0"/>
                              </a:rPr>
                              <m:t>𝛽</m:t>
                            </m:r>
                          </m:e>
                        </m:acc>
                      </m:e>
                      <m:sub>
                        <m:r>
                          <a:rPr lang="en-US" sz="1600" b="0" i="1" dirty="0" smtClean="0">
                            <a:latin typeface="Cambria Math" panose="02040503050406030204" pitchFamily="18" charset="0"/>
                          </a:rPr>
                          <m:t>+</m:t>
                        </m:r>
                      </m:sub>
                    </m:sSub>
                    <m:r>
                      <a:rPr lang="en-US" sz="1600" b="0" i="1" dirty="0" smtClean="0">
                        <a:latin typeface="Cambria Math" panose="02040503050406030204" pitchFamily="18" charset="0"/>
                      </a:rPr>
                      <m:t>=2.40,  </m:t>
                    </m:r>
                  </m:oMath>
                </a14:m>
                <a:r>
                  <a:rPr lang="en-US" sz="1600" b="0" i="0" dirty="0">
                    <a:latin typeface="+mj-lt"/>
                  </a:rPr>
                  <a:t>and</a:t>
                </a:r>
                <a14:m>
                  <m:oMath xmlns:m="http://schemas.openxmlformats.org/officeDocument/2006/math">
                    <m:r>
                      <a:rPr lang="en-US" sz="1600" b="0" i="1" dirty="0" smtClean="0">
                        <a:latin typeface="Cambria Math" panose="02040503050406030204" pitchFamily="18" charset="0"/>
                      </a:rPr>
                      <m:t> </m:t>
                    </m:r>
                    <m:sSub>
                      <m:sSubPr>
                        <m:ctrlPr>
                          <a:rPr lang="en-US" sz="1600" b="0" i="1" dirty="0" smtClean="0">
                            <a:latin typeface="Cambria Math" panose="02040503050406030204" pitchFamily="18" charset="0"/>
                          </a:rPr>
                        </m:ctrlPr>
                      </m:sSubPr>
                      <m:e>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rPr>
                              <m:t>𝑝</m:t>
                            </m:r>
                          </m:e>
                        </m:acc>
                      </m:e>
                      <m:sub>
                        <m:r>
                          <a:rPr lang="en-US" sz="1600" b="0" i="1" dirty="0" smtClean="0">
                            <a:latin typeface="Cambria Math" panose="02040503050406030204" pitchFamily="18" charset="0"/>
                          </a:rPr>
                          <m:t>−</m:t>
                        </m:r>
                      </m:sub>
                    </m:sSub>
                    <m:r>
                      <a:rPr lang="en-US" sz="1600" b="0" i="1" dirty="0" smtClean="0">
                        <a:latin typeface="Cambria Math" panose="02040503050406030204" pitchFamily="18" charset="0"/>
                      </a:rPr>
                      <m:t>=0.</m:t>
                    </m:r>
                    <m:r>
                      <a:rPr lang="en-US" sz="1600" b="0" i="0" dirty="0" smtClean="0">
                        <a:latin typeface="Cambria Math" panose="02040503050406030204" pitchFamily="18" charset="0"/>
                      </a:rPr>
                      <m:t>23,</m:t>
                    </m:r>
                    <m:r>
                      <m:rPr>
                        <m:nor/>
                      </m:rPr>
                      <a:rPr lang="en-US" sz="1600" b="0" dirty="0"/>
                      <m:t> </m:t>
                    </m:r>
                    <m:sSub>
                      <m:sSubPr>
                        <m:ctrlPr>
                          <a:rPr lang="en-US" sz="1600" b="0" i="1" dirty="0" smtClean="0">
                            <a:latin typeface="Cambria Math" panose="02040503050406030204" pitchFamily="18" charset="0"/>
                          </a:rPr>
                        </m:ctrlPr>
                      </m:sSubPr>
                      <m:e>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ea typeface="Cambria Math" panose="02040503050406030204" pitchFamily="18" charset="0"/>
                              </a:rPr>
                              <m:t>𝛽</m:t>
                            </m:r>
                          </m:e>
                        </m:acc>
                      </m:e>
                      <m:sub>
                        <m:r>
                          <a:rPr lang="en-US" sz="1600" b="0" i="1" dirty="0" smtClean="0">
                            <a:latin typeface="Cambria Math" panose="02040503050406030204" pitchFamily="18" charset="0"/>
                            <a:ea typeface="Cambria Math" panose="02040503050406030204" pitchFamily="18" charset="0"/>
                          </a:rPr>
                          <m:t>−</m:t>
                        </m:r>
                      </m:sub>
                    </m:sSub>
                    <m:r>
                      <a:rPr lang="en-US" sz="1600" b="0" i="1" dirty="0" smtClean="0">
                        <a:latin typeface="Cambria Math" panose="02040503050406030204" pitchFamily="18" charset="0"/>
                      </a:rPr>
                      <m:t>=1.42</m:t>
                    </m:r>
                  </m:oMath>
                </a14:m>
                <a:r>
                  <a:rPr lang="en-US" sz="1600" b="0" dirty="0"/>
                  <a:t>.</a:t>
                </a:r>
              </a:p>
              <a:p>
                <a:pPr marL="0" indent="0">
                  <a:buNone/>
                </a:pPr>
                <a:endParaRPr lang="en-US" sz="1600" b="0" dirty="0"/>
              </a:p>
              <a:p>
                <a:pPr marL="0" indent="0">
                  <a:buNone/>
                </a:pPr>
                <a:r>
                  <a:rPr lang="en-US" sz="1600" b="0" dirty="0"/>
                  <a:t>Marginal distributions: </a:t>
                </a:r>
              </a:p>
              <a:p>
                <a:pPr marL="0" indent="0">
                  <a:buNone/>
                </a:pPr>
                <a:r>
                  <a:rPr lang="en-US" sz="1600" b="0" dirty="0"/>
                  <a:t>the </a:t>
                </a:r>
                <a14:m>
                  <m:oMath xmlns:m="http://schemas.openxmlformats.org/officeDocument/2006/math">
                    <m:sSub>
                      <m:sSubPr>
                        <m:ctrlPr>
                          <a:rPr lang="en-US" sz="1600" i="1" dirty="0" smtClean="0">
                            <a:latin typeface="Cambria Math" panose="02040503050406030204" pitchFamily="18" charset="0"/>
                          </a:rPr>
                        </m:ctrlPr>
                      </m:sSubPr>
                      <m:e>
                        <m:r>
                          <a:rPr lang="en-US" sz="1600" b="1" i="1" dirty="0" smtClean="0">
                            <a:latin typeface="Cambria Math" panose="02040503050406030204" pitchFamily="18" charset="0"/>
                          </a:rPr>
                          <m:t>𝑿</m:t>
                        </m:r>
                      </m:e>
                      <m:sub>
                        <m:r>
                          <a:rPr lang="en-US" sz="1600" b="1" i="1" dirty="0" smtClean="0">
                            <a:latin typeface="Cambria Math" panose="02040503050406030204" pitchFamily="18" charset="0"/>
                          </a:rPr>
                          <m:t>𝒊</m:t>
                        </m:r>
                      </m:sub>
                    </m:sSub>
                    <m:r>
                      <a:rPr lang="en-US" sz="1600" b="0" i="1" dirty="0" smtClean="0">
                        <a:latin typeface="Cambria Math" panose="02040503050406030204" pitchFamily="18" charset="0"/>
                      </a:rPr>
                      <m:t> </m:t>
                    </m:r>
                  </m:oMath>
                </a14:m>
                <a:r>
                  <a:rPr lang="en-US" sz="1600" b="0" dirty="0"/>
                  <a:t>values are </a:t>
                </a:r>
                <a14:m>
                  <m:oMath xmlns:m="http://schemas.openxmlformats.org/officeDocument/2006/math">
                    <m:r>
                      <a:rPr lang="en-US" sz="1600" b="1" i="1" dirty="0" smtClean="0">
                        <a:latin typeface="Cambria Math" panose="02040503050406030204" pitchFamily="18" charset="0"/>
                      </a:rPr>
                      <m:t>𝒊</m:t>
                    </m:r>
                    <m:r>
                      <a:rPr lang="en-US" sz="1600" b="1" i="1" dirty="0" smtClean="0">
                        <a:latin typeface="Cambria Math" panose="02040503050406030204" pitchFamily="18" charset="0"/>
                      </a:rPr>
                      <m:t>.</m:t>
                    </m:r>
                    <m:r>
                      <a:rPr lang="en-US" sz="1600" b="1" i="1" dirty="0" smtClean="0">
                        <a:latin typeface="Cambria Math" panose="02040503050406030204" pitchFamily="18" charset="0"/>
                      </a:rPr>
                      <m:t>𝒊</m:t>
                    </m:r>
                    <m:r>
                      <a:rPr lang="en-US" sz="1600" b="1" i="1" dirty="0" smtClean="0">
                        <a:latin typeface="Cambria Math" panose="02040503050406030204" pitchFamily="18" charset="0"/>
                      </a:rPr>
                      <m:t>.</m:t>
                    </m:r>
                    <m:r>
                      <a:rPr lang="en-US" sz="1600" b="1" i="1" dirty="0" smtClean="0">
                        <a:latin typeface="Cambria Math" panose="02040503050406030204" pitchFamily="18" charset="0"/>
                      </a:rPr>
                      <m:t>𝒅</m:t>
                    </m:r>
                    <m:r>
                      <a:rPr lang="en-US" sz="1600" b="1" i="1" dirty="0">
                        <a:latin typeface="Cambria Math" panose="02040503050406030204" pitchFamily="18" charset="0"/>
                      </a:rPr>
                      <m:t>. </m:t>
                    </m:r>
                    <m:r>
                      <a:rPr lang="en-US" sz="1600" b="1" i="1" dirty="0">
                        <a:latin typeface="Cambria Math" panose="02040503050406030204" pitchFamily="18" charset="0"/>
                      </a:rPr>
                      <m:t>𝑬𝑿𝑷</m:t>
                    </m:r>
                    <m:r>
                      <a:rPr lang="en-US" sz="1600" b="1" i="1" dirty="0">
                        <a:latin typeface="Cambria Math" panose="02040503050406030204" pitchFamily="18" charset="0"/>
                      </a:rPr>
                      <m:t> (</m:t>
                    </m:r>
                    <m:sSub>
                      <m:sSubPr>
                        <m:ctrlPr>
                          <a:rPr lang="en-US" sz="1600" i="1">
                            <a:latin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𝜷</m:t>
                        </m:r>
                      </m:e>
                      <m:sub>
                        <m:r>
                          <a:rPr lang="en-US" sz="1600" b="1" i="1">
                            <a:latin typeface="Cambria Math" panose="02040503050406030204" pitchFamily="18" charset="0"/>
                          </a:rPr>
                          <m:t>+</m:t>
                        </m:r>
                      </m:sub>
                    </m:sSub>
                    <m:r>
                      <a:rPr lang="en-US" sz="1600" b="1" i="1">
                        <a:latin typeface="Cambria Math" panose="02040503050406030204" pitchFamily="18" charset="0"/>
                      </a:rPr>
                      <m:t>,</m:t>
                    </m:r>
                    <m:sSub>
                      <m:sSubPr>
                        <m:ctrlPr>
                          <a:rPr lang="en-US" sz="1600" i="1">
                            <a:latin typeface="Cambria Math" panose="02040503050406030204" pitchFamily="18" charset="0"/>
                          </a:rPr>
                        </m:ctrlPr>
                      </m:sSubPr>
                      <m:e>
                        <m:r>
                          <a:rPr lang="en-US" sz="1600" b="1" i="1">
                            <a:latin typeface="Cambria Math" panose="02040503050406030204" pitchFamily="18" charset="0"/>
                          </a:rPr>
                          <m:t>𝒑</m:t>
                        </m:r>
                      </m:e>
                      <m:sub>
                        <m:r>
                          <a:rPr lang="en-US" sz="1600" b="1" i="1">
                            <a:latin typeface="Cambria Math" panose="02040503050406030204" pitchFamily="18" charset="0"/>
                          </a:rPr>
                          <m:t>+</m:t>
                        </m:r>
                      </m:sub>
                    </m:sSub>
                  </m:oMath>
                </a14:m>
                <a:r>
                  <a:rPr lang="en-US" sz="1600" dirty="0"/>
                  <a:t>) </a:t>
                </a:r>
                <a:r>
                  <a:rPr lang="en-US" sz="1600" b="0" dirty="0"/>
                  <a:t>with an estimated mean of </a:t>
                </a:r>
                <a14:m>
                  <m:oMath xmlns:m="http://schemas.openxmlformats.org/officeDocument/2006/math">
                    <m:r>
                      <a:rPr lang="en-US" sz="1600" b="0" i="1" dirty="0" smtClean="0">
                        <a:latin typeface="Cambria Math" panose="02040503050406030204" pitchFamily="18" charset="0"/>
                      </a:rPr>
                      <m:t>1/(</m:t>
                    </m:r>
                    <m:sSub>
                      <m:sSubPr>
                        <m:ctrlPr>
                          <a:rPr lang="en-US" sz="1600" b="0" i="1" dirty="0">
                            <a:latin typeface="Cambria Math" panose="02040503050406030204" pitchFamily="18" charset="0"/>
                          </a:rPr>
                        </m:ctrlPr>
                      </m:sSubPr>
                      <m:e>
                        <m:acc>
                          <m:accPr>
                            <m:chr m:val="̂"/>
                            <m:ctrlPr>
                              <a:rPr lang="en-US" sz="1600" b="0" i="1" dirty="0">
                                <a:latin typeface="Cambria Math" panose="02040503050406030204" pitchFamily="18" charset="0"/>
                              </a:rPr>
                            </m:ctrlPr>
                          </m:accPr>
                          <m:e>
                            <m:r>
                              <a:rPr lang="en-US" sz="1600" b="0" i="1" dirty="0">
                                <a:latin typeface="Cambria Math" panose="02040503050406030204" pitchFamily="18" charset="0"/>
                                <a:ea typeface="Cambria Math" panose="02040503050406030204" pitchFamily="18" charset="0"/>
                              </a:rPr>
                              <m:t>𝛽</m:t>
                            </m:r>
                          </m:e>
                        </m:acc>
                      </m:e>
                      <m:sub>
                        <m:r>
                          <a:rPr lang="en-US" sz="1600" b="0" i="1" dirty="0">
                            <a:latin typeface="Cambria Math" panose="02040503050406030204" pitchFamily="18" charset="0"/>
                          </a:rPr>
                          <m:t>+</m:t>
                        </m:r>
                      </m:sub>
                    </m:sSub>
                    <m:sSub>
                      <m:sSubPr>
                        <m:ctrlPr>
                          <a:rPr lang="en-US" sz="1600" b="0" i="1" dirty="0">
                            <a:latin typeface="Cambria Math" panose="02040503050406030204" pitchFamily="18" charset="0"/>
                          </a:rPr>
                        </m:ctrlPr>
                      </m:sSubPr>
                      <m:e>
                        <m:acc>
                          <m:accPr>
                            <m:chr m:val="̂"/>
                            <m:ctrlPr>
                              <a:rPr lang="en-US" sz="1600" b="0" i="1" dirty="0">
                                <a:latin typeface="Cambria Math" panose="02040503050406030204" pitchFamily="18" charset="0"/>
                              </a:rPr>
                            </m:ctrlPr>
                          </m:accPr>
                          <m:e>
                            <m:r>
                              <a:rPr lang="en-US" sz="1600" b="0" i="1" dirty="0">
                                <a:latin typeface="Cambria Math" panose="02040503050406030204" pitchFamily="18" charset="0"/>
                              </a:rPr>
                              <m:t>𝑝</m:t>
                            </m:r>
                          </m:e>
                        </m:acc>
                      </m:e>
                      <m:sub>
                        <m:r>
                          <a:rPr lang="en-US" sz="1600" b="0" i="1" dirty="0">
                            <a:latin typeface="Cambria Math" panose="02040503050406030204" pitchFamily="18" charset="0"/>
                          </a:rPr>
                          <m:t>+</m:t>
                        </m:r>
                      </m:sub>
                    </m:sSub>
                    <m:r>
                      <a:rPr lang="en-US" sz="1600" b="0" i="1" dirty="0">
                        <a:latin typeface="Cambria Math" panose="02040503050406030204" pitchFamily="18" charset="0"/>
                      </a:rPr>
                      <m:t>) = 0.72</m:t>
                    </m:r>
                  </m:oMath>
                </a14:m>
                <a:r>
                  <a:rPr lang="en-US" sz="1600" b="0" dirty="0"/>
                  <a:t>, and the </a:t>
                </a:r>
                <a14:m>
                  <m:oMath xmlns:m="http://schemas.openxmlformats.org/officeDocument/2006/math">
                    <m:sSub>
                      <m:sSubPr>
                        <m:ctrlPr>
                          <a:rPr lang="en-US" sz="1600" i="1" dirty="0" smtClean="0">
                            <a:latin typeface="Cambria Math" panose="02040503050406030204" pitchFamily="18" charset="0"/>
                          </a:rPr>
                        </m:ctrlPr>
                      </m:sSubPr>
                      <m:e>
                        <m:r>
                          <a:rPr lang="en-US" sz="1600" b="1" i="1" dirty="0" smtClean="0">
                            <a:latin typeface="Cambria Math" panose="02040503050406030204" pitchFamily="18" charset="0"/>
                          </a:rPr>
                          <m:t>𝑵</m:t>
                        </m:r>
                      </m:e>
                      <m:sub>
                        <m:r>
                          <a:rPr lang="en-US" sz="1600" b="1" i="1" dirty="0" smtClean="0">
                            <a:latin typeface="Cambria Math" panose="02040503050406030204" pitchFamily="18" charset="0"/>
                          </a:rPr>
                          <m:t>𝒊</m:t>
                        </m:r>
                      </m:sub>
                    </m:sSub>
                  </m:oMath>
                </a14:m>
                <a:r>
                  <a:rPr lang="en-US" sz="1600" dirty="0"/>
                  <a:t> </a:t>
                </a:r>
                <a:r>
                  <a:rPr lang="en-US" sz="1600" b="0" dirty="0"/>
                  <a:t>values are </a:t>
                </a:r>
                <a14:m>
                  <m:oMath xmlns:m="http://schemas.openxmlformats.org/officeDocument/2006/math">
                    <m:r>
                      <a:rPr lang="en-US" sz="1600" b="1" i="1" dirty="0" smtClean="0">
                        <a:latin typeface="Cambria Math" panose="02040503050406030204" pitchFamily="18" charset="0"/>
                      </a:rPr>
                      <m:t>𝒊</m:t>
                    </m:r>
                    <m:r>
                      <a:rPr lang="en-US" sz="1600" b="1" i="1" dirty="0" smtClean="0">
                        <a:latin typeface="Cambria Math" panose="02040503050406030204" pitchFamily="18" charset="0"/>
                      </a:rPr>
                      <m:t>.</m:t>
                    </m:r>
                    <m:r>
                      <a:rPr lang="en-US" sz="1600" b="1" i="1" dirty="0" smtClean="0">
                        <a:latin typeface="Cambria Math" panose="02040503050406030204" pitchFamily="18" charset="0"/>
                      </a:rPr>
                      <m:t>𝒊</m:t>
                    </m:r>
                    <m:r>
                      <a:rPr lang="en-US" sz="1600" b="1" i="1" dirty="0" smtClean="0">
                        <a:latin typeface="Cambria Math" panose="02040503050406030204" pitchFamily="18" charset="0"/>
                      </a:rPr>
                      <m:t>.</m:t>
                    </m:r>
                    <m:r>
                      <a:rPr lang="en-US" sz="1600" b="1" i="1" dirty="0" smtClean="0">
                        <a:latin typeface="Cambria Math" panose="02040503050406030204" pitchFamily="18" charset="0"/>
                      </a:rPr>
                      <m:t>𝒅</m:t>
                    </m:r>
                    <m:r>
                      <a:rPr lang="en-US" sz="1600" b="1" i="1" dirty="0">
                        <a:latin typeface="Cambria Math" panose="02040503050406030204" pitchFamily="18" charset="0"/>
                      </a:rPr>
                      <m:t>. </m:t>
                    </m:r>
                    <m:r>
                      <a:rPr lang="en-US" sz="1600" b="1" i="1" dirty="0">
                        <a:latin typeface="Cambria Math" panose="02040503050406030204" pitchFamily="18" charset="0"/>
                      </a:rPr>
                      <m:t>𝑮𝑬𝑶</m:t>
                    </m:r>
                    <m:r>
                      <a:rPr lang="en-US" sz="1600" b="1" i="1" dirty="0">
                        <a:latin typeface="Cambria Math" panose="02040503050406030204" pitchFamily="18" charset="0"/>
                      </a:rPr>
                      <m:t>(</m:t>
                    </m:r>
                    <m:sSub>
                      <m:sSubPr>
                        <m:ctrlPr>
                          <a:rPr lang="en-US" sz="1600" i="1">
                            <a:latin typeface="Cambria Math" panose="02040503050406030204" pitchFamily="18" charset="0"/>
                          </a:rPr>
                        </m:ctrlPr>
                      </m:sSubPr>
                      <m:e>
                        <m:r>
                          <a:rPr lang="en-US" sz="1600" b="1" i="1">
                            <a:latin typeface="Cambria Math" panose="02040503050406030204" pitchFamily="18" charset="0"/>
                          </a:rPr>
                          <m:t>𝒑</m:t>
                        </m:r>
                      </m:e>
                      <m:sub>
                        <m:r>
                          <a:rPr lang="en-US" sz="1600" b="1" i="1">
                            <a:latin typeface="Cambria Math" panose="02040503050406030204" pitchFamily="18" charset="0"/>
                          </a:rPr>
                          <m:t>+</m:t>
                        </m:r>
                      </m:sub>
                    </m:sSub>
                    <m:r>
                      <a:rPr lang="en-US" sz="1600" b="1" i="1" dirty="0">
                        <a:latin typeface="Cambria Math" panose="02040503050406030204" pitchFamily="18" charset="0"/>
                      </a:rPr>
                      <m:t>) </m:t>
                    </m:r>
                  </m:oMath>
                </a14:m>
                <a:r>
                  <a:rPr lang="en-US" sz="1600" b="0" dirty="0"/>
                  <a:t>with an estimated parameter </a:t>
                </a:r>
                <a14:m>
                  <m:oMath xmlns:m="http://schemas.openxmlformats.org/officeDocument/2006/math">
                    <m:sSub>
                      <m:sSubPr>
                        <m:ctrlPr>
                          <a:rPr lang="en-US" sz="1600" b="0" i="1" dirty="0">
                            <a:latin typeface="Cambria Math" panose="02040503050406030204" pitchFamily="18" charset="0"/>
                          </a:rPr>
                        </m:ctrlPr>
                      </m:sSubPr>
                      <m:e>
                        <m:acc>
                          <m:accPr>
                            <m:chr m:val="̂"/>
                            <m:ctrlPr>
                              <a:rPr lang="en-US" sz="1600" b="0" i="1" dirty="0">
                                <a:latin typeface="Cambria Math" panose="02040503050406030204" pitchFamily="18" charset="0"/>
                              </a:rPr>
                            </m:ctrlPr>
                          </m:accPr>
                          <m:e>
                            <m:r>
                              <a:rPr lang="en-US" sz="1600" b="0" i="1" dirty="0">
                                <a:latin typeface="Cambria Math" panose="02040503050406030204" pitchFamily="18" charset="0"/>
                              </a:rPr>
                              <m:t>𝑝</m:t>
                            </m:r>
                          </m:e>
                        </m:acc>
                      </m:e>
                      <m:sub>
                        <m:r>
                          <a:rPr lang="en-US" sz="1600" b="0" i="1" dirty="0">
                            <a:latin typeface="Cambria Math" panose="02040503050406030204" pitchFamily="18" charset="0"/>
                          </a:rPr>
                          <m:t>+</m:t>
                        </m:r>
                      </m:sub>
                    </m:sSub>
                    <m:r>
                      <a:rPr lang="en-US" sz="1600" b="0" i="1" dirty="0">
                        <a:latin typeface="Cambria Math" panose="02040503050406030204" pitchFamily="18" charset="0"/>
                      </a:rPr>
                      <m:t>= 0.58</m:t>
                    </m:r>
                    <m:r>
                      <a:rPr lang="en-US" sz="1600" b="0" i="0" dirty="0" smtClean="0">
                        <a:latin typeface="Cambria Math" panose="02040503050406030204" pitchFamily="18" charset="0"/>
                      </a:rPr>
                      <m:t>,</m:t>
                    </m:r>
                  </m:oMath>
                </a14:m>
                <a:r>
                  <a:rPr lang="en-US" sz="1600" b="0" dirty="0"/>
                  <a:t> </a:t>
                </a:r>
              </a:p>
              <a:p>
                <a:pPr marL="0" indent="0">
                  <a:buNone/>
                </a:pPr>
                <a:r>
                  <a:rPr lang="en-US" sz="1600" b="0" dirty="0"/>
                  <a:t>the </a:t>
                </a:r>
                <a14:m>
                  <m:oMath xmlns:m="http://schemas.openxmlformats.org/officeDocument/2006/math">
                    <m:sSub>
                      <m:sSubPr>
                        <m:ctrlPr>
                          <a:rPr lang="en-US" sz="1600" i="1" dirty="0" smtClean="0">
                            <a:latin typeface="Cambria Math" panose="02040503050406030204" pitchFamily="18" charset="0"/>
                          </a:rPr>
                        </m:ctrlPr>
                      </m:sSubPr>
                      <m:e>
                        <m:r>
                          <a:rPr lang="en-US" sz="1600" b="1" i="1" dirty="0" smtClean="0">
                            <a:latin typeface="Cambria Math" panose="02040503050406030204" pitchFamily="18" charset="0"/>
                          </a:rPr>
                          <m:t>𝒀</m:t>
                        </m:r>
                      </m:e>
                      <m:sub>
                        <m:r>
                          <a:rPr lang="en-US" sz="1600" b="1" i="1" dirty="0" smtClean="0">
                            <a:latin typeface="Cambria Math" panose="02040503050406030204" pitchFamily="18" charset="0"/>
                          </a:rPr>
                          <m:t>𝒊</m:t>
                        </m:r>
                      </m:sub>
                    </m:sSub>
                  </m:oMath>
                </a14:m>
                <a:r>
                  <a:rPr lang="en-US" sz="1600" dirty="0"/>
                  <a:t> </a:t>
                </a:r>
                <a:r>
                  <a:rPr lang="en-US" sz="1600" b="0" dirty="0"/>
                  <a:t>values are </a:t>
                </a:r>
                <a14:m>
                  <m:oMath xmlns:m="http://schemas.openxmlformats.org/officeDocument/2006/math">
                    <m:r>
                      <a:rPr lang="en-US" sz="1600" b="1" i="1" dirty="0" smtClean="0">
                        <a:latin typeface="Cambria Math" panose="02040503050406030204" pitchFamily="18" charset="0"/>
                      </a:rPr>
                      <m:t>𝒊</m:t>
                    </m:r>
                    <m:r>
                      <a:rPr lang="en-US" sz="1600" b="1" i="1" dirty="0" smtClean="0">
                        <a:latin typeface="Cambria Math" panose="02040503050406030204" pitchFamily="18" charset="0"/>
                      </a:rPr>
                      <m:t>.</m:t>
                    </m:r>
                    <m:r>
                      <a:rPr lang="en-US" sz="1600" b="1" i="1" dirty="0" smtClean="0">
                        <a:latin typeface="Cambria Math" panose="02040503050406030204" pitchFamily="18" charset="0"/>
                      </a:rPr>
                      <m:t>𝒊</m:t>
                    </m:r>
                    <m:r>
                      <a:rPr lang="en-US" sz="1600" b="1" i="1" dirty="0" smtClean="0">
                        <a:latin typeface="Cambria Math" panose="02040503050406030204" pitchFamily="18" charset="0"/>
                      </a:rPr>
                      <m:t>.</m:t>
                    </m:r>
                    <m:r>
                      <a:rPr lang="en-US" sz="1600" b="1" i="1" dirty="0" smtClean="0">
                        <a:latin typeface="Cambria Math" panose="02040503050406030204" pitchFamily="18" charset="0"/>
                      </a:rPr>
                      <m:t>𝒅</m:t>
                    </m:r>
                    <m:r>
                      <a:rPr lang="en-US" sz="1600" b="1" i="1" dirty="0">
                        <a:latin typeface="Cambria Math" panose="02040503050406030204" pitchFamily="18" charset="0"/>
                      </a:rPr>
                      <m:t>. </m:t>
                    </m:r>
                    <m:r>
                      <a:rPr lang="en-US" sz="1600" b="1" i="1" dirty="0">
                        <a:latin typeface="Cambria Math" panose="02040503050406030204" pitchFamily="18" charset="0"/>
                      </a:rPr>
                      <m:t>𝑬𝑿𝑷</m:t>
                    </m:r>
                    <m:r>
                      <a:rPr lang="en-US" sz="1600" b="1" i="1" dirty="0">
                        <a:latin typeface="Cambria Math" panose="02040503050406030204" pitchFamily="18" charset="0"/>
                      </a:rPr>
                      <m:t> (</m:t>
                    </m:r>
                    <m:sSub>
                      <m:sSubPr>
                        <m:ctrlPr>
                          <a:rPr lang="en-US" sz="1600" i="1">
                            <a:latin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𝜷</m:t>
                        </m:r>
                      </m:e>
                      <m:sub>
                        <m:r>
                          <a:rPr lang="en-US" sz="1600" b="1" i="1">
                            <a:latin typeface="Cambria Math" panose="02040503050406030204" pitchFamily="18" charset="0"/>
                            <a:ea typeface="Cambria Math" panose="02040503050406030204" pitchFamily="18" charset="0"/>
                          </a:rPr>
                          <m:t>−</m:t>
                        </m:r>
                      </m:sub>
                    </m:sSub>
                    <m:r>
                      <a:rPr lang="en-US" sz="1600" b="1" i="1">
                        <a:latin typeface="Cambria Math" panose="02040503050406030204" pitchFamily="18" charset="0"/>
                      </a:rPr>
                      <m:t>,</m:t>
                    </m:r>
                    <m:sSub>
                      <m:sSubPr>
                        <m:ctrlPr>
                          <a:rPr lang="en-US" sz="1600" i="1">
                            <a:latin typeface="Cambria Math" panose="02040503050406030204" pitchFamily="18" charset="0"/>
                          </a:rPr>
                        </m:ctrlPr>
                      </m:sSubPr>
                      <m:e>
                        <m:r>
                          <a:rPr lang="en-US" sz="1600" b="1" i="1">
                            <a:latin typeface="Cambria Math" panose="02040503050406030204" pitchFamily="18" charset="0"/>
                          </a:rPr>
                          <m:t>𝒑</m:t>
                        </m:r>
                      </m:e>
                      <m:sub>
                        <m:r>
                          <a:rPr lang="en-US" sz="1600" b="1" i="1">
                            <a:latin typeface="Cambria Math" panose="02040503050406030204" pitchFamily="18" charset="0"/>
                          </a:rPr>
                          <m:t>−</m:t>
                        </m:r>
                      </m:sub>
                    </m:sSub>
                    <m:r>
                      <a:rPr lang="en-US" sz="1600" b="1" i="1" dirty="0">
                        <a:latin typeface="Cambria Math" panose="02040503050406030204" pitchFamily="18" charset="0"/>
                      </a:rPr>
                      <m:t>) </m:t>
                    </m:r>
                  </m:oMath>
                </a14:m>
                <a:r>
                  <a:rPr lang="en-US" sz="1600" dirty="0"/>
                  <a:t> </a:t>
                </a:r>
                <a:r>
                  <a:rPr lang="en-US" sz="1600" b="0" dirty="0"/>
                  <a:t>with an estimated mean of </a:t>
                </a:r>
                <a14:m>
                  <m:oMath xmlns:m="http://schemas.openxmlformats.org/officeDocument/2006/math">
                    <m:r>
                      <a:rPr lang="en-US" sz="1600" b="0" i="1" dirty="0" smtClean="0">
                        <a:latin typeface="Cambria Math" panose="02040503050406030204" pitchFamily="18" charset="0"/>
                      </a:rPr>
                      <m:t>1/(</m:t>
                    </m:r>
                    <m:sSub>
                      <m:sSubPr>
                        <m:ctrlPr>
                          <a:rPr lang="en-US" sz="1600" b="0" i="1" dirty="0">
                            <a:latin typeface="Cambria Math" panose="02040503050406030204" pitchFamily="18" charset="0"/>
                          </a:rPr>
                        </m:ctrlPr>
                      </m:sSubPr>
                      <m:e>
                        <m:acc>
                          <m:accPr>
                            <m:chr m:val="̂"/>
                            <m:ctrlPr>
                              <a:rPr lang="en-US" sz="1600" b="0" i="1" dirty="0">
                                <a:latin typeface="Cambria Math" panose="02040503050406030204" pitchFamily="18" charset="0"/>
                              </a:rPr>
                            </m:ctrlPr>
                          </m:accPr>
                          <m:e>
                            <m:r>
                              <a:rPr lang="en-US" sz="1600" b="0" i="1" dirty="0">
                                <a:latin typeface="Cambria Math" panose="02040503050406030204" pitchFamily="18" charset="0"/>
                                <a:ea typeface="Cambria Math" panose="02040503050406030204" pitchFamily="18" charset="0"/>
                              </a:rPr>
                              <m:t>𝛽</m:t>
                            </m:r>
                          </m:e>
                        </m:acc>
                      </m:e>
                      <m:sub>
                        <m:r>
                          <a:rPr lang="en-US" sz="1600" b="0" i="1" dirty="0">
                            <a:latin typeface="Cambria Math" panose="02040503050406030204" pitchFamily="18" charset="0"/>
                            <a:ea typeface="Cambria Math" panose="02040503050406030204" pitchFamily="18" charset="0"/>
                          </a:rPr>
                          <m:t>−</m:t>
                        </m:r>
                      </m:sub>
                    </m:sSub>
                    <m:sSub>
                      <m:sSubPr>
                        <m:ctrlPr>
                          <a:rPr lang="en-US" sz="1600" b="0" i="1" dirty="0">
                            <a:latin typeface="Cambria Math" panose="02040503050406030204" pitchFamily="18" charset="0"/>
                          </a:rPr>
                        </m:ctrlPr>
                      </m:sSubPr>
                      <m:e>
                        <m:acc>
                          <m:accPr>
                            <m:chr m:val="̂"/>
                            <m:ctrlPr>
                              <a:rPr lang="en-US" sz="1600" b="0" i="1" dirty="0">
                                <a:latin typeface="Cambria Math" panose="02040503050406030204" pitchFamily="18" charset="0"/>
                              </a:rPr>
                            </m:ctrlPr>
                          </m:accPr>
                          <m:e>
                            <m:r>
                              <a:rPr lang="en-US" sz="1600" b="0" i="1" dirty="0">
                                <a:latin typeface="Cambria Math" panose="02040503050406030204" pitchFamily="18" charset="0"/>
                              </a:rPr>
                              <m:t>𝑝</m:t>
                            </m:r>
                          </m:e>
                        </m:acc>
                      </m:e>
                      <m:sub>
                        <m:r>
                          <a:rPr lang="en-US" sz="1600" b="0" i="1" dirty="0">
                            <a:latin typeface="Cambria Math" panose="02040503050406030204" pitchFamily="18" charset="0"/>
                          </a:rPr>
                          <m:t>−</m:t>
                        </m:r>
                      </m:sub>
                    </m:sSub>
                    <m:r>
                      <a:rPr lang="en-US" sz="1600" b="0" i="1" dirty="0">
                        <a:latin typeface="Cambria Math" panose="02040503050406030204" pitchFamily="18" charset="0"/>
                      </a:rPr>
                      <m:t>) = 3.14</m:t>
                    </m:r>
                  </m:oMath>
                </a14:m>
                <a:r>
                  <a:rPr lang="en-US" sz="1600" b="0" dirty="0"/>
                  <a:t>, and the </a:t>
                </a:r>
                <a14:m>
                  <m:oMath xmlns:m="http://schemas.openxmlformats.org/officeDocument/2006/math">
                    <m:sSub>
                      <m:sSubPr>
                        <m:ctrlPr>
                          <a:rPr lang="en-US" sz="1600" i="1" dirty="0" smtClean="0">
                            <a:latin typeface="Cambria Math" panose="02040503050406030204" pitchFamily="18" charset="0"/>
                          </a:rPr>
                        </m:ctrlPr>
                      </m:sSubPr>
                      <m:e>
                        <m:r>
                          <a:rPr lang="en-US" sz="1600" b="1" i="1" dirty="0" smtClean="0">
                            <a:latin typeface="Cambria Math" panose="02040503050406030204" pitchFamily="18" charset="0"/>
                          </a:rPr>
                          <m:t>𝑴</m:t>
                        </m:r>
                      </m:e>
                      <m:sub>
                        <m:r>
                          <a:rPr lang="en-US" sz="1600" b="1" i="1" dirty="0" smtClean="0">
                            <a:latin typeface="Cambria Math" panose="02040503050406030204" pitchFamily="18" charset="0"/>
                          </a:rPr>
                          <m:t>𝒊</m:t>
                        </m:r>
                      </m:sub>
                    </m:sSub>
                  </m:oMath>
                </a14:m>
                <a:r>
                  <a:rPr lang="en-US" sz="1600" dirty="0"/>
                  <a:t> </a:t>
                </a:r>
                <a:r>
                  <a:rPr lang="en-US" sz="1600" b="0" dirty="0"/>
                  <a:t>values are </a:t>
                </a:r>
                <a14:m>
                  <m:oMath xmlns:m="http://schemas.openxmlformats.org/officeDocument/2006/math">
                    <m:r>
                      <a:rPr lang="en-US" sz="1600" b="1" i="1" dirty="0" smtClean="0">
                        <a:latin typeface="Cambria Math" panose="02040503050406030204" pitchFamily="18" charset="0"/>
                      </a:rPr>
                      <m:t>𝒊</m:t>
                    </m:r>
                    <m:r>
                      <a:rPr lang="en-US" sz="1600" b="1" i="1" dirty="0" smtClean="0">
                        <a:latin typeface="Cambria Math" panose="02040503050406030204" pitchFamily="18" charset="0"/>
                      </a:rPr>
                      <m:t>.</m:t>
                    </m:r>
                    <m:r>
                      <a:rPr lang="en-US" sz="1600" b="1" i="1" dirty="0" smtClean="0">
                        <a:latin typeface="Cambria Math" panose="02040503050406030204" pitchFamily="18" charset="0"/>
                      </a:rPr>
                      <m:t>𝒊</m:t>
                    </m:r>
                    <m:r>
                      <a:rPr lang="en-US" sz="1600" b="1" i="1" dirty="0" smtClean="0">
                        <a:latin typeface="Cambria Math" panose="02040503050406030204" pitchFamily="18" charset="0"/>
                      </a:rPr>
                      <m:t>.</m:t>
                    </m:r>
                    <m:r>
                      <a:rPr lang="en-US" sz="1600" b="1" i="1" dirty="0" smtClean="0">
                        <a:latin typeface="Cambria Math" panose="02040503050406030204" pitchFamily="18" charset="0"/>
                      </a:rPr>
                      <m:t>𝒅</m:t>
                    </m:r>
                    <m:r>
                      <a:rPr lang="en-US" sz="1600" b="1" i="1" dirty="0">
                        <a:latin typeface="Cambria Math" panose="02040503050406030204" pitchFamily="18" charset="0"/>
                      </a:rPr>
                      <m:t>. </m:t>
                    </m:r>
                    <m:r>
                      <a:rPr lang="en-US" sz="1600" b="1" i="1" dirty="0">
                        <a:latin typeface="Cambria Math" panose="02040503050406030204" pitchFamily="18" charset="0"/>
                      </a:rPr>
                      <m:t>𝑮𝑬𝑶</m:t>
                    </m:r>
                    <m:r>
                      <a:rPr lang="en-US" sz="1600" b="1" i="1" dirty="0">
                        <a:latin typeface="Cambria Math" panose="02040503050406030204" pitchFamily="18" charset="0"/>
                      </a:rPr>
                      <m:t>(</m:t>
                    </m:r>
                    <m:sSub>
                      <m:sSubPr>
                        <m:ctrlPr>
                          <a:rPr lang="en-US" sz="1600" i="1">
                            <a:latin typeface="Cambria Math" panose="02040503050406030204" pitchFamily="18" charset="0"/>
                          </a:rPr>
                        </m:ctrlPr>
                      </m:sSubPr>
                      <m:e>
                        <m:r>
                          <a:rPr lang="en-US" sz="1600" b="1" i="1">
                            <a:latin typeface="Cambria Math" panose="02040503050406030204" pitchFamily="18" charset="0"/>
                          </a:rPr>
                          <m:t>𝒑</m:t>
                        </m:r>
                      </m:e>
                      <m:sub>
                        <m:r>
                          <a:rPr lang="en-US" sz="1600" b="1" i="1">
                            <a:latin typeface="Cambria Math" panose="02040503050406030204" pitchFamily="18" charset="0"/>
                          </a:rPr>
                          <m:t>−</m:t>
                        </m:r>
                      </m:sub>
                    </m:sSub>
                  </m:oMath>
                </a14:m>
                <a:r>
                  <a:rPr lang="en-US" sz="1600" dirty="0"/>
                  <a:t>)</a:t>
                </a:r>
                <a:r>
                  <a:rPr lang="en-US" sz="1600" b="0" dirty="0"/>
                  <a:t> with an estimated parameter </a:t>
                </a:r>
                <a14:m>
                  <m:oMath xmlns:m="http://schemas.openxmlformats.org/officeDocument/2006/math">
                    <m:sSub>
                      <m:sSubPr>
                        <m:ctrlPr>
                          <a:rPr lang="en-US" sz="1600" b="0" i="1" dirty="0">
                            <a:latin typeface="Cambria Math" panose="02040503050406030204" pitchFamily="18" charset="0"/>
                          </a:rPr>
                        </m:ctrlPr>
                      </m:sSubPr>
                      <m:e>
                        <m:acc>
                          <m:accPr>
                            <m:chr m:val="̂"/>
                            <m:ctrlPr>
                              <a:rPr lang="en-US" sz="1600" b="0" i="1" dirty="0">
                                <a:latin typeface="Cambria Math" panose="02040503050406030204" pitchFamily="18" charset="0"/>
                              </a:rPr>
                            </m:ctrlPr>
                          </m:accPr>
                          <m:e>
                            <m:r>
                              <a:rPr lang="en-US" sz="1600" b="0" i="1" dirty="0" smtClean="0">
                                <a:latin typeface="Cambria Math" panose="02040503050406030204" pitchFamily="18" charset="0"/>
                              </a:rPr>
                              <m:t> </m:t>
                            </m:r>
                            <m:r>
                              <a:rPr lang="en-US" sz="1600" b="0" i="1" dirty="0">
                                <a:latin typeface="Cambria Math" panose="02040503050406030204" pitchFamily="18" charset="0"/>
                              </a:rPr>
                              <m:t>𝑝</m:t>
                            </m:r>
                          </m:e>
                        </m:acc>
                      </m:e>
                      <m:sub>
                        <m:r>
                          <a:rPr lang="en-US" sz="1600" b="0" i="1" dirty="0">
                            <a:latin typeface="Cambria Math" panose="02040503050406030204" pitchFamily="18" charset="0"/>
                          </a:rPr>
                          <m:t>−</m:t>
                        </m:r>
                      </m:sub>
                    </m:sSub>
                    <m:r>
                      <a:rPr lang="en-US" sz="1600" b="0" i="1" dirty="0" smtClean="0">
                        <a:latin typeface="Cambria Math" panose="02040503050406030204" pitchFamily="18" charset="0"/>
                      </a:rPr>
                      <m:t>= 0.23.</m:t>
                    </m:r>
                  </m:oMath>
                </a14:m>
                <a:endParaRPr lang="en-US" sz="1600" b="0" dirty="0"/>
              </a:p>
              <a:p>
                <a:pPr marL="0" indent="0">
                  <a:buNone/>
                </a:pPr>
                <a:endParaRPr lang="en-US" sz="1600" b="0" dirty="0"/>
              </a:p>
              <a:p>
                <a:pPr marL="0" indent="0">
                  <a:buNone/>
                </a:pPr>
                <a:r>
                  <a:rPr lang="en-US" sz="1600" b="0" dirty="0"/>
                  <a:t>The difference between the estimated parameters, which indicates that climatic processes affecting these territories, are not symmetrical for droughts and floods. </a:t>
                </a:r>
              </a:p>
              <a:p>
                <a:pPr marL="0" indent="0">
                  <a:buNone/>
                </a:pPr>
                <a:endParaRPr lang="en-US" sz="1800" b="0" dirty="0"/>
              </a:p>
              <a:p>
                <a:pPr marL="0" indent="0">
                  <a:buNone/>
                </a:pPr>
                <a:r>
                  <a:rPr lang="en-US" sz="1600" b="0" dirty="0"/>
                  <a:t>Tree-ring records are known to represent dry periods more accurately than wet ones. </a:t>
                </a:r>
              </a:p>
              <a:p>
                <a:pPr marL="0" indent="0">
                  <a:buNone/>
                </a:pPr>
                <a:endParaRPr lang="en-US" sz="1600" b="0" dirty="0"/>
              </a:p>
              <a:p>
                <a:pPr marL="0" indent="0">
                  <a:buNone/>
                </a:pPr>
                <a:endParaRPr lang="en-US" dirty="0"/>
              </a:p>
            </p:txBody>
          </p:sp>
        </mc:Choice>
        <mc:Fallback xmlns="">
          <p:sp>
            <p:nvSpPr>
              <p:cNvPr id="3" name="Text Placeholder 2">
                <a:extLst>
                  <a:ext uri="{FF2B5EF4-FFF2-40B4-BE49-F238E27FC236}">
                    <a16:creationId xmlns:a16="http://schemas.microsoft.com/office/drawing/2014/main" id="{918ACC59-BBAE-7144-9110-F873A55F704A}"/>
                  </a:ext>
                </a:extLst>
              </p:cNvPr>
              <p:cNvSpPr>
                <a:spLocks noGrp="1" noRot="1" noChangeAspect="1" noMove="1" noResize="1" noEditPoints="1" noAdjustHandles="1" noChangeArrowheads="1" noChangeShapeType="1" noTextEdit="1"/>
              </p:cNvSpPr>
              <p:nvPr>
                <p:ph type="body" sz="half" idx="1"/>
              </p:nvPr>
            </p:nvSpPr>
            <p:spPr>
              <a:xfrm>
                <a:off x="457200" y="990600"/>
                <a:ext cx="8229600" cy="5254625"/>
              </a:xfrm>
              <a:blipFill>
                <a:blip r:embed="rId2"/>
                <a:stretch>
                  <a:fillRect l="-463" t="-241"/>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2CFE0815-C6A8-E346-97BE-12D656BAD70E}"/>
              </a:ext>
            </a:extLst>
          </p:cNvPr>
          <p:cNvSpPr>
            <a:spLocks noGrp="1"/>
          </p:cNvSpPr>
          <p:nvPr>
            <p:ph type="title"/>
          </p:nvPr>
        </p:nvSpPr>
        <p:spPr>
          <a:xfrm>
            <a:off x="457200" y="274638"/>
            <a:ext cx="8229600" cy="715962"/>
          </a:xfrm>
        </p:spPr>
        <p:txBody>
          <a:bodyPr/>
          <a:lstStyle/>
          <a:p>
            <a:r>
              <a:rPr lang="en-US" sz="2400" dirty="0"/>
              <a:t>Model Fitting</a:t>
            </a:r>
          </a:p>
        </p:txBody>
      </p:sp>
      <p:sp>
        <p:nvSpPr>
          <p:cNvPr id="11" name="Slide Number Placeholder 10">
            <a:extLst>
              <a:ext uri="{FF2B5EF4-FFF2-40B4-BE49-F238E27FC236}">
                <a16:creationId xmlns:a16="http://schemas.microsoft.com/office/drawing/2014/main" id="{8F07F516-5A9B-4341-B4B4-3E228E1DE17D}"/>
              </a:ext>
            </a:extLst>
          </p:cNvPr>
          <p:cNvSpPr>
            <a:spLocks noGrp="1"/>
          </p:cNvSpPr>
          <p:nvPr>
            <p:ph type="sldNum" sz="quarter" idx="12"/>
          </p:nvPr>
        </p:nvSpPr>
        <p:spPr/>
        <p:txBody>
          <a:bodyPr/>
          <a:lstStyle/>
          <a:p>
            <a:fld id="{71EE6296-8C36-3049-AC57-42271FE45AAF}" type="slidenum">
              <a:rPr lang="en-US" altLang="en-US" smtClean="0"/>
              <a:pPr/>
              <a:t>12</a:t>
            </a:fld>
            <a:endParaRPr lang="en-US" altLang="en-US"/>
          </a:p>
        </p:txBody>
      </p:sp>
    </p:spTree>
    <p:extLst>
      <p:ext uri="{BB962C8B-B14F-4D97-AF65-F5344CB8AC3E}">
        <p14:creationId xmlns:p14="http://schemas.microsoft.com/office/powerpoint/2010/main" val="289770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18ACC59-BBAE-7144-9110-F873A55F704A}"/>
                  </a:ext>
                </a:extLst>
              </p:cNvPr>
              <p:cNvSpPr>
                <a:spLocks noGrp="1"/>
              </p:cNvSpPr>
              <p:nvPr>
                <p:ph type="body" sz="half" idx="1"/>
              </p:nvPr>
            </p:nvSpPr>
            <p:spPr>
              <a:xfrm>
                <a:off x="426474" y="1006424"/>
                <a:ext cx="8291052" cy="750234"/>
              </a:xfrm>
            </p:spPr>
            <p:txBody>
              <a:bodyPr/>
              <a:lstStyle/>
              <a:p>
                <a:pPr marL="0" indent="0">
                  <a:buNone/>
                </a:pPr>
                <a:r>
                  <a:rPr lang="en-US" sz="1800" b="0" dirty="0"/>
                  <a:t>Histograms of the </a:t>
                </a:r>
                <a14:m>
                  <m:oMath xmlns:m="http://schemas.openxmlformats.org/officeDocument/2006/math">
                    <m:sSub>
                      <m:sSubPr>
                        <m:ctrlPr>
                          <a:rPr lang="en-US" sz="1800" i="1" dirty="0" smtClean="0">
                            <a:latin typeface="Cambria Math" panose="02040503050406030204" pitchFamily="18" charset="0"/>
                          </a:rPr>
                        </m:ctrlPr>
                      </m:sSubPr>
                      <m:e>
                        <m:r>
                          <a:rPr lang="en-US" sz="1800" b="1" i="1" dirty="0" smtClean="0">
                            <a:latin typeface="Cambria Math" panose="02040503050406030204" pitchFamily="18" charset="0"/>
                          </a:rPr>
                          <m:t>𝑿</m:t>
                        </m:r>
                      </m:e>
                      <m:sub>
                        <m:r>
                          <a:rPr lang="en-US" sz="1800" b="1" i="1" dirty="0" smtClean="0">
                            <a:latin typeface="Cambria Math" panose="02040503050406030204" pitchFamily="18" charset="0"/>
                          </a:rPr>
                          <m:t>𝒊</m:t>
                        </m:r>
                      </m:sub>
                    </m:sSub>
                  </m:oMath>
                </a14:m>
                <a:r>
                  <a:rPr lang="en-US" sz="1800" dirty="0"/>
                  <a:t> </a:t>
                </a:r>
                <a:r>
                  <a:rPr lang="en-US" sz="1800" b="0" dirty="0"/>
                  <a:t>and </a:t>
                </a:r>
                <a14:m>
                  <m:oMath xmlns:m="http://schemas.openxmlformats.org/officeDocument/2006/math">
                    <m:sSub>
                      <m:sSubPr>
                        <m:ctrlPr>
                          <a:rPr lang="en-US" sz="1800" i="1" dirty="0" smtClean="0">
                            <a:latin typeface="Cambria Math" panose="02040503050406030204" pitchFamily="18" charset="0"/>
                          </a:rPr>
                        </m:ctrlPr>
                      </m:sSubPr>
                      <m:e>
                        <m:r>
                          <a:rPr lang="en-US" sz="1800" b="1" i="1" dirty="0" smtClean="0">
                            <a:latin typeface="Cambria Math" panose="02040503050406030204" pitchFamily="18" charset="0"/>
                          </a:rPr>
                          <m:t>𝒀</m:t>
                        </m:r>
                      </m:e>
                      <m:sub>
                        <m:r>
                          <a:rPr lang="en-US" sz="1800" b="1" i="1" dirty="0" smtClean="0">
                            <a:latin typeface="Cambria Math" panose="02040503050406030204" pitchFamily="18" charset="0"/>
                          </a:rPr>
                          <m:t>𝒊</m:t>
                        </m:r>
                      </m:sub>
                    </m:sSub>
                  </m:oMath>
                </a14:m>
                <a:r>
                  <a:rPr lang="en-US" sz="1800" dirty="0"/>
                  <a:t> </a:t>
                </a:r>
                <a:r>
                  <a:rPr lang="en-US" sz="1800" b="0" dirty="0"/>
                  <a:t>values overlaid with the corresponding estimated exponential PDFs.</a:t>
                </a:r>
              </a:p>
            </p:txBody>
          </p:sp>
        </mc:Choice>
        <mc:Fallback xmlns="">
          <p:sp>
            <p:nvSpPr>
              <p:cNvPr id="3" name="Text Placeholder 2">
                <a:extLst>
                  <a:ext uri="{FF2B5EF4-FFF2-40B4-BE49-F238E27FC236}">
                    <a16:creationId xmlns:a16="http://schemas.microsoft.com/office/drawing/2014/main" id="{918ACC59-BBAE-7144-9110-F873A55F704A}"/>
                  </a:ext>
                </a:extLst>
              </p:cNvPr>
              <p:cNvSpPr>
                <a:spLocks noGrp="1" noRot="1" noChangeAspect="1" noMove="1" noResize="1" noEditPoints="1" noAdjustHandles="1" noChangeArrowheads="1" noChangeShapeType="1" noTextEdit="1"/>
              </p:cNvSpPr>
              <p:nvPr>
                <p:ph type="body" sz="half" idx="1"/>
              </p:nvPr>
            </p:nvSpPr>
            <p:spPr>
              <a:xfrm>
                <a:off x="426474" y="1006424"/>
                <a:ext cx="8291052" cy="750234"/>
              </a:xfrm>
              <a:blipFill>
                <a:blip r:embed="rId2"/>
                <a:stretch>
                  <a:fillRect l="-613" t="-1667"/>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2CFE0815-C6A8-E346-97BE-12D656BAD70E}"/>
              </a:ext>
            </a:extLst>
          </p:cNvPr>
          <p:cNvSpPr>
            <a:spLocks noGrp="1"/>
          </p:cNvSpPr>
          <p:nvPr>
            <p:ph type="title"/>
          </p:nvPr>
        </p:nvSpPr>
        <p:spPr>
          <a:xfrm>
            <a:off x="457200" y="274638"/>
            <a:ext cx="8229600" cy="715962"/>
          </a:xfrm>
        </p:spPr>
        <p:txBody>
          <a:bodyPr/>
          <a:lstStyle/>
          <a:p>
            <a:r>
              <a:rPr lang="en-US" sz="2400" dirty="0"/>
              <a:t>Model Application</a:t>
            </a:r>
          </a:p>
        </p:txBody>
      </p:sp>
      <p:pic>
        <p:nvPicPr>
          <p:cNvPr id="17" name="Content Placeholder 16">
            <a:extLst>
              <a:ext uri="{FF2B5EF4-FFF2-40B4-BE49-F238E27FC236}">
                <a16:creationId xmlns:a16="http://schemas.microsoft.com/office/drawing/2014/main" id="{46BB55C9-77A7-1F46-98FA-6C00314592CB}"/>
              </a:ext>
            </a:extLst>
          </p:cNvPr>
          <p:cNvPicPr>
            <a:picLocks noGrp="1" noChangeAspect="1"/>
          </p:cNvPicPr>
          <p:nvPr>
            <p:ph sz="quarter" idx="3"/>
          </p:nvPr>
        </p:nvPicPr>
        <p:blipFill>
          <a:blip r:embed="rId3"/>
          <a:stretch>
            <a:fillRect/>
          </a:stretch>
        </p:blipFill>
        <p:spPr>
          <a:xfrm>
            <a:off x="809581" y="2057400"/>
            <a:ext cx="7203740" cy="2662942"/>
          </a:xfrm>
        </p:spPr>
      </p:pic>
      <p:sp>
        <p:nvSpPr>
          <p:cNvPr id="18" name="TextBox 17">
            <a:extLst>
              <a:ext uri="{FF2B5EF4-FFF2-40B4-BE49-F238E27FC236}">
                <a16:creationId xmlns:a16="http://schemas.microsoft.com/office/drawing/2014/main" id="{865C5EB8-0B08-8442-83E3-1F670267017E}"/>
              </a:ext>
            </a:extLst>
          </p:cNvPr>
          <p:cNvSpPr txBox="1"/>
          <p:nvPr/>
        </p:nvSpPr>
        <p:spPr>
          <a:xfrm>
            <a:off x="432118" y="5181600"/>
            <a:ext cx="8407082" cy="584775"/>
          </a:xfrm>
          <a:prstGeom prst="rect">
            <a:avLst/>
          </a:prstGeom>
          <a:noFill/>
        </p:spPr>
        <p:txBody>
          <a:bodyPr wrap="square" rtlCol="0">
            <a:spAutoFit/>
          </a:bodyPr>
          <a:lstStyle/>
          <a:p>
            <a:r>
              <a:rPr lang="en-US" sz="1600" dirty="0"/>
              <a:t>Figure 6. Probability histogram and fitted exponential distribution for positive and negative magnitudes of reconstructed </a:t>
            </a:r>
            <a:r>
              <a:rPr lang="en-US" sz="1600" dirty="0" err="1"/>
              <a:t>hydroclimatic</a:t>
            </a:r>
            <a:r>
              <a:rPr lang="en-US" sz="1600" dirty="0"/>
              <a:t> episodes. </a:t>
            </a:r>
          </a:p>
        </p:txBody>
      </p:sp>
      <p:sp>
        <p:nvSpPr>
          <p:cNvPr id="19" name="Slide Number Placeholder 18">
            <a:extLst>
              <a:ext uri="{FF2B5EF4-FFF2-40B4-BE49-F238E27FC236}">
                <a16:creationId xmlns:a16="http://schemas.microsoft.com/office/drawing/2014/main" id="{E614B7BB-5924-8B48-9421-F84F60643EE1}"/>
              </a:ext>
            </a:extLst>
          </p:cNvPr>
          <p:cNvSpPr>
            <a:spLocks noGrp="1"/>
          </p:cNvSpPr>
          <p:nvPr>
            <p:ph type="sldNum" sz="quarter" idx="12"/>
          </p:nvPr>
        </p:nvSpPr>
        <p:spPr/>
        <p:txBody>
          <a:bodyPr/>
          <a:lstStyle/>
          <a:p>
            <a:fld id="{71EE6296-8C36-3049-AC57-42271FE45AAF}" type="slidenum">
              <a:rPr lang="en-US" altLang="en-US" smtClean="0"/>
              <a:pPr/>
              <a:t>13</a:t>
            </a:fld>
            <a:endParaRPr lang="en-US" altLang="en-US"/>
          </a:p>
        </p:txBody>
      </p:sp>
    </p:spTree>
    <p:extLst>
      <p:ext uri="{BB962C8B-B14F-4D97-AF65-F5344CB8AC3E}">
        <p14:creationId xmlns:p14="http://schemas.microsoft.com/office/powerpoint/2010/main" val="413689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ACC59-BBAE-7144-9110-F873A55F704A}"/>
              </a:ext>
            </a:extLst>
          </p:cNvPr>
          <p:cNvSpPr>
            <a:spLocks noGrp="1"/>
          </p:cNvSpPr>
          <p:nvPr>
            <p:ph type="body" sz="half" idx="1"/>
          </p:nvPr>
        </p:nvSpPr>
        <p:spPr>
          <a:xfrm>
            <a:off x="457200" y="990600"/>
            <a:ext cx="4038600" cy="4525963"/>
          </a:xfrm>
        </p:spPr>
        <p:txBody>
          <a:bodyPr/>
          <a:lstStyle/>
          <a:p>
            <a:pPr marL="0" indent="0">
              <a:buNone/>
            </a:pPr>
            <a:endParaRPr lang="en-US" sz="1600" b="0" dirty="0"/>
          </a:p>
          <a:p>
            <a:pPr marL="0" indent="0">
              <a:buNone/>
            </a:pPr>
            <a:endParaRPr lang="en-US" dirty="0"/>
          </a:p>
        </p:txBody>
      </p:sp>
      <p:pic>
        <p:nvPicPr>
          <p:cNvPr id="7" name="Content Placeholder 6">
            <a:extLst>
              <a:ext uri="{FF2B5EF4-FFF2-40B4-BE49-F238E27FC236}">
                <a16:creationId xmlns:a16="http://schemas.microsoft.com/office/drawing/2014/main" id="{FB3854E0-2A46-0A43-A24A-8B076761CEB8}"/>
              </a:ext>
            </a:extLst>
          </p:cNvPr>
          <p:cNvPicPr>
            <a:picLocks noGrp="1" noChangeAspect="1"/>
          </p:cNvPicPr>
          <p:nvPr>
            <p:ph sz="quarter" idx="2"/>
          </p:nvPr>
        </p:nvPicPr>
        <p:blipFill>
          <a:blip r:embed="rId2"/>
          <a:stretch>
            <a:fillRect/>
          </a:stretch>
        </p:blipFill>
        <p:spPr>
          <a:xfrm>
            <a:off x="341489" y="2224794"/>
            <a:ext cx="3175780" cy="3705077"/>
          </a:xfrm>
        </p:spPr>
      </p:pic>
      <p:sp>
        <p:nvSpPr>
          <p:cNvPr id="5" name="Content Placeholder 4">
            <a:extLst>
              <a:ext uri="{FF2B5EF4-FFF2-40B4-BE49-F238E27FC236}">
                <a16:creationId xmlns:a16="http://schemas.microsoft.com/office/drawing/2014/main" id="{27A56C4F-CBDB-7E4C-BDAC-207009782F18}"/>
              </a:ext>
            </a:extLst>
          </p:cNvPr>
          <p:cNvSpPr>
            <a:spLocks noGrp="1"/>
          </p:cNvSpPr>
          <p:nvPr>
            <p:ph sz="quarter" idx="3"/>
          </p:nvPr>
        </p:nvSpPr>
        <p:spPr>
          <a:xfrm>
            <a:off x="3491089" y="2258661"/>
            <a:ext cx="5184422" cy="1266003"/>
          </a:xfrm>
        </p:spPr>
        <p:txBody>
          <a:bodyPr/>
          <a:lstStyle/>
          <a:p>
            <a:pPr marL="0" indent="0">
              <a:buNone/>
            </a:pPr>
            <a:r>
              <a:rPr lang="en-US" sz="1600" b="0" dirty="0"/>
              <a:t>Figure 5. Empirical (solid line) and hypothesized (dashed line) geometric cumulative density function (CDF) of duration for positive (red lines) and negative (blue lines) episodes in the reconstructed </a:t>
            </a:r>
            <a:r>
              <a:rPr lang="en-US" sz="1600" b="0" dirty="0" err="1"/>
              <a:t>hydroclimatic</a:t>
            </a:r>
            <a:r>
              <a:rPr lang="en-US" sz="1600" b="0" dirty="0"/>
              <a:t> record.</a:t>
            </a:r>
          </a:p>
        </p:txBody>
      </p:sp>
      <p:sp>
        <p:nvSpPr>
          <p:cNvPr id="10" name="Title 1">
            <a:extLst>
              <a:ext uri="{FF2B5EF4-FFF2-40B4-BE49-F238E27FC236}">
                <a16:creationId xmlns:a16="http://schemas.microsoft.com/office/drawing/2014/main" id="{2CFE0815-C6A8-E346-97BE-12D656BAD70E}"/>
              </a:ext>
            </a:extLst>
          </p:cNvPr>
          <p:cNvSpPr>
            <a:spLocks noGrp="1"/>
          </p:cNvSpPr>
          <p:nvPr>
            <p:ph type="title"/>
          </p:nvPr>
        </p:nvSpPr>
        <p:spPr>
          <a:xfrm>
            <a:off x="457200" y="274638"/>
            <a:ext cx="8229600" cy="715962"/>
          </a:xfrm>
        </p:spPr>
        <p:txBody>
          <a:bodyPr/>
          <a:lstStyle/>
          <a:p>
            <a:r>
              <a:rPr lang="en-US" sz="2400" dirty="0"/>
              <a:t>Model Application</a:t>
            </a:r>
          </a:p>
        </p:txBody>
      </p:sp>
      <p:sp>
        <p:nvSpPr>
          <p:cNvPr id="11" name="Slide Number Placeholder 10">
            <a:extLst>
              <a:ext uri="{FF2B5EF4-FFF2-40B4-BE49-F238E27FC236}">
                <a16:creationId xmlns:a16="http://schemas.microsoft.com/office/drawing/2014/main" id="{8F07F516-5A9B-4341-B4B4-3E228E1DE17D}"/>
              </a:ext>
            </a:extLst>
          </p:cNvPr>
          <p:cNvSpPr>
            <a:spLocks noGrp="1"/>
          </p:cNvSpPr>
          <p:nvPr>
            <p:ph type="sldNum" sz="quarter" idx="12"/>
          </p:nvPr>
        </p:nvSpPr>
        <p:spPr/>
        <p:txBody>
          <a:bodyPr/>
          <a:lstStyle/>
          <a:p>
            <a:fld id="{71EE6296-8C36-3049-AC57-42271FE45AAF}" type="slidenum">
              <a:rPr lang="en-US" altLang="en-US" smtClean="0"/>
              <a:pPr/>
              <a:t>14</a:t>
            </a:fld>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26E1248-620D-3847-97B6-39CB171DD20F}"/>
                  </a:ext>
                </a:extLst>
              </p:cNvPr>
              <p:cNvSpPr txBox="1"/>
              <p:nvPr/>
            </p:nvSpPr>
            <p:spPr>
              <a:xfrm>
                <a:off x="304800" y="1024466"/>
                <a:ext cx="8382000" cy="1200329"/>
              </a:xfrm>
              <a:prstGeom prst="rect">
                <a:avLst/>
              </a:prstGeom>
              <a:noFill/>
            </p:spPr>
            <p:txBody>
              <a:bodyPr wrap="square" rtlCol="0">
                <a:spAutoFit/>
              </a:bodyPr>
              <a:lstStyle/>
              <a:p>
                <a:r>
                  <a:rPr lang="en-US" dirty="0"/>
                  <a:t>Theoretical and empirical cumulative density functions (CDFs) </a:t>
                </a:r>
              </a:p>
              <a:p>
                <a:r>
                  <a:rPr lang="en-US" dirty="0"/>
                  <a:t>of durations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𝑵</m:t>
                        </m:r>
                      </m:e>
                      <m:sub>
                        <m:r>
                          <a:rPr lang="en-US" b="1" i="1" dirty="0" smtClean="0">
                            <a:latin typeface="Cambria Math" panose="02040503050406030204" pitchFamily="18" charset="0"/>
                          </a:rPr>
                          <m:t>𝒊</m:t>
                        </m:r>
                      </m:sub>
                    </m:sSub>
                  </m:oMath>
                </a14:m>
                <a:r>
                  <a:rPr lang="en-US" b="1" dirty="0"/>
                  <a:t> </a:t>
                </a:r>
                <a:r>
                  <a:rPr lang="en-US" dirty="0"/>
                  <a:t>and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𝑴</m:t>
                        </m:r>
                      </m:e>
                      <m:sub>
                        <m:r>
                          <a:rPr lang="en-US" b="1" i="1" dirty="0" smtClean="0">
                            <a:latin typeface="Cambria Math" panose="02040503050406030204" pitchFamily="18" charset="0"/>
                          </a:rPr>
                          <m:t>𝒊</m:t>
                        </m:r>
                      </m:sub>
                    </m:sSub>
                  </m:oMath>
                </a14:m>
                <a:r>
                  <a:rPr lang="en-US" b="1" dirty="0"/>
                  <a:t> </a:t>
                </a:r>
                <a:r>
                  <a:rPr lang="en-US" dirty="0"/>
                  <a:t>(Figure 5), </a:t>
                </a:r>
              </a:p>
              <a:p>
                <a:r>
                  <a:rPr lang="en-US" dirty="0"/>
                  <a:t>as well as empirical and model relative frequencies (see Tables II and III), also indicate a tight match. </a:t>
                </a:r>
              </a:p>
            </p:txBody>
          </p:sp>
        </mc:Choice>
        <mc:Fallback xmlns="">
          <p:sp>
            <p:nvSpPr>
              <p:cNvPr id="2" name="TextBox 1">
                <a:extLst>
                  <a:ext uri="{FF2B5EF4-FFF2-40B4-BE49-F238E27FC236}">
                    <a16:creationId xmlns:a16="http://schemas.microsoft.com/office/drawing/2014/main" id="{A26E1248-620D-3847-97B6-39CB171DD20F}"/>
                  </a:ext>
                </a:extLst>
              </p:cNvPr>
              <p:cNvSpPr txBox="1">
                <a:spLocks noRot="1" noChangeAspect="1" noMove="1" noResize="1" noEditPoints="1" noAdjustHandles="1" noChangeArrowheads="1" noChangeShapeType="1" noTextEdit="1"/>
              </p:cNvSpPr>
              <p:nvPr/>
            </p:nvSpPr>
            <p:spPr>
              <a:xfrm>
                <a:off x="304800" y="1024466"/>
                <a:ext cx="8382000" cy="1200329"/>
              </a:xfrm>
              <a:prstGeom prst="rect">
                <a:avLst/>
              </a:prstGeom>
              <a:blipFill>
                <a:blip r:embed="rId3"/>
                <a:stretch>
                  <a:fillRect l="-606" t="-2105" b="-6316"/>
                </a:stretch>
              </a:blipFill>
            </p:spPr>
            <p:txBody>
              <a:bodyPr/>
              <a:lstStyle/>
              <a:p>
                <a:r>
                  <a:rPr lang="en-US">
                    <a:noFill/>
                  </a:rPr>
                  <a:t> </a:t>
                </a:r>
              </a:p>
            </p:txBody>
          </p:sp>
        </mc:Fallback>
      </mc:AlternateContent>
      <p:pic>
        <p:nvPicPr>
          <p:cNvPr id="9" name="Content Placeholder 12">
            <a:extLst>
              <a:ext uri="{FF2B5EF4-FFF2-40B4-BE49-F238E27FC236}">
                <a16:creationId xmlns:a16="http://schemas.microsoft.com/office/drawing/2014/main" id="{D34A9FBF-9D7C-924B-9836-C146C002EE1B}"/>
              </a:ext>
            </a:extLst>
          </p:cNvPr>
          <p:cNvPicPr>
            <a:picLocks noChangeAspect="1"/>
          </p:cNvPicPr>
          <p:nvPr/>
        </p:nvPicPr>
        <p:blipFill>
          <a:blip r:embed="rId4"/>
          <a:stretch>
            <a:fillRect/>
          </a:stretch>
        </p:blipFill>
        <p:spPr bwMode="auto">
          <a:xfrm>
            <a:off x="3695454" y="4068086"/>
            <a:ext cx="5011102" cy="1846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0B03-F875-EE44-945A-FE585C52CC66}"/>
              </a:ext>
            </a:extLst>
          </p:cNvPr>
          <p:cNvSpPr>
            <a:spLocks noGrp="1"/>
          </p:cNvSpPr>
          <p:nvPr>
            <p:ph type="title"/>
          </p:nvPr>
        </p:nvSpPr>
        <p:spPr>
          <a:xfrm>
            <a:off x="457200" y="274638"/>
            <a:ext cx="8229600" cy="715962"/>
          </a:xfrm>
        </p:spPr>
        <p:txBody>
          <a:bodyPr/>
          <a:lstStyle/>
          <a:p>
            <a:r>
              <a:rPr lang="en-US" sz="2400" dirty="0"/>
              <a:t>Model Application</a:t>
            </a:r>
          </a:p>
        </p:txBody>
      </p:sp>
      <p:sp>
        <p:nvSpPr>
          <p:cNvPr id="16" name="Slide Number Placeholder 15">
            <a:extLst>
              <a:ext uri="{FF2B5EF4-FFF2-40B4-BE49-F238E27FC236}">
                <a16:creationId xmlns:a16="http://schemas.microsoft.com/office/drawing/2014/main" id="{746458FD-4BC1-8441-829C-6E9BC0BF7F44}"/>
              </a:ext>
            </a:extLst>
          </p:cNvPr>
          <p:cNvSpPr>
            <a:spLocks noGrp="1"/>
          </p:cNvSpPr>
          <p:nvPr>
            <p:ph type="sldNum" sz="quarter" idx="12"/>
          </p:nvPr>
        </p:nvSpPr>
        <p:spPr/>
        <p:txBody>
          <a:bodyPr/>
          <a:lstStyle/>
          <a:p>
            <a:fld id="{71EE6296-8C36-3049-AC57-42271FE45AAF}" type="slidenum">
              <a:rPr lang="en-US" altLang="en-US" smtClean="0"/>
              <a:pPr/>
              <a:t>15</a:t>
            </a:fld>
            <a:endParaRPr lang="en-US" alt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65A010B-98A1-A143-9548-60FD24386779}"/>
                  </a:ext>
                </a:extLst>
              </p:cNvPr>
              <p:cNvSpPr/>
              <p:nvPr/>
            </p:nvSpPr>
            <p:spPr>
              <a:xfrm>
                <a:off x="800099" y="1060795"/>
                <a:ext cx="7732887" cy="1215333"/>
              </a:xfrm>
              <a:prstGeom prst="rect">
                <a:avLst/>
              </a:prstGeom>
            </p:spPr>
            <p:txBody>
              <a:bodyPr wrap="square">
                <a:spAutoFit/>
              </a:bodyPr>
              <a:lstStyle/>
              <a:p>
                <a:pPr marL="0" indent="0">
                  <a:buNone/>
                </a:pPr>
                <a:r>
                  <a:rPr lang="en-US" dirty="0"/>
                  <a:t>The goodness-of-fit of the bivariate model was tested by considering the conditional distributions of </a:t>
                </a:r>
                <a14:m>
                  <m:oMath xmlns:m="http://schemas.openxmlformats.org/officeDocument/2006/math">
                    <m:r>
                      <a:rPr lang="en-US" i="1" dirty="0">
                        <a:latin typeface="Cambria Math" panose="02040503050406030204" pitchFamily="18" charset="0"/>
                      </a:rPr>
                      <m:t>𝑋</m:t>
                    </m:r>
                    <m:r>
                      <a:rPr lang="en-US" i="1" dirty="0">
                        <a:latin typeface="Cambria Math" panose="02040503050406030204" pitchFamily="18" charset="0"/>
                      </a:rPr>
                      <m:t> </m:t>
                    </m:r>
                    <m:r>
                      <a:rPr lang="en-US" i="1" dirty="0">
                        <a:latin typeface="Cambria Math" panose="02040503050406030204" pitchFamily="18" charset="0"/>
                      </a:rPr>
                      <m:t>𝑔𝑖𝑣𝑒𝑛</m:t>
                    </m:r>
                    <m:r>
                      <a:rPr lang="en-US" i="1" dirty="0">
                        <a:latin typeface="Cambria Math" panose="02040503050406030204" pitchFamily="18" charset="0"/>
                      </a:rPr>
                      <m:t> </m:t>
                    </m:r>
                    <m:r>
                      <a:rPr lang="en-US" i="1" dirty="0">
                        <a:latin typeface="Cambria Math" panose="02040503050406030204" pitchFamily="18" charset="0"/>
                      </a:rPr>
                      <m:t>𝑁</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 </m:t>
                    </m:r>
                  </m:oMath>
                </a14:m>
                <a:r>
                  <a:rPr lang="en-US" dirty="0"/>
                  <a:t>and of </a:t>
                </a:r>
                <a14:m>
                  <m:oMath xmlns:m="http://schemas.openxmlformats.org/officeDocument/2006/math">
                    <m:r>
                      <a:rPr lang="en-US" i="1" dirty="0">
                        <a:latin typeface="Cambria Math" panose="02040503050406030204" pitchFamily="18" charset="0"/>
                      </a:rPr>
                      <m:t>𝑌</m:t>
                    </m:r>
                    <m:r>
                      <a:rPr lang="en-US" i="1" dirty="0">
                        <a:latin typeface="Cambria Math" panose="02040503050406030204" pitchFamily="18" charset="0"/>
                      </a:rPr>
                      <m:t> </m:t>
                    </m:r>
                    <m:r>
                      <a:rPr lang="en-US" i="1" dirty="0">
                        <a:latin typeface="Cambria Math" panose="02040503050406030204" pitchFamily="18" charset="0"/>
                      </a:rPr>
                      <m:t>𝑔𝑖𝑣𝑒𝑛</m:t>
                    </m:r>
                    <m:r>
                      <a:rPr lang="en-US" i="1" dirty="0">
                        <a:latin typeface="Cambria Math" panose="02040503050406030204" pitchFamily="18" charset="0"/>
                      </a:rPr>
                      <m:t> </m:t>
                    </m:r>
                    <m:r>
                      <a:rPr lang="en-US" i="1" dirty="0">
                        <a:latin typeface="Cambria Math" panose="02040503050406030204" pitchFamily="18" charset="0"/>
                      </a:rPr>
                      <m:t>𝑀</m:t>
                    </m:r>
                    <m:r>
                      <a:rPr lang="en-US" i="1" dirty="0">
                        <a:latin typeface="Cambria Math" panose="02040503050406030204" pitchFamily="18" charset="0"/>
                      </a:rPr>
                      <m:t>=</m:t>
                    </m:r>
                    <m:r>
                      <a:rPr lang="en-US" i="1" dirty="0">
                        <a:latin typeface="Cambria Math" panose="02040503050406030204" pitchFamily="18" charset="0"/>
                      </a:rPr>
                      <m:t>𝑛</m:t>
                    </m:r>
                  </m:oMath>
                </a14:m>
                <a:r>
                  <a:rPr lang="en-US" dirty="0"/>
                  <a:t>, which according to our model is gamma with shape parameter </a:t>
                </a:r>
                <a14:m>
                  <m:oMath xmlns:m="http://schemas.openxmlformats.org/officeDocument/2006/math">
                    <m:r>
                      <a:rPr lang="en-US" i="1" dirty="0">
                        <a:latin typeface="Cambria Math" panose="02040503050406030204" pitchFamily="18" charset="0"/>
                      </a:rPr>
                      <m:t>𝑛</m:t>
                    </m:r>
                  </m:oMath>
                </a14:m>
                <a:r>
                  <a:rPr lang="en-US" dirty="0"/>
                  <a:t> and scale parameter </a:t>
                </a:r>
                <a14:m>
                  <m:oMath xmlns:m="http://schemas.openxmlformats.org/officeDocument/2006/math">
                    <m:acc>
                      <m:accPr>
                        <m:chr m:val="̂"/>
                        <m:ctrlPr>
                          <a:rPr lang="el-GR" i="1" dirty="0">
                            <a:latin typeface="Cambria Math" panose="02040503050406030204" pitchFamily="18" charset="0"/>
                          </a:rPr>
                        </m:ctrlPr>
                      </m:accPr>
                      <m:e>
                        <m:r>
                          <a:rPr lang="el-GR" i="1" dirty="0">
                            <a:latin typeface="Cambria Math" panose="02040503050406030204" pitchFamily="18" charset="0"/>
                          </a:rPr>
                          <m:t>𝛽</m:t>
                        </m:r>
                      </m:e>
                    </m:acc>
                  </m:oMath>
                </a14:m>
                <a:r>
                  <a:rPr lang="el-GR" dirty="0"/>
                  <a:t>. </a:t>
                </a:r>
              </a:p>
            </p:txBody>
          </p:sp>
        </mc:Choice>
        <mc:Fallback xmlns="">
          <p:sp>
            <p:nvSpPr>
              <p:cNvPr id="8" name="Rectangle 7">
                <a:extLst>
                  <a:ext uri="{FF2B5EF4-FFF2-40B4-BE49-F238E27FC236}">
                    <a16:creationId xmlns:a16="http://schemas.microsoft.com/office/drawing/2014/main" id="{F65A010B-98A1-A143-9548-60FD24386779}"/>
                  </a:ext>
                </a:extLst>
              </p:cNvPr>
              <p:cNvSpPr>
                <a:spLocks noRot="1" noChangeAspect="1" noMove="1" noResize="1" noEditPoints="1" noAdjustHandles="1" noChangeArrowheads="1" noChangeShapeType="1" noTextEdit="1"/>
              </p:cNvSpPr>
              <p:nvPr/>
            </p:nvSpPr>
            <p:spPr>
              <a:xfrm>
                <a:off x="800099" y="1060795"/>
                <a:ext cx="7732887" cy="1215333"/>
              </a:xfrm>
              <a:prstGeom prst="rect">
                <a:avLst/>
              </a:prstGeom>
              <a:blipFill>
                <a:blip r:embed="rId2"/>
                <a:stretch>
                  <a:fillRect l="-492" t="-3158" b="-631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B9C98DF-4AAF-B547-8650-CB575A2657D0}"/>
              </a:ext>
            </a:extLst>
          </p:cNvPr>
          <p:cNvPicPr>
            <a:picLocks noChangeAspect="1"/>
          </p:cNvPicPr>
          <p:nvPr/>
        </p:nvPicPr>
        <p:blipFill>
          <a:blip r:embed="rId3"/>
          <a:stretch>
            <a:fillRect/>
          </a:stretch>
        </p:blipFill>
        <p:spPr>
          <a:xfrm>
            <a:off x="457200" y="2276128"/>
            <a:ext cx="5035550" cy="3778800"/>
          </a:xfrm>
          <a:prstGeom prst="rect">
            <a:avLst/>
          </a:prstGeom>
        </p:spPr>
      </p:pic>
      <p:sp>
        <p:nvSpPr>
          <p:cNvPr id="11" name="TextBox 10">
            <a:extLst>
              <a:ext uri="{FF2B5EF4-FFF2-40B4-BE49-F238E27FC236}">
                <a16:creationId xmlns:a16="http://schemas.microsoft.com/office/drawing/2014/main" id="{FCD8F7A2-AB41-BC42-AB71-ED4745D2FBA7}"/>
              </a:ext>
            </a:extLst>
          </p:cNvPr>
          <p:cNvSpPr txBox="1"/>
          <p:nvPr/>
        </p:nvSpPr>
        <p:spPr>
          <a:xfrm>
            <a:off x="5492750" y="2276128"/>
            <a:ext cx="3402894" cy="3785652"/>
          </a:xfrm>
          <a:prstGeom prst="rect">
            <a:avLst/>
          </a:prstGeom>
          <a:noFill/>
        </p:spPr>
        <p:txBody>
          <a:bodyPr wrap="square" rtlCol="0">
            <a:spAutoFit/>
          </a:bodyPr>
          <a:lstStyle/>
          <a:p>
            <a:r>
              <a:rPr lang="en-US" sz="1600" dirty="0"/>
              <a:t>Figure 6. Conditional distribution </a:t>
            </a:r>
          </a:p>
          <a:p>
            <a:r>
              <a:rPr lang="en-US" sz="1600" dirty="0"/>
              <a:t>of magnitude given duration n </a:t>
            </a:r>
          </a:p>
          <a:p>
            <a:r>
              <a:rPr lang="en-US" sz="1600" dirty="0"/>
              <a:t>for positive (upper panels) and </a:t>
            </a:r>
          </a:p>
          <a:p>
            <a:r>
              <a:rPr lang="en-US" sz="1600" dirty="0"/>
              <a:t>negative (lower panels) </a:t>
            </a:r>
          </a:p>
          <a:p>
            <a:r>
              <a:rPr lang="en-US" sz="1600" dirty="0"/>
              <a:t>episodes in the water-year </a:t>
            </a:r>
          </a:p>
          <a:p>
            <a:r>
              <a:rPr lang="en-US" sz="1600" dirty="0"/>
              <a:t>precipitation reconstruction.</a:t>
            </a:r>
          </a:p>
          <a:p>
            <a:r>
              <a:rPr lang="en-US" sz="1600" dirty="0"/>
              <a:t> </a:t>
            </a:r>
          </a:p>
          <a:p>
            <a:r>
              <a:rPr lang="en-US" sz="1600" dirty="0"/>
              <a:t>The histogram is overlaid with the model gamma density, and a probability plot of the data </a:t>
            </a:r>
          </a:p>
          <a:p>
            <a:r>
              <a:rPr lang="en-US" sz="1600" dirty="0"/>
              <a:t>vs the theoretical gamma model. </a:t>
            </a:r>
          </a:p>
          <a:p>
            <a:endParaRPr lang="en-US" sz="1600" dirty="0"/>
          </a:p>
          <a:p>
            <a:r>
              <a:rPr lang="en-US" sz="1600" dirty="0"/>
              <a:t>Left panels show results obtained </a:t>
            </a:r>
          </a:p>
          <a:p>
            <a:r>
              <a:rPr lang="en-US" sz="1600" dirty="0"/>
              <a:t>for n = 1, and right panels show </a:t>
            </a:r>
          </a:p>
          <a:p>
            <a:r>
              <a:rPr lang="en-US" sz="1600" dirty="0"/>
              <a:t>results obtained for n = 2.</a:t>
            </a:r>
          </a:p>
        </p:txBody>
      </p:sp>
    </p:spTree>
    <p:extLst>
      <p:ext uri="{BB962C8B-B14F-4D97-AF65-F5344CB8AC3E}">
        <p14:creationId xmlns:p14="http://schemas.microsoft.com/office/powerpoint/2010/main" val="375538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2C54284-A055-DA47-9B35-EC6396EF1ED2}"/>
              </a:ext>
            </a:extLst>
          </p:cNvPr>
          <p:cNvSpPr>
            <a:spLocks noGrp="1" noChangeArrowheads="1"/>
          </p:cNvSpPr>
          <p:nvPr>
            <p:ph type="title"/>
          </p:nvPr>
        </p:nvSpPr>
        <p:spPr>
          <a:xfrm>
            <a:off x="457200" y="306664"/>
            <a:ext cx="8229600" cy="485775"/>
          </a:xfrm>
        </p:spPr>
        <p:txBody>
          <a:bodyPr>
            <a:normAutofit/>
          </a:bodyPr>
          <a:lstStyle/>
          <a:p>
            <a:r>
              <a:rPr lang="en-US" altLang="en-US" sz="2400" b="1" dirty="0">
                <a:solidFill>
                  <a:schemeClr val="tx1"/>
                </a:solidFill>
              </a:rPr>
              <a:t>Example: </a:t>
            </a:r>
            <a:r>
              <a:rPr lang="en-US" altLang="en-US" sz="2400" b="1" dirty="0">
                <a:solidFill>
                  <a:srgbClr val="0000FF"/>
                </a:solidFill>
              </a:rPr>
              <a:t>“DUST BOWL”</a:t>
            </a:r>
          </a:p>
        </p:txBody>
      </p:sp>
      <p:sp>
        <p:nvSpPr>
          <p:cNvPr id="81924" name="Rectangle 4">
            <a:extLst>
              <a:ext uri="{FF2B5EF4-FFF2-40B4-BE49-F238E27FC236}">
                <a16:creationId xmlns:a16="http://schemas.microsoft.com/office/drawing/2014/main" id="{ABD0471F-52EE-3940-B0CF-B1FB3A297EE3}"/>
              </a:ext>
            </a:extLst>
          </p:cNvPr>
          <p:cNvSpPr>
            <a:spLocks noChangeArrowheads="1"/>
          </p:cNvSpPr>
          <p:nvPr/>
        </p:nvSpPr>
        <p:spPr bwMode="auto">
          <a:xfrm>
            <a:off x="0" y="194786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925" name="Text Box 5">
            <a:extLst>
              <a:ext uri="{FF2B5EF4-FFF2-40B4-BE49-F238E27FC236}">
                <a16:creationId xmlns:a16="http://schemas.microsoft.com/office/drawing/2014/main" id="{CF96A209-8E50-A942-A1FF-970EB319378D}"/>
              </a:ext>
            </a:extLst>
          </p:cNvPr>
          <p:cNvSpPr txBox="1">
            <a:spLocks noChangeArrowheads="1"/>
          </p:cNvSpPr>
          <p:nvPr/>
        </p:nvSpPr>
        <p:spPr bwMode="auto">
          <a:xfrm>
            <a:off x="304800" y="5006553"/>
            <a:ext cx="8382000"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altLang="en-US" dirty="0"/>
              <a:t> Probability of a drought same or longer duration than the 'Dust Bowl' is 7.7%;</a:t>
            </a:r>
          </a:p>
          <a:p>
            <a:pPr eaLnBrk="0" hangingPunct="0">
              <a:buFontTx/>
              <a:buChar char="•"/>
            </a:pPr>
            <a:r>
              <a:rPr lang="en-US" altLang="en-US" dirty="0"/>
              <a:t> Probability of a drought same or greater magnitude than 'Dust Bowl' is  8.3%; </a:t>
            </a:r>
          </a:p>
          <a:p>
            <a:pPr eaLnBrk="0" hangingPunct="0">
              <a:buFontTx/>
              <a:buChar char="•"/>
            </a:pPr>
            <a:r>
              <a:rPr lang="en-US" dirty="0"/>
              <a:t>Conditional probabilities are much higher, i.e. a drought of that magnitude has a 62% chance of lasting for 11 years or longer, and a drought that lasts 11 years has a 46% chance of having an equal or greater magnitude. </a:t>
            </a:r>
          </a:p>
          <a:p>
            <a:pPr eaLnBrk="0" hangingPunct="0">
              <a:buFontTx/>
              <a:buChar char="•"/>
            </a:pPr>
            <a:endParaRPr lang="en-US" altLang="en-US" dirty="0"/>
          </a:p>
        </p:txBody>
      </p:sp>
      <p:sp>
        <p:nvSpPr>
          <p:cNvPr id="81931" name="Text Box 11">
            <a:extLst>
              <a:ext uri="{FF2B5EF4-FFF2-40B4-BE49-F238E27FC236}">
                <a16:creationId xmlns:a16="http://schemas.microsoft.com/office/drawing/2014/main" id="{F5813988-2279-8E49-A8B6-2E5DB2B55044}"/>
              </a:ext>
            </a:extLst>
          </p:cNvPr>
          <p:cNvSpPr txBox="1">
            <a:spLocks noChangeArrowheads="1"/>
          </p:cNvSpPr>
          <p:nvPr/>
        </p:nvSpPr>
        <p:spPr bwMode="auto">
          <a:xfrm>
            <a:off x="2895600" y="4191000"/>
            <a:ext cx="2209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0000FF"/>
                </a:solidFill>
                <a:latin typeface="Tahoma" panose="020B0604030504040204" pitchFamily="34" charset="0"/>
              </a:rPr>
              <a:t>Maximum=Y=  1.04</a:t>
            </a:r>
          </a:p>
        </p:txBody>
      </p:sp>
      <p:grpSp>
        <p:nvGrpSpPr>
          <p:cNvPr id="81932" name="Group 12">
            <a:extLst>
              <a:ext uri="{FF2B5EF4-FFF2-40B4-BE49-F238E27FC236}">
                <a16:creationId xmlns:a16="http://schemas.microsoft.com/office/drawing/2014/main" id="{3708A2A3-883F-834C-897C-B53F3919701A}"/>
              </a:ext>
            </a:extLst>
          </p:cNvPr>
          <p:cNvGrpSpPr>
            <a:grpSpLocks/>
          </p:cNvGrpSpPr>
          <p:nvPr/>
        </p:nvGrpSpPr>
        <p:grpSpPr bwMode="auto">
          <a:xfrm>
            <a:off x="304800" y="1241272"/>
            <a:ext cx="8534400" cy="3810000"/>
            <a:chOff x="73" y="882"/>
            <a:chExt cx="5615" cy="2556"/>
          </a:xfrm>
        </p:grpSpPr>
        <p:pic>
          <p:nvPicPr>
            <p:cNvPr id="81933" name="Picture 13">
              <a:extLst>
                <a:ext uri="{FF2B5EF4-FFF2-40B4-BE49-F238E27FC236}">
                  <a16:creationId xmlns:a16="http://schemas.microsoft.com/office/drawing/2014/main" id="{5B84D0F3-7923-1444-8B6A-3A60DD4C9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2"/>
              <a:ext cx="5615" cy="2556"/>
            </a:xfrm>
            <a:prstGeom prst="rect">
              <a:avLst/>
            </a:prstGeom>
            <a:noFill/>
            <a:extLst>
              <a:ext uri="{909E8E84-426E-40dd-AFC4-6F175D3DCCD1}">
                <a14:hiddenFill xmlns="" xmlns:a14="http://schemas.microsoft.com/office/drawing/2010/main">
                  <a:solidFill>
                    <a:srgbClr val="FFFFFF"/>
                  </a:solidFill>
                </a14:hiddenFill>
              </a:ext>
            </a:extLst>
          </p:spPr>
        </p:pic>
        <p:sp>
          <p:nvSpPr>
            <p:cNvPr id="81934" name="Text Box 14">
              <a:extLst>
                <a:ext uri="{FF2B5EF4-FFF2-40B4-BE49-F238E27FC236}">
                  <a16:creationId xmlns:a16="http://schemas.microsoft.com/office/drawing/2014/main" id="{012B93B8-396D-1F42-AA63-C0284EA92E6B}"/>
                </a:ext>
              </a:extLst>
            </p:cNvPr>
            <p:cNvSpPr txBox="1">
              <a:spLocks noChangeArrowheads="1"/>
            </p:cNvSpPr>
            <p:nvPr/>
          </p:nvSpPr>
          <p:spPr bwMode="auto">
            <a:xfrm>
              <a:off x="1440" y="2256"/>
              <a:ext cx="1632" cy="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solidFill>
                    <a:srgbClr val="0000FF"/>
                  </a:solidFill>
                </a:rPr>
                <a:t>Magnitude=X=7.76</a:t>
              </a:r>
              <a:endParaRPr lang="en-US" altLang="en-US" sz="1600"/>
            </a:p>
          </p:txBody>
        </p:sp>
        <p:sp>
          <p:nvSpPr>
            <p:cNvPr id="81935" name="Text Box 15">
              <a:extLst>
                <a:ext uri="{FF2B5EF4-FFF2-40B4-BE49-F238E27FC236}">
                  <a16:creationId xmlns:a16="http://schemas.microsoft.com/office/drawing/2014/main" id="{35644F23-C406-3B48-AAFD-FB1D5538838F}"/>
                </a:ext>
              </a:extLst>
            </p:cNvPr>
            <p:cNvSpPr txBox="1">
              <a:spLocks noChangeArrowheads="1"/>
            </p:cNvSpPr>
            <p:nvPr/>
          </p:nvSpPr>
          <p:spPr bwMode="auto">
            <a:xfrm>
              <a:off x="2113" y="2832"/>
              <a:ext cx="1679" cy="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FF"/>
                  </a:solidFill>
                </a:rPr>
                <a:t>Maximum=Y=  1.04</a:t>
              </a:r>
            </a:p>
          </p:txBody>
        </p:sp>
      </p:grpSp>
      <p:sp>
        <p:nvSpPr>
          <p:cNvPr id="81923" name="Rectangle 3">
            <a:extLst>
              <a:ext uri="{FF2B5EF4-FFF2-40B4-BE49-F238E27FC236}">
                <a16:creationId xmlns:a16="http://schemas.microsoft.com/office/drawing/2014/main" id="{A3E4012B-67ED-D240-96F3-65146FE52904}"/>
              </a:ext>
            </a:extLst>
          </p:cNvPr>
          <p:cNvSpPr>
            <a:spLocks noGrp="1" noChangeArrowheads="1"/>
          </p:cNvSpPr>
          <p:nvPr>
            <p:ph idx="1"/>
          </p:nvPr>
        </p:nvSpPr>
        <p:spPr>
          <a:xfrm>
            <a:off x="228600" y="840064"/>
            <a:ext cx="8763000" cy="838200"/>
          </a:xfrm>
        </p:spPr>
        <p:txBody>
          <a:bodyPr/>
          <a:lstStyle/>
          <a:p>
            <a:pPr>
              <a:lnSpc>
                <a:spcPct val="80000"/>
              </a:lnSpc>
              <a:buFontTx/>
              <a:buNone/>
            </a:pPr>
            <a:r>
              <a:rPr lang="en-US" altLang="en-US" sz="1800" b="0" dirty="0"/>
              <a:t>The great drought of the 1930s, the 'Dust Bowl' impacted millions of people in many </a:t>
            </a:r>
          </a:p>
          <a:p>
            <a:pPr>
              <a:lnSpc>
                <a:spcPct val="80000"/>
              </a:lnSpc>
              <a:buFontTx/>
              <a:buNone/>
            </a:pPr>
            <a:r>
              <a:rPr lang="en-US" altLang="en-US" sz="1800" b="0" dirty="0"/>
              <a:t>states. It had terrifying effects on the economy and the natural environment.</a:t>
            </a:r>
          </a:p>
        </p:txBody>
      </p:sp>
      <p:sp>
        <p:nvSpPr>
          <p:cNvPr id="3" name="Slide Number Placeholder 2">
            <a:extLst>
              <a:ext uri="{FF2B5EF4-FFF2-40B4-BE49-F238E27FC236}">
                <a16:creationId xmlns:a16="http://schemas.microsoft.com/office/drawing/2014/main" id="{6543580C-53E4-FB49-BFFD-CEBA3DA3170A}"/>
              </a:ext>
            </a:extLst>
          </p:cNvPr>
          <p:cNvSpPr>
            <a:spLocks noGrp="1"/>
          </p:cNvSpPr>
          <p:nvPr>
            <p:ph type="sldNum" sz="quarter" idx="12"/>
          </p:nvPr>
        </p:nvSpPr>
        <p:spPr/>
        <p:txBody>
          <a:bodyPr/>
          <a:lstStyle/>
          <a:p>
            <a:fld id="{E1A583FD-6BDD-3943-B1ED-59E27C8A573F}" type="slidenum">
              <a:rPr lang="en-US" altLang="en-US" smtClean="0"/>
              <a:pPr/>
              <a:t>16</a:t>
            </a:fld>
            <a:endParaRPr lang="en-US" altLang="en-US"/>
          </a:p>
        </p:txBody>
      </p:sp>
    </p:spTree>
    <p:extLst>
      <p:ext uri="{BB962C8B-B14F-4D97-AF65-F5344CB8AC3E}">
        <p14:creationId xmlns:p14="http://schemas.microsoft.com/office/powerpoint/2010/main" val="368040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410A-2423-7C41-88FD-9A460E38C58A}"/>
              </a:ext>
            </a:extLst>
          </p:cNvPr>
          <p:cNvSpPr>
            <a:spLocks noGrp="1"/>
          </p:cNvSpPr>
          <p:nvPr>
            <p:ph type="title"/>
          </p:nvPr>
        </p:nvSpPr>
        <p:spPr/>
        <p:txBody>
          <a:bodyPr/>
          <a:lstStyle/>
          <a:p>
            <a:r>
              <a:rPr lang="en-US" dirty="0"/>
              <a:t>Summary</a:t>
            </a:r>
          </a:p>
        </p:txBody>
      </p:sp>
      <p:sp>
        <p:nvSpPr>
          <p:cNvPr id="5" name="Content Placeholder 2">
            <a:extLst>
              <a:ext uri="{FF2B5EF4-FFF2-40B4-BE49-F238E27FC236}">
                <a16:creationId xmlns:a16="http://schemas.microsoft.com/office/drawing/2014/main" id="{5D2F99C2-E2DF-3C48-9E6A-36584E4CE403}"/>
              </a:ext>
            </a:extLst>
          </p:cNvPr>
          <p:cNvSpPr>
            <a:spLocks noGrp="1"/>
          </p:cNvSpPr>
          <p:nvPr>
            <p:ph sz="half" idx="1"/>
          </p:nvPr>
        </p:nvSpPr>
        <p:spPr>
          <a:xfrm>
            <a:off x="457200" y="1354931"/>
            <a:ext cx="6237111" cy="4678363"/>
          </a:xfrm>
        </p:spPr>
        <p:txBody>
          <a:bodyPr>
            <a:normAutofit/>
          </a:bodyPr>
          <a:lstStyle/>
          <a:p>
            <a:pPr>
              <a:buFont typeface="Wingdings" pitchFamily="2" charset="2"/>
              <a:buChar char="Ø"/>
            </a:pPr>
            <a:r>
              <a:rPr lang="en-US" sz="2400" dirty="0"/>
              <a:t>Introduction	</a:t>
            </a:r>
          </a:p>
          <a:p>
            <a:pPr lvl="1">
              <a:buFont typeface="Arial" panose="020B0604020202020204" pitchFamily="34" charset="0"/>
              <a:buChar char="•"/>
            </a:pPr>
            <a:r>
              <a:rPr lang="en-US" sz="2000" dirty="0"/>
              <a:t>Stochastic models	</a:t>
            </a:r>
          </a:p>
          <a:p>
            <a:pPr lvl="1">
              <a:buFont typeface="Arial" panose="020B0604020202020204" pitchFamily="34" charset="0"/>
              <a:buChar char="•"/>
            </a:pPr>
            <a:r>
              <a:rPr lang="en-US" sz="2000" dirty="0"/>
              <a:t>Climatic episodes </a:t>
            </a:r>
          </a:p>
          <a:p>
            <a:pPr>
              <a:buFont typeface="Wingdings" pitchFamily="2" charset="2"/>
              <a:buChar char="Ø"/>
            </a:pPr>
            <a:r>
              <a:rPr lang="en-US" sz="2400" dirty="0"/>
              <a:t>Model definition	</a:t>
            </a:r>
          </a:p>
          <a:p>
            <a:pPr lvl="1">
              <a:buFont typeface="Arial" panose="020B0604020202020204" pitchFamily="34" charset="0"/>
              <a:buChar char="•"/>
            </a:pPr>
            <a:r>
              <a:rPr lang="en-US" sz="2000" dirty="0"/>
              <a:t>Bivariate Distribution	</a:t>
            </a:r>
          </a:p>
          <a:p>
            <a:pPr lvl="1">
              <a:buFont typeface="Arial" panose="020B0604020202020204" pitchFamily="34" charset="0"/>
              <a:buChar char="•"/>
            </a:pPr>
            <a:r>
              <a:rPr lang="en-US" sz="2000" dirty="0"/>
              <a:t>BEG</a:t>
            </a:r>
          </a:p>
          <a:p>
            <a:pPr>
              <a:buFont typeface="Wingdings" pitchFamily="2" charset="2"/>
              <a:buChar char="Ø"/>
            </a:pPr>
            <a:r>
              <a:rPr lang="en-US" sz="2400" dirty="0"/>
              <a:t>Model application</a:t>
            </a:r>
          </a:p>
          <a:p>
            <a:pPr lvl="1">
              <a:buFont typeface="Arial" panose="020B0604020202020204" pitchFamily="34" charset="0"/>
              <a:buChar char="•"/>
            </a:pPr>
            <a:r>
              <a:rPr lang="en-US" sz="2000" dirty="0"/>
              <a:t>The Data	</a:t>
            </a:r>
          </a:p>
          <a:p>
            <a:pPr>
              <a:buFont typeface="Wingdings" pitchFamily="2" charset="2"/>
              <a:buChar char="Ø"/>
            </a:pPr>
            <a:r>
              <a:rPr lang="en-US" sz="2400" dirty="0"/>
              <a:t>Example</a:t>
            </a:r>
          </a:p>
          <a:p>
            <a:pPr lvl="1">
              <a:buFont typeface="Arial" panose="020B0604020202020204" pitchFamily="34" charset="0"/>
              <a:buChar char="•"/>
            </a:pPr>
            <a:r>
              <a:rPr lang="en-US" sz="2000" dirty="0"/>
              <a:t>“Dust Bowl”</a:t>
            </a:r>
            <a:r>
              <a:rPr lang="en-US" sz="2400" dirty="0"/>
              <a:t> 	</a:t>
            </a:r>
          </a:p>
          <a:p>
            <a:endParaRPr lang="en-US" dirty="0"/>
          </a:p>
        </p:txBody>
      </p:sp>
      <p:sp>
        <p:nvSpPr>
          <p:cNvPr id="6" name="Slide Number Placeholder 5">
            <a:extLst>
              <a:ext uri="{FF2B5EF4-FFF2-40B4-BE49-F238E27FC236}">
                <a16:creationId xmlns:a16="http://schemas.microsoft.com/office/drawing/2014/main" id="{EC01B6C0-735D-5B47-8458-BF7AD9242EC4}"/>
              </a:ext>
            </a:extLst>
          </p:cNvPr>
          <p:cNvSpPr>
            <a:spLocks noGrp="1"/>
          </p:cNvSpPr>
          <p:nvPr>
            <p:ph type="sldNum" sz="quarter" idx="12"/>
          </p:nvPr>
        </p:nvSpPr>
        <p:spPr/>
        <p:txBody>
          <a:bodyPr/>
          <a:lstStyle/>
          <a:p>
            <a:fld id="{E59AF8D2-92AC-3148-A41A-756CA84304CF}" type="slidenum">
              <a:rPr lang="en-US" altLang="en-US" smtClean="0"/>
              <a:pPr/>
              <a:t>17</a:t>
            </a:fld>
            <a:endParaRPr lang="en-US" altLang="en-US"/>
          </a:p>
        </p:txBody>
      </p:sp>
    </p:spTree>
    <p:extLst>
      <p:ext uri="{BB962C8B-B14F-4D97-AF65-F5344CB8AC3E}">
        <p14:creationId xmlns:p14="http://schemas.microsoft.com/office/powerpoint/2010/main" val="46339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4798-A7B8-C141-8FDB-FBEFFB40A12D}"/>
              </a:ext>
            </a:extLst>
          </p:cNvPr>
          <p:cNvSpPr>
            <a:spLocks noGrp="1"/>
          </p:cNvSpPr>
          <p:nvPr>
            <p:ph type="title"/>
          </p:nvPr>
        </p:nvSpPr>
        <p:spPr/>
        <p:txBody>
          <a:bodyPr/>
          <a:lstStyle/>
          <a:p>
            <a:r>
              <a:rPr lang="en-US" sz="2400" dirty="0"/>
              <a:t>Conclusions</a:t>
            </a:r>
          </a:p>
        </p:txBody>
      </p:sp>
      <p:sp>
        <p:nvSpPr>
          <p:cNvPr id="3" name="Content Placeholder 2">
            <a:extLst>
              <a:ext uri="{FF2B5EF4-FFF2-40B4-BE49-F238E27FC236}">
                <a16:creationId xmlns:a16="http://schemas.microsoft.com/office/drawing/2014/main" id="{03545C23-ADDC-AA48-A2B0-5C033FF5B661}"/>
              </a:ext>
            </a:extLst>
          </p:cNvPr>
          <p:cNvSpPr>
            <a:spLocks noGrp="1"/>
          </p:cNvSpPr>
          <p:nvPr>
            <p:ph sz="half" idx="1"/>
          </p:nvPr>
        </p:nvSpPr>
        <p:spPr>
          <a:xfrm>
            <a:off x="304800" y="1168400"/>
            <a:ext cx="8458200" cy="4678363"/>
          </a:xfrm>
        </p:spPr>
        <p:txBody>
          <a:bodyPr/>
          <a:lstStyle/>
          <a:p>
            <a:pPr>
              <a:buFont typeface="Wingdings" pitchFamily="2" charset="2"/>
              <a:buChar char="v"/>
            </a:pPr>
            <a:r>
              <a:rPr lang="en-US" sz="1800" b="0" dirty="0"/>
              <a:t>The BEG model allows to compute the likelihood of dry or wet episodes of a given duration and magnitude. We discuss that we have identified a theoretical, stochastic mechanism capable of generating the probability distributions that were empirically found to describe duration/magnitude data in several studies of climatic episodes.</a:t>
            </a:r>
          </a:p>
          <a:p>
            <a:pPr>
              <a:buFont typeface="Wingdings" pitchFamily="2" charset="2"/>
              <a:buChar char="v"/>
            </a:pPr>
            <a:endParaRPr lang="en-US" sz="1800" b="0" dirty="0"/>
          </a:p>
          <a:p>
            <a:pPr>
              <a:buFont typeface="Wingdings" pitchFamily="2" charset="2"/>
              <a:buChar char="v"/>
            </a:pPr>
            <a:r>
              <a:rPr lang="en-US" sz="1800" b="0" dirty="0"/>
              <a:t>The next step would be to include an additional variable that is commonly used to describe climatic episodes, i.e. the peak value, or absolute maximum, and to model the joint </a:t>
            </a:r>
            <a:r>
              <a:rPr lang="en-US" sz="1800" b="0" dirty="0" err="1"/>
              <a:t>trivariate</a:t>
            </a:r>
            <a:r>
              <a:rPr lang="en-US" sz="1800" b="0" dirty="0"/>
              <a:t> distribution of duration, magnitude, and peak, as well as the bivariate properties of peak and duration, and of peak and magnitude. </a:t>
            </a:r>
          </a:p>
          <a:p>
            <a:pPr marL="0" indent="0">
              <a:buNone/>
            </a:pPr>
            <a:endParaRPr lang="en-US" dirty="0"/>
          </a:p>
        </p:txBody>
      </p:sp>
      <p:sp>
        <p:nvSpPr>
          <p:cNvPr id="5" name="Slide Number Placeholder 4">
            <a:extLst>
              <a:ext uri="{FF2B5EF4-FFF2-40B4-BE49-F238E27FC236}">
                <a16:creationId xmlns:a16="http://schemas.microsoft.com/office/drawing/2014/main" id="{5D2F7491-90CB-2C42-BA3D-FB292B5DD2F0}"/>
              </a:ext>
            </a:extLst>
          </p:cNvPr>
          <p:cNvSpPr>
            <a:spLocks noGrp="1"/>
          </p:cNvSpPr>
          <p:nvPr>
            <p:ph type="sldNum" sz="quarter" idx="12"/>
          </p:nvPr>
        </p:nvSpPr>
        <p:spPr/>
        <p:txBody>
          <a:bodyPr/>
          <a:lstStyle/>
          <a:p>
            <a:fld id="{E59AF8D2-92AC-3148-A41A-756CA84304CF}" type="slidenum">
              <a:rPr lang="en-US" altLang="en-US" smtClean="0"/>
              <a:pPr/>
              <a:t>18</a:t>
            </a:fld>
            <a:endParaRPr lang="en-US" altLang="en-US"/>
          </a:p>
        </p:txBody>
      </p:sp>
    </p:spTree>
    <p:extLst>
      <p:ext uri="{BB962C8B-B14F-4D97-AF65-F5344CB8AC3E}">
        <p14:creationId xmlns:p14="http://schemas.microsoft.com/office/powerpoint/2010/main" val="158929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6DC4-8D45-624A-9D00-16B829F68D0D}"/>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8392A455-7E0D-B645-9E74-FE55335345BB}"/>
              </a:ext>
            </a:extLst>
          </p:cNvPr>
          <p:cNvSpPr>
            <a:spLocks noGrp="1"/>
          </p:cNvSpPr>
          <p:nvPr>
            <p:ph sz="half" idx="1"/>
          </p:nvPr>
        </p:nvSpPr>
        <p:spPr>
          <a:xfrm>
            <a:off x="321732" y="989013"/>
            <a:ext cx="8517468" cy="5410200"/>
          </a:xfrm>
        </p:spPr>
        <p:txBody>
          <a:bodyPr>
            <a:normAutofit fontScale="92500" lnSpcReduction="10000"/>
          </a:bodyPr>
          <a:lstStyle/>
          <a:p>
            <a:pPr>
              <a:buFont typeface="Wingdings" pitchFamily="2" charset="2"/>
              <a:buChar char="Ø"/>
            </a:pPr>
            <a:r>
              <a:rPr lang="en-US" sz="2400" dirty="0"/>
              <a:t>Introduction	</a:t>
            </a:r>
          </a:p>
          <a:p>
            <a:pPr lvl="1">
              <a:buFont typeface="Arial" panose="020B0604020202020204" pitchFamily="34" charset="0"/>
              <a:buChar char="•"/>
            </a:pPr>
            <a:r>
              <a:rPr lang="en-US" sz="2000" dirty="0"/>
              <a:t>Stochastic models	</a:t>
            </a:r>
          </a:p>
          <a:p>
            <a:pPr lvl="1">
              <a:buFont typeface="Arial" panose="020B0604020202020204" pitchFamily="34" charset="0"/>
              <a:buChar char="•"/>
            </a:pPr>
            <a:r>
              <a:rPr lang="en-US" sz="2000" dirty="0"/>
              <a:t>Climatic episodes </a:t>
            </a:r>
          </a:p>
          <a:p>
            <a:pPr>
              <a:buFont typeface="Wingdings" pitchFamily="2" charset="2"/>
              <a:buChar char="Ø"/>
            </a:pPr>
            <a:r>
              <a:rPr lang="en-US" sz="2400" dirty="0"/>
              <a:t>Model definition	</a:t>
            </a:r>
          </a:p>
          <a:p>
            <a:pPr lvl="1">
              <a:buFont typeface="Arial" panose="020B0604020202020204" pitchFamily="34" charset="0"/>
              <a:buChar char="•"/>
            </a:pPr>
            <a:r>
              <a:rPr lang="en-US" sz="2000" dirty="0"/>
              <a:t>Bivariate Distribution	</a:t>
            </a:r>
          </a:p>
          <a:p>
            <a:pPr lvl="1">
              <a:buFont typeface="Arial" panose="020B0604020202020204" pitchFamily="34" charset="0"/>
              <a:buChar char="•"/>
            </a:pPr>
            <a:r>
              <a:rPr lang="en-US" sz="2000" dirty="0"/>
              <a:t>BEG</a:t>
            </a:r>
          </a:p>
          <a:p>
            <a:pPr>
              <a:buFont typeface="Wingdings" pitchFamily="2" charset="2"/>
              <a:buChar char="Ø"/>
            </a:pPr>
            <a:r>
              <a:rPr lang="en-US" sz="2400" dirty="0"/>
              <a:t>Model application</a:t>
            </a:r>
          </a:p>
          <a:p>
            <a:pPr lvl="1">
              <a:buFont typeface="Arial" panose="020B0604020202020204" pitchFamily="34" charset="0"/>
              <a:buChar char="•"/>
            </a:pPr>
            <a:r>
              <a:rPr lang="en-US" sz="2000" dirty="0"/>
              <a:t>The Data	</a:t>
            </a:r>
          </a:p>
          <a:p>
            <a:pPr>
              <a:buFont typeface="Wingdings" pitchFamily="2" charset="2"/>
              <a:buChar char="Ø"/>
            </a:pPr>
            <a:r>
              <a:rPr lang="en-US" sz="2400" dirty="0"/>
              <a:t>Example</a:t>
            </a:r>
          </a:p>
          <a:p>
            <a:pPr lvl="1">
              <a:buFont typeface="Arial" panose="020B0604020202020204" pitchFamily="34" charset="0"/>
              <a:buChar char="•"/>
            </a:pPr>
            <a:r>
              <a:rPr lang="en-US" sz="2000" dirty="0"/>
              <a:t>“Dust Bowl”  </a:t>
            </a:r>
          </a:p>
          <a:p>
            <a:pPr>
              <a:buFont typeface="Wingdings" pitchFamily="2" charset="2"/>
              <a:buChar char="Ø"/>
            </a:pPr>
            <a:r>
              <a:rPr lang="en-US" sz="2400" dirty="0"/>
              <a:t>Conclusion</a:t>
            </a:r>
          </a:p>
          <a:p>
            <a:pPr>
              <a:buFont typeface="Wingdings" pitchFamily="2" charset="2"/>
              <a:buChar char="Ø"/>
            </a:pPr>
            <a:r>
              <a:rPr lang="en-US" sz="2400" dirty="0"/>
              <a:t>Based on the paper:                            </a:t>
            </a:r>
          </a:p>
          <a:p>
            <a:pPr>
              <a:buFont typeface="Arial" panose="020B0604020202020204" pitchFamily="34" charset="0"/>
              <a:buChar char="•"/>
            </a:pPr>
            <a:r>
              <a:rPr lang="en-US" sz="2000" b="0" dirty="0">
                <a:solidFill>
                  <a:srgbClr val="000000"/>
                </a:solidFill>
              </a:rPr>
              <a:t>Biondi F, </a:t>
            </a:r>
            <a:r>
              <a:rPr lang="en-US" sz="2000" b="0" dirty="0" err="1">
                <a:solidFill>
                  <a:srgbClr val="000000"/>
                </a:solidFill>
              </a:rPr>
              <a:t>Kozubowski</a:t>
            </a:r>
            <a:r>
              <a:rPr lang="en-US" sz="2000" b="0" dirty="0">
                <a:solidFill>
                  <a:srgbClr val="000000"/>
                </a:solidFill>
              </a:rPr>
              <a:t> TJ, </a:t>
            </a:r>
            <a:r>
              <a:rPr lang="en-US" sz="2000" b="0" dirty="0" err="1">
                <a:solidFill>
                  <a:srgbClr val="000000"/>
                </a:solidFill>
              </a:rPr>
              <a:t>Panorska</a:t>
            </a:r>
            <a:r>
              <a:rPr lang="en-US" sz="2000" b="0" dirty="0">
                <a:solidFill>
                  <a:srgbClr val="000000"/>
                </a:solidFill>
              </a:rPr>
              <a:t> AK. 2002. </a:t>
            </a:r>
          </a:p>
          <a:p>
            <a:pPr marL="0" indent="0">
              <a:buNone/>
            </a:pPr>
            <a:r>
              <a:rPr lang="en-US" sz="2000" b="0" dirty="0"/>
              <a:t>    NEW MODEL FOR QUANTIFYING CLIMATE EPISODES. </a:t>
            </a:r>
          </a:p>
          <a:p>
            <a:pPr marL="0" indent="0">
              <a:buNone/>
            </a:pPr>
            <a:r>
              <a:rPr lang="en-US" sz="2000" b="0" i="1" dirty="0"/>
              <a:t>    International Journal of Climatology</a:t>
            </a:r>
            <a:endParaRPr lang="en-US" sz="2000" b="0" dirty="0"/>
          </a:p>
          <a:p>
            <a:pPr>
              <a:buFont typeface="Wingdings" pitchFamily="2" charset="2"/>
              <a:buChar char="Ø"/>
            </a:pPr>
            <a:endParaRPr lang="en-US" sz="2400" dirty="0"/>
          </a:p>
          <a:p>
            <a:pPr>
              <a:buFont typeface="Wingdings" pitchFamily="2" charset="2"/>
              <a:buChar char="Ø"/>
            </a:pPr>
            <a:endParaRPr lang="en-US" dirty="0"/>
          </a:p>
          <a:p>
            <a:endParaRPr lang="en-US" dirty="0"/>
          </a:p>
        </p:txBody>
      </p:sp>
      <p:sp>
        <p:nvSpPr>
          <p:cNvPr id="5" name="Slide Number Placeholder 4">
            <a:extLst>
              <a:ext uri="{FF2B5EF4-FFF2-40B4-BE49-F238E27FC236}">
                <a16:creationId xmlns:a16="http://schemas.microsoft.com/office/drawing/2014/main" id="{03315DD8-A039-F445-A609-0D7EB1C2534C}"/>
              </a:ext>
            </a:extLst>
          </p:cNvPr>
          <p:cNvSpPr>
            <a:spLocks noGrp="1"/>
          </p:cNvSpPr>
          <p:nvPr>
            <p:ph type="sldNum" sz="quarter" idx="12"/>
          </p:nvPr>
        </p:nvSpPr>
        <p:spPr/>
        <p:txBody>
          <a:bodyPr/>
          <a:lstStyle/>
          <a:p>
            <a:fld id="{E59AF8D2-92AC-3148-A41A-756CA84304CF}" type="slidenum">
              <a:rPr lang="en-US" altLang="en-US" smtClean="0"/>
              <a:pPr/>
              <a:t>1</a:t>
            </a:fld>
            <a:endParaRPr lang="en-US" altLang="en-US"/>
          </a:p>
        </p:txBody>
      </p:sp>
    </p:spTree>
    <p:extLst>
      <p:ext uri="{BB962C8B-B14F-4D97-AF65-F5344CB8AC3E}">
        <p14:creationId xmlns:p14="http://schemas.microsoft.com/office/powerpoint/2010/main" val="1358443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2582-B538-7C42-9600-7B37DFD2DE6E}"/>
              </a:ext>
            </a:extLst>
          </p:cNvPr>
          <p:cNvSpPr>
            <a:spLocks noGrp="1"/>
          </p:cNvSpPr>
          <p:nvPr>
            <p:ph type="title"/>
          </p:nvPr>
        </p:nvSpPr>
        <p:spPr/>
        <p:txBody>
          <a:bodyPr/>
          <a:lstStyle/>
          <a:p>
            <a:r>
              <a:rPr lang="en-US" sz="2400" dirty="0"/>
              <a:t>References</a:t>
            </a:r>
          </a:p>
        </p:txBody>
      </p:sp>
      <p:sp>
        <p:nvSpPr>
          <p:cNvPr id="3" name="Content Placeholder 2">
            <a:extLst>
              <a:ext uri="{FF2B5EF4-FFF2-40B4-BE49-F238E27FC236}">
                <a16:creationId xmlns:a16="http://schemas.microsoft.com/office/drawing/2014/main" id="{2FA19F9D-6E30-144A-9DD7-F3333C03C794}"/>
              </a:ext>
            </a:extLst>
          </p:cNvPr>
          <p:cNvSpPr>
            <a:spLocks noGrp="1"/>
          </p:cNvSpPr>
          <p:nvPr>
            <p:ph idx="1"/>
          </p:nvPr>
        </p:nvSpPr>
        <p:spPr/>
        <p:txBody>
          <a:bodyPr/>
          <a:lstStyle/>
          <a:p>
            <a:r>
              <a:rPr lang="en-US" sz="1800" b="0" dirty="0">
                <a:solidFill>
                  <a:srgbClr val="000000"/>
                </a:solidFill>
              </a:rPr>
              <a:t>Biondi F, </a:t>
            </a:r>
            <a:r>
              <a:rPr lang="en-US" sz="1800" b="0" dirty="0" err="1">
                <a:solidFill>
                  <a:srgbClr val="000000"/>
                </a:solidFill>
              </a:rPr>
              <a:t>Kozubowski</a:t>
            </a:r>
            <a:r>
              <a:rPr lang="en-US" sz="1800" b="0" dirty="0">
                <a:solidFill>
                  <a:srgbClr val="000000"/>
                </a:solidFill>
              </a:rPr>
              <a:t> TJ, </a:t>
            </a:r>
            <a:r>
              <a:rPr lang="en-US" sz="1800" b="0" dirty="0" err="1">
                <a:solidFill>
                  <a:srgbClr val="000000"/>
                </a:solidFill>
              </a:rPr>
              <a:t>Panorska</a:t>
            </a:r>
            <a:r>
              <a:rPr lang="en-US" sz="1800" b="0" dirty="0">
                <a:solidFill>
                  <a:srgbClr val="000000"/>
                </a:solidFill>
              </a:rPr>
              <a:t> AK. 2002. </a:t>
            </a:r>
            <a:r>
              <a:rPr lang="en-US" sz="1800" b="0" dirty="0"/>
              <a:t>NEW MODEL FOR QUANTIFYING CLIMATE EPISODES. </a:t>
            </a:r>
            <a:r>
              <a:rPr lang="en-US" sz="1800" b="0" i="1" dirty="0"/>
              <a:t>International Journal of Climatology</a:t>
            </a:r>
            <a:endParaRPr lang="en-US" sz="1800" b="0" dirty="0"/>
          </a:p>
          <a:p>
            <a:r>
              <a:rPr lang="en-US" sz="1800" b="0" dirty="0"/>
              <a:t>Biondi F, </a:t>
            </a:r>
            <a:r>
              <a:rPr lang="en-US" sz="1800" b="0" dirty="0" err="1"/>
              <a:t>Kozubowski</a:t>
            </a:r>
            <a:r>
              <a:rPr lang="en-US" sz="1800" b="0" dirty="0"/>
              <a:t> TJ, </a:t>
            </a:r>
            <a:r>
              <a:rPr lang="en-US" sz="1800" b="0" dirty="0" err="1"/>
              <a:t>Panorska</a:t>
            </a:r>
            <a:r>
              <a:rPr lang="en-US" sz="1800" b="0" dirty="0"/>
              <a:t> AK. 2002. Stochastic modeling of regime shifts. </a:t>
            </a:r>
            <a:r>
              <a:rPr lang="en-US" sz="1800" b="0" i="1" dirty="0"/>
              <a:t>Climate Research </a:t>
            </a:r>
            <a:r>
              <a:rPr lang="en-US" sz="1800" b="0" dirty="0"/>
              <a:t>23: 23–30.</a:t>
            </a:r>
          </a:p>
          <a:p>
            <a:r>
              <a:rPr lang="en-US" sz="1800" b="0" dirty="0" err="1"/>
              <a:t>Kozubowski</a:t>
            </a:r>
            <a:r>
              <a:rPr lang="en-US" sz="1800" b="0" dirty="0"/>
              <a:t> TJ, </a:t>
            </a:r>
            <a:r>
              <a:rPr lang="en-US" sz="1800" b="0" dirty="0" err="1"/>
              <a:t>Panorska</a:t>
            </a:r>
            <a:r>
              <a:rPr lang="en-US" sz="1800" b="0" dirty="0"/>
              <a:t> AK. In press. A mixed bivariate distribution with exponential and geometric </a:t>
            </a:r>
            <a:r>
              <a:rPr lang="en-US" sz="1800" b="0" dirty="0" err="1"/>
              <a:t>marginals</a:t>
            </a:r>
            <a:r>
              <a:rPr lang="en-US" sz="1800" b="0" dirty="0"/>
              <a:t>. </a:t>
            </a:r>
            <a:r>
              <a:rPr lang="en-US" sz="1800" b="0" i="1" dirty="0"/>
              <a:t>Journal of Statistical Planning and Inference</a:t>
            </a:r>
            <a:r>
              <a:rPr lang="en-US" sz="1800" b="0" dirty="0"/>
              <a: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CBB246F4-029F-F141-B3A2-92B493B5C121}"/>
              </a:ext>
            </a:extLst>
          </p:cNvPr>
          <p:cNvSpPr>
            <a:spLocks noGrp="1"/>
          </p:cNvSpPr>
          <p:nvPr>
            <p:ph type="sldNum" sz="quarter" idx="12"/>
          </p:nvPr>
        </p:nvSpPr>
        <p:spPr/>
        <p:txBody>
          <a:bodyPr/>
          <a:lstStyle/>
          <a:p>
            <a:fld id="{E1A583FD-6BDD-3943-B1ED-59E27C8A573F}" type="slidenum">
              <a:rPr lang="en-US" altLang="en-US" smtClean="0"/>
              <a:pPr/>
              <a:t>19</a:t>
            </a:fld>
            <a:endParaRPr lang="en-US" altLang="en-US"/>
          </a:p>
        </p:txBody>
      </p:sp>
    </p:spTree>
    <p:extLst>
      <p:ext uri="{BB962C8B-B14F-4D97-AF65-F5344CB8AC3E}">
        <p14:creationId xmlns:p14="http://schemas.microsoft.com/office/powerpoint/2010/main" val="82684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1266-ED8A-0942-AF27-1D1002CFA9D9}"/>
              </a:ext>
            </a:extLst>
          </p:cNvPr>
          <p:cNvSpPr>
            <a:spLocks noGrp="1"/>
          </p:cNvSpPr>
          <p:nvPr>
            <p:ph type="title"/>
          </p:nvPr>
        </p:nvSpPr>
        <p:spPr/>
        <p:txBody>
          <a:bodyPr/>
          <a:lstStyle/>
          <a:p>
            <a:r>
              <a:rPr lang="en-US" sz="2400" dirty="0"/>
              <a:t>Thanks for your attention.</a:t>
            </a:r>
          </a:p>
        </p:txBody>
      </p:sp>
      <p:sp>
        <p:nvSpPr>
          <p:cNvPr id="3" name="Content Placeholder 2">
            <a:extLst>
              <a:ext uri="{FF2B5EF4-FFF2-40B4-BE49-F238E27FC236}">
                <a16:creationId xmlns:a16="http://schemas.microsoft.com/office/drawing/2014/main" id="{9C84FCE6-B66E-C340-81AC-2E5900F2815F}"/>
              </a:ext>
            </a:extLst>
          </p:cNvPr>
          <p:cNvSpPr>
            <a:spLocks noGrp="1"/>
          </p:cNvSpPr>
          <p:nvPr>
            <p:ph idx="1"/>
          </p:nvPr>
        </p:nvSpPr>
        <p:spPr>
          <a:xfrm>
            <a:off x="304800" y="5334000"/>
            <a:ext cx="8534400" cy="792163"/>
          </a:xfrm>
        </p:spPr>
        <p:txBody>
          <a:bodyPr/>
          <a:lstStyle/>
          <a:p>
            <a:pPr marL="0" indent="0" algn="ctr">
              <a:buNone/>
            </a:pPr>
            <a:r>
              <a:rPr lang="en-US" sz="2400" dirty="0"/>
              <a:t>Questions?</a:t>
            </a:r>
          </a:p>
        </p:txBody>
      </p:sp>
      <p:sp>
        <p:nvSpPr>
          <p:cNvPr id="4" name="TextBox 3">
            <a:extLst>
              <a:ext uri="{FF2B5EF4-FFF2-40B4-BE49-F238E27FC236}">
                <a16:creationId xmlns:a16="http://schemas.microsoft.com/office/drawing/2014/main" id="{51EE8464-245A-7744-BB99-27E7CC9EA405}"/>
              </a:ext>
            </a:extLst>
          </p:cNvPr>
          <p:cNvSpPr txBox="1"/>
          <p:nvPr/>
        </p:nvSpPr>
        <p:spPr>
          <a:xfrm>
            <a:off x="307622" y="1144389"/>
            <a:ext cx="3117264" cy="646331"/>
          </a:xfrm>
          <a:prstGeom prst="rect">
            <a:avLst/>
          </a:prstGeom>
          <a:noFill/>
        </p:spPr>
        <p:txBody>
          <a:bodyPr wrap="none" rtlCol="0">
            <a:spAutoFit/>
          </a:bodyPr>
          <a:lstStyle/>
          <a:p>
            <a:r>
              <a:rPr lang="en-US" altLang="en-US" sz="1800" dirty="0"/>
              <a:t>We have a little water, but …</a:t>
            </a:r>
          </a:p>
          <a:p>
            <a:endParaRPr lang="en-US" dirty="0"/>
          </a:p>
        </p:txBody>
      </p:sp>
      <p:sp>
        <p:nvSpPr>
          <p:cNvPr id="5" name="TextBox 4">
            <a:extLst>
              <a:ext uri="{FF2B5EF4-FFF2-40B4-BE49-F238E27FC236}">
                <a16:creationId xmlns:a16="http://schemas.microsoft.com/office/drawing/2014/main" id="{C18578F0-E890-8646-ABAF-42009E536B7B}"/>
              </a:ext>
            </a:extLst>
          </p:cNvPr>
          <p:cNvSpPr txBox="1"/>
          <p:nvPr/>
        </p:nvSpPr>
        <p:spPr>
          <a:xfrm>
            <a:off x="5755018" y="4914880"/>
            <a:ext cx="3198311" cy="646331"/>
          </a:xfrm>
          <a:prstGeom prst="rect">
            <a:avLst/>
          </a:prstGeom>
          <a:noFill/>
        </p:spPr>
        <p:txBody>
          <a:bodyPr wrap="none" rtlCol="0">
            <a:spAutoFit/>
          </a:bodyPr>
          <a:lstStyle/>
          <a:p>
            <a:r>
              <a:rPr lang="en-US" altLang="en-US" sz="1800" dirty="0"/>
              <a:t>  … we are a very dry state !!!</a:t>
            </a:r>
          </a:p>
          <a:p>
            <a:endParaRPr lang="en-US" dirty="0"/>
          </a:p>
        </p:txBody>
      </p:sp>
      <p:pic>
        <p:nvPicPr>
          <p:cNvPr id="6" name="Picture 10" descr="lake7">
            <a:extLst>
              <a:ext uri="{FF2B5EF4-FFF2-40B4-BE49-F238E27FC236}">
                <a16:creationId xmlns:a16="http://schemas.microsoft.com/office/drawing/2014/main" id="{27F6B60D-4706-AE4E-809C-432058942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93861"/>
            <a:ext cx="3588883" cy="239258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desert1">
            <a:extLst>
              <a:ext uri="{FF2B5EF4-FFF2-40B4-BE49-F238E27FC236}">
                <a16:creationId xmlns:a16="http://schemas.microsoft.com/office/drawing/2014/main" id="{B0BA7DBD-A24B-F34F-895A-9C1398C83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99584"/>
            <a:ext cx="3827978" cy="255198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B42C9833-C11C-9446-830C-63DC36B1E352}"/>
              </a:ext>
            </a:extLst>
          </p:cNvPr>
          <p:cNvSpPr>
            <a:spLocks noGrp="1"/>
          </p:cNvSpPr>
          <p:nvPr>
            <p:ph type="sldNum" sz="quarter" idx="12"/>
          </p:nvPr>
        </p:nvSpPr>
        <p:spPr/>
        <p:txBody>
          <a:bodyPr/>
          <a:lstStyle/>
          <a:p>
            <a:fld id="{E1A583FD-6BDD-3943-B1ED-59E27C8A573F}" type="slidenum">
              <a:rPr lang="en-US" altLang="en-US" smtClean="0"/>
              <a:pPr/>
              <a:t>20</a:t>
            </a:fld>
            <a:endParaRPr lang="en-US" altLang="en-US"/>
          </a:p>
        </p:txBody>
      </p:sp>
    </p:spTree>
    <p:extLst>
      <p:ext uri="{BB962C8B-B14F-4D97-AF65-F5344CB8AC3E}">
        <p14:creationId xmlns:p14="http://schemas.microsoft.com/office/powerpoint/2010/main" val="327141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E3A177-1C21-4976-A866-8CDAE7A21098}" type="slidenum">
              <a:rPr lang="en-US" altLang="en-US"/>
              <a:pPr/>
              <a:t>2</a:t>
            </a:fld>
            <a:endParaRPr lang="en-US" altLang="en-US"/>
          </a:p>
        </p:txBody>
      </p:sp>
      <p:sp>
        <p:nvSpPr>
          <p:cNvPr id="2052" name="Rectangle 4"/>
          <p:cNvSpPr>
            <a:spLocks noGrp="1" noChangeArrowheads="1"/>
          </p:cNvSpPr>
          <p:nvPr>
            <p:ph type="title"/>
          </p:nvPr>
        </p:nvSpPr>
        <p:spPr>
          <a:xfrm>
            <a:off x="260554" y="304800"/>
            <a:ext cx="8672155" cy="685800"/>
          </a:xfrm>
        </p:spPr>
        <p:txBody>
          <a:bodyPr/>
          <a:lstStyle/>
          <a:p>
            <a:r>
              <a:rPr lang="en-US" dirty="0">
                <a:solidFill>
                  <a:schemeClr val="tx1"/>
                </a:solidFill>
              </a:rPr>
              <a:t>Models, Properties and Examples</a:t>
            </a:r>
          </a:p>
        </p:txBody>
      </p:sp>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3758431" cy="2487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descr="Dust Storm behind house"/>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85181" y="1447800"/>
            <a:ext cx="4001619" cy="3025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533400" y="4648200"/>
            <a:ext cx="8153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buChar char="•"/>
              <a:defRPr sz="1600" b="1">
                <a:solidFill>
                  <a:schemeClr val="tx1"/>
                </a:solidFill>
                <a:latin typeface="Arial" charset="0"/>
              </a:defRPr>
            </a:lvl6pPr>
            <a:lvl7pPr marL="2971800" indent="-228600" eaLnBrk="0" fontAlgn="base" hangingPunct="0">
              <a:spcBef>
                <a:spcPct val="20000"/>
              </a:spcBef>
              <a:spcAft>
                <a:spcPct val="0"/>
              </a:spcAft>
              <a:buChar char="•"/>
              <a:defRPr sz="1600" b="1">
                <a:solidFill>
                  <a:schemeClr val="tx1"/>
                </a:solidFill>
                <a:latin typeface="Arial" charset="0"/>
              </a:defRPr>
            </a:lvl7pPr>
            <a:lvl8pPr marL="3429000" indent="-228600" eaLnBrk="0" fontAlgn="base" hangingPunct="0">
              <a:spcBef>
                <a:spcPct val="20000"/>
              </a:spcBef>
              <a:spcAft>
                <a:spcPct val="0"/>
              </a:spcAft>
              <a:buChar char="•"/>
              <a:defRPr sz="1600" b="1">
                <a:solidFill>
                  <a:schemeClr val="tx1"/>
                </a:solidFill>
                <a:latin typeface="Arial" charset="0"/>
              </a:defRPr>
            </a:lvl8pPr>
            <a:lvl9pPr marL="3886200" indent="-228600" eaLnBrk="0" fontAlgn="base" hangingPunct="0">
              <a:spcBef>
                <a:spcPct val="20000"/>
              </a:spcBef>
              <a:spcAft>
                <a:spcPct val="0"/>
              </a:spcAft>
              <a:buChar char="•"/>
              <a:defRPr sz="1600" b="1">
                <a:solidFill>
                  <a:schemeClr val="tx1"/>
                </a:solidFill>
                <a:latin typeface="Arial" charset="0"/>
              </a:defRPr>
            </a:lvl9pPr>
          </a:lstStyle>
          <a:p>
            <a:pPr eaLnBrk="1" hangingPunct="1">
              <a:spcBef>
                <a:spcPct val="0"/>
              </a:spcBef>
              <a:buFontTx/>
              <a:buNone/>
            </a:pPr>
            <a:r>
              <a:rPr lang="en-US" altLang="en-US" i="1" dirty="0">
                <a:latin typeface="+mn-lt"/>
                <a:cs typeface="Aparajita" panose="020B0604020202020204" pitchFamily="34" charset="0"/>
              </a:rPr>
              <a:t>“From the tropics to the arctic, climate and weather have powerful direct and indirect impacts on human life. Extremes of heat and cold can cause potentially fatal illnesses, .... Other weather extremes,  such as heavy rains, floods, and hurricanes, also have severe impacts on health. Approximately 600 000 deaths occurred worldwide as a result of weather-related natural disasters in the 1990s.”</a:t>
            </a:r>
            <a:r>
              <a:rPr lang="en-US" altLang="en-US" b="0" i="1" dirty="0">
                <a:latin typeface="+mn-lt"/>
                <a:cs typeface="Aparajita" panose="020B0604020202020204" pitchFamily="34" charset="0"/>
              </a:rPr>
              <a:t> </a:t>
            </a:r>
            <a:endParaRPr lang="en-US" altLang="en-US" i="1" dirty="0">
              <a:latin typeface="+mn-lt"/>
              <a:cs typeface="Aparajita" panose="020B0604020202020204" pitchFamily="34" charset="0"/>
            </a:endParaRPr>
          </a:p>
          <a:p>
            <a:pPr eaLnBrk="1" hangingPunct="1">
              <a:spcBef>
                <a:spcPct val="0"/>
              </a:spcBef>
              <a:buFontTx/>
              <a:buNone/>
            </a:pPr>
            <a:r>
              <a:rPr lang="en-US" altLang="en-US" dirty="0">
                <a:latin typeface="+mn-lt"/>
              </a:rPr>
              <a:t>The WHO, 12 November, 2008</a:t>
            </a:r>
          </a:p>
        </p:txBody>
      </p:sp>
    </p:spTree>
    <p:extLst>
      <p:ext uri="{BB962C8B-B14F-4D97-AF65-F5344CB8AC3E}">
        <p14:creationId xmlns:p14="http://schemas.microsoft.com/office/powerpoint/2010/main" val="310616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33F8E-5CA6-E745-AE04-B5AD9478BD83}"/>
              </a:ext>
            </a:extLst>
          </p:cNvPr>
          <p:cNvSpPr>
            <a:spLocks noGrp="1"/>
          </p:cNvSpPr>
          <p:nvPr>
            <p:ph type="title"/>
          </p:nvPr>
        </p:nvSpPr>
        <p:spPr/>
        <p:txBody>
          <a:bodyPr/>
          <a:lstStyle/>
          <a:p>
            <a:r>
              <a:rPr lang="en-US" dirty="0"/>
              <a:t>Introduction</a:t>
            </a:r>
          </a:p>
        </p:txBody>
      </p:sp>
      <p:sp>
        <p:nvSpPr>
          <p:cNvPr id="9" name="Slide Number Placeholder 8">
            <a:extLst>
              <a:ext uri="{FF2B5EF4-FFF2-40B4-BE49-F238E27FC236}">
                <a16:creationId xmlns:a16="http://schemas.microsoft.com/office/drawing/2014/main" id="{246853D2-C06C-A84D-8B9C-4E01D9AEA8C0}"/>
              </a:ext>
            </a:extLst>
          </p:cNvPr>
          <p:cNvSpPr>
            <a:spLocks noGrp="1"/>
          </p:cNvSpPr>
          <p:nvPr>
            <p:ph type="sldNum" sz="quarter" idx="12"/>
          </p:nvPr>
        </p:nvSpPr>
        <p:spPr/>
        <p:txBody>
          <a:bodyPr/>
          <a:lstStyle/>
          <a:p>
            <a:fld id="{E59AF8D2-92AC-3148-A41A-756CA84304CF}" type="slidenum">
              <a:rPr lang="en-US" altLang="en-US" smtClean="0"/>
              <a:pPr/>
              <a:t>3</a:t>
            </a:fld>
            <a:endParaRPr lang="en-US" altLang="en-US"/>
          </a:p>
        </p:txBody>
      </p:sp>
      <p:pic>
        <p:nvPicPr>
          <p:cNvPr id="13" name="Picture 12">
            <a:extLst>
              <a:ext uri="{FF2B5EF4-FFF2-40B4-BE49-F238E27FC236}">
                <a16:creationId xmlns:a16="http://schemas.microsoft.com/office/drawing/2014/main" id="{727BFC6A-2820-CE4A-84D1-81DEC4040BB8}"/>
              </a:ext>
            </a:extLst>
          </p:cNvPr>
          <p:cNvPicPr>
            <a:picLocks noChangeAspect="1"/>
          </p:cNvPicPr>
          <p:nvPr/>
        </p:nvPicPr>
        <p:blipFill>
          <a:blip r:embed="rId2"/>
          <a:stretch>
            <a:fillRect/>
          </a:stretch>
        </p:blipFill>
        <p:spPr>
          <a:xfrm>
            <a:off x="304800" y="4800600"/>
            <a:ext cx="8571089" cy="1126531"/>
          </a:xfrm>
          <a:prstGeom prst="rect">
            <a:avLst/>
          </a:prstGeom>
        </p:spPr>
      </p:pic>
      <p:pic>
        <p:nvPicPr>
          <p:cNvPr id="15" name="Picture 14">
            <a:extLst>
              <a:ext uri="{FF2B5EF4-FFF2-40B4-BE49-F238E27FC236}">
                <a16:creationId xmlns:a16="http://schemas.microsoft.com/office/drawing/2014/main" id="{5E065B6D-D4F4-334A-926A-905344D3EAC5}"/>
              </a:ext>
            </a:extLst>
          </p:cNvPr>
          <p:cNvPicPr>
            <a:picLocks noChangeAspect="1"/>
          </p:cNvPicPr>
          <p:nvPr/>
        </p:nvPicPr>
        <p:blipFill>
          <a:blip r:embed="rId3"/>
          <a:stretch>
            <a:fillRect/>
          </a:stretch>
        </p:blipFill>
        <p:spPr>
          <a:xfrm>
            <a:off x="1491640" y="1633331"/>
            <a:ext cx="5943600" cy="2808166"/>
          </a:xfrm>
          <a:prstGeom prst="rect">
            <a:avLst/>
          </a:prstGeom>
        </p:spPr>
      </p:pic>
      <p:sp>
        <p:nvSpPr>
          <p:cNvPr id="16" name="Rectangle 15">
            <a:extLst>
              <a:ext uri="{FF2B5EF4-FFF2-40B4-BE49-F238E27FC236}">
                <a16:creationId xmlns:a16="http://schemas.microsoft.com/office/drawing/2014/main" id="{F94EA815-4EC7-F54B-BBB4-54381BEF196E}"/>
              </a:ext>
            </a:extLst>
          </p:cNvPr>
          <p:cNvSpPr/>
          <p:nvPr/>
        </p:nvSpPr>
        <p:spPr>
          <a:xfrm>
            <a:off x="2819400" y="1003841"/>
            <a:ext cx="3288080" cy="369332"/>
          </a:xfrm>
          <a:prstGeom prst="rect">
            <a:avLst/>
          </a:prstGeom>
        </p:spPr>
        <p:txBody>
          <a:bodyPr wrap="none">
            <a:spAutoFit/>
          </a:bodyPr>
          <a:lstStyle/>
          <a:p>
            <a:r>
              <a:rPr lang="en-US" dirty="0">
                <a:solidFill>
                  <a:schemeClr val="tx1">
                    <a:lumMod val="85000"/>
                    <a:lumOff val="15000"/>
                  </a:schemeClr>
                </a:solidFill>
                <a:latin typeface="+mj-lt"/>
                <a:hlinkClick r:id="rId4" tooltip="U.S. Drought Monitor"/>
              </a:rPr>
              <a:t>United States Drought Monitor</a:t>
            </a:r>
            <a:endParaRPr lang="en-US" dirty="0">
              <a:solidFill>
                <a:schemeClr val="tx1">
                  <a:lumMod val="85000"/>
                  <a:lumOff val="15000"/>
                </a:schemeClr>
              </a:solidFill>
              <a:latin typeface="+mj-lt"/>
            </a:endParaRPr>
          </a:p>
        </p:txBody>
      </p:sp>
    </p:spTree>
    <p:extLst>
      <p:ext uri="{BB962C8B-B14F-4D97-AF65-F5344CB8AC3E}">
        <p14:creationId xmlns:p14="http://schemas.microsoft.com/office/powerpoint/2010/main" val="408641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33F8E-5CA6-E745-AE04-B5AD9478BD8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AEC1898-57EB-5347-8064-E3020A2C8765}"/>
              </a:ext>
            </a:extLst>
          </p:cNvPr>
          <p:cNvSpPr>
            <a:spLocks noGrp="1"/>
          </p:cNvSpPr>
          <p:nvPr>
            <p:ph sz="half" idx="1"/>
          </p:nvPr>
        </p:nvSpPr>
        <p:spPr>
          <a:xfrm>
            <a:off x="304800" y="2514600"/>
            <a:ext cx="8534400" cy="3611563"/>
          </a:xfrm>
        </p:spPr>
        <p:txBody>
          <a:bodyPr/>
          <a:lstStyle/>
          <a:p>
            <a:r>
              <a:rPr lang="en-US" sz="2000" b="0" dirty="0"/>
              <a:t>The </a:t>
            </a:r>
            <a:r>
              <a:rPr lang="en-US" sz="2000" dirty="0"/>
              <a:t>North American Drought Monitor</a:t>
            </a:r>
            <a:r>
              <a:rPr lang="en-US" sz="2000" b="0" dirty="0"/>
              <a:t> (NADM) is a cooperative effort between drought experts in Canada, Mexico and the United States to monitor drought across the continent on an ongoing basis.</a:t>
            </a:r>
          </a:p>
          <a:p>
            <a:endParaRPr lang="en-US" sz="2000" b="0" dirty="0"/>
          </a:p>
          <a:p>
            <a:r>
              <a:rPr lang="en-US" sz="2000" b="0" dirty="0"/>
              <a:t>Since 2002, the </a:t>
            </a:r>
            <a:r>
              <a:rPr lang="en-US" sz="2000" dirty="0"/>
              <a:t>Climate Monitoring Branch </a:t>
            </a:r>
            <a:r>
              <a:rPr lang="en-US" sz="2000" b="0" dirty="0"/>
              <a:t>of National Oceanic and Atmospheric Administration (NOAA)’s National Climatic Data Center has begun collaborating with NOAA’s </a:t>
            </a:r>
            <a:r>
              <a:rPr lang="en-US" sz="2000" dirty="0"/>
              <a:t>Paleoclimatology section </a:t>
            </a:r>
            <a:r>
              <a:rPr lang="en-US" sz="2000" b="0" dirty="0"/>
              <a:t>to incorporate pre-instrumental perspectives into the monthly and annual State of the Climate (</a:t>
            </a:r>
            <a:r>
              <a:rPr lang="en-US" sz="2000" b="0" dirty="0" err="1"/>
              <a:t>SoC</a:t>
            </a:r>
            <a:r>
              <a:rPr lang="en-US" sz="2000" b="0" dirty="0"/>
              <a:t>) Reports.</a:t>
            </a:r>
          </a:p>
          <a:p>
            <a:endParaRPr lang="en-US" dirty="0"/>
          </a:p>
        </p:txBody>
      </p:sp>
      <p:pic>
        <p:nvPicPr>
          <p:cNvPr id="8" name="Content Placeholder 7">
            <a:extLst>
              <a:ext uri="{FF2B5EF4-FFF2-40B4-BE49-F238E27FC236}">
                <a16:creationId xmlns:a16="http://schemas.microsoft.com/office/drawing/2014/main" id="{E1531C7A-ED5E-0246-B589-56B1576B98D2}"/>
              </a:ext>
            </a:extLst>
          </p:cNvPr>
          <p:cNvPicPr>
            <a:picLocks noGrp="1" noChangeAspect="1"/>
          </p:cNvPicPr>
          <p:nvPr>
            <p:ph sz="half" idx="2"/>
          </p:nvPr>
        </p:nvPicPr>
        <p:blipFill>
          <a:blip r:embed="rId2"/>
          <a:stretch>
            <a:fillRect/>
          </a:stretch>
        </p:blipFill>
        <p:spPr>
          <a:xfrm>
            <a:off x="304800" y="1036259"/>
            <a:ext cx="8534400" cy="1219199"/>
          </a:xfrm>
        </p:spPr>
      </p:pic>
      <p:sp>
        <p:nvSpPr>
          <p:cNvPr id="9" name="Slide Number Placeholder 8">
            <a:extLst>
              <a:ext uri="{FF2B5EF4-FFF2-40B4-BE49-F238E27FC236}">
                <a16:creationId xmlns:a16="http://schemas.microsoft.com/office/drawing/2014/main" id="{246853D2-C06C-A84D-8B9C-4E01D9AEA8C0}"/>
              </a:ext>
            </a:extLst>
          </p:cNvPr>
          <p:cNvSpPr>
            <a:spLocks noGrp="1"/>
          </p:cNvSpPr>
          <p:nvPr>
            <p:ph type="sldNum" sz="quarter" idx="12"/>
          </p:nvPr>
        </p:nvSpPr>
        <p:spPr/>
        <p:txBody>
          <a:bodyPr/>
          <a:lstStyle/>
          <a:p>
            <a:fld id="{E59AF8D2-92AC-3148-A41A-756CA84304CF}" type="slidenum">
              <a:rPr lang="en-US" altLang="en-US" smtClean="0"/>
              <a:pPr/>
              <a:t>4</a:t>
            </a:fld>
            <a:endParaRPr lang="en-US" altLang="en-US"/>
          </a:p>
        </p:txBody>
      </p:sp>
    </p:spTree>
    <p:extLst>
      <p:ext uri="{BB962C8B-B14F-4D97-AF65-F5344CB8AC3E}">
        <p14:creationId xmlns:p14="http://schemas.microsoft.com/office/powerpoint/2010/main" val="19525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33F8E-5CA6-E745-AE04-B5AD9478BD83}"/>
              </a:ext>
            </a:extLst>
          </p:cNvPr>
          <p:cNvSpPr>
            <a:spLocks noGrp="1"/>
          </p:cNvSpPr>
          <p:nvPr>
            <p:ph type="title"/>
          </p:nvPr>
        </p:nvSpPr>
        <p:spPr/>
        <p:txBody>
          <a:bodyPr/>
          <a:lstStyle/>
          <a:p>
            <a:r>
              <a:rPr lang="en-US" dirty="0"/>
              <a:t>Introduction</a:t>
            </a:r>
          </a:p>
        </p:txBody>
      </p:sp>
      <p:pic>
        <p:nvPicPr>
          <p:cNvPr id="10" name="Content Placeholder 9">
            <a:extLst>
              <a:ext uri="{FF2B5EF4-FFF2-40B4-BE49-F238E27FC236}">
                <a16:creationId xmlns:a16="http://schemas.microsoft.com/office/drawing/2014/main" id="{866990E8-9494-244E-BE43-E5A1A91EF42B}"/>
              </a:ext>
            </a:extLst>
          </p:cNvPr>
          <p:cNvPicPr>
            <a:picLocks noGrp="1" noChangeAspect="1"/>
          </p:cNvPicPr>
          <p:nvPr>
            <p:ph sz="half" idx="2"/>
          </p:nvPr>
        </p:nvPicPr>
        <p:blipFill>
          <a:blip r:embed="rId2"/>
          <a:stretch>
            <a:fillRect/>
          </a:stretch>
        </p:blipFill>
        <p:spPr>
          <a:xfrm>
            <a:off x="4586775" y="1604169"/>
            <a:ext cx="4366790" cy="2815431"/>
          </a:xfrm>
        </p:spPr>
      </p:pic>
      <p:sp>
        <p:nvSpPr>
          <p:cNvPr id="7" name="Content Placeholder 6">
            <a:extLst>
              <a:ext uri="{FF2B5EF4-FFF2-40B4-BE49-F238E27FC236}">
                <a16:creationId xmlns:a16="http://schemas.microsoft.com/office/drawing/2014/main" id="{12F82B2C-5B6D-2A47-81A5-33BB0C9AFE21}"/>
              </a:ext>
            </a:extLst>
          </p:cNvPr>
          <p:cNvSpPr>
            <a:spLocks noGrp="1"/>
          </p:cNvSpPr>
          <p:nvPr>
            <p:ph sz="half" idx="1"/>
          </p:nvPr>
        </p:nvSpPr>
        <p:spPr>
          <a:xfrm>
            <a:off x="304800" y="1447800"/>
            <a:ext cx="4267200" cy="4678363"/>
          </a:xfrm>
        </p:spPr>
        <p:txBody>
          <a:bodyPr/>
          <a:lstStyle/>
          <a:p>
            <a:r>
              <a:rPr lang="en-US" sz="2000" dirty="0"/>
              <a:t>Stochastic models:</a:t>
            </a:r>
          </a:p>
          <a:p>
            <a:pPr>
              <a:buFont typeface="Wingdings" pitchFamily="2" charset="2"/>
              <a:buChar char="ü"/>
            </a:pPr>
            <a:r>
              <a:rPr lang="en-US" sz="2000" b="0" dirty="0"/>
              <a:t>Compute the likelihood of disastrous phenomena;</a:t>
            </a:r>
          </a:p>
          <a:p>
            <a:pPr>
              <a:buFont typeface="Wingdings" pitchFamily="2" charset="2"/>
              <a:buChar char="ü"/>
            </a:pPr>
            <a:r>
              <a:rPr lang="en-US" sz="2000" b="0" dirty="0"/>
              <a:t>Provide numerical tests useful to determine the importance of the episodes.</a:t>
            </a:r>
          </a:p>
          <a:p>
            <a:pPr>
              <a:buFont typeface="Wingdings" pitchFamily="2" charset="2"/>
              <a:buChar char="ü"/>
            </a:pPr>
            <a:endParaRPr lang="en-US" sz="2000" b="0" dirty="0"/>
          </a:p>
          <a:p>
            <a:pPr marL="0" indent="0">
              <a:buNone/>
            </a:pPr>
            <a:r>
              <a:rPr lang="en-US" sz="2000" b="0" dirty="0"/>
              <a:t>Important information for:</a:t>
            </a:r>
          </a:p>
          <a:p>
            <a:pPr>
              <a:buFont typeface="Arial" panose="020B0604020202020204" pitchFamily="34" charset="0"/>
              <a:buChar char="•"/>
            </a:pPr>
            <a:r>
              <a:rPr lang="en-US" sz="2000" b="0" dirty="0"/>
              <a:t>water resource management</a:t>
            </a:r>
          </a:p>
          <a:p>
            <a:pPr>
              <a:buFont typeface="Arial" panose="020B0604020202020204" pitchFamily="34" charset="0"/>
              <a:buChar char="•"/>
            </a:pPr>
            <a:r>
              <a:rPr lang="en-US" sz="2000" b="0" dirty="0"/>
              <a:t>risk assessment</a:t>
            </a:r>
          </a:p>
          <a:p>
            <a:pPr>
              <a:buFont typeface="Arial" panose="020B0604020202020204" pitchFamily="34" charset="0"/>
              <a:buChar char="•"/>
            </a:pPr>
            <a:r>
              <a:rPr lang="en-US" sz="2000" b="0" dirty="0"/>
              <a:t>civil engineering projects</a:t>
            </a:r>
          </a:p>
          <a:p>
            <a:pPr>
              <a:buFont typeface="Arial" panose="020B0604020202020204" pitchFamily="34" charset="0"/>
              <a:buChar char="•"/>
            </a:pPr>
            <a:r>
              <a:rPr lang="en-US" sz="2000" b="0" dirty="0"/>
              <a:t>insurance industry</a:t>
            </a:r>
          </a:p>
        </p:txBody>
      </p:sp>
      <p:sp>
        <p:nvSpPr>
          <p:cNvPr id="11" name="Slide Number Placeholder 10">
            <a:extLst>
              <a:ext uri="{FF2B5EF4-FFF2-40B4-BE49-F238E27FC236}">
                <a16:creationId xmlns:a16="http://schemas.microsoft.com/office/drawing/2014/main" id="{CADD5A06-3B6C-4B47-A685-4C03B7D1BDF3}"/>
              </a:ext>
            </a:extLst>
          </p:cNvPr>
          <p:cNvSpPr>
            <a:spLocks noGrp="1"/>
          </p:cNvSpPr>
          <p:nvPr>
            <p:ph type="sldNum" sz="quarter" idx="12"/>
          </p:nvPr>
        </p:nvSpPr>
        <p:spPr/>
        <p:txBody>
          <a:bodyPr/>
          <a:lstStyle/>
          <a:p>
            <a:fld id="{E59AF8D2-92AC-3148-A41A-756CA84304CF}" type="slidenum">
              <a:rPr lang="en-US" altLang="en-US" smtClean="0"/>
              <a:pPr/>
              <a:t>5</a:t>
            </a:fld>
            <a:endParaRPr lang="en-US" altLang="en-US"/>
          </a:p>
        </p:txBody>
      </p:sp>
    </p:spTree>
    <p:extLst>
      <p:ext uri="{BB962C8B-B14F-4D97-AF65-F5344CB8AC3E}">
        <p14:creationId xmlns:p14="http://schemas.microsoft.com/office/powerpoint/2010/main" val="78836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DD8E8648-CD1F-4543-B150-4E2EF236FD89}"/>
              </a:ext>
            </a:extLst>
          </p:cNvPr>
          <p:cNvSpPr>
            <a:spLocks noGrp="1" noChangeArrowheads="1"/>
          </p:cNvSpPr>
          <p:nvPr>
            <p:ph idx="1"/>
          </p:nvPr>
        </p:nvSpPr>
        <p:spPr>
          <a:xfrm>
            <a:off x="152400" y="1976524"/>
            <a:ext cx="3314700" cy="4424276"/>
          </a:xfrm>
        </p:spPr>
        <p:txBody>
          <a:bodyPr>
            <a:normAutofit/>
          </a:bodyPr>
          <a:lstStyle/>
          <a:p>
            <a:pPr>
              <a:buFontTx/>
              <a:buNone/>
            </a:pPr>
            <a:r>
              <a:rPr lang="en-US" altLang="en-US" sz="1800" b="0" dirty="0"/>
              <a:t>What are the intuitive or visual</a:t>
            </a:r>
          </a:p>
          <a:p>
            <a:pPr>
              <a:buFontTx/>
              <a:buNone/>
            </a:pPr>
            <a:r>
              <a:rPr lang="en-US" altLang="en-US" sz="1800" b="0" dirty="0"/>
              <a:t>features of a climatological </a:t>
            </a:r>
          </a:p>
          <a:p>
            <a:pPr>
              <a:buFontTx/>
              <a:buNone/>
            </a:pPr>
            <a:r>
              <a:rPr lang="en-US" altLang="en-US" sz="1800" b="0" dirty="0"/>
              <a:t>event?</a:t>
            </a:r>
          </a:p>
          <a:p>
            <a:pPr>
              <a:buFontTx/>
              <a:buNone/>
            </a:pPr>
            <a:endParaRPr lang="en-US" altLang="en-US" sz="1800" b="0" dirty="0">
              <a:latin typeface="+mj-lt"/>
            </a:endParaRPr>
          </a:p>
          <a:p>
            <a:pPr>
              <a:buFontTx/>
              <a:buNone/>
            </a:pPr>
            <a:endParaRPr lang="en-US" altLang="en-US" sz="1800" b="0" dirty="0">
              <a:latin typeface="+mj-lt"/>
            </a:endParaRPr>
          </a:p>
          <a:p>
            <a:pPr marL="0" indent="0" eaLnBrk="0" hangingPunct="0">
              <a:buNone/>
            </a:pPr>
            <a:r>
              <a:rPr lang="en-US" altLang="en-US" sz="1800" b="0" dirty="0"/>
              <a:t>Threshold for "</a:t>
            </a:r>
            <a:r>
              <a:rPr lang="en-US" altLang="en-US" sz="1800" b="0" dirty="0">
                <a:solidFill>
                  <a:srgbClr val="FF0000"/>
                </a:solidFill>
              </a:rPr>
              <a:t>wet</a:t>
            </a:r>
            <a:r>
              <a:rPr lang="en-US" altLang="en-US" sz="1800" b="0" dirty="0"/>
              <a:t>" and "</a:t>
            </a:r>
            <a:r>
              <a:rPr lang="en-US" altLang="en-US" sz="1800" b="0" dirty="0">
                <a:solidFill>
                  <a:srgbClr val="0000FF"/>
                </a:solidFill>
              </a:rPr>
              <a:t>dry</a:t>
            </a:r>
            <a:r>
              <a:rPr lang="en-US" altLang="en-US" sz="1800" b="0" dirty="0"/>
              <a:t>" years:  e.g. average or median precipitation.</a:t>
            </a:r>
          </a:p>
          <a:p>
            <a:pPr marL="0" indent="0" eaLnBrk="0" hangingPunct="0">
              <a:buNone/>
            </a:pPr>
            <a:endParaRPr lang="en-US" altLang="en-US" sz="1800" b="0" dirty="0">
              <a:latin typeface="+mj-lt"/>
            </a:endParaRPr>
          </a:p>
          <a:p>
            <a:pPr marL="0" indent="0" eaLnBrk="0" hangingPunct="0">
              <a:buNone/>
            </a:pPr>
            <a:r>
              <a:rPr lang="en-US" altLang="en-US" sz="1800" b="0" dirty="0">
                <a:solidFill>
                  <a:srgbClr val="FF0000"/>
                </a:solidFill>
              </a:rPr>
              <a:t>POSITIVE</a:t>
            </a:r>
            <a:r>
              <a:rPr lang="en-US" altLang="en-US" sz="1800" b="0" dirty="0"/>
              <a:t>/</a:t>
            </a:r>
            <a:r>
              <a:rPr lang="en-US" altLang="en-US" sz="1800" b="0" dirty="0">
                <a:solidFill>
                  <a:srgbClr val="0000FF"/>
                </a:solidFill>
              </a:rPr>
              <a:t>NEGATIVE</a:t>
            </a:r>
            <a:r>
              <a:rPr lang="en-US" altLang="en-US" sz="1800" b="0" dirty="0"/>
              <a:t> EVENT ("wet“/”dry” period) = period with consecutive precipitation exceeding/below threshold.</a:t>
            </a:r>
          </a:p>
          <a:p>
            <a:pPr>
              <a:buFontTx/>
              <a:buNone/>
            </a:pPr>
            <a:endParaRPr lang="en-US" altLang="en-US" sz="1600" b="0" dirty="0"/>
          </a:p>
          <a:p>
            <a:pPr>
              <a:buFontTx/>
              <a:buNone/>
            </a:pPr>
            <a:endParaRPr lang="en-US" altLang="en-US" sz="1600" b="0" dirty="0"/>
          </a:p>
          <a:p>
            <a:pPr>
              <a:buFontTx/>
              <a:buNone/>
            </a:pPr>
            <a:endParaRPr lang="en-US" altLang="en-US" sz="1600" b="0" dirty="0"/>
          </a:p>
          <a:p>
            <a:pPr>
              <a:buFontTx/>
              <a:buNone/>
            </a:pPr>
            <a:endParaRPr lang="en-US" altLang="en-US" sz="1600" b="0" dirty="0"/>
          </a:p>
          <a:p>
            <a:pPr>
              <a:buFontTx/>
              <a:buNone/>
            </a:pPr>
            <a:endParaRPr lang="en-US" altLang="en-US" sz="1800" b="0" dirty="0"/>
          </a:p>
          <a:p>
            <a:pPr>
              <a:buFontTx/>
              <a:buNone/>
            </a:pPr>
            <a:endParaRPr lang="en-US" altLang="en-US" dirty="0"/>
          </a:p>
        </p:txBody>
      </p:sp>
      <p:pic>
        <p:nvPicPr>
          <p:cNvPr id="16390" name="Picture 6">
            <a:extLst>
              <a:ext uri="{FF2B5EF4-FFF2-40B4-BE49-F238E27FC236}">
                <a16:creationId xmlns:a16="http://schemas.microsoft.com/office/drawing/2014/main" id="{09B073FD-F062-0642-B408-F6D0D5E2B9F3}"/>
              </a:ext>
            </a:extLst>
          </p:cNvPr>
          <p:cNvPicPr>
            <a:picLocks noChangeAspect="1" noChangeArrowheads="1"/>
          </p:cNvPicPr>
          <p:nvPr/>
        </p:nvPicPr>
        <p:blipFill>
          <a:blip r:embed="rId3"/>
          <a:stretch>
            <a:fillRect/>
          </a:stretch>
        </p:blipFill>
        <p:spPr bwMode="auto">
          <a:xfrm>
            <a:off x="3733800" y="1647855"/>
            <a:ext cx="5301707" cy="3400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1" name="Text Box 7">
            <a:extLst>
              <a:ext uri="{FF2B5EF4-FFF2-40B4-BE49-F238E27FC236}">
                <a16:creationId xmlns:a16="http://schemas.microsoft.com/office/drawing/2014/main" id="{F2D98DF0-2EBA-7646-9722-D88F867BC557}"/>
              </a:ext>
            </a:extLst>
          </p:cNvPr>
          <p:cNvSpPr txBox="1">
            <a:spLocks noChangeArrowheads="1"/>
          </p:cNvSpPr>
          <p:nvPr/>
        </p:nvSpPr>
        <p:spPr bwMode="auto">
          <a:xfrm>
            <a:off x="3851437" y="4726926"/>
            <a:ext cx="1371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b="1" dirty="0">
                <a:solidFill>
                  <a:srgbClr val="33CC33"/>
                </a:solidFill>
                <a:latin typeface="Tahoma" panose="020B0604030504040204" pitchFamily="34" charset="0"/>
              </a:rPr>
              <a:t>threshold</a:t>
            </a:r>
          </a:p>
        </p:txBody>
      </p:sp>
      <p:sp>
        <p:nvSpPr>
          <p:cNvPr id="16392" name="Line 8">
            <a:extLst>
              <a:ext uri="{FF2B5EF4-FFF2-40B4-BE49-F238E27FC236}">
                <a16:creationId xmlns:a16="http://schemas.microsoft.com/office/drawing/2014/main" id="{ECF27A6B-4C3B-934A-A60D-1687C68CDCB0}"/>
              </a:ext>
            </a:extLst>
          </p:cNvPr>
          <p:cNvSpPr>
            <a:spLocks noChangeShapeType="1"/>
          </p:cNvSpPr>
          <p:nvPr/>
        </p:nvSpPr>
        <p:spPr bwMode="auto">
          <a:xfrm flipV="1">
            <a:off x="4717507" y="3167475"/>
            <a:ext cx="620183" cy="1630152"/>
          </a:xfrm>
          <a:prstGeom prst="line">
            <a:avLst/>
          </a:prstGeom>
          <a:ln>
            <a:solidFill>
              <a:srgbClr val="92D050"/>
            </a:solidFill>
            <a:headEnd/>
            <a:tailEnd type="triangle" w="med" len="me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6393" name="Text Box 9">
            <a:extLst>
              <a:ext uri="{FF2B5EF4-FFF2-40B4-BE49-F238E27FC236}">
                <a16:creationId xmlns:a16="http://schemas.microsoft.com/office/drawing/2014/main" id="{B160FFF4-5A89-114C-AD2C-2F3A418D2C26}"/>
              </a:ext>
            </a:extLst>
          </p:cNvPr>
          <p:cNvSpPr txBox="1">
            <a:spLocks noChangeArrowheads="1"/>
          </p:cNvSpPr>
          <p:nvPr/>
        </p:nvSpPr>
        <p:spPr bwMode="auto">
          <a:xfrm>
            <a:off x="5612857" y="1444616"/>
            <a:ext cx="20193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b="1" dirty="0">
                <a:solidFill>
                  <a:srgbClr val="FF0000"/>
                </a:solidFill>
                <a:latin typeface="Tahoma" panose="020B0604030504040204" pitchFamily="34" charset="0"/>
              </a:rPr>
              <a:t>Positive events</a:t>
            </a:r>
          </a:p>
        </p:txBody>
      </p:sp>
      <p:sp>
        <p:nvSpPr>
          <p:cNvPr id="16394" name="Line 10">
            <a:extLst>
              <a:ext uri="{FF2B5EF4-FFF2-40B4-BE49-F238E27FC236}">
                <a16:creationId xmlns:a16="http://schemas.microsoft.com/office/drawing/2014/main" id="{4DD5DF6C-5C39-2B4F-9E71-8CF7B8354471}"/>
              </a:ext>
            </a:extLst>
          </p:cNvPr>
          <p:cNvSpPr>
            <a:spLocks noChangeShapeType="1"/>
          </p:cNvSpPr>
          <p:nvPr/>
        </p:nvSpPr>
        <p:spPr bwMode="auto">
          <a:xfrm flipH="1">
            <a:off x="5860507" y="1778172"/>
            <a:ext cx="381000" cy="1190655"/>
          </a:xfrm>
          <a:prstGeom prst="line">
            <a:avLst/>
          </a:prstGeom>
          <a:ln>
            <a:solidFill>
              <a:srgbClr val="FF0000"/>
            </a:solidFill>
            <a:headEnd/>
            <a:tailEnd type="triangle" w="med" len="me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6395" name="Line 11">
            <a:extLst>
              <a:ext uri="{FF2B5EF4-FFF2-40B4-BE49-F238E27FC236}">
                <a16:creationId xmlns:a16="http://schemas.microsoft.com/office/drawing/2014/main" id="{E66F1311-5278-C54E-84AA-00A4DC76A097}"/>
              </a:ext>
            </a:extLst>
          </p:cNvPr>
          <p:cNvSpPr>
            <a:spLocks noChangeShapeType="1"/>
          </p:cNvSpPr>
          <p:nvPr/>
        </p:nvSpPr>
        <p:spPr bwMode="auto">
          <a:xfrm>
            <a:off x="6705599" y="1778173"/>
            <a:ext cx="450307" cy="947768"/>
          </a:xfrm>
          <a:prstGeom prst="line">
            <a:avLst/>
          </a:prstGeom>
          <a:ln>
            <a:solidFill>
              <a:srgbClr val="FF0000"/>
            </a:solidFill>
            <a:headEnd/>
            <a:tailEnd type="triangle" w="med" len="me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US"/>
          </a:p>
        </p:txBody>
      </p:sp>
      <p:sp>
        <p:nvSpPr>
          <p:cNvPr id="16396" name="Text Box 12">
            <a:extLst>
              <a:ext uri="{FF2B5EF4-FFF2-40B4-BE49-F238E27FC236}">
                <a16:creationId xmlns:a16="http://schemas.microsoft.com/office/drawing/2014/main" id="{4FBBBE16-FC56-854E-8BEC-B1AAED807F94}"/>
              </a:ext>
            </a:extLst>
          </p:cNvPr>
          <p:cNvSpPr txBox="1">
            <a:spLocks noChangeArrowheads="1"/>
          </p:cNvSpPr>
          <p:nvPr/>
        </p:nvSpPr>
        <p:spPr bwMode="auto">
          <a:xfrm>
            <a:off x="6889207" y="4708418"/>
            <a:ext cx="2133600" cy="366713"/>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rgbClr val="0432FF"/>
                </a:solidFill>
                <a:latin typeface="Tahoma" panose="020B0604030504040204" pitchFamily="34" charset="0"/>
              </a:rPr>
              <a:t>Negative events</a:t>
            </a:r>
          </a:p>
        </p:txBody>
      </p:sp>
      <p:sp>
        <p:nvSpPr>
          <p:cNvPr id="16397" name="Line 13">
            <a:extLst>
              <a:ext uri="{FF2B5EF4-FFF2-40B4-BE49-F238E27FC236}">
                <a16:creationId xmlns:a16="http://schemas.microsoft.com/office/drawing/2014/main" id="{1C10B429-763C-CC4D-A5DE-1C992C5C3700}"/>
              </a:ext>
            </a:extLst>
          </p:cNvPr>
          <p:cNvSpPr>
            <a:spLocks noChangeShapeType="1"/>
          </p:cNvSpPr>
          <p:nvPr/>
        </p:nvSpPr>
        <p:spPr bwMode="auto">
          <a:xfrm flipH="1" flipV="1">
            <a:off x="6896100" y="3713366"/>
            <a:ext cx="510469" cy="1084260"/>
          </a:xfrm>
          <a:prstGeom prst="line">
            <a:avLst/>
          </a:prstGeom>
          <a:noFill/>
          <a:ln w="9525">
            <a:solidFill>
              <a:srgbClr val="342A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14">
            <a:extLst>
              <a:ext uri="{FF2B5EF4-FFF2-40B4-BE49-F238E27FC236}">
                <a16:creationId xmlns:a16="http://schemas.microsoft.com/office/drawing/2014/main" id="{A6615F3B-461A-A946-B5C2-F8F21BAD9FB0}"/>
              </a:ext>
            </a:extLst>
          </p:cNvPr>
          <p:cNvSpPr>
            <a:spLocks noChangeShapeType="1"/>
          </p:cNvSpPr>
          <p:nvPr/>
        </p:nvSpPr>
        <p:spPr bwMode="auto">
          <a:xfrm flipH="1" flipV="1">
            <a:off x="7841706" y="3502227"/>
            <a:ext cx="152399" cy="1295398"/>
          </a:xfrm>
          <a:prstGeom prst="line">
            <a:avLst/>
          </a:prstGeom>
          <a:noFill/>
          <a:ln w="9525">
            <a:solidFill>
              <a:srgbClr val="342A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1445F830-7321-1047-973A-D0B216CEA1DF}"/>
              </a:ext>
            </a:extLst>
          </p:cNvPr>
          <p:cNvSpPr txBox="1"/>
          <p:nvPr/>
        </p:nvSpPr>
        <p:spPr>
          <a:xfrm>
            <a:off x="152400" y="1247745"/>
            <a:ext cx="3124200" cy="400110"/>
          </a:xfrm>
          <a:prstGeom prst="rect">
            <a:avLst/>
          </a:prstGeom>
          <a:noFill/>
        </p:spPr>
        <p:txBody>
          <a:bodyPr wrap="square" rtlCol="0">
            <a:spAutoFit/>
          </a:bodyPr>
          <a:lstStyle/>
          <a:p>
            <a:r>
              <a:rPr lang="en-US" sz="2000" b="1" dirty="0"/>
              <a:t>Climatic Episodes</a:t>
            </a:r>
          </a:p>
        </p:txBody>
      </p:sp>
      <p:sp>
        <p:nvSpPr>
          <p:cNvPr id="3" name="TextBox 2">
            <a:extLst>
              <a:ext uri="{FF2B5EF4-FFF2-40B4-BE49-F238E27FC236}">
                <a16:creationId xmlns:a16="http://schemas.microsoft.com/office/drawing/2014/main" id="{B5A35CF2-D0FB-604A-A6AA-6E07E6B62B52}"/>
              </a:ext>
            </a:extLst>
          </p:cNvPr>
          <p:cNvSpPr txBox="1"/>
          <p:nvPr/>
        </p:nvSpPr>
        <p:spPr>
          <a:xfrm>
            <a:off x="3726907" y="5014586"/>
            <a:ext cx="5308600" cy="830997"/>
          </a:xfrm>
          <a:prstGeom prst="rect">
            <a:avLst/>
          </a:prstGeom>
          <a:noFill/>
        </p:spPr>
        <p:txBody>
          <a:bodyPr wrap="square" rtlCol="0">
            <a:spAutoFit/>
          </a:bodyPr>
          <a:lstStyle/>
          <a:p>
            <a:pPr eaLnBrk="0" hangingPunct="0"/>
            <a:r>
              <a:rPr lang="en-US" altLang="en-US" sz="1600" dirty="0">
                <a:latin typeface="Tahoma" panose="020B0604030504040204" pitchFamily="34" charset="0"/>
              </a:rPr>
              <a:t>Figure 1. Time-series plot showing the durations (dashed lines) and magnitude (solid areas) of multi-annual events in a fictitious annual record.</a:t>
            </a:r>
          </a:p>
        </p:txBody>
      </p:sp>
      <p:sp>
        <p:nvSpPr>
          <p:cNvPr id="18" name="Title 1">
            <a:extLst>
              <a:ext uri="{FF2B5EF4-FFF2-40B4-BE49-F238E27FC236}">
                <a16:creationId xmlns:a16="http://schemas.microsoft.com/office/drawing/2014/main" id="{67354DEE-3ADA-B14F-8DFA-8600332E440C}"/>
              </a:ext>
            </a:extLst>
          </p:cNvPr>
          <p:cNvSpPr txBox="1">
            <a:spLocks/>
          </p:cNvSpPr>
          <p:nvPr/>
        </p:nvSpPr>
        <p:spPr bwMode="auto">
          <a:xfrm>
            <a:off x="304800" y="3810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dirty="0"/>
              <a:t>Introduction</a:t>
            </a:r>
          </a:p>
        </p:txBody>
      </p:sp>
      <p:sp>
        <p:nvSpPr>
          <p:cNvPr id="6" name="Slide Number Placeholder 5">
            <a:extLst>
              <a:ext uri="{FF2B5EF4-FFF2-40B4-BE49-F238E27FC236}">
                <a16:creationId xmlns:a16="http://schemas.microsoft.com/office/drawing/2014/main" id="{1C723B50-2AA8-FD45-AE33-D0FA1B17F7D7}"/>
              </a:ext>
            </a:extLst>
          </p:cNvPr>
          <p:cNvSpPr>
            <a:spLocks noGrp="1"/>
          </p:cNvSpPr>
          <p:nvPr>
            <p:ph type="sldNum" sz="quarter" idx="12"/>
          </p:nvPr>
        </p:nvSpPr>
        <p:spPr/>
        <p:txBody>
          <a:bodyPr/>
          <a:lstStyle/>
          <a:p>
            <a:fld id="{E1A583FD-6BDD-3943-B1ED-59E27C8A573F}" type="slidenum">
              <a:rPr lang="en-US" altLang="en-US" smtClean="0"/>
              <a:pPr/>
              <a:t>6</a:t>
            </a:fld>
            <a:endParaRPr lang="en-US" altLang="en-US"/>
          </a:p>
        </p:txBody>
      </p:sp>
    </p:spTree>
    <p:extLst>
      <p:ext uri="{BB962C8B-B14F-4D97-AF65-F5344CB8AC3E}">
        <p14:creationId xmlns:p14="http://schemas.microsoft.com/office/powerpoint/2010/main" val="158433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E72976-C90F-EF4F-9BBB-F969370B5115}"/>
              </a:ext>
            </a:extLst>
          </p:cNvPr>
          <p:cNvSpPr>
            <a:spLocks noGrp="1" noChangeArrowheads="1"/>
          </p:cNvSpPr>
          <p:nvPr>
            <p:ph type="title"/>
          </p:nvPr>
        </p:nvSpPr>
        <p:spPr>
          <a:xfrm>
            <a:off x="312914" y="1011343"/>
            <a:ext cx="8229600" cy="563563"/>
          </a:xfrm>
        </p:spPr>
        <p:txBody>
          <a:bodyPr>
            <a:normAutofit/>
          </a:bodyPr>
          <a:lstStyle/>
          <a:p>
            <a:pPr algn="l"/>
            <a:r>
              <a:rPr lang="en-US" altLang="en-US" sz="2000" b="1" dirty="0">
                <a:solidFill>
                  <a:srgbClr val="0000FF"/>
                </a:solidFill>
              </a:rPr>
              <a:t>Characteristics/Quantification of Events</a:t>
            </a:r>
            <a:r>
              <a:rPr lang="en-US" altLang="en-US" sz="2000" b="1" dirty="0"/>
              <a:t> </a:t>
            </a:r>
          </a:p>
        </p:txBody>
      </p:sp>
      <p:sp>
        <p:nvSpPr>
          <p:cNvPr id="18435" name="Rectangle 3">
            <a:extLst>
              <a:ext uri="{FF2B5EF4-FFF2-40B4-BE49-F238E27FC236}">
                <a16:creationId xmlns:a16="http://schemas.microsoft.com/office/drawing/2014/main" id="{CC61F347-18B6-F14C-9FE2-BB47B92C5382}"/>
              </a:ext>
            </a:extLst>
          </p:cNvPr>
          <p:cNvSpPr>
            <a:spLocks noGrp="1" noChangeArrowheads="1"/>
          </p:cNvSpPr>
          <p:nvPr>
            <p:ph type="body" sz="half" idx="1"/>
          </p:nvPr>
        </p:nvSpPr>
        <p:spPr>
          <a:xfrm>
            <a:off x="482600" y="1604797"/>
            <a:ext cx="4267200" cy="3043404"/>
          </a:xfrm>
        </p:spPr>
        <p:txBody>
          <a:bodyPr>
            <a:normAutofit/>
          </a:bodyPr>
          <a:lstStyle/>
          <a:p>
            <a:pPr>
              <a:lnSpc>
                <a:spcPct val="80000"/>
              </a:lnSpc>
              <a:buFont typeface="Wingdings" pitchFamily="2" charset="2"/>
              <a:buChar char="Ø"/>
            </a:pPr>
            <a:r>
              <a:rPr lang="en-US" altLang="en-US" sz="1800" b="0" dirty="0"/>
              <a:t>Start with a </a:t>
            </a:r>
            <a:r>
              <a:rPr lang="en-US" altLang="en-US" sz="1800" b="1" dirty="0">
                <a:solidFill>
                  <a:srgbClr val="342AFF"/>
                </a:solidFill>
              </a:rPr>
              <a:t>process</a:t>
            </a:r>
            <a:r>
              <a:rPr lang="en-US" altLang="en-US" sz="1800" b="1" dirty="0"/>
              <a:t>: </a:t>
            </a:r>
          </a:p>
          <a:p>
            <a:pPr>
              <a:lnSpc>
                <a:spcPct val="80000"/>
              </a:lnSpc>
              <a:buFont typeface="Wingdings" pitchFamily="2" charset="2"/>
              <a:buChar char="Ø"/>
            </a:pPr>
            <a:endParaRPr lang="en-US" altLang="en-US" sz="1800" b="1" dirty="0"/>
          </a:p>
          <a:p>
            <a:pPr>
              <a:lnSpc>
                <a:spcPct val="80000"/>
              </a:lnSpc>
            </a:pPr>
            <a:endParaRPr lang="en-US" altLang="en-US" sz="1800" b="1" dirty="0"/>
          </a:p>
          <a:p>
            <a:pPr>
              <a:lnSpc>
                <a:spcPct val="80000"/>
              </a:lnSpc>
              <a:buFont typeface="Wingdings" pitchFamily="2" charset="2"/>
              <a:buChar char="Ø"/>
            </a:pPr>
            <a:r>
              <a:rPr lang="en-US" altLang="en-US" sz="1800" b="1" dirty="0">
                <a:solidFill>
                  <a:srgbClr val="342AFF"/>
                </a:solidFill>
              </a:rPr>
              <a:t>DURATION </a:t>
            </a:r>
            <a:r>
              <a:rPr lang="en-US" altLang="en-US" sz="1800" b="0" dirty="0"/>
              <a:t>= the number of years/time periods in one event (random) = N. </a:t>
            </a:r>
          </a:p>
          <a:p>
            <a:pPr>
              <a:lnSpc>
                <a:spcPct val="80000"/>
              </a:lnSpc>
              <a:buFont typeface="Wingdings" pitchFamily="2" charset="2"/>
              <a:buChar char="Ø"/>
            </a:pPr>
            <a:endParaRPr lang="en-US" altLang="en-US" sz="1800" b="0" dirty="0"/>
          </a:p>
          <a:p>
            <a:pPr>
              <a:lnSpc>
                <a:spcPct val="80000"/>
              </a:lnSpc>
            </a:pPr>
            <a:endParaRPr lang="en-US" altLang="en-US" sz="1800" b="1" dirty="0"/>
          </a:p>
          <a:p>
            <a:pPr>
              <a:lnSpc>
                <a:spcPct val="80000"/>
              </a:lnSpc>
              <a:buFont typeface="Wingdings" pitchFamily="2" charset="2"/>
              <a:buChar char="Ø"/>
            </a:pPr>
            <a:r>
              <a:rPr lang="en-US" altLang="en-US" sz="1800" b="1" dirty="0">
                <a:solidFill>
                  <a:srgbClr val="342AFF"/>
                </a:solidFill>
              </a:rPr>
              <a:t>MAGNITUDE</a:t>
            </a:r>
            <a:r>
              <a:rPr lang="en-US" altLang="en-US" sz="1800" b="1" dirty="0"/>
              <a:t> </a:t>
            </a:r>
            <a:r>
              <a:rPr lang="en-US" altLang="en-US" sz="1800" b="0" dirty="0"/>
              <a:t>= area of the shaded region = </a:t>
            </a:r>
            <a:r>
              <a:rPr lang="en-US" altLang="en-US" sz="1800" b="0" dirty="0">
                <a:solidFill>
                  <a:srgbClr val="FF0000"/>
                </a:solidFill>
              </a:rPr>
              <a:t>(random) sum</a:t>
            </a:r>
            <a:r>
              <a:rPr lang="en-US" altLang="en-US" sz="1800" b="0" dirty="0"/>
              <a:t> of the series values for one event.</a:t>
            </a:r>
          </a:p>
          <a:p>
            <a:pPr>
              <a:lnSpc>
                <a:spcPct val="80000"/>
              </a:lnSpc>
            </a:pPr>
            <a:endParaRPr lang="en-US" altLang="en-US" sz="1800" b="1" dirty="0"/>
          </a:p>
          <a:p>
            <a:pPr>
              <a:lnSpc>
                <a:spcPct val="80000"/>
              </a:lnSpc>
            </a:pPr>
            <a:endParaRPr lang="en-US" altLang="en-US" sz="1800" b="1" dirty="0"/>
          </a:p>
          <a:p>
            <a:pPr marL="0" indent="0">
              <a:lnSpc>
                <a:spcPct val="80000"/>
              </a:lnSpc>
              <a:buNone/>
            </a:pPr>
            <a:endParaRPr lang="en-US" altLang="en-US" sz="1800" b="1" dirty="0"/>
          </a:p>
          <a:p>
            <a:pPr>
              <a:lnSpc>
                <a:spcPct val="80000"/>
              </a:lnSpc>
            </a:pPr>
            <a:endParaRPr lang="en-US" altLang="en-US" sz="1800" b="1" dirty="0"/>
          </a:p>
          <a:p>
            <a:pPr>
              <a:lnSpc>
                <a:spcPct val="80000"/>
              </a:lnSpc>
            </a:pPr>
            <a:endParaRPr lang="en-US" altLang="en-US" sz="1800" b="1" dirty="0"/>
          </a:p>
        </p:txBody>
      </p:sp>
      <p:sp>
        <p:nvSpPr>
          <p:cNvPr id="18447" name="Text Box 15">
            <a:extLst>
              <a:ext uri="{FF2B5EF4-FFF2-40B4-BE49-F238E27FC236}">
                <a16:creationId xmlns:a16="http://schemas.microsoft.com/office/drawing/2014/main" id="{E7D1407E-27B3-6847-AE13-F73C5CFAE8CB}"/>
              </a:ext>
            </a:extLst>
          </p:cNvPr>
          <p:cNvSpPr txBox="1">
            <a:spLocks noChangeArrowheads="1"/>
          </p:cNvSpPr>
          <p:nvPr/>
        </p:nvSpPr>
        <p:spPr bwMode="auto">
          <a:xfrm>
            <a:off x="327025" y="6164263"/>
            <a:ext cx="3101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8448" name="Rectangle 16">
            <a:extLst>
              <a:ext uri="{FF2B5EF4-FFF2-40B4-BE49-F238E27FC236}">
                <a16:creationId xmlns:a16="http://schemas.microsoft.com/office/drawing/2014/main" id="{1C62868D-FC7A-1A48-9460-D03B672D304F}"/>
              </a:ext>
            </a:extLst>
          </p:cNvPr>
          <p:cNvSpPr>
            <a:spLocks noChangeArrowheads="1"/>
          </p:cNvSpPr>
          <p:nvPr/>
        </p:nvSpPr>
        <p:spPr bwMode="auto">
          <a:xfrm>
            <a:off x="381000" y="4659984"/>
            <a:ext cx="8458200" cy="5355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pPr>
            <a:r>
              <a:rPr lang="en-US" altLang="en-US" dirty="0">
                <a:solidFill>
                  <a:srgbClr val="FF0000"/>
                </a:solidFill>
              </a:rPr>
              <a:t>GOAL</a:t>
            </a:r>
            <a:r>
              <a:rPr lang="en-US" altLang="en-US" dirty="0"/>
              <a:t>: A new stochastic model of bivariate distribution of duration and magnitude          of climatic episodes.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9F6C753-010D-904B-A1FA-1EB587DFACFD}"/>
                  </a:ext>
                </a:extLst>
              </p:cNvPr>
              <p:cNvSpPr txBox="1"/>
              <p:nvPr/>
            </p:nvSpPr>
            <p:spPr>
              <a:xfrm>
                <a:off x="5454650" y="1540398"/>
                <a:ext cx="1977721" cy="461665"/>
              </a:xfrm>
              <a:prstGeom prst="rect">
                <a:avLst/>
              </a:prstGeom>
              <a:noFill/>
            </p:spPr>
            <p:txBody>
              <a:bodyPr wrap="non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1 </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oMath>
                </a14:m>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𝑛</m:t>
                        </m:r>
                      </m:sub>
                    </m:sSub>
                  </m:oMath>
                </a14:m>
                <a:endParaRPr lang="en-US" sz="2400" dirty="0"/>
              </a:p>
            </p:txBody>
          </p:sp>
        </mc:Choice>
        <mc:Fallback xmlns="">
          <p:sp>
            <p:nvSpPr>
              <p:cNvPr id="20" name="TextBox 19">
                <a:extLst>
                  <a:ext uri="{FF2B5EF4-FFF2-40B4-BE49-F238E27FC236}">
                    <a16:creationId xmlns:a16="http://schemas.microsoft.com/office/drawing/2014/main" id="{89F6C753-010D-904B-A1FA-1EB587DFACFD}"/>
                  </a:ext>
                </a:extLst>
              </p:cNvPr>
              <p:cNvSpPr txBox="1">
                <a:spLocks noRot="1" noChangeAspect="1" noMove="1" noResize="1" noEditPoints="1" noAdjustHandles="1" noChangeArrowheads="1" noChangeShapeType="1" noTextEdit="1"/>
              </p:cNvSpPr>
              <p:nvPr/>
            </p:nvSpPr>
            <p:spPr>
              <a:xfrm>
                <a:off x="5454650" y="1540398"/>
                <a:ext cx="1977721" cy="461665"/>
              </a:xfrm>
              <a:prstGeom prst="rect">
                <a:avLst/>
              </a:prstGeom>
              <a:blipFill>
                <a:blip r:embed="rId3"/>
                <a:stretch>
                  <a:fillRect l="-641" t="-7895"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B51F5E7-EB0A-C344-BFEE-B9077DB53C10}"/>
                  </a:ext>
                </a:extLst>
              </p:cNvPr>
              <p:cNvSpPr txBox="1"/>
              <p:nvPr/>
            </p:nvSpPr>
            <p:spPr>
              <a:xfrm>
                <a:off x="4896259" y="3365984"/>
                <a:ext cx="3646255" cy="11308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𝑀𝑎𝑔𝑛𝑖𝑡𝑢𝑑𝑒</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𝑁</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e>
                      </m:nary>
                    </m:oMath>
                  </m:oMathPara>
                </a14:m>
                <a:endParaRPr lang="en-US" sz="2400" dirty="0"/>
              </a:p>
            </p:txBody>
          </p:sp>
        </mc:Choice>
        <mc:Fallback xmlns="">
          <p:sp>
            <p:nvSpPr>
              <p:cNvPr id="21" name="TextBox 20">
                <a:extLst>
                  <a:ext uri="{FF2B5EF4-FFF2-40B4-BE49-F238E27FC236}">
                    <a16:creationId xmlns:a16="http://schemas.microsoft.com/office/drawing/2014/main" id="{6B51F5E7-EB0A-C344-BFEE-B9077DB53C10}"/>
                  </a:ext>
                </a:extLst>
              </p:cNvPr>
              <p:cNvSpPr txBox="1">
                <a:spLocks noRot="1" noChangeAspect="1" noMove="1" noResize="1" noEditPoints="1" noAdjustHandles="1" noChangeArrowheads="1" noChangeShapeType="1" noTextEdit="1"/>
              </p:cNvSpPr>
              <p:nvPr/>
            </p:nvSpPr>
            <p:spPr>
              <a:xfrm>
                <a:off x="4896259" y="3365984"/>
                <a:ext cx="3646255" cy="1130822"/>
              </a:xfrm>
              <a:prstGeom prst="rect">
                <a:avLst/>
              </a:prstGeom>
              <a:blipFill>
                <a:blip r:embed="rId4"/>
                <a:stretch>
                  <a:fillRect t="-101111" r="-6250" b="-15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4B6D1F8-3613-674B-8350-1093DF14E0D5}"/>
                  </a:ext>
                </a:extLst>
              </p:cNvPr>
              <p:cNvSpPr txBox="1"/>
              <p:nvPr/>
            </p:nvSpPr>
            <p:spPr>
              <a:xfrm>
                <a:off x="5317305" y="2469589"/>
                <a:ext cx="21749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𝐷𝑢𝑟𝑎𝑡𝑖𝑜𝑛</m:t>
                      </m:r>
                      <m:r>
                        <a:rPr lang="en-US" sz="2400" b="0" i="1" smtClean="0">
                          <a:latin typeface="Cambria Math" panose="02040503050406030204" pitchFamily="18" charset="0"/>
                        </a:rPr>
                        <m:t>=</m:t>
                      </m:r>
                      <m:r>
                        <a:rPr lang="en-US" sz="2400" b="0" i="1" smtClean="0">
                          <a:latin typeface="Cambria Math" panose="02040503050406030204" pitchFamily="18" charset="0"/>
                        </a:rPr>
                        <m:t>𝑁</m:t>
                      </m:r>
                    </m:oMath>
                  </m:oMathPara>
                </a14:m>
                <a:endParaRPr lang="en-US" sz="2400" dirty="0"/>
              </a:p>
            </p:txBody>
          </p:sp>
        </mc:Choice>
        <mc:Fallback xmlns="">
          <p:sp>
            <p:nvSpPr>
              <p:cNvPr id="22" name="TextBox 21">
                <a:extLst>
                  <a:ext uri="{FF2B5EF4-FFF2-40B4-BE49-F238E27FC236}">
                    <a16:creationId xmlns:a16="http://schemas.microsoft.com/office/drawing/2014/main" id="{64B6D1F8-3613-674B-8350-1093DF14E0D5}"/>
                  </a:ext>
                </a:extLst>
              </p:cNvPr>
              <p:cNvSpPr txBox="1">
                <a:spLocks noRot="1" noChangeAspect="1" noMove="1" noResize="1" noEditPoints="1" noAdjustHandles="1" noChangeArrowheads="1" noChangeShapeType="1" noTextEdit="1"/>
              </p:cNvSpPr>
              <p:nvPr/>
            </p:nvSpPr>
            <p:spPr>
              <a:xfrm>
                <a:off x="5317305" y="2469589"/>
                <a:ext cx="2174954" cy="461665"/>
              </a:xfrm>
              <a:prstGeom prst="rect">
                <a:avLst/>
              </a:prstGeom>
              <a:blipFill>
                <a:blip r:embed="rId5"/>
                <a:stretch>
                  <a:fillRect/>
                </a:stretch>
              </a:blipFill>
            </p:spPr>
            <p:txBody>
              <a:bodyPr/>
              <a:lstStyle/>
              <a:p>
                <a:r>
                  <a:rPr lang="en-US">
                    <a:noFill/>
                  </a:rPr>
                  <a:t> </a:t>
                </a:r>
              </a:p>
            </p:txBody>
          </p:sp>
        </mc:Fallback>
      </mc:AlternateContent>
      <p:sp>
        <p:nvSpPr>
          <p:cNvPr id="25" name="Title 1">
            <a:extLst>
              <a:ext uri="{FF2B5EF4-FFF2-40B4-BE49-F238E27FC236}">
                <a16:creationId xmlns:a16="http://schemas.microsoft.com/office/drawing/2014/main" id="{17D8DA51-D349-AC4D-81DC-09181A7FFCED}"/>
              </a:ext>
            </a:extLst>
          </p:cNvPr>
          <p:cNvSpPr txBox="1">
            <a:spLocks/>
          </p:cNvSpPr>
          <p:nvPr/>
        </p:nvSpPr>
        <p:spPr bwMode="auto">
          <a:xfrm>
            <a:off x="304800" y="3810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dirty="0"/>
              <a:t>Model Definition</a:t>
            </a:r>
            <a:endParaRPr lang="en-US" altLang="en-US" dirty="0">
              <a:solidFill>
                <a:srgbClr val="0000FF"/>
              </a:solidFill>
            </a:endParaRPr>
          </a:p>
        </p:txBody>
      </p:sp>
      <p:sp>
        <p:nvSpPr>
          <p:cNvPr id="10" name="Slide Number Placeholder 9">
            <a:extLst>
              <a:ext uri="{FF2B5EF4-FFF2-40B4-BE49-F238E27FC236}">
                <a16:creationId xmlns:a16="http://schemas.microsoft.com/office/drawing/2014/main" id="{4315BA1C-AD2C-1F4F-B12B-4E8B93592992}"/>
              </a:ext>
            </a:extLst>
          </p:cNvPr>
          <p:cNvSpPr>
            <a:spLocks noGrp="1"/>
          </p:cNvSpPr>
          <p:nvPr>
            <p:ph type="sldNum" sz="quarter" idx="12"/>
          </p:nvPr>
        </p:nvSpPr>
        <p:spPr/>
        <p:txBody>
          <a:bodyPr/>
          <a:lstStyle/>
          <a:p>
            <a:fld id="{71EE6296-8C36-3049-AC57-42271FE45AAF}" type="slidenum">
              <a:rPr lang="en-US" altLang="en-US" smtClean="0"/>
              <a:pPr/>
              <a:t>7</a:t>
            </a:fld>
            <a:endParaRPr lang="en-US" alt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D799F9-89D1-8444-A0A2-E560A4C4D24B}"/>
                  </a:ext>
                </a:extLst>
              </p:cNvPr>
              <p:cNvSpPr txBox="1"/>
              <p:nvPr/>
            </p:nvSpPr>
            <p:spPr>
              <a:xfrm>
                <a:off x="2344198" y="5030238"/>
                <a:ext cx="4375188" cy="14770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𝑋</m:t>
                          </m:r>
                          <m:r>
                            <a:rPr lang="en-US" sz="3200" b="0" i="1" smtClean="0">
                              <a:latin typeface="Cambria Math" panose="02040503050406030204" pitchFamily="18" charset="0"/>
                            </a:rPr>
                            <m:t>,</m:t>
                          </m:r>
                          <m:r>
                            <a:rPr lang="en-US" sz="3200" b="0" i="1" smtClean="0">
                              <a:latin typeface="Cambria Math" panose="02040503050406030204" pitchFamily="18" charset="0"/>
                            </a:rPr>
                            <m:t>𝑁</m:t>
                          </m:r>
                        </m:e>
                      </m:d>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𝑁</m:t>
                              </m:r>
                            </m:sup>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sub>
                              </m:sSub>
                              <m:r>
                                <a:rPr lang="en-US" sz="3200" i="1">
                                  <a:latin typeface="Cambria Math" panose="02040503050406030204" pitchFamily="18" charset="0"/>
                                </a:rPr>
                                <m:t>,</m:t>
                              </m:r>
                              <m:r>
                                <a:rPr lang="en-US" sz="3200" i="1">
                                  <a:latin typeface="Cambria Math" panose="02040503050406030204" pitchFamily="18" charset="0"/>
                                </a:rPr>
                                <m:t>𝑁</m:t>
                              </m:r>
                              <m:r>
                                <a:rPr lang="en-US" sz="3200" i="1">
                                  <a:latin typeface="Cambria Math" panose="02040503050406030204" pitchFamily="18" charset="0"/>
                                </a:rPr>
                                <m:t> </m:t>
                              </m:r>
                            </m:e>
                          </m:nary>
                        </m:e>
                      </m:d>
                    </m:oMath>
                  </m:oMathPara>
                </a14:m>
                <a:endParaRPr lang="en-US" sz="3200" i="1" dirty="0"/>
              </a:p>
            </p:txBody>
          </p:sp>
        </mc:Choice>
        <mc:Fallback xmlns="">
          <p:sp>
            <p:nvSpPr>
              <p:cNvPr id="12" name="TextBox 11">
                <a:extLst>
                  <a:ext uri="{FF2B5EF4-FFF2-40B4-BE49-F238E27FC236}">
                    <a16:creationId xmlns:a16="http://schemas.microsoft.com/office/drawing/2014/main" id="{ABD799F9-89D1-8444-A0A2-E560A4C4D24B}"/>
                  </a:ext>
                </a:extLst>
              </p:cNvPr>
              <p:cNvSpPr txBox="1">
                <a:spLocks noRot="1" noChangeAspect="1" noMove="1" noResize="1" noEditPoints="1" noAdjustHandles="1" noChangeArrowheads="1" noChangeShapeType="1" noTextEdit="1"/>
              </p:cNvSpPr>
              <p:nvPr/>
            </p:nvSpPr>
            <p:spPr>
              <a:xfrm>
                <a:off x="2344198" y="5030238"/>
                <a:ext cx="4375188" cy="1477071"/>
              </a:xfrm>
              <a:prstGeom prst="rect">
                <a:avLst/>
              </a:prstGeom>
              <a:blipFill>
                <a:blip r:embed="rId6"/>
                <a:stretch>
                  <a:fillRect t="-105172" b="-162931"/>
                </a:stretch>
              </a:blipFill>
            </p:spPr>
            <p:txBody>
              <a:bodyPr/>
              <a:lstStyle/>
              <a:p>
                <a:r>
                  <a:rPr lang="en-US">
                    <a:noFill/>
                  </a:rPr>
                  <a:t> </a:t>
                </a:r>
              </a:p>
            </p:txBody>
          </p:sp>
        </mc:Fallback>
      </mc:AlternateContent>
    </p:spTree>
    <p:extLst>
      <p:ext uri="{BB962C8B-B14F-4D97-AF65-F5344CB8AC3E}">
        <p14:creationId xmlns:p14="http://schemas.microsoft.com/office/powerpoint/2010/main" val="230039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Text Box 15">
            <a:extLst>
              <a:ext uri="{FF2B5EF4-FFF2-40B4-BE49-F238E27FC236}">
                <a16:creationId xmlns:a16="http://schemas.microsoft.com/office/drawing/2014/main" id="{E7D1407E-27B3-6847-AE13-F73C5CFAE8CB}"/>
              </a:ext>
            </a:extLst>
          </p:cNvPr>
          <p:cNvSpPr txBox="1">
            <a:spLocks noChangeArrowheads="1"/>
          </p:cNvSpPr>
          <p:nvPr/>
        </p:nvSpPr>
        <p:spPr bwMode="auto">
          <a:xfrm>
            <a:off x="327025" y="6164263"/>
            <a:ext cx="3101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 name="TextBox 1">
            <a:extLst>
              <a:ext uri="{FF2B5EF4-FFF2-40B4-BE49-F238E27FC236}">
                <a16:creationId xmlns:a16="http://schemas.microsoft.com/office/drawing/2014/main" id="{7FCE3176-F85E-AE48-8F3D-24FBDA12E802}"/>
              </a:ext>
            </a:extLst>
          </p:cNvPr>
          <p:cNvSpPr txBox="1"/>
          <p:nvPr/>
        </p:nvSpPr>
        <p:spPr>
          <a:xfrm>
            <a:off x="884642" y="620626"/>
            <a:ext cx="184731" cy="369332"/>
          </a:xfrm>
          <a:prstGeom prst="rect">
            <a:avLst/>
          </a:prstGeom>
          <a:noFill/>
        </p:spPr>
        <p:txBody>
          <a:bodyPr wrap="none" rtlCol="0">
            <a:spAutoFit/>
          </a:bodyPr>
          <a:lstStyle/>
          <a:p>
            <a:endParaRPr lang="en-US" dirty="0"/>
          </a:p>
        </p:txBody>
      </p:sp>
      <p:sp>
        <p:nvSpPr>
          <p:cNvPr id="17" name="Rectangle 2">
            <a:extLst>
              <a:ext uri="{FF2B5EF4-FFF2-40B4-BE49-F238E27FC236}">
                <a16:creationId xmlns:a16="http://schemas.microsoft.com/office/drawing/2014/main" id="{7AAD688F-9E7E-4B47-A62A-86DD4C947C3D}"/>
              </a:ext>
            </a:extLst>
          </p:cNvPr>
          <p:cNvSpPr txBox="1">
            <a:spLocks noChangeArrowheads="1"/>
          </p:cNvSpPr>
          <p:nvPr/>
        </p:nvSpPr>
        <p:spPr bwMode="auto">
          <a:xfrm>
            <a:off x="457200" y="304800"/>
            <a:ext cx="8229600"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sz="2400" dirty="0"/>
              <a:t>Model Definition</a:t>
            </a:r>
            <a:endParaRPr lang="en-US" altLang="en-US" sz="2400" dirty="0">
              <a:solidFill>
                <a:srgbClr val="0000FF"/>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BAFA0D-38CC-8940-8821-B96875BB0844}"/>
                  </a:ext>
                </a:extLst>
              </p:cNvPr>
              <p:cNvSpPr txBox="1"/>
              <p:nvPr/>
            </p:nvSpPr>
            <p:spPr>
              <a:xfrm>
                <a:off x="457200" y="805292"/>
                <a:ext cx="8229600" cy="6528967"/>
              </a:xfrm>
              <a:prstGeom prst="rect">
                <a:avLst/>
              </a:prstGeom>
              <a:noFill/>
            </p:spPr>
            <p:txBody>
              <a:bodyPr wrap="square" rtlCol="0">
                <a:spAutoFit/>
              </a:bodyPr>
              <a:lstStyle/>
              <a:p>
                <a:r>
                  <a:rPr lang="en-US" sz="2000" b="0" dirty="0">
                    <a:latin typeface="Cambria Math" panose="02040503050406030204" pitchFamily="18" charset="0"/>
                  </a:rPr>
                  <a:t>This random vector</a:t>
                </a:r>
                <a:endParaRPr lang="en-US" sz="200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𝑿</m:t>
                          </m:r>
                          <m:r>
                            <a:rPr lang="en-US" sz="2000" b="1" i="1" smtClean="0">
                              <a:latin typeface="Cambria Math" panose="02040503050406030204" pitchFamily="18" charset="0"/>
                            </a:rPr>
                            <m:t>,</m:t>
                          </m:r>
                          <m:r>
                            <a:rPr lang="en-US" sz="2000" b="1" i="1" smtClean="0">
                              <a:latin typeface="Cambria Math" panose="02040503050406030204" pitchFamily="18" charset="0"/>
                            </a:rPr>
                            <m:t>𝑵</m:t>
                          </m:r>
                        </m:e>
                      </m:d>
                      <m:r>
                        <a:rPr lang="en-US" sz="2000" b="1" i="1" smtClean="0">
                          <a:latin typeface="Cambria Math" panose="02040503050406030204" pitchFamily="18" charset="0"/>
                        </a:rPr>
                        <m:t>=</m:t>
                      </m:r>
                      <m:d>
                        <m:dPr>
                          <m:ctrlPr>
                            <a:rPr lang="en-US" sz="2000" b="1" i="1" smtClean="0">
                              <a:latin typeface="Cambria Math" panose="02040503050406030204" pitchFamily="18" charset="0"/>
                            </a:rPr>
                          </m:ctrlPr>
                        </m:dPr>
                        <m:e>
                          <m:nary>
                            <m:naryPr>
                              <m:chr m:val="∑"/>
                              <m:ctrlPr>
                                <a:rPr lang="en-US" sz="2000" b="1" i="1">
                                  <a:latin typeface="Cambria Math" panose="02040503050406030204" pitchFamily="18" charset="0"/>
                                </a:rPr>
                              </m:ctrlPr>
                            </m:naryPr>
                            <m:sub>
                              <m:r>
                                <m:rPr>
                                  <m:brk m:alnAt="23"/>
                                </m:rP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𝟏</m:t>
                              </m:r>
                            </m:sub>
                            <m:sup>
                              <m:r>
                                <a:rPr lang="en-US" sz="2000" b="1" i="1">
                                  <a:latin typeface="Cambria Math" panose="02040503050406030204" pitchFamily="18" charset="0"/>
                                </a:rPr>
                                <m:t>𝑵</m:t>
                              </m:r>
                            </m:sup>
                            <m:e>
                              <m:sSub>
                                <m:sSubPr>
                                  <m:ctrlPr>
                                    <a:rPr lang="en-US" sz="2000" b="1" i="1">
                                      <a:latin typeface="Cambria Math" panose="02040503050406030204" pitchFamily="18" charset="0"/>
                                    </a:rPr>
                                  </m:ctrlPr>
                                </m:sSubPr>
                                <m:e>
                                  <m:r>
                                    <a:rPr lang="en-US" sz="2000" b="1" i="1" smtClean="0">
                                      <a:latin typeface="Cambria Math" panose="02040503050406030204" pitchFamily="18" charset="0"/>
                                    </a:rPr>
                                    <m:t>𝑿</m:t>
                                  </m:r>
                                </m:e>
                                <m:sub>
                                  <m:r>
                                    <a:rPr lang="en-US" sz="2000" b="1" i="1">
                                      <a:latin typeface="Cambria Math" panose="02040503050406030204" pitchFamily="18" charset="0"/>
                                    </a:rPr>
                                    <m:t>𝒊</m:t>
                                  </m:r>
                                </m:sub>
                              </m:sSub>
                              <m:r>
                                <a:rPr lang="en-US" sz="2000" b="1" i="1">
                                  <a:latin typeface="Cambria Math" panose="02040503050406030204" pitchFamily="18" charset="0"/>
                                </a:rPr>
                                <m:t>,</m:t>
                              </m:r>
                              <m:r>
                                <a:rPr lang="en-US" sz="2000" b="1" i="1">
                                  <a:latin typeface="Cambria Math" panose="02040503050406030204" pitchFamily="18" charset="0"/>
                                </a:rPr>
                                <m:t>𝑵</m:t>
                              </m:r>
                              <m:r>
                                <a:rPr lang="en-US" sz="2000" b="1" i="1">
                                  <a:latin typeface="Cambria Math" panose="02040503050406030204" pitchFamily="18" charset="0"/>
                                </a:rPr>
                                <m:t> </m:t>
                              </m:r>
                            </m:e>
                          </m:nary>
                        </m:e>
                      </m:d>
                    </m:oMath>
                  </m:oMathPara>
                </a14:m>
                <a:endParaRPr lang="en-US" sz="2000" b="1" dirty="0">
                  <a:latin typeface="Cambria Math" panose="02040503050406030204" pitchFamily="18" charset="0"/>
                </a:endParaRPr>
              </a:p>
              <a:p>
                <a:endParaRPr lang="en-US" sz="2000" b="0" dirty="0">
                  <a:latin typeface="Cambria Math" panose="02040503050406030204" pitchFamily="18" charset="0"/>
                </a:endParaRPr>
              </a:p>
              <a:p>
                <a:r>
                  <a:rPr lang="en-US" sz="2000" b="0" dirty="0">
                    <a:latin typeface="Cambria Math" panose="02040503050406030204" pitchFamily="18" charset="0"/>
                  </a:rPr>
                  <a:t>has a </a:t>
                </a:r>
                <a:r>
                  <a:rPr lang="en-US" sz="2000" b="0" u="sng" dirty="0">
                    <a:latin typeface="Cambria Math" panose="02040503050406030204" pitchFamily="18" charset="0"/>
                  </a:rPr>
                  <a:t>mixed</a:t>
                </a:r>
                <a:r>
                  <a:rPr lang="en-US" sz="2000" b="0" dirty="0">
                    <a:latin typeface="Cambria Math" panose="02040503050406030204" pitchFamily="18" charset="0"/>
                  </a:rPr>
                  <a:t> (neither continuous nor discrete) </a:t>
                </a:r>
              </a:p>
              <a:p>
                <a:r>
                  <a:rPr lang="en-US" sz="2000" b="0" dirty="0">
                    <a:latin typeface="Cambria Math" panose="02040503050406030204" pitchFamily="18" charset="0"/>
                  </a:rPr>
                  <a:t>bivariate distribution with exponential and geometric </a:t>
                </a:r>
                <a:r>
                  <a:rPr lang="en-US" sz="2000" b="0" dirty="0" err="1">
                    <a:latin typeface="Cambria Math" panose="02040503050406030204" pitchFamily="18" charset="0"/>
                  </a:rPr>
                  <a:t>marginals</a:t>
                </a:r>
                <a:r>
                  <a:rPr lang="en-US" sz="2000" b="0" dirty="0">
                    <a:latin typeface="Cambria Math" panose="02040503050406030204" pitchFamily="18" charset="0"/>
                  </a:rPr>
                  <a:t> </a:t>
                </a:r>
                <a14:m>
                  <m:oMath xmlns:m="http://schemas.openxmlformats.org/officeDocument/2006/math">
                    <m:r>
                      <a:rPr lang="en-US" sz="2000" b="0" i="1" smtClean="0">
                        <a:latin typeface="Cambria Math" panose="02040503050406030204" pitchFamily="18" charset="0"/>
                      </a:rPr>
                      <m:t>𝐵𝐸𝐺</m:t>
                    </m:r>
                    <m:d>
                      <m:dPr>
                        <m:ctrlPr>
                          <a:rPr lang="en-US" sz="2000" b="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𝛽</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e>
                    </m:d>
                  </m:oMath>
                </a14:m>
                <a:r>
                  <a:rPr lang="en-US" sz="2000" b="0" dirty="0">
                    <a:latin typeface="Cambria Math" panose="02040503050406030204" pitchFamily="18" charset="0"/>
                  </a:rPr>
                  <a:t>.</a:t>
                </a:r>
              </a:p>
              <a:p>
                <a14:m>
                  <m:oMath xmlns:m="http://schemas.openxmlformats.org/officeDocument/2006/math">
                    <m:r>
                      <a:rPr lang="en-US" sz="2000" b="1" i="1">
                        <a:latin typeface="Cambria Math" panose="02040503050406030204" pitchFamily="18" charset="0"/>
                      </a:rPr>
                      <m:t>𝑵</m:t>
                    </m:r>
                    <m:r>
                      <a:rPr lang="en-US" sz="2000" b="1" i="1">
                        <a:latin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𝑮𝒆𝒐</m:t>
                    </m:r>
                    <m:d>
                      <m:dPr>
                        <m:ctrlPr>
                          <a:rPr lang="en-US" sz="2000" b="1" i="1">
                            <a:latin typeface="Cambria Math" panose="02040503050406030204" pitchFamily="18" charset="0"/>
                            <a:ea typeface="Cambria Math" panose="02040503050406030204" pitchFamily="18" charset="0"/>
                          </a:rPr>
                        </m:ctrlPr>
                      </m:dPr>
                      <m:e>
                        <m:r>
                          <a:rPr lang="en-US" sz="2000" b="1" i="1">
                            <a:latin typeface="Cambria Math" panose="02040503050406030204" pitchFamily="18" charset="0"/>
                            <a:ea typeface="Cambria Math" panose="02040503050406030204" pitchFamily="18" charset="0"/>
                          </a:rPr>
                          <m:t>𝒑</m:t>
                        </m:r>
                      </m:e>
                    </m:d>
                  </m:oMath>
                </a14:m>
                <a:r>
                  <a:rPr lang="en-US" sz="2000" b="1" dirty="0"/>
                  <a:t> </a:t>
                </a:r>
              </a:p>
              <a:p>
                <a:r>
                  <a:rPr lang="en-US" sz="2000" i="1" dirty="0"/>
                  <a:t>with PDF h</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𝑁</m:t>
                        </m:r>
                        <m:r>
                          <a:rPr lang="en-US" sz="2000" b="0" i="1" smtClean="0">
                            <a:latin typeface="Cambria Math" panose="02040503050406030204" pitchFamily="18" charset="0"/>
                          </a:rPr>
                          <m:t>=</m:t>
                        </m:r>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𝑝</m:t>
                    </m:r>
                    <m:r>
                      <a:rPr lang="en-US" sz="2000" i="1" smtClean="0">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(1−</m:t>
                        </m:r>
                        <m:r>
                          <a:rPr lang="en-US" sz="2000" i="1">
                            <a:latin typeface="Cambria Math" panose="02040503050406030204" pitchFamily="18" charset="0"/>
                          </a:rPr>
                          <m:t>𝑝</m:t>
                        </m:r>
                        <m:r>
                          <a:rPr lang="en-US" sz="2000" i="1">
                            <a:latin typeface="Cambria Math" panose="02040503050406030204" pitchFamily="18" charset="0"/>
                          </a:rPr>
                          <m:t>)</m:t>
                        </m:r>
                      </m:e>
                      <m:sup>
                        <m:r>
                          <a:rPr lang="en-US" sz="2000" i="1">
                            <a:latin typeface="Cambria Math" panose="02040503050406030204" pitchFamily="18" charset="0"/>
                          </a:rPr>
                          <m:t>𝑛</m:t>
                        </m:r>
                        <m:r>
                          <a:rPr lang="en-US" sz="2000" i="1">
                            <a:latin typeface="Cambria Math" panose="02040503050406030204" pitchFamily="18" charset="0"/>
                          </a:rPr>
                          <m:t>−1</m:t>
                        </m:r>
                      </m:sup>
                    </m:sSup>
                    <m:r>
                      <a:rPr lang="en-US" sz="2000" i="1">
                        <a:latin typeface="Cambria Math" panose="02040503050406030204" pitchFamily="18" charset="0"/>
                      </a:rPr>
                      <m:t>   </m:t>
                    </m:r>
                    <m:r>
                      <a:rPr lang="en-US" sz="2000" i="1">
                        <a:latin typeface="Cambria Math" panose="02040503050406030204" pitchFamily="18" charset="0"/>
                      </a:rPr>
                      <m:t>𝑓𝑜𝑟</m:t>
                    </m:r>
                    <m:r>
                      <a:rPr lang="en-US" sz="2000" i="1">
                        <a:latin typeface="Cambria Math" panose="02040503050406030204" pitchFamily="18" charset="0"/>
                      </a:rPr>
                      <m:t> </m:t>
                    </m:r>
                    <m:r>
                      <a:rPr lang="en-US" sz="2000" i="1">
                        <a:latin typeface="Cambria Math" panose="02040503050406030204" pitchFamily="18" charset="0"/>
                      </a:rPr>
                      <m:t>𝑛</m:t>
                    </m:r>
                    <m:r>
                      <a:rPr lang="en-US" sz="2000" i="1">
                        <a:latin typeface="Cambria Math" panose="02040503050406030204" pitchFamily="18" charset="0"/>
                      </a:rPr>
                      <m:t>=1,2,…</m:t>
                    </m:r>
                  </m:oMath>
                </a14:m>
                <a:endParaRPr lang="en-US" sz="2000" i="1" dirty="0"/>
              </a:p>
              <a:p>
                <a14:m>
                  <m:oMath xmlns:m="http://schemas.openxmlformats.org/officeDocument/2006/math">
                    <m:sSub>
                      <m:sSubPr>
                        <m:ctrlPr>
                          <a:rPr lang="en-US" sz="2000" b="1" i="1" dirty="0" smtClean="0">
                            <a:latin typeface="Cambria Math" panose="02040503050406030204" pitchFamily="18" charset="0"/>
                          </a:rPr>
                        </m:ctrlPr>
                      </m:sSubPr>
                      <m:e>
                        <m:r>
                          <a:rPr lang="en-US" sz="2000" b="1" i="1" dirty="0">
                            <a:latin typeface="Cambria Math" panose="02040503050406030204" pitchFamily="18" charset="0"/>
                          </a:rPr>
                          <m:t>𝑿</m:t>
                        </m:r>
                      </m:e>
                      <m:sub>
                        <m:r>
                          <a:rPr lang="en-US" sz="2000" b="1" i="1" dirty="0" smtClean="0">
                            <a:latin typeface="Cambria Math" panose="02040503050406030204" pitchFamily="18" charset="0"/>
                          </a:rPr>
                          <m:t>𝒊</m:t>
                        </m:r>
                      </m:sub>
                    </m:sSub>
                    <m:r>
                      <a:rPr lang="en-US" sz="2000" b="1" i="1">
                        <a:latin typeface="Cambria Math" panose="02040503050406030204" pitchFamily="18" charset="0"/>
                      </a:rPr>
                      <m:t> </m:t>
                    </m:r>
                    <m:r>
                      <a:rPr lang="en-US" sz="2000" b="1" i="1">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𝑬𝑿𝑷</m:t>
                    </m:r>
                    <m:d>
                      <m:dPr>
                        <m:ctrlPr>
                          <a:rPr lang="en-US" sz="2000" b="1" i="1">
                            <a:latin typeface="Cambria Math" panose="02040503050406030204" pitchFamily="18" charset="0"/>
                            <a:ea typeface="Cambria Math" panose="02040503050406030204" pitchFamily="18" charset="0"/>
                          </a:rPr>
                        </m:ctrlPr>
                      </m:dPr>
                      <m:e>
                        <m:r>
                          <a:rPr lang="en-US" sz="2000" b="1" i="1">
                            <a:latin typeface="Cambria Math" panose="02040503050406030204" pitchFamily="18" charset="0"/>
                            <a:ea typeface="Cambria Math" panose="02040503050406030204" pitchFamily="18" charset="0"/>
                          </a:rPr>
                          <m:t>𝜷</m:t>
                        </m:r>
                      </m:e>
                    </m:d>
                  </m:oMath>
                </a14:m>
                <a:r>
                  <a:rPr lang="en-US" sz="2000" b="1" dirty="0"/>
                  <a:t> </a:t>
                </a:r>
              </a:p>
              <a:p>
                <a:r>
                  <a:rPr lang="en-US" sz="2000" i="1" dirty="0"/>
                  <a:t>with PDF f</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𝛽</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𝑥</m:t>
                        </m:r>
                      </m:sup>
                    </m:sSup>
                    <m:r>
                      <a:rPr lang="en-US" sz="2000" i="1">
                        <a:latin typeface="Cambria Math" panose="02040503050406030204" pitchFamily="18" charset="0"/>
                      </a:rPr>
                      <m:t>   </m:t>
                    </m:r>
                    <m:r>
                      <a:rPr lang="en-US" sz="2000" i="1">
                        <a:latin typeface="Cambria Math" panose="02040503050406030204" pitchFamily="18" charset="0"/>
                      </a:rPr>
                      <m:t>𝑓𝑜𝑟</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&gt;0</m:t>
                    </m:r>
                  </m:oMath>
                </a14:m>
                <a:endParaRPr lang="en-US" sz="2000" i="1" dirty="0"/>
              </a:p>
              <a:p>
                <a14:m>
                  <m:oMath xmlns:m="http://schemas.openxmlformats.org/officeDocument/2006/math">
                    <m:r>
                      <a:rPr lang="en-US" sz="2000" b="1" i="1" dirty="0" smtClean="0">
                        <a:latin typeface="Cambria Math" panose="02040503050406030204" pitchFamily="18" charset="0"/>
                        <a:ea typeface="Cambria Math" panose="02040503050406030204" pitchFamily="18" charset="0"/>
                      </a:rPr>
                      <m:t>𝑿</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𝑮</m:t>
                    </m:r>
                    <m:d>
                      <m:dPr>
                        <m:ctrlPr>
                          <a:rPr lang="en-US" sz="2000" b="1" i="1">
                            <a:latin typeface="Cambria Math" panose="02040503050406030204" pitchFamily="18" charset="0"/>
                            <a:ea typeface="Cambria Math" panose="02040503050406030204" pitchFamily="18" charset="0"/>
                          </a:rPr>
                        </m:ctrlPr>
                      </m:dPr>
                      <m:e>
                        <m:r>
                          <a:rPr lang="en-US" sz="2000" b="1" i="1" smtClean="0">
                            <a:latin typeface="Cambria Math" panose="02040503050406030204" pitchFamily="18" charset="0"/>
                            <a:ea typeface="Cambria Math" panose="02040503050406030204" pitchFamily="18" charset="0"/>
                          </a:rPr>
                          <m:t>𝒏</m:t>
                        </m:r>
                        <m:r>
                          <a:rPr lang="en-US" sz="2000" b="1" i="1" smtClean="0">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𝜷</m:t>
                        </m:r>
                      </m:e>
                    </m:d>
                  </m:oMath>
                </a14:m>
                <a:r>
                  <a:rPr lang="en-US" sz="2000" b="1" dirty="0"/>
                  <a:t> </a:t>
                </a:r>
              </a:p>
              <a:p>
                <a:r>
                  <a:rPr lang="en-US" sz="2000" i="1" dirty="0"/>
                  <a:t>with PDF </a:t>
                </a:r>
                <a14:m>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𝑓</m:t>
                        </m:r>
                      </m:e>
                      <m:sub>
                        <m:r>
                          <a:rPr lang="en-US" sz="2000" b="0" i="1" dirty="0" smtClean="0">
                            <a:latin typeface="Cambria Math" panose="02040503050406030204" pitchFamily="18" charset="0"/>
                          </a:rPr>
                          <m:t>𝑋</m:t>
                        </m:r>
                        <m:r>
                          <a:rPr lang="en-US" sz="2000" b="0" i="1" dirty="0" smtClean="0">
                            <a:latin typeface="Cambria Math" panose="02040503050406030204" pitchFamily="18" charset="0"/>
                          </a:rPr>
                          <m:t>|</m:t>
                        </m:r>
                        <m:r>
                          <a:rPr lang="en-US" sz="2000" b="0" i="1" dirty="0" smtClean="0">
                            <a:latin typeface="Cambria Math" panose="02040503050406030204" pitchFamily="18" charset="0"/>
                          </a:rPr>
                          <m:t>𝑁</m:t>
                        </m:r>
                        <m:r>
                          <a:rPr lang="en-US" sz="2000" b="0" i="1" dirty="0" smtClean="0">
                            <a:latin typeface="Cambria Math" panose="02040503050406030204" pitchFamily="18" charset="0"/>
                          </a:rPr>
                          <m:t>=</m:t>
                        </m:r>
                        <m:r>
                          <a:rPr lang="en-US" sz="2000" b="0" i="1" dirty="0" smtClean="0">
                            <a:latin typeface="Cambria Math" panose="02040503050406030204" pitchFamily="18" charset="0"/>
                          </a:rPr>
                          <m:t>𝑛</m:t>
                        </m:r>
                      </m:sub>
                    </m:sSub>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𝛽</m:t>
                            </m:r>
                          </m:e>
                          <m:sup>
                            <m:r>
                              <a:rPr lang="en-US" sz="2000" i="1">
                                <a:latin typeface="Cambria Math" panose="02040503050406030204" pitchFamily="18" charset="0"/>
                              </a:rPr>
                              <m:t>𝑛</m:t>
                            </m:r>
                          </m:sup>
                        </m:sSup>
                      </m:num>
                      <m:den>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−1</m:t>
                            </m:r>
                          </m:e>
                        </m:d>
                        <m:r>
                          <a:rPr lang="en-US" sz="2000" i="1">
                            <a:latin typeface="Cambria Math" panose="02040503050406030204" pitchFamily="18" charset="0"/>
                          </a:rPr>
                          <m:t>!</m:t>
                        </m:r>
                      </m:den>
                    </m:f>
                    <m:sSup>
                      <m:sSupPr>
                        <m:ctrlPr>
                          <a:rPr lang="en-US" sz="2000" i="1">
                            <a:latin typeface="Cambria Math" panose="02040503050406030204" pitchFamily="18" charset="0"/>
                          </a:rPr>
                        </m:ctrlPr>
                      </m:sSupPr>
                      <m:e>
                        <m:r>
                          <a:rPr lang="en-US" sz="2000" b="0" i="1" smtClean="0">
                            <a:latin typeface="Cambria Math" panose="02040503050406030204" pitchFamily="18" charset="0"/>
                          </a:rPr>
                          <m:t>𝑥</m:t>
                        </m:r>
                      </m:e>
                      <m:sup>
                        <m:r>
                          <a:rPr lang="en-US" sz="2000" i="1">
                            <a:latin typeface="Cambria Math" panose="02040503050406030204" pitchFamily="18" charset="0"/>
                          </a:rPr>
                          <m:t>𝑛</m:t>
                        </m:r>
                        <m:r>
                          <a:rPr lang="en-US" sz="2000" i="1">
                            <a:latin typeface="Cambria Math" panose="02040503050406030204" pitchFamily="18" charset="0"/>
                          </a:rPr>
                          <m:t>−1</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𝑥</m:t>
                        </m:r>
                      </m:sup>
                    </m:sSup>
                    <m:r>
                      <a:rPr lang="en-US" sz="2000" i="1">
                        <a:latin typeface="Cambria Math" panose="02040503050406030204" pitchFamily="18" charset="0"/>
                      </a:rPr>
                      <m:t>   </m:t>
                    </m:r>
                    <m:r>
                      <a:rPr lang="en-US" sz="2000" i="1">
                        <a:latin typeface="Cambria Math" panose="02040503050406030204" pitchFamily="18" charset="0"/>
                      </a:rPr>
                      <m:t>𝑓𝑜𝑟</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&gt;0</m:t>
                    </m:r>
                  </m:oMath>
                </a14:m>
                <a:endParaRPr lang="en-US" sz="2000" b="0" dirty="0">
                  <a:latin typeface="Cambria Math" panose="02040503050406030204" pitchFamily="18" charset="0"/>
                </a:endParaRPr>
              </a:p>
              <a:p>
                <a:r>
                  <a:rPr lang="en-US" sz="2000" dirty="0">
                    <a:latin typeface="Cambria Math" panose="02040503050406030204" pitchFamily="18" charset="0"/>
                  </a:rPr>
                  <a:t>Therefore,</a:t>
                </a:r>
                <a:endParaRPr lang="en-US" sz="2000" b="0" dirty="0">
                  <a:latin typeface="Cambria Math" panose="02040503050406030204" pitchFamily="18" charset="0"/>
                </a:endParaRPr>
              </a:p>
              <a:p>
                <a14:m>
                  <m:oMath xmlns:m="http://schemas.openxmlformats.org/officeDocument/2006/math">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𝑿</m:t>
                        </m:r>
                        <m:r>
                          <a:rPr lang="en-US" sz="2000" b="1" i="1" smtClean="0">
                            <a:latin typeface="Cambria Math" panose="02040503050406030204" pitchFamily="18" charset="0"/>
                          </a:rPr>
                          <m:t>,</m:t>
                        </m:r>
                        <m:r>
                          <a:rPr lang="en-US" sz="2000" b="1" i="1" smtClean="0">
                            <a:latin typeface="Cambria Math" panose="02040503050406030204" pitchFamily="18" charset="0"/>
                          </a:rPr>
                          <m:t>𝑵</m:t>
                        </m:r>
                      </m:e>
                    </m:d>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𝑩𝑬𝑮</m:t>
                    </m:r>
                    <m:d>
                      <m:dPr>
                        <m:ctrlPr>
                          <a:rPr lang="en-US" sz="2000" b="1" i="1" smtClean="0">
                            <a:latin typeface="Cambria Math" panose="02040503050406030204" pitchFamily="18" charset="0"/>
                            <a:ea typeface="Cambria Math" panose="02040503050406030204" pitchFamily="18" charset="0"/>
                          </a:rPr>
                        </m:ctrlPr>
                      </m:dPr>
                      <m:e>
                        <m:r>
                          <a:rPr lang="en-US" sz="2000" b="1" i="1" smtClean="0">
                            <a:latin typeface="Cambria Math" panose="02040503050406030204" pitchFamily="18" charset="0"/>
                            <a:ea typeface="Cambria Math" panose="02040503050406030204" pitchFamily="18" charset="0"/>
                          </a:rPr>
                          <m:t>𝜷</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𝒑</m:t>
                        </m:r>
                      </m:e>
                    </m:d>
                  </m:oMath>
                </a14:m>
                <a:r>
                  <a:rPr lang="en-US" sz="2000" b="1" dirty="0"/>
                  <a:t> </a:t>
                </a:r>
              </a:p>
              <a:p>
                <a:r>
                  <a:rPr lang="en-US" sz="2000" i="1" dirty="0"/>
                  <a:t>with PDF </a:t>
                </a:r>
                <a14:m>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𝑛</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𝑝</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𝛽</m:t>
                            </m:r>
                          </m:e>
                          <m:sup>
                            <m:r>
                              <a:rPr lang="en-US" sz="2000" b="0" i="1" smtClean="0">
                                <a:latin typeface="Cambria Math" panose="02040503050406030204" pitchFamily="18" charset="0"/>
                              </a:rPr>
                              <m:t>𝑛</m:t>
                            </m:r>
                          </m:sup>
                        </m:sSup>
                      </m:num>
                      <m:den>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r>
                          <a:rPr lang="en-US" sz="2000" b="0" i="1" smtClean="0">
                            <a:latin typeface="Cambria Math" panose="02040503050406030204" pitchFamily="18" charset="0"/>
                          </a:rPr>
                          <m:t>!</m:t>
                        </m:r>
                      </m:den>
                    </m:f>
                    <m:r>
                      <a:rPr lang="en-US" sz="2000" b="0" i="1" smtClean="0">
                        <a:latin typeface="Cambria Math" panose="02040503050406030204" pitchFamily="18" charset="0"/>
                      </a:rPr>
                      <m:t>[</m:t>
                    </m:r>
                    <m:r>
                      <a:rPr lang="en-US" sz="2000" b="0" i="1" smtClean="0">
                        <a:latin typeface="Cambria Math" panose="02040503050406030204" pitchFamily="18" charset="0"/>
                      </a:rPr>
                      <m:t>𝑥</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𝑝</m:t>
                        </m:r>
                        <m:r>
                          <a:rPr lang="en-US" sz="2000" b="0" i="1" smtClean="0">
                            <a:latin typeface="Cambria Math" panose="02040503050406030204" pitchFamily="18" charset="0"/>
                          </a:rPr>
                          <m:t>)]</m:t>
                        </m:r>
                      </m:e>
                      <m:sup>
                        <m:r>
                          <a:rPr lang="en-US" sz="2000" b="0" i="1" smtClean="0">
                            <a:latin typeface="Cambria Math" panose="02040503050406030204" pitchFamily="18" charset="0"/>
                          </a:rPr>
                          <m:t>𝑛</m:t>
                        </m:r>
                        <m:r>
                          <a:rPr lang="en-US" sz="2000" b="0" i="1" smtClean="0">
                            <a:latin typeface="Cambria Math" panose="02040503050406030204" pitchFamily="18" charset="0"/>
                          </a:rPr>
                          <m:t>−1</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𝛽</m:t>
                        </m:r>
                        <m:r>
                          <a:rPr lang="en-US" sz="2000" b="0" i="1" smtClean="0">
                            <a:latin typeface="Cambria Math" panose="02040503050406030204" pitchFamily="18" charset="0"/>
                            <a:ea typeface="Cambria Math" panose="02040503050406030204" pitchFamily="18" charset="0"/>
                          </a:rPr>
                          <m:t>𝑥</m:t>
                        </m:r>
                      </m:sup>
                    </m:sSup>
                    <m:r>
                      <a:rPr lang="en-US" sz="2000" b="0" i="1" smtClean="0">
                        <a:latin typeface="Cambria Math" panose="02040503050406030204" pitchFamily="18" charset="0"/>
                      </a:rPr>
                      <m:t>   </m:t>
                    </m:r>
                    <m:r>
                      <a:rPr lang="en-US" sz="2000" b="0" i="1" smtClean="0">
                        <a:latin typeface="Cambria Math" panose="02040503050406030204" pitchFamily="18" charset="0"/>
                      </a:rPr>
                      <m:t>𝑓𝑜𝑟</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&gt;0 </m:t>
                    </m:r>
                    <m:r>
                      <a:rPr lang="en-US" sz="2000" b="0" i="1" smtClean="0">
                        <a:latin typeface="Cambria Math" panose="02040503050406030204" pitchFamily="18" charset="0"/>
                      </a:rPr>
                      <m:t>𝑎𝑛𝑑</m:t>
                    </m:r>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=1,2,…</m:t>
                    </m:r>
                  </m:oMath>
                </a14:m>
                <a:endParaRPr lang="en-US" sz="2000" i="1" dirty="0"/>
              </a:p>
              <a:p>
                <a:endParaRPr lang="en-US" sz="2000" b="0" dirty="0">
                  <a:latin typeface="Cambria Math" panose="02040503050406030204" pitchFamily="18" charset="0"/>
                </a:endParaRPr>
              </a:p>
              <a:p>
                <a:endParaRPr lang="en-US" b="0" i="1" dirty="0">
                  <a:latin typeface="Cambria Math" panose="02040503050406030204" pitchFamily="18" charset="0"/>
                </a:endParaRPr>
              </a:p>
              <a:p>
                <a:endParaRPr lang="en-US" i="1" dirty="0"/>
              </a:p>
            </p:txBody>
          </p:sp>
        </mc:Choice>
        <mc:Fallback xmlns="">
          <p:sp>
            <p:nvSpPr>
              <p:cNvPr id="6" name="TextBox 5">
                <a:extLst>
                  <a:ext uri="{FF2B5EF4-FFF2-40B4-BE49-F238E27FC236}">
                    <a16:creationId xmlns:a16="http://schemas.microsoft.com/office/drawing/2014/main" id="{C9BAFA0D-38CC-8940-8821-B96875BB0844}"/>
                  </a:ext>
                </a:extLst>
              </p:cNvPr>
              <p:cNvSpPr txBox="1">
                <a:spLocks noRot="1" noChangeAspect="1" noMove="1" noResize="1" noEditPoints="1" noAdjustHandles="1" noChangeArrowheads="1" noChangeShapeType="1" noTextEdit="1"/>
              </p:cNvSpPr>
              <p:nvPr/>
            </p:nvSpPr>
            <p:spPr>
              <a:xfrm>
                <a:off x="457200" y="805292"/>
                <a:ext cx="8229600" cy="6528967"/>
              </a:xfrm>
              <a:prstGeom prst="rect">
                <a:avLst/>
              </a:prstGeom>
              <a:blipFill>
                <a:blip r:embed="rId3"/>
                <a:stretch>
                  <a:fillRect l="-772" t="-9690"/>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531BE1BC-B10E-9E4A-AFD3-866BC8EF065A}"/>
              </a:ext>
            </a:extLst>
          </p:cNvPr>
          <p:cNvSpPr>
            <a:spLocks noGrp="1"/>
          </p:cNvSpPr>
          <p:nvPr>
            <p:ph type="sldNum" sz="quarter" idx="12"/>
          </p:nvPr>
        </p:nvSpPr>
        <p:spPr/>
        <p:txBody>
          <a:bodyPr/>
          <a:lstStyle/>
          <a:p>
            <a:fld id="{71EE6296-8C36-3049-AC57-42271FE45AAF}" type="slidenum">
              <a:rPr lang="en-US" altLang="en-US" smtClean="0"/>
              <a:pPr/>
              <a:t>8</a:t>
            </a:fld>
            <a:endParaRPr lang="en-US" altLang="en-US" dirty="0"/>
          </a:p>
        </p:txBody>
      </p:sp>
    </p:spTree>
    <p:extLst>
      <p:ext uri="{BB962C8B-B14F-4D97-AF65-F5344CB8AC3E}">
        <p14:creationId xmlns:p14="http://schemas.microsoft.com/office/powerpoint/2010/main" val="290574105"/>
      </p:ext>
    </p:extLst>
  </p:cSld>
  <p:clrMapOvr>
    <a:masterClrMapping/>
  </p:clrMapOvr>
</p:sld>
</file>

<file path=ppt/theme/theme1.xml><?xml version="1.0" encoding="utf-8"?>
<a:theme xmlns:a="http://schemas.openxmlformats.org/drawingml/2006/main"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16332</TotalTime>
  <Words>1544</Words>
  <Application>Microsoft Macintosh PowerPoint</Application>
  <PresentationFormat>On-screen Show (4:3)</PresentationFormat>
  <Paragraphs>210</Paragraphs>
  <Slides>21</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Aparajita</vt:lpstr>
      <vt:lpstr>Arial</vt:lpstr>
      <vt:lpstr>Cambria Math</vt:lpstr>
      <vt:lpstr>Tahoma</vt:lpstr>
      <vt:lpstr>Wingdings</vt:lpstr>
      <vt:lpstr>2_UNR-landscape</vt:lpstr>
      <vt:lpstr>Graph Sheet</vt:lpstr>
      <vt:lpstr>“A new model for quantifying climate episodes”</vt:lpstr>
      <vt:lpstr>Content</vt:lpstr>
      <vt:lpstr>Models, Properties and Examples</vt:lpstr>
      <vt:lpstr>Introduction</vt:lpstr>
      <vt:lpstr>Introduction</vt:lpstr>
      <vt:lpstr>Introduction</vt:lpstr>
      <vt:lpstr>PowerPoint Presentation</vt:lpstr>
      <vt:lpstr>Characteristics/Quantification of Events </vt:lpstr>
      <vt:lpstr>PowerPoint Presentation</vt:lpstr>
      <vt:lpstr>PowerPoint Presentation</vt:lpstr>
      <vt:lpstr>PowerPoint Presentation</vt:lpstr>
      <vt:lpstr>PowerPoint Presentation</vt:lpstr>
      <vt:lpstr>Model Fitting</vt:lpstr>
      <vt:lpstr>Model Application</vt:lpstr>
      <vt:lpstr>Model Application</vt:lpstr>
      <vt:lpstr>Model Application</vt:lpstr>
      <vt:lpstr>Example: “DUST BOWL”</vt:lpstr>
      <vt:lpstr>Summary</vt:lpstr>
      <vt:lpstr>Conclusions</vt:lpstr>
      <vt:lpstr>References</vt:lpstr>
      <vt:lpstr>Thanks for your attention.</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model for quantifying climate episodes”</dc:title>
  <dc:subject/>
  <dc:creator>Ilaria Vinci</dc:creator>
  <cp:keywords/>
  <dc:description/>
  <cp:lastModifiedBy>Francesco  Zuniga</cp:lastModifiedBy>
  <cp:revision>144</cp:revision>
  <dcterms:created xsi:type="dcterms:W3CDTF">2018-03-12T06:43:28Z</dcterms:created>
  <dcterms:modified xsi:type="dcterms:W3CDTF">2018-03-26T22:06:56Z</dcterms:modified>
  <cp:category/>
</cp:coreProperties>
</file>