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8" r:id="rId1"/>
  </p:sldMasterIdLst>
  <p:notesMasterIdLst>
    <p:notesMasterId r:id="rId39"/>
  </p:notesMasterIdLst>
  <p:handoutMasterIdLst>
    <p:handoutMasterId r:id="rId40"/>
  </p:handoutMasterIdLst>
  <p:sldIdLst>
    <p:sldId id="258" r:id="rId2"/>
    <p:sldId id="259" r:id="rId3"/>
    <p:sldId id="298" r:id="rId4"/>
    <p:sldId id="260" r:id="rId5"/>
    <p:sldId id="296" r:id="rId6"/>
    <p:sldId id="281" r:id="rId7"/>
    <p:sldId id="283" r:id="rId8"/>
    <p:sldId id="299" r:id="rId9"/>
    <p:sldId id="274" r:id="rId10"/>
    <p:sldId id="268" r:id="rId11"/>
    <p:sldId id="270" r:id="rId12"/>
    <p:sldId id="271" r:id="rId13"/>
    <p:sldId id="272" r:id="rId14"/>
    <p:sldId id="286" r:id="rId15"/>
    <p:sldId id="282" r:id="rId16"/>
    <p:sldId id="273" r:id="rId17"/>
    <p:sldId id="269" r:id="rId18"/>
    <p:sldId id="261" r:id="rId19"/>
    <p:sldId id="300" r:id="rId20"/>
    <p:sldId id="287" r:id="rId21"/>
    <p:sldId id="288" r:id="rId22"/>
    <p:sldId id="262" r:id="rId23"/>
    <p:sldId id="290" r:id="rId24"/>
    <p:sldId id="263" r:id="rId25"/>
    <p:sldId id="264" r:id="rId26"/>
    <p:sldId id="265" r:id="rId27"/>
    <p:sldId id="291" r:id="rId28"/>
    <p:sldId id="301" r:id="rId29"/>
    <p:sldId id="285" r:id="rId30"/>
    <p:sldId id="292" r:id="rId31"/>
    <p:sldId id="293" r:id="rId32"/>
    <p:sldId id="294" r:id="rId33"/>
    <p:sldId id="297" r:id="rId34"/>
    <p:sldId id="289" r:id="rId35"/>
    <p:sldId id="275" r:id="rId36"/>
    <p:sldId id="280" r:id="rId37"/>
    <p:sldId id="279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19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A0101"/>
    <a:srgbClr val="A80101"/>
    <a:srgbClr val="66FF66"/>
    <a:srgbClr val="FF6666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95" autoAdjust="0"/>
    <p:restoredTop sz="97441" autoAdjust="0"/>
  </p:normalViewPr>
  <p:slideViewPr>
    <p:cSldViewPr snapToGrid="0" snapToObjects="1" showGuides="1">
      <p:cViewPr varScale="1">
        <p:scale>
          <a:sx n="131" d="100"/>
          <a:sy n="131" d="100"/>
        </p:scale>
        <p:origin x="1280" y="184"/>
      </p:cViewPr>
      <p:guideLst>
        <p:guide orient="horz" pos="4319"/>
        <p:guide pos="575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F01227-2C2C-A542-8F78-1842F212FC7D}" type="datetimeFigureOut">
              <a:rPr lang="en-US" smtClean="0"/>
              <a:t>4/16/18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4F15F2-993A-1948-8460-0BA92D818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70786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CFC0C2-6C20-5F43-B305-58D718A074B7}" type="datetimeFigureOut">
              <a:rPr lang="en-US" smtClean="0"/>
              <a:t>4/16/18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CC0463-EB0A-6244-96EC-C4787A5EA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265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660066"/>
                </a:solidFill>
              </a:rPr>
              <a:t>Arctic has warmed twice as fast as the global average.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C0463-EB0A-6244-96EC-C4787A5EA4D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8532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660066"/>
                </a:solidFill>
              </a:rPr>
              <a:t>mid January 2016.  </a:t>
            </a:r>
            <a:endParaRPr lang="en-US" dirty="0"/>
          </a:p>
          <a:p>
            <a:endParaRPr lang="en-US" dirty="0"/>
          </a:p>
          <a:p>
            <a:r>
              <a:rPr lang="en-US" dirty="0"/>
              <a:t>Winds 30-40</a:t>
            </a:r>
            <a:r>
              <a:rPr lang="en-US" baseline="0" dirty="0"/>
              <a:t> mph, snow drifts exceeded 5 feet in metropolitan areas, complicating transportation.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C0463-EB0A-6244-96EC-C4787A5EA4D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1150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rgbClr val="660066"/>
                </a:solidFill>
              </a:rPr>
              <a:t>January 19</a:t>
            </a:r>
            <a:r>
              <a:rPr lang="en-US" sz="1200" baseline="30000" dirty="0">
                <a:solidFill>
                  <a:srgbClr val="660066"/>
                </a:solidFill>
              </a:rPr>
              <a:t>th</a:t>
            </a:r>
            <a:r>
              <a:rPr lang="en-US" sz="1200" dirty="0">
                <a:solidFill>
                  <a:srgbClr val="660066"/>
                </a:solidFill>
              </a:rPr>
              <a:t> – January 23</a:t>
            </a:r>
            <a:r>
              <a:rPr lang="en-US" sz="1200" baseline="30000" dirty="0">
                <a:solidFill>
                  <a:srgbClr val="660066"/>
                </a:solidFill>
              </a:rPr>
              <a:t>rd</a:t>
            </a:r>
            <a:r>
              <a:rPr lang="en-US" sz="1200" dirty="0">
                <a:solidFill>
                  <a:srgbClr val="660066"/>
                </a:solidFill>
              </a:rPr>
              <a:t>, 2016 </a:t>
            </a:r>
          </a:p>
          <a:p>
            <a:endParaRPr lang="en-US" dirty="0"/>
          </a:p>
          <a:p>
            <a:r>
              <a:rPr lang="en-US" dirty="0"/>
              <a:t>6 tornadoes </a:t>
            </a:r>
          </a:p>
          <a:p>
            <a:endParaRPr lang="en-US" dirty="0"/>
          </a:p>
          <a:p>
            <a:r>
              <a:rPr lang="en-US" dirty="0"/>
              <a:t>24-40</a:t>
            </a:r>
            <a:r>
              <a:rPr lang="en-US" baseline="0" dirty="0"/>
              <a:t> inches of snow, with seven different states reporting 30+ inches of snow.</a:t>
            </a:r>
          </a:p>
          <a:p>
            <a:endParaRPr lang="en-US" baseline="0" dirty="0"/>
          </a:p>
          <a:p>
            <a:r>
              <a:rPr lang="en-US" baseline="0" dirty="0"/>
              <a:t>Coastal flooding with some coastal towns under ~9 feet.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C0463-EB0A-6244-96EC-C4787A5EA4D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4694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660066"/>
                </a:solidFill>
              </a:rPr>
              <a:t>January 23</a:t>
            </a:r>
            <a:r>
              <a:rPr lang="en-US" baseline="30000" dirty="0">
                <a:solidFill>
                  <a:srgbClr val="660066"/>
                </a:solidFill>
              </a:rPr>
              <a:t>rd</a:t>
            </a:r>
            <a:r>
              <a:rPr lang="en-US" dirty="0">
                <a:solidFill>
                  <a:srgbClr val="660066"/>
                </a:solidFill>
              </a:rPr>
              <a:t>–26</a:t>
            </a:r>
            <a:r>
              <a:rPr lang="en-US" baseline="30000" dirty="0">
                <a:solidFill>
                  <a:srgbClr val="660066"/>
                </a:solidFill>
              </a:rPr>
              <a:t>th</a:t>
            </a:r>
            <a:r>
              <a:rPr lang="en-US" dirty="0">
                <a:solidFill>
                  <a:srgbClr val="660066"/>
                </a:solidFill>
              </a:rPr>
              <a:t>, 2016 </a:t>
            </a:r>
          </a:p>
          <a:p>
            <a:endParaRPr lang="en-US" dirty="0">
              <a:solidFill>
                <a:srgbClr val="660066"/>
              </a:solidFill>
            </a:endParaRPr>
          </a:p>
          <a:p>
            <a:r>
              <a:rPr lang="en-US" dirty="0">
                <a:solidFill>
                  <a:srgbClr val="660066"/>
                </a:solidFill>
              </a:rPr>
              <a:t>Low</a:t>
            </a:r>
            <a:r>
              <a:rPr lang="en-US" baseline="0" dirty="0">
                <a:solidFill>
                  <a:srgbClr val="660066"/>
                </a:solidFill>
              </a:rPr>
              <a:t> t</a:t>
            </a:r>
            <a:r>
              <a:rPr lang="en-US" dirty="0">
                <a:solidFill>
                  <a:srgbClr val="660066"/>
                </a:solidFill>
              </a:rPr>
              <a:t>emperatures ranged from</a:t>
            </a:r>
            <a:r>
              <a:rPr lang="en-US" baseline="0" dirty="0">
                <a:solidFill>
                  <a:srgbClr val="660066"/>
                </a:solidFill>
              </a:rPr>
              <a:t> 50 to minus 50 F</a:t>
            </a:r>
            <a:r>
              <a:rPr lang="en-US" dirty="0">
                <a:solidFill>
                  <a:srgbClr val="660066"/>
                </a:solidFill>
              </a:rPr>
              <a:t> </a:t>
            </a:r>
          </a:p>
          <a:p>
            <a:endParaRPr lang="en-US" dirty="0">
              <a:solidFill>
                <a:srgbClr val="660066"/>
              </a:solidFill>
            </a:endParaRPr>
          </a:p>
          <a:p>
            <a:r>
              <a:rPr lang="en-US" dirty="0">
                <a:solidFill>
                  <a:srgbClr val="660066"/>
                </a:solidFill>
              </a:rPr>
              <a:t>Several</a:t>
            </a:r>
            <a:r>
              <a:rPr lang="en-US" baseline="0" dirty="0">
                <a:solidFill>
                  <a:srgbClr val="660066"/>
                </a:solidFill>
              </a:rPr>
              <a:t> inches to 56 inches of snow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C0463-EB0A-6244-96EC-C4787A5EA4D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4521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</a:t>
            </a:r>
            <a:r>
              <a:rPr lang="en-US" baseline="0" dirty="0"/>
              <a:t> the standard SSW criteria was used to identify events.</a:t>
            </a:r>
          </a:p>
          <a:p>
            <a:pPr marL="228600" indent="-228600">
              <a:buAutoNum type="arabicParenR"/>
            </a:pPr>
            <a:r>
              <a:rPr lang="en-US" baseline="0" dirty="0"/>
              <a:t>50 hPa PCH anomalies greater than 1.5 </a:t>
            </a:r>
            <a:r>
              <a:rPr lang="en-US" baseline="0" dirty="0" err="1"/>
              <a:t>std</a:t>
            </a:r>
            <a:endParaRPr lang="en-US" baseline="0" dirty="0"/>
          </a:p>
          <a:p>
            <a:pPr marL="228600" indent="-228600">
              <a:buAutoNum type="arabicParenR"/>
            </a:pPr>
            <a:r>
              <a:rPr lang="en-US" baseline="0" dirty="0"/>
              <a:t>50 PCH anomalies then propagate downward below 200 hPa</a:t>
            </a:r>
          </a:p>
          <a:p>
            <a:pPr marL="228600" indent="-228600">
              <a:buAutoNum type="arabicParenR"/>
            </a:pPr>
            <a:r>
              <a:rPr lang="en-US" baseline="0" dirty="0"/>
              <a:t>Timespan of event is given as the first warming signal in stratosphere to the last warming signal in the troposphere</a:t>
            </a:r>
          </a:p>
          <a:p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C0463-EB0A-6244-96EC-C4787A5EA4D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467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</a:t>
            </a:r>
            <a:r>
              <a:rPr lang="en-US" baseline="0" dirty="0"/>
              <a:t> the standard SSW criteria was used to identify events.</a:t>
            </a:r>
          </a:p>
          <a:p>
            <a:pPr marL="228600" indent="-228600">
              <a:buAutoNum type="arabicParenR"/>
            </a:pPr>
            <a:r>
              <a:rPr lang="en-US" baseline="0" dirty="0"/>
              <a:t>50 hPa PCH anomalies greater than 1.5 </a:t>
            </a:r>
            <a:r>
              <a:rPr lang="en-US" baseline="0" dirty="0" err="1"/>
              <a:t>std</a:t>
            </a:r>
            <a:endParaRPr lang="en-US" baseline="0" dirty="0"/>
          </a:p>
          <a:p>
            <a:pPr marL="228600" indent="-228600">
              <a:buAutoNum type="arabicParenR"/>
            </a:pPr>
            <a:r>
              <a:rPr lang="en-US" baseline="0" dirty="0"/>
              <a:t>50 PCH anomalies then propagate downward below 200 hPa</a:t>
            </a:r>
          </a:p>
          <a:p>
            <a:pPr marL="228600" indent="-228600">
              <a:buAutoNum type="arabicParenR"/>
            </a:pPr>
            <a:r>
              <a:rPr lang="en-US" baseline="0" dirty="0"/>
              <a:t>Timespan of event is given as the first warming signal in stratosphere to the last warming signal in the troposphere</a:t>
            </a:r>
          </a:p>
          <a:p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C0463-EB0A-6244-96EC-C4787A5EA4D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467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VP</a:t>
            </a:r>
            <a:r>
              <a:rPr lang="en-US" baseline="0" dirty="0"/>
              <a:t> </a:t>
            </a:r>
            <a:r>
              <a:rPr lang="en-US" dirty="0"/>
              <a:t>at 200 mb represents divergence aloft, signifying convective</a:t>
            </a:r>
            <a:r>
              <a:rPr lang="en-US" baseline="0" dirty="0"/>
              <a:t> outflow from towering cumulonimbus</a:t>
            </a:r>
            <a:r>
              <a:rPr lang="en-US" dirty="0"/>
              <a:t>.</a:t>
            </a:r>
            <a:r>
              <a:rPr lang="en-US" baseline="0" dirty="0"/>
              <a:t> </a:t>
            </a:r>
          </a:p>
          <a:p>
            <a:endParaRPr lang="en-US" baseline="0" dirty="0"/>
          </a:p>
          <a:p>
            <a:r>
              <a:rPr lang="en-US" baseline="0" dirty="0"/>
              <a:t>Is a</a:t>
            </a:r>
            <a:r>
              <a:rPr lang="en-US" dirty="0"/>
              <a:t> proxy for deep convection in the tropics.</a:t>
            </a:r>
          </a:p>
          <a:p>
            <a:endParaRPr lang="en-US" baseline="0" dirty="0"/>
          </a:p>
          <a:p>
            <a:r>
              <a:rPr lang="en-US" baseline="0" dirty="0"/>
              <a:t>EP flux estimate the impact transient eddies have on the mean flow</a:t>
            </a:r>
            <a:r>
              <a:rPr lang="is-IS" baseline="0" dirty="0"/>
              <a:t>…</a:t>
            </a:r>
            <a:r>
              <a:rPr lang="en-US" baseline="0" dirty="0"/>
              <a:t>transport of heat and momentum from tropics to arctic.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C0463-EB0A-6244-96EC-C4787A5EA4D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0931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SSW reveal</a:t>
            </a:r>
            <a:r>
              <a:rPr lang="en-US" baseline="0" dirty="0"/>
              <a:t>s a flat trend. 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C0463-EB0A-6244-96EC-C4787A5EA4D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2679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Authors conducted a model experiment to determine the relative effects</a:t>
            </a:r>
            <a:r>
              <a:rPr lang="en-US" baseline="0" dirty="0"/>
              <a:t> of  sea ice loss and tropical </a:t>
            </a:r>
            <a:r>
              <a:rPr lang="en-US" baseline="0" dirty="0" err="1"/>
              <a:t>sst’s</a:t>
            </a:r>
            <a:r>
              <a:rPr lang="en-US" baseline="0" dirty="0"/>
              <a:t> on RTW’s:</a:t>
            </a:r>
          </a:p>
          <a:p>
            <a:r>
              <a:rPr lang="en-US" baseline="0" dirty="0"/>
              <a:t>1) SIC </a:t>
            </a:r>
            <a:r>
              <a:rPr lang="en-US" baseline="0" dirty="0">
                <a:sym typeface="Wingdings"/>
              </a:rPr>
              <a:t> constant climatological SST’s and varying sea ice concentrations</a:t>
            </a:r>
            <a:endParaRPr lang="en-US" baseline="0" dirty="0"/>
          </a:p>
          <a:p>
            <a:r>
              <a:rPr lang="en-US" baseline="0" dirty="0"/>
              <a:t>2) SST</a:t>
            </a:r>
            <a:r>
              <a:rPr lang="en-US" baseline="0" dirty="0">
                <a:sym typeface="Wingdings"/>
              </a:rPr>
              <a:t>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C0463-EB0A-6244-96EC-C4787A5EA4D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7079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SIC correlation suggest</a:t>
            </a:r>
            <a:r>
              <a:rPr lang="en-US" baseline="0" dirty="0"/>
              <a:t>s that the strong el </a:t>
            </a:r>
            <a:r>
              <a:rPr lang="en-US" baseline="0" dirty="0" err="1"/>
              <a:t>nino</a:t>
            </a:r>
            <a:r>
              <a:rPr lang="en-US" baseline="0" dirty="0"/>
              <a:t> 2015/2016 was largely offset by sea ice reduction.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C0463-EB0A-6244-96EC-C4787A5EA4D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6830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study, among others, have indicated that the loss of</a:t>
            </a:r>
            <a:r>
              <a:rPr lang="en-US" baseline="0" dirty="0"/>
              <a:t> </a:t>
            </a:r>
            <a:r>
              <a:rPr lang="en-US" dirty="0"/>
              <a:t>arctic sea ices strongly influences temperatures and circulation</a:t>
            </a:r>
            <a:r>
              <a:rPr lang="en-US" baseline="0" dirty="0"/>
              <a:t> </a:t>
            </a:r>
            <a:r>
              <a:rPr lang="en-US" dirty="0"/>
              <a:t>over the artic region, in turn, modulates the </a:t>
            </a:r>
            <a:r>
              <a:rPr lang="en-US" dirty="0" err="1"/>
              <a:t>midlatitude</a:t>
            </a:r>
            <a:r>
              <a:rPr lang="en-US" dirty="0"/>
              <a:t> extreme events. 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C0463-EB0A-6244-96EC-C4787A5EA4D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976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Based on tropospheric</a:t>
            </a:r>
            <a:r>
              <a:rPr lang="en-US" baseline="0" dirty="0"/>
              <a:t>-stratospheric interaction.</a:t>
            </a:r>
          </a:p>
          <a:p>
            <a:endParaRPr lang="en-US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660066"/>
                </a:solidFill>
              </a:rPr>
              <a:t>Atmospheric Blocking patterns cause Tropospheric Rossby waves to amplify</a:t>
            </a:r>
          </a:p>
          <a:p>
            <a:endParaRPr lang="en-US" sz="1200" baseline="0" dirty="0">
              <a:solidFill>
                <a:srgbClr val="660066"/>
              </a:solidFill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660066"/>
                </a:solidFill>
              </a:rPr>
              <a:t>Momentum and energy from troposphere propagates into stratosphere. 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660066"/>
              </a:solidFill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660066"/>
                </a:solidFill>
              </a:rPr>
              <a:t>This breaks down the strong and decelerates the mean zonal</a:t>
            </a:r>
            <a:r>
              <a:rPr lang="en-US" sz="1200" baseline="0" dirty="0">
                <a:solidFill>
                  <a:srgbClr val="660066"/>
                </a:solidFill>
              </a:rPr>
              <a:t> momentum of the polar jet stream and causes stratospheric warming and  highly amplified planetary waves. </a:t>
            </a:r>
            <a:endParaRPr lang="en-US" sz="1200" dirty="0">
              <a:solidFill>
                <a:srgbClr val="660066"/>
              </a:solidFill>
            </a:endParaRPr>
          </a:p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C0463-EB0A-6244-96EC-C4787A5EA4D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8532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study, among others, have indicated that the loss of</a:t>
            </a:r>
            <a:r>
              <a:rPr lang="en-US" baseline="0" dirty="0"/>
              <a:t> </a:t>
            </a:r>
            <a:r>
              <a:rPr lang="en-US" dirty="0"/>
              <a:t>arctic sea ices strongly influences temperatures and circulation</a:t>
            </a:r>
            <a:r>
              <a:rPr lang="en-US" baseline="0" dirty="0"/>
              <a:t> </a:t>
            </a:r>
            <a:r>
              <a:rPr lang="en-US" dirty="0"/>
              <a:t>over the artic region, in turn, modulates the </a:t>
            </a:r>
            <a:r>
              <a:rPr lang="en-US" dirty="0" err="1"/>
              <a:t>midlatitude</a:t>
            </a:r>
            <a:r>
              <a:rPr lang="en-US" dirty="0"/>
              <a:t> extreme events. 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C0463-EB0A-6244-96EC-C4787A5EA4D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9767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study, among others, have indicated that the loss of</a:t>
            </a:r>
            <a:r>
              <a:rPr lang="en-US" baseline="0" dirty="0"/>
              <a:t> </a:t>
            </a:r>
            <a:r>
              <a:rPr lang="en-US" dirty="0"/>
              <a:t>arctic sea ices strongly influences temperatures and circulation</a:t>
            </a:r>
            <a:r>
              <a:rPr lang="en-US" baseline="0" dirty="0"/>
              <a:t> </a:t>
            </a:r>
            <a:r>
              <a:rPr lang="en-US" dirty="0"/>
              <a:t>over the artic region, in turn, modulates the </a:t>
            </a:r>
            <a:r>
              <a:rPr lang="en-US" dirty="0" err="1"/>
              <a:t>midlatitude</a:t>
            </a:r>
            <a:r>
              <a:rPr lang="en-US" dirty="0"/>
              <a:t> extreme events. 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C0463-EB0A-6244-96EC-C4787A5EA4D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9767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study, among others, have indicated that the loss of</a:t>
            </a:r>
            <a:r>
              <a:rPr lang="en-US" baseline="0" dirty="0"/>
              <a:t> </a:t>
            </a:r>
            <a:r>
              <a:rPr lang="en-US" dirty="0"/>
              <a:t>arctic sea ices strongly influences temperatures and circulation</a:t>
            </a:r>
            <a:r>
              <a:rPr lang="en-US" baseline="0" dirty="0"/>
              <a:t> </a:t>
            </a:r>
            <a:r>
              <a:rPr lang="en-US" dirty="0"/>
              <a:t>over the artic region, in turn, modulates the </a:t>
            </a:r>
            <a:r>
              <a:rPr lang="en-US" dirty="0" err="1"/>
              <a:t>midlatitude</a:t>
            </a:r>
            <a:r>
              <a:rPr lang="en-US" dirty="0"/>
              <a:t> extreme events. 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C0463-EB0A-6244-96EC-C4787A5EA4D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9767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study, among others, have indicated that the loss of</a:t>
            </a:r>
            <a:r>
              <a:rPr lang="en-US" baseline="0" dirty="0"/>
              <a:t> </a:t>
            </a:r>
            <a:r>
              <a:rPr lang="en-US" dirty="0"/>
              <a:t>arctic sea ices strongly influences temperatures and circulation</a:t>
            </a:r>
            <a:r>
              <a:rPr lang="en-US" baseline="0" dirty="0"/>
              <a:t> </a:t>
            </a:r>
            <a:r>
              <a:rPr lang="en-US" dirty="0"/>
              <a:t>over the artic region, in turn, modulates the </a:t>
            </a:r>
            <a:r>
              <a:rPr lang="en-US" dirty="0" err="1"/>
              <a:t>midlatitude</a:t>
            </a:r>
            <a:r>
              <a:rPr lang="en-US" dirty="0"/>
              <a:t> extreme events. 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C0463-EB0A-6244-96EC-C4787A5EA4D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9767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Regarded</a:t>
            </a:r>
            <a:r>
              <a:rPr lang="en-US" baseline="0" dirty="0"/>
              <a:t> as “natural variability” of the climate system and are a reflection of internal atmospheric dynamics. </a:t>
            </a:r>
          </a:p>
          <a:p>
            <a:endParaRPr lang="en-US" baseline="0" dirty="0"/>
          </a:p>
          <a:p>
            <a:r>
              <a:rPr lang="en-US" baseline="0" dirty="0"/>
              <a:t>More often than not driven by changes tropical SST’s and tropical convection associated with ENSO and MJO.</a:t>
            </a:r>
          </a:p>
          <a:p>
            <a:endParaRPr lang="en-US" baseline="0" dirty="0"/>
          </a:p>
          <a:p>
            <a:r>
              <a:rPr lang="en-US" baseline="0" dirty="0"/>
              <a:t>Typically responsible for simultaneous abnormal </a:t>
            </a:r>
            <a:r>
              <a:rPr lang="en-US" baseline="0" dirty="0" err="1"/>
              <a:t>wx</a:t>
            </a:r>
            <a:r>
              <a:rPr lang="en-US" baseline="0" dirty="0"/>
              <a:t> patterns over vast geographical regions.  </a:t>
            </a:r>
          </a:p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C0463-EB0A-6244-96EC-C4787A5EA4D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2921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r>
              <a:rPr lang="en-US" dirty="0"/>
              <a:t>MJO is confined to the Tropics, it can still push around the global circulation and impact temperature and precipitation over the United States</a:t>
            </a:r>
            <a:endParaRPr lang="en-US" baseline="0" dirty="0"/>
          </a:p>
          <a:p>
            <a:endParaRPr lang="en-US" baseline="0" dirty="0"/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C0463-EB0A-6244-96EC-C4787A5EA4D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2921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fluctuations in temperature between the ocean and atmosphere in the east-central Equatorial Pacific</a:t>
            </a:r>
          </a:p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C0463-EB0A-6244-96EC-C4787A5EA4D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292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C0463-EB0A-6244-96EC-C4787A5EA4D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292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C0463-EB0A-6244-96EC-C4787A5EA4D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853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660066"/>
                </a:solidFill>
              </a:rPr>
              <a:t>December 25</a:t>
            </a:r>
            <a:r>
              <a:rPr lang="en-US" sz="1200" baseline="30000" dirty="0">
                <a:solidFill>
                  <a:srgbClr val="660066"/>
                </a:solidFill>
              </a:rPr>
              <a:t>th</a:t>
            </a:r>
            <a:r>
              <a:rPr lang="en-US" sz="1200" dirty="0">
                <a:solidFill>
                  <a:srgbClr val="660066"/>
                </a:solidFill>
              </a:rPr>
              <a:t>-30</a:t>
            </a:r>
            <a:r>
              <a:rPr lang="en-US" sz="1200" baseline="30000" dirty="0">
                <a:solidFill>
                  <a:srgbClr val="660066"/>
                </a:solidFill>
              </a:rPr>
              <a:t>th </a:t>
            </a:r>
            <a:r>
              <a:rPr lang="en-US" sz="1200" dirty="0">
                <a:solidFill>
                  <a:srgbClr val="660066"/>
                </a:solidFill>
              </a:rPr>
              <a:t>, 2015 – N. American Storm Complex</a:t>
            </a:r>
            <a:endParaRPr lang="is-IS" dirty="0">
              <a:solidFill>
                <a:srgbClr val="660066"/>
              </a:solidFill>
            </a:endParaRPr>
          </a:p>
          <a:p>
            <a:endParaRPr lang="en-US" dirty="0"/>
          </a:p>
          <a:p>
            <a:r>
              <a:rPr lang="en-US" dirty="0"/>
              <a:t>2-3 feet of snow in</a:t>
            </a:r>
            <a:r>
              <a:rPr lang="en-US" baseline="0" dirty="0"/>
              <a:t> Mexico and Texas</a:t>
            </a:r>
          </a:p>
          <a:p>
            <a:endParaRPr lang="en-US" baseline="0" dirty="0"/>
          </a:p>
          <a:p>
            <a:r>
              <a:rPr lang="en-US" baseline="0" dirty="0"/>
              <a:t>Ice storm across </a:t>
            </a:r>
            <a:r>
              <a:rPr lang="en-US" baseline="0" dirty="0" err="1"/>
              <a:t>midwest</a:t>
            </a:r>
            <a:endParaRPr lang="en-US" baseline="0" dirty="0"/>
          </a:p>
          <a:p>
            <a:endParaRPr lang="en-US" baseline="0" dirty="0"/>
          </a:p>
          <a:p>
            <a:r>
              <a:rPr lang="en-US" dirty="0"/>
              <a:t>Loss</a:t>
            </a:r>
            <a:r>
              <a:rPr lang="en-US" baseline="0" dirty="0"/>
              <a:t> of</a:t>
            </a:r>
            <a:r>
              <a:rPr lang="en-US" dirty="0"/>
              <a:t> 30,000 cows to</a:t>
            </a:r>
            <a:r>
              <a:rPr lang="en-US" baseline="0" dirty="0"/>
              <a:t> </a:t>
            </a:r>
            <a:r>
              <a:rPr lang="en-US" dirty="0"/>
              <a:t>storm</a:t>
            </a:r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C0463-EB0A-6244-96EC-C4787A5EA4D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6552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rgbClr val="660066"/>
                </a:solidFill>
              </a:rPr>
              <a:t>December 28</a:t>
            </a:r>
            <a:r>
              <a:rPr lang="en-US" sz="1200" baseline="30000" dirty="0">
                <a:solidFill>
                  <a:srgbClr val="660066"/>
                </a:solidFill>
              </a:rPr>
              <a:t>th</a:t>
            </a:r>
            <a:r>
              <a:rPr lang="en-US" sz="1200" dirty="0">
                <a:solidFill>
                  <a:srgbClr val="660066"/>
                </a:solidFill>
              </a:rPr>
              <a:t>, 2015 – January 3</a:t>
            </a:r>
            <a:r>
              <a:rPr lang="en-US" sz="1200" baseline="30000" dirty="0">
                <a:solidFill>
                  <a:srgbClr val="660066"/>
                </a:solidFill>
              </a:rPr>
              <a:t>rd</a:t>
            </a:r>
            <a:r>
              <a:rPr lang="en-US" sz="1200" dirty="0">
                <a:solidFill>
                  <a:srgbClr val="660066"/>
                </a:solidFill>
              </a:rPr>
              <a:t>, 2016 </a:t>
            </a:r>
          </a:p>
          <a:p>
            <a:endParaRPr lang="en-US" sz="1200" dirty="0">
              <a:solidFill>
                <a:srgbClr val="660066"/>
              </a:solidFill>
            </a:endParaRPr>
          </a:p>
          <a:p>
            <a:r>
              <a:rPr lang="en-US" sz="1200" baseline="0" dirty="0">
                <a:solidFill>
                  <a:srgbClr val="660066"/>
                </a:solidFill>
              </a:rPr>
              <a:t>Series of storms following an atmospheric river event in western Europe, with the most powerful being storm “Frank.”</a:t>
            </a:r>
          </a:p>
          <a:p>
            <a:endParaRPr lang="en-US" sz="1200" dirty="0">
              <a:solidFill>
                <a:srgbClr val="660066"/>
              </a:solidFill>
            </a:endParaRPr>
          </a:p>
          <a:p>
            <a:r>
              <a:rPr lang="en-US" sz="1200" dirty="0">
                <a:solidFill>
                  <a:srgbClr val="660066"/>
                </a:solidFill>
              </a:rPr>
              <a:t>Central pressure 928 hPa</a:t>
            </a:r>
          </a:p>
          <a:p>
            <a:endParaRPr lang="en-US" sz="1200" dirty="0">
              <a:solidFill>
                <a:srgbClr val="660066"/>
              </a:solidFill>
            </a:endParaRPr>
          </a:p>
          <a:p>
            <a:r>
              <a:rPr lang="en-US" sz="1200" dirty="0">
                <a:solidFill>
                  <a:srgbClr val="660066"/>
                </a:solidFill>
              </a:rPr>
              <a:t>70-80</a:t>
            </a:r>
            <a:r>
              <a:rPr lang="en-US" sz="1200" baseline="0" dirty="0">
                <a:solidFill>
                  <a:srgbClr val="660066"/>
                </a:solidFill>
              </a:rPr>
              <a:t> mph wind gusts </a:t>
            </a:r>
          </a:p>
          <a:p>
            <a:endParaRPr lang="en-US" sz="1200" baseline="0" dirty="0">
              <a:solidFill>
                <a:srgbClr val="660066"/>
              </a:solidFill>
            </a:endParaRPr>
          </a:p>
          <a:p>
            <a:r>
              <a:rPr lang="en-US" sz="1200" baseline="0" dirty="0">
                <a:solidFill>
                  <a:srgbClr val="660066"/>
                </a:solidFill>
              </a:rPr>
              <a:t>Massive storm surge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C0463-EB0A-6244-96EC-C4787A5EA4D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0988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rgbClr val="660066"/>
                </a:solidFill>
              </a:rPr>
              <a:t>December 31</a:t>
            </a:r>
            <a:r>
              <a:rPr lang="en-US" sz="1200" baseline="30000" dirty="0">
                <a:solidFill>
                  <a:srgbClr val="660066"/>
                </a:solidFill>
              </a:rPr>
              <a:t>st</a:t>
            </a:r>
            <a:r>
              <a:rPr lang="en-US" sz="1200" dirty="0">
                <a:solidFill>
                  <a:srgbClr val="660066"/>
                </a:solidFill>
              </a:rPr>
              <a:t>, 2015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C0463-EB0A-6244-96EC-C4787A5EA4D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8207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January</a:t>
            </a:r>
            <a:r>
              <a:rPr lang="en-US" baseline="0" dirty="0"/>
              <a:t> 8-10, 2016</a:t>
            </a:r>
          </a:p>
          <a:p>
            <a:endParaRPr lang="en-US" baseline="0" dirty="0"/>
          </a:p>
          <a:p>
            <a:r>
              <a:rPr lang="en-US" baseline="0" dirty="0"/>
              <a:t>7 Fatalities due to poor road conditions. </a:t>
            </a:r>
          </a:p>
          <a:p>
            <a:endParaRPr lang="en-US" baseline="0" dirty="0"/>
          </a:p>
          <a:p>
            <a:r>
              <a:rPr lang="en-US" baseline="0" dirty="0"/>
              <a:t>80-100 mph winds reported, with downed trees and power lines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C0463-EB0A-6244-96EC-C4787A5EA4D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5560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January</a:t>
            </a:r>
            <a:r>
              <a:rPr lang="en-US" baseline="0" dirty="0"/>
              <a:t> 8-10, 2016</a:t>
            </a:r>
          </a:p>
          <a:p>
            <a:endParaRPr lang="en-US" baseline="0" dirty="0"/>
          </a:p>
          <a:p>
            <a:r>
              <a:rPr lang="en-US" baseline="0" dirty="0"/>
              <a:t>7 Fatalities due to poor road conditions. </a:t>
            </a:r>
          </a:p>
          <a:p>
            <a:endParaRPr lang="en-US" baseline="0" dirty="0"/>
          </a:p>
          <a:p>
            <a:r>
              <a:rPr lang="en-US" baseline="0" dirty="0"/>
              <a:t>80-100 mph winds reported, with downed trees and power lines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C0463-EB0A-6244-96EC-C4787A5EA4D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556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E1AB9-720A-4846-9EDA-CB403BC5A3C1}" type="datetime1">
              <a:rPr lang="en-US" smtClean="0"/>
              <a:t>4/16/18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C663-3181-9F49-9C4D-9DAF7E8FE91C}" type="datetime1">
              <a:rPr lang="en-US" smtClean="0"/>
              <a:t>4/16/18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6E455-38C2-394A-A58A-924F3C15EE6D}" type="datetime1">
              <a:rPr lang="en-US" smtClean="0"/>
              <a:t>4/16/18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569C4-B8D9-D94F-AB49-485FD5FC4C84}" type="datetime1">
              <a:rPr lang="en-US" smtClean="0"/>
              <a:t>4/16/18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18775-E2BE-1048-A071-8C3CB88317C7}" type="datetime1">
              <a:rPr lang="en-US" smtClean="0"/>
              <a:t>4/16/18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55962-56FB-1A49-9377-0124947D584B}" type="datetime1">
              <a:rPr lang="en-US" smtClean="0"/>
              <a:t>4/16/18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56A94-1B33-794F-B5C0-562AC5C31660}" type="datetime1">
              <a:rPr lang="en-US" smtClean="0"/>
              <a:t>4/16/18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84AB8-D622-384D-9634-899E014DAE84}" type="datetime1">
              <a:rPr lang="en-US" smtClean="0"/>
              <a:t>4/16/18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A3A99-25D8-F046-A5C5-099DCC0273CE}" type="datetime1">
              <a:rPr lang="en-US" smtClean="0"/>
              <a:t>4/16/18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209D3-DF46-0742-8159-E7DC5D75C91D}" type="datetime1">
              <a:rPr lang="en-US" smtClean="0"/>
              <a:t>4/16/18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3C7A2-1498-BF49-867E-4F3C1E2C0594}" type="datetime1">
              <a:rPr lang="en-US" smtClean="0"/>
              <a:t>4/16/18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5FF78-A117-8A4E-A07C-BD98F64F5087}" type="datetime1">
              <a:rPr lang="en-US" smtClean="0"/>
              <a:t>4/16/18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80515" y="116536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-4225"/>
            <a:ext cx="9157093" cy="2031325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660066"/>
                </a:solidFill>
              </a:rPr>
              <a:t>Accelerated increase in the Arctic tropospheric warming events surpassing stratospheric warming events during winter </a:t>
            </a:r>
          </a:p>
          <a:p>
            <a:pPr algn="ctr"/>
            <a:r>
              <a:rPr lang="en-US" dirty="0">
                <a:solidFill>
                  <a:srgbClr val="660066"/>
                </a:solidFill>
              </a:rPr>
              <a:t>By Wang et al., 2017, Presented by Josh Walston</a:t>
            </a: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-372706" y="6599934"/>
            <a:ext cx="2577572" cy="2709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660066"/>
                </a:solidFill>
              </a:rPr>
              <a:t>ATMS Seminar Spring 2018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851900" y="6756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bomb-cyclone-airmassRGB-1-4-18.g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5800" y="2331900"/>
            <a:ext cx="5245100" cy="39338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79600" y="6202225"/>
            <a:ext cx="546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660066"/>
                </a:solidFill>
              </a:rPr>
              <a:t>January 2018 “Bomb Cyclone” - NOAA/NASA GOES-16 – CSU CIRA RAMMB</a:t>
            </a:r>
          </a:p>
        </p:txBody>
      </p:sp>
    </p:spTree>
    <p:extLst>
      <p:ext uri="{BB962C8B-B14F-4D97-AF65-F5344CB8AC3E}">
        <p14:creationId xmlns:p14="http://schemas.microsoft.com/office/powerpoint/2010/main" val="3413352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599934"/>
            <a:ext cx="2133600" cy="270911"/>
          </a:xfrm>
        </p:spPr>
        <p:txBody>
          <a:bodyPr/>
          <a:lstStyle/>
          <a:p>
            <a:fld id="{0FB56013-B943-42BA-886F-6F9D4EB85E9D}" type="slidenum">
              <a:rPr lang="en-US" smtClean="0">
                <a:solidFill>
                  <a:srgbClr val="660066"/>
                </a:solidFill>
              </a:rPr>
              <a:t>10</a:t>
            </a:fld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-372706" y="6599934"/>
            <a:ext cx="2577572" cy="2709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660066"/>
                </a:solidFill>
              </a:rPr>
              <a:t>ATMS Seminar Spring 2018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6778" y="2322076"/>
            <a:ext cx="359199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660066"/>
                </a:solidFill>
              </a:rPr>
              <a:t>Affected areas: Southwest to Northeast U.S., Mexico and Canada. </a:t>
            </a:r>
          </a:p>
          <a:p>
            <a:endParaRPr lang="en-US" sz="2000" dirty="0">
              <a:solidFill>
                <a:srgbClr val="660066"/>
              </a:solidFill>
            </a:endParaRPr>
          </a:p>
          <a:p>
            <a:r>
              <a:rPr lang="en-US" sz="2000" dirty="0">
                <a:solidFill>
                  <a:srgbClr val="660066"/>
                </a:solidFill>
              </a:rPr>
              <a:t>Damage: ~ 1.2 billion U.S dollars</a:t>
            </a:r>
          </a:p>
          <a:p>
            <a:endParaRPr lang="en-US" sz="2000" dirty="0">
              <a:solidFill>
                <a:srgbClr val="660066"/>
              </a:solidFill>
            </a:endParaRPr>
          </a:p>
          <a:p>
            <a:r>
              <a:rPr lang="en-US" sz="2000" dirty="0">
                <a:solidFill>
                  <a:srgbClr val="660066"/>
                </a:solidFill>
              </a:rPr>
              <a:t>Total Fatalities: 59 </a:t>
            </a:r>
          </a:p>
        </p:txBody>
      </p:sp>
      <p:pic>
        <p:nvPicPr>
          <p:cNvPr id="27" name="Picture 26" descr="tornadoe_damage_a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2479" y="1711162"/>
            <a:ext cx="4132073" cy="2647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7" name="Picture 56" descr="Screen Shot 2018-03-22 at 12.29.19 PM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2479" y="4477187"/>
            <a:ext cx="4132072" cy="1022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660066"/>
                </a:solidFill>
              </a:rPr>
              <a:t>Event 1:</a:t>
            </a:r>
            <a:br>
              <a:rPr lang="en-US" sz="3600" dirty="0">
                <a:solidFill>
                  <a:srgbClr val="660066"/>
                </a:solidFill>
              </a:rPr>
            </a:br>
            <a:r>
              <a:rPr lang="en-US" sz="3600" dirty="0">
                <a:solidFill>
                  <a:srgbClr val="660066"/>
                </a:solidFill>
              </a:rPr>
              <a:t>2015-16 Post Christmas Storm Complex</a:t>
            </a:r>
          </a:p>
        </p:txBody>
      </p:sp>
      <p:grpSp>
        <p:nvGrpSpPr>
          <p:cNvPr id="67" name="Group 66"/>
          <p:cNvGrpSpPr/>
          <p:nvPr/>
        </p:nvGrpSpPr>
        <p:grpSpPr>
          <a:xfrm>
            <a:off x="1411843" y="5990080"/>
            <a:ext cx="6336795" cy="508972"/>
            <a:chOff x="1411843" y="5429250"/>
            <a:chExt cx="6336795" cy="508972"/>
          </a:xfrm>
        </p:grpSpPr>
        <p:grpSp>
          <p:nvGrpSpPr>
            <p:cNvPr id="56" name="Group 55"/>
            <p:cNvGrpSpPr/>
            <p:nvPr/>
          </p:nvGrpSpPr>
          <p:grpSpPr>
            <a:xfrm>
              <a:off x="1411843" y="5429250"/>
              <a:ext cx="6336795" cy="508972"/>
              <a:chOff x="1411843" y="5429250"/>
              <a:chExt cx="6336795" cy="508972"/>
            </a:xfrm>
          </p:grpSpPr>
          <p:grpSp>
            <p:nvGrpSpPr>
              <p:cNvPr id="45" name="Group 44"/>
              <p:cNvGrpSpPr/>
              <p:nvPr/>
            </p:nvGrpSpPr>
            <p:grpSpPr>
              <a:xfrm>
                <a:off x="1693758" y="5437011"/>
                <a:ext cx="5826528" cy="255034"/>
                <a:chOff x="1693758" y="5665611"/>
                <a:chExt cx="5826528" cy="255034"/>
              </a:xfrm>
            </p:grpSpPr>
            <p:cxnSp>
              <p:nvCxnSpPr>
                <p:cNvPr id="29" name="Straight Connector 28"/>
                <p:cNvCxnSpPr/>
                <p:nvPr/>
              </p:nvCxnSpPr>
              <p:spPr>
                <a:xfrm>
                  <a:off x="1693758" y="5891948"/>
                  <a:ext cx="5826528" cy="25403"/>
                </a:xfrm>
                <a:prstGeom prst="line">
                  <a:avLst/>
                </a:prstGeom>
                <a:ln w="19050">
                  <a:solidFill>
                    <a:srgbClr val="66006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 flipV="1">
                  <a:off x="2667000" y="5665611"/>
                  <a:ext cx="0" cy="225829"/>
                </a:xfrm>
                <a:prstGeom prst="line">
                  <a:avLst/>
                </a:prstGeom>
                <a:ln w="19050">
                  <a:solidFill>
                    <a:srgbClr val="66006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 flipV="1">
                  <a:off x="3674520" y="5665611"/>
                  <a:ext cx="0" cy="225828"/>
                </a:xfrm>
                <a:prstGeom prst="line">
                  <a:avLst/>
                </a:prstGeom>
                <a:ln w="19050">
                  <a:solidFill>
                    <a:srgbClr val="66006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 flipV="1">
                  <a:off x="4111943" y="5760865"/>
                  <a:ext cx="0" cy="134380"/>
                </a:xfrm>
                <a:prstGeom prst="line">
                  <a:avLst/>
                </a:prstGeom>
                <a:ln w="19050">
                  <a:solidFill>
                    <a:srgbClr val="66006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 flipV="1">
                  <a:off x="3126304" y="5760866"/>
                  <a:ext cx="0" cy="134378"/>
                </a:xfrm>
                <a:prstGeom prst="line">
                  <a:avLst/>
                </a:prstGeom>
                <a:ln w="19050">
                  <a:solidFill>
                    <a:srgbClr val="66006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 flipV="1">
                  <a:off x="4664393" y="5671961"/>
                  <a:ext cx="0" cy="225829"/>
                </a:xfrm>
                <a:prstGeom prst="line">
                  <a:avLst/>
                </a:prstGeom>
                <a:ln w="19050">
                  <a:solidFill>
                    <a:srgbClr val="66006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 flipV="1">
                  <a:off x="5566093" y="5678311"/>
                  <a:ext cx="0" cy="225829"/>
                </a:xfrm>
                <a:prstGeom prst="line">
                  <a:avLst/>
                </a:prstGeom>
                <a:ln w="19050">
                  <a:solidFill>
                    <a:srgbClr val="66006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 flipV="1">
                  <a:off x="6560186" y="5684661"/>
                  <a:ext cx="0" cy="225829"/>
                </a:xfrm>
                <a:prstGeom prst="line">
                  <a:avLst/>
                </a:prstGeom>
                <a:ln w="19050">
                  <a:solidFill>
                    <a:srgbClr val="66006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 flipV="1">
                  <a:off x="7515543" y="5694816"/>
                  <a:ext cx="0" cy="225829"/>
                </a:xfrm>
                <a:prstGeom prst="line">
                  <a:avLst/>
                </a:prstGeom>
                <a:ln w="19050">
                  <a:solidFill>
                    <a:srgbClr val="66006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flipV="1">
                  <a:off x="1700108" y="5670550"/>
                  <a:ext cx="0" cy="225829"/>
                </a:xfrm>
                <a:prstGeom prst="line">
                  <a:avLst/>
                </a:prstGeom>
                <a:ln w="19050">
                  <a:solidFill>
                    <a:srgbClr val="66006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 flipV="1">
                  <a:off x="2154754" y="5757061"/>
                  <a:ext cx="0" cy="134378"/>
                </a:xfrm>
                <a:prstGeom prst="line">
                  <a:avLst/>
                </a:prstGeom>
                <a:ln w="19050">
                  <a:solidFill>
                    <a:srgbClr val="66006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 flipV="1">
                  <a:off x="5115243" y="5763409"/>
                  <a:ext cx="0" cy="134380"/>
                </a:xfrm>
                <a:prstGeom prst="line">
                  <a:avLst/>
                </a:prstGeom>
                <a:ln w="19050">
                  <a:solidFill>
                    <a:srgbClr val="66006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 flipV="1">
                  <a:off x="6016943" y="5769759"/>
                  <a:ext cx="0" cy="134380"/>
                </a:xfrm>
                <a:prstGeom prst="line">
                  <a:avLst/>
                </a:prstGeom>
                <a:ln w="19050">
                  <a:solidFill>
                    <a:srgbClr val="66006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 flipV="1">
                  <a:off x="7020243" y="5776109"/>
                  <a:ext cx="0" cy="134380"/>
                </a:xfrm>
                <a:prstGeom prst="line">
                  <a:avLst/>
                </a:prstGeom>
                <a:ln w="19050">
                  <a:solidFill>
                    <a:srgbClr val="66006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7" name="TextBox 46"/>
              <p:cNvSpPr txBox="1"/>
              <p:nvPr/>
            </p:nvSpPr>
            <p:spPr>
              <a:xfrm>
                <a:off x="1411843" y="5599668"/>
                <a:ext cx="57589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660066"/>
                    </a:solidFill>
                  </a:rPr>
                  <a:t>11/1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2377043" y="5599668"/>
                <a:ext cx="57589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660066"/>
                    </a:solidFill>
                  </a:rPr>
                  <a:t>12/1</a:t>
                </a: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3438893" y="5599668"/>
                <a:ext cx="47190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660066"/>
                    </a:solidFill>
                  </a:rPr>
                  <a:t>1/1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4430848" y="5599668"/>
                <a:ext cx="47190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660066"/>
                    </a:solidFill>
                  </a:rPr>
                  <a:t>2/1</a:t>
                </a: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5330141" y="5599668"/>
                <a:ext cx="47190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660066"/>
                    </a:solidFill>
                  </a:rPr>
                  <a:t>3/1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6324234" y="5599668"/>
                <a:ext cx="47190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660066"/>
                    </a:solidFill>
                  </a:rPr>
                  <a:t>4/1</a:t>
                </a: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7276734" y="5599668"/>
                <a:ext cx="47190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660066"/>
                    </a:solidFill>
                  </a:rPr>
                  <a:t>5/1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3615293" y="5429250"/>
                <a:ext cx="49665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660066"/>
                    </a:solidFill>
                  </a:rPr>
                  <a:t>2016</a:t>
                </a: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1640509" y="5429250"/>
                <a:ext cx="49665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660066"/>
                    </a:solidFill>
                  </a:rPr>
                  <a:t>2015</a:t>
                </a:r>
              </a:p>
            </p:txBody>
          </p:sp>
        </p:grpSp>
        <p:sp>
          <p:nvSpPr>
            <p:cNvPr id="61" name="Oval 60"/>
            <p:cNvSpPr>
              <a:spLocks noChangeAspect="1"/>
            </p:cNvSpPr>
            <p:nvPr/>
          </p:nvSpPr>
          <p:spPr>
            <a:xfrm>
              <a:off x="3346782" y="5431024"/>
              <a:ext cx="231729" cy="230503"/>
            </a:xfrm>
            <a:prstGeom prst="ellipse">
              <a:avLst/>
            </a:prstGeom>
            <a:noFill/>
            <a:ln w="25400"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139211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 txBox="1">
            <a:spLocks/>
          </p:cNvSpPr>
          <p:nvPr/>
        </p:nvSpPr>
        <p:spPr>
          <a:xfrm>
            <a:off x="461154" y="27858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660066"/>
                </a:solidFill>
              </a:rPr>
              <a:t>Event 2:</a:t>
            </a:r>
          </a:p>
          <a:p>
            <a:r>
              <a:rPr lang="en-US" sz="3600" dirty="0">
                <a:solidFill>
                  <a:srgbClr val="660066"/>
                </a:solidFill>
              </a:rPr>
              <a:t>New Years Eve Flooding  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599934"/>
            <a:ext cx="2133600" cy="270911"/>
          </a:xfrm>
        </p:spPr>
        <p:txBody>
          <a:bodyPr/>
          <a:lstStyle/>
          <a:p>
            <a:fld id="{0FB56013-B943-42BA-886F-6F9D4EB85E9D}" type="slidenum">
              <a:rPr lang="en-US" smtClean="0">
                <a:solidFill>
                  <a:srgbClr val="660066"/>
                </a:solidFill>
              </a:rPr>
              <a:t>11</a:t>
            </a:fld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-372706" y="6599934"/>
            <a:ext cx="2577572" cy="2709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660066"/>
                </a:solidFill>
              </a:rPr>
              <a:t>ATMS Seminar Spring 2018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938203" y="3565037"/>
            <a:ext cx="3173740" cy="2351995"/>
            <a:chOff x="4681688" y="2984288"/>
            <a:chExt cx="3173740" cy="235199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81688" y="2984288"/>
              <a:ext cx="3173740" cy="19826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8" name="TextBox 17"/>
            <p:cNvSpPr txBox="1"/>
            <p:nvPr/>
          </p:nvSpPr>
          <p:spPr>
            <a:xfrm>
              <a:off x="5736075" y="4966951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4537953" y="2328261"/>
            <a:ext cx="390936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660066"/>
                </a:solidFill>
              </a:rPr>
              <a:t>Affected areas: Northern Ireland, Scotland and England. </a:t>
            </a:r>
          </a:p>
          <a:p>
            <a:endParaRPr lang="en-US" sz="2000" dirty="0">
              <a:solidFill>
                <a:srgbClr val="660066"/>
              </a:solidFill>
            </a:endParaRPr>
          </a:p>
          <a:p>
            <a:r>
              <a:rPr lang="en-US" sz="2000" dirty="0">
                <a:solidFill>
                  <a:srgbClr val="660066"/>
                </a:solidFill>
              </a:rPr>
              <a:t>Damage: ~ 7 billion U.S. dollars, ~27,000 power outages.</a:t>
            </a:r>
          </a:p>
          <a:p>
            <a:endParaRPr lang="en-US" sz="2000" dirty="0">
              <a:solidFill>
                <a:srgbClr val="660066"/>
              </a:solidFill>
            </a:endParaRPr>
          </a:p>
          <a:p>
            <a:r>
              <a:rPr lang="en-US" sz="2000" dirty="0">
                <a:solidFill>
                  <a:srgbClr val="660066"/>
                </a:solidFill>
              </a:rPr>
              <a:t>Total Fatalities: 3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203" y="1663941"/>
            <a:ext cx="3173740" cy="1785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11" name="Group 110"/>
          <p:cNvGrpSpPr/>
          <p:nvPr/>
        </p:nvGrpSpPr>
        <p:grpSpPr>
          <a:xfrm>
            <a:off x="1411843" y="5990080"/>
            <a:ext cx="6336795" cy="508972"/>
            <a:chOff x="1411843" y="5990080"/>
            <a:chExt cx="6336795" cy="508972"/>
          </a:xfrm>
        </p:grpSpPr>
        <p:grpSp>
          <p:nvGrpSpPr>
            <p:cNvPr id="82" name="Group 81"/>
            <p:cNvGrpSpPr/>
            <p:nvPr/>
          </p:nvGrpSpPr>
          <p:grpSpPr>
            <a:xfrm>
              <a:off x="1411843" y="5990080"/>
              <a:ext cx="6336795" cy="508972"/>
              <a:chOff x="1411843" y="5429250"/>
              <a:chExt cx="6336795" cy="508972"/>
            </a:xfrm>
          </p:grpSpPr>
          <p:grpSp>
            <p:nvGrpSpPr>
              <p:cNvPr id="83" name="Group 82"/>
              <p:cNvGrpSpPr/>
              <p:nvPr/>
            </p:nvGrpSpPr>
            <p:grpSpPr>
              <a:xfrm>
                <a:off x="1411843" y="5429250"/>
                <a:ext cx="6336795" cy="508972"/>
                <a:chOff x="1411843" y="5429250"/>
                <a:chExt cx="6336795" cy="508972"/>
              </a:xfrm>
            </p:grpSpPr>
            <p:grpSp>
              <p:nvGrpSpPr>
                <p:cNvPr id="85" name="Group 84"/>
                <p:cNvGrpSpPr/>
                <p:nvPr/>
              </p:nvGrpSpPr>
              <p:grpSpPr>
                <a:xfrm>
                  <a:off x="1693758" y="5437011"/>
                  <a:ext cx="5826528" cy="255034"/>
                  <a:chOff x="1693758" y="5665611"/>
                  <a:chExt cx="5826528" cy="255034"/>
                </a:xfrm>
              </p:grpSpPr>
              <p:cxnSp>
                <p:nvCxnSpPr>
                  <p:cNvPr id="95" name="Straight Connector 94"/>
                  <p:cNvCxnSpPr/>
                  <p:nvPr/>
                </p:nvCxnSpPr>
                <p:spPr>
                  <a:xfrm>
                    <a:off x="1693758" y="5891948"/>
                    <a:ext cx="5826528" cy="25403"/>
                  </a:xfrm>
                  <a:prstGeom prst="line">
                    <a:avLst/>
                  </a:prstGeom>
                  <a:ln w="19050">
                    <a:solidFill>
                      <a:srgbClr val="660066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" name="Straight Connector 95"/>
                  <p:cNvCxnSpPr/>
                  <p:nvPr/>
                </p:nvCxnSpPr>
                <p:spPr>
                  <a:xfrm flipV="1">
                    <a:off x="2667000" y="5665611"/>
                    <a:ext cx="0" cy="225829"/>
                  </a:xfrm>
                  <a:prstGeom prst="line">
                    <a:avLst/>
                  </a:prstGeom>
                  <a:ln w="19050">
                    <a:solidFill>
                      <a:srgbClr val="660066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" name="Straight Connector 96"/>
                  <p:cNvCxnSpPr/>
                  <p:nvPr/>
                </p:nvCxnSpPr>
                <p:spPr>
                  <a:xfrm flipV="1">
                    <a:off x="3674520" y="5665611"/>
                    <a:ext cx="0" cy="225828"/>
                  </a:xfrm>
                  <a:prstGeom prst="line">
                    <a:avLst/>
                  </a:prstGeom>
                  <a:ln w="19050">
                    <a:solidFill>
                      <a:srgbClr val="660066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8" name="Straight Connector 97"/>
                  <p:cNvCxnSpPr/>
                  <p:nvPr/>
                </p:nvCxnSpPr>
                <p:spPr>
                  <a:xfrm flipV="1">
                    <a:off x="4111943" y="5760865"/>
                    <a:ext cx="0" cy="134380"/>
                  </a:xfrm>
                  <a:prstGeom prst="line">
                    <a:avLst/>
                  </a:prstGeom>
                  <a:ln w="19050">
                    <a:solidFill>
                      <a:srgbClr val="660066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" name="Straight Connector 98"/>
                  <p:cNvCxnSpPr/>
                  <p:nvPr/>
                </p:nvCxnSpPr>
                <p:spPr>
                  <a:xfrm flipV="1">
                    <a:off x="3126304" y="5760866"/>
                    <a:ext cx="0" cy="134378"/>
                  </a:xfrm>
                  <a:prstGeom prst="line">
                    <a:avLst/>
                  </a:prstGeom>
                  <a:ln w="19050">
                    <a:solidFill>
                      <a:srgbClr val="660066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0" name="Straight Connector 99"/>
                  <p:cNvCxnSpPr/>
                  <p:nvPr/>
                </p:nvCxnSpPr>
                <p:spPr>
                  <a:xfrm flipV="1">
                    <a:off x="4664393" y="5671961"/>
                    <a:ext cx="0" cy="225829"/>
                  </a:xfrm>
                  <a:prstGeom prst="line">
                    <a:avLst/>
                  </a:prstGeom>
                  <a:ln w="19050">
                    <a:solidFill>
                      <a:srgbClr val="660066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1" name="Straight Connector 100"/>
                  <p:cNvCxnSpPr/>
                  <p:nvPr/>
                </p:nvCxnSpPr>
                <p:spPr>
                  <a:xfrm flipV="1">
                    <a:off x="5566093" y="5678311"/>
                    <a:ext cx="0" cy="225829"/>
                  </a:xfrm>
                  <a:prstGeom prst="line">
                    <a:avLst/>
                  </a:prstGeom>
                  <a:ln w="19050">
                    <a:solidFill>
                      <a:srgbClr val="660066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2" name="Straight Connector 101"/>
                  <p:cNvCxnSpPr/>
                  <p:nvPr/>
                </p:nvCxnSpPr>
                <p:spPr>
                  <a:xfrm flipV="1">
                    <a:off x="6560186" y="5684661"/>
                    <a:ext cx="0" cy="225829"/>
                  </a:xfrm>
                  <a:prstGeom prst="line">
                    <a:avLst/>
                  </a:prstGeom>
                  <a:ln w="19050">
                    <a:solidFill>
                      <a:srgbClr val="660066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3" name="Straight Connector 102"/>
                  <p:cNvCxnSpPr/>
                  <p:nvPr/>
                </p:nvCxnSpPr>
                <p:spPr>
                  <a:xfrm flipV="1">
                    <a:off x="7515543" y="5694816"/>
                    <a:ext cx="0" cy="225829"/>
                  </a:xfrm>
                  <a:prstGeom prst="line">
                    <a:avLst/>
                  </a:prstGeom>
                  <a:ln w="19050">
                    <a:solidFill>
                      <a:srgbClr val="660066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4" name="Straight Connector 103"/>
                  <p:cNvCxnSpPr/>
                  <p:nvPr/>
                </p:nvCxnSpPr>
                <p:spPr>
                  <a:xfrm flipV="1">
                    <a:off x="1700108" y="5670550"/>
                    <a:ext cx="0" cy="225829"/>
                  </a:xfrm>
                  <a:prstGeom prst="line">
                    <a:avLst/>
                  </a:prstGeom>
                  <a:ln w="19050">
                    <a:solidFill>
                      <a:srgbClr val="660066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5" name="Straight Connector 104"/>
                  <p:cNvCxnSpPr/>
                  <p:nvPr/>
                </p:nvCxnSpPr>
                <p:spPr>
                  <a:xfrm flipV="1">
                    <a:off x="2154754" y="5757061"/>
                    <a:ext cx="0" cy="134378"/>
                  </a:xfrm>
                  <a:prstGeom prst="line">
                    <a:avLst/>
                  </a:prstGeom>
                  <a:ln w="19050">
                    <a:solidFill>
                      <a:srgbClr val="660066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" name="Straight Connector 105"/>
                  <p:cNvCxnSpPr/>
                  <p:nvPr/>
                </p:nvCxnSpPr>
                <p:spPr>
                  <a:xfrm flipV="1">
                    <a:off x="5115243" y="5763409"/>
                    <a:ext cx="0" cy="134380"/>
                  </a:xfrm>
                  <a:prstGeom prst="line">
                    <a:avLst/>
                  </a:prstGeom>
                  <a:ln w="19050">
                    <a:solidFill>
                      <a:srgbClr val="660066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7" name="Straight Connector 106"/>
                  <p:cNvCxnSpPr/>
                  <p:nvPr/>
                </p:nvCxnSpPr>
                <p:spPr>
                  <a:xfrm flipV="1">
                    <a:off x="6016943" y="5769759"/>
                    <a:ext cx="0" cy="134380"/>
                  </a:xfrm>
                  <a:prstGeom prst="line">
                    <a:avLst/>
                  </a:prstGeom>
                  <a:ln w="19050">
                    <a:solidFill>
                      <a:srgbClr val="660066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" name="Straight Connector 107"/>
                  <p:cNvCxnSpPr/>
                  <p:nvPr/>
                </p:nvCxnSpPr>
                <p:spPr>
                  <a:xfrm flipV="1">
                    <a:off x="7020243" y="5776109"/>
                    <a:ext cx="0" cy="134380"/>
                  </a:xfrm>
                  <a:prstGeom prst="line">
                    <a:avLst/>
                  </a:prstGeom>
                  <a:ln w="19050">
                    <a:solidFill>
                      <a:srgbClr val="660066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86" name="TextBox 85"/>
                <p:cNvSpPr txBox="1"/>
                <p:nvPr/>
              </p:nvSpPr>
              <p:spPr>
                <a:xfrm>
                  <a:off x="1411843" y="5599668"/>
                  <a:ext cx="575899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>
                      <a:solidFill>
                        <a:srgbClr val="660066"/>
                      </a:solidFill>
                    </a:rPr>
                    <a:t>11/1</a:t>
                  </a:r>
                </a:p>
              </p:txBody>
            </p:sp>
            <p:sp>
              <p:nvSpPr>
                <p:cNvPr id="87" name="TextBox 86"/>
                <p:cNvSpPr txBox="1"/>
                <p:nvPr/>
              </p:nvSpPr>
              <p:spPr>
                <a:xfrm>
                  <a:off x="2377043" y="5599668"/>
                  <a:ext cx="575899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>
                      <a:solidFill>
                        <a:srgbClr val="660066"/>
                      </a:solidFill>
                    </a:rPr>
                    <a:t>12/1</a:t>
                  </a:r>
                </a:p>
              </p:txBody>
            </p:sp>
            <p:sp>
              <p:nvSpPr>
                <p:cNvPr id="88" name="TextBox 87"/>
                <p:cNvSpPr txBox="1"/>
                <p:nvPr/>
              </p:nvSpPr>
              <p:spPr>
                <a:xfrm>
                  <a:off x="3438893" y="5599668"/>
                  <a:ext cx="471904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>
                      <a:solidFill>
                        <a:srgbClr val="660066"/>
                      </a:solidFill>
                    </a:rPr>
                    <a:t>1/1</a:t>
                  </a:r>
                </a:p>
              </p:txBody>
            </p:sp>
            <p:sp>
              <p:nvSpPr>
                <p:cNvPr id="89" name="TextBox 88"/>
                <p:cNvSpPr txBox="1"/>
                <p:nvPr/>
              </p:nvSpPr>
              <p:spPr>
                <a:xfrm>
                  <a:off x="4430848" y="5599668"/>
                  <a:ext cx="471904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>
                      <a:solidFill>
                        <a:srgbClr val="660066"/>
                      </a:solidFill>
                    </a:rPr>
                    <a:t>2/1</a:t>
                  </a:r>
                </a:p>
              </p:txBody>
            </p:sp>
            <p:sp>
              <p:nvSpPr>
                <p:cNvPr id="90" name="TextBox 89"/>
                <p:cNvSpPr txBox="1"/>
                <p:nvPr/>
              </p:nvSpPr>
              <p:spPr>
                <a:xfrm>
                  <a:off x="5330141" y="5599668"/>
                  <a:ext cx="471904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>
                      <a:solidFill>
                        <a:srgbClr val="660066"/>
                      </a:solidFill>
                    </a:rPr>
                    <a:t>3/1</a:t>
                  </a:r>
                </a:p>
              </p:txBody>
            </p:sp>
            <p:sp>
              <p:nvSpPr>
                <p:cNvPr id="91" name="TextBox 90"/>
                <p:cNvSpPr txBox="1"/>
                <p:nvPr/>
              </p:nvSpPr>
              <p:spPr>
                <a:xfrm>
                  <a:off x="6324234" y="5599668"/>
                  <a:ext cx="471904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>
                      <a:solidFill>
                        <a:srgbClr val="660066"/>
                      </a:solidFill>
                    </a:rPr>
                    <a:t>4/1</a:t>
                  </a:r>
                </a:p>
              </p:txBody>
            </p:sp>
            <p:sp>
              <p:nvSpPr>
                <p:cNvPr id="92" name="TextBox 91"/>
                <p:cNvSpPr txBox="1"/>
                <p:nvPr/>
              </p:nvSpPr>
              <p:spPr>
                <a:xfrm>
                  <a:off x="7276734" y="5599668"/>
                  <a:ext cx="471904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>
                      <a:solidFill>
                        <a:srgbClr val="660066"/>
                      </a:solidFill>
                    </a:rPr>
                    <a:t>5/1</a:t>
                  </a:r>
                </a:p>
              </p:txBody>
            </p:sp>
            <p:sp>
              <p:nvSpPr>
                <p:cNvPr id="93" name="TextBox 92"/>
                <p:cNvSpPr txBox="1"/>
                <p:nvPr/>
              </p:nvSpPr>
              <p:spPr>
                <a:xfrm>
                  <a:off x="3615293" y="5429250"/>
                  <a:ext cx="49665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rgbClr val="660066"/>
                      </a:solidFill>
                    </a:rPr>
                    <a:t>2016</a:t>
                  </a:r>
                </a:p>
              </p:txBody>
            </p:sp>
            <p:sp>
              <p:nvSpPr>
                <p:cNvPr id="94" name="TextBox 93"/>
                <p:cNvSpPr txBox="1"/>
                <p:nvPr/>
              </p:nvSpPr>
              <p:spPr>
                <a:xfrm>
                  <a:off x="1640509" y="5429250"/>
                  <a:ext cx="49665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rgbClr val="660066"/>
                      </a:solidFill>
                    </a:rPr>
                    <a:t>2015</a:t>
                  </a:r>
                </a:p>
              </p:txBody>
            </p:sp>
          </p:grpSp>
          <p:sp>
            <p:nvSpPr>
              <p:cNvPr id="84" name="Oval 83"/>
              <p:cNvSpPr>
                <a:spLocks noChangeAspect="1"/>
              </p:cNvSpPr>
              <p:nvPr/>
            </p:nvSpPr>
            <p:spPr>
              <a:xfrm>
                <a:off x="3346782" y="5431024"/>
                <a:ext cx="231729" cy="230503"/>
              </a:xfrm>
              <a:prstGeom prst="ellipse">
                <a:avLst/>
              </a:prstGeom>
              <a:noFill/>
              <a:ln w="25400">
                <a:solidFill>
                  <a:srgbClr val="8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9" name="Oval 108"/>
            <p:cNvSpPr>
              <a:spLocks noChangeAspect="1"/>
            </p:cNvSpPr>
            <p:nvPr/>
          </p:nvSpPr>
          <p:spPr>
            <a:xfrm>
              <a:off x="3486482" y="5991854"/>
              <a:ext cx="231729" cy="230503"/>
            </a:xfrm>
            <a:prstGeom prst="ellipse">
              <a:avLst/>
            </a:prstGeom>
            <a:noFill/>
            <a:ln w="25400"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919010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solidFill>
                  <a:srgbClr val="660066"/>
                </a:solidFill>
              </a:rPr>
              <a:t>Event 3:</a:t>
            </a:r>
            <a:br>
              <a:rPr lang="en-US" sz="3600" dirty="0">
                <a:solidFill>
                  <a:srgbClr val="660066"/>
                </a:solidFill>
              </a:rPr>
            </a:br>
            <a:r>
              <a:rPr lang="en-US" sz="3600" dirty="0">
                <a:solidFill>
                  <a:srgbClr val="660066"/>
                </a:solidFill>
              </a:rPr>
              <a:t>Heavy Sea-Effect Snow Across Middle East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599934"/>
            <a:ext cx="2133600" cy="270911"/>
          </a:xfrm>
        </p:spPr>
        <p:txBody>
          <a:bodyPr/>
          <a:lstStyle/>
          <a:p>
            <a:fld id="{0FB56013-B943-42BA-886F-6F9D4EB85E9D}" type="slidenum">
              <a:rPr lang="en-US" smtClean="0">
                <a:solidFill>
                  <a:srgbClr val="660066"/>
                </a:solidFill>
              </a:rPr>
              <a:t>12</a:t>
            </a:fld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-372706" y="6599934"/>
            <a:ext cx="2577572" cy="2709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660066"/>
                </a:solidFill>
              </a:rPr>
              <a:t>ATMS Seminar Spring 2018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52583" y="1988282"/>
            <a:ext cx="4519627" cy="2935664"/>
            <a:chOff x="322178" y="2367667"/>
            <a:chExt cx="4519627" cy="293566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2178" y="2367667"/>
              <a:ext cx="4519627" cy="254014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TextBox 6"/>
            <p:cNvSpPr txBox="1"/>
            <p:nvPr/>
          </p:nvSpPr>
          <p:spPr>
            <a:xfrm>
              <a:off x="1206268" y="4933999"/>
              <a:ext cx="27613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660066"/>
                  </a:solidFill>
                </a:rPr>
                <a:t>Hundred of flights canceled 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300606" y="1988282"/>
            <a:ext cx="3428467" cy="2969610"/>
            <a:chOff x="5070201" y="2367667"/>
            <a:chExt cx="3428467" cy="296961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70201" y="2367667"/>
              <a:ext cx="3428467" cy="254014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TextBox 10"/>
            <p:cNvSpPr txBox="1"/>
            <p:nvPr/>
          </p:nvSpPr>
          <p:spPr>
            <a:xfrm>
              <a:off x="5273766" y="4967945"/>
              <a:ext cx="30444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660066"/>
                  </a:solidFill>
                </a:rPr>
                <a:t>1-2 feet fell in Istanbul, Turkey </a:t>
              </a:r>
            </a:p>
          </p:txBody>
        </p:sp>
      </p:grpSp>
      <p:grpSp>
        <p:nvGrpSpPr>
          <p:cNvPr id="130" name="Group 129"/>
          <p:cNvGrpSpPr/>
          <p:nvPr/>
        </p:nvGrpSpPr>
        <p:grpSpPr>
          <a:xfrm>
            <a:off x="1411843" y="5990080"/>
            <a:ext cx="6336795" cy="508972"/>
            <a:chOff x="1411843" y="5990080"/>
            <a:chExt cx="6336795" cy="508972"/>
          </a:xfrm>
        </p:grpSpPr>
        <p:grpSp>
          <p:nvGrpSpPr>
            <p:cNvPr id="100" name="Group 99"/>
            <p:cNvGrpSpPr/>
            <p:nvPr/>
          </p:nvGrpSpPr>
          <p:grpSpPr>
            <a:xfrm>
              <a:off x="1411843" y="5990080"/>
              <a:ext cx="6336795" cy="508972"/>
              <a:chOff x="1411843" y="5990080"/>
              <a:chExt cx="6336795" cy="508972"/>
            </a:xfrm>
          </p:grpSpPr>
          <p:grpSp>
            <p:nvGrpSpPr>
              <p:cNvPr id="101" name="Group 100"/>
              <p:cNvGrpSpPr/>
              <p:nvPr/>
            </p:nvGrpSpPr>
            <p:grpSpPr>
              <a:xfrm>
                <a:off x="1411843" y="5990080"/>
                <a:ext cx="6336795" cy="508972"/>
                <a:chOff x="1411843" y="5429250"/>
                <a:chExt cx="6336795" cy="508972"/>
              </a:xfrm>
            </p:grpSpPr>
            <p:grpSp>
              <p:nvGrpSpPr>
                <p:cNvPr id="103" name="Group 102"/>
                <p:cNvGrpSpPr/>
                <p:nvPr/>
              </p:nvGrpSpPr>
              <p:grpSpPr>
                <a:xfrm>
                  <a:off x="1411843" y="5429250"/>
                  <a:ext cx="6336795" cy="508972"/>
                  <a:chOff x="1411843" y="5429250"/>
                  <a:chExt cx="6336795" cy="508972"/>
                </a:xfrm>
              </p:grpSpPr>
              <p:grpSp>
                <p:nvGrpSpPr>
                  <p:cNvPr id="105" name="Group 104"/>
                  <p:cNvGrpSpPr/>
                  <p:nvPr/>
                </p:nvGrpSpPr>
                <p:grpSpPr>
                  <a:xfrm>
                    <a:off x="1693758" y="5437011"/>
                    <a:ext cx="5826528" cy="255034"/>
                    <a:chOff x="1693758" y="5665611"/>
                    <a:chExt cx="5826528" cy="255034"/>
                  </a:xfrm>
                </p:grpSpPr>
                <p:cxnSp>
                  <p:nvCxnSpPr>
                    <p:cNvPr id="115" name="Straight Connector 114"/>
                    <p:cNvCxnSpPr/>
                    <p:nvPr/>
                  </p:nvCxnSpPr>
                  <p:spPr>
                    <a:xfrm>
                      <a:off x="1693758" y="5891948"/>
                      <a:ext cx="5826528" cy="25403"/>
                    </a:xfrm>
                    <a:prstGeom prst="line">
                      <a:avLst/>
                    </a:prstGeom>
                    <a:ln w="19050">
                      <a:solidFill>
                        <a:srgbClr val="660066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6" name="Straight Connector 115"/>
                    <p:cNvCxnSpPr/>
                    <p:nvPr/>
                  </p:nvCxnSpPr>
                  <p:spPr>
                    <a:xfrm flipV="1">
                      <a:off x="2667000" y="5665611"/>
                      <a:ext cx="0" cy="225829"/>
                    </a:xfrm>
                    <a:prstGeom prst="line">
                      <a:avLst/>
                    </a:prstGeom>
                    <a:ln w="19050">
                      <a:solidFill>
                        <a:srgbClr val="660066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7" name="Straight Connector 116"/>
                    <p:cNvCxnSpPr/>
                    <p:nvPr/>
                  </p:nvCxnSpPr>
                  <p:spPr>
                    <a:xfrm flipV="1">
                      <a:off x="3674520" y="5665611"/>
                      <a:ext cx="0" cy="225828"/>
                    </a:xfrm>
                    <a:prstGeom prst="line">
                      <a:avLst/>
                    </a:prstGeom>
                    <a:ln w="19050">
                      <a:solidFill>
                        <a:srgbClr val="660066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8" name="Straight Connector 117"/>
                    <p:cNvCxnSpPr/>
                    <p:nvPr/>
                  </p:nvCxnSpPr>
                  <p:spPr>
                    <a:xfrm flipV="1">
                      <a:off x="4111943" y="5760865"/>
                      <a:ext cx="0" cy="134380"/>
                    </a:xfrm>
                    <a:prstGeom prst="line">
                      <a:avLst/>
                    </a:prstGeom>
                    <a:ln w="19050">
                      <a:solidFill>
                        <a:srgbClr val="660066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9" name="Straight Connector 118"/>
                    <p:cNvCxnSpPr/>
                    <p:nvPr/>
                  </p:nvCxnSpPr>
                  <p:spPr>
                    <a:xfrm flipV="1">
                      <a:off x="3126304" y="5760866"/>
                      <a:ext cx="0" cy="134378"/>
                    </a:xfrm>
                    <a:prstGeom prst="line">
                      <a:avLst/>
                    </a:prstGeom>
                    <a:ln w="19050">
                      <a:solidFill>
                        <a:srgbClr val="660066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0" name="Straight Connector 119"/>
                    <p:cNvCxnSpPr/>
                    <p:nvPr/>
                  </p:nvCxnSpPr>
                  <p:spPr>
                    <a:xfrm flipV="1">
                      <a:off x="4664393" y="5671961"/>
                      <a:ext cx="0" cy="225829"/>
                    </a:xfrm>
                    <a:prstGeom prst="line">
                      <a:avLst/>
                    </a:prstGeom>
                    <a:ln w="19050">
                      <a:solidFill>
                        <a:srgbClr val="660066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1" name="Straight Connector 120"/>
                    <p:cNvCxnSpPr/>
                    <p:nvPr/>
                  </p:nvCxnSpPr>
                  <p:spPr>
                    <a:xfrm flipV="1">
                      <a:off x="5566093" y="5678311"/>
                      <a:ext cx="0" cy="225829"/>
                    </a:xfrm>
                    <a:prstGeom prst="line">
                      <a:avLst/>
                    </a:prstGeom>
                    <a:ln w="19050">
                      <a:solidFill>
                        <a:srgbClr val="660066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2" name="Straight Connector 121"/>
                    <p:cNvCxnSpPr/>
                    <p:nvPr/>
                  </p:nvCxnSpPr>
                  <p:spPr>
                    <a:xfrm flipV="1">
                      <a:off x="6560186" y="5684661"/>
                      <a:ext cx="0" cy="225829"/>
                    </a:xfrm>
                    <a:prstGeom prst="line">
                      <a:avLst/>
                    </a:prstGeom>
                    <a:ln w="19050">
                      <a:solidFill>
                        <a:srgbClr val="660066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3" name="Straight Connector 122"/>
                    <p:cNvCxnSpPr/>
                    <p:nvPr/>
                  </p:nvCxnSpPr>
                  <p:spPr>
                    <a:xfrm flipV="1">
                      <a:off x="7515543" y="5694816"/>
                      <a:ext cx="0" cy="225829"/>
                    </a:xfrm>
                    <a:prstGeom prst="line">
                      <a:avLst/>
                    </a:prstGeom>
                    <a:ln w="19050">
                      <a:solidFill>
                        <a:srgbClr val="660066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4" name="Straight Connector 123"/>
                    <p:cNvCxnSpPr/>
                    <p:nvPr/>
                  </p:nvCxnSpPr>
                  <p:spPr>
                    <a:xfrm flipV="1">
                      <a:off x="1700108" y="5670550"/>
                      <a:ext cx="0" cy="225829"/>
                    </a:xfrm>
                    <a:prstGeom prst="line">
                      <a:avLst/>
                    </a:prstGeom>
                    <a:ln w="19050">
                      <a:solidFill>
                        <a:srgbClr val="660066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5" name="Straight Connector 124"/>
                    <p:cNvCxnSpPr/>
                    <p:nvPr/>
                  </p:nvCxnSpPr>
                  <p:spPr>
                    <a:xfrm flipV="1">
                      <a:off x="2154754" y="5757061"/>
                      <a:ext cx="0" cy="134378"/>
                    </a:xfrm>
                    <a:prstGeom prst="line">
                      <a:avLst/>
                    </a:prstGeom>
                    <a:ln w="19050">
                      <a:solidFill>
                        <a:srgbClr val="660066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6" name="Straight Connector 125"/>
                    <p:cNvCxnSpPr/>
                    <p:nvPr/>
                  </p:nvCxnSpPr>
                  <p:spPr>
                    <a:xfrm flipV="1">
                      <a:off x="5115243" y="5763409"/>
                      <a:ext cx="0" cy="134380"/>
                    </a:xfrm>
                    <a:prstGeom prst="line">
                      <a:avLst/>
                    </a:prstGeom>
                    <a:ln w="19050">
                      <a:solidFill>
                        <a:srgbClr val="660066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7" name="Straight Connector 126"/>
                    <p:cNvCxnSpPr/>
                    <p:nvPr/>
                  </p:nvCxnSpPr>
                  <p:spPr>
                    <a:xfrm flipV="1">
                      <a:off x="6016943" y="5769759"/>
                      <a:ext cx="0" cy="134380"/>
                    </a:xfrm>
                    <a:prstGeom prst="line">
                      <a:avLst/>
                    </a:prstGeom>
                    <a:ln w="19050">
                      <a:solidFill>
                        <a:srgbClr val="660066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8" name="Straight Connector 127"/>
                    <p:cNvCxnSpPr/>
                    <p:nvPr/>
                  </p:nvCxnSpPr>
                  <p:spPr>
                    <a:xfrm flipV="1">
                      <a:off x="7020243" y="5776109"/>
                      <a:ext cx="0" cy="134380"/>
                    </a:xfrm>
                    <a:prstGeom prst="line">
                      <a:avLst/>
                    </a:prstGeom>
                    <a:ln w="19050">
                      <a:solidFill>
                        <a:srgbClr val="660066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06" name="TextBox 105"/>
                  <p:cNvSpPr txBox="1"/>
                  <p:nvPr/>
                </p:nvSpPr>
                <p:spPr>
                  <a:xfrm>
                    <a:off x="1411843" y="5599668"/>
                    <a:ext cx="575899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>
                        <a:solidFill>
                          <a:srgbClr val="660066"/>
                        </a:solidFill>
                      </a:rPr>
                      <a:t>11/1</a:t>
                    </a:r>
                  </a:p>
                </p:txBody>
              </p:sp>
              <p:sp>
                <p:nvSpPr>
                  <p:cNvPr id="107" name="TextBox 106"/>
                  <p:cNvSpPr txBox="1"/>
                  <p:nvPr/>
                </p:nvSpPr>
                <p:spPr>
                  <a:xfrm>
                    <a:off x="2377043" y="5599668"/>
                    <a:ext cx="575899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>
                        <a:solidFill>
                          <a:srgbClr val="660066"/>
                        </a:solidFill>
                      </a:rPr>
                      <a:t>12/1</a:t>
                    </a:r>
                  </a:p>
                </p:txBody>
              </p:sp>
              <p:sp>
                <p:nvSpPr>
                  <p:cNvPr id="108" name="TextBox 107"/>
                  <p:cNvSpPr txBox="1"/>
                  <p:nvPr/>
                </p:nvSpPr>
                <p:spPr>
                  <a:xfrm>
                    <a:off x="3438893" y="5599668"/>
                    <a:ext cx="471904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>
                        <a:solidFill>
                          <a:srgbClr val="660066"/>
                        </a:solidFill>
                      </a:rPr>
                      <a:t>1/1</a:t>
                    </a:r>
                  </a:p>
                </p:txBody>
              </p:sp>
              <p:sp>
                <p:nvSpPr>
                  <p:cNvPr id="109" name="TextBox 108"/>
                  <p:cNvSpPr txBox="1"/>
                  <p:nvPr/>
                </p:nvSpPr>
                <p:spPr>
                  <a:xfrm>
                    <a:off x="4430848" y="5599668"/>
                    <a:ext cx="471904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>
                        <a:solidFill>
                          <a:srgbClr val="660066"/>
                        </a:solidFill>
                      </a:rPr>
                      <a:t>2/1</a:t>
                    </a:r>
                  </a:p>
                </p:txBody>
              </p:sp>
              <p:sp>
                <p:nvSpPr>
                  <p:cNvPr id="110" name="TextBox 109"/>
                  <p:cNvSpPr txBox="1"/>
                  <p:nvPr/>
                </p:nvSpPr>
                <p:spPr>
                  <a:xfrm>
                    <a:off x="5330141" y="5599668"/>
                    <a:ext cx="471904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>
                        <a:solidFill>
                          <a:srgbClr val="660066"/>
                        </a:solidFill>
                      </a:rPr>
                      <a:t>3/1</a:t>
                    </a:r>
                  </a:p>
                </p:txBody>
              </p:sp>
              <p:sp>
                <p:nvSpPr>
                  <p:cNvPr id="111" name="TextBox 110"/>
                  <p:cNvSpPr txBox="1"/>
                  <p:nvPr/>
                </p:nvSpPr>
                <p:spPr>
                  <a:xfrm>
                    <a:off x="6324234" y="5599668"/>
                    <a:ext cx="471904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>
                        <a:solidFill>
                          <a:srgbClr val="660066"/>
                        </a:solidFill>
                      </a:rPr>
                      <a:t>4/1</a:t>
                    </a:r>
                  </a:p>
                </p:txBody>
              </p:sp>
              <p:sp>
                <p:nvSpPr>
                  <p:cNvPr id="112" name="TextBox 111"/>
                  <p:cNvSpPr txBox="1"/>
                  <p:nvPr/>
                </p:nvSpPr>
                <p:spPr>
                  <a:xfrm>
                    <a:off x="7276734" y="5599668"/>
                    <a:ext cx="471904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>
                        <a:solidFill>
                          <a:srgbClr val="660066"/>
                        </a:solidFill>
                      </a:rPr>
                      <a:t>5/1</a:t>
                    </a:r>
                  </a:p>
                </p:txBody>
              </p:sp>
              <p:sp>
                <p:nvSpPr>
                  <p:cNvPr id="113" name="TextBox 112"/>
                  <p:cNvSpPr txBox="1"/>
                  <p:nvPr/>
                </p:nvSpPr>
                <p:spPr>
                  <a:xfrm>
                    <a:off x="3615293" y="5429250"/>
                    <a:ext cx="496650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dirty="0">
                        <a:solidFill>
                          <a:srgbClr val="660066"/>
                        </a:solidFill>
                      </a:rPr>
                      <a:t>2016</a:t>
                    </a:r>
                  </a:p>
                </p:txBody>
              </p:sp>
              <p:sp>
                <p:nvSpPr>
                  <p:cNvPr id="114" name="TextBox 113"/>
                  <p:cNvSpPr txBox="1"/>
                  <p:nvPr/>
                </p:nvSpPr>
                <p:spPr>
                  <a:xfrm>
                    <a:off x="1640509" y="5429250"/>
                    <a:ext cx="496650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dirty="0">
                        <a:solidFill>
                          <a:srgbClr val="660066"/>
                        </a:solidFill>
                      </a:rPr>
                      <a:t>2015</a:t>
                    </a:r>
                  </a:p>
                </p:txBody>
              </p:sp>
            </p:grpSp>
            <p:sp>
              <p:nvSpPr>
                <p:cNvPr id="104" name="Oval 103"/>
                <p:cNvSpPr>
                  <a:spLocks noChangeAspect="1"/>
                </p:cNvSpPr>
                <p:nvPr/>
              </p:nvSpPr>
              <p:spPr>
                <a:xfrm>
                  <a:off x="3346782" y="5431024"/>
                  <a:ext cx="231729" cy="230503"/>
                </a:xfrm>
                <a:prstGeom prst="ellipse">
                  <a:avLst/>
                </a:prstGeom>
                <a:noFill/>
                <a:ln w="25400">
                  <a:solidFill>
                    <a:srgbClr val="8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2" name="Oval 101"/>
              <p:cNvSpPr>
                <a:spLocks noChangeAspect="1"/>
              </p:cNvSpPr>
              <p:nvPr/>
            </p:nvSpPr>
            <p:spPr>
              <a:xfrm>
                <a:off x="3486482" y="5991854"/>
                <a:ext cx="231729" cy="230503"/>
              </a:xfrm>
              <a:prstGeom prst="ellipse">
                <a:avLst/>
              </a:prstGeom>
              <a:noFill/>
              <a:ln w="25400">
                <a:solidFill>
                  <a:srgbClr val="8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9" name="Oval 128"/>
            <p:cNvSpPr>
              <a:spLocks noChangeAspect="1"/>
            </p:cNvSpPr>
            <p:nvPr/>
          </p:nvSpPr>
          <p:spPr>
            <a:xfrm>
              <a:off x="3626182" y="5991854"/>
              <a:ext cx="231729" cy="230503"/>
            </a:xfrm>
            <a:prstGeom prst="ellipse">
              <a:avLst/>
            </a:prstGeom>
            <a:noFill/>
            <a:ln w="25400"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065116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599934"/>
            <a:ext cx="2133600" cy="270911"/>
          </a:xfrm>
        </p:spPr>
        <p:txBody>
          <a:bodyPr/>
          <a:lstStyle/>
          <a:p>
            <a:fld id="{0FB56013-B943-42BA-886F-6F9D4EB85E9D}" type="slidenum">
              <a:rPr lang="en-US" smtClean="0">
                <a:solidFill>
                  <a:srgbClr val="660066"/>
                </a:solidFill>
              </a:rPr>
              <a:t>13</a:t>
            </a:fld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-372706" y="6599934"/>
            <a:ext cx="2577572" cy="2709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660066"/>
                </a:solidFill>
              </a:rPr>
              <a:t>ATMS Seminar Spring 2018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053390" y="79178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8" name="Title 1"/>
          <p:cNvSpPr>
            <a:spLocks noGrp="1"/>
          </p:cNvSpPr>
          <p:nvPr>
            <p:ph type="title"/>
          </p:nvPr>
        </p:nvSpPr>
        <p:spPr>
          <a:xfrm>
            <a:off x="220129" y="274638"/>
            <a:ext cx="8686800" cy="11430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660066"/>
                </a:solidFill>
              </a:rPr>
              <a:t>Event 4:</a:t>
            </a:r>
            <a:br>
              <a:rPr lang="en-US" sz="3600" dirty="0">
                <a:solidFill>
                  <a:srgbClr val="660066"/>
                </a:solidFill>
              </a:rPr>
            </a:br>
            <a:r>
              <a:rPr lang="en-US" sz="3600" dirty="0">
                <a:solidFill>
                  <a:srgbClr val="660066"/>
                </a:solidFill>
              </a:rPr>
              <a:t>Heavy Rain and Snow in Southern California</a:t>
            </a:r>
          </a:p>
        </p:txBody>
      </p:sp>
      <p:pic>
        <p:nvPicPr>
          <p:cNvPr id="49" name="Picture 48" descr="Screen Shot 2018-03-24 at 3.22.5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178" y="1684998"/>
            <a:ext cx="7180225" cy="1564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07" name="Group 106"/>
          <p:cNvGrpSpPr/>
          <p:nvPr/>
        </p:nvGrpSpPr>
        <p:grpSpPr>
          <a:xfrm>
            <a:off x="1411843" y="5990080"/>
            <a:ext cx="6336795" cy="508972"/>
            <a:chOff x="1411843" y="5990080"/>
            <a:chExt cx="6336795" cy="508972"/>
          </a:xfrm>
        </p:grpSpPr>
        <p:grpSp>
          <p:nvGrpSpPr>
            <p:cNvPr id="75" name="Group 74"/>
            <p:cNvGrpSpPr/>
            <p:nvPr/>
          </p:nvGrpSpPr>
          <p:grpSpPr>
            <a:xfrm>
              <a:off x="1411843" y="5990080"/>
              <a:ext cx="6336795" cy="508972"/>
              <a:chOff x="1411843" y="5990080"/>
              <a:chExt cx="6336795" cy="508972"/>
            </a:xfrm>
          </p:grpSpPr>
          <p:grpSp>
            <p:nvGrpSpPr>
              <p:cNvPr id="76" name="Group 75"/>
              <p:cNvGrpSpPr/>
              <p:nvPr/>
            </p:nvGrpSpPr>
            <p:grpSpPr>
              <a:xfrm>
                <a:off x="1411843" y="5990080"/>
                <a:ext cx="6336795" cy="508972"/>
                <a:chOff x="1411843" y="5990080"/>
                <a:chExt cx="6336795" cy="508972"/>
              </a:xfrm>
            </p:grpSpPr>
            <p:grpSp>
              <p:nvGrpSpPr>
                <p:cNvPr id="78" name="Group 77"/>
                <p:cNvGrpSpPr/>
                <p:nvPr/>
              </p:nvGrpSpPr>
              <p:grpSpPr>
                <a:xfrm>
                  <a:off x="1411843" y="5990080"/>
                  <a:ext cx="6336795" cy="508972"/>
                  <a:chOff x="1411843" y="5429250"/>
                  <a:chExt cx="6336795" cy="508972"/>
                </a:xfrm>
              </p:grpSpPr>
              <p:grpSp>
                <p:nvGrpSpPr>
                  <p:cNvPr id="80" name="Group 79"/>
                  <p:cNvGrpSpPr/>
                  <p:nvPr/>
                </p:nvGrpSpPr>
                <p:grpSpPr>
                  <a:xfrm>
                    <a:off x="1411843" y="5429250"/>
                    <a:ext cx="6336795" cy="508972"/>
                    <a:chOff x="1411843" y="5429250"/>
                    <a:chExt cx="6336795" cy="508972"/>
                  </a:xfrm>
                </p:grpSpPr>
                <p:grpSp>
                  <p:nvGrpSpPr>
                    <p:cNvPr id="82" name="Group 81"/>
                    <p:cNvGrpSpPr/>
                    <p:nvPr/>
                  </p:nvGrpSpPr>
                  <p:grpSpPr>
                    <a:xfrm>
                      <a:off x="1693758" y="5437011"/>
                      <a:ext cx="5826528" cy="255034"/>
                      <a:chOff x="1693758" y="5665611"/>
                      <a:chExt cx="5826528" cy="255034"/>
                    </a:xfrm>
                  </p:grpSpPr>
                  <p:cxnSp>
                    <p:nvCxnSpPr>
                      <p:cNvPr id="92" name="Straight Connector 91"/>
                      <p:cNvCxnSpPr/>
                      <p:nvPr/>
                    </p:nvCxnSpPr>
                    <p:spPr>
                      <a:xfrm>
                        <a:off x="1693758" y="5891948"/>
                        <a:ext cx="5826528" cy="25403"/>
                      </a:xfrm>
                      <a:prstGeom prst="line">
                        <a:avLst/>
                      </a:prstGeom>
                      <a:ln w="19050">
                        <a:solidFill>
                          <a:srgbClr val="660066"/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" name="Straight Connector 92"/>
                      <p:cNvCxnSpPr/>
                      <p:nvPr/>
                    </p:nvCxnSpPr>
                    <p:spPr>
                      <a:xfrm flipV="1">
                        <a:off x="2667000" y="5665611"/>
                        <a:ext cx="0" cy="225829"/>
                      </a:xfrm>
                      <a:prstGeom prst="line">
                        <a:avLst/>
                      </a:prstGeom>
                      <a:ln w="19050">
                        <a:solidFill>
                          <a:srgbClr val="660066"/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" name="Straight Connector 93"/>
                      <p:cNvCxnSpPr/>
                      <p:nvPr/>
                    </p:nvCxnSpPr>
                    <p:spPr>
                      <a:xfrm flipV="1">
                        <a:off x="3674520" y="5665611"/>
                        <a:ext cx="0" cy="225828"/>
                      </a:xfrm>
                      <a:prstGeom prst="line">
                        <a:avLst/>
                      </a:prstGeom>
                      <a:ln w="19050">
                        <a:solidFill>
                          <a:srgbClr val="660066"/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" name="Straight Connector 94"/>
                      <p:cNvCxnSpPr/>
                      <p:nvPr/>
                    </p:nvCxnSpPr>
                    <p:spPr>
                      <a:xfrm flipV="1">
                        <a:off x="4111943" y="5760865"/>
                        <a:ext cx="0" cy="134380"/>
                      </a:xfrm>
                      <a:prstGeom prst="line">
                        <a:avLst/>
                      </a:prstGeom>
                      <a:ln w="19050">
                        <a:solidFill>
                          <a:srgbClr val="660066"/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6" name="Straight Connector 95"/>
                      <p:cNvCxnSpPr/>
                      <p:nvPr/>
                    </p:nvCxnSpPr>
                    <p:spPr>
                      <a:xfrm flipV="1">
                        <a:off x="3126304" y="5760866"/>
                        <a:ext cx="0" cy="134378"/>
                      </a:xfrm>
                      <a:prstGeom prst="line">
                        <a:avLst/>
                      </a:prstGeom>
                      <a:ln w="19050">
                        <a:solidFill>
                          <a:srgbClr val="660066"/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" name="Straight Connector 96"/>
                      <p:cNvCxnSpPr/>
                      <p:nvPr/>
                    </p:nvCxnSpPr>
                    <p:spPr>
                      <a:xfrm flipV="1">
                        <a:off x="4664393" y="5671961"/>
                        <a:ext cx="0" cy="225829"/>
                      </a:xfrm>
                      <a:prstGeom prst="line">
                        <a:avLst/>
                      </a:prstGeom>
                      <a:ln w="19050">
                        <a:solidFill>
                          <a:srgbClr val="660066"/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" name="Straight Connector 97"/>
                      <p:cNvCxnSpPr/>
                      <p:nvPr/>
                    </p:nvCxnSpPr>
                    <p:spPr>
                      <a:xfrm flipV="1">
                        <a:off x="5566093" y="5678311"/>
                        <a:ext cx="0" cy="225829"/>
                      </a:xfrm>
                      <a:prstGeom prst="line">
                        <a:avLst/>
                      </a:prstGeom>
                      <a:ln w="19050">
                        <a:solidFill>
                          <a:srgbClr val="660066"/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9" name="Straight Connector 98"/>
                      <p:cNvCxnSpPr/>
                      <p:nvPr/>
                    </p:nvCxnSpPr>
                    <p:spPr>
                      <a:xfrm flipV="1">
                        <a:off x="6560186" y="5684661"/>
                        <a:ext cx="0" cy="225829"/>
                      </a:xfrm>
                      <a:prstGeom prst="line">
                        <a:avLst/>
                      </a:prstGeom>
                      <a:ln w="19050">
                        <a:solidFill>
                          <a:srgbClr val="660066"/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0" name="Straight Connector 99"/>
                      <p:cNvCxnSpPr/>
                      <p:nvPr/>
                    </p:nvCxnSpPr>
                    <p:spPr>
                      <a:xfrm flipV="1">
                        <a:off x="7515543" y="5694816"/>
                        <a:ext cx="0" cy="225829"/>
                      </a:xfrm>
                      <a:prstGeom prst="line">
                        <a:avLst/>
                      </a:prstGeom>
                      <a:ln w="19050">
                        <a:solidFill>
                          <a:srgbClr val="660066"/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1" name="Straight Connector 100"/>
                      <p:cNvCxnSpPr/>
                      <p:nvPr/>
                    </p:nvCxnSpPr>
                    <p:spPr>
                      <a:xfrm flipV="1">
                        <a:off x="1700108" y="5670550"/>
                        <a:ext cx="0" cy="225829"/>
                      </a:xfrm>
                      <a:prstGeom prst="line">
                        <a:avLst/>
                      </a:prstGeom>
                      <a:ln w="19050">
                        <a:solidFill>
                          <a:srgbClr val="660066"/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2" name="Straight Connector 101"/>
                      <p:cNvCxnSpPr/>
                      <p:nvPr/>
                    </p:nvCxnSpPr>
                    <p:spPr>
                      <a:xfrm flipV="1">
                        <a:off x="2154754" y="5757061"/>
                        <a:ext cx="0" cy="134378"/>
                      </a:xfrm>
                      <a:prstGeom prst="line">
                        <a:avLst/>
                      </a:prstGeom>
                      <a:ln w="19050">
                        <a:solidFill>
                          <a:srgbClr val="660066"/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3" name="Straight Connector 102"/>
                      <p:cNvCxnSpPr/>
                      <p:nvPr/>
                    </p:nvCxnSpPr>
                    <p:spPr>
                      <a:xfrm flipV="1">
                        <a:off x="5115243" y="5763409"/>
                        <a:ext cx="0" cy="134380"/>
                      </a:xfrm>
                      <a:prstGeom prst="line">
                        <a:avLst/>
                      </a:prstGeom>
                      <a:ln w="19050">
                        <a:solidFill>
                          <a:srgbClr val="660066"/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4" name="Straight Connector 103"/>
                      <p:cNvCxnSpPr/>
                      <p:nvPr/>
                    </p:nvCxnSpPr>
                    <p:spPr>
                      <a:xfrm flipV="1">
                        <a:off x="6016943" y="5769759"/>
                        <a:ext cx="0" cy="134380"/>
                      </a:xfrm>
                      <a:prstGeom prst="line">
                        <a:avLst/>
                      </a:prstGeom>
                      <a:ln w="19050">
                        <a:solidFill>
                          <a:srgbClr val="660066"/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5" name="Straight Connector 104"/>
                      <p:cNvCxnSpPr/>
                      <p:nvPr/>
                    </p:nvCxnSpPr>
                    <p:spPr>
                      <a:xfrm flipV="1">
                        <a:off x="7020243" y="5776109"/>
                        <a:ext cx="0" cy="134380"/>
                      </a:xfrm>
                      <a:prstGeom prst="line">
                        <a:avLst/>
                      </a:prstGeom>
                      <a:ln w="19050">
                        <a:solidFill>
                          <a:srgbClr val="660066"/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83" name="TextBox 82"/>
                    <p:cNvSpPr txBox="1"/>
                    <p:nvPr/>
                  </p:nvSpPr>
                  <p:spPr>
                    <a:xfrm>
                      <a:off x="1411843" y="5599668"/>
                      <a:ext cx="575899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600" dirty="0">
                          <a:solidFill>
                            <a:srgbClr val="660066"/>
                          </a:solidFill>
                        </a:rPr>
                        <a:t>11/1</a:t>
                      </a:r>
                    </a:p>
                  </p:txBody>
                </p:sp>
                <p:sp>
                  <p:nvSpPr>
                    <p:cNvPr id="84" name="TextBox 83"/>
                    <p:cNvSpPr txBox="1"/>
                    <p:nvPr/>
                  </p:nvSpPr>
                  <p:spPr>
                    <a:xfrm>
                      <a:off x="2377043" y="5599668"/>
                      <a:ext cx="575899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600" dirty="0">
                          <a:solidFill>
                            <a:srgbClr val="660066"/>
                          </a:solidFill>
                        </a:rPr>
                        <a:t>12/1</a:t>
                      </a:r>
                    </a:p>
                  </p:txBody>
                </p:sp>
                <p:sp>
                  <p:nvSpPr>
                    <p:cNvPr id="85" name="TextBox 84"/>
                    <p:cNvSpPr txBox="1"/>
                    <p:nvPr/>
                  </p:nvSpPr>
                  <p:spPr>
                    <a:xfrm>
                      <a:off x="3438893" y="5599668"/>
                      <a:ext cx="471904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600" dirty="0">
                          <a:solidFill>
                            <a:srgbClr val="660066"/>
                          </a:solidFill>
                        </a:rPr>
                        <a:t>1/1</a:t>
                      </a:r>
                    </a:p>
                  </p:txBody>
                </p:sp>
                <p:sp>
                  <p:nvSpPr>
                    <p:cNvPr id="86" name="TextBox 85"/>
                    <p:cNvSpPr txBox="1"/>
                    <p:nvPr/>
                  </p:nvSpPr>
                  <p:spPr>
                    <a:xfrm>
                      <a:off x="4430848" y="5599668"/>
                      <a:ext cx="471904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600" dirty="0">
                          <a:solidFill>
                            <a:srgbClr val="660066"/>
                          </a:solidFill>
                        </a:rPr>
                        <a:t>2/1</a:t>
                      </a:r>
                    </a:p>
                  </p:txBody>
                </p:sp>
                <p:sp>
                  <p:nvSpPr>
                    <p:cNvPr id="87" name="TextBox 86"/>
                    <p:cNvSpPr txBox="1"/>
                    <p:nvPr/>
                  </p:nvSpPr>
                  <p:spPr>
                    <a:xfrm>
                      <a:off x="5330141" y="5599668"/>
                      <a:ext cx="471904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600" dirty="0">
                          <a:solidFill>
                            <a:srgbClr val="660066"/>
                          </a:solidFill>
                        </a:rPr>
                        <a:t>3/1</a:t>
                      </a:r>
                    </a:p>
                  </p:txBody>
                </p:sp>
                <p:sp>
                  <p:nvSpPr>
                    <p:cNvPr id="88" name="TextBox 87"/>
                    <p:cNvSpPr txBox="1"/>
                    <p:nvPr/>
                  </p:nvSpPr>
                  <p:spPr>
                    <a:xfrm>
                      <a:off x="6324234" y="5599668"/>
                      <a:ext cx="471904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600" dirty="0">
                          <a:solidFill>
                            <a:srgbClr val="660066"/>
                          </a:solidFill>
                        </a:rPr>
                        <a:t>4/1</a:t>
                      </a:r>
                    </a:p>
                  </p:txBody>
                </p:sp>
                <p:sp>
                  <p:nvSpPr>
                    <p:cNvPr id="89" name="TextBox 88"/>
                    <p:cNvSpPr txBox="1"/>
                    <p:nvPr/>
                  </p:nvSpPr>
                  <p:spPr>
                    <a:xfrm>
                      <a:off x="7276734" y="5599668"/>
                      <a:ext cx="471904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600" dirty="0">
                          <a:solidFill>
                            <a:srgbClr val="660066"/>
                          </a:solidFill>
                        </a:rPr>
                        <a:t>5/1</a:t>
                      </a:r>
                    </a:p>
                  </p:txBody>
                </p:sp>
                <p:sp>
                  <p:nvSpPr>
                    <p:cNvPr id="90" name="TextBox 89"/>
                    <p:cNvSpPr txBox="1"/>
                    <p:nvPr/>
                  </p:nvSpPr>
                  <p:spPr>
                    <a:xfrm>
                      <a:off x="3615293" y="5429250"/>
                      <a:ext cx="496650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200" dirty="0">
                          <a:solidFill>
                            <a:srgbClr val="660066"/>
                          </a:solidFill>
                        </a:rPr>
                        <a:t>2016</a:t>
                      </a:r>
                    </a:p>
                  </p:txBody>
                </p:sp>
                <p:sp>
                  <p:nvSpPr>
                    <p:cNvPr id="91" name="TextBox 90"/>
                    <p:cNvSpPr txBox="1"/>
                    <p:nvPr/>
                  </p:nvSpPr>
                  <p:spPr>
                    <a:xfrm>
                      <a:off x="1640509" y="5429250"/>
                      <a:ext cx="496650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200" dirty="0">
                          <a:solidFill>
                            <a:srgbClr val="660066"/>
                          </a:solidFill>
                        </a:rPr>
                        <a:t>2015</a:t>
                      </a:r>
                    </a:p>
                  </p:txBody>
                </p:sp>
              </p:grpSp>
              <p:sp>
                <p:nvSpPr>
                  <p:cNvPr id="81" name="Oval 80"/>
                  <p:cNvSpPr>
                    <a:spLocks noChangeAspect="1"/>
                  </p:cNvSpPr>
                  <p:nvPr/>
                </p:nvSpPr>
                <p:spPr>
                  <a:xfrm>
                    <a:off x="3346782" y="5431024"/>
                    <a:ext cx="231729" cy="230503"/>
                  </a:xfrm>
                  <a:prstGeom prst="ellipse">
                    <a:avLst/>
                  </a:prstGeom>
                  <a:noFill/>
                  <a:ln w="25400">
                    <a:solidFill>
                      <a:srgbClr val="8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79" name="Oval 78"/>
                <p:cNvSpPr>
                  <a:spLocks noChangeAspect="1"/>
                </p:cNvSpPr>
                <p:nvPr/>
              </p:nvSpPr>
              <p:spPr>
                <a:xfrm>
                  <a:off x="3486482" y="5991854"/>
                  <a:ext cx="231729" cy="230503"/>
                </a:xfrm>
                <a:prstGeom prst="ellipse">
                  <a:avLst/>
                </a:prstGeom>
                <a:noFill/>
                <a:ln w="25400">
                  <a:solidFill>
                    <a:srgbClr val="8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7" name="Oval 76"/>
              <p:cNvSpPr>
                <a:spLocks noChangeAspect="1"/>
              </p:cNvSpPr>
              <p:nvPr/>
            </p:nvSpPr>
            <p:spPr>
              <a:xfrm>
                <a:off x="3626182" y="5991854"/>
                <a:ext cx="231729" cy="230503"/>
              </a:xfrm>
              <a:prstGeom prst="ellipse">
                <a:avLst/>
              </a:prstGeom>
              <a:noFill/>
              <a:ln w="25400">
                <a:solidFill>
                  <a:srgbClr val="8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6" name="Oval 105"/>
            <p:cNvSpPr>
              <a:spLocks noChangeAspect="1"/>
            </p:cNvSpPr>
            <p:nvPr/>
          </p:nvSpPr>
          <p:spPr>
            <a:xfrm>
              <a:off x="3778582" y="5991854"/>
              <a:ext cx="231729" cy="230503"/>
            </a:xfrm>
            <a:prstGeom prst="ellipse">
              <a:avLst/>
            </a:prstGeom>
            <a:noFill/>
            <a:ln w="25400"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9" name="Picture 108" descr="Screen Shot 2018-03-28 at 7.03.52 PM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1931" y="3420451"/>
            <a:ext cx="3514809" cy="218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0" name="Picture 109" descr="Screen Shot 2018-03-28 at 7.06.31 PM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178" y="3420451"/>
            <a:ext cx="3593572" cy="2172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5326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599934"/>
            <a:ext cx="2133600" cy="270911"/>
          </a:xfrm>
        </p:spPr>
        <p:txBody>
          <a:bodyPr/>
          <a:lstStyle/>
          <a:p>
            <a:fld id="{0FB56013-B943-42BA-886F-6F9D4EB85E9D}" type="slidenum">
              <a:rPr lang="en-US" smtClean="0">
                <a:solidFill>
                  <a:srgbClr val="660066"/>
                </a:solidFill>
              </a:rPr>
              <a:t>14</a:t>
            </a:fld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-372706" y="6599934"/>
            <a:ext cx="2577572" cy="2709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660066"/>
                </a:solidFill>
              </a:rPr>
              <a:t>ATMS Seminar Spring 2018</a:t>
            </a:r>
          </a:p>
        </p:txBody>
      </p:sp>
      <p:pic>
        <p:nvPicPr>
          <p:cNvPr id="4" name="Picture 3" descr="Screen Shot 2018-03-21 at 3.18.2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1064" y="2849579"/>
            <a:ext cx="4643219" cy="2604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Screen Shot 2018-03-21 at 3.43.05 PM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611" y="1776299"/>
            <a:ext cx="6388224" cy="922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4" name="TextBox 43"/>
          <p:cNvSpPr txBox="1"/>
          <p:nvPr/>
        </p:nvSpPr>
        <p:spPr>
          <a:xfrm>
            <a:off x="6053390" y="79178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660066"/>
                </a:solidFill>
              </a:rPr>
              <a:t>Event 5:</a:t>
            </a:r>
            <a:br>
              <a:rPr lang="en-US" sz="3600" dirty="0">
                <a:solidFill>
                  <a:srgbClr val="660066"/>
                </a:solidFill>
              </a:rPr>
            </a:br>
            <a:r>
              <a:rPr lang="en-US" sz="3600" dirty="0">
                <a:solidFill>
                  <a:srgbClr val="660066"/>
                </a:solidFill>
              </a:rPr>
              <a:t>Snow Across Midwest and Great Lakes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411843" y="5990080"/>
            <a:ext cx="6336795" cy="508972"/>
            <a:chOff x="1411843" y="5990080"/>
            <a:chExt cx="6336795" cy="508972"/>
          </a:xfrm>
        </p:grpSpPr>
        <p:grpSp>
          <p:nvGrpSpPr>
            <p:cNvPr id="69" name="Group 68"/>
            <p:cNvGrpSpPr/>
            <p:nvPr/>
          </p:nvGrpSpPr>
          <p:grpSpPr>
            <a:xfrm>
              <a:off x="1411843" y="5990080"/>
              <a:ext cx="6336795" cy="508972"/>
              <a:chOff x="1411843" y="5990080"/>
              <a:chExt cx="6336795" cy="508972"/>
            </a:xfrm>
          </p:grpSpPr>
          <p:grpSp>
            <p:nvGrpSpPr>
              <p:cNvPr id="70" name="Group 69"/>
              <p:cNvGrpSpPr/>
              <p:nvPr/>
            </p:nvGrpSpPr>
            <p:grpSpPr>
              <a:xfrm>
                <a:off x="1411843" y="5990080"/>
                <a:ext cx="6336795" cy="508972"/>
                <a:chOff x="1411843" y="5990080"/>
                <a:chExt cx="6336795" cy="508972"/>
              </a:xfrm>
            </p:grpSpPr>
            <p:grpSp>
              <p:nvGrpSpPr>
                <p:cNvPr id="72" name="Group 71"/>
                <p:cNvGrpSpPr/>
                <p:nvPr/>
              </p:nvGrpSpPr>
              <p:grpSpPr>
                <a:xfrm>
                  <a:off x="1411843" y="5990080"/>
                  <a:ext cx="6336795" cy="508972"/>
                  <a:chOff x="1411843" y="5990080"/>
                  <a:chExt cx="6336795" cy="508972"/>
                </a:xfrm>
              </p:grpSpPr>
              <p:grpSp>
                <p:nvGrpSpPr>
                  <p:cNvPr id="74" name="Group 73"/>
                  <p:cNvGrpSpPr/>
                  <p:nvPr/>
                </p:nvGrpSpPr>
                <p:grpSpPr>
                  <a:xfrm>
                    <a:off x="1411843" y="5990080"/>
                    <a:ext cx="6336795" cy="508972"/>
                    <a:chOff x="1411843" y="5429250"/>
                    <a:chExt cx="6336795" cy="508972"/>
                  </a:xfrm>
                </p:grpSpPr>
                <p:grpSp>
                  <p:nvGrpSpPr>
                    <p:cNvPr id="76" name="Group 75"/>
                    <p:cNvGrpSpPr/>
                    <p:nvPr/>
                  </p:nvGrpSpPr>
                  <p:grpSpPr>
                    <a:xfrm>
                      <a:off x="1411843" y="5429250"/>
                      <a:ext cx="6336795" cy="508972"/>
                      <a:chOff x="1411843" y="5429250"/>
                      <a:chExt cx="6336795" cy="508972"/>
                    </a:xfrm>
                  </p:grpSpPr>
                  <p:grpSp>
                    <p:nvGrpSpPr>
                      <p:cNvPr id="78" name="Group 77"/>
                      <p:cNvGrpSpPr/>
                      <p:nvPr/>
                    </p:nvGrpSpPr>
                    <p:grpSpPr>
                      <a:xfrm>
                        <a:off x="1693758" y="5437011"/>
                        <a:ext cx="5826528" cy="255034"/>
                        <a:chOff x="1693758" y="5665611"/>
                        <a:chExt cx="5826528" cy="255034"/>
                      </a:xfrm>
                    </p:grpSpPr>
                    <p:cxnSp>
                      <p:nvCxnSpPr>
                        <p:cNvPr id="88" name="Straight Connector 87"/>
                        <p:cNvCxnSpPr/>
                        <p:nvPr/>
                      </p:nvCxnSpPr>
                      <p:spPr>
                        <a:xfrm>
                          <a:off x="1693758" y="5891948"/>
                          <a:ext cx="5826528" cy="25403"/>
                        </a:xfrm>
                        <a:prstGeom prst="line">
                          <a:avLst/>
                        </a:prstGeom>
                        <a:ln w="19050">
                          <a:solidFill>
                            <a:srgbClr val="660066"/>
                          </a:solidFill>
                        </a:ln>
                        <a:effectLst/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9" name="Straight Connector 88"/>
                        <p:cNvCxnSpPr/>
                        <p:nvPr/>
                      </p:nvCxnSpPr>
                      <p:spPr>
                        <a:xfrm flipV="1">
                          <a:off x="2667000" y="5665611"/>
                          <a:ext cx="0" cy="225829"/>
                        </a:xfrm>
                        <a:prstGeom prst="line">
                          <a:avLst/>
                        </a:prstGeom>
                        <a:ln w="19050">
                          <a:solidFill>
                            <a:srgbClr val="660066"/>
                          </a:solidFill>
                        </a:ln>
                        <a:effectLst/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0" name="Straight Connector 89"/>
                        <p:cNvCxnSpPr/>
                        <p:nvPr/>
                      </p:nvCxnSpPr>
                      <p:spPr>
                        <a:xfrm flipV="1">
                          <a:off x="3674520" y="5665611"/>
                          <a:ext cx="0" cy="225828"/>
                        </a:xfrm>
                        <a:prstGeom prst="line">
                          <a:avLst/>
                        </a:prstGeom>
                        <a:ln w="19050">
                          <a:solidFill>
                            <a:srgbClr val="660066"/>
                          </a:solidFill>
                        </a:ln>
                        <a:effectLst/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1" name="Straight Connector 90"/>
                        <p:cNvCxnSpPr/>
                        <p:nvPr/>
                      </p:nvCxnSpPr>
                      <p:spPr>
                        <a:xfrm flipV="1">
                          <a:off x="4111943" y="5760865"/>
                          <a:ext cx="0" cy="134380"/>
                        </a:xfrm>
                        <a:prstGeom prst="line">
                          <a:avLst/>
                        </a:prstGeom>
                        <a:ln w="19050">
                          <a:solidFill>
                            <a:srgbClr val="660066"/>
                          </a:solidFill>
                        </a:ln>
                        <a:effectLst/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2" name="Straight Connector 91"/>
                        <p:cNvCxnSpPr/>
                        <p:nvPr/>
                      </p:nvCxnSpPr>
                      <p:spPr>
                        <a:xfrm flipV="1">
                          <a:off x="3126304" y="5760866"/>
                          <a:ext cx="0" cy="134378"/>
                        </a:xfrm>
                        <a:prstGeom prst="line">
                          <a:avLst/>
                        </a:prstGeom>
                        <a:ln w="19050">
                          <a:solidFill>
                            <a:srgbClr val="660066"/>
                          </a:solidFill>
                        </a:ln>
                        <a:effectLst/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3" name="Straight Connector 92"/>
                        <p:cNvCxnSpPr/>
                        <p:nvPr/>
                      </p:nvCxnSpPr>
                      <p:spPr>
                        <a:xfrm flipV="1">
                          <a:off x="4664393" y="5671961"/>
                          <a:ext cx="0" cy="225829"/>
                        </a:xfrm>
                        <a:prstGeom prst="line">
                          <a:avLst/>
                        </a:prstGeom>
                        <a:ln w="19050">
                          <a:solidFill>
                            <a:srgbClr val="660066"/>
                          </a:solidFill>
                        </a:ln>
                        <a:effectLst/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4" name="Straight Connector 93"/>
                        <p:cNvCxnSpPr/>
                        <p:nvPr/>
                      </p:nvCxnSpPr>
                      <p:spPr>
                        <a:xfrm flipV="1">
                          <a:off x="5566093" y="5678311"/>
                          <a:ext cx="0" cy="225829"/>
                        </a:xfrm>
                        <a:prstGeom prst="line">
                          <a:avLst/>
                        </a:prstGeom>
                        <a:ln w="19050">
                          <a:solidFill>
                            <a:srgbClr val="660066"/>
                          </a:solidFill>
                        </a:ln>
                        <a:effectLst/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5" name="Straight Connector 94"/>
                        <p:cNvCxnSpPr/>
                        <p:nvPr/>
                      </p:nvCxnSpPr>
                      <p:spPr>
                        <a:xfrm flipV="1">
                          <a:off x="6560186" y="5684661"/>
                          <a:ext cx="0" cy="225829"/>
                        </a:xfrm>
                        <a:prstGeom prst="line">
                          <a:avLst/>
                        </a:prstGeom>
                        <a:ln w="19050">
                          <a:solidFill>
                            <a:srgbClr val="660066"/>
                          </a:solidFill>
                        </a:ln>
                        <a:effectLst/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6" name="Straight Connector 95"/>
                        <p:cNvCxnSpPr/>
                        <p:nvPr/>
                      </p:nvCxnSpPr>
                      <p:spPr>
                        <a:xfrm flipV="1">
                          <a:off x="7515543" y="5694816"/>
                          <a:ext cx="0" cy="225829"/>
                        </a:xfrm>
                        <a:prstGeom prst="line">
                          <a:avLst/>
                        </a:prstGeom>
                        <a:ln w="19050">
                          <a:solidFill>
                            <a:srgbClr val="660066"/>
                          </a:solidFill>
                        </a:ln>
                        <a:effectLst/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7" name="Straight Connector 96"/>
                        <p:cNvCxnSpPr/>
                        <p:nvPr/>
                      </p:nvCxnSpPr>
                      <p:spPr>
                        <a:xfrm flipV="1">
                          <a:off x="1700108" y="5670550"/>
                          <a:ext cx="0" cy="225829"/>
                        </a:xfrm>
                        <a:prstGeom prst="line">
                          <a:avLst/>
                        </a:prstGeom>
                        <a:ln w="19050">
                          <a:solidFill>
                            <a:srgbClr val="660066"/>
                          </a:solidFill>
                        </a:ln>
                        <a:effectLst/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8" name="Straight Connector 97"/>
                        <p:cNvCxnSpPr/>
                        <p:nvPr/>
                      </p:nvCxnSpPr>
                      <p:spPr>
                        <a:xfrm flipV="1">
                          <a:off x="2154754" y="5757061"/>
                          <a:ext cx="0" cy="134378"/>
                        </a:xfrm>
                        <a:prstGeom prst="line">
                          <a:avLst/>
                        </a:prstGeom>
                        <a:ln w="19050">
                          <a:solidFill>
                            <a:srgbClr val="660066"/>
                          </a:solidFill>
                        </a:ln>
                        <a:effectLst/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9" name="Straight Connector 98"/>
                        <p:cNvCxnSpPr/>
                        <p:nvPr/>
                      </p:nvCxnSpPr>
                      <p:spPr>
                        <a:xfrm flipV="1">
                          <a:off x="5115243" y="5763409"/>
                          <a:ext cx="0" cy="134380"/>
                        </a:xfrm>
                        <a:prstGeom prst="line">
                          <a:avLst/>
                        </a:prstGeom>
                        <a:ln w="19050">
                          <a:solidFill>
                            <a:srgbClr val="660066"/>
                          </a:solidFill>
                        </a:ln>
                        <a:effectLst/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0" name="Straight Connector 99"/>
                        <p:cNvCxnSpPr/>
                        <p:nvPr/>
                      </p:nvCxnSpPr>
                      <p:spPr>
                        <a:xfrm flipV="1">
                          <a:off x="6016943" y="5769759"/>
                          <a:ext cx="0" cy="134380"/>
                        </a:xfrm>
                        <a:prstGeom prst="line">
                          <a:avLst/>
                        </a:prstGeom>
                        <a:ln w="19050">
                          <a:solidFill>
                            <a:srgbClr val="660066"/>
                          </a:solidFill>
                        </a:ln>
                        <a:effectLst/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1" name="Straight Connector 100"/>
                        <p:cNvCxnSpPr/>
                        <p:nvPr/>
                      </p:nvCxnSpPr>
                      <p:spPr>
                        <a:xfrm flipV="1">
                          <a:off x="7020243" y="5776109"/>
                          <a:ext cx="0" cy="134380"/>
                        </a:xfrm>
                        <a:prstGeom prst="line">
                          <a:avLst/>
                        </a:prstGeom>
                        <a:ln w="19050">
                          <a:solidFill>
                            <a:srgbClr val="660066"/>
                          </a:solidFill>
                        </a:ln>
                        <a:effectLst/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79" name="TextBox 78"/>
                      <p:cNvSpPr txBox="1"/>
                      <p:nvPr/>
                    </p:nvSpPr>
                    <p:spPr>
                      <a:xfrm>
                        <a:off x="1411843" y="5599668"/>
                        <a:ext cx="575899" cy="33855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sz="1600" dirty="0">
                            <a:solidFill>
                              <a:srgbClr val="660066"/>
                            </a:solidFill>
                          </a:rPr>
                          <a:t>11/1</a:t>
                        </a:r>
                      </a:p>
                    </p:txBody>
                  </p:sp>
                  <p:sp>
                    <p:nvSpPr>
                      <p:cNvPr id="80" name="TextBox 79"/>
                      <p:cNvSpPr txBox="1"/>
                      <p:nvPr/>
                    </p:nvSpPr>
                    <p:spPr>
                      <a:xfrm>
                        <a:off x="2377043" y="5599668"/>
                        <a:ext cx="575899" cy="33855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sz="1600" dirty="0">
                            <a:solidFill>
                              <a:srgbClr val="660066"/>
                            </a:solidFill>
                          </a:rPr>
                          <a:t>12/1</a:t>
                        </a:r>
                      </a:p>
                    </p:txBody>
                  </p:sp>
                  <p:sp>
                    <p:nvSpPr>
                      <p:cNvPr id="81" name="TextBox 80"/>
                      <p:cNvSpPr txBox="1"/>
                      <p:nvPr/>
                    </p:nvSpPr>
                    <p:spPr>
                      <a:xfrm>
                        <a:off x="3438893" y="5599668"/>
                        <a:ext cx="471904" cy="33855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sz="1600" dirty="0">
                            <a:solidFill>
                              <a:srgbClr val="660066"/>
                            </a:solidFill>
                          </a:rPr>
                          <a:t>1/1</a:t>
                        </a:r>
                      </a:p>
                    </p:txBody>
                  </p:sp>
                  <p:sp>
                    <p:nvSpPr>
                      <p:cNvPr id="82" name="TextBox 81"/>
                      <p:cNvSpPr txBox="1"/>
                      <p:nvPr/>
                    </p:nvSpPr>
                    <p:spPr>
                      <a:xfrm>
                        <a:off x="4430848" y="5599668"/>
                        <a:ext cx="471904" cy="33855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sz="1600" dirty="0">
                            <a:solidFill>
                              <a:srgbClr val="660066"/>
                            </a:solidFill>
                          </a:rPr>
                          <a:t>2/1</a:t>
                        </a:r>
                      </a:p>
                    </p:txBody>
                  </p:sp>
                  <p:sp>
                    <p:nvSpPr>
                      <p:cNvPr id="83" name="TextBox 82"/>
                      <p:cNvSpPr txBox="1"/>
                      <p:nvPr/>
                    </p:nvSpPr>
                    <p:spPr>
                      <a:xfrm>
                        <a:off x="5330141" y="5599668"/>
                        <a:ext cx="471904" cy="33855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sz="1600" dirty="0">
                            <a:solidFill>
                              <a:srgbClr val="660066"/>
                            </a:solidFill>
                          </a:rPr>
                          <a:t>3/1</a:t>
                        </a:r>
                      </a:p>
                    </p:txBody>
                  </p:sp>
                  <p:sp>
                    <p:nvSpPr>
                      <p:cNvPr id="84" name="TextBox 83"/>
                      <p:cNvSpPr txBox="1"/>
                      <p:nvPr/>
                    </p:nvSpPr>
                    <p:spPr>
                      <a:xfrm>
                        <a:off x="6324234" y="5599668"/>
                        <a:ext cx="471904" cy="33855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sz="1600" dirty="0">
                            <a:solidFill>
                              <a:srgbClr val="660066"/>
                            </a:solidFill>
                          </a:rPr>
                          <a:t>4/1</a:t>
                        </a:r>
                      </a:p>
                    </p:txBody>
                  </p:sp>
                  <p:sp>
                    <p:nvSpPr>
                      <p:cNvPr id="85" name="TextBox 84"/>
                      <p:cNvSpPr txBox="1"/>
                      <p:nvPr/>
                    </p:nvSpPr>
                    <p:spPr>
                      <a:xfrm>
                        <a:off x="7276734" y="5599668"/>
                        <a:ext cx="471904" cy="33855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sz="1600" dirty="0">
                            <a:solidFill>
                              <a:srgbClr val="660066"/>
                            </a:solidFill>
                          </a:rPr>
                          <a:t>5/1</a:t>
                        </a:r>
                      </a:p>
                    </p:txBody>
                  </p:sp>
                  <p:sp>
                    <p:nvSpPr>
                      <p:cNvPr id="86" name="TextBox 85"/>
                      <p:cNvSpPr txBox="1"/>
                      <p:nvPr/>
                    </p:nvSpPr>
                    <p:spPr>
                      <a:xfrm>
                        <a:off x="3615293" y="5429250"/>
                        <a:ext cx="496650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sz="1200" dirty="0">
                            <a:solidFill>
                              <a:srgbClr val="660066"/>
                            </a:solidFill>
                          </a:rPr>
                          <a:t>2016</a:t>
                        </a:r>
                      </a:p>
                    </p:txBody>
                  </p:sp>
                  <p:sp>
                    <p:nvSpPr>
                      <p:cNvPr id="87" name="TextBox 86"/>
                      <p:cNvSpPr txBox="1"/>
                      <p:nvPr/>
                    </p:nvSpPr>
                    <p:spPr>
                      <a:xfrm>
                        <a:off x="1640509" y="5429250"/>
                        <a:ext cx="496650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sz="1200" dirty="0">
                            <a:solidFill>
                              <a:srgbClr val="660066"/>
                            </a:solidFill>
                          </a:rPr>
                          <a:t>2015</a:t>
                        </a:r>
                      </a:p>
                    </p:txBody>
                  </p:sp>
                </p:grpSp>
                <p:sp>
                  <p:nvSpPr>
                    <p:cNvPr id="77" name="Oval 76"/>
                    <p:cNvSpPr>
                      <a:spLocks noChangeAspect="1"/>
                    </p:cNvSpPr>
                    <p:nvPr/>
                  </p:nvSpPr>
                  <p:spPr>
                    <a:xfrm>
                      <a:off x="3346782" y="5431024"/>
                      <a:ext cx="231729" cy="230503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rgbClr val="800000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75" name="Oval 74"/>
                  <p:cNvSpPr>
                    <a:spLocks noChangeAspect="1"/>
                  </p:cNvSpPr>
                  <p:nvPr/>
                </p:nvSpPr>
                <p:spPr>
                  <a:xfrm>
                    <a:off x="3486482" y="5991854"/>
                    <a:ext cx="231729" cy="230503"/>
                  </a:xfrm>
                  <a:prstGeom prst="ellipse">
                    <a:avLst/>
                  </a:prstGeom>
                  <a:noFill/>
                  <a:ln w="25400">
                    <a:solidFill>
                      <a:srgbClr val="8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73" name="Oval 72"/>
                <p:cNvSpPr>
                  <a:spLocks noChangeAspect="1"/>
                </p:cNvSpPr>
                <p:nvPr/>
              </p:nvSpPr>
              <p:spPr>
                <a:xfrm>
                  <a:off x="3626182" y="5991854"/>
                  <a:ext cx="231729" cy="230503"/>
                </a:xfrm>
                <a:prstGeom prst="ellipse">
                  <a:avLst/>
                </a:prstGeom>
                <a:noFill/>
                <a:ln w="25400">
                  <a:solidFill>
                    <a:srgbClr val="8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1" name="Oval 70"/>
              <p:cNvSpPr>
                <a:spLocks noChangeAspect="1"/>
              </p:cNvSpPr>
              <p:nvPr/>
            </p:nvSpPr>
            <p:spPr>
              <a:xfrm>
                <a:off x="3778582" y="5991854"/>
                <a:ext cx="231729" cy="230503"/>
              </a:xfrm>
              <a:prstGeom prst="ellipse">
                <a:avLst/>
              </a:prstGeom>
              <a:noFill/>
              <a:ln w="25400">
                <a:solidFill>
                  <a:srgbClr val="8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2" name="Oval 101"/>
            <p:cNvSpPr>
              <a:spLocks noChangeAspect="1"/>
            </p:cNvSpPr>
            <p:nvPr/>
          </p:nvSpPr>
          <p:spPr>
            <a:xfrm>
              <a:off x="3918282" y="5991854"/>
              <a:ext cx="231729" cy="230503"/>
            </a:xfrm>
            <a:prstGeom prst="ellipse">
              <a:avLst/>
            </a:prstGeom>
            <a:noFill/>
            <a:ln w="25400"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386775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2022" y="2370021"/>
            <a:ext cx="3584356" cy="2199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2053" y="2370021"/>
            <a:ext cx="3366834" cy="2199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599934"/>
            <a:ext cx="2133600" cy="270911"/>
          </a:xfrm>
        </p:spPr>
        <p:txBody>
          <a:bodyPr/>
          <a:lstStyle/>
          <a:p>
            <a:fld id="{0FB56013-B943-42BA-886F-6F9D4EB85E9D}" type="slidenum">
              <a:rPr lang="en-US" smtClean="0">
                <a:solidFill>
                  <a:srgbClr val="660066"/>
                </a:solidFill>
              </a:rPr>
              <a:t>15</a:t>
            </a:fld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-372706" y="6599934"/>
            <a:ext cx="2577572" cy="2709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660066"/>
                </a:solidFill>
              </a:rPr>
              <a:t>ATMS Seminar Spring 2018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653083" y="4673168"/>
            <a:ext cx="5819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660066"/>
                </a:solidFill>
              </a:rPr>
              <a:t>Several of feet of snow in metro areas halted transportation</a:t>
            </a:r>
          </a:p>
        </p:txBody>
      </p: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660066"/>
                </a:solidFill>
              </a:rPr>
              <a:t>Event 6:</a:t>
            </a:r>
            <a:br>
              <a:rPr lang="en-US" sz="3600" dirty="0">
                <a:solidFill>
                  <a:srgbClr val="660066"/>
                </a:solidFill>
              </a:rPr>
            </a:br>
            <a:r>
              <a:rPr lang="en-US" sz="3600" dirty="0">
                <a:solidFill>
                  <a:srgbClr val="660066"/>
                </a:solidFill>
              </a:rPr>
              <a:t>Heavy Snowfall Inundates Russian Cities</a:t>
            </a:r>
            <a:endParaRPr lang="en-US" sz="3600" dirty="0"/>
          </a:p>
        </p:txBody>
      </p:sp>
      <p:grpSp>
        <p:nvGrpSpPr>
          <p:cNvPr id="111" name="Group 110"/>
          <p:cNvGrpSpPr/>
          <p:nvPr/>
        </p:nvGrpSpPr>
        <p:grpSpPr>
          <a:xfrm>
            <a:off x="1411843" y="5990080"/>
            <a:ext cx="6336795" cy="508972"/>
            <a:chOff x="1411843" y="5990080"/>
            <a:chExt cx="6336795" cy="508972"/>
          </a:xfrm>
        </p:grpSpPr>
        <p:grpSp>
          <p:nvGrpSpPr>
            <p:cNvPr id="75" name="Group 74"/>
            <p:cNvGrpSpPr/>
            <p:nvPr/>
          </p:nvGrpSpPr>
          <p:grpSpPr>
            <a:xfrm>
              <a:off x="1411843" y="5990080"/>
              <a:ext cx="6336795" cy="508972"/>
              <a:chOff x="1411843" y="5990080"/>
              <a:chExt cx="6336795" cy="508972"/>
            </a:xfrm>
          </p:grpSpPr>
          <p:grpSp>
            <p:nvGrpSpPr>
              <p:cNvPr id="76" name="Group 75"/>
              <p:cNvGrpSpPr/>
              <p:nvPr/>
            </p:nvGrpSpPr>
            <p:grpSpPr>
              <a:xfrm>
                <a:off x="1411843" y="5990080"/>
                <a:ext cx="6336795" cy="508972"/>
                <a:chOff x="1411843" y="5990080"/>
                <a:chExt cx="6336795" cy="508972"/>
              </a:xfrm>
            </p:grpSpPr>
            <p:grpSp>
              <p:nvGrpSpPr>
                <p:cNvPr id="78" name="Group 77"/>
                <p:cNvGrpSpPr/>
                <p:nvPr/>
              </p:nvGrpSpPr>
              <p:grpSpPr>
                <a:xfrm>
                  <a:off x="1411843" y="5990080"/>
                  <a:ext cx="6336795" cy="508972"/>
                  <a:chOff x="1411843" y="5990080"/>
                  <a:chExt cx="6336795" cy="508972"/>
                </a:xfrm>
              </p:grpSpPr>
              <p:grpSp>
                <p:nvGrpSpPr>
                  <p:cNvPr id="80" name="Group 79"/>
                  <p:cNvGrpSpPr/>
                  <p:nvPr/>
                </p:nvGrpSpPr>
                <p:grpSpPr>
                  <a:xfrm>
                    <a:off x="1411843" y="5990080"/>
                    <a:ext cx="6336795" cy="508972"/>
                    <a:chOff x="1411843" y="5990080"/>
                    <a:chExt cx="6336795" cy="508972"/>
                  </a:xfrm>
                </p:grpSpPr>
                <p:grpSp>
                  <p:nvGrpSpPr>
                    <p:cNvPr id="82" name="Group 81"/>
                    <p:cNvGrpSpPr/>
                    <p:nvPr/>
                  </p:nvGrpSpPr>
                  <p:grpSpPr>
                    <a:xfrm>
                      <a:off x="1411843" y="5990080"/>
                      <a:ext cx="6336795" cy="508972"/>
                      <a:chOff x="1411843" y="5429250"/>
                      <a:chExt cx="6336795" cy="508972"/>
                    </a:xfrm>
                  </p:grpSpPr>
                  <p:grpSp>
                    <p:nvGrpSpPr>
                      <p:cNvPr id="84" name="Group 83"/>
                      <p:cNvGrpSpPr/>
                      <p:nvPr/>
                    </p:nvGrpSpPr>
                    <p:grpSpPr>
                      <a:xfrm>
                        <a:off x="1411843" y="5429250"/>
                        <a:ext cx="6336795" cy="508972"/>
                        <a:chOff x="1411843" y="5429250"/>
                        <a:chExt cx="6336795" cy="508972"/>
                      </a:xfrm>
                    </p:grpSpPr>
                    <p:grpSp>
                      <p:nvGrpSpPr>
                        <p:cNvPr id="86" name="Group 85"/>
                        <p:cNvGrpSpPr/>
                        <p:nvPr/>
                      </p:nvGrpSpPr>
                      <p:grpSpPr>
                        <a:xfrm>
                          <a:off x="1693758" y="5437011"/>
                          <a:ext cx="5826528" cy="255034"/>
                          <a:chOff x="1693758" y="5665611"/>
                          <a:chExt cx="5826528" cy="255034"/>
                        </a:xfrm>
                      </p:grpSpPr>
                      <p:cxnSp>
                        <p:nvCxnSpPr>
                          <p:cNvPr id="96" name="Straight Connector 95"/>
                          <p:cNvCxnSpPr/>
                          <p:nvPr/>
                        </p:nvCxnSpPr>
                        <p:spPr>
                          <a:xfrm>
                            <a:off x="1693758" y="5891948"/>
                            <a:ext cx="5826528" cy="25403"/>
                          </a:xfrm>
                          <a:prstGeom prst="line">
                            <a:avLst/>
                          </a:prstGeom>
                          <a:ln w="19050">
                            <a:solidFill>
                              <a:srgbClr val="660066"/>
                            </a:solidFill>
                          </a:ln>
                          <a:effectLst/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97" name="Straight Connector 96"/>
                          <p:cNvCxnSpPr/>
                          <p:nvPr/>
                        </p:nvCxnSpPr>
                        <p:spPr>
                          <a:xfrm flipV="1">
                            <a:off x="2667000" y="5665611"/>
                            <a:ext cx="0" cy="225829"/>
                          </a:xfrm>
                          <a:prstGeom prst="line">
                            <a:avLst/>
                          </a:prstGeom>
                          <a:ln w="19050">
                            <a:solidFill>
                              <a:srgbClr val="660066"/>
                            </a:solidFill>
                          </a:ln>
                          <a:effectLst/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98" name="Straight Connector 97"/>
                          <p:cNvCxnSpPr/>
                          <p:nvPr/>
                        </p:nvCxnSpPr>
                        <p:spPr>
                          <a:xfrm flipV="1">
                            <a:off x="3674520" y="5665611"/>
                            <a:ext cx="0" cy="225828"/>
                          </a:xfrm>
                          <a:prstGeom prst="line">
                            <a:avLst/>
                          </a:prstGeom>
                          <a:ln w="19050">
                            <a:solidFill>
                              <a:srgbClr val="660066"/>
                            </a:solidFill>
                          </a:ln>
                          <a:effectLst/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99" name="Straight Connector 98"/>
                          <p:cNvCxnSpPr/>
                          <p:nvPr/>
                        </p:nvCxnSpPr>
                        <p:spPr>
                          <a:xfrm flipV="1">
                            <a:off x="4111943" y="5760865"/>
                            <a:ext cx="0" cy="134380"/>
                          </a:xfrm>
                          <a:prstGeom prst="line">
                            <a:avLst/>
                          </a:prstGeom>
                          <a:ln w="19050">
                            <a:solidFill>
                              <a:srgbClr val="660066"/>
                            </a:solidFill>
                          </a:ln>
                          <a:effectLst/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00" name="Straight Connector 99"/>
                          <p:cNvCxnSpPr/>
                          <p:nvPr/>
                        </p:nvCxnSpPr>
                        <p:spPr>
                          <a:xfrm flipV="1">
                            <a:off x="3126304" y="5760866"/>
                            <a:ext cx="0" cy="134378"/>
                          </a:xfrm>
                          <a:prstGeom prst="line">
                            <a:avLst/>
                          </a:prstGeom>
                          <a:ln w="19050">
                            <a:solidFill>
                              <a:srgbClr val="660066"/>
                            </a:solidFill>
                          </a:ln>
                          <a:effectLst/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01" name="Straight Connector 100"/>
                          <p:cNvCxnSpPr/>
                          <p:nvPr/>
                        </p:nvCxnSpPr>
                        <p:spPr>
                          <a:xfrm flipV="1">
                            <a:off x="4664393" y="5671961"/>
                            <a:ext cx="0" cy="225829"/>
                          </a:xfrm>
                          <a:prstGeom prst="line">
                            <a:avLst/>
                          </a:prstGeom>
                          <a:ln w="19050">
                            <a:solidFill>
                              <a:srgbClr val="660066"/>
                            </a:solidFill>
                          </a:ln>
                          <a:effectLst/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02" name="Straight Connector 101"/>
                          <p:cNvCxnSpPr/>
                          <p:nvPr/>
                        </p:nvCxnSpPr>
                        <p:spPr>
                          <a:xfrm flipV="1">
                            <a:off x="5566093" y="5678311"/>
                            <a:ext cx="0" cy="225829"/>
                          </a:xfrm>
                          <a:prstGeom prst="line">
                            <a:avLst/>
                          </a:prstGeom>
                          <a:ln w="19050">
                            <a:solidFill>
                              <a:srgbClr val="660066"/>
                            </a:solidFill>
                          </a:ln>
                          <a:effectLst/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03" name="Straight Connector 102"/>
                          <p:cNvCxnSpPr/>
                          <p:nvPr/>
                        </p:nvCxnSpPr>
                        <p:spPr>
                          <a:xfrm flipV="1">
                            <a:off x="6560186" y="5684661"/>
                            <a:ext cx="0" cy="225829"/>
                          </a:xfrm>
                          <a:prstGeom prst="line">
                            <a:avLst/>
                          </a:prstGeom>
                          <a:ln w="19050">
                            <a:solidFill>
                              <a:srgbClr val="660066"/>
                            </a:solidFill>
                          </a:ln>
                          <a:effectLst/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04" name="Straight Connector 103"/>
                          <p:cNvCxnSpPr/>
                          <p:nvPr/>
                        </p:nvCxnSpPr>
                        <p:spPr>
                          <a:xfrm flipV="1">
                            <a:off x="7515543" y="5694816"/>
                            <a:ext cx="0" cy="225829"/>
                          </a:xfrm>
                          <a:prstGeom prst="line">
                            <a:avLst/>
                          </a:prstGeom>
                          <a:ln w="19050">
                            <a:solidFill>
                              <a:srgbClr val="660066"/>
                            </a:solidFill>
                          </a:ln>
                          <a:effectLst/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05" name="Straight Connector 104"/>
                          <p:cNvCxnSpPr/>
                          <p:nvPr/>
                        </p:nvCxnSpPr>
                        <p:spPr>
                          <a:xfrm flipV="1">
                            <a:off x="1700108" y="5670550"/>
                            <a:ext cx="0" cy="225829"/>
                          </a:xfrm>
                          <a:prstGeom prst="line">
                            <a:avLst/>
                          </a:prstGeom>
                          <a:ln w="19050">
                            <a:solidFill>
                              <a:srgbClr val="660066"/>
                            </a:solidFill>
                          </a:ln>
                          <a:effectLst/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06" name="Straight Connector 105"/>
                          <p:cNvCxnSpPr/>
                          <p:nvPr/>
                        </p:nvCxnSpPr>
                        <p:spPr>
                          <a:xfrm flipV="1">
                            <a:off x="2154754" y="5757061"/>
                            <a:ext cx="0" cy="134378"/>
                          </a:xfrm>
                          <a:prstGeom prst="line">
                            <a:avLst/>
                          </a:prstGeom>
                          <a:ln w="19050">
                            <a:solidFill>
                              <a:srgbClr val="660066"/>
                            </a:solidFill>
                          </a:ln>
                          <a:effectLst/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07" name="Straight Connector 106"/>
                          <p:cNvCxnSpPr/>
                          <p:nvPr/>
                        </p:nvCxnSpPr>
                        <p:spPr>
                          <a:xfrm flipV="1">
                            <a:off x="5115243" y="5763409"/>
                            <a:ext cx="0" cy="134380"/>
                          </a:xfrm>
                          <a:prstGeom prst="line">
                            <a:avLst/>
                          </a:prstGeom>
                          <a:ln w="19050">
                            <a:solidFill>
                              <a:srgbClr val="660066"/>
                            </a:solidFill>
                          </a:ln>
                          <a:effectLst/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08" name="Straight Connector 107"/>
                          <p:cNvCxnSpPr/>
                          <p:nvPr/>
                        </p:nvCxnSpPr>
                        <p:spPr>
                          <a:xfrm flipV="1">
                            <a:off x="6016943" y="5769759"/>
                            <a:ext cx="0" cy="134380"/>
                          </a:xfrm>
                          <a:prstGeom prst="line">
                            <a:avLst/>
                          </a:prstGeom>
                          <a:ln w="19050">
                            <a:solidFill>
                              <a:srgbClr val="660066"/>
                            </a:solidFill>
                          </a:ln>
                          <a:effectLst/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09" name="Straight Connector 108"/>
                          <p:cNvCxnSpPr/>
                          <p:nvPr/>
                        </p:nvCxnSpPr>
                        <p:spPr>
                          <a:xfrm flipV="1">
                            <a:off x="7020243" y="5776109"/>
                            <a:ext cx="0" cy="134380"/>
                          </a:xfrm>
                          <a:prstGeom prst="line">
                            <a:avLst/>
                          </a:prstGeom>
                          <a:ln w="19050">
                            <a:solidFill>
                              <a:srgbClr val="660066"/>
                            </a:solidFill>
                          </a:ln>
                          <a:effectLst/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  <p:sp>
                      <p:nvSpPr>
                        <p:cNvPr id="87" name="TextBox 86"/>
                        <p:cNvSpPr txBox="1"/>
                        <p:nvPr/>
                      </p:nvSpPr>
                      <p:spPr>
                        <a:xfrm>
                          <a:off x="1411843" y="5599668"/>
                          <a:ext cx="575899" cy="338554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r>
                            <a:rPr lang="en-US" sz="1600" dirty="0">
                              <a:solidFill>
                                <a:srgbClr val="660066"/>
                              </a:solidFill>
                            </a:rPr>
                            <a:t>11/1</a:t>
                          </a:r>
                        </a:p>
                      </p:txBody>
                    </p:sp>
                    <p:sp>
                      <p:nvSpPr>
                        <p:cNvPr id="88" name="TextBox 87"/>
                        <p:cNvSpPr txBox="1"/>
                        <p:nvPr/>
                      </p:nvSpPr>
                      <p:spPr>
                        <a:xfrm>
                          <a:off x="2377043" y="5599668"/>
                          <a:ext cx="575899" cy="338554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r>
                            <a:rPr lang="en-US" sz="1600" dirty="0">
                              <a:solidFill>
                                <a:srgbClr val="660066"/>
                              </a:solidFill>
                            </a:rPr>
                            <a:t>12/1</a:t>
                          </a:r>
                        </a:p>
                      </p:txBody>
                    </p:sp>
                    <p:sp>
                      <p:nvSpPr>
                        <p:cNvPr id="89" name="TextBox 88"/>
                        <p:cNvSpPr txBox="1"/>
                        <p:nvPr/>
                      </p:nvSpPr>
                      <p:spPr>
                        <a:xfrm>
                          <a:off x="3438893" y="5599668"/>
                          <a:ext cx="471904" cy="338554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r>
                            <a:rPr lang="en-US" sz="1600" dirty="0">
                              <a:solidFill>
                                <a:srgbClr val="660066"/>
                              </a:solidFill>
                            </a:rPr>
                            <a:t>1/1</a:t>
                          </a:r>
                        </a:p>
                      </p:txBody>
                    </p:sp>
                    <p:sp>
                      <p:nvSpPr>
                        <p:cNvPr id="90" name="TextBox 89"/>
                        <p:cNvSpPr txBox="1"/>
                        <p:nvPr/>
                      </p:nvSpPr>
                      <p:spPr>
                        <a:xfrm>
                          <a:off x="4430848" y="5599668"/>
                          <a:ext cx="471904" cy="338554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r>
                            <a:rPr lang="en-US" sz="1600" dirty="0">
                              <a:solidFill>
                                <a:srgbClr val="660066"/>
                              </a:solidFill>
                            </a:rPr>
                            <a:t>2/1</a:t>
                          </a:r>
                        </a:p>
                      </p:txBody>
                    </p:sp>
                    <p:sp>
                      <p:nvSpPr>
                        <p:cNvPr id="91" name="TextBox 90"/>
                        <p:cNvSpPr txBox="1"/>
                        <p:nvPr/>
                      </p:nvSpPr>
                      <p:spPr>
                        <a:xfrm>
                          <a:off x="5330141" y="5599668"/>
                          <a:ext cx="471904" cy="338554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r>
                            <a:rPr lang="en-US" sz="1600" dirty="0">
                              <a:solidFill>
                                <a:srgbClr val="660066"/>
                              </a:solidFill>
                            </a:rPr>
                            <a:t>3/1</a:t>
                          </a:r>
                        </a:p>
                      </p:txBody>
                    </p:sp>
                    <p:sp>
                      <p:nvSpPr>
                        <p:cNvPr id="92" name="TextBox 91"/>
                        <p:cNvSpPr txBox="1"/>
                        <p:nvPr/>
                      </p:nvSpPr>
                      <p:spPr>
                        <a:xfrm>
                          <a:off x="6324234" y="5599668"/>
                          <a:ext cx="471904" cy="338554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r>
                            <a:rPr lang="en-US" sz="1600" dirty="0">
                              <a:solidFill>
                                <a:srgbClr val="660066"/>
                              </a:solidFill>
                            </a:rPr>
                            <a:t>4/1</a:t>
                          </a:r>
                        </a:p>
                      </p:txBody>
                    </p:sp>
                    <p:sp>
                      <p:nvSpPr>
                        <p:cNvPr id="93" name="TextBox 92"/>
                        <p:cNvSpPr txBox="1"/>
                        <p:nvPr/>
                      </p:nvSpPr>
                      <p:spPr>
                        <a:xfrm>
                          <a:off x="7276734" y="5599668"/>
                          <a:ext cx="471904" cy="338554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r>
                            <a:rPr lang="en-US" sz="1600" dirty="0">
                              <a:solidFill>
                                <a:srgbClr val="660066"/>
                              </a:solidFill>
                            </a:rPr>
                            <a:t>5/1</a:t>
                          </a:r>
                        </a:p>
                      </p:txBody>
                    </p:sp>
                    <p:sp>
                      <p:nvSpPr>
                        <p:cNvPr id="94" name="TextBox 93"/>
                        <p:cNvSpPr txBox="1"/>
                        <p:nvPr/>
                      </p:nvSpPr>
                      <p:spPr>
                        <a:xfrm>
                          <a:off x="3615293" y="5429250"/>
                          <a:ext cx="496650" cy="27699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r>
                            <a:rPr lang="en-US" sz="1200" dirty="0">
                              <a:solidFill>
                                <a:srgbClr val="660066"/>
                              </a:solidFill>
                            </a:rPr>
                            <a:t>2016</a:t>
                          </a:r>
                        </a:p>
                      </p:txBody>
                    </p:sp>
                    <p:sp>
                      <p:nvSpPr>
                        <p:cNvPr id="95" name="TextBox 94"/>
                        <p:cNvSpPr txBox="1"/>
                        <p:nvPr/>
                      </p:nvSpPr>
                      <p:spPr>
                        <a:xfrm>
                          <a:off x="1640509" y="5429250"/>
                          <a:ext cx="496650" cy="27699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r>
                            <a:rPr lang="en-US" sz="1200" dirty="0">
                              <a:solidFill>
                                <a:srgbClr val="660066"/>
                              </a:solidFill>
                            </a:rPr>
                            <a:t>2015</a:t>
                          </a:r>
                        </a:p>
                      </p:txBody>
                    </p:sp>
                  </p:grpSp>
                  <p:sp>
                    <p:nvSpPr>
                      <p:cNvPr id="85" name="Oval 84"/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346782" y="5431024"/>
                        <a:ext cx="231729" cy="230503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rgbClr val="800000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sp>
                  <p:nvSpPr>
                    <p:cNvPr id="83" name="Oval 82"/>
                    <p:cNvSpPr>
                      <a:spLocks noChangeAspect="1"/>
                    </p:cNvSpPr>
                    <p:nvPr/>
                  </p:nvSpPr>
                  <p:spPr>
                    <a:xfrm>
                      <a:off x="3486482" y="5991854"/>
                      <a:ext cx="231729" cy="230503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rgbClr val="800000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81" name="Oval 80"/>
                  <p:cNvSpPr>
                    <a:spLocks noChangeAspect="1"/>
                  </p:cNvSpPr>
                  <p:nvPr/>
                </p:nvSpPr>
                <p:spPr>
                  <a:xfrm>
                    <a:off x="3626182" y="5991854"/>
                    <a:ext cx="231729" cy="230503"/>
                  </a:xfrm>
                  <a:prstGeom prst="ellipse">
                    <a:avLst/>
                  </a:prstGeom>
                  <a:noFill/>
                  <a:ln w="25400">
                    <a:solidFill>
                      <a:srgbClr val="8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79" name="Oval 78"/>
                <p:cNvSpPr>
                  <a:spLocks noChangeAspect="1"/>
                </p:cNvSpPr>
                <p:nvPr/>
              </p:nvSpPr>
              <p:spPr>
                <a:xfrm>
                  <a:off x="3778582" y="5991854"/>
                  <a:ext cx="231729" cy="230503"/>
                </a:xfrm>
                <a:prstGeom prst="ellipse">
                  <a:avLst/>
                </a:prstGeom>
                <a:noFill/>
                <a:ln w="25400">
                  <a:solidFill>
                    <a:srgbClr val="8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7" name="Oval 76"/>
              <p:cNvSpPr>
                <a:spLocks noChangeAspect="1"/>
              </p:cNvSpPr>
              <p:nvPr/>
            </p:nvSpPr>
            <p:spPr>
              <a:xfrm>
                <a:off x="3918282" y="5991854"/>
                <a:ext cx="231729" cy="230503"/>
              </a:xfrm>
              <a:prstGeom prst="ellipse">
                <a:avLst/>
              </a:prstGeom>
              <a:noFill/>
              <a:ln w="25400">
                <a:solidFill>
                  <a:srgbClr val="8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0" name="Oval 109"/>
            <p:cNvSpPr>
              <a:spLocks noChangeAspect="1"/>
            </p:cNvSpPr>
            <p:nvPr/>
          </p:nvSpPr>
          <p:spPr>
            <a:xfrm>
              <a:off x="4051632" y="5991854"/>
              <a:ext cx="231729" cy="230503"/>
            </a:xfrm>
            <a:prstGeom prst="ellipse">
              <a:avLst/>
            </a:prstGeom>
            <a:noFill/>
            <a:ln w="25400"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980202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599934"/>
            <a:ext cx="2133600" cy="270911"/>
          </a:xfrm>
        </p:spPr>
        <p:txBody>
          <a:bodyPr/>
          <a:lstStyle/>
          <a:p>
            <a:fld id="{0FB56013-B943-42BA-886F-6F9D4EB85E9D}" type="slidenum">
              <a:rPr lang="en-US" smtClean="0">
                <a:solidFill>
                  <a:srgbClr val="660066"/>
                </a:solidFill>
              </a:rPr>
              <a:t>16</a:t>
            </a:fld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-372706" y="6599934"/>
            <a:ext cx="2577572" cy="2709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660066"/>
                </a:solidFill>
              </a:rPr>
              <a:t>ATMS Seminar Spring 2018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0591" y="3556657"/>
            <a:ext cx="3788861" cy="2129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0591" y="1556311"/>
            <a:ext cx="3788861" cy="1804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61154" y="27858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chemeClr val="accent5"/>
              </a:buClr>
            </a:pPr>
            <a:r>
              <a:rPr lang="en-US" sz="3600" dirty="0">
                <a:solidFill>
                  <a:srgbClr val="660066"/>
                </a:solidFill>
              </a:rPr>
              <a:t>Event 7:</a:t>
            </a:r>
          </a:p>
          <a:p>
            <a:pPr>
              <a:buClr>
                <a:schemeClr val="accent5"/>
              </a:buClr>
            </a:pPr>
            <a:r>
              <a:rPr lang="en-US" sz="3600" dirty="0">
                <a:solidFill>
                  <a:srgbClr val="660066"/>
                </a:solidFill>
              </a:rPr>
              <a:t>Historic Blizzard Along U.S. East Coast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01463" y="2328261"/>
            <a:ext cx="390936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660066"/>
                </a:solidFill>
              </a:rPr>
              <a:t>Affected areas: Mid-Atlantic and Northeast U.S.</a:t>
            </a:r>
          </a:p>
          <a:p>
            <a:endParaRPr lang="en-US" sz="2000" dirty="0">
              <a:solidFill>
                <a:srgbClr val="660066"/>
              </a:solidFill>
            </a:endParaRPr>
          </a:p>
          <a:p>
            <a:r>
              <a:rPr lang="en-US" sz="2000" dirty="0">
                <a:solidFill>
                  <a:srgbClr val="660066"/>
                </a:solidFill>
              </a:rPr>
              <a:t>Damage: ~ 3 billion U.S. dollars, ~631,000 power outages.</a:t>
            </a:r>
          </a:p>
          <a:p>
            <a:endParaRPr lang="en-US" sz="2000" dirty="0">
              <a:solidFill>
                <a:srgbClr val="660066"/>
              </a:solidFill>
            </a:endParaRPr>
          </a:p>
          <a:p>
            <a:r>
              <a:rPr lang="en-US" sz="2000" dirty="0">
                <a:solidFill>
                  <a:srgbClr val="660066"/>
                </a:solidFill>
              </a:rPr>
              <a:t>Total Fatalities: 55 </a:t>
            </a:r>
          </a:p>
        </p:txBody>
      </p:sp>
      <p:grpSp>
        <p:nvGrpSpPr>
          <p:cNvPr id="148" name="Group 147"/>
          <p:cNvGrpSpPr/>
          <p:nvPr/>
        </p:nvGrpSpPr>
        <p:grpSpPr>
          <a:xfrm>
            <a:off x="1411843" y="5990080"/>
            <a:ext cx="6336795" cy="508972"/>
            <a:chOff x="1411843" y="5990080"/>
            <a:chExt cx="6336795" cy="508972"/>
          </a:xfrm>
        </p:grpSpPr>
        <p:grpSp>
          <p:nvGrpSpPr>
            <p:cNvPr id="73" name="Group 72"/>
            <p:cNvGrpSpPr/>
            <p:nvPr/>
          </p:nvGrpSpPr>
          <p:grpSpPr>
            <a:xfrm>
              <a:off x="1411843" y="5990080"/>
              <a:ext cx="6336795" cy="508972"/>
              <a:chOff x="1411843" y="5990080"/>
              <a:chExt cx="6336795" cy="508972"/>
            </a:xfrm>
          </p:grpSpPr>
          <p:grpSp>
            <p:nvGrpSpPr>
              <p:cNvPr id="74" name="Group 73"/>
              <p:cNvGrpSpPr/>
              <p:nvPr/>
            </p:nvGrpSpPr>
            <p:grpSpPr>
              <a:xfrm>
                <a:off x="1411843" y="5990080"/>
                <a:ext cx="6336795" cy="508972"/>
                <a:chOff x="1411843" y="5990080"/>
                <a:chExt cx="6336795" cy="508972"/>
              </a:xfrm>
            </p:grpSpPr>
            <p:grpSp>
              <p:nvGrpSpPr>
                <p:cNvPr id="76" name="Group 75"/>
                <p:cNvGrpSpPr/>
                <p:nvPr/>
              </p:nvGrpSpPr>
              <p:grpSpPr>
                <a:xfrm>
                  <a:off x="1411843" y="5990080"/>
                  <a:ext cx="6336795" cy="508972"/>
                  <a:chOff x="1411843" y="5990080"/>
                  <a:chExt cx="6336795" cy="508972"/>
                </a:xfrm>
              </p:grpSpPr>
              <p:grpSp>
                <p:nvGrpSpPr>
                  <p:cNvPr id="78" name="Group 77"/>
                  <p:cNvGrpSpPr/>
                  <p:nvPr/>
                </p:nvGrpSpPr>
                <p:grpSpPr>
                  <a:xfrm>
                    <a:off x="1411843" y="5990080"/>
                    <a:ext cx="6336795" cy="508972"/>
                    <a:chOff x="1411843" y="5990080"/>
                    <a:chExt cx="6336795" cy="508972"/>
                  </a:xfrm>
                </p:grpSpPr>
                <p:grpSp>
                  <p:nvGrpSpPr>
                    <p:cNvPr id="80" name="Group 79"/>
                    <p:cNvGrpSpPr/>
                    <p:nvPr/>
                  </p:nvGrpSpPr>
                  <p:grpSpPr>
                    <a:xfrm>
                      <a:off x="1411843" y="5990080"/>
                      <a:ext cx="6336795" cy="508972"/>
                      <a:chOff x="1411843" y="5990080"/>
                      <a:chExt cx="6336795" cy="508972"/>
                    </a:xfrm>
                  </p:grpSpPr>
                  <p:grpSp>
                    <p:nvGrpSpPr>
                      <p:cNvPr id="82" name="Group 81"/>
                      <p:cNvGrpSpPr/>
                      <p:nvPr/>
                    </p:nvGrpSpPr>
                    <p:grpSpPr>
                      <a:xfrm>
                        <a:off x="1411843" y="5990080"/>
                        <a:ext cx="6336795" cy="508972"/>
                        <a:chOff x="1411843" y="5429250"/>
                        <a:chExt cx="6336795" cy="508972"/>
                      </a:xfrm>
                    </p:grpSpPr>
                    <p:grpSp>
                      <p:nvGrpSpPr>
                        <p:cNvPr id="84" name="Group 83"/>
                        <p:cNvGrpSpPr/>
                        <p:nvPr/>
                      </p:nvGrpSpPr>
                      <p:grpSpPr>
                        <a:xfrm>
                          <a:off x="1411843" y="5429250"/>
                          <a:ext cx="6336795" cy="508972"/>
                          <a:chOff x="1411843" y="5429250"/>
                          <a:chExt cx="6336795" cy="508972"/>
                        </a:xfrm>
                      </p:grpSpPr>
                      <p:grpSp>
                        <p:nvGrpSpPr>
                          <p:cNvPr id="86" name="Group 85"/>
                          <p:cNvGrpSpPr/>
                          <p:nvPr/>
                        </p:nvGrpSpPr>
                        <p:grpSpPr>
                          <a:xfrm>
                            <a:off x="1693758" y="5437011"/>
                            <a:ext cx="5826528" cy="255034"/>
                            <a:chOff x="1693758" y="5665611"/>
                            <a:chExt cx="5826528" cy="255034"/>
                          </a:xfrm>
                        </p:grpSpPr>
                        <p:cxnSp>
                          <p:nvCxnSpPr>
                            <p:cNvPr id="96" name="Straight Connector 95"/>
                            <p:cNvCxnSpPr/>
                            <p:nvPr/>
                          </p:nvCxnSpPr>
                          <p:spPr>
                            <a:xfrm>
                              <a:off x="1693758" y="5891948"/>
                              <a:ext cx="5826528" cy="25403"/>
                            </a:xfrm>
                            <a:prstGeom prst="line">
                              <a:avLst/>
                            </a:prstGeom>
                            <a:ln w="19050">
                              <a:solidFill>
                                <a:srgbClr val="660066"/>
                              </a:solidFill>
                            </a:ln>
                            <a:effectLst/>
                          </p:spPr>
                          <p:style>
                            <a:lnRef idx="2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1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97" name="Straight Connector 96"/>
                            <p:cNvCxnSpPr/>
                            <p:nvPr/>
                          </p:nvCxnSpPr>
                          <p:spPr>
                            <a:xfrm flipV="1">
                              <a:off x="2667000" y="5665611"/>
                              <a:ext cx="0" cy="225829"/>
                            </a:xfrm>
                            <a:prstGeom prst="line">
                              <a:avLst/>
                            </a:prstGeom>
                            <a:ln w="19050">
                              <a:solidFill>
                                <a:srgbClr val="660066"/>
                              </a:solidFill>
                            </a:ln>
                            <a:effectLst/>
                          </p:spPr>
                          <p:style>
                            <a:lnRef idx="2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1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98" name="Straight Connector 97"/>
                            <p:cNvCxnSpPr/>
                            <p:nvPr/>
                          </p:nvCxnSpPr>
                          <p:spPr>
                            <a:xfrm flipV="1">
                              <a:off x="3674520" y="5665611"/>
                              <a:ext cx="0" cy="225828"/>
                            </a:xfrm>
                            <a:prstGeom prst="line">
                              <a:avLst/>
                            </a:prstGeom>
                            <a:ln w="19050">
                              <a:solidFill>
                                <a:srgbClr val="660066"/>
                              </a:solidFill>
                            </a:ln>
                            <a:effectLst/>
                          </p:spPr>
                          <p:style>
                            <a:lnRef idx="2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1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99" name="Straight Connector 98"/>
                            <p:cNvCxnSpPr/>
                            <p:nvPr/>
                          </p:nvCxnSpPr>
                          <p:spPr>
                            <a:xfrm flipV="1">
                              <a:off x="4111943" y="5760865"/>
                              <a:ext cx="0" cy="134380"/>
                            </a:xfrm>
                            <a:prstGeom prst="line">
                              <a:avLst/>
                            </a:prstGeom>
                            <a:ln w="19050">
                              <a:solidFill>
                                <a:srgbClr val="660066"/>
                              </a:solidFill>
                            </a:ln>
                            <a:effectLst/>
                          </p:spPr>
                          <p:style>
                            <a:lnRef idx="2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1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100" name="Straight Connector 99"/>
                            <p:cNvCxnSpPr/>
                            <p:nvPr/>
                          </p:nvCxnSpPr>
                          <p:spPr>
                            <a:xfrm flipV="1">
                              <a:off x="3126304" y="5760866"/>
                              <a:ext cx="0" cy="134378"/>
                            </a:xfrm>
                            <a:prstGeom prst="line">
                              <a:avLst/>
                            </a:prstGeom>
                            <a:ln w="19050">
                              <a:solidFill>
                                <a:srgbClr val="660066"/>
                              </a:solidFill>
                            </a:ln>
                            <a:effectLst/>
                          </p:spPr>
                          <p:style>
                            <a:lnRef idx="2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1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101" name="Straight Connector 100"/>
                            <p:cNvCxnSpPr/>
                            <p:nvPr/>
                          </p:nvCxnSpPr>
                          <p:spPr>
                            <a:xfrm flipV="1">
                              <a:off x="4664393" y="5671961"/>
                              <a:ext cx="0" cy="225829"/>
                            </a:xfrm>
                            <a:prstGeom prst="line">
                              <a:avLst/>
                            </a:prstGeom>
                            <a:ln w="19050">
                              <a:solidFill>
                                <a:srgbClr val="660066"/>
                              </a:solidFill>
                            </a:ln>
                            <a:effectLst/>
                          </p:spPr>
                          <p:style>
                            <a:lnRef idx="2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1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102" name="Straight Connector 101"/>
                            <p:cNvCxnSpPr/>
                            <p:nvPr/>
                          </p:nvCxnSpPr>
                          <p:spPr>
                            <a:xfrm flipV="1">
                              <a:off x="5566093" y="5678311"/>
                              <a:ext cx="0" cy="225829"/>
                            </a:xfrm>
                            <a:prstGeom prst="line">
                              <a:avLst/>
                            </a:prstGeom>
                            <a:ln w="19050">
                              <a:solidFill>
                                <a:srgbClr val="660066"/>
                              </a:solidFill>
                            </a:ln>
                            <a:effectLst/>
                          </p:spPr>
                          <p:style>
                            <a:lnRef idx="2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1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103" name="Straight Connector 102"/>
                            <p:cNvCxnSpPr/>
                            <p:nvPr/>
                          </p:nvCxnSpPr>
                          <p:spPr>
                            <a:xfrm flipV="1">
                              <a:off x="6560186" y="5684661"/>
                              <a:ext cx="0" cy="225829"/>
                            </a:xfrm>
                            <a:prstGeom prst="line">
                              <a:avLst/>
                            </a:prstGeom>
                            <a:ln w="19050">
                              <a:solidFill>
                                <a:srgbClr val="660066"/>
                              </a:solidFill>
                            </a:ln>
                            <a:effectLst/>
                          </p:spPr>
                          <p:style>
                            <a:lnRef idx="2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1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104" name="Straight Connector 103"/>
                            <p:cNvCxnSpPr/>
                            <p:nvPr/>
                          </p:nvCxnSpPr>
                          <p:spPr>
                            <a:xfrm flipV="1">
                              <a:off x="7515543" y="5694816"/>
                              <a:ext cx="0" cy="225829"/>
                            </a:xfrm>
                            <a:prstGeom prst="line">
                              <a:avLst/>
                            </a:prstGeom>
                            <a:ln w="19050">
                              <a:solidFill>
                                <a:srgbClr val="660066"/>
                              </a:solidFill>
                            </a:ln>
                            <a:effectLst/>
                          </p:spPr>
                          <p:style>
                            <a:lnRef idx="2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1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105" name="Straight Connector 104"/>
                            <p:cNvCxnSpPr/>
                            <p:nvPr/>
                          </p:nvCxnSpPr>
                          <p:spPr>
                            <a:xfrm flipV="1">
                              <a:off x="1700108" y="5670550"/>
                              <a:ext cx="0" cy="225829"/>
                            </a:xfrm>
                            <a:prstGeom prst="line">
                              <a:avLst/>
                            </a:prstGeom>
                            <a:ln w="19050">
                              <a:solidFill>
                                <a:srgbClr val="660066"/>
                              </a:solidFill>
                            </a:ln>
                            <a:effectLst/>
                          </p:spPr>
                          <p:style>
                            <a:lnRef idx="2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1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106" name="Straight Connector 105"/>
                            <p:cNvCxnSpPr/>
                            <p:nvPr/>
                          </p:nvCxnSpPr>
                          <p:spPr>
                            <a:xfrm flipV="1">
                              <a:off x="2154754" y="5757061"/>
                              <a:ext cx="0" cy="134378"/>
                            </a:xfrm>
                            <a:prstGeom prst="line">
                              <a:avLst/>
                            </a:prstGeom>
                            <a:ln w="19050">
                              <a:solidFill>
                                <a:srgbClr val="660066"/>
                              </a:solidFill>
                            </a:ln>
                            <a:effectLst/>
                          </p:spPr>
                          <p:style>
                            <a:lnRef idx="2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1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107" name="Straight Connector 106"/>
                            <p:cNvCxnSpPr/>
                            <p:nvPr/>
                          </p:nvCxnSpPr>
                          <p:spPr>
                            <a:xfrm flipV="1">
                              <a:off x="5115243" y="5763409"/>
                              <a:ext cx="0" cy="134380"/>
                            </a:xfrm>
                            <a:prstGeom prst="line">
                              <a:avLst/>
                            </a:prstGeom>
                            <a:ln w="19050">
                              <a:solidFill>
                                <a:srgbClr val="660066"/>
                              </a:solidFill>
                            </a:ln>
                            <a:effectLst/>
                          </p:spPr>
                          <p:style>
                            <a:lnRef idx="2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1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108" name="Straight Connector 107"/>
                            <p:cNvCxnSpPr/>
                            <p:nvPr/>
                          </p:nvCxnSpPr>
                          <p:spPr>
                            <a:xfrm flipV="1">
                              <a:off x="6016943" y="5769759"/>
                              <a:ext cx="0" cy="134380"/>
                            </a:xfrm>
                            <a:prstGeom prst="line">
                              <a:avLst/>
                            </a:prstGeom>
                            <a:ln w="19050">
                              <a:solidFill>
                                <a:srgbClr val="660066"/>
                              </a:solidFill>
                            </a:ln>
                            <a:effectLst/>
                          </p:spPr>
                          <p:style>
                            <a:lnRef idx="2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1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109" name="Straight Connector 108"/>
                            <p:cNvCxnSpPr/>
                            <p:nvPr/>
                          </p:nvCxnSpPr>
                          <p:spPr>
                            <a:xfrm flipV="1">
                              <a:off x="7020243" y="5776109"/>
                              <a:ext cx="0" cy="134380"/>
                            </a:xfrm>
                            <a:prstGeom prst="line">
                              <a:avLst/>
                            </a:prstGeom>
                            <a:ln w="19050">
                              <a:solidFill>
                                <a:srgbClr val="660066"/>
                              </a:solidFill>
                            </a:ln>
                            <a:effectLst/>
                          </p:spPr>
                          <p:style>
                            <a:lnRef idx="2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1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</p:grpSp>
                      <p:sp>
                        <p:nvSpPr>
                          <p:cNvPr id="87" name="TextBox 86"/>
                          <p:cNvSpPr txBox="1"/>
                          <p:nvPr/>
                        </p:nvSpPr>
                        <p:spPr>
                          <a:xfrm>
                            <a:off x="1411843" y="5599668"/>
                            <a:ext cx="575899" cy="338554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rtlCol="0">
                            <a:spAutoFit/>
                          </a:bodyPr>
                          <a:lstStyle/>
                          <a:p>
                            <a:r>
                              <a:rPr lang="en-US" sz="1600" dirty="0">
                                <a:solidFill>
                                  <a:srgbClr val="660066"/>
                                </a:solidFill>
                              </a:rPr>
                              <a:t>11/1</a:t>
                            </a:r>
                          </a:p>
                        </p:txBody>
                      </p:sp>
                      <p:sp>
                        <p:nvSpPr>
                          <p:cNvPr id="88" name="TextBox 87"/>
                          <p:cNvSpPr txBox="1"/>
                          <p:nvPr/>
                        </p:nvSpPr>
                        <p:spPr>
                          <a:xfrm>
                            <a:off x="2377043" y="5599668"/>
                            <a:ext cx="575899" cy="338554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rtlCol="0">
                            <a:spAutoFit/>
                          </a:bodyPr>
                          <a:lstStyle/>
                          <a:p>
                            <a:r>
                              <a:rPr lang="en-US" sz="1600" dirty="0">
                                <a:solidFill>
                                  <a:srgbClr val="660066"/>
                                </a:solidFill>
                              </a:rPr>
                              <a:t>12/1</a:t>
                            </a:r>
                          </a:p>
                        </p:txBody>
                      </p:sp>
                      <p:sp>
                        <p:nvSpPr>
                          <p:cNvPr id="89" name="TextBox 88"/>
                          <p:cNvSpPr txBox="1"/>
                          <p:nvPr/>
                        </p:nvSpPr>
                        <p:spPr>
                          <a:xfrm>
                            <a:off x="3438893" y="5599668"/>
                            <a:ext cx="471904" cy="338554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rtlCol="0">
                            <a:spAutoFit/>
                          </a:bodyPr>
                          <a:lstStyle/>
                          <a:p>
                            <a:r>
                              <a:rPr lang="en-US" sz="1600" dirty="0">
                                <a:solidFill>
                                  <a:srgbClr val="660066"/>
                                </a:solidFill>
                              </a:rPr>
                              <a:t>1/1</a:t>
                            </a:r>
                          </a:p>
                        </p:txBody>
                      </p:sp>
                      <p:sp>
                        <p:nvSpPr>
                          <p:cNvPr id="90" name="TextBox 89"/>
                          <p:cNvSpPr txBox="1"/>
                          <p:nvPr/>
                        </p:nvSpPr>
                        <p:spPr>
                          <a:xfrm>
                            <a:off x="4430848" y="5599668"/>
                            <a:ext cx="471904" cy="338554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rtlCol="0">
                            <a:spAutoFit/>
                          </a:bodyPr>
                          <a:lstStyle/>
                          <a:p>
                            <a:r>
                              <a:rPr lang="en-US" sz="1600" dirty="0">
                                <a:solidFill>
                                  <a:srgbClr val="660066"/>
                                </a:solidFill>
                              </a:rPr>
                              <a:t>2/1</a:t>
                            </a:r>
                          </a:p>
                        </p:txBody>
                      </p:sp>
                      <p:sp>
                        <p:nvSpPr>
                          <p:cNvPr id="91" name="TextBox 90"/>
                          <p:cNvSpPr txBox="1"/>
                          <p:nvPr/>
                        </p:nvSpPr>
                        <p:spPr>
                          <a:xfrm>
                            <a:off x="5330141" y="5599668"/>
                            <a:ext cx="471904" cy="338554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rtlCol="0">
                            <a:spAutoFit/>
                          </a:bodyPr>
                          <a:lstStyle/>
                          <a:p>
                            <a:r>
                              <a:rPr lang="en-US" sz="1600" dirty="0">
                                <a:solidFill>
                                  <a:srgbClr val="660066"/>
                                </a:solidFill>
                              </a:rPr>
                              <a:t>3/1</a:t>
                            </a:r>
                          </a:p>
                        </p:txBody>
                      </p:sp>
                      <p:sp>
                        <p:nvSpPr>
                          <p:cNvPr id="92" name="TextBox 91"/>
                          <p:cNvSpPr txBox="1"/>
                          <p:nvPr/>
                        </p:nvSpPr>
                        <p:spPr>
                          <a:xfrm>
                            <a:off x="6324234" y="5599668"/>
                            <a:ext cx="471904" cy="338554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rtlCol="0">
                            <a:spAutoFit/>
                          </a:bodyPr>
                          <a:lstStyle/>
                          <a:p>
                            <a:r>
                              <a:rPr lang="en-US" sz="1600" dirty="0">
                                <a:solidFill>
                                  <a:srgbClr val="660066"/>
                                </a:solidFill>
                              </a:rPr>
                              <a:t>4/1</a:t>
                            </a:r>
                          </a:p>
                        </p:txBody>
                      </p:sp>
                      <p:sp>
                        <p:nvSpPr>
                          <p:cNvPr id="93" name="TextBox 92"/>
                          <p:cNvSpPr txBox="1"/>
                          <p:nvPr/>
                        </p:nvSpPr>
                        <p:spPr>
                          <a:xfrm>
                            <a:off x="7276734" y="5599668"/>
                            <a:ext cx="471904" cy="338554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rtlCol="0">
                            <a:spAutoFit/>
                          </a:bodyPr>
                          <a:lstStyle/>
                          <a:p>
                            <a:r>
                              <a:rPr lang="en-US" sz="1600" dirty="0">
                                <a:solidFill>
                                  <a:srgbClr val="660066"/>
                                </a:solidFill>
                              </a:rPr>
                              <a:t>5/1</a:t>
                            </a:r>
                          </a:p>
                        </p:txBody>
                      </p:sp>
                      <p:sp>
                        <p:nvSpPr>
                          <p:cNvPr id="94" name="TextBox 93"/>
                          <p:cNvSpPr txBox="1"/>
                          <p:nvPr/>
                        </p:nvSpPr>
                        <p:spPr>
                          <a:xfrm>
                            <a:off x="3615293" y="5429250"/>
                            <a:ext cx="496650" cy="276999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rtlCol="0">
                            <a:spAutoFit/>
                          </a:bodyPr>
                          <a:lstStyle/>
                          <a:p>
                            <a:r>
                              <a:rPr lang="en-US" sz="1200" dirty="0">
                                <a:solidFill>
                                  <a:srgbClr val="660066"/>
                                </a:solidFill>
                              </a:rPr>
                              <a:t>2016</a:t>
                            </a:r>
                          </a:p>
                        </p:txBody>
                      </p:sp>
                      <p:sp>
                        <p:nvSpPr>
                          <p:cNvPr id="95" name="TextBox 94"/>
                          <p:cNvSpPr txBox="1"/>
                          <p:nvPr/>
                        </p:nvSpPr>
                        <p:spPr>
                          <a:xfrm>
                            <a:off x="1640509" y="5429250"/>
                            <a:ext cx="496650" cy="276999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rtlCol="0">
                            <a:spAutoFit/>
                          </a:bodyPr>
                          <a:lstStyle/>
                          <a:p>
                            <a:r>
                              <a:rPr lang="en-US" sz="1200" dirty="0">
                                <a:solidFill>
                                  <a:srgbClr val="660066"/>
                                </a:solidFill>
                              </a:rPr>
                              <a:t>2015</a:t>
                            </a:r>
                          </a:p>
                        </p:txBody>
                      </p:sp>
                    </p:grpSp>
                    <p:sp>
                      <p:nvSpPr>
                        <p:cNvPr id="85" name="Oval 84"/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346782" y="5431024"/>
                          <a:ext cx="231729" cy="230503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rgbClr val="800000"/>
                          </a:solidFill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sp>
                    <p:nvSpPr>
                      <p:cNvPr id="83" name="Oval 82"/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486482" y="5991854"/>
                        <a:ext cx="231729" cy="230503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rgbClr val="800000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sp>
                  <p:nvSpPr>
                    <p:cNvPr id="81" name="Oval 80"/>
                    <p:cNvSpPr>
                      <a:spLocks noChangeAspect="1"/>
                    </p:cNvSpPr>
                    <p:nvPr/>
                  </p:nvSpPr>
                  <p:spPr>
                    <a:xfrm>
                      <a:off x="3626182" y="5991854"/>
                      <a:ext cx="231729" cy="230503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rgbClr val="800000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79" name="Oval 78"/>
                  <p:cNvSpPr>
                    <a:spLocks noChangeAspect="1"/>
                  </p:cNvSpPr>
                  <p:nvPr/>
                </p:nvSpPr>
                <p:spPr>
                  <a:xfrm>
                    <a:off x="3778582" y="5991854"/>
                    <a:ext cx="231729" cy="230503"/>
                  </a:xfrm>
                  <a:prstGeom prst="ellipse">
                    <a:avLst/>
                  </a:prstGeom>
                  <a:noFill/>
                  <a:ln w="25400">
                    <a:solidFill>
                      <a:srgbClr val="8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77" name="Oval 76"/>
                <p:cNvSpPr>
                  <a:spLocks noChangeAspect="1"/>
                </p:cNvSpPr>
                <p:nvPr/>
              </p:nvSpPr>
              <p:spPr>
                <a:xfrm>
                  <a:off x="3918282" y="5991854"/>
                  <a:ext cx="231729" cy="230503"/>
                </a:xfrm>
                <a:prstGeom prst="ellipse">
                  <a:avLst/>
                </a:prstGeom>
                <a:noFill/>
                <a:ln w="25400">
                  <a:solidFill>
                    <a:srgbClr val="8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Oval 74"/>
              <p:cNvSpPr>
                <a:spLocks noChangeAspect="1"/>
              </p:cNvSpPr>
              <p:nvPr/>
            </p:nvSpPr>
            <p:spPr>
              <a:xfrm>
                <a:off x="4051632" y="5991854"/>
                <a:ext cx="231729" cy="230503"/>
              </a:xfrm>
              <a:prstGeom prst="ellipse">
                <a:avLst/>
              </a:prstGeom>
              <a:noFill/>
              <a:ln w="25400">
                <a:solidFill>
                  <a:srgbClr val="8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7" name="Oval 146"/>
            <p:cNvSpPr>
              <a:spLocks noChangeAspect="1"/>
            </p:cNvSpPr>
            <p:nvPr/>
          </p:nvSpPr>
          <p:spPr>
            <a:xfrm>
              <a:off x="4184982" y="5998204"/>
              <a:ext cx="231729" cy="230503"/>
            </a:xfrm>
            <a:prstGeom prst="ellipse">
              <a:avLst/>
            </a:prstGeom>
            <a:noFill/>
            <a:ln w="25400"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401848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599934"/>
            <a:ext cx="2133600" cy="270911"/>
          </a:xfrm>
        </p:spPr>
        <p:txBody>
          <a:bodyPr/>
          <a:lstStyle/>
          <a:p>
            <a:fld id="{0FB56013-B943-42BA-886F-6F9D4EB85E9D}" type="slidenum">
              <a:rPr lang="en-US" smtClean="0">
                <a:solidFill>
                  <a:srgbClr val="660066"/>
                </a:solidFill>
              </a:rPr>
              <a:t>17</a:t>
            </a:fld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-372706" y="6599934"/>
            <a:ext cx="2577572" cy="2709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660066"/>
                </a:solidFill>
              </a:rPr>
              <a:t>ATMS Seminar Spring 2018</a:t>
            </a:r>
          </a:p>
        </p:txBody>
      </p:sp>
      <p:pic>
        <p:nvPicPr>
          <p:cNvPr id="7" name="Picture 6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2538" y="3571392"/>
            <a:ext cx="3001774" cy="2051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1" name="Title 1"/>
          <p:cNvSpPr txBox="1">
            <a:spLocks/>
          </p:cNvSpPr>
          <p:nvPr/>
        </p:nvSpPr>
        <p:spPr>
          <a:xfrm>
            <a:off x="461154" y="27858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chemeClr val="accent5"/>
              </a:buClr>
            </a:pPr>
            <a:r>
              <a:rPr lang="en-US" sz="3600" dirty="0">
                <a:solidFill>
                  <a:srgbClr val="660066"/>
                </a:solidFill>
              </a:rPr>
              <a:t>Event 8:</a:t>
            </a:r>
          </a:p>
          <a:p>
            <a:pPr>
              <a:buClr>
                <a:schemeClr val="accent5"/>
              </a:buClr>
            </a:pPr>
            <a:r>
              <a:rPr lang="en-US" sz="3600" dirty="0">
                <a:solidFill>
                  <a:srgbClr val="660066"/>
                </a:solidFill>
              </a:rPr>
              <a:t>East Asia Cold Surge</a:t>
            </a: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2539" y="1473959"/>
            <a:ext cx="3001773" cy="1921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6" name="TextBox 55"/>
          <p:cNvSpPr txBox="1"/>
          <p:nvPr/>
        </p:nvSpPr>
        <p:spPr>
          <a:xfrm>
            <a:off x="964242" y="2276850"/>
            <a:ext cx="399088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660066"/>
                </a:solidFill>
              </a:rPr>
              <a:t>Affected areas: East Asia, Southeast Asia, South Asia</a:t>
            </a:r>
          </a:p>
          <a:p>
            <a:endParaRPr lang="en-US" sz="2000" dirty="0">
              <a:solidFill>
                <a:srgbClr val="660066"/>
              </a:solidFill>
            </a:endParaRPr>
          </a:p>
          <a:p>
            <a:r>
              <a:rPr lang="en-US" sz="2000" dirty="0">
                <a:solidFill>
                  <a:srgbClr val="660066"/>
                </a:solidFill>
              </a:rPr>
              <a:t>Damage: Agricultural losses exceeded 71 million U.S. dollars</a:t>
            </a:r>
          </a:p>
          <a:p>
            <a:endParaRPr lang="en-US" sz="2000" dirty="0">
              <a:solidFill>
                <a:srgbClr val="660066"/>
              </a:solidFill>
            </a:endParaRPr>
          </a:p>
          <a:p>
            <a:r>
              <a:rPr lang="en-US" sz="2000" dirty="0">
                <a:solidFill>
                  <a:srgbClr val="660066"/>
                </a:solidFill>
              </a:rPr>
              <a:t>Total Fatalities: 85 </a:t>
            </a:r>
          </a:p>
        </p:txBody>
      </p:sp>
      <p:grpSp>
        <p:nvGrpSpPr>
          <p:cNvPr id="162" name="Group 161"/>
          <p:cNvGrpSpPr/>
          <p:nvPr/>
        </p:nvGrpSpPr>
        <p:grpSpPr>
          <a:xfrm>
            <a:off x="1411843" y="5990080"/>
            <a:ext cx="6336795" cy="508972"/>
            <a:chOff x="1411843" y="5990080"/>
            <a:chExt cx="6336795" cy="508972"/>
          </a:xfrm>
        </p:grpSpPr>
        <p:grpSp>
          <p:nvGrpSpPr>
            <p:cNvPr id="83" name="Group 82"/>
            <p:cNvGrpSpPr/>
            <p:nvPr/>
          </p:nvGrpSpPr>
          <p:grpSpPr>
            <a:xfrm>
              <a:off x="1411843" y="5990080"/>
              <a:ext cx="6336795" cy="508972"/>
              <a:chOff x="1411843" y="5990080"/>
              <a:chExt cx="6336795" cy="508972"/>
            </a:xfrm>
          </p:grpSpPr>
          <p:grpSp>
            <p:nvGrpSpPr>
              <p:cNvPr id="84" name="Group 83"/>
              <p:cNvGrpSpPr/>
              <p:nvPr/>
            </p:nvGrpSpPr>
            <p:grpSpPr>
              <a:xfrm>
                <a:off x="1411843" y="5990080"/>
                <a:ext cx="6336795" cy="508972"/>
                <a:chOff x="1411843" y="5990080"/>
                <a:chExt cx="6336795" cy="508972"/>
              </a:xfrm>
            </p:grpSpPr>
            <p:grpSp>
              <p:nvGrpSpPr>
                <p:cNvPr id="86" name="Group 85"/>
                <p:cNvGrpSpPr/>
                <p:nvPr/>
              </p:nvGrpSpPr>
              <p:grpSpPr>
                <a:xfrm>
                  <a:off x="1411843" y="5990080"/>
                  <a:ext cx="6336795" cy="508972"/>
                  <a:chOff x="1411843" y="5990080"/>
                  <a:chExt cx="6336795" cy="508972"/>
                </a:xfrm>
              </p:grpSpPr>
              <p:grpSp>
                <p:nvGrpSpPr>
                  <p:cNvPr id="88" name="Group 87"/>
                  <p:cNvGrpSpPr/>
                  <p:nvPr/>
                </p:nvGrpSpPr>
                <p:grpSpPr>
                  <a:xfrm>
                    <a:off x="1411843" y="5990080"/>
                    <a:ext cx="6336795" cy="508972"/>
                    <a:chOff x="1411843" y="5990080"/>
                    <a:chExt cx="6336795" cy="508972"/>
                  </a:xfrm>
                </p:grpSpPr>
                <p:grpSp>
                  <p:nvGrpSpPr>
                    <p:cNvPr id="90" name="Group 89"/>
                    <p:cNvGrpSpPr/>
                    <p:nvPr/>
                  </p:nvGrpSpPr>
                  <p:grpSpPr>
                    <a:xfrm>
                      <a:off x="1411843" y="5990080"/>
                      <a:ext cx="6336795" cy="508972"/>
                      <a:chOff x="1411843" y="5990080"/>
                      <a:chExt cx="6336795" cy="508972"/>
                    </a:xfrm>
                  </p:grpSpPr>
                  <p:grpSp>
                    <p:nvGrpSpPr>
                      <p:cNvPr id="92" name="Group 91"/>
                      <p:cNvGrpSpPr/>
                      <p:nvPr/>
                    </p:nvGrpSpPr>
                    <p:grpSpPr>
                      <a:xfrm>
                        <a:off x="1411843" y="5990080"/>
                        <a:ext cx="6336795" cy="508972"/>
                        <a:chOff x="1411843" y="5990080"/>
                        <a:chExt cx="6336795" cy="508972"/>
                      </a:xfrm>
                    </p:grpSpPr>
                    <p:grpSp>
                      <p:nvGrpSpPr>
                        <p:cNvPr id="94" name="Group 93"/>
                        <p:cNvGrpSpPr/>
                        <p:nvPr/>
                      </p:nvGrpSpPr>
                      <p:grpSpPr>
                        <a:xfrm>
                          <a:off x="1411843" y="5990080"/>
                          <a:ext cx="6336795" cy="508972"/>
                          <a:chOff x="1411843" y="5429250"/>
                          <a:chExt cx="6336795" cy="508972"/>
                        </a:xfrm>
                      </p:grpSpPr>
                      <p:grpSp>
                        <p:nvGrpSpPr>
                          <p:cNvPr id="96" name="Group 95"/>
                          <p:cNvGrpSpPr/>
                          <p:nvPr/>
                        </p:nvGrpSpPr>
                        <p:grpSpPr>
                          <a:xfrm>
                            <a:off x="1411843" y="5429250"/>
                            <a:ext cx="6336795" cy="508972"/>
                            <a:chOff x="1411843" y="5429250"/>
                            <a:chExt cx="6336795" cy="508972"/>
                          </a:xfrm>
                        </p:grpSpPr>
                        <p:grpSp>
                          <p:nvGrpSpPr>
                            <p:cNvPr id="98" name="Group 97"/>
                            <p:cNvGrpSpPr/>
                            <p:nvPr/>
                          </p:nvGrpSpPr>
                          <p:grpSpPr>
                            <a:xfrm>
                              <a:off x="1693758" y="5437011"/>
                              <a:ext cx="5826528" cy="255034"/>
                              <a:chOff x="1693758" y="5665611"/>
                              <a:chExt cx="5826528" cy="255034"/>
                            </a:xfrm>
                          </p:grpSpPr>
                          <p:cxnSp>
                            <p:nvCxnSpPr>
                              <p:cNvPr id="108" name="Straight Connector 107"/>
                              <p:cNvCxnSpPr/>
                              <p:nvPr/>
                            </p:nvCxnSpPr>
                            <p:spPr>
                              <a:xfrm>
                                <a:off x="1693758" y="5891948"/>
                                <a:ext cx="5826528" cy="25403"/>
                              </a:xfrm>
                              <a:prstGeom prst="line">
                                <a:avLst/>
                              </a:prstGeom>
                              <a:ln w="19050">
                                <a:solidFill>
                                  <a:srgbClr val="660066"/>
                                </a:solidFill>
                              </a:ln>
                              <a:effectLst/>
                            </p:spPr>
                            <p:style>
                              <a:lnRef idx="2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1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109" name="Straight Connector 108"/>
                              <p:cNvCxnSpPr/>
                              <p:nvPr/>
                            </p:nvCxnSpPr>
                            <p:spPr>
                              <a:xfrm flipV="1">
                                <a:off x="2667000" y="5665611"/>
                                <a:ext cx="0" cy="225829"/>
                              </a:xfrm>
                              <a:prstGeom prst="line">
                                <a:avLst/>
                              </a:prstGeom>
                              <a:ln w="19050">
                                <a:solidFill>
                                  <a:srgbClr val="660066"/>
                                </a:solidFill>
                              </a:ln>
                              <a:effectLst/>
                            </p:spPr>
                            <p:style>
                              <a:lnRef idx="2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1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110" name="Straight Connector 109"/>
                              <p:cNvCxnSpPr/>
                              <p:nvPr/>
                            </p:nvCxnSpPr>
                            <p:spPr>
                              <a:xfrm flipV="1">
                                <a:off x="3674520" y="5665611"/>
                                <a:ext cx="0" cy="225828"/>
                              </a:xfrm>
                              <a:prstGeom prst="line">
                                <a:avLst/>
                              </a:prstGeom>
                              <a:ln w="19050">
                                <a:solidFill>
                                  <a:srgbClr val="660066"/>
                                </a:solidFill>
                              </a:ln>
                              <a:effectLst/>
                            </p:spPr>
                            <p:style>
                              <a:lnRef idx="2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1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111" name="Straight Connector 110"/>
                              <p:cNvCxnSpPr/>
                              <p:nvPr/>
                            </p:nvCxnSpPr>
                            <p:spPr>
                              <a:xfrm flipV="1">
                                <a:off x="4111943" y="5760865"/>
                                <a:ext cx="0" cy="134380"/>
                              </a:xfrm>
                              <a:prstGeom prst="line">
                                <a:avLst/>
                              </a:prstGeom>
                              <a:ln w="19050">
                                <a:solidFill>
                                  <a:srgbClr val="660066"/>
                                </a:solidFill>
                              </a:ln>
                              <a:effectLst/>
                            </p:spPr>
                            <p:style>
                              <a:lnRef idx="2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1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112" name="Straight Connector 111"/>
                              <p:cNvCxnSpPr/>
                              <p:nvPr/>
                            </p:nvCxnSpPr>
                            <p:spPr>
                              <a:xfrm flipV="1">
                                <a:off x="3126304" y="5760866"/>
                                <a:ext cx="0" cy="134378"/>
                              </a:xfrm>
                              <a:prstGeom prst="line">
                                <a:avLst/>
                              </a:prstGeom>
                              <a:ln w="19050">
                                <a:solidFill>
                                  <a:srgbClr val="660066"/>
                                </a:solidFill>
                              </a:ln>
                              <a:effectLst/>
                            </p:spPr>
                            <p:style>
                              <a:lnRef idx="2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1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113" name="Straight Connector 112"/>
                              <p:cNvCxnSpPr/>
                              <p:nvPr/>
                            </p:nvCxnSpPr>
                            <p:spPr>
                              <a:xfrm flipV="1">
                                <a:off x="4664393" y="5671961"/>
                                <a:ext cx="0" cy="225829"/>
                              </a:xfrm>
                              <a:prstGeom prst="line">
                                <a:avLst/>
                              </a:prstGeom>
                              <a:ln w="19050">
                                <a:solidFill>
                                  <a:srgbClr val="660066"/>
                                </a:solidFill>
                              </a:ln>
                              <a:effectLst/>
                            </p:spPr>
                            <p:style>
                              <a:lnRef idx="2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1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114" name="Straight Connector 113"/>
                              <p:cNvCxnSpPr/>
                              <p:nvPr/>
                            </p:nvCxnSpPr>
                            <p:spPr>
                              <a:xfrm flipV="1">
                                <a:off x="5566093" y="5678311"/>
                                <a:ext cx="0" cy="225829"/>
                              </a:xfrm>
                              <a:prstGeom prst="line">
                                <a:avLst/>
                              </a:prstGeom>
                              <a:ln w="19050">
                                <a:solidFill>
                                  <a:srgbClr val="660066"/>
                                </a:solidFill>
                              </a:ln>
                              <a:effectLst/>
                            </p:spPr>
                            <p:style>
                              <a:lnRef idx="2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1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115" name="Straight Connector 114"/>
                              <p:cNvCxnSpPr/>
                              <p:nvPr/>
                            </p:nvCxnSpPr>
                            <p:spPr>
                              <a:xfrm flipV="1">
                                <a:off x="6560186" y="5684661"/>
                                <a:ext cx="0" cy="225829"/>
                              </a:xfrm>
                              <a:prstGeom prst="line">
                                <a:avLst/>
                              </a:prstGeom>
                              <a:ln w="19050">
                                <a:solidFill>
                                  <a:srgbClr val="660066"/>
                                </a:solidFill>
                              </a:ln>
                              <a:effectLst/>
                            </p:spPr>
                            <p:style>
                              <a:lnRef idx="2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1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116" name="Straight Connector 115"/>
                              <p:cNvCxnSpPr/>
                              <p:nvPr/>
                            </p:nvCxnSpPr>
                            <p:spPr>
                              <a:xfrm flipV="1">
                                <a:off x="7515543" y="5694816"/>
                                <a:ext cx="0" cy="225829"/>
                              </a:xfrm>
                              <a:prstGeom prst="line">
                                <a:avLst/>
                              </a:prstGeom>
                              <a:ln w="19050">
                                <a:solidFill>
                                  <a:srgbClr val="660066"/>
                                </a:solidFill>
                              </a:ln>
                              <a:effectLst/>
                            </p:spPr>
                            <p:style>
                              <a:lnRef idx="2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1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117" name="Straight Connector 116"/>
                              <p:cNvCxnSpPr/>
                              <p:nvPr/>
                            </p:nvCxnSpPr>
                            <p:spPr>
                              <a:xfrm flipV="1">
                                <a:off x="1700108" y="5670550"/>
                                <a:ext cx="0" cy="225829"/>
                              </a:xfrm>
                              <a:prstGeom prst="line">
                                <a:avLst/>
                              </a:prstGeom>
                              <a:ln w="19050">
                                <a:solidFill>
                                  <a:srgbClr val="660066"/>
                                </a:solidFill>
                              </a:ln>
                              <a:effectLst/>
                            </p:spPr>
                            <p:style>
                              <a:lnRef idx="2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1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118" name="Straight Connector 117"/>
                              <p:cNvCxnSpPr/>
                              <p:nvPr/>
                            </p:nvCxnSpPr>
                            <p:spPr>
                              <a:xfrm flipV="1">
                                <a:off x="2154754" y="5757061"/>
                                <a:ext cx="0" cy="134378"/>
                              </a:xfrm>
                              <a:prstGeom prst="line">
                                <a:avLst/>
                              </a:prstGeom>
                              <a:ln w="19050">
                                <a:solidFill>
                                  <a:srgbClr val="660066"/>
                                </a:solidFill>
                              </a:ln>
                              <a:effectLst/>
                            </p:spPr>
                            <p:style>
                              <a:lnRef idx="2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1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119" name="Straight Connector 118"/>
                              <p:cNvCxnSpPr/>
                              <p:nvPr/>
                            </p:nvCxnSpPr>
                            <p:spPr>
                              <a:xfrm flipV="1">
                                <a:off x="5115243" y="5763409"/>
                                <a:ext cx="0" cy="134380"/>
                              </a:xfrm>
                              <a:prstGeom prst="line">
                                <a:avLst/>
                              </a:prstGeom>
                              <a:ln w="19050">
                                <a:solidFill>
                                  <a:srgbClr val="660066"/>
                                </a:solidFill>
                              </a:ln>
                              <a:effectLst/>
                            </p:spPr>
                            <p:style>
                              <a:lnRef idx="2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1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120" name="Straight Connector 119"/>
                              <p:cNvCxnSpPr/>
                              <p:nvPr/>
                            </p:nvCxnSpPr>
                            <p:spPr>
                              <a:xfrm flipV="1">
                                <a:off x="6016943" y="5769759"/>
                                <a:ext cx="0" cy="134380"/>
                              </a:xfrm>
                              <a:prstGeom prst="line">
                                <a:avLst/>
                              </a:prstGeom>
                              <a:ln w="19050">
                                <a:solidFill>
                                  <a:srgbClr val="660066"/>
                                </a:solidFill>
                              </a:ln>
                              <a:effectLst/>
                            </p:spPr>
                            <p:style>
                              <a:lnRef idx="2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1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121" name="Straight Connector 120"/>
                              <p:cNvCxnSpPr/>
                              <p:nvPr/>
                            </p:nvCxnSpPr>
                            <p:spPr>
                              <a:xfrm flipV="1">
                                <a:off x="7020243" y="5776109"/>
                                <a:ext cx="0" cy="134380"/>
                              </a:xfrm>
                              <a:prstGeom prst="line">
                                <a:avLst/>
                              </a:prstGeom>
                              <a:ln w="19050">
                                <a:solidFill>
                                  <a:srgbClr val="660066"/>
                                </a:solidFill>
                              </a:ln>
                              <a:effectLst/>
                            </p:spPr>
                            <p:style>
                              <a:lnRef idx="2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1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  <p:sp>
                          <p:nvSpPr>
                            <p:cNvPr id="99" name="TextBox 98"/>
                            <p:cNvSpPr txBox="1"/>
                            <p:nvPr/>
                          </p:nvSpPr>
                          <p:spPr>
                            <a:xfrm>
                              <a:off x="1411843" y="5599668"/>
                              <a:ext cx="575899" cy="338554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none" rtlCol="0">
                              <a:spAutoFit/>
                            </a:bodyPr>
                            <a:lstStyle/>
                            <a:p>
                              <a:r>
                                <a:rPr lang="en-US" sz="1600" dirty="0">
                                  <a:solidFill>
                                    <a:srgbClr val="660066"/>
                                  </a:solidFill>
                                </a:rPr>
                                <a:t>11/1</a:t>
                              </a:r>
                            </a:p>
                          </p:txBody>
                        </p:sp>
                        <p:sp>
                          <p:nvSpPr>
                            <p:cNvPr id="100" name="TextBox 99"/>
                            <p:cNvSpPr txBox="1"/>
                            <p:nvPr/>
                          </p:nvSpPr>
                          <p:spPr>
                            <a:xfrm>
                              <a:off x="2377043" y="5599668"/>
                              <a:ext cx="575899" cy="338554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none" rtlCol="0">
                              <a:spAutoFit/>
                            </a:bodyPr>
                            <a:lstStyle/>
                            <a:p>
                              <a:r>
                                <a:rPr lang="en-US" sz="1600" dirty="0">
                                  <a:solidFill>
                                    <a:srgbClr val="660066"/>
                                  </a:solidFill>
                                </a:rPr>
                                <a:t>12/1</a:t>
                              </a:r>
                            </a:p>
                          </p:txBody>
                        </p:sp>
                        <p:sp>
                          <p:nvSpPr>
                            <p:cNvPr id="101" name="TextBox 100"/>
                            <p:cNvSpPr txBox="1"/>
                            <p:nvPr/>
                          </p:nvSpPr>
                          <p:spPr>
                            <a:xfrm>
                              <a:off x="3438893" y="5599668"/>
                              <a:ext cx="471904" cy="338554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none" rtlCol="0">
                              <a:spAutoFit/>
                            </a:bodyPr>
                            <a:lstStyle/>
                            <a:p>
                              <a:r>
                                <a:rPr lang="en-US" sz="1600" dirty="0">
                                  <a:solidFill>
                                    <a:srgbClr val="660066"/>
                                  </a:solidFill>
                                </a:rPr>
                                <a:t>1/1</a:t>
                              </a:r>
                            </a:p>
                          </p:txBody>
                        </p:sp>
                        <p:sp>
                          <p:nvSpPr>
                            <p:cNvPr id="102" name="TextBox 101"/>
                            <p:cNvSpPr txBox="1"/>
                            <p:nvPr/>
                          </p:nvSpPr>
                          <p:spPr>
                            <a:xfrm>
                              <a:off x="4430848" y="5599668"/>
                              <a:ext cx="471904" cy="338554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none" rtlCol="0">
                              <a:spAutoFit/>
                            </a:bodyPr>
                            <a:lstStyle/>
                            <a:p>
                              <a:r>
                                <a:rPr lang="en-US" sz="1600" dirty="0">
                                  <a:solidFill>
                                    <a:srgbClr val="660066"/>
                                  </a:solidFill>
                                </a:rPr>
                                <a:t>2/1</a:t>
                              </a:r>
                            </a:p>
                          </p:txBody>
                        </p:sp>
                        <p:sp>
                          <p:nvSpPr>
                            <p:cNvPr id="103" name="TextBox 102"/>
                            <p:cNvSpPr txBox="1"/>
                            <p:nvPr/>
                          </p:nvSpPr>
                          <p:spPr>
                            <a:xfrm>
                              <a:off x="5330141" y="5599668"/>
                              <a:ext cx="471904" cy="338554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none" rtlCol="0">
                              <a:spAutoFit/>
                            </a:bodyPr>
                            <a:lstStyle/>
                            <a:p>
                              <a:r>
                                <a:rPr lang="en-US" sz="1600" dirty="0">
                                  <a:solidFill>
                                    <a:srgbClr val="660066"/>
                                  </a:solidFill>
                                </a:rPr>
                                <a:t>3/1</a:t>
                              </a:r>
                            </a:p>
                          </p:txBody>
                        </p:sp>
                        <p:sp>
                          <p:nvSpPr>
                            <p:cNvPr id="104" name="TextBox 103"/>
                            <p:cNvSpPr txBox="1"/>
                            <p:nvPr/>
                          </p:nvSpPr>
                          <p:spPr>
                            <a:xfrm>
                              <a:off x="6324234" y="5599668"/>
                              <a:ext cx="471904" cy="338554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none" rtlCol="0">
                              <a:spAutoFit/>
                            </a:bodyPr>
                            <a:lstStyle/>
                            <a:p>
                              <a:r>
                                <a:rPr lang="en-US" sz="1600" dirty="0">
                                  <a:solidFill>
                                    <a:srgbClr val="660066"/>
                                  </a:solidFill>
                                </a:rPr>
                                <a:t>4/1</a:t>
                              </a:r>
                            </a:p>
                          </p:txBody>
                        </p:sp>
                        <p:sp>
                          <p:nvSpPr>
                            <p:cNvPr id="105" name="TextBox 104"/>
                            <p:cNvSpPr txBox="1"/>
                            <p:nvPr/>
                          </p:nvSpPr>
                          <p:spPr>
                            <a:xfrm>
                              <a:off x="7276734" y="5599668"/>
                              <a:ext cx="471904" cy="338554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none" rtlCol="0">
                              <a:spAutoFit/>
                            </a:bodyPr>
                            <a:lstStyle/>
                            <a:p>
                              <a:r>
                                <a:rPr lang="en-US" sz="1600" dirty="0">
                                  <a:solidFill>
                                    <a:srgbClr val="660066"/>
                                  </a:solidFill>
                                </a:rPr>
                                <a:t>5/1</a:t>
                              </a:r>
                            </a:p>
                          </p:txBody>
                        </p:sp>
                        <p:sp>
                          <p:nvSpPr>
                            <p:cNvPr id="106" name="TextBox 105"/>
                            <p:cNvSpPr txBox="1"/>
                            <p:nvPr/>
                          </p:nvSpPr>
                          <p:spPr>
                            <a:xfrm>
                              <a:off x="3615293" y="5429250"/>
                              <a:ext cx="496650" cy="276999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none" rtlCol="0">
                              <a:spAutoFit/>
                            </a:bodyPr>
                            <a:lstStyle/>
                            <a:p>
                              <a:r>
                                <a:rPr lang="en-US" sz="1200" dirty="0">
                                  <a:solidFill>
                                    <a:srgbClr val="660066"/>
                                  </a:solidFill>
                                </a:rPr>
                                <a:t>2016</a:t>
                              </a:r>
                            </a:p>
                          </p:txBody>
                        </p:sp>
                        <p:sp>
                          <p:nvSpPr>
                            <p:cNvPr id="107" name="TextBox 106"/>
                            <p:cNvSpPr txBox="1"/>
                            <p:nvPr/>
                          </p:nvSpPr>
                          <p:spPr>
                            <a:xfrm>
                              <a:off x="1640509" y="5429250"/>
                              <a:ext cx="496650" cy="276999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none" rtlCol="0">
                              <a:spAutoFit/>
                            </a:bodyPr>
                            <a:lstStyle/>
                            <a:p>
                              <a:r>
                                <a:rPr lang="en-US" sz="1200" dirty="0">
                                  <a:solidFill>
                                    <a:srgbClr val="660066"/>
                                  </a:solidFill>
                                </a:rPr>
                                <a:t>2015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97" name="Oval 96"/>
                          <p:cNvSpPr>
                            <a:spLocks noChangeAspect="1"/>
                          </p:cNvSpPr>
                          <p:nvPr/>
                        </p:nvSpPr>
                        <p:spPr>
                          <a:xfrm>
                            <a:off x="3346782" y="5431024"/>
                            <a:ext cx="231729" cy="230503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rgbClr val="800000"/>
                            </a:solidFill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95" name="Oval 94"/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486482" y="5991854"/>
                          <a:ext cx="231729" cy="230503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rgbClr val="800000"/>
                          </a:solidFill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sp>
                    <p:nvSpPr>
                      <p:cNvPr id="93" name="Oval 92"/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626182" y="5991854"/>
                        <a:ext cx="231729" cy="230503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rgbClr val="800000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sp>
                  <p:nvSpPr>
                    <p:cNvPr id="91" name="Oval 90"/>
                    <p:cNvSpPr>
                      <a:spLocks noChangeAspect="1"/>
                    </p:cNvSpPr>
                    <p:nvPr/>
                  </p:nvSpPr>
                  <p:spPr>
                    <a:xfrm>
                      <a:off x="3778582" y="5991854"/>
                      <a:ext cx="231729" cy="230503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rgbClr val="800000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89" name="Oval 88"/>
                  <p:cNvSpPr>
                    <a:spLocks noChangeAspect="1"/>
                  </p:cNvSpPr>
                  <p:nvPr/>
                </p:nvSpPr>
                <p:spPr>
                  <a:xfrm>
                    <a:off x="3918282" y="5991854"/>
                    <a:ext cx="231729" cy="230503"/>
                  </a:xfrm>
                  <a:prstGeom prst="ellipse">
                    <a:avLst/>
                  </a:prstGeom>
                  <a:noFill/>
                  <a:ln w="25400">
                    <a:solidFill>
                      <a:srgbClr val="8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87" name="Oval 86"/>
                <p:cNvSpPr>
                  <a:spLocks noChangeAspect="1"/>
                </p:cNvSpPr>
                <p:nvPr/>
              </p:nvSpPr>
              <p:spPr>
                <a:xfrm>
                  <a:off x="4051632" y="5991854"/>
                  <a:ext cx="231729" cy="230503"/>
                </a:xfrm>
                <a:prstGeom prst="ellipse">
                  <a:avLst/>
                </a:prstGeom>
                <a:noFill/>
                <a:ln w="25400">
                  <a:solidFill>
                    <a:srgbClr val="8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5" name="Oval 84"/>
              <p:cNvSpPr>
                <a:spLocks noChangeAspect="1"/>
              </p:cNvSpPr>
              <p:nvPr/>
            </p:nvSpPr>
            <p:spPr>
              <a:xfrm>
                <a:off x="4184982" y="5998204"/>
                <a:ext cx="231729" cy="230503"/>
              </a:xfrm>
              <a:prstGeom prst="ellipse">
                <a:avLst/>
              </a:prstGeom>
              <a:noFill/>
              <a:ln w="25400">
                <a:solidFill>
                  <a:srgbClr val="8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1" name="Oval 160"/>
            <p:cNvSpPr>
              <a:spLocks noChangeAspect="1"/>
            </p:cNvSpPr>
            <p:nvPr/>
          </p:nvSpPr>
          <p:spPr>
            <a:xfrm>
              <a:off x="4318332" y="5998204"/>
              <a:ext cx="231729" cy="230503"/>
            </a:xfrm>
            <a:prstGeom prst="ellipse">
              <a:avLst/>
            </a:prstGeom>
            <a:noFill/>
            <a:ln w="25400"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298875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54809" y="135505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-372706" y="6599934"/>
            <a:ext cx="2577572" cy="2709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660066"/>
                </a:solidFill>
              </a:rPr>
              <a:t>ATMS Seminar Spring 2018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599934"/>
            <a:ext cx="2133600" cy="270911"/>
          </a:xfrm>
        </p:spPr>
        <p:txBody>
          <a:bodyPr/>
          <a:lstStyle/>
          <a:p>
            <a:fld id="{0FB56013-B943-42BA-886F-6F9D4EB85E9D}" type="slidenum">
              <a:rPr lang="en-US" smtClean="0">
                <a:solidFill>
                  <a:srgbClr val="660066"/>
                </a:solidFill>
              </a:rPr>
              <a:t>18</a:t>
            </a:fld>
            <a:endParaRPr lang="en-US" dirty="0">
              <a:solidFill>
                <a:srgbClr val="660066"/>
              </a:solidFill>
            </a:endParaRPr>
          </a:p>
        </p:txBody>
      </p:sp>
      <p:grpSp>
        <p:nvGrpSpPr>
          <p:cNvPr id="119" name="Group 118"/>
          <p:cNvGrpSpPr>
            <a:grpSpLocks noChangeAspect="1"/>
          </p:cNvGrpSpPr>
          <p:nvPr/>
        </p:nvGrpSpPr>
        <p:grpSpPr>
          <a:xfrm>
            <a:off x="311102" y="2212556"/>
            <a:ext cx="8349181" cy="2433127"/>
            <a:chOff x="546694" y="3469381"/>
            <a:chExt cx="7612900" cy="2218560"/>
          </a:xfrm>
        </p:grpSpPr>
        <p:grpSp>
          <p:nvGrpSpPr>
            <p:cNvPr id="112" name="Group 111"/>
            <p:cNvGrpSpPr/>
            <p:nvPr/>
          </p:nvGrpSpPr>
          <p:grpSpPr>
            <a:xfrm>
              <a:off x="546694" y="3469381"/>
              <a:ext cx="7612900" cy="2218560"/>
              <a:chOff x="519958" y="3496117"/>
              <a:chExt cx="7612900" cy="2218560"/>
            </a:xfrm>
          </p:grpSpPr>
          <p:sp>
            <p:nvSpPr>
              <p:cNvPr id="23" name="Freeform 22"/>
              <p:cNvSpPr>
                <a:spLocks/>
              </p:cNvSpPr>
              <p:nvPr/>
            </p:nvSpPr>
            <p:spPr>
              <a:xfrm>
                <a:off x="2686050" y="3834111"/>
                <a:ext cx="607721" cy="694837"/>
              </a:xfrm>
              <a:custGeom>
                <a:avLst/>
                <a:gdLst>
                  <a:gd name="connsiteX0" fmla="*/ 0 w 635153"/>
                  <a:gd name="connsiteY0" fmla="*/ 702964 h 706021"/>
                  <a:gd name="connsiteX1" fmla="*/ 53975 w 635153"/>
                  <a:gd name="connsiteY1" fmla="*/ 569614 h 706021"/>
                  <a:gd name="connsiteX2" fmla="*/ 114300 w 635153"/>
                  <a:gd name="connsiteY2" fmla="*/ 375939 h 706021"/>
                  <a:gd name="connsiteX3" fmla="*/ 165100 w 635153"/>
                  <a:gd name="connsiteY3" fmla="*/ 207664 h 706021"/>
                  <a:gd name="connsiteX4" fmla="*/ 206375 w 635153"/>
                  <a:gd name="connsiteY4" fmla="*/ 87014 h 706021"/>
                  <a:gd name="connsiteX5" fmla="*/ 225425 w 635153"/>
                  <a:gd name="connsiteY5" fmla="*/ 45739 h 706021"/>
                  <a:gd name="connsiteX6" fmla="*/ 247650 w 635153"/>
                  <a:gd name="connsiteY6" fmla="*/ 10814 h 706021"/>
                  <a:gd name="connsiteX7" fmla="*/ 257175 w 635153"/>
                  <a:gd name="connsiteY7" fmla="*/ 4464 h 706021"/>
                  <a:gd name="connsiteX8" fmla="*/ 273050 w 635153"/>
                  <a:gd name="connsiteY8" fmla="*/ 1289 h 706021"/>
                  <a:gd name="connsiteX9" fmla="*/ 295275 w 635153"/>
                  <a:gd name="connsiteY9" fmla="*/ 26689 h 706021"/>
                  <a:gd name="connsiteX10" fmla="*/ 330200 w 635153"/>
                  <a:gd name="connsiteY10" fmla="*/ 90189 h 706021"/>
                  <a:gd name="connsiteX11" fmla="*/ 349250 w 635153"/>
                  <a:gd name="connsiteY11" fmla="*/ 140989 h 706021"/>
                  <a:gd name="connsiteX12" fmla="*/ 371475 w 635153"/>
                  <a:gd name="connsiteY12" fmla="*/ 185439 h 706021"/>
                  <a:gd name="connsiteX13" fmla="*/ 412750 w 635153"/>
                  <a:gd name="connsiteY13" fmla="*/ 347364 h 706021"/>
                  <a:gd name="connsiteX14" fmla="*/ 441325 w 635153"/>
                  <a:gd name="connsiteY14" fmla="*/ 375939 h 706021"/>
                  <a:gd name="connsiteX15" fmla="*/ 460375 w 635153"/>
                  <a:gd name="connsiteY15" fmla="*/ 375939 h 706021"/>
                  <a:gd name="connsiteX16" fmla="*/ 485775 w 635153"/>
                  <a:gd name="connsiteY16" fmla="*/ 356889 h 706021"/>
                  <a:gd name="connsiteX17" fmla="*/ 508000 w 635153"/>
                  <a:gd name="connsiteY17" fmla="*/ 366414 h 706021"/>
                  <a:gd name="connsiteX18" fmla="*/ 527050 w 635153"/>
                  <a:gd name="connsiteY18" fmla="*/ 388639 h 706021"/>
                  <a:gd name="connsiteX19" fmla="*/ 552450 w 635153"/>
                  <a:gd name="connsiteY19" fmla="*/ 439439 h 706021"/>
                  <a:gd name="connsiteX20" fmla="*/ 577850 w 635153"/>
                  <a:gd name="connsiteY20" fmla="*/ 515639 h 706021"/>
                  <a:gd name="connsiteX21" fmla="*/ 596900 w 635153"/>
                  <a:gd name="connsiteY21" fmla="*/ 582314 h 706021"/>
                  <a:gd name="connsiteX22" fmla="*/ 619125 w 635153"/>
                  <a:gd name="connsiteY22" fmla="*/ 661689 h 706021"/>
                  <a:gd name="connsiteX23" fmla="*/ 635000 w 635153"/>
                  <a:gd name="connsiteY23" fmla="*/ 702964 h 706021"/>
                  <a:gd name="connsiteX24" fmla="*/ 609600 w 635153"/>
                  <a:gd name="connsiteY24" fmla="*/ 702964 h 706021"/>
                  <a:gd name="connsiteX25" fmla="*/ 0 w 635153"/>
                  <a:gd name="connsiteY25" fmla="*/ 702964 h 706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35153" h="706021">
                    <a:moveTo>
                      <a:pt x="0" y="702964"/>
                    </a:moveTo>
                    <a:cubicBezTo>
                      <a:pt x="17462" y="663541"/>
                      <a:pt x="34925" y="624118"/>
                      <a:pt x="53975" y="569614"/>
                    </a:cubicBezTo>
                    <a:cubicBezTo>
                      <a:pt x="73025" y="515110"/>
                      <a:pt x="95779" y="436264"/>
                      <a:pt x="114300" y="375939"/>
                    </a:cubicBezTo>
                    <a:cubicBezTo>
                      <a:pt x="132821" y="315614"/>
                      <a:pt x="149754" y="255818"/>
                      <a:pt x="165100" y="207664"/>
                    </a:cubicBezTo>
                    <a:cubicBezTo>
                      <a:pt x="180446" y="159510"/>
                      <a:pt x="196321" y="114001"/>
                      <a:pt x="206375" y="87014"/>
                    </a:cubicBezTo>
                    <a:cubicBezTo>
                      <a:pt x="216429" y="60026"/>
                      <a:pt x="218546" y="58439"/>
                      <a:pt x="225425" y="45739"/>
                    </a:cubicBezTo>
                    <a:cubicBezTo>
                      <a:pt x="232304" y="33039"/>
                      <a:pt x="242358" y="17693"/>
                      <a:pt x="247650" y="10814"/>
                    </a:cubicBezTo>
                    <a:cubicBezTo>
                      <a:pt x="252942" y="3935"/>
                      <a:pt x="252942" y="6051"/>
                      <a:pt x="257175" y="4464"/>
                    </a:cubicBezTo>
                    <a:cubicBezTo>
                      <a:pt x="261408" y="2877"/>
                      <a:pt x="266700" y="-2415"/>
                      <a:pt x="273050" y="1289"/>
                    </a:cubicBezTo>
                    <a:cubicBezTo>
                      <a:pt x="279400" y="4993"/>
                      <a:pt x="285750" y="11872"/>
                      <a:pt x="295275" y="26689"/>
                    </a:cubicBezTo>
                    <a:cubicBezTo>
                      <a:pt x="304800" y="41506"/>
                      <a:pt x="321204" y="71139"/>
                      <a:pt x="330200" y="90189"/>
                    </a:cubicBezTo>
                    <a:cubicBezTo>
                      <a:pt x="339196" y="109239"/>
                      <a:pt x="342371" y="125114"/>
                      <a:pt x="349250" y="140989"/>
                    </a:cubicBezTo>
                    <a:cubicBezTo>
                      <a:pt x="356129" y="156864"/>
                      <a:pt x="360892" y="151043"/>
                      <a:pt x="371475" y="185439"/>
                    </a:cubicBezTo>
                    <a:cubicBezTo>
                      <a:pt x="382058" y="219835"/>
                      <a:pt x="401108" y="315614"/>
                      <a:pt x="412750" y="347364"/>
                    </a:cubicBezTo>
                    <a:cubicBezTo>
                      <a:pt x="424392" y="379114"/>
                      <a:pt x="433388" y="371176"/>
                      <a:pt x="441325" y="375939"/>
                    </a:cubicBezTo>
                    <a:cubicBezTo>
                      <a:pt x="449263" y="380701"/>
                      <a:pt x="452967" y="379114"/>
                      <a:pt x="460375" y="375939"/>
                    </a:cubicBezTo>
                    <a:cubicBezTo>
                      <a:pt x="467783" y="372764"/>
                      <a:pt x="477837" y="358477"/>
                      <a:pt x="485775" y="356889"/>
                    </a:cubicBezTo>
                    <a:cubicBezTo>
                      <a:pt x="493713" y="355301"/>
                      <a:pt x="501121" y="361122"/>
                      <a:pt x="508000" y="366414"/>
                    </a:cubicBezTo>
                    <a:cubicBezTo>
                      <a:pt x="514879" y="371706"/>
                      <a:pt x="519642" y="376468"/>
                      <a:pt x="527050" y="388639"/>
                    </a:cubicBezTo>
                    <a:cubicBezTo>
                      <a:pt x="534458" y="400810"/>
                      <a:pt x="543983" y="418272"/>
                      <a:pt x="552450" y="439439"/>
                    </a:cubicBezTo>
                    <a:cubicBezTo>
                      <a:pt x="560917" y="460606"/>
                      <a:pt x="570442" y="491826"/>
                      <a:pt x="577850" y="515639"/>
                    </a:cubicBezTo>
                    <a:cubicBezTo>
                      <a:pt x="585258" y="539451"/>
                      <a:pt x="590021" y="557972"/>
                      <a:pt x="596900" y="582314"/>
                    </a:cubicBezTo>
                    <a:cubicBezTo>
                      <a:pt x="603779" y="606656"/>
                      <a:pt x="612775" y="641581"/>
                      <a:pt x="619125" y="661689"/>
                    </a:cubicBezTo>
                    <a:cubicBezTo>
                      <a:pt x="625475" y="681797"/>
                      <a:pt x="636587" y="696085"/>
                      <a:pt x="635000" y="702964"/>
                    </a:cubicBezTo>
                    <a:cubicBezTo>
                      <a:pt x="633413" y="709843"/>
                      <a:pt x="609600" y="702964"/>
                      <a:pt x="609600" y="702964"/>
                    </a:cubicBezTo>
                    <a:lnTo>
                      <a:pt x="0" y="702964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Freeform 23"/>
              <p:cNvSpPr/>
              <p:nvPr/>
            </p:nvSpPr>
            <p:spPr>
              <a:xfrm>
                <a:off x="3317875" y="4530725"/>
                <a:ext cx="860608" cy="726381"/>
              </a:xfrm>
              <a:custGeom>
                <a:avLst/>
                <a:gdLst>
                  <a:gd name="connsiteX0" fmla="*/ 0 w 860608"/>
                  <a:gd name="connsiteY0" fmla="*/ 0 h 726381"/>
                  <a:gd name="connsiteX1" fmla="*/ 28575 w 860608"/>
                  <a:gd name="connsiteY1" fmla="*/ 95250 h 726381"/>
                  <a:gd name="connsiteX2" fmla="*/ 60325 w 860608"/>
                  <a:gd name="connsiteY2" fmla="*/ 193675 h 726381"/>
                  <a:gd name="connsiteX3" fmla="*/ 107950 w 860608"/>
                  <a:gd name="connsiteY3" fmla="*/ 295275 h 726381"/>
                  <a:gd name="connsiteX4" fmla="*/ 180975 w 860608"/>
                  <a:gd name="connsiteY4" fmla="*/ 403225 h 726381"/>
                  <a:gd name="connsiteX5" fmla="*/ 263525 w 860608"/>
                  <a:gd name="connsiteY5" fmla="*/ 488950 h 726381"/>
                  <a:gd name="connsiteX6" fmla="*/ 304800 w 860608"/>
                  <a:gd name="connsiteY6" fmla="*/ 523875 h 726381"/>
                  <a:gd name="connsiteX7" fmla="*/ 358775 w 860608"/>
                  <a:gd name="connsiteY7" fmla="*/ 571500 h 726381"/>
                  <a:gd name="connsiteX8" fmla="*/ 387350 w 860608"/>
                  <a:gd name="connsiteY8" fmla="*/ 584200 h 726381"/>
                  <a:gd name="connsiteX9" fmla="*/ 438150 w 860608"/>
                  <a:gd name="connsiteY9" fmla="*/ 587375 h 726381"/>
                  <a:gd name="connsiteX10" fmla="*/ 473075 w 860608"/>
                  <a:gd name="connsiteY10" fmla="*/ 568325 h 726381"/>
                  <a:gd name="connsiteX11" fmla="*/ 514350 w 860608"/>
                  <a:gd name="connsiteY11" fmla="*/ 587375 h 726381"/>
                  <a:gd name="connsiteX12" fmla="*/ 539750 w 860608"/>
                  <a:gd name="connsiteY12" fmla="*/ 657225 h 726381"/>
                  <a:gd name="connsiteX13" fmla="*/ 552450 w 860608"/>
                  <a:gd name="connsiteY13" fmla="*/ 688975 h 726381"/>
                  <a:gd name="connsiteX14" fmla="*/ 571500 w 860608"/>
                  <a:gd name="connsiteY14" fmla="*/ 723900 h 726381"/>
                  <a:gd name="connsiteX15" fmla="*/ 631825 w 860608"/>
                  <a:gd name="connsiteY15" fmla="*/ 615950 h 726381"/>
                  <a:gd name="connsiteX16" fmla="*/ 727075 w 860608"/>
                  <a:gd name="connsiteY16" fmla="*/ 365125 h 726381"/>
                  <a:gd name="connsiteX17" fmla="*/ 800100 w 860608"/>
                  <a:gd name="connsiteY17" fmla="*/ 152400 h 726381"/>
                  <a:gd name="connsiteX18" fmla="*/ 838200 w 860608"/>
                  <a:gd name="connsiteY18" fmla="*/ 69850 h 726381"/>
                  <a:gd name="connsiteX19" fmla="*/ 854075 w 860608"/>
                  <a:gd name="connsiteY19" fmla="*/ 25400 h 726381"/>
                  <a:gd name="connsiteX20" fmla="*/ 860425 w 860608"/>
                  <a:gd name="connsiteY20" fmla="*/ 3175 h 726381"/>
                  <a:gd name="connsiteX21" fmla="*/ 847725 w 860608"/>
                  <a:gd name="connsiteY21" fmla="*/ 3175 h 726381"/>
                  <a:gd name="connsiteX22" fmla="*/ 0 w 860608"/>
                  <a:gd name="connsiteY22" fmla="*/ 0 h 726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860608" h="726381">
                    <a:moveTo>
                      <a:pt x="0" y="0"/>
                    </a:moveTo>
                    <a:cubicBezTo>
                      <a:pt x="9260" y="31485"/>
                      <a:pt x="18521" y="62971"/>
                      <a:pt x="28575" y="95250"/>
                    </a:cubicBezTo>
                    <a:cubicBezTo>
                      <a:pt x="38629" y="127529"/>
                      <a:pt x="47096" y="160338"/>
                      <a:pt x="60325" y="193675"/>
                    </a:cubicBezTo>
                    <a:cubicBezTo>
                      <a:pt x="73554" y="227012"/>
                      <a:pt x="87842" y="260350"/>
                      <a:pt x="107950" y="295275"/>
                    </a:cubicBezTo>
                    <a:cubicBezTo>
                      <a:pt x="128058" y="330200"/>
                      <a:pt x="155046" y="370946"/>
                      <a:pt x="180975" y="403225"/>
                    </a:cubicBezTo>
                    <a:cubicBezTo>
                      <a:pt x="206904" y="435504"/>
                      <a:pt x="242888" y="468842"/>
                      <a:pt x="263525" y="488950"/>
                    </a:cubicBezTo>
                    <a:cubicBezTo>
                      <a:pt x="284162" y="509058"/>
                      <a:pt x="288925" y="510117"/>
                      <a:pt x="304800" y="523875"/>
                    </a:cubicBezTo>
                    <a:cubicBezTo>
                      <a:pt x="320675" y="537633"/>
                      <a:pt x="345017" y="561446"/>
                      <a:pt x="358775" y="571500"/>
                    </a:cubicBezTo>
                    <a:cubicBezTo>
                      <a:pt x="372533" y="581554"/>
                      <a:pt x="374121" y="581554"/>
                      <a:pt x="387350" y="584200"/>
                    </a:cubicBezTo>
                    <a:cubicBezTo>
                      <a:pt x="400579" y="586846"/>
                      <a:pt x="423863" y="590021"/>
                      <a:pt x="438150" y="587375"/>
                    </a:cubicBezTo>
                    <a:cubicBezTo>
                      <a:pt x="452437" y="584729"/>
                      <a:pt x="460375" y="568325"/>
                      <a:pt x="473075" y="568325"/>
                    </a:cubicBezTo>
                    <a:cubicBezTo>
                      <a:pt x="485775" y="568325"/>
                      <a:pt x="503238" y="572559"/>
                      <a:pt x="514350" y="587375"/>
                    </a:cubicBezTo>
                    <a:cubicBezTo>
                      <a:pt x="525462" y="602191"/>
                      <a:pt x="533400" y="640292"/>
                      <a:pt x="539750" y="657225"/>
                    </a:cubicBezTo>
                    <a:cubicBezTo>
                      <a:pt x="546100" y="674158"/>
                      <a:pt x="547158" y="677863"/>
                      <a:pt x="552450" y="688975"/>
                    </a:cubicBezTo>
                    <a:cubicBezTo>
                      <a:pt x="557742" y="700088"/>
                      <a:pt x="558271" y="736071"/>
                      <a:pt x="571500" y="723900"/>
                    </a:cubicBezTo>
                    <a:cubicBezTo>
                      <a:pt x="584729" y="711729"/>
                      <a:pt x="605896" y="675746"/>
                      <a:pt x="631825" y="615950"/>
                    </a:cubicBezTo>
                    <a:cubicBezTo>
                      <a:pt x="657754" y="556154"/>
                      <a:pt x="699029" y="442383"/>
                      <a:pt x="727075" y="365125"/>
                    </a:cubicBezTo>
                    <a:cubicBezTo>
                      <a:pt x="755121" y="287867"/>
                      <a:pt x="781579" y="201613"/>
                      <a:pt x="800100" y="152400"/>
                    </a:cubicBezTo>
                    <a:cubicBezTo>
                      <a:pt x="818621" y="103187"/>
                      <a:pt x="829204" y="91017"/>
                      <a:pt x="838200" y="69850"/>
                    </a:cubicBezTo>
                    <a:cubicBezTo>
                      <a:pt x="847196" y="48683"/>
                      <a:pt x="850371" y="36512"/>
                      <a:pt x="854075" y="25400"/>
                    </a:cubicBezTo>
                    <a:cubicBezTo>
                      <a:pt x="857779" y="14288"/>
                      <a:pt x="861483" y="6879"/>
                      <a:pt x="860425" y="3175"/>
                    </a:cubicBezTo>
                    <a:cubicBezTo>
                      <a:pt x="859367" y="-529"/>
                      <a:pt x="847725" y="3175"/>
                      <a:pt x="847725" y="3175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666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2894965" y="3816681"/>
                <a:ext cx="86360" cy="94920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3025176" y="4178299"/>
                <a:ext cx="168874" cy="69851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" name="Straight Connector 10"/>
              <p:cNvCxnSpPr/>
              <p:nvPr/>
            </p:nvCxnSpPr>
            <p:spPr>
              <a:xfrm flipV="1">
                <a:off x="872067" y="4521200"/>
                <a:ext cx="7247467" cy="8466"/>
              </a:xfrm>
              <a:prstGeom prst="line">
                <a:avLst/>
              </a:prstGeom>
              <a:ln w="15875">
                <a:solidFill>
                  <a:srgbClr val="660066">
                    <a:alpha val="50000"/>
                  </a:srgb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Oval 26"/>
              <p:cNvSpPr/>
              <p:nvPr/>
            </p:nvSpPr>
            <p:spPr>
              <a:xfrm>
                <a:off x="3676015" y="5067631"/>
                <a:ext cx="156210" cy="59994"/>
              </a:xfrm>
              <a:prstGeom prst="ellipse">
                <a:avLst/>
              </a:prstGeom>
              <a:solidFill>
                <a:srgbClr val="FF666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/>
              <p:cNvSpPr/>
              <p:nvPr/>
            </p:nvSpPr>
            <p:spPr>
              <a:xfrm rot="4310825">
                <a:off x="3760470" y="5093031"/>
                <a:ext cx="156210" cy="59994"/>
              </a:xfrm>
              <a:prstGeom prst="ellipse">
                <a:avLst/>
              </a:prstGeom>
              <a:solidFill>
                <a:srgbClr val="FF666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 rot="4218422">
                <a:off x="3787140" y="5153356"/>
                <a:ext cx="156210" cy="59994"/>
              </a:xfrm>
              <a:prstGeom prst="ellipse">
                <a:avLst/>
              </a:prstGeom>
              <a:solidFill>
                <a:srgbClr val="FF666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Freeform 7"/>
              <p:cNvSpPr/>
              <p:nvPr/>
            </p:nvSpPr>
            <p:spPr>
              <a:xfrm>
                <a:off x="872067" y="3810330"/>
                <a:ext cx="7247467" cy="1462493"/>
              </a:xfrm>
              <a:custGeom>
                <a:avLst/>
                <a:gdLst>
                  <a:gd name="connsiteX0" fmla="*/ 0 w 7247467"/>
                  <a:gd name="connsiteY0" fmla="*/ 307305 h 1462493"/>
                  <a:gd name="connsiteX1" fmla="*/ 110067 w 7247467"/>
                  <a:gd name="connsiteY1" fmla="*/ 442771 h 1462493"/>
                  <a:gd name="connsiteX2" fmla="*/ 279400 w 7247467"/>
                  <a:gd name="connsiteY2" fmla="*/ 53305 h 1462493"/>
                  <a:gd name="connsiteX3" fmla="*/ 355600 w 7247467"/>
                  <a:gd name="connsiteY3" fmla="*/ 129505 h 1462493"/>
                  <a:gd name="connsiteX4" fmla="*/ 533400 w 7247467"/>
                  <a:gd name="connsiteY4" fmla="*/ 645971 h 1462493"/>
                  <a:gd name="connsiteX5" fmla="*/ 643467 w 7247467"/>
                  <a:gd name="connsiteY5" fmla="*/ 629038 h 1462493"/>
                  <a:gd name="connsiteX6" fmla="*/ 821267 w 7247467"/>
                  <a:gd name="connsiteY6" fmla="*/ 231105 h 1462493"/>
                  <a:gd name="connsiteX7" fmla="*/ 1024467 w 7247467"/>
                  <a:gd name="connsiteY7" fmla="*/ 137971 h 1462493"/>
                  <a:gd name="connsiteX8" fmla="*/ 1193800 w 7247467"/>
                  <a:gd name="connsiteY8" fmla="*/ 383505 h 1462493"/>
                  <a:gd name="connsiteX9" fmla="*/ 1397000 w 7247467"/>
                  <a:gd name="connsiteY9" fmla="*/ 349638 h 1462493"/>
                  <a:gd name="connsiteX10" fmla="*/ 1591733 w 7247467"/>
                  <a:gd name="connsiteY10" fmla="*/ 502038 h 1462493"/>
                  <a:gd name="connsiteX11" fmla="*/ 1701800 w 7247467"/>
                  <a:gd name="connsiteY11" fmla="*/ 798371 h 1462493"/>
                  <a:gd name="connsiteX12" fmla="*/ 1820333 w 7247467"/>
                  <a:gd name="connsiteY12" fmla="*/ 662905 h 1462493"/>
                  <a:gd name="connsiteX13" fmla="*/ 2032000 w 7247467"/>
                  <a:gd name="connsiteY13" fmla="*/ 27905 h 1462493"/>
                  <a:gd name="connsiteX14" fmla="*/ 2150533 w 7247467"/>
                  <a:gd name="connsiteY14" fmla="*/ 137971 h 1462493"/>
                  <a:gd name="connsiteX15" fmla="*/ 2226733 w 7247467"/>
                  <a:gd name="connsiteY15" fmla="*/ 366571 h 1462493"/>
                  <a:gd name="connsiteX16" fmla="*/ 2336800 w 7247467"/>
                  <a:gd name="connsiteY16" fmla="*/ 408905 h 1462493"/>
                  <a:gd name="connsiteX17" fmla="*/ 2540000 w 7247467"/>
                  <a:gd name="connsiteY17" fmla="*/ 1010038 h 1462493"/>
                  <a:gd name="connsiteX18" fmla="*/ 2810933 w 7247467"/>
                  <a:gd name="connsiteY18" fmla="*/ 1306371 h 1462493"/>
                  <a:gd name="connsiteX19" fmla="*/ 2929467 w 7247467"/>
                  <a:gd name="connsiteY19" fmla="*/ 1314838 h 1462493"/>
                  <a:gd name="connsiteX20" fmla="*/ 3039533 w 7247467"/>
                  <a:gd name="connsiteY20" fmla="*/ 1441838 h 1462493"/>
                  <a:gd name="connsiteX21" fmla="*/ 3268133 w 7247467"/>
                  <a:gd name="connsiteY21" fmla="*/ 823771 h 1462493"/>
                  <a:gd name="connsiteX22" fmla="*/ 3369733 w 7247467"/>
                  <a:gd name="connsiteY22" fmla="*/ 637505 h 1462493"/>
                  <a:gd name="connsiteX23" fmla="*/ 3547533 w 7247467"/>
                  <a:gd name="connsiteY23" fmla="*/ 104105 h 1462493"/>
                  <a:gd name="connsiteX24" fmla="*/ 3632200 w 7247467"/>
                  <a:gd name="connsiteY24" fmla="*/ 171838 h 1462493"/>
                  <a:gd name="connsiteX25" fmla="*/ 3776133 w 7247467"/>
                  <a:gd name="connsiteY25" fmla="*/ 544371 h 1462493"/>
                  <a:gd name="connsiteX26" fmla="*/ 3877733 w 7247467"/>
                  <a:gd name="connsiteY26" fmla="*/ 535905 h 1462493"/>
                  <a:gd name="connsiteX27" fmla="*/ 4114800 w 7247467"/>
                  <a:gd name="connsiteY27" fmla="*/ 950771 h 1462493"/>
                  <a:gd name="connsiteX28" fmla="*/ 4182533 w 7247467"/>
                  <a:gd name="connsiteY28" fmla="*/ 916905 h 1462493"/>
                  <a:gd name="connsiteX29" fmla="*/ 4377267 w 7247467"/>
                  <a:gd name="connsiteY29" fmla="*/ 400438 h 1462493"/>
                  <a:gd name="connsiteX30" fmla="*/ 4639733 w 7247467"/>
                  <a:gd name="connsiteY30" fmla="*/ 840705 h 1462493"/>
                  <a:gd name="connsiteX31" fmla="*/ 4826000 w 7247467"/>
                  <a:gd name="connsiteY31" fmla="*/ 789905 h 1462493"/>
                  <a:gd name="connsiteX32" fmla="*/ 4936067 w 7247467"/>
                  <a:gd name="connsiteY32" fmla="*/ 908438 h 1462493"/>
                  <a:gd name="connsiteX33" fmla="*/ 5046133 w 7247467"/>
                  <a:gd name="connsiteY33" fmla="*/ 857638 h 1462493"/>
                  <a:gd name="connsiteX34" fmla="*/ 5283200 w 7247467"/>
                  <a:gd name="connsiteY34" fmla="*/ 502038 h 1462493"/>
                  <a:gd name="connsiteX35" fmla="*/ 5511800 w 7247467"/>
                  <a:gd name="connsiteY35" fmla="*/ 722171 h 1462493"/>
                  <a:gd name="connsiteX36" fmla="*/ 5655733 w 7247467"/>
                  <a:gd name="connsiteY36" fmla="*/ 637505 h 1462493"/>
                  <a:gd name="connsiteX37" fmla="*/ 5850467 w 7247467"/>
                  <a:gd name="connsiteY37" fmla="*/ 307305 h 1462493"/>
                  <a:gd name="connsiteX38" fmla="*/ 5977467 w 7247467"/>
                  <a:gd name="connsiteY38" fmla="*/ 391971 h 1462493"/>
                  <a:gd name="connsiteX39" fmla="*/ 6265333 w 7247467"/>
                  <a:gd name="connsiteY39" fmla="*/ 662905 h 1462493"/>
                  <a:gd name="connsiteX40" fmla="*/ 6358467 w 7247467"/>
                  <a:gd name="connsiteY40" fmla="*/ 645971 h 1462493"/>
                  <a:gd name="connsiteX41" fmla="*/ 6485467 w 7247467"/>
                  <a:gd name="connsiteY41" fmla="*/ 933838 h 1462493"/>
                  <a:gd name="connsiteX42" fmla="*/ 6697133 w 7247467"/>
                  <a:gd name="connsiteY42" fmla="*/ 722171 h 1462493"/>
                  <a:gd name="connsiteX43" fmla="*/ 6773333 w 7247467"/>
                  <a:gd name="connsiteY43" fmla="*/ 722171 h 1462493"/>
                  <a:gd name="connsiteX44" fmla="*/ 7018867 w 7247467"/>
                  <a:gd name="connsiteY44" fmla="*/ 1103171 h 1462493"/>
                  <a:gd name="connsiteX45" fmla="*/ 7171267 w 7247467"/>
                  <a:gd name="connsiteY45" fmla="*/ 1145505 h 1462493"/>
                  <a:gd name="connsiteX46" fmla="*/ 7247467 w 7247467"/>
                  <a:gd name="connsiteY46" fmla="*/ 976171 h 1462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7247467" h="1462493">
                    <a:moveTo>
                      <a:pt x="0" y="307305"/>
                    </a:moveTo>
                    <a:cubicBezTo>
                      <a:pt x="31750" y="396204"/>
                      <a:pt x="63500" y="485104"/>
                      <a:pt x="110067" y="442771"/>
                    </a:cubicBezTo>
                    <a:cubicBezTo>
                      <a:pt x="156634" y="400438"/>
                      <a:pt x="238478" y="105516"/>
                      <a:pt x="279400" y="53305"/>
                    </a:cubicBezTo>
                    <a:cubicBezTo>
                      <a:pt x="320322" y="1094"/>
                      <a:pt x="313267" y="30727"/>
                      <a:pt x="355600" y="129505"/>
                    </a:cubicBezTo>
                    <a:cubicBezTo>
                      <a:pt x="397933" y="228283"/>
                      <a:pt x="485422" y="562716"/>
                      <a:pt x="533400" y="645971"/>
                    </a:cubicBezTo>
                    <a:cubicBezTo>
                      <a:pt x="581378" y="729226"/>
                      <a:pt x="595489" y="698182"/>
                      <a:pt x="643467" y="629038"/>
                    </a:cubicBezTo>
                    <a:cubicBezTo>
                      <a:pt x="691445" y="559894"/>
                      <a:pt x="757767" y="312949"/>
                      <a:pt x="821267" y="231105"/>
                    </a:cubicBezTo>
                    <a:cubicBezTo>
                      <a:pt x="884767" y="149261"/>
                      <a:pt x="962378" y="112571"/>
                      <a:pt x="1024467" y="137971"/>
                    </a:cubicBezTo>
                    <a:cubicBezTo>
                      <a:pt x="1086556" y="163371"/>
                      <a:pt x="1131711" y="348227"/>
                      <a:pt x="1193800" y="383505"/>
                    </a:cubicBezTo>
                    <a:cubicBezTo>
                      <a:pt x="1255889" y="418783"/>
                      <a:pt x="1330678" y="329882"/>
                      <a:pt x="1397000" y="349638"/>
                    </a:cubicBezTo>
                    <a:cubicBezTo>
                      <a:pt x="1463322" y="369394"/>
                      <a:pt x="1540933" y="427249"/>
                      <a:pt x="1591733" y="502038"/>
                    </a:cubicBezTo>
                    <a:cubicBezTo>
                      <a:pt x="1642533" y="576827"/>
                      <a:pt x="1663700" y="771560"/>
                      <a:pt x="1701800" y="798371"/>
                    </a:cubicBezTo>
                    <a:cubicBezTo>
                      <a:pt x="1739900" y="825182"/>
                      <a:pt x="1765300" y="791316"/>
                      <a:pt x="1820333" y="662905"/>
                    </a:cubicBezTo>
                    <a:cubicBezTo>
                      <a:pt x="1875366" y="534494"/>
                      <a:pt x="1976967" y="115394"/>
                      <a:pt x="2032000" y="27905"/>
                    </a:cubicBezTo>
                    <a:cubicBezTo>
                      <a:pt x="2087033" y="-59584"/>
                      <a:pt x="2118078" y="81527"/>
                      <a:pt x="2150533" y="137971"/>
                    </a:cubicBezTo>
                    <a:cubicBezTo>
                      <a:pt x="2182989" y="194415"/>
                      <a:pt x="2195689" y="321415"/>
                      <a:pt x="2226733" y="366571"/>
                    </a:cubicBezTo>
                    <a:cubicBezTo>
                      <a:pt x="2257777" y="411727"/>
                      <a:pt x="2284589" y="301661"/>
                      <a:pt x="2336800" y="408905"/>
                    </a:cubicBezTo>
                    <a:cubicBezTo>
                      <a:pt x="2389011" y="516149"/>
                      <a:pt x="2460978" y="860460"/>
                      <a:pt x="2540000" y="1010038"/>
                    </a:cubicBezTo>
                    <a:cubicBezTo>
                      <a:pt x="2619022" y="1159616"/>
                      <a:pt x="2746022" y="1255571"/>
                      <a:pt x="2810933" y="1306371"/>
                    </a:cubicBezTo>
                    <a:cubicBezTo>
                      <a:pt x="2875844" y="1357171"/>
                      <a:pt x="2891367" y="1292260"/>
                      <a:pt x="2929467" y="1314838"/>
                    </a:cubicBezTo>
                    <a:cubicBezTo>
                      <a:pt x="2967567" y="1337416"/>
                      <a:pt x="2983089" y="1523682"/>
                      <a:pt x="3039533" y="1441838"/>
                    </a:cubicBezTo>
                    <a:cubicBezTo>
                      <a:pt x="3095977" y="1359994"/>
                      <a:pt x="3213100" y="957826"/>
                      <a:pt x="3268133" y="823771"/>
                    </a:cubicBezTo>
                    <a:cubicBezTo>
                      <a:pt x="3323166" y="689716"/>
                      <a:pt x="3323166" y="757449"/>
                      <a:pt x="3369733" y="637505"/>
                    </a:cubicBezTo>
                    <a:cubicBezTo>
                      <a:pt x="3416300" y="517561"/>
                      <a:pt x="3503789" y="181716"/>
                      <a:pt x="3547533" y="104105"/>
                    </a:cubicBezTo>
                    <a:cubicBezTo>
                      <a:pt x="3591277" y="26494"/>
                      <a:pt x="3594100" y="98460"/>
                      <a:pt x="3632200" y="171838"/>
                    </a:cubicBezTo>
                    <a:cubicBezTo>
                      <a:pt x="3670300" y="245216"/>
                      <a:pt x="3735211" y="483693"/>
                      <a:pt x="3776133" y="544371"/>
                    </a:cubicBezTo>
                    <a:cubicBezTo>
                      <a:pt x="3817055" y="605049"/>
                      <a:pt x="3821289" y="468172"/>
                      <a:pt x="3877733" y="535905"/>
                    </a:cubicBezTo>
                    <a:cubicBezTo>
                      <a:pt x="3934177" y="603638"/>
                      <a:pt x="4064000" y="887271"/>
                      <a:pt x="4114800" y="950771"/>
                    </a:cubicBezTo>
                    <a:cubicBezTo>
                      <a:pt x="4165600" y="1014271"/>
                      <a:pt x="4138789" y="1008627"/>
                      <a:pt x="4182533" y="916905"/>
                    </a:cubicBezTo>
                    <a:cubicBezTo>
                      <a:pt x="4226278" y="825183"/>
                      <a:pt x="4301067" y="413138"/>
                      <a:pt x="4377267" y="400438"/>
                    </a:cubicBezTo>
                    <a:cubicBezTo>
                      <a:pt x="4453467" y="387738"/>
                      <a:pt x="4564944" y="775794"/>
                      <a:pt x="4639733" y="840705"/>
                    </a:cubicBezTo>
                    <a:cubicBezTo>
                      <a:pt x="4714522" y="905616"/>
                      <a:pt x="4776611" y="778616"/>
                      <a:pt x="4826000" y="789905"/>
                    </a:cubicBezTo>
                    <a:cubicBezTo>
                      <a:pt x="4875389" y="801194"/>
                      <a:pt x="4899378" y="897149"/>
                      <a:pt x="4936067" y="908438"/>
                    </a:cubicBezTo>
                    <a:cubicBezTo>
                      <a:pt x="4972756" y="919727"/>
                      <a:pt x="4988278" y="925371"/>
                      <a:pt x="5046133" y="857638"/>
                    </a:cubicBezTo>
                    <a:cubicBezTo>
                      <a:pt x="5103989" y="789905"/>
                      <a:pt x="5205589" y="524616"/>
                      <a:pt x="5283200" y="502038"/>
                    </a:cubicBezTo>
                    <a:cubicBezTo>
                      <a:pt x="5360811" y="479460"/>
                      <a:pt x="5449711" y="699593"/>
                      <a:pt x="5511800" y="722171"/>
                    </a:cubicBezTo>
                    <a:cubicBezTo>
                      <a:pt x="5573889" y="744749"/>
                      <a:pt x="5599289" y="706649"/>
                      <a:pt x="5655733" y="637505"/>
                    </a:cubicBezTo>
                    <a:cubicBezTo>
                      <a:pt x="5712177" y="568361"/>
                      <a:pt x="5796845" y="348227"/>
                      <a:pt x="5850467" y="307305"/>
                    </a:cubicBezTo>
                    <a:cubicBezTo>
                      <a:pt x="5904089" y="266383"/>
                      <a:pt x="5908323" y="332704"/>
                      <a:pt x="5977467" y="391971"/>
                    </a:cubicBezTo>
                    <a:cubicBezTo>
                      <a:pt x="6046611" y="451238"/>
                      <a:pt x="6201833" y="620572"/>
                      <a:pt x="6265333" y="662905"/>
                    </a:cubicBezTo>
                    <a:cubicBezTo>
                      <a:pt x="6328833" y="705238"/>
                      <a:pt x="6321778" y="600816"/>
                      <a:pt x="6358467" y="645971"/>
                    </a:cubicBezTo>
                    <a:cubicBezTo>
                      <a:pt x="6395156" y="691126"/>
                      <a:pt x="6429023" y="921138"/>
                      <a:pt x="6485467" y="933838"/>
                    </a:cubicBezTo>
                    <a:cubicBezTo>
                      <a:pt x="6541911" y="946538"/>
                      <a:pt x="6649155" y="757449"/>
                      <a:pt x="6697133" y="722171"/>
                    </a:cubicBezTo>
                    <a:cubicBezTo>
                      <a:pt x="6745111" y="686893"/>
                      <a:pt x="6719711" y="658671"/>
                      <a:pt x="6773333" y="722171"/>
                    </a:cubicBezTo>
                    <a:cubicBezTo>
                      <a:pt x="6826955" y="785671"/>
                      <a:pt x="6952545" y="1032615"/>
                      <a:pt x="7018867" y="1103171"/>
                    </a:cubicBezTo>
                    <a:cubicBezTo>
                      <a:pt x="7085189" y="1173727"/>
                      <a:pt x="7133167" y="1166672"/>
                      <a:pt x="7171267" y="1145505"/>
                    </a:cubicBezTo>
                    <a:cubicBezTo>
                      <a:pt x="7209367" y="1124338"/>
                      <a:pt x="7247467" y="976171"/>
                      <a:pt x="7247467" y="976171"/>
                    </a:cubicBezTo>
                  </a:path>
                </a:pathLst>
              </a:custGeom>
              <a:ln w="38100">
                <a:solidFill>
                  <a:srgbClr val="660066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Frame 29"/>
              <p:cNvSpPr/>
              <p:nvPr/>
            </p:nvSpPr>
            <p:spPr>
              <a:xfrm>
                <a:off x="870911" y="3496117"/>
                <a:ext cx="7253284" cy="1943343"/>
              </a:xfrm>
              <a:prstGeom prst="frame">
                <a:avLst>
                  <a:gd name="adj1" fmla="val 0"/>
                </a:avLst>
              </a:prstGeom>
              <a:solidFill>
                <a:schemeClr val="bg1"/>
              </a:solidFill>
              <a:ln w="31750">
                <a:solidFill>
                  <a:srgbClr val="66006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56" name="Group 55"/>
              <p:cNvGrpSpPr/>
              <p:nvPr/>
            </p:nvGrpSpPr>
            <p:grpSpPr>
              <a:xfrm>
                <a:off x="592993" y="5187359"/>
                <a:ext cx="7539865" cy="527318"/>
                <a:chOff x="1476139" y="5983923"/>
                <a:chExt cx="6044147" cy="527318"/>
              </a:xfrm>
            </p:grpSpPr>
            <p:grpSp>
              <p:nvGrpSpPr>
                <p:cNvPr id="57" name="Group 56"/>
                <p:cNvGrpSpPr/>
                <p:nvPr/>
              </p:nvGrpSpPr>
              <p:grpSpPr>
                <a:xfrm>
                  <a:off x="1476139" y="5983923"/>
                  <a:ext cx="6044147" cy="527318"/>
                  <a:chOff x="1476139" y="5983923"/>
                  <a:chExt cx="6044147" cy="527318"/>
                </a:xfrm>
              </p:grpSpPr>
              <p:grpSp>
                <p:nvGrpSpPr>
                  <p:cNvPr id="59" name="Group 58"/>
                  <p:cNvGrpSpPr/>
                  <p:nvPr/>
                </p:nvGrpSpPr>
                <p:grpSpPr>
                  <a:xfrm>
                    <a:off x="1476139" y="5983923"/>
                    <a:ext cx="6044147" cy="527318"/>
                    <a:chOff x="1476139" y="5983923"/>
                    <a:chExt cx="6044147" cy="527318"/>
                  </a:xfrm>
                </p:grpSpPr>
                <p:grpSp>
                  <p:nvGrpSpPr>
                    <p:cNvPr id="61" name="Group 60"/>
                    <p:cNvGrpSpPr/>
                    <p:nvPr/>
                  </p:nvGrpSpPr>
                  <p:grpSpPr>
                    <a:xfrm>
                      <a:off x="1476139" y="5983923"/>
                      <a:ext cx="6044147" cy="527318"/>
                      <a:chOff x="1476139" y="5983923"/>
                      <a:chExt cx="6044147" cy="527318"/>
                    </a:xfrm>
                  </p:grpSpPr>
                  <p:grpSp>
                    <p:nvGrpSpPr>
                      <p:cNvPr id="63" name="Group 62"/>
                      <p:cNvGrpSpPr/>
                      <p:nvPr/>
                    </p:nvGrpSpPr>
                    <p:grpSpPr>
                      <a:xfrm>
                        <a:off x="1476139" y="5983923"/>
                        <a:ext cx="6044147" cy="527318"/>
                        <a:chOff x="1476139" y="5983923"/>
                        <a:chExt cx="6044147" cy="527318"/>
                      </a:xfrm>
                    </p:grpSpPr>
                    <p:grpSp>
                      <p:nvGrpSpPr>
                        <p:cNvPr id="65" name="Group 64"/>
                        <p:cNvGrpSpPr/>
                        <p:nvPr/>
                      </p:nvGrpSpPr>
                      <p:grpSpPr>
                        <a:xfrm>
                          <a:off x="1476139" y="5983923"/>
                          <a:ext cx="6044147" cy="527318"/>
                          <a:chOff x="1476139" y="5983923"/>
                          <a:chExt cx="6044147" cy="527318"/>
                        </a:xfrm>
                      </p:grpSpPr>
                      <p:grpSp>
                        <p:nvGrpSpPr>
                          <p:cNvPr id="67" name="Group 66"/>
                          <p:cNvGrpSpPr/>
                          <p:nvPr/>
                        </p:nvGrpSpPr>
                        <p:grpSpPr>
                          <a:xfrm>
                            <a:off x="1476139" y="5983923"/>
                            <a:ext cx="6044147" cy="527318"/>
                            <a:chOff x="1476139" y="5983923"/>
                            <a:chExt cx="6044147" cy="527318"/>
                          </a:xfrm>
                        </p:grpSpPr>
                        <p:grpSp>
                          <p:nvGrpSpPr>
                            <p:cNvPr id="69" name="Group 68"/>
                            <p:cNvGrpSpPr/>
                            <p:nvPr/>
                          </p:nvGrpSpPr>
                          <p:grpSpPr>
                            <a:xfrm>
                              <a:off x="1476139" y="5983923"/>
                              <a:ext cx="6044147" cy="527318"/>
                              <a:chOff x="1476139" y="5423093"/>
                              <a:chExt cx="6044147" cy="527318"/>
                            </a:xfrm>
                          </p:grpSpPr>
                          <p:grpSp>
                            <p:nvGrpSpPr>
                              <p:cNvPr id="71" name="Group 70"/>
                              <p:cNvGrpSpPr/>
                              <p:nvPr/>
                            </p:nvGrpSpPr>
                            <p:grpSpPr>
                              <a:xfrm>
                                <a:off x="1476139" y="5423093"/>
                                <a:ext cx="6044147" cy="527318"/>
                                <a:chOff x="1476139" y="5423093"/>
                                <a:chExt cx="6044147" cy="527318"/>
                              </a:xfrm>
                            </p:grpSpPr>
                            <p:grpSp>
                              <p:nvGrpSpPr>
                                <p:cNvPr id="73" name="Group 72"/>
                                <p:cNvGrpSpPr/>
                                <p:nvPr/>
                              </p:nvGrpSpPr>
                              <p:grpSpPr>
                                <a:xfrm>
                                  <a:off x="1693758" y="5437011"/>
                                  <a:ext cx="5826528" cy="255034"/>
                                  <a:chOff x="1693758" y="5665611"/>
                                  <a:chExt cx="5826528" cy="255034"/>
                                </a:xfrm>
                              </p:grpSpPr>
                              <p:cxnSp>
                                <p:nvCxnSpPr>
                                  <p:cNvPr id="83" name="Straight Connector 82"/>
                                  <p:cNvCxnSpPr/>
                                  <p:nvPr/>
                                </p:nvCxnSpPr>
                                <p:spPr>
                                  <a:xfrm>
                                    <a:off x="1693758" y="5891948"/>
                                    <a:ext cx="5826528" cy="25403"/>
                                  </a:xfrm>
                                  <a:prstGeom prst="line">
                                    <a:avLst/>
                                  </a:prstGeom>
                                  <a:ln w="19050">
                                    <a:solidFill>
                                      <a:srgbClr val="660066"/>
                                    </a:solidFill>
                                  </a:ln>
                                  <a:effectLst/>
                                </p:spPr>
                                <p:style>
                                  <a:lnRef idx="2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1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84" name="Straight Connector 83"/>
                                  <p:cNvCxnSpPr/>
                                  <p:nvPr/>
                                </p:nvCxnSpPr>
                                <p:spPr>
                                  <a:xfrm flipV="1">
                                    <a:off x="2667000" y="5665611"/>
                                    <a:ext cx="0" cy="225829"/>
                                  </a:xfrm>
                                  <a:prstGeom prst="line">
                                    <a:avLst/>
                                  </a:prstGeom>
                                  <a:ln w="19050">
                                    <a:solidFill>
                                      <a:srgbClr val="660066"/>
                                    </a:solidFill>
                                  </a:ln>
                                  <a:effectLst/>
                                </p:spPr>
                                <p:style>
                                  <a:lnRef idx="2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1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85" name="Straight Connector 84"/>
                                  <p:cNvCxnSpPr/>
                                  <p:nvPr/>
                                </p:nvCxnSpPr>
                                <p:spPr>
                                  <a:xfrm flipV="1">
                                    <a:off x="3674520" y="5665611"/>
                                    <a:ext cx="0" cy="225828"/>
                                  </a:xfrm>
                                  <a:prstGeom prst="line">
                                    <a:avLst/>
                                  </a:prstGeom>
                                  <a:ln w="19050">
                                    <a:solidFill>
                                      <a:srgbClr val="660066"/>
                                    </a:solidFill>
                                  </a:ln>
                                  <a:effectLst/>
                                </p:spPr>
                                <p:style>
                                  <a:lnRef idx="2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1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86" name="Straight Connector 85"/>
                                  <p:cNvCxnSpPr/>
                                  <p:nvPr/>
                                </p:nvCxnSpPr>
                                <p:spPr>
                                  <a:xfrm flipV="1">
                                    <a:off x="4111943" y="5760865"/>
                                    <a:ext cx="0" cy="134380"/>
                                  </a:xfrm>
                                  <a:prstGeom prst="line">
                                    <a:avLst/>
                                  </a:prstGeom>
                                  <a:ln w="19050">
                                    <a:solidFill>
                                      <a:srgbClr val="660066"/>
                                    </a:solidFill>
                                  </a:ln>
                                  <a:effectLst/>
                                </p:spPr>
                                <p:style>
                                  <a:lnRef idx="2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1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87" name="Straight Connector 86"/>
                                  <p:cNvCxnSpPr/>
                                  <p:nvPr/>
                                </p:nvCxnSpPr>
                                <p:spPr>
                                  <a:xfrm flipV="1">
                                    <a:off x="3126304" y="5760866"/>
                                    <a:ext cx="0" cy="134378"/>
                                  </a:xfrm>
                                  <a:prstGeom prst="line">
                                    <a:avLst/>
                                  </a:prstGeom>
                                  <a:ln w="19050">
                                    <a:solidFill>
                                      <a:srgbClr val="660066"/>
                                    </a:solidFill>
                                  </a:ln>
                                  <a:effectLst/>
                                </p:spPr>
                                <p:style>
                                  <a:lnRef idx="2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1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88" name="Straight Connector 87"/>
                                  <p:cNvCxnSpPr/>
                                  <p:nvPr/>
                                </p:nvCxnSpPr>
                                <p:spPr>
                                  <a:xfrm flipV="1">
                                    <a:off x="4664393" y="5671961"/>
                                    <a:ext cx="0" cy="225829"/>
                                  </a:xfrm>
                                  <a:prstGeom prst="line">
                                    <a:avLst/>
                                  </a:prstGeom>
                                  <a:ln w="19050">
                                    <a:solidFill>
                                      <a:srgbClr val="660066"/>
                                    </a:solidFill>
                                  </a:ln>
                                  <a:effectLst/>
                                </p:spPr>
                                <p:style>
                                  <a:lnRef idx="2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1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89" name="Straight Connector 88"/>
                                  <p:cNvCxnSpPr/>
                                  <p:nvPr/>
                                </p:nvCxnSpPr>
                                <p:spPr>
                                  <a:xfrm flipV="1">
                                    <a:off x="5566093" y="5678311"/>
                                    <a:ext cx="0" cy="225829"/>
                                  </a:xfrm>
                                  <a:prstGeom prst="line">
                                    <a:avLst/>
                                  </a:prstGeom>
                                  <a:ln w="19050">
                                    <a:solidFill>
                                      <a:srgbClr val="660066"/>
                                    </a:solidFill>
                                  </a:ln>
                                  <a:effectLst/>
                                </p:spPr>
                                <p:style>
                                  <a:lnRef idx="2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1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90" name="Straight Connector 89"/>
                                  <p:cNvCxnSpPr/>
                                  <p:nvPr/>
                                </p:nvCxnSpPr>
                                <p:spPr>
                                  <a:xfrm flipV="1">
                                    <a:off x="6560186" y="5684661"/>
                                    <a:ext cx="0" cy="225829"/>
                                  </a:xfrm>
                                  <a:prstGeom prst="line">
                                    <a:avLst/>
                                  </a:prstGeom>
                                  <a:ln w="19050">
                                    <a:solidFill>
                                      <a:srgbClr val="660066"/>
                                    </a:solidFill>
                                  </a:ln>
                                  <a:effectLst/>
                                </p:spPr>
                                <p:style>
                                  <a:lnRef idx="2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1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91" name="Straight Connector 90"/>
                                  <p:cNvCxnSpPr/>
                                  <p:nvPr/>
                                </p:nvCxnSpPr>
                                <p:spPr>
                                  <a:xfrm flipV="1">
                                    <a:off x="7515543" y="5694816"/>
                                    <a:ext cx="0" cy="225829"/>
                                  </a:xfrm>
                                  <a:prstGeom prst="line">
                                    <a:avLst/>
                                  </a:prstGeom>
                                  <a:ln w="19050">
                                    <a:solidFill>
                                      <a:srgbClr val="660066"/>
                                    </a:solidFill>
                                  </a:ln>
                                  <a:effectLst/>
                                </p:spPr>
                                <p:style>
                                  <a:lnRef idx="2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1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92" name="Straight Connector 91"/>
                                  <p:cNvCxnSpPr/>
                                  <p:nvPr/>
                                </p:nvCxnSpPr>
                                <p:spPr>
                                  <a:xfrm flipV="1">
                                    <a:off x="1700108" y="5670550"/>
                                    <a:ext cx="0" cy="225829"/>
                                  </a:xfrm>
                                  <a:prstGeom prst="line">
                                    <a:avLst/>
                                  </a:prstGeom>
                                  <a:ln w="19050">
                                    <a:solidFill>
                                      <a:srgbClr val="660066"/>
                                    </a:solidFill>
                                  </a:ln>
                                  <a:effectLst/>
                                </p:spPr>
                                <p:style>
                                  <a:lnRef idx="2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1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93" name="Straight Connector 92"/>
                                  <p:cNvCxnSpPr/>
                                  <p:nvPr/>
                                </p:nvCxnSpPr>
                                <p:spPr>
                                  <a:xfrm flipV="1">
                                    <a:off x="2154754" y="5757061"/>
                                    <a:ext cx="0" cy="134378"/>
                                  </a:xfrm>
                                  <a:prstGeom prst="line">
                                    <a:avLst/>
                                  </a:prstGeom>
                                  <a:ln w="19050">
                                    <a:solidFill>
                                      <a:srgbClr val="660066"/>
                                    </a:solidFill>
                                  </a:ln>
                                  <a:effectLst/>
                                </p:spPr>
                                <p:style>
                                  <a:lnRef idx="2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1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94" name="Straight Connector 93"/>
                                  <p:cNvCxnSpPr/>
                                  <p:nvPr/>
                                </p:nvCxnSpPr>
                                <p:spPr>
                                  <a:xfrm flipV="1">
                                    <a:off x="5115243" y="5763409"/>
                                    <a:ext cx="0" cy="134380"/>
                                  </a:xfrm>
                                  <a:prstGeom prst="line">
                                    <a:avLst/>
                                  </a:prstGeom>
                                  <a:ln w="19050">
                                    <a:solidFill>
                                      <a:srgbClr val="660066"/>
                                    </a:solidFill>
                                  </a:ln>
                                  <a:effectLst/>
                                </p:spPr>
                                <p:style>
                                  <a:lnRef idx="2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1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95" name="Straight Connector 94"/>
                                  <p:cNvCxnSpPr/>
                                  <p:nvPr/>
                                </p:nvCxnSpPr>
                                <p:spPr>
                                  <a:xfrm flipV="1">
                                    <a:off x="6016943" y="5769759"/>
                                    <a:ext cx="0" cy="134380"/>
                                  </a:xfrm>
                                  <a:prstGeom prst="line">
                                    <a:avLst/>
                                  </a:prstGeom>
                                  <a:ln w="19050">
                                    <a:solidFill>
                                      <a:srgbClr val="660066"/>
                                    </a:solidFill>
                                  </a:ln>
                                  <a:effectLst/>
                                </p:spPr>
                                <p:style>
                                  <a:lnRef idx="2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1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96" name="Straight Connector 95"/>
                                  <p:cNvCxnSpPr/>
                                  <p:nvPr/>
                                </p:nvCxnSpPr>
                                <p:spPr>
                                  <a:xfrm flipV="1">
                                    <a:off x="7020243" y="5776109"/>
                                    <a:ext cx="0" cy="134380"/>
                                  </a:xfrm>
                                  <a:prstGeom prst="line">
                                    <a:avLst/>
                                  </a:prstGeom>
                                  <a:ln w="19050">
                                    <a:solidFill>
                                      <a:srgbClr val="660066"/>
                                    </a:solidFill>
                                  </a:ln>
                                  <a:effectLst/>
                                </p:spPr>
                                <p:style>
                                  <a:lnRef idx="2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1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</p:grpSp>
                            <p:sp>
                              <p:nvSpPr>
                                <p:cNvPr id="74" name="TextBox 73"/>
                                <p:cNvSpPr txBox="1"/>
                                <p:nvPr/>
                              </p:nvSpPr>
                              <p:spPr>
                                <a:xfrm>
                                  <a:off x="1476139" y="5611857"/>
                                  <a:ext cx="468803" cy="338554"/>
                                </a:xfrm>
                                <a:prstGeom prst="rect">
                                  <a:avLst/>
                                </a:prstGeom>
                                <a:noFill/>
                              </p:spPr>
                              <p:txBody>
                                <a:bodyPr wrap="none" rtlCol="0">
                                  <a:spAutoFit/>
                                </a:bodyPr>
                                <a:lstStyle/>
                                <a:p>
                                  <a:r>
                                    <a:rPr lang="en-US" sz="1600" b="1" dirty="0">
                                      <a:solidFill>
                                        <a:srgbClr val="660066"/>
                                      </a:solidFill>
                                    </a:rPr>
                                    <a:t>11/1</a:t>
                                  </a:r>
                                </a:p>
                              </p:txBody>
                            </p:sp>
                            <p:sp>
                              <p:nvSpPr>
                                <p:cNvPr id="75" name="TextBox 74"/>
                                <p:cNvSpPr txBox="1"/>
                                <p:nvPr/>
                              </p:nvSpPr>
                              <p:spPr>
                                <a:xfrm>
                                  <a:off x="2419908" y="5611857"/>
                                  <a:ext cx="468803" cy="338554"/>
                                </a:xfrm>
                                <a:prstGeom prst="rect">
                                  <a:avLst/>
                                </a:prstGeom>
                                <a:noFill/>
                              </p:spPr>
                              <p:txBody>
                                <a:bodyPr wrap="none" rtlCol="0">
                                  <a:spAutoFit/>
                                </a:bodyPr>
                                <a:lstStyle/>
                                <a:p>
                                  <a:r>
                                    <a:rPr lang="en-US" sz="1600" b="1" dirty="0">
                                      <a:solidFill>
                                        <a:srgbClr val="660066"/>
                                      </a:solidFill>
                                    </a:rPr>
                                    <a:t>12/1</a:t>
                                  </a:r>
                                </a:p>
                              </p:txBody>
                            </p:sp>
                            <p:sp>
                              <p:nvSpPr>
                                <p:cNvPr id="76" name="TextBox 75"/>
                                <p:cNvSpPr txBox="1"/>
                                <p:nvPr/>
                              </p:nvSpPr>
                              <p:spPr>
                                <a:xfrm>
                                  <a:off x="3481757" y="5611857"/>
                                  <a:ext cx="385438" cy="338554"/>
                                </a:xfrm>
                                <a:prstGeom prst="rect">
                                  <a:avLst/>
                                </a:prstGeom>
                                <a:noFill/>
                              </p:spPr>
                              <p:txBody>
                                <a:bodyPr wrap="none" rtlCol="0">
                                  <a:spAutoFit/>
                                </a:bodyPr>
                                <a:lstStyle/>
                                <a:p>
                                  <a:r>
                                    <a:rPr lang="en-US" sz="1600" b="1" dirty="0">
                                      <a:solidFill>
                                        <a:srgbClr val="660066"/>
                                      </a:solidFill>
                                    </a:rPr>
                                    <a:t>1/1</a:t>
                                  </a:r>
                                </a:p>
                              </p:txBody>
                            </p:sp>
                            <p:sp>
                              <p:nvSpPr>
                                <p:cNvPr id="77" name="TextBox 76"/>
                                <p:cNvSpPr txBox="1"/>
                                <p:nvPr/>
                              </p:nvSpPr>
                              <p:spPr>
                                <a:xfrm>
                                  <a:off x="4484428" y="5611857"/>
                                  <a:ext cx="385438" cy="338554"/>
                                </a:xfrm>
                                <a:prstGeom prst="rect">
                                  <a:avLst/>
                                </a:prstGeom>
                                <a:noFill/>
                              </p:spPr>
                              <p:txBody>
                                <a:bodyPr wrap="none" rtlCol="0">
                                  <a:spAutoFit/>
                                </a:bodyPr>
                                <a:lstStyle/>
                                <a:p>
                                  <a:r>
                                    <a:rPr lang="en-US" sz="1600" b="1" dirty="0">
                                      <a:solidFill>
                                        <a:srgbClr val="660066"/>
                                      </a:solidFill>
                                    </a:rPr>
                                    <a:t>2/1</a:t>
                                  </a:r>
                                </a:p>
                              </p:txBody>
                            </p:sp>
                            <p:sp>
                              <p:nvSpPr>
                                <p:cNvPr id="78" name="TextBox 77"/>
                                <p:cNvSpPr txBox="1"/>
                                <p:nvPr/>
                              </p:nvSpPr>
                              <p:spPr>
                                <a:xfrm>
                                  <a:off x="5394437" y="5611857"/>
                                  <a:ext cx="385438" cy="338554"/>
                                </a:xfrm>
                                <a:prstGeom prst="rect">
                                  <a:avLst/>
                                </a:prstGeom>
                                <a:noFill/>
                              </p:spPr>
                              <p:txBody>
                                <a:bodyPr wrap="none" rtlCol="0">
                                  <a:spAutoFit/>
                                </a:bodyPr>
                                <a:lstStyle/>
                                <a:p>
                                  <a:r>
                                    <a:rPr lang="en-US" sz="1600" b="1" dirty="0">
                                      <a:solidFill>
                                        <a:srgbClr val="660066"/>
                                      </a:solidFill>
                                    </a:rPr>
                                    <a:t>3/1</a:t>
                                  </a:r>
                                </a:p>
                              </p:txBody>
                            </p:sp>
                            <p:sp>
                              <p:nvSpPr>
                                <p:cNvPr id="79" name="TextBox 78"/>
                                <p:cNvSpPr txBox="1"/>
                                <p:nvPr/>
                              </p:nvSpPr>
                              <p:spPr>
                                <a:xfrm>
                                  <a:off x="6377814" y="5611857"/>
                                  <a:ext cx="385438" cy="338554"/>
                                </a:xfrm>
                                <a:prstGeom prst="rect">
                                  <a:avLst/>
                                </a:prstGeom>
                                <a:noFill/>
                              </p:spPr>
                              <p:txBody>
                                <a:bodyPr wrap="none" rtlCol="0">
                                  <a:spAutoFit/>
                                </a:bodyPr>
                                <a:lstStyle/>
                                <a:p>
                                  <a:r>
                                    <a:rPr lang="en-US" sz="1600" b="1" dirty="0">
                                      <a:solidFill>
                                        <a:srgbClr val="660066"/>
                                      </a:solidFill>
                                    </a:rPr>
                                    <a:t>4/1</a:t>
                                  </a:r>
                                </a:p>
                              </p:txBody>
                            </p:sp>
                            <p:sp>
                              <p:nvSpPr>
                                <p:cNvPr id="81" name="TextBox 80"/>
                                <p:cNvSpPr txBox="1"/>
                                <p:nvPr/>
                              </p:nvSpPr>
                              <p:spPr>
                                <a:xfrm>
                                  <a:off x="3625064" y="5432201"/>
                                  <a:ext cx="496650" cy="276999"/>
                                </a:xfrm>
                                <a:prstGeom prst="rect">
                                  <a:avLst/>
                                </a:prstGeom>
                                <a:noFill/>
                              </p:spPr>
                              <p:txBody>
                                <a:bodyPr wrap="none" rtlCol="0">
                                  <a:spAutoFit/>
                                </a:bodyPr>
                                <a:lstStyle/>
                                <a:p>
                                  <a:r>
                                    <a:rPr lang="en-US" sz="1200" dirty="0">
                                      <a:solidFill>
                                        <a:srgbClr val="660066"/>
                                      </a:solidFill>
                                    </a:rPr>
                                    <a:t>2016</a:t>
                                  </a:r>
                                </a:p>
                              </p:txBody>
                            </p:sp>
                            <p:sp>
                              <p:nvSpPr>
                                <p:cNvPr id="82" name="TextBox 81"/>
                                <p:cNvSpPr txBox="1"/>
                                <p:nvPr/>
                              </p:nvSpPr>
                              <p:spPr>
                                <a:xfrm>
                                  <a:off x="1660996" y="5423093"/>
                                  <a:ext cx="496650" cy="276999"/>
                                </a:xfrm>
                                <a:prstGeom prst="rect">
                                  <a:avLst/>
                                </a:prstGeom>
                                <a:noFill/>
                              </p:spPr>
                              <p:txBody>
                                <a:bodyPr wrap="none" rtlCol="0">
                                  <a:spAutoFit/>
                                </a:bodyPr>
                                <a:lstStyle/>
                                <a:p>
                                  <a:r>
                                    <a:rPr lang="en-US" sz="1200" dirty="0">
                                      <a:solidFill>
                                        <a:srgbClr val="660066"/>
                                      </a:solidFill>
                                    </a:rPr>
                                    <a:t>2015</a:t>
                                  </a:r>
                                </a:p>
                              </p:txBody>
                            </p:sp>
                          </p:grpSp>
                          <p:sp>
                            <p:nvSpPr>
                              <p:cNvPr id="72" name="Oval 71"/>
                              <p:cNvSpPr>
                                <a:spLocks noChangeAspect="1"/>
                              </p:cNvSpPr>
                              <p:nvPr/>
                            </p:nvSpPr>
                            <p:spPr>
                              <a:xfrm>
                                <a:off x="3354444" y="5431024"/>
                                <a:ext cx="231729" cy="230503"/>
                              </a:xfrm>
                              <a:prstGeom prst="ellipse">
                                <a:avLst/>
                              </a:prstGeom>
                              <a:noFill/>
                              <a:ln w="25400">
                                <a:solidFill>
                                  <a:srgbClr val="800000"/>
                                </a:solidFill>
                              </a:ln>
                              <a:effectLst/>
                            </p:spPr>
                            <p:style>
                              <a:lnRef idx="1">
                                <a:schemeClr val="accent1"/>
                              </a:lnRef>
                              <a:fillRef idx="3">
                                <a:schemeClr val="accent1"/>
                              </a:fillRef>
                              <a:effectRef idx="2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/>
                              </a:p>
                            </p:txBody>
                          </p:sp>
                        </p:grpSp>
                        <p:sp>
                          <p:nvSpPr>
                            <p:cNvPr id="70" name="Oval 69"/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>
                              <a:off x="3486482" y="5991854"/>
                              <a:ext cx="231729" cy="230503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rgbClr val="800000"/>
                              </a:solidFill>
                            </a:ln>
                            <a:effectLst/>
                          </p:spPr>
                          <p:style>
                            <a:lnRef idx="1">
                              <a:schemeClr val="accent1"/>
                            </a:lnRef>
                            <a:fillRef idx="3">
                              <a:schemeClr val="accent1"/>
                            </a:fillRef>
                            <a:effectRef idx="2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/>
                            </a:p>
                          </p:txBody>
                        </p:sp>
                      </p:grpSp>
                      <p:sp>
                        <p:nvSpPr>
                          <p:cNvPr id="68" name="Oval 67"/>
                          <p:cNvSpPr>
                            <a:spLocks noChangeAspect="1"/>
                          </p:cNvSpPr>
                          <p:nvPr/>
                        </p:nvSpPr>
                        <p:spPr>
                          <a:xfrm>
                            <a:off x="3626182" y="5991854"/>
                            <a:ext cx="231729" cy="230503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rgbClr val="800000"/>
                            </a:solidFill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66" name="Oval 65"/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778582" y="5991854"/>
                          <a:ext cx="231729" cy="230503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rgbClr val="800000"/>
                          </a:solidFill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sp>
                    <p:nvSpPr>
                      <p:cNvPr id="64" name="Oval 63"/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918282" y="5991854"/>
                        <a:ext cx="231729" cy="230503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rgbClr val="800000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sp>
                  <p:nvSpPr>
                    <p:cNvPr id="62" name="Oval 61"/>
                    <p:cNvSpPr>
                      <a:spLocks noChangeAspect="1"/>
                    </p:cNvSpPr>
                    <p:nvPr/>
                  </p:nvSpPr>
                  <p:spPr>
                    <a:xfrm>
                      <a:off x="4051632" y="5991854"/>
                      <a:ext cx="231729" cy="230503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rgbClr val="800000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60" name="Oval 59"/>
                  <p:cNvSpPr>
                    <a:spLocks noChangeAspect="1"/>
                  </p:cNvSpPr>
                  <p:nvPr/>
                </p:nvSpPr>
                <p:spPr>
                  <a:xfrm>
                    <a:off x="4184982" y="5998204"/>
                    <a:ext cx="231729" cy="230503"/>
                  </a:xfrm>
                  <a:prstGeom prst="ellipse">
                    <a:avLst/>
                  </a:prstGeom>
                  <a:noFill/>
                  <a:ln w="25400">
                    <a:solidFill>
                      <a:srgbClr val="8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58" name="Oval 57"/>
                <p:cNvSpPr>
                  <a:spLocks noChangeAspect="1"/>
                </p:cNvSpPr>
                <p:nvPr/>
              </p:nvSpPr>
              <p:spPr>
                <a:xfrm>
                  <a:off x="4310671" y="5998204"/>
                  <a:ext cx="231729" cy="230503"/>
                </a:xfrm>
                <a:prstGeom prst="ellipse">
                  <a:avLst/>
                </a:prstGeom>
                <a:noFill/>
                <a:ln w="25400">
                  <a:solidFill>
                    <a:srgbClr val="8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98" name="TextBox 97"/>
              <p:cNvSpPr txBox="1"/>
              <p:nvPr/>
            </p:nvSpPr>
            <p:spPr>
              <a:xfrm>
                <a:off x="582025" y="3524986"/>
                <a:ext cx="28866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rgbClr val="660066"/>
                    </a:solidFill>
                  </a:rPr>
                  <a:t>4</a:t>
                </a:r>
              </a:p>
            </p:txBody>
          </p:sp>
          <p:sp>
            <p:nvSpPr>
              <p:cNvPr id="99" name="TextBox 98"/>
              <p:cNvSpPr txBox="1"/>
              <p:nvPr/>
            </p:nvSpPr>
            <p:spPr>
              <a:xfrm>
                <a:off x="582266" y="3923362"/>
                <a:ext cx="28866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rgbClr val="660066"/>
                    </a:solidFill>
                  </a:rPr>
                  <a:t>2</a:t>
                </a:r>
              </a:p>
            </p:txBody>
          </p:sp>
          <p:sp>
            <p:nvSpPr>
              <p:cNvPr id="100" name="TextBox 99"/>
              <p:cNvSpPr txBox="1"/>
              <p:nvPr/>
            </p:nvSpPr>
            <p:spPr>
              <a:xfrm>
                <a:off x="577689" y="4329255"/>
                <a:ext cx="28866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rgbClr val="660066"/>
                    </a:solidFill>
                  </a:rPr>
                  <a:t>0</a:t>
                </a:r>
              </a:p>
            </p:txBody>
          </p:sp>
          <p:sp>
            <p:nvSpPr>
              <p:cNvPr id="101" name="TextBox 100"/>
              <p:cNvSpPr txBox="1"/>
              <p:nvPr/>
            </p:nvSpPr>
            <p:spPr>
              <a:xfrm>
                <a:off x="519958" y="4682220"/>
                <a:ext cx="35147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rgbClr val="660066"/>
                    </a:solidFill>
                  </a:rPr>
                  <a:t>-2</a:t>
                </a:r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>
                <a:off x="521535" y="5074244"/>
                <a:ext cx="35147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rgbClr val="660066"/>
                    </a:solidFill>
                  </a:rPr>
                  <a:t>-4</a:t>
                </a:r>
              </a:p>
            </p:txBody>
          </p:sp>
          <p:cxnSp>
            <p:nvCxnSpPr>
              <p:cNvPr id="104" name="Straight Connector 103"/>
              <p:cNvCxnSpPr/>
              <p:nvPr/>
            </p:nvCxnSpPr>
            <p:spPr>
              <a:xfrm flipH="1">
                <a:off x="864469" y="3699322"/>
                <a:ext cx="91438" cy="0"/>
              </a:xfrm>
              <a:prstGeom prst="line">
                <a:avLst/>
              </a:prstGeom>
              <a:ln>
                <a:solidFill>
                  <a:srgbClr val="660066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/>
              <p:cNvCxnSpPr/>
              <p:nvPr/>
            </p:nvCxnSpPr>
            <p:spPr>
              <a:xfrm flipH="1">
                <a:off x="864469" y="4112072"/>
                <a:ext cx="91438" cy="0"/>
              </a:xfrm>
              <a:prstGeom prst="line">
                <a:avLst/>
              </a:prstGeom>
              <a:ln>
                <a:solidFill>
                  <a:srgbClr val="660066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 flipH="1">
                <a:off x="864469" y="4841654"/>
                <a:ext cx="91438" cy="0"/>
              </a:xfrm>
              <a:prstGeom prst="line">
                <a:avLst/>
              </a:prstGeom>
              <a:ln>
                <a:solidFill>
                  <a:srgbClr val="660066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/>
              <p:nvPr/>
            </p:nvCxnSpPr>
            <p:spPr>
              <a:xfrm flipH="1">
                <a:off x="864465" y="5234723"/>
                <a:ext cx="91438" cy="0"/>
              </a:xfrm>
              <a:prstGeom prst="line">
                <a:avLst/>
              </a:prstGeom>
              <a:ln>
                <a:solidFill>
                  <a:srgbClr val="660066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5" name="Straight Connector 114"/>
            <p:cNvCxnSpPr/>
            <p:nvPr/>
          </p:nvCxnSpPr>
          <p:spPr>
            <a:xfrm flipH="1">
              <a:off x="8061805" y="3677938"/>
              <a:ext cx="91438" cy="0"/>
            </a:xfrm>
            <a:prstGeom prst="line">
              <a:avLst/>
            </a:prstGeom>
            <a:ln>
              <a:solidFill>
                <a:srgbClr val="66006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 flipH="1">
              <a:off x="8061805" y="4090688"/>
              <a:ext cx="91438" cy="0"/>
            </a:xfrm>
            <a:prstGeom prst="line">
              <a:avLst/>
            </a:prstGeom>
            <a:ln>
              <a:solidFill>
                <a:srgbClr val="66006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 flipH="1">
              <a:off x="8061805" y="4820270"/>
              <a:ext cx="91438" cy="0"/>
            </a:xfrm>
            <a:prstGeom prst="line">
              <a:avLst/>
            </a:prstGeom>
            <a:ln>
              <a:solidFill>
                <a:srgbClr val="66006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 flipH="1">
              <a:off x="8061801" y="5213339"/>
              <a:ext cx="91438" cy="0"/>
            </a:xfrm>
            <a:prstGeom prst="line">
              <a:avLst/>
            </a:prstGeom>
            <a:ln>
              <a:solidFill>
                <a:srgbClr val="66006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2" name="TextBox 121"/>
          <p:cNvSpPr txBox="1"/>
          <p:nvPr/>
        </p:nvSpPr>
        <p:spPr>
          <a:xfrm>
            <a:off x="2028419" y="1653270"/>
            <a:ext cx="510178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solidFill>
                  <a:srgbClr val="660066"/>
                </a:solidFill>
              </a:rPr>
              <a:t>Daily Arctic Oscillation Index at 1000 hPa</a:t>
            </a:r>
          </a:p>
        </p:txBody>
      </p:sp>
      <p:sp>
        <p:nvSpPr>
          <p:cNvPr id="133" name="Rectangle 132"/>
          <p:cNvSpPr/>
          <p:nvPr/>
        </p:nvSpPr>
        <p:spPr>
          <a:xfrm>
            <a:off x="209439" y="82260"/>
            <a:ext cx="87144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5"/>
              </a:buClr>
            </a:pPr>
            <a:r>
              <a:rPr lang="en-US" sz="3600" dirty="0">
                <a:solidFill>
                  <a:srgbClr val="660066"/>
                </a:solidFill>
                <a:cs typeface="Calibri"/>
              </a:rPr>
              <a:t>Comparison of Events with AO Phase Reversal</a:t>
            </a:r>
          </a:p>
        </p:txBody>
      </p:sp>
    </p:spTree>
    <p:extLst>
      <p:ext uri="{BB962C8B-B14F-4D97-AF65-F5344CB8AC3E}">
        <p14:creationId xmlns:p14="http://schemas.microsoft.com/office/powerpoint/2010/main" val="9079481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660066"/>
                </a:solidFill>
              </a:rPr>
              <a:t>Road Map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6560" y="1371959"/>
            <a:ext cx="6719725" cy="4931434"/>
          </a:xfrm>
        </p:spPr>
        <p:txBody>
          <a:bodyPr>
            <a:normAutofit fontScale="92500" lnSpcReduction="20000"/>
          </a:bodyPr>
          <a:lstStyle/>
          <a:p>
            <a:r>
              <a:rPr lang="en-US" sz="3600" dirty="0">
                <a:solidFill>
                  <a:srgbClr val="660066">
                    <a:alpha val="40000"/>
                  </a:srgbClr>
                </a:solidFill>
              </a:rPr>
              <a:t>Key ingredients  </a:t>
            </a:r>
          </a:p>
          <a:p>
            <a:pPr lvl="1"/>
            <a:r>
              <a:rPr lang="en-US" dirty="0">
                <a:solidFill>
                  <a:srgbClr val="660066">
                    <a:alpha val="40000"/>
                  </a:srgbClr>
                </a:solidFill>
              </a:rPr>
              <a:t>Arctic Amplification </a:t>
            </a:r>
          </a:p>
          <a:p>
            <a:pPr lvl="1"/>
            <a:r>
              <a:rPr lang="en-US" dirty="0">
                <a:solidFill>
                  <a:srgbClr val="660066">
                    <a:alpha val="40000"/>
                  </a:srgbClr>
                </a:solidFill>
              </a:rPr>
              <a:t>Rapid Arctic Warming Events</a:t>
            </a:r>
          </a:p>
          <a:p>
            <a:pPr lvl="1"/>
            <a:r>
              <a:rPr lang="en-US" dirty="0">
                <a:solidFill>
                  <a:srgbClr val="660066">
                    <a:alpha val="40000"/>
                  </a:srgbClr>
                </a:solidFill>
              </a:rPr>
              <a:t>Arctic Influence on Mid-Latitude Weather </a:t>
            </a:r>
          </a:p>
          <a:p>
            <a:pPr marL="457200" lvl="1" indent="0">
              <a:buClr>
                <a:schemeClr val="accent5">
                  <a:lumMod val="50000"/>
                </a:schemeClr>
              </a:buClr>
              <a:buNone/>
            </a:pPr>
            <a:endParaRPr lang="en-US" dirty="0">
              <a:solidFill>
                <a:srgbClr val="660066">
                  <a:alpha val="40000"/>
                </a:srgbClr>
              </a:solidFill>
            </a:endParaRPr>
          </a:p>
          <a:p>
            <a:r>
              <a:rPr lang="en-US" sz="3600" dirty="0">
                <a:solidFill>
                  <a:srgbClr val="660066">
                    <a:alpha val="40000"/>
                  </a:srgbClr>
                </a:solidFill>
              </a:rPr>
              <a:t>Motivation behind this study</a:t>
            </a:r>
          </a:p>
          <a:p>
            <a:endParaRPr lang="en-US" sz="3600" dirty="0">
              <a:solidFill>
                <a:srgbClr val="660066"/>
              </a:solidFill>
            </a:endParaRPr>
          </a:p>
          <a:p>
            <a:r>
              <a:rPr lang="en-US" sz="3600" dirty="0">
                <a:solidFill>
                  <a:srgbClr val="660066"/>
                </a:solidFill>
              </a:rPr>
              <a:t>Results</a:t>
            </a:r>
            <a:endParaRPr lang="is-IS" sz="3600" dirty="0">
              <a:solidFill>
                <a:srgbClr val="660066"/>
              </a:solidFill>
            </a:endParaRPr>
          </a:p>
          <a:p>
            <a:pPr marL="0" indent="0">
              <a:buNone/>
            </a:pPr>
            <a:endParaRPr lang="is-IS" sz="3600" dirty="0">
              <a:solidFill>
                <a:srgbClr val="660066"/>
              </a:solidFill>
            </a:endParaRPr>
          </a:p>
          <a:p>
            <a:r>
              <a:rPr lang="is-IS" sz="3600" dirty="0">
                <a:solidFill>
                  <a:srgbClr val="660066">
                    <a:alpha val="40000"/>
                  </a:srgbClr>
                </a:solidFill>
              </a:rPr>
              <a:t>Summarize</a:t>
            </a:r>
          </a:p>
          <a:p>
            <a:pPr>
              <a:buClr>
                <a:schemeClr val="accent5">
                  <a:lumMod val="50000"/>
                </a:schemeClr>
              </a:buClr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599934"/>
            <a:ext cx="2133600" cy="270911"/>
          </a:xfrm>
        </p:spPr>
        <p:txBody>
          <a:bodyPr/>
          <a:lstStyle/>
          <a:p>
            <a:fld id="{0FB56013-B943-42BA-886F-6F9D4EB85E9D}" type="slidenum">
              <a:rPr lang="en-US" smtClean="0">
                <a:solidFill>
                  <a:srgbClr val="660066"/>
                </a:solidFill>
              </a:rPr>
              <a:t>19</a:t>
            </a:fld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-372706" y="6599934"/>
            <a:ext cx="2577572" cy="2709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660066"/>
                </a:solidFill>
              </a:rPr>
              <a:t>ATMS Seminar Spring 2018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66200" y="67945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87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660066"/>
                </a:solidFill>
              </a:rPr>
              <a:t>Road Map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6560" y="1371959"/>
            <a:ext cx="6719725" cy="4931434"/>
          </a:xfrm>
        </p:spPr>
        <p:txBody>
          <a:bodyPr>
            <a:normAutofit fontScale="92500" lnSpcReduction="20000"/>
          </a:bodyPr>
          <a:lstStyle/>
          <a:p>
            <a:r>
              <a:rPr lang="en-US" sz="3600" dirty="0">
                <a:solidFill>
                  <a:srgbClr val="660066"/>
                </a:solidFill>
              </a:rPr>
              <a:t>Key ingredients  </a:t>
            </a:r>
          </a:p>
          <a:p>
            <a:pPr lvl="1">
              <a:buClr>
                <a:schemeClr val="accent5">
                  <a:lumMod val="50000"/>
                </a:schemeClr>
              </a:buClr>
            </a:pPr>
            <a:r>
              <a:rPr lang="en-US" dirty="0">
                <a:solidFill>
                  <a:srgbClr val="660066"/>
                </a:solidFill>
              </a:rPr>
              <a:t>Arctic Amplification </a:t>
            </a:r>
          </a:p>
          <a:p>
            <a:pPr lvl="1">
              <a:buClr>
                <a:schemeClr val="accent5">
                  <a:lumMod val="50000"/>
                </a:schemeClr>
              </a:buClr>
            </a:pPr>
            <a:r>
              <a:rPr lang="en-US" dirty="0">
                <a:solidFill>
                  <a:srgbClr val="660066"/>
                </a:solidFill>
              </a:rPr>
              <a:t>Rapid Arctic Warming Events</a:t>
            </a:r>
          </a:p>
          <a:p>
            <a:pPr lvl="1">
              <a:buClr>
                <a:schemeClr val="accent5">
                  <a:lumMod val="50000"/>
                </a:schemeClr>
              </a:buClr>
            </a:pPr>
            <a:r>
              <a:rPr lang="en-US" dirty="0">
                <a:solidFill>
                  <a:srgbClr val="660066"/>
                </a:solidFill>
              </a:rPr>
              <a:t>Arctic Influence on Mid-Latitude Weather </a:t>
            </a:r>
          </a:p>
          <a:p>
            <a:pPr marL="457200" lvl="1" indent="0">
              <a:buClr>
                <a:schemeClr val="accent5">
                  <a:lumMod val="50000"/>
                </a:schemeClr>
              </a:buClr>
              <a:buNone/>
            </a:pPr>
            <a:endParaRPr lang="en-US" dirty="0">
              <a:solidFill>
                <a:srgbClr val="660066"/>
              </a:solidFill>
            </a:endParaRPr>
          </a:p>
          <a:p>
            <a:r>
              <a:rPr lang="en-US" sz="3600" dirty="0">
                <a:solidFill>
                  <a:srgbClr val="660066"/>
                </a:solidFill>
              </a:rPr>
              <a:t>Motivation behind this study</a:t>
            </a:r>
          </a:p>
          <a:p>
            <a:endParaRPr lang="en-US" sz="3600" dirty="0">
              <a:solidFill>
                <a:srgbClr val="660066"/>
              </a:solidFill>
            </a:endParaRPr>
          </a:p>
          <a:p>
            <a:r>
              <a:rPr lang="en-US" sz="3600" dirty="0">
                <a:solidFill>
                  <a:srgbClr val="660066"/>
                </a:solidFill>
              </a:rPr>
              <a:t>Results</a:t>
            </a:r>
            <a:endParaRPr lang="is-IS" sz="3600" dirty="0">
              <a:solidFill>
                <a:srgbClr val="660066"/>
              </a:solidFill>
            </a:endParaRPr>
          </a:p>
          <a:p>
            <a:pPr marL="0" indent="0">
              <a:buNone/>
            </a:pPr>
            <a:endParaRPr lang="is-IS" sz="3600" dirty="0">
              <a:solidFill>
                <a:srgbClr val="660066"/>
              </a:solidFill>
            </a:endParaRPr>
          </a:p>
          <a:p>
            <a:r>
              <a:rPr lang="is-IS" sz="3600" dirty="0">
                <a:solidFill>
                  <a:srgbClr val="660066"/>
                </a:solidFill>
              </a:rPr>
              <a:t>Summarize</a:t>
            </a:r>
          </a:p>
          <a:p>
            <a:pPr>
              <a:buClr>
                <a:schemeClr val="accent5">
                  <a:lumMod val="50000"/>
                </a:schemeClr>
              </a:buClr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599934"/>
            <a:ext cx="2133600" cy="270911"/>
          </a:xfrm>
        </p:spPr>
        <p:txBody>
          <a:bodyPr/>
          <a:lstStyle/>
          <a:p>
            <a:fld id="{0FB56013-B943-42BA-886F-6F9D4EB85E9D}" type="slidenum">
              <a:rPr lang="en-US" smtClean="0">
                <a:solidFill>
                  <a:srgbClr val="660066"/>
                </a:solidFill>
              </a:rPr>
              <a:t>2</a:t>
            </a:fld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-372706" y="6599934"/>
            <a:ext cx="2577572" cy="2709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660066"/>
                </a:solidFill>
              </a:rPr>
              <a:t>ATMS Seminar Spring 2018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66200" y="67945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3817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80515" y="116536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-372706" y="6599934"/>
            <a:ext cx="2577572" cy="2709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660066"/>
                </a:solidFill>
              </a:rPr>
              <a:t>ATMS Seminar Spring 2018</a:t>
            </a:r>
          </a:p>
        </p:txBody>
      </p:sp>
      <p:pic>
        <p:nvPicPr>
          <p:cNvPr id="2" name="Picture 1" descr="fig_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263" y="1165369"/>
            <a:ext cx="3823368" cy="5099021"/>
          </a:xfrm>
          <a:prstGeom prst="rect">
            <a:avLst/>
          </a:prstGeom>
        </p:spPr>
      </p:pic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599934"/>
            <a:ext cx="2133600" cy="270911"/>
          </a:xfrm>
        </p:spPr>
        <p:txBody>
          <a:bodyPr/>
          <a:lstStyle/>
          <a:p>
            <a:fld id="{0FB56013-B943-42BA-886F-6F9D4EB85E9D}" type="slidenum">
              <a:rPr lang="en-US" smtClean="0">
                <a:solidFill>
                  <a:srgbClr val="660066"/>
                </a:solidFill>
              </a:rPr>
              <a:t>20</a:t>
            </a:fld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70532" y="1377207"/>
            <a:ext cx="421893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rgbClr val="660066"/>
                </a:solidFill>
              </a:rPr>
              <a:t>Positive Tropospheric Polar Cap Height (PCH) anomalies north of 65° N. Latitude.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>
              <a:solidFill>
                <a:srgbClr val="660066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rgbClr val="660066"/>
                </a:solidFill>
              </a:rPr>
              <a:t>PCH anomalies greater than 1.5σ</a:t>
            </a:r>
          </a:p>
          <a:p>
            <a:endParaRPr lang="en-US" sz="2000" dirty="0">
              <a:solidFill>
                <a:srgbClr val="660066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rgbClr val="660066"/>
                </a:solidFill>
              </a:rPr>
              <a:t>Stratospheric PCH anomalies remain neutral to negative. </a:t>
            </a:r>
          </a:p>
          <a:p>
            <a:endParaRPr lang="en-US" sz="2000" dirty="0">
              <a:solidFill>
                <a:srgbClr val="660066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rgbClr val="660066"/>
                </a:solidFill>
              </a:rPr>
              <a:t>Stratospheric warming must not be present during event, nor 15 days prior to event. 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>
              <a:solidFill>
                <a:srgbClr val="660066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rgbClr val="660066"/>
                </a:solidFill>
              </a:rPr>
              <a:t>AO reversal must be present.   </a:t>
            </a:r>
          </a:p>
        </p:txBody>
      </p:sp>
      <p:sp>
        <p:nvSpPr>
          <p:cNvPr id="4" name="Rectangle 3"/>
          <p:cNvSpPr/>
          <p:nvPr/>
        </p:nvSpPr>
        <p:spPr>
          <a:xfrm>
            <a:off x="294104" y="82260"/>
            <a:ext cx="83953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660066"/>
                </a:solidFill>
              </a:rPr>
              <a:t>Rapid Tropospheric Warming (RTW) Criteria</a:t>
            </a:r>
            <a:endParaRPr lang="en-US" sz="3600" dirty="0"/>
          </a:p>
        </p:txBody>
      </p:sp>
      <p:sp>
        <p:nvSpPr>
          <p:cNvPr id="19" name="Rectangle 18"/>
          <p:cNvSpPr/>
          <p:nvPr/>
        </p:nvSpPr>
        <p:spPr>
          <a:xfrm>
            <a:off x="468564" y="1152669"/>
            <a:ext cx="3841655" cy="11460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ame 20"/>
          <p:cNvSpPr/>
          <p:nvPr/>
        </p:nvSpPr>
        <p:spPr>
          <a:xfrm>
            <a:off x="1739900" y="3365500"/>
            <a:ext cx="736600" cy="540512"/>
          </a:xfrm>
          <a:prstGeom prst="frame">
            <a:avLst>
              <a:gd name="adj1" fmla="val 0"/>
            </a:avLst>
          </a:prstGeom>
          <a:noFill/>
          <a:ln w="31750">
            <a:solidFill>
              <a:srgbClr val="66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60066"/>
              </a:solidFill>
            </a:endParaRPr>
          </a:p>
        </p:txBody>
      </p:sp>
      <p:sp>
        <p:nvSpPr>
          <p:cNvPr id="22" name="Frame 21"/>
          <p:cNvSpPr/>
          <p:nvPr/>
        </p:nvSpPr>
        <p:spPr>
          <a:xfrm>
            <a:off x="825500" y="2540000"/>
            <a:ext cx="1663700" cy="647700"/>
          </a:xfrm>
          <a:prstGeom prst="frame">
            <a:avLst>
              <a:gd name="adj1" fmla="val 0"/>
            </a:avLst>
          </a:prstGeom>
          <a:noFill/>
          <a:ln w="31750">
            <a:solidFill>
              <a:srgbClr val="66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60066"/>
              </a:solidFill>
            </a:endParaRPr>
          </a:p>
        </p:txBody>
      </p:sp>
      <p:sp>
        <p:nvSpPr>
          <p:cNvPr id="23" name="Frame 22"/>
          <p:cNvSpPr/>
          <p:nvPr/>
        </p:nvSpPr>
        <p:spPr>
          <a:xfrm>
            <a:off x="825501" y="4292600"/>
            <a:ext cx="1598676" cy="685800"/>
          </a:xfrm>
          <a:prstGeom prst="frame">
            <a:avLst>
              <a:gd name="adj1" fmla="val 0"/>
            </a:avLst>
          </a:prstGeom>
          <a:noFill/>
          <a:ln w="31750">
            <a:solidFill>
              <a:srgbClr val="66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60066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68564" y="4049079"/>
            <a:ext cx="3841655" cy="222882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60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2" grpId="0" animBg="1"/>
      <p:bldP spid="22" grpId="1" animBg="1"/>
      <p:bldP spid="23" grpId="0" animBg="1"/>
      <p:bldP spid="23" grpId="1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80515" y="116536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-372706" y="6599934"/>
            <a:ext cx="2577572" cy="2709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660066"/>
                </a:solidFill>
              </a:rPr>
              <a:t>ATMS Seminar Spring 2018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599934"/>
            <a:ext cx="2133600" cy="270911"/>
          </a:xfrm>
        </p:spPr>
        <p:txBody>
          <a:bodyPr/>
          <a:lstStyle/>
          <a:p>
            <a:fld id="{0FB56013-B943-42BA-886F-6F9D4EB85E9D}" type="slidenum">
              <a:rPr lang="en-US" smtClean="0">
                <a:solidFill>
                  <a:srgbClr val="660066"/>
                </a:solidFill>
              </a:rPr>
              <a:t>21</a:t>
            </a:fld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4104" y="82260"/>
            <a:ext cx="83953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660066"/>
                </a:solidFill>
              </a:rPr>
              <a:t>Rapid Tropospheric Warming (RTW) Events</a:t>
            </a:r>
            <a:endParaRPr lang="en-US" sz="3600" dirty="0"/>
          </a:p>
        </p:txBody>
      </p:sp>
      <p:pic>
        <p:nvPicPr>
          <p:cNvPr id="7" name="Picture 6" descr="Screen Shot 2018-03-29 at 12.14.2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342" y="1165369"/>
            <a:ext cx="3663645" cy="50362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0" y="2607042"/>
            <a:ext cx="38984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660066"/>
                </a:solidFill>
              </a:rPr>
              <a:t>Identified cases from 1979-2016:</a:t>
            </a:r>
          </a:p>
          <a:p>
            <a:endParaRPr lang="en-US" sz="2000" dirty="0">
              <a:solidFill>
                <a:srgbClr val="660066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solidFill>
                  <a:srgbClr val="660066"/>
                </a:solidFill>
              </a:rPr>
              <a:t>30 RTW events</a:t>
            </a:r>
          </a:p>
          <a:p>
            <a:endParaRPr lang="en-US" sz="2000" dirty="0">
              <a:solidFill>
                <a:srgbClr val="660066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solidFill>
                  <a:srgbClr val="660066"/>
                </a:solidFill>
              </a:rPr>
              <a:t>28 SSW events  </a:t>
            </a:r>
          </a:p>
        </p:txBody>
      </p:sp>
    </p:spTree>
    <p:extLst>
      <p:ext uri="{BB962C8B-B14F-4D97-AF65-F5344CB8AC3E}">
        <p14:creationId xmlns:p14="http://schemas.microsoft.com/office/powerpoint/2010/main" val="2921067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2"/>
          <p:cNvSpPr txBox="1">
            <a:spLocks/>
          </p:cNvSpPr>
          <p:nvPr/>
        </p:nvSpPr>
        <p:spPr>
          <a:xfrm>
            <a:off x="-372706" y="6599934"/>
            <a:ext cx="2577572" cy="2709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660066"/>
                </a:solidFill>
              </a:rPr>
              <a:t>ATMS Seminar Spring 2018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599934"/>
            <a:ext cx="2133600" cy="270911"/>
          </a:xfrm>
        </p:spPr>
        <p:txBody>
          <a:bodyPr/>
          <a:lstStyle/>
          <a:p>
            <a:fld id="{0FB56013-B943-42BA-886F-6F9D4EB85E9D}" type="slidenum">
              <a:rPr lang="en-US" smtClean="0">
                <a:solidFill>
                  <a:srgbClr val="660066"/>
                </a:solidFill>
              </a:rPr>
              <a:t>22</a:t>
            </a:fld>
            <a:endParaRPr lang="en-US" dirty="0">
              <a:solidFill>
                <a:srgbClr val="660066"/>
              </a:solidFill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311102" y="1957236"/>
            <a:ext cx="8349181" cy="2433127"/>
            <a:chOff x="546694" y="3469381"/>
            <a:chExt cx="7612900" cy="2218560"/>
          </a:xfrm>
        </p:grpSpPr>
        <p:grpSp>
          <p:nvGrpSpPr>
            <p:cNvPr id="8" name="Group 7"/>
            <p:cNvGrpSpPr/>
            <p:nvPr/>
          </p:nvGrpSpPr>
          <p:grpSpPr>
            <a:xfrm>
              <a:off x="546694" y="3469381"/>
              <a:ext cx="7612900" cy="2218560"/>
              <a:chOff x="519958" y="3496117"/>
              <a:chExt cx="7612900" cy="2218560"/>
            </a:xfrm>
          </p:grpSpPr>
          <p:sp>
            <p:nvSpPr>
              <p:cNvPr id="14" name="Freeform 13"/>
              <p:cNvSpPr>
                <a:spLocks/>
              </p:cNvSpPr>
              <p:nvPr/>
            </p:nvSpPr>
            <p:spPr>
              <a:xfrm>
                <a:off x="2686050" y="3834111"/>
                <a:ext cx="607721" cy="694837"/>
              </a:xfrm>
              <a:custGeom>
                <a:avLst/>
                <a:gdLst>
                  <a:gd name="connsiteX0" fmla="*/ 0 w 635153"/>
                  <a:gd name="connsiteY0" fmla="*/ 702964 h 706021"/>
                  <a:gd name="connsiteX1" fmla="*/ 53975 w 635153"/>
                  <a:gd name="connsiteY1" fmla="*/ 569614 h 706021"/>
                  <a:gd name="connsiteX2" fmla="*/ 114300 w 635153"/>
                  <a:gd name="connsiteY2" fmla="*/ 375939 h 706021"/>
                  <a:gd name="connsiteX3" fmla="*/ 165100 w 635153"/>
                  <a:gd name="connsiteY3" fmla="*/ 207664 h 706021"/>
                  <a:gd name="connsiteX4" fmla="*/ 206375 w 635153"/>
                  <a:gd name="connsiteY4" fmla="*/ 87014 h 706021"/>
                  <a:gd name="connsiteX5" fmla="*/ 225425 w 635153"/>
                  <a:gd name="connsiteY5" fmla="*/ 45739 h 706021"/>
                  <a:gd name="connsiteX6" fmla="*/ 247650 w 635153"/>
                  <a:gd name="connsiteY6" fmla="*/ 10814 h 706021"/>
                  <a:gd name="connsiteX7" fmla="*/ 257175 w 635153"/>
                  <a:gd name="connsiteY7" fmla="*/ 4464 h 706021"/>
                  <a:gd name="connsiteX8" fmla="*/ 273050 w 635153"/>
                  <a:gd name="connsiteY8" fmla="*/ 1289 h 706021"/>
                  <a:gd name="connsiteX9" fmla="*/ 295275 w 635153"/>
                  <a:gd name="connsiteY9" fmla="*/ 26689 h 706021"/>
                  <a:gd name="connsiteX10" fmla="*/ 330200 w 635153"/>
                  <a:gd name="connsiteY10" fmla="*/ 90189 h 706021"/>
                  <a:gd name="connsiteX11" fmla="*/ 349250 w 635153"/>
                  <a:gd name="connsiteY11" fmla="*/ 140989 h 706021"/>
                  <a:gd name="connsiteX12" fmla="*/ 371475 w 635153"/>
                  <a:gd name="connsiteY12" fmla="*/ 185439 h 706021"/>
                  <a:gd name="connsiteX13" fmla="*/ 412750 w 635153"/>
                  <a:gd name="connsiteY13" fmla="*/ 347364 h 706021"/>
                  <a:gd name="connsiteX14" fmla="*/ 441325 w 635153"/>
                  <a:gd name="connsiteY14" fmla="*/ 375939 h 706021"/>
                  <a:gd name="connsiteX15" fmla="*/ 460375 w 635153"/>
                  <a:gd name="connsiteY15" fmla="*/ 375939 h 706021"/>
                  <a:gd name="connsiteX16" fmla="*/ 485775 w 635153"/>
                  <a:gd name="connsiteY16" fmla="*/ 356889 h 706021"/>
                  <a:gd name="connsiteX17" fmla="*/ 508000 w 635153"/>
                  <a:gd name="connsiteY17" fmla="*/ 366414 h 706021"/>
                  <a:gd name="connsiteX18" fmla="*/ 527050 w 635153"/>
                  <a:gd name="connsiteY18" fmla="*/ 388639 h 706021"/>
                  <a:gd name="connsiteX19" fmla="*/ 552450 w 635153"/>
                  <a:gd name="connsiteY19" fmla="*/ 439439 h 706021"/>
                  <a:gd name="connsiteX20" fmla="*/ 577850 w 635153"/>
                  <a:gd name="connsiteY20" fmla="*/ 515639 h 706021"/>
                  <a:gd name="connsiteX21" fmla="*/ 596900 w 635153"/>
                  <a:gd name="connsiteY21" fmla="*/ 582314 h 706021"/>
                  <a:gd name="connsiteX22" fmla="*/ 619125 w 635153"/>
                  <a:gd name="connsiteY22" fmla="*/ 661689 h 706021"/>
                  <a:gd name="connsiteX23" fmla="*/ 635000 w 635153"/>
                  <a:gd name="connsiteY23" fmla="*/ 702964 h 706021"/>
                  <a:gd name="connsiteX24" fmla="*/ 609600 w 635153"/>
                  <a:gd name="connsiteY24" fmla="*/ 702964 h 706021"/>
                  <a:gd name="connsiteX25" fmla="*/ 0 w 635153"/>
                  <a:gd name="connsiteY25" fmla="*/ 702964 h 706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35153" h="706021">
                    <a:moveTo>
                      <a:pt x="0" y="702964"/>
                    </a:moveTo>
                    <a:cubicBezTo>
                      <a:pt x="17462" y="663541"/>
                      <a:pt x="34925" y="624118"/>
                      <a:pt x="53975" y="569614"/>
                    </a:cubicBezTo>
                    <a:cubicBezTo>
                      <a:pt x="73025" y="515110"/>
                      <a:pt x="95779" y="436264"/>
                      <a:pt x="114300" y="375939"/>
                    </a:cubicBezTo>
                    <a:cubicBezTo>
                      <a:pt x="132821" y="315614"/>
                      <a:pt x="149754" y="255818"/>
                      <a:pt x="165100" y="207664"/>
                    </a:cubicBezTo>
                    <a:cubicBezTo>
                      <a:pt x="180446" y="159510"/>
                      <a:pt x="196321" y="114001"/>
                      <a:pt x="206375" y="87014"/>
                    </a:cubicBezTo>
                    <a:cubicBezTo>
                      <a:pt x="216429" y="60026"/>
                      <a:pt x="218546" y="58439"/>
                      <a:pt x="225425" y="45739"/>
                    </a:cubicBezTo>
                    <a:cubicBezTo>
                      <a:pt x="232304" y="33039"/>
                      <a:pt x="242358" y="17693"/>
                      <a:pt x="247650" y="10814"/>
                    </a:cubicBezTo>
                    <a:cubicBezTo>
                      <a:pt x="252942" y="3935"/>
                      <a:pt x="252942" y="6051"/>
                      <a:pt x="257175" y="4464"/>
                    </a:cubicBezTo>
                    <a:cubicBezTo>
                      <a:pt x="261408" y="2877"/>
                      <a:pt x="266700" y="-2415"/>
                      <a:pt x="273050" y="1289"/>
                    </a:cubicBezTo>
                    <a:cubicBezTo>
                      <a:pt x="279400" y="4993"/>
                      <a:pt x="285750" y="11872"/>
                      <a:pt x="295275" y="26689"/>
                    </a:cubicBezTo>
                    <a:cubicBezTo>
                      <a:pt x="304800" y="41506"/>
                      <a:pt x="321204" y="71139"/>
                      <a:pt x="330200" y="90189"/>
                    </a:cubicBezTo>
                    <a:cubicBezTo>
                      <a:pt x="339196" y="109239"/>
                      <a:pt x="342371" y="125114"/>
                      <a:pt x="349250" y="140989"/>
                    </a:cubicBezTo>
                    <a:cubicBezTo>
                      <a:pt x="356129" y="156864"/>
                      <a:pt x="360892" y="151043"/>
                      <a:pt x="371475" y="185439"/>
                    </a:cubicBezTo>
                    <a:cubicBezTo>
                      <a:pt x="382058" y="219835"/>
                      <a:pt x="401108" y="315614"/>
                      <a:pt x="412750" y="347364"/>
                    </a:cubicBezTo>
                    <a:cubicBezTo>
                      <a:pt x="424392" y="379114"/>
                      <a:pt x="433388" y="371176"/>
                      <a:pt x="441325" y="375939"/>
                    </a:cubicBezTo>
                    <a:cubicBezTo>
                      <a:pt x="449263" y="380701"/>
                      <a:pt x="452967" y="379114"/>
                      <a:pt x="460375" y="375939"/>
                    </a:cubicBezTo>
                    <a:cubicBezTo>
                      <a:pt x="467783" y="372764"/>
                      <a:pt x="477837" y="358477"/>
                      <a:pt x="485775" y="356889"/>
                    </a:cubicBezTo>
                    <a:cubicBezTo>
                      <a:pt x="493713" y="355301"/>
                      <a:pt x="501121" y="361122"/>
                      <a:pt x="508000" y="366414"/>
                    </a:cubicBezTo>
                    <a:cubicBezTo>
                      <a:pt x="514879" y="371706"/>
                      <a:pt x="519642" y="376468"/>
                      <a:pt x="527050" y="388639"/>
                    </a:cubicBezTo>
                    <a:cubicBezTo>
                      <a:pt x="534458" y="400810"/>
                      <a:pt x="543983" y="418272"/>
                      <a:pt x="552450" y="439439"/>
                    </a:cubicBezTo>
                    <a:cubicBezTo>
                      <a:pt x="560917" y="460606"/>
                      <a:pt x="570442" y="491826"/>
                      <a:pt x="577850" y="515639"/>
                    </a:cubicBezTo>
                    <a:cubicBezTo>
                      <a:pt x="585258" y="539451"/>
                      <a:pt x="590021" y="557972"/>
                      <a:pt x="596900" y="582314"/>
                    </a:cubicBezTo>
                    <a:cubicBezTo>
                      <a:pt x="603779" y="606656"/>
                      <a:pt x="612775" y="641581"/>
                      <a:pt x="619125" y="661689"/>
                    </a:cubicBezTo>
                    <a:cubicBezTo>
                      <a:pt x="625475" y="681797"/>
                      <a:pt x="636587" y="696085"/>
                      <a:pt x="635000" y="702964"/>
                    </a:cubicBezTo>
                    <a:cubicBezTo>
                      <a:pt x="633413" y="709843"/>
                      <a:pt x="609600" y="702964"/>
                      <a:pt x="609600" y="702964"/>
                    </a:cubicBezTo>
                    <a:lnTo>
                      <a:pt x="0" y="702964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Freeform 14"/>
              <p:cNvSpPr/>
              <p:nvPr/>
            </p:nvSpPr>
            <p:spPr>
              <a:xfrm>
                <a:off x="3317875" y="4530725"/>
                <a:ext cx="860608" cy="726381"/>
              </a:xfrm>
              <a:custGeom>
                <a:avLst/>
                <a:gdLst>
                  <a:gd name="connsiteX0" fmla="*/ 0 w 860608"/>
                  <a:gd name="connsiteY0" fmla="*/ 0 h 726381"/>
                  <a:gd name="connsiteX1" fmla="*/ 28575 w 860608"/>
                  <a:gd name="connsiteY1" fmla="*/ 95250 h 726381"/>
                  <a:gd name="connsiteX2" fmla="*/ 60325 w 860608"/>
                  <a:gd name="connsiteY2" fmla="*/ 193675 h 726381"/>
                  <a:gd name="connsiteX3" fmla="*/ 107950 w 860608"/>
                  <a:gd name="connsiteY3" fmla="*/ 295275 h 726381"/>
                  <a:gd name="connsiteX4" fmla="*/ 180975 w 860608"/>
                  <a:gd name="connsiteY4" fmla="*/ 403225 h 726381"/>
                  <a:gd name="connsiteX5" fmla="*/ 263525 w 860608"/>
                  <a:gd name="connsiteY5" fmla="*/ 488950 h 726381"/>
                  <a:gd name="connsiteX6" fmla="*/ 304800 w 860608"/>
                  <a:gd name="connsiteY6" fmla="*/ 523875 h 726381"/>
                  <a:gd name="connsiteX7" fmla="*/ 358775 w 860608"/>
                  <a:gd name="connsiteY7" fmla="*/ 571500 h 726381"/>
                  <a:gd name="connsiteX8" fmla="*/ 387350 w 860608"/>
                  <a:gd name="connsiteY8" fmla="*/ 584200 h 726381"/>
                  <a:gd name="connsiteX9" fmla="*/ 438150 w 860608"/>
                  <a:gd name="connsiteY9" fmla="*/ 587375 h 726381"/>
                  <a:gd name="connsiteX10" fmla="*/ 473075 w 860608"/>
                  <a:gd name="connsiteY10" fmla="*/ 568325 h 726381"/>
                  <a:gd name="connsiteX11" fmla="*/ 514350 w 860608"/>
                  <a:gd name="connsiteY11" fmla="*/ 587375 h 726381"/>
                  <a:gd name="connsiteX12" fmla="*/ 539750 w 860608"/>
                  <a:gd name="connsiteY12" fmla="*/ 657225 h 726381"/>
                  <a:gd name="connsiteX13" fmla="*/ 552450 w 860608"/>
                  <a:gd name="connsiteY13" fmla="*/ 688975 h 726381"/>
                  <a:gd name="connsiteX14" fmla="*/ 571500 w 860608"/>
                  <a:gd name="connsiteY14" fmla="*/ 723900 h 726381"/>
                  <a:gd name="connsiteX15" fmla="*/ 631825 w 860608"/>
                  <a:gd name="connsiteY15" fmla="*/ 615950 h 726381"/>
                  <a:gd name="connsiteX16" fmla="*/ 727075 w 860608"/>
                  <a:gd name="connsiteY16" fmla="*/ 365125 h 726381"/>
                  <a:gd name="connsiteX17" fmla="*/ 800100 w 860608"/>
                  <a:gd name="connsiteY17" fmla="*/ 152400 h 726381"/>
                  <a:gd name="connsiteX18" fmla="*/ 838200 w 860608"/>
                  <a:gd name="connsiteY18" fmla="*/ 69850 h 726381"/>
                  <a:gd name="connsiteX19" fmla="*/ 854075 w 860608"/>
                  <a:gd name="connsiteY19" fmla="*/ 25400 h 726381"/>
                  <a:gd name="connsiteX20" fmla="*/ 860425 w 860608"/>
                  <a:gd name="connsiteY20" fmla="*/ 3175 h 726381"/>
                  <a:gd name="connsiteX21" fmla="*/ 847725 w 860608"/>
                  <a:gd name="connsiteY21" fmla="*/ 3175 h 726381"/>
                  <a:gd name="connsiteX22" fmla="*/ 0 w 860608"/>
                  <a:gd name="connsiteY22" fmla="*/ 0 h 726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860608" h="726381">
                    <a:moveTo>
                      <a:pt x="0" y="0"/>
                    </a:moveTo>
                    <a:cubicBezTo>
                      <a:pt x="9260" y="31485"/>
                      <a:pt x="18521" y="62971"/>
                      <a:pt x="28575" y="95250"/>
                    </a:cubicBezTo>
                    <a:cubicBezTo>
                      <a:pt x="38629" y="127529"/>
                      <a:pt x="47096" y="160338"/>
                      <a:pt x="60325" y="193675"/>
                    </a:cubicBezTo>
                    <a:cubicBezTo>
                      <a:pt x="73554" y="227012"/>
                      <a:pt x="87842" y="260350"/>
                      <a:pt x="107950" y="295275"/>
                    </a:cubicBezTo>
                    <a:cubicBezTo>
                      <a:pt x="128058" y="330200"/>
                      <a:pt x="155046" y="370946"/>
                      <a:pt x="180975" y="403225"/>
                    </a:cubicBezTo>
                    <a:cubicBezTo>
                      <a:pt x="206904" y="435504"/>
                      <a:pt x="242888" y="468842"/>
                      <a:pt x="263525" y="488950"/>
                    </a:cubicBezTo>
                    <a:cubicBezTo>
                      <a:pt x="284162" y="509058"/>
                      <a:pt x="288925" y="510117"/>
                      <a:pt x="304800" y="523875"/>
                    </a:cubicBezTo>
                    <a:cubicBezTo>
                      <a:pt x="320675" y="537633"/>
                      <a:pt x="345017" y="561446"/>
                      <a:pt x="358775" y="571500"/>
                    </a:cubicBezTo>
                    <a:cubicBezTo>
                      <a:pt x="372533" y="581554"/>
                      <a:pt x="374121" y="581554"/>
                      <a:pt x="387350" y="584200"/>
                    </a:cubicBezTo>
                    <a:cubicBezTo>
                      <a:pt x="400579" y="586846"/>
                      <a:pt x="423863" y="590021"/>
                      <a:pt x="438150" y="587375"/>
                    </a:cubicBezTo>
                    <a:cubicBezTo>
                      <a:pt x="452437" y="584729"/>
                      <a:pt x="460375" y="568325"/>
                      <a:pt x="473075" y="568325"/>
                    </a:cubicBezTo>
                    <a:cubicBezTo>
                      <a:pt x="485775" y="568325"/>
                      <a:pt x="503238" y="572559"/>
                      <a:pt x="514350" y="587375"/>
                    </a:cubicBezTo>
                    <a:cubicBezTo>
                      <a:pt x="525462" y="602191"/>
                      <a:pt x="533400" y="640292"/>
                      <a:pt x="539750" y="657225"/>
                    </a:cubicBezTo>
                    <a:cubicBezTo>
                      <a:pt x="546100" y="674158"/>
                      <a:pt x="547158" y="677863"/>
                      <a:pt x="552450" y="688975"/>
                    </a:cubicBezTo>
                    <a:cubicBezTo>
                      <a:pt x="557742" y="700088"/>
                      <a:pt x="558271" y="736071"/>
                      <a:pt x="571500" y="723900"/>
                    </a:cubicBezTo>
                    <a:cubicBezTo>
                      <a:pt x="584729" y="711729"/>
                      <a:pt x="605896" y="675746"/>
                      <a:pt x="631825" y="615950"/>
                    </a:cubicBezTo>
                    <a:cubicBezTo>
                      <a:pt x="657754" y="556154"/>
                      <a:pt x="699029" y="442383"/>
                      <a:pt x="727075" y="365125"/>
                    </a:cubicBezTo>
                    <a:cubicBezTo>
                      <a:pt x="755121" y="287867"/>
                      <a:pt x="781579" y="201613"/>
                      <a:pt x="800100" y="152400"/>
                    </a:cubicBezTo>
                    <a:cubicBezTo>
                      <a:pt x="818621" y="103187"/>
                      <a:pt x="829204" y="91017"/>
                      <a:pt x="838200" y="69850"/>
                    </a:cubicBezTo>
                    <a:cubicBezTo>
                      <a:pt x="847196" y="48683"/>
                      <a:pt x="850371" y="36512"/>
                      <a:pt x="854075" y="25400"/>
                    </a:cubicBezTo>
                    <a:cubicBezTo>
                      <a:pt x="857779" y="14288"/>
                      <a:pt x="861483" y="6879"/>
                      <a:pt x="860425" y="3175"/>
                    </a:cubicBezTo>
                    <a:cubicBezTo>
                      <a:pt x="859367" y="-529"/>
                      <a:pt x="847725" y="3175"/>
                      <a:pt x="847725" y="3175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666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2894965" y="3816681"/>
                <a:ext cx="86360" cy="94920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3025176" y="4178299"/>
                <a:ext cx="168874" cy="69851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 flipV="1">
                <a:off x="872067" y="4521200"/>
                <a:ext cx="7247467" cy="8466"/>
              </a:xfrm>
              <a:prstGeom prst="line">
                <a:avLst/>
              </a:prstGeom>
              <a:ln w="15875">
                <a:solidFill>
                  <a:srgbClr val="660066">
                    <a:alpha val="50000"/>
                  </a:srgb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Oval 18"/>
              <p:cNvSpPr/>
              <p:nvPr/>
            </p:nvSpPr>
            <p:spPr>
              <a:xfrm>
                <a:off x="3676015" y="5067631"/>
                <a:ext cx="156210" cy="59994"/>
              </a:xfrm>
              <a:prstGeom prst="ellipse">
                <a:avLst/>
              </a:prstGeom>
              <a:solidFill>
                <a:srgbClr val="FF666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 rot="4310825">
                <a:off x="3760470" y="5093031"/>
                <a:ext cx="156210" cy="59994"/>
              </a:xfrm>
              <a:prstGeom prst="ellipse">
                <a:avLst/>
              </a:prstGeom>
              <a:solidFill>
                <a:srgbClr val="FF666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 rot="4218422">
                <a:off x="3787140" y="5153356"/>
                <a:ext cx="156210" cy="59994"/>
              </a:xfrm>
              <a:prstGeom prst="ellipse">
                <a:avLst/>
              </a:prstGeom>
              <a:solidFill>
                <a:srgbClr val="FF666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Freeform 21"/>
              <p:cNvSpPr/>
              <p:nvPr/>
            </p:nvSpPr>
            <p:spPr>
              <a:xfrm>
                <a:off x="872067" y="3810330"/>
                <a:ext cx="7247467" cy="1462493"/>
              </a:xfrm>
              <a:custGeom>
                <a:avLst/>
                <a:gdLst>
                  <a:gd name="connsiteX0" fmla="*/ 0 w 7247467"/>
                  <a:gd name="connsiteY0" fmla="*/ 307305 h 1462493"/>
                  <a:gd name="connsiteX1" fmla="*/ 110067 w 7247467"/>
                  <a:gd name="connsiteY1" fmla="*/ 442771 h 1462493"/>
                  <a:gd name="connsiteX2" fmla="*/ 279400 w 7247467"/>
                  <a:gd name="connsiteY2" fmla="*/ 53305 h 1462493"/>
                  <a:gd name="connsiteX3" fmla="*/ 355600 w 7247467"/>
                  <a:gd name="connsiteY3" fmla="*/ 129505 h 1462493"/>
                  <a:gd name="connsiteX4" fmla="*/ 533400 w 7247467"/>
                  <a:gd name="connsiteY4" fmla="*/ 645971 h 1462493"/>
                  <a:gd name="connsiteX5" fmla="*/ 643467 w 7247467"/>
                  <a:gd name="connsiteY5" fmla="*/ 629038 h 1462493"/>
                  <a:gd name="connsiteX6" fmla="*/ 821267 w 7247467"/>
                  <a:gd name="connsiteY6" fmla="*/ 231105 h 1462493"/>
                  <a:gd name="connsiteX7" fmla="*/ 1024467 w 7247467"/>
                  <a:gd name="connsiteY7" fmla="*/ 137971 h 1462493"/>
                  <a:gd name="connsiteX8" fmla="*/ 1193800 w 7247467"/>
                  <a:gd name="connsiteY8" fmla="*/ 383505 h 1462493"/>
                  <a:gd name="connsiteX9" fmla="*/ 1397000 w 7247467"/>
                  <a:gd name="connsiteY9" fmla="*/ 349638 h 1462493"/>
                  <a:gd name="connsiteX10" fmla="*/ 1591733 w 7247467"/>
                  <a:gd name="connsiteY10" fmla="*/ 502038 h 1462493"/>
                  <a:gd name="connsiteX11" fmla="*/ 1701800 w 7247467"/>
                  <a:gd name="connsiteY11" fmla="*/ 798371 h 1462493"/>
                  <a:gd name="connsiteX12" fmla="*/ 1820333 w 7247467"/>
                  <a:gd name="connsiteY12" fmla="*/ 662905 h 1462493"/>
                  <a:gd name="connsiteX13" fmla="*/ 2032000 w 7247467"/>
                  <a:gd name="connsiteY13" fmla="*/ 27905 h 1462493"/>
                  <a:gd name="connsiteX14" fmla="*/ 2150533 w 7247467"/>
                  <a:gd name="connsiteY14" fmla="*/ 137971 h 1462493"/>
                  <a:gd name="connsiteX15" fmla="*/ 2226733 w 7247467"/>
                  <a:gd name="connsiteY15" fmla="*/ 366571 h 1462493"/>
                  <a:gd name="connsiteX16" fmla="*/ 2336800 w 7247467"/>
                  <a:gd name="connsiteY16" fmla="*/ 408905 h 1462493"/>
                  <a:gd name="connsiteX17" fmla="*/ 2540000 w 7247467"/>
                  <a:gd name="connsiteY17" fmla="*/ 1010038 h 1462493"/>
                  <a:gd name="connsiteX18" fmla="*/ 2810933 w 7247467"/>
                  <a:gd name="connsiteY18" fmla="*/ 1306371 h 1462493"/>
                  <a:gd name="connsiteX19" fmla="*/ 2929467 w 7247467"/>
                  <a:gd name="connsiteY19" fmla="*/ 1314838 h 1462493"/>
                  <a:gd name="connsiteX20" fmla="*/ 3039533 w 7247467"/>
                  <a:gd name="connsiteY20" fmla="*/ 1441838 h 1462493"/>
                  <a:gd name="connsiteX21" fmla="*/ 3268133 w 7247467"/>
                  <a:gd name="connsiteY21" fmla="*/ 823771 h 1462493"/>
                  <a:gd name="connsiteX22" fmla="*/ 3369733 w 7247467"/>
                  <a:gd name="connsiteY22" fmla="*/ 637505 h 1462493"/>
                  <a:gd name="connsiteX23" fmla="*/ 3547533 w 7247467"/>
                  <a:gd name="connsiteY23" fmla="*/ 104105 h 1462493"/>
                  <a:gd name="connsiteX24" fmla="*/ 3632200 w 7247467"/>
                  <a:gd name="connsiteY24" fmla="*/ 171838 h 1462493"/>
                  <a:gd name="connsiteX25" fmla="*/ 3776133 w 7247467"/>
                  <a:gd name="connsiteY25" fmla="*/ 544371 h 1462493"/>
                  <a:gd name="connsiteX26" fmla="*/ 3877733 w 7247467"/>
                  <a:gd name="connsiteY26" fmla="*/ 535905 h 1462493"/>
                  <a:gd name="connsiteX27" fmla="*/ 4114800 w 7247467"/>
                  <a:gd name="connsiteY27" fmla="*/ 950771 h 1462493"/>
                  <a:gd name="connsiteX28" fmla="*/ 4182533 w 7247467"/>
                  <a:gd name="connsiteY28" fmla="*/ 916905 h 1462493"/>
                  <a:gd name="connsiteX29" fmla="*/ 4377267 w 7247467"/>
                  <a:gd name="connsiteY29" fmla="*/ 400438 h 1462493"/>
                  <a:gd name="connsiteX30" fmla="*/ 4639733 w 7247467"/>
                  <a:gd name="connsiteY30" fmla="*/ 840705 h 1462493"/>
                  <a:gd name="connsiteX31" fmla="*/ 4826000 w 7247467"/>
                  <a:gd name="connsiteY31" fmla="*/ 789905 h 1462493"/>
                  <a:gd name="connsiteX32" fmla="*/ 4936067 w 7247467"/>
                  <a:gd name="connsiteY32" fmla="*/ 908438 h 1462493"/>
                  <a:gd name="connsiteX33" fmla="*/ 5046133 w 7247467"/>
                  <a:gd name="connsiteY33" fmla="*/ 857638 h 1462493"/>
                  <a:gd name="connsiteX34" fmla="*/ 5283200 w 7247467"/>
                  <a:gd name="connsiteY34" fmla="*/ 502038 h 1462493"/>
                  <a:gd name="connsiteX35" fmla="*/ 5511800 w 7247467"/>
                  <a:gd name="connsiteY35" fmla="*/ 722171 h 1462493"/>
                  <a:gd name="connsiteX36" fmla="*/ 5655733 w 7247467"/>
                  <a:gd name="connsiteY36" fmla="*/ 637505 h 1462493"/>
                  <a:gd name="connsiteX37" fmla="*/ 5850467 w 7247467"/>
                  <a:gd name="connsiteY37" fmla="*/ 307305 h 1462493"/>
                  <a:gd name="connsiteX38" fmla="*/ 5977467 w 7247467"/>
                  <a:gd name="connsiteY38" fmla="*/ 391971 h 1462493"/>
                  <a:gd name="connsiteX39" fmla="*/ 6265333 w 7247467"/>
                  <a:gd name="connsiteY39" fmla="*/ 662905 h 1462493"/>
                  <a:gd name="connsiteX40" fmla="*/ 6358467 w 7247467"/>
                  <a:gd name="connsiteY40" fmla="*/ 645971 h 1462493"/>
                  <a:gd name="connsiteX41" fmla="*/ 6485467 w 7247467"/>
                  <a:gd name="connsiteY41" fmla="*/ 933838 h 1462493"/>
                  <a:gd name="connsiteX42" fmla="*/ 6697133 w 7247467"/>
                  <a:gd name="connsiteY42" fmla="*/ 722171 h 1462493"/>
                  <a:gd name="connsiteX43" fmla="*/ 6773333 w 7247467"/>
                  <a:gd name="connsiteY43" fmla="*/ 722171 h 1462493"/>
                  <a:gd name="connsiteX44" fmla="*/ 7018867 w 7247467"/>
                  <a:gd name="connsiteY44" fmla="*/ 1103171 h 1462493"/>
                  <a:gd name="connsiteX45" fmla="*/ 7171267 w 7247467"/>
                  <a:gd name="connsiteY45" fmla="*/ 1145505 h 1462493"/>
                  <a:gd name="connsiteX46" fmla="*/ 7247467 w 7247467"/>
                  <a:gd name="connsiteY46" fmla="*/ 976171 h 1462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7247467" h="1462493">
                    <a:moveTo>
                      <a:pt x="0" y="307305"/>
                    </a:moveTo>
                    <a:cubicBezTo>
                      <a:pt x="31750" y="396204"/>
                      <a:pt x="63500" y="485104"/>
                      <a:pt x="110067" y="442771"/>
                    </a:cubicBezTo>
                    <a:cubicBezTo>
                      <a:pt x="156634" y="400438"/>
                      <a:pt x="238478" y="105516"/>
                      <a:pt x="279400" y="53305"/>
                    </a:cubicBezTo>
                    <a:cubicBezTo>
                      <a:pt x="320322" y="1094"/>
                      <a:pt x="313267" y="30727"/>
                      <a:pt x="355600" y="129505"/>
                    </a:cubicBezTo>
                    <a:cubicBezTo>
                      <a:pt x="397933" y="228283"/>
                      <a:pt x="485422" y="562716"/>
                      <a:pt x="533400" y="645971"/>
                    </a:cubicBezTo>
                    <a:cubicBezTo>
                      <a:pt x="581378" y="729226"/>
                      <a:pt x="595489" y="698182"/>
                      <a:pt x="643467" y="629038"/>
                    </a:cubicBezTo>
                    <a:cubicBezTo>
                      <a:pt x="691445" y="559894"/>
                      <a:pt x="757767" y="312949"/>
                      <a:pt x="821267" y="231105"/>
                    </a:cubicBezTo>
                    <a:cubicBezTo>
                      <a:pt x="884767" y="149261"/>
                      <a:pt x="962378" y="112571"/>
                      <a:pt x="1024467" y="137971"/>
                    </a:cubicBezTo>
                    <a:cubicBezTo>
                      <a:pt x="1086556" y="163371"/>
                      <a:pt x="1131711" y="348227"/>
                      <a:pt x="1193800" y="383505"/>
                    </a:cubicBezTo>
                    <a:cubicBezTo>
                      <a:pt x="1255889" y="418783"/>
                      <a:pt x="1330678" y="329882"/>
                      <a:pt x="1397000" y="349638"/>
                    </a:cubicBezTo>
                    <a:cubicBezTo>
                      <a:pt x="1463322" y="369394"/>
                      <a:pt x="1540933" y="427249"/>
                      <a:pt x="1591733" y="502038"/>
                    </a:cubicBezTo>
                    <a:cubicBezTo>
                      <a:pt x="1642533" y="576827"/>
                      <a:pt x="1663700" y="771560"/>
                      <a:pt x="1701800" y="798371"/>
                    </a:cubicBezTo>
                    <a:cubicBezTo>
                      <a:pt x="1739900" y="825182"/>
                      <a:pt x="1765300" y="791316"/>
                      <a:pt x="1820333" y="662905"/>
                    </a:cubicBezTo>
                    <a:cubicBezTo>
                      <a:pt x="1875366" y="534494"/>
                      <a:pt x="1976967" y="115394"/>
                      <a:pt x="2032000" y="27905"/>
                    </a:cubicBezTo>
                    <a:cubicBezTo>
                      <a:pt x="2087033" y="-59584"/>
                      <a:pt x="2118078" y="81527"/>
                      <a:pt x="2150533" y="137971"/>
                    </a:cubicBezTo>
                    <a:cubicBezTo>
                      <a:pt x="2182989" y="194415"/>
                      <a:pt x="2195689" y="321415"/>
                      <a:pt x="2226733" y="366571"/>
                    </a:cubicBezTo>
                    <a:cubicBezTo>
                      <a:pt x="2257777" y="411727"/>
                      <a:pt x="2284589" y="301661"/>
                      <a:pt x="2336800" y="408905"/>
                    </a:cubicBezTo>
                    <a:cubicBezTo>
                      <a:pt x="2389011" y="516149"/>
                      <a:pt x="2460978" y="860460"/>
                      <a:pt x="2540000" y="1010038"/>
                    </a:cubicBezTo>
                    <a:cubicBezTo>
                      <a:pt x="2619022" y="1159616"/>
                      <a:pt x="2746022" y="1255571"/>
                      <a:pt x="2810933" y="1306371"/>
                    </a:cubicBezTo>
                    <a:cubicBezTo>
                      <a:pt x="2875844" y="1357171"/>
                      <a:pt x="2891367" y="1292260"/>
                      <a:pt x="2929467" y="1314838"/>
                    </a:cubicBezTo>
                    <a:cubicBezTo>
                      <a:pt x="2967567" y="1337416"/>
                      <a:pt x="2983089" y="1523682"/>
                      <a:pt x="3039533" y="1441838"/>
                    </a:cubicBezTo>
                    <a:cubicBezTo>
                      <a:pt x="3095977" y="1359994"/>
                      <a:pt x="3213100" y="957826"/>
                      <a:pt x="3268133" y="823771"/>
                    </a:cubicBezTo>
                    <a:cubicBezTo>
                      <a:pt x="3323166" y="689716"/>
                      <a:pt x="3323166" y="757449"/>
                      <a:pt x="3369733" y="637505"/>
                    </a:cubicBezTo>
                    <a:cubicBezTo>
                      <a:pt x="3416300" y="517561"/>
                      <a:pt x="3503789" y="181716"/>
                      <a:pt x="3547533" y="104105"/>
                    </a:cubicBezTo>
                    <a:cubicBezTo>
                      <a:pt x="3591277" y="26494"/>
                      <a:pt x="3594100" y="98460"/>
                      <a:pt x="3632200" y="171838"/>
                    </a:cubicBezTo>
                    <a:cubicBezTo>
                      <a:pt x="3670300" y="245216"/>
                      <a:pt x="3735211" y="483693"/>
                      <a:pt x="3776133" y="544371"/>
                    </a:cubicBezTo>
                    <a:cubicBezTo>
                      <a:pt x="3817055" y="605049"/>
                      <a:pt x="3821289" y="468172"/>
                      <a:pt x="3877733" y="535905"/>
                    </a:cubicBezTo>
                    <a:cubicBezTo>
                      <a:pt x="3934177" y="603638"/>
                      <a:pt x="4064000" y="887271"/>
                      <a:pt x="4114800" y="950771"/>
                    </a:cubicBezTo>
                    <a:cubicBezTo>
                      <a:pt x="4165600" y="1014271"/>
                      <a:pt x="4138789" y="1008627"/>
                      <a:pt x="4182533" y="916905"/>
                    </a:cubicBezTo>
                    <a:cubicBezTo>
                      <a:pt x="4226278" y="825183"/>
                      <a:pt x="4301067" y="413138"/>
                      <a:pt x="4377267" y="400438"/>
                    </a:cubicBezTo>
                    <a:cubicBezTo>
                      <a:pt x="4453467" y="387738"/>
                      <a:pt x="4564944" y="775794"/>
                      <a:pt x="4639733" y="840705"/>
                    </a:cubicBezTo>
                    <a:cubicBezTo>
                      <a:pt x="4714522" y="905616"/>
                      <a:pt x="4776611" y="778616"/>
                      <a:pt x="4826000" y="789905"/>
                    </a:cubicBezTo>
                    <a:cubicBezTo>
                      <a:pt x="4875389" y="801194"/>
                      <a:pt x="4899378" y="897149"/>
                      <a:pt x="4936067" y="908438"/>
                    </a:cubicBezTo>
                    <a:cubicBezTo>
                      <a:pt x="4972756" y="919727"/>
                      <a:pt x="4988278" y="925371"/>
                      <a:pt x="5046133" y="857638"/>
                    </a:cubicBezTo>
                    <a:cubicBezTo>
                      <a:pt x="5103989" y="789905"/>
                      <a:pt x="5205589" y="524616"/>
                      <a:pt x="5283200" y="502038"/>
                    </a:cubicBezTo>
                    <a:cubicBezTo>
                      <a:pt x="5360811" y="479460"/>
                      <a:pt x="5449711" y="699593"/>
                      <a:pt x="5511800" y="722171"/>
                    </a:cubicBezTo>
                    <a:cubicBezTo>
                      <a:pt x="5573889" y="744749"/>
                      <a:pt x="5599289" y="706649"/>
                      <a:pt x="5655733" y="637505"/>
                    </a:cubicBezTo>
                    <a:cubicBezTo>
                      <a:pt x="5712177" y="568361"/>
                      <a:pt x="5796845" y="348227"/>
                      <a:pt x="5850467" y="307305"/>
                    </a:cubicBezTo>
                    <a:cubicBezTo>
                      <a:pt x="5904089" y="266383"/>
                      <a:pt x="5908323" y="332704"/>
                      <a:pt x="5977467" y="391971"/>
                    </a:cubicBezTo>
                    <a:cubicBezTo>
                      <a:pt x="6046611" y="451238"/>
                      <a:pt x="6201833" y="620572"/>
                      <a:pt x="6265333" y="662905"/>
                    </a:cubicBezTo>
                    <a:cubicBezTo>
                      <a:pt x="6328833" y="705238"/>
                      <a:pt x="6321778" y="600816"/>
                      <a:pt x="6358467" y="645971"/>
                    </a:cubicBezTo>
                    <a:cubicBezTo>
                      <a:pt x="6395156" y="691126"/>
                      <a:pt x="6429023" y="921138"/>
                      <a:pt x="6485467" y="933838"/>
                    </a:cubicBezTo>
                    <a:cubicBezTo>
                      <a:pt x="6541911" y="946538"/>
                      <a:pt x="6649155" y="757449"/>
                      <a:pt x="6697133" y="722171"/>
                    </a:cubicBezTo>
                    <a:cubicBezTo>
                      <a:pt x="6745111" y="686893"/>
                      <a:pt x="6719711" y="658671"/>
                      <a:pt x="6773333" y="722171"/>
                    </a:cubicBezTo>
                    <a:cubicBezTo>
                      <a:pt x="6826955" y="785671"/>
                      <a:pt x="6952545" y="1032615"/>
                      <a:pt x="7018867" y="1103171"/>
                    </a:cubicBezTo>
                    <a:cubicBezTo>
                      <a:pt x="7085189" y="1173727"/>
                      <a:pt x="7133167" y="1166672"/>
                      <a:pt x="7171267" y="1145505"/>
                    </a:cubicBezTo>
                    <a:cubicBezTo>
                      <a:pt x="7209367" y="1124338"/>
                      <a:pt x="7247467" y="976171"/>
                      <a:pt x="7247467" y="976171"/>
                    </a:cubicBezTo>
                  </a:path>
                </a:pathLst>
              </a:custGeom>
              <a:ln w="38100">
                <a:solidFill>
                  <a:srgbClr val="660066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Frame 22"/>
              <p:cNvSpPr/>
              <p:nvPr/>
            </p:nvSpPr>
            <p:spPr>
              <a:xfrm>
                <a:off x="870911" y="3496117"/>
                <a:ext cx="7253284" cy="1943343"/>
              </a:xfrm>
              <a:prstGeom prst="frame">
                <a:avLst>
                  <a:gd name="adj1" fmla="val 0"/>
                </a:avLst>
              </a:prstGeom>
              <a:solidFill>
                <a:schemeClr val="bg1"/>
              </a:solidFill>
              <a:ln w="31750">
                <a:solidFill>
                  <a:srgbClr val="66006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8" name="Group 47"/>
              <p:cNvGrpSpPr/>
              <p:nvPr/>
            </p:nvGrpSpPr>
            <p:grpSpPr>
              <a:xfrm>
                <a:off x="592993" y="5187359"/>
                <a:ext cx="7539865" cy="527318"/>
                <a:chOff x="1476139" y="5423093"/>
                <a:chExt cx="6044147" cy="527318"/>
              </a:xfrm>
            </p:grpSpPr>
            <p:grpSp>
              <p:nvGrpSpPr>
                <p:cNvPr id="50" name="Group 49"/>
                <p:cNvGrpSpPr/>
                <p:nvPr/>
              </p:nvGrpSpPr>
              <p:grpSpPr>
                <a:xfrm>
                  <a:off x="1693758" y="5437011"/>
                  <a:ext cx="5826528" cy="255034"/>
                  <a:chOff x="1693758" y="5665611"/>
                  <a:chExt cx="5826528" cy="255034"/>
                </a:xfrm>
              </p:grpSpPr>
              <p:cxnSp>
                <p:nvCxnSpPr>
                  <p:cNvPr id="59" name="Straight Connector 58"/>
                  <p:cNvCxnSpPr/>
                  <p:nvPr/>
                </p:nvCxnSpPr>
                <p:spPr>
                  <a:xfrm>
                    <a:off x="1693758" y="5891948"/>
                    <a:ext cx="5826528" cy="25403"/>
                  </a:xfrm>
                  <a:prstGeom prst="line">
                    <a:avLst/>
                  </a:prstGeom>
                  <a:ln w="19050">
                    <a:solidFill>
                      <a:srgbClr val="660066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Straight Connector 59"/>
                  <p:cNvCxnSpPr/>
                  <p:nvPr/>
                </p:nvCxnSpPr>
                <p:spPr>
                  <a:xfrm flipV="1">
                    <a:off x="2667000" y="5665611"/>
                    <a:ext cx="0" cy="225829"/>
                  </a:xfrm>
                  <a:prstGeom prst="line">
                    <a:avLst/>
                  </a:prstGeom>
                  <a:ln w="19050">
                    <a:solidFill>
                      <a:srgbClr val="660066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Connector 60"/>
                  <p:cNvCxnSpPr/>
                  <p:nvPr/>
                </p:nvCxnSpPr>
                <p:spPr>
                  <a:xfrm flipV="1">
                    <a:off x="3674520" y="5665611"/>
                    <a:ext cx="0" cy="225828"/>
                  </a:xfrm>
                  <a:prstGeom prst="line">
                    <a:avLst/>
                  </a:prstGeom>
                  <a:ln w="19050">
                    <a:solidFill>
                      <a:srgbClr val="660066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" name="Straight Connector 61"/>
                  <p:cNvCxnSpPr/>
                  <p:nvPr/>
                </p:nvCxnSpPr>
                <p:spPr>
                  <a:xfrm flipV="1">
                    <a:off x="4111943" y="5760865"/>
                    <a:ext cx="0" cy="134380"/>
                  </a:xfrm>
                  <a:prstGeom prst="line">
                    <a:avLst/>
                  </a:prstGeom>
                  <a:ln w="19050">
                    <a:solidFill>
                      <a:srgbClr val="660066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Straight Connector 62"/>
                  <p:cNvCxnSpPr/>
                  <p:nvPr/>
                </p:nvCxnSpPr>
                <p:spPr>
                  <a:xfrm flipV="1">
                    <a:off x="3126304" y="5760866"/>
                    <a:ext cx="0" cy="134378"/>
                  </a:xfrm>
                  <a:prstGeom prst="line">
                    <a:avLst/>
                  </a:prstGeom>
                  <a:ln w="19050">
                    <a:solidFill>
                      <a:srgbClr val="660066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Straight Connector 63"/>
                  <p:cNvCxnSpPr/>
                  <p:nvPr/>
                </p:nvCxnSpPr>
                <p:spPr>
                  <a:xfrm flipV="1">
                    <a:off x="4664393" y="5671961"/>
                    <a:ext cx="0" cy="225829"/>
                  </a:xfrm>
                  <a:prstGeom prst="line">
                    <a:avLst/>
                  </a:prstGeom>
                  <a:ln w="19050">
                    <a:solidFill>
                      <a:srgbClr val="660066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Straight Connector 64"/>
                  <p:cNvCxnSpPr/>
                  <p:nvPr/>
                </p:nvCxnSpPr>
                <p:spPr>
                  <a:xfrm flipV="1">
                    <a:off x="5566093" y="5678311"/>
                    <a:ext cx="0" cy="225829"/>
                  </a:xfrm>
                  <a:prstGeom prst="line">
                    <a:avLst/>
                  </a:prstGeom>
                  <a:ln w="19050">
                    <a:solidFill>
                      <a:srgbClr val="660066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" name="Straight Connector 65"/>
                  <p:cNvCxnSpPr/>
                  <p:nvPr/>
                </p:nvCxnSpPr>
                <p:spPr>
                  <a:xfrm flipV="1">
                    <a:off x="6560186" y="5684661"/>
                    <a:ext cx="0" cy="225829"/>
                  </a:xfrm>
                  <a:prstGeom prst="line">
                    <a:avLst/>
                  </a:prstGeom>
                  <a:ln w="19050">
                    <a:solidFill>
                      <a:srgbClr val="660066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" name="Straight Connector 66"/>
                  <p:cNvCxnSpPr/>
                  <p:nvPr/>
                </p:nvCxnSpPr>
                <p:spPr>
                  <a:xfrm flipV="1">
                    <a:off x="7515543" y="5694816"/>
                    <a:ext cx="0" cy="225829"/>
                  </a:xfrm>
                  <a:prstGeom prst="line">
                    <a:avLst/>
                  </a:prstGeom>
                  <a:ln w="19050">
                    <a:solidFill>
                      <a:srgbClr val="660066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Straight Connector 67"/>
                  <p:cNvCxnSpPr/>
                  <p:nvPr/>
                </p:nvCxnSpPr>
                <p:spPr>
                  <a:xfrm flipV="1">
                    <a:off x="1700108" y="5670550"/>
                    <a:ext cx="0" cy="225829"/>
                  </a:xfrm>
                  <a:prstGeom prst="line">
                    <a:avLst/>
                  </a:prstGeom>
                  <a:ln w="19050">
                    <a:solidFill>
                      <a:srgbClr val="660066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Straight Connector 68"/>
                  <p:cNvCxnSpPr/>
                  <p:nvPr/>
                </p:nvCxnSpPr>
                <p:spPr>
                  <a:xfrm flipV="1">
                    <a:off x="2154754" y="5757061"/>
                    <a:ext cx="0" cy="134378"/>
                  </a:xfrm>
                  <a:prstGeom prst="line">
                    <a:avLst/>
                  </a:prstGeom>
                  <a:ln w="19050">
                    <a:solidFill>
                      <a:srgbClr val="660066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Straight Connector 69"/>
                  <p:cNvCxnSpPr/>
                  <p:nvPr/>
                </p:nvCxnSpPr>
                <p:spPr>
                  <a:xfrm flipV="1">
                    <a:off x="5115243" y="5763409"/>
                    <a:ext cx="0" cy="134380"/>
                  </a:xfrm>
                  <a:prstGeom prst="line">
                    <a:avLst/>
                  </a:prstGeom>
                  <a:ln w="19050">
                    <a:solidFill>
                      <a:srgbClr val="660066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" name="Straight Connector 70"/>
                  <p:cNvCxnSpPr/>
                  <p:nvPr/>
                </p:nvCxnSpPr>
                <p:spPr>
                  <a:xfrm flipV="1">
                    <a:off x="6016943" y="5769759"/>
                    <a:ext cx="0" cy="134380"/>
                  </a:xfrm>
                  <a:prstGeom prst="line">
                    <a:avLst/>
                  </a:prstGeom>
                  <a:ln w="19050">
                    <a:solidFill>
                      <a:srgbClr val="660066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" name="Straight Connector 71"/>
                  <p:cNvCxnSpPr/>
                  <p:nvPr/>
                </p:nvCxnSpPr>
                <p:spPr>
                  <a:xfrm flipV="1">
                    <a:off x="7020243" y="5776109"/>
                    <a:ext cx="0" cy="134380"/>
                  </a:xfrm>
                  <a:prstGeom prst="line">
                    <a:avLst/>
                  </a:prstGeom>
                  <a:ln w="19050">
                    <a:solidFill>
                      <a:srgbClr val="660066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1" name="TextBox 50"/>
                <p:cNvSpPr txBox="1"/>
                <p:nvPr/>
              </p:nvSpPr>
              <p:spPr>
                <a:xfrm>
                  <a:off x="1476139" y="5611857"/>
                  <a:ext cx="468803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660066"/>
                      </a:solidFill>
                    </a:rPr>
                    <a:t>11/1</a:t>
                  </a:r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>
                <a:xfrm>
                  <a:off x="2419908" y="5611857"/>
                  <a:ext cx="468803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660066"/>
                      </a:solidFill>
                    </a:rPr>
                    <a:t>12/1</a:t>
                  </a:r>
                </a:p>
              </p:txBody>
            </p:sp>
            <p:sp>
              <p:nvSpPr>
                <p:cNvPr id="53" name="TextBox 52"/>
                <p:cNvSpPr txBox="1"/>
                <p:nvPr/>
              </p:nvSpPr>
              <p:spPr>
                <a:xfrm>
                  <a:off x="3481757" y="5611857"/>
                  <a:ext cx="385438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660066"/>
                      </a:solidFill>
                    </a:rPr>
                    <a:t>1/1</a:t>
                  </a:r>
                </a:p>
              </p:txBody>
            </p:sp>
            <p:sp>
              <p:nvSpPr>
                <p:cNvPr id="54" name="TextBox 53"/>
                <p:cNvSpPr txBox="1"/>
                <p:nvPr/>
              </p:nvSpPr>
              <p:spPr>
                <a:xfrm>
                  <a:off x="4484428" y="5611857"/>
                  <a:ext cx="385438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660066"/>
                      </a:solidFill>
                    </a:rPr>
                    <a:t>2/1</a:t>
                  </a:r>
                </a:p>
              </p:txBody>
            </p:sp>
            <p:sp>
              <p:nvSpPr>
                <p:cNvPr id="55" name="TextBox 54"/>
                <p:cNvSpPr txBox="1"/>
                <p:nvPr/>
              </p:nvSpPr>
              <p:spPr>
                <a:xfrm>
                  <a:off x="5394437" y="5611857"/>
                  <a:ext cx="385438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660066"/>
                      </a:solidFill>
                    </a:rPr>
                    <a:t>3/1</a:t>
                  </a:r>
                </a:p>
              </p:txBody>
            </p:sp>
            <p:sp>
              <p:nvSpPr>
                <p:cNvPr id="56" name="TextBox 55"/>
                <p:cNvSpPr txBox="1"/>
                <p:nvPr/>
              </p:nvSpPr>
              <p:spPr>
                <a:xfrm>
                  <a:off x="6377814" y="5611857"/>
                  <a:ext cx="385438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660066"/>
                      </a:solidFill>
                    </a:rPr>
                    <a:t>4/1</a:t>
                  </a:r>
                </a:p>
              </p:txBody>
            </p:sp>
            <p:sp>
              <p:nvSpPr>
                <p:cNvPr id="57" name="TextBox 56"/>
                <p:cNvSpPr txBox="1"/>
                <p:nvPr/>
              </p:nvSpPr>
              <p:spPr>
                <a:xfrm>
                  <a:off x="3625064" y="5432201"/>
                  <a:ext cx="49665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rgbClr val="660066"/>
                      </a:solidFill>
                    </a:rPr>
                    <a:t>2016</a:t>
                  </a: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>
                  <a:off x="1660996" y="5423093"/>
                  <a:ext cx="49665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rgbClr val="660066"/>
                      </a:solidFill>
                    </a:rPr>
                    <a:t>2015</a:t>
                  </a:r>
                </a:p>
              </p:txBody>
            </p:sp>
          </p:grpSp>
          <p:sp>
            <p:nvSpPr>
              <p:cNvPr id="25" name="TextBox 24"/>
              <p:cNvSpPr txBox="1"/>
              <p:nvPr/>
            </p:nvSpPr>
            <p:spPr>
              <a:xfrm>
                <a:off x="582025" y="3524986"/>
                <a:ext cx="28866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rgbClr val="660066"/>
                    </a:solidFill>
                  </a:rPr>
                  <a:t>4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582266" y="3923362"/>
                <a:ext cx="28866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rgbClr val="660066"/>
                    </a:solidFill>
                  </a:rPr>
                  <a:t>2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577689" y="4329255"/>
                <a:ext cx="28866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rgbClr val="660066"/>
                    </a:solidFill>
                  </a:rPr>
                  <a:t>0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519958" y="4682220"/>
                <a:ext cx="35147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rgbClr val="660066"/>
                    </a:solidFill>
                  </a:rPr>
                  <a:t>-2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521535" y="5074244"/>
                <a:ext cx="35147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rgbClr val="660066"/>
                    </a:solidFill>
                  </a:rPr>
                  <a:t>-4</a:t>
                </a:r>
              </a:p>
            </p:txBody>
          </p:sp>
          <p:cxnSp>
            <p:nvCxnSpPr>
              <p:cNvPr id="30" name="Straight Connector 29"/>
              <p:cNvCxnSpPr/>
              <p:nvPr/>
            </p:nvCxnSpPr>
            <p:spPr>
              <a:xfrm flipH="1">
                <a:off x="864469" y="3699322"/>
                <a:ext cx="91438" cy="0"/>
              </a:xfrm>
              <a:prstGeom prst="line">
                <a:avLst/>
              </a:prstGeom>
              <a:ln>
                <a:solidFill>
                  <a:srgbClr val="660066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flipH="1">
                <a:off x="864469" y="4112072"/>
                <a:ext cx="91438" cy="0"/>
              </a:xfrm>
              <a:prstGeom prst="line">
                <a:avLst/>
              </a:prstGeom>
              <a:ln>
                <a:solidFill>
                  <a:srgbClr val="660066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flipH="1">
                <a:off x="864469" y="4841654"/>
                <a:ext cx="91438" cy="0"/>
              </a:xfrm>
              <a:prstGeom prst="line">
                <a:avLst/>
              </a:prstGeom>
              <a:ln>
                <a:solidFill>
                  <a:srgbClr val="660066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H="1">
                <a:off x="864465" y="5234723"/>
                <a:ext cx="91438" cy="0"/>
              </a:xfrm>
              <a:prstGeom prst="line">
                <a:avLst/>
              </a:prstGeom>
              <a:ln>
                <a:solidFill>
                  <a:srgbClr val="660066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" name="Straight Connector 8"/>
            <p:cNvCxnSpPr/>
            <p:nvPr/>
          </p:nvCxnSpPr>
          <p:spPr>
            <a:xfrm flipH="1">
              <a:off x="8061805" y="3677938"/>
              <a:ext cx="91438" cy="0"/>
            </a:xfrm>
            <a:prstGeom prst="line">
              <a:avLst/>
            </a:prstGeom>
            <a:ln>
              <a:solidFill>
                <a:srgbClr val="66006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8061805" y="4090688"/>
              <a:ext cx="91438" cy="0"/>
            </a:xfrm>
            <a:prstGeom prst="line">
              <a:avLst/>
            </a:prstGeom>
            <a:ln>
              <a:solidFill>
                <a:srgbClr val="66006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8061805" y="4820270"/>
              <a:ext cx="91438" cy="0"/>
            </a:xfrm>
            <a:prstGeom prst="line">
              <a:avLst/>
            </a:prstGeom>
            <a:ln>
              <a:solidFill>
                <a:srgbClr val="66006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061801" y="5213339"/>
              <a:ext cx="91438" cy="0"/>
            </a:xfrm>
            <a:prstGeom prst="line">
              <a:avLst/>
            </a:prstGeom>
            <a:ln>
              <a:solidFill>
                <a:srgbClr val="66006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TextBox 72"/>
          <p:cNvSpPr txBox="1"/>
          <p:nvPr/>
        </p:nvSpPr>
        <p:spPr>
          <a:xfrm>
            <a:off x="2028419" y="1397950"/>
            <a:ext cx="510178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solidFill>
                  <a:srgbClr val="660066"/>
                </a:solidFill>
              </a:rPr>
              <a:t>Daily Arctic Oscillation Index at 1000 hPa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38944" y="197392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3097009" y="223487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3254189" y="2499322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3416684" y="2797106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3565987" y="3033439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3711905" y="3274209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3870498" y="3544215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7</a:t>
            </a:r>
          </a:p>
        </p:txBody>
      </p:sp>
      <p:cxnSp>
        <p:nvCxnSpPr>
          <p:cNvPr id="93" name="Straight Arrow Connector 92"/>
          <p:cNvCxnSpPr/>
          <p:nvPr/>
        </p:nvCxnSpPr>
        <p:spPr>
          <a:xfrm>
            <a:off x="2795105" y="2406856"/>
            <a:ext cx="870562" cy="1461841"/>
          </a:xfrm>
          <a:prstGeom prst="straightConnector1">
            <a:avLst/>
          </a:prstGeom>
          <a:ln w="38100">
            <a:solidFill>
              <a:schemeClr val="bg1"/>
            </a:solidFill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1" name="TextBox 100"/>
          <p:cNvSpPr txBox="1"/>
          <p:nvPr/>
        </p:nvSpPr>
        <p:spPr>
          <a:xfrm>
            <a:off x="2535483" y="4690198"/>
            <a:ext cx="48888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660066"/>
                </a:solidFill>
              </a:rPr>
              <a:t>Transition from positive to negative status: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solidFill>
                  <a:srgbClr val="660066"/>
                </a:solidFill>
              </a:rPr>
              <a:t>1 representing AO maximum</a:t>
            </a:r>
          </a:p>
          <a:p>
            <a:pPr lvl="1"/>
            <a:endParaRPr lang="en-US" dirty="0">
              <a:solidFill>
                <a:srgbClr val="660066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>
                <a:solidFill>
                  <a:srgbClr val="660066"/>
                </a:solidFill>
              </a:rPr>
              <a:t>7 representing AO minimum </a:t>
            </a:r>
          </a:p>
        </p:txBody>
      </p:sp>
      <p:sp>
        <p:nvSpPr>
          <p:cNvPr id="106" name="Rectangle 105"/>
          <p:cNvSpPr/>
          <p:nvPr/>
        </p:nvSpPr>
        <p:spPr>
          <a:xfrm>
            <a:off x="294104" y="82260"/>
            <a:ext cx="83953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660066"/>
                </a:solidFill>
              </a:rPr>
              <a:t>Composite Analysis: Index of Cycle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913202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104395" y="11012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-372706" y="6599934"/>
            <a:ext cx="2577572" cy="2709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660066"/>
                </a:solidFill>
              </a:rPr>
              <a:t>ATMS Seminar Spring 2018</a:t>
            </a:r>
          </a:p>
        </p:txBody>
      </p:sp>
      <p:pic>
        <p:nvPicPr>
          <p:cNvPr id="2" name="Picture 1" descr="fig_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641" y="1152001"/>
            <a:ext cx="5053255" cy="5171988"/>
          </a:xfrm>
          <a:prstGeom prst="rect">
            <a:avLst/>
          </a:prstGeom>
        </p:spPr>
      </p:pic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599934"/>
            <a:ext cx="2133600" cy="270911"/>
          </a:xfrm>
        </p:spPr>
        <p:txBody>
          <a:bodyPr/>
          <a:lstStyle/>
          <a:p>
            <a:fld id="{0FB56013-B943-42BA-886F-6F9D4EB85E9D}" type="slidenum">
              <a:rPr lang="en-US" smtClean="0">
                <a:solidFill>
                  <a:srgbClr val="660066"/>
                </a:solidFill>
              </a:rPr>
              <a:t>23</a:t>
            </a:fld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10641" y="1152001"/>
            <a:ext cx="5053255" cy="5171988"/>
          </a:xfrm>
          <a:custGeom>
            <a:avLst/>
            <a:gdLst/>
            <a:ahLst/>
            <a:cxnLst/>
            <a:rect l="l" t="t" r="r" b="b"/>
            <a:pathLst>
              <a:path w="5053255" h="5171988">
                <a:moveTo>
                  <a:pt x="0" y="0"/>
                </a:moveTo>
                <a:lnTo>
                  <a:pt x="1631133" y="0"/>
                </a:lnTo>
                <a:lnTo>
                  <a:pt x="1631133" y="3526519"/>
                </a:lnTo>
                <a:lnTo>
                  <a:pt x="5053255" y="3526519"/>
                </a:lnTo>
                <a:lnTo>
                  <a:pt x="5053255" y="5171988"/>
                </a:lnTo>
                <a:lnTo>
                  <a:pt x="0" y="5171988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ame 23"/>
          <p:cNvSpPr>
            <a:spLocks/>
          </p:cNvSpPr>
          <p:nvPr/>
        </p:nvSpPr>
        <p:spPr>
          <a:xfrm>
            <a:off x="2241774" y="1152001"/>
            <a:ext cx="3422122" cy="3526519"/>
          </a:xfrm>
          <a:prstGeom prst="frame">
            <a:avLst>
              <a:gd name="adj1" fmla="val 0"/>
            </a:avLst>
          </a:prstGeom>
          <a:noFill/>
          <a:ln w="34925">
            <a:solidFill>
              <a:srgbClr val="66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0641" y="1152001"/>
            <a:ext cx="1631133" cy="5171988"/>
          </a:xfrm>
          <a:custGeom>
            <a:avLst/>
            <a:gdLst/>
            <a:ahLst/>
            <a:cxnLst/>
            <a:rect l="l" t="t" r="r" b="b"/>
            <a:pathLst>
              <a:path w="1631133" h="5171988">
                <a:moveTo>
                  <a:pt x="0" y="0"/>
                </a:moveTo>
                <a:lnTo>
                  <a:pt x="1631133" y="0"/>
                </a:lnTo>
                <a:lnTo>
                  <a:pt x="1631133" y="5171988"/>
                </a:lnTo>
                <a:lnTo>
                  <a:pt x="0" y="5171988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rame 84"/>
          <p:cNvSpPr>
            <a:spLocks/>
          </p:cNvSpPr>
          <p:nvPr/>
        </p:nvSpPr>
        <p:spPr>
          <a:xfrm>
            <a:off x="610641" y="1152001"/>
            <a:ext cx="1649421" cy="5181189"/>
          </a:xfrm>
          <a:prstGeom prst="frame">
            <a:avLst>
              <a:gd name="adj1" fmla="val 0"/>
            </a:avLst>
          </a:prstGeom>
          <a:noFill/>
          <a:ln w="34925">
            <a:solidFill>
              <a:srgbClr val="66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4" name="Frame 83"/>
          <p:cNvSpPr>
            <a:spLocks/>
          </p:cNvSpPr>
          <p:nvPr/>
        </p:nvSpPr>
        <p:spPr>
          <a:xfrm>
            <a:off x="2257262" y="4678520"/>
            <a:ext cx="3403834" cy="1654613"/>
          </a:xfrm>
          <a:prstGeom prst="frame">
            <a:avLst>
              <a:gd name="adj1" fmla="val 0"/>
            </a:avLst>
          </a:prstGeom>
          <a:noFill/>
          <a:ln w="34925">
            <a:solidFill>
              <a:srgbClr val="66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294104" y="82260"/>
            <a:ext cx="83953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660066"/>
                </a:solidFill>
              </a:rPr>
              <a:t>Composite Analysis</a:t>
            </a:r>
            <a:endParaRPr lang="en-US" sz="3600" dirty="0"/>
          </a:p>
        </p:txBody>
      </p:sp>
      <p:sp>
        <p:nvSpPr>
          <p:cNvPr id="44" name="TextBox 43"/>
          <p:cNvSpPr txBox="1"/>
          <p:nvPr/>
        </p:nvSpPr>
        <p:spPr>
          <a:xfrm>
            <a:off x="5810410" y="2522712"/>
            <a:ext cx="3171440" cy="3816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660066"/>
                </a:solidFill>
              </a:rPr>
              <a:t>Pressure and Temperature anomalies reveal signature RTW (left) and SSW (right) characteristics</a:t>
            </a:r>
          </a:p>
          <a:p>
            <a:endParaRPr lang="en-US" dirty="0">
              <a:solidFill>
                <a:srgbClr val="660066"/>
              </a:solidFill>
            </a:endParaRPr>
          </a:p>
          <a:p>
            <a:endParaRPr lang="en-US" dirty="0">
              <a:solidFill>
                <a:srgbClr val="660066"/>
              </a:solidFill>
            </a:endParaRPr>
          </a:p>
          <a:p>
            <a:endParaRPr lang="en-US" dirty="0">
              <a:solidFill>
                <a:srgbClr val="660066"/>
              </a:solidFill>
            </a:endParaRPr>
          </a:p>
          <a:p>
            <a:endParaRPr lang="en-US" dirty="0">
              <a:solidFill>
                <a:srgbClr val="660066"/>
              </a:solidFill>
            </a:endParaRPr>
          </a:p>
          <a:p>
            <a:endParaRPr lang="en-US" dirty="0">
              <a:solidFill>
                <a:srgbClr val="660066"/>
              </a:solidFill>
            </a:endParaRPr>
          </a:p>
          <a:p>
            <a:endParaRPr lang="en-US" dirty="0">
              <a:solidFill>
                <a:srgbClr val="660066"/>
              </a:solidFill>
            </a:endParaRPr>
          </a:p>
          <a:p>
            <a:r>
              <a:rPr lang="en-US" dirty="0">
                <a:solidFill>
                  <a:srgbClr val="660066"/>
                </a:solidFill>
              </a:rPr>
              <a:t>AO transition in RTW (left) events are nearly twice as fast compared to SSW (right) events</a:t>
            </a:r>
          </a:p>
        </p:txBody>
      </p:sp>
    </p:spTree>
    <p:extLst>
      <p:ext uri="{BB962C8B-B14F-4D97-AF65-F5344CB8AC3E}">
        <p14:creationId xmlns:p14="http://schemas.microsoft.com/office/powerpoint/2010/main" val="411668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39" grpId="2" animBg="1"/>
      <p:bldP spid="24" grpId="0" animBg="1"/>
      <p:bldP spid="24" grpId="1" animBg="1"/>
      <p:bldP spid="42" grpId="0" animBg="1"/>
      <p:bldP spid="42" grpId="1" animBg="1"/>
      <p:bldP spid="85" grpId="0" animBg="1"/>
      <p:bldP spid="85" grpId="1" animBg="1"/>
      <p:bldP spid="84" grpId="0" animBg="1"/>
      <p:bldP spid="84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80515" y="97821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-372706" y="6599934"/>
            <a:ext cx="2577572" cy="2709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660066"/>
                </a:solidFill>
              </a:rPr>
              <a:t>ATMS Seminar Spring 2018</a:t>
            </a:r>
          </a:p>
        </p:txBody>
      </p:sp>
      <p:pic>
        <p:nvPicPr>
          <p:cNvPr id="2" name="Picture 1" descr="fig_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976" y="1201617"/>
            <a:ext cx="8140224" cy="3672281"/>
          </a:xfrm>
          <a:prstGeom prst="rect">
            <a:avLst/>
          </a:prstGeom>
        </p:spPr>
      </p:pic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599934"/>
            <a:ext cx="2133600" cy="270911"/>
          </a:xfrm>
        </p:spPr>
        <p:txBody>
          <a:bodyPr/>
          <a:lstStyle/>
          <a:p>
            <a:fld id="{0FB56013-B943-42BA-886F-6F9D4EB85E9D}" type="slidenum">
              <a:rPr lang="en-US" smtClean="0">
                <a:solidFill>
                  <a:srgbClr val="660066"/>
                </a:solidFill>
              </a:rPr>
              <a:t>24</a:t>
            </a:fld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4976" y="1201617"/>
            <a:ext cx="8140224" cy="3672281"/>
          </a:xfrm>
          <a:custGeom>
            <a:avLst/>
            <a:gdLst/>
            <a:ahLst/>
            <a:cxnLst/>
            <a:rect l="l" t="t" r="r" b="b"/>
            <a:pathLst>
              <a:path w="8140224" h="3672281">
                <a:moveTo>
                  <a:pt x="0" y="0"/>
                </a:moveTo>
                <a:lnTo>
                  <a:pt x="2907824" y="0"/>
                </a:lnTo>
                <a:lnTo>
                  <a:pt x="2907824" y="3672280"/>
                </a:lnTo>
                <a:lnTo>
                  <a:pt x="8140224" y="3672280"/>
                </a:lnTo>
                <a:lnTo>
                  <a:pt x="8140224" y="3672281"/>
                </a:lnTo>
                <a:lnTo>
                  <a:pt x="0" y="3672281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ame 7"/>
          <p:cNvSpPr>
            <a:spLocks noChangeAspect="1"/>
          </p:cNvSpPr>
          <p:nvPr/>
        </p:nvSpPr>
        <p:spPr>
          <a:xfrm>
            <a:off x="3340099" y="1188917"/>
            <a:ext cx="5271486" cy="3699712"/>
          </a:xfrm>
          <a:prstGeom prst="frame">
            <a:avLst>
              <a:gd name="adj1" fmla="val 0"/>
            </a:avLst>
          </a:prstGeom>
          <a:noFill/>
          <a:ln w="31750">
            <a:solidFill>
              <a:srgbClr val="66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229100" y="1749698"/>
            <a:ext cx="584200" cy="2819400"/>
          </a:xfrm>
          <a:prstGeom prst="straightConnector1">
            <a:avLst/>
          </a:prstGeom>
          <a:ln w="38100" cmpd="sng">
            <a:solidFill>
              <a:schemeClr val="bg1">
                <a:lumMod val="95000"/>
                <a:lumOff val="5000"/>
              </a:schemeClr>
            </a:solidFill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1607966" y="1749698"/>
            <a:ext cx="584200" cy="2819400"/>
          </a:xfrm>
          <a:prstGeom prst="straightConnector1">
            <a:avLst/>
          </a:prstGeom>
          <a:ln w="38100" cmpd="sng">
            <a:solidFill>
              <a:schemeClr val="bg1">
                <a:lumMod val="95000"/>
                <a:lumOff val="5000"/>
              </a:schemeClr>
            </a:solidFill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Frame 17"/>
          <p:cNvSpPr>
            <a:spLocks/>
          </p:cNvSpPr>
          <p:nvPr/>
        </p:nvSpPr>
        <p:spPr>
          <a:xfrm>
            <a:off x="419576" y="1188917"/>
            <a:ext cx="2931699" cy="3699712"/>
          </a:xfrm>
          <a:prstGeom prst="frame">
            <a:avLst>
              <a:gd name="adj1" fmla="val 0"/>
            </a:avLst>
          </a:prstGeom>
          <a:noFill/>
          <a:ln w="31750">
            <a:solidFill>
              <a:srgbClr val="66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94104" y="82260"/>
            <a:ext cx="83953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660066"/>
                </a:solidFill>
              </a:rPr>
              <a:t>Composite Analysis: Dynamical Aspects</a:t>
            </a:r>
            <a:endParaRPr lang="en-US" sz="3600" dirty="0"/>
          </a:p>
        </p:txBody>
      </p:sp>
      <p:sp>
        <p:nvSpPr>
          <p:cNvPr id="20" name="TextBox 19"/>
          <p:cNvSpPr txBox="1"/>
          <p:nvPr/>
        </p:nvSpPr>
        <p:spPr>
          <a:xfrm>
            <a:off x="882842" y="4989134"/>
            <a:ext cx="81568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660066"/>
                </a:solidFill>
              </a:rPr>
              <a:t>Wave-1 pattern found in RTW composite analysis: 1 ridge, 1 trough.</a:t>
            </a:r>
          </a:p>
          <a:p>
            <a:endParaRPr lang="en-US" sz="2000" dirty="0">
              <a:solidFill>
                <a:srgbClr val="660066"/>
              </a:solidFill>
            </a:endParaRPr>
          </a:p>
          <a:p>
            <a:r>
              <a:rPr lang="en-US" sz="2000" dirty="0">
                <a:solidFill>
                  <a:srgbClr val="660066"/>
                </a:solidFill>
              </a:rPr>
              <a:t>Positive EP-Flux present in RTW phases 3-7: Tropical influence on heat and </a:t>
            </a:r>
          </a:p>
          <a:p>
            <a:r>
              <a:rPr lang="en-US" sz="2000" dirty="0">
                <a:solidFill>
                  <a:srgbClr val="660066"/>
                </a:solidFill>
              </a:rPr>
              <a:t>moisture transport into Arctic    </a:t>
            </a:r>
          </a:p>
        </p:txBody>
      </p:sp>
    </p:spTree>
    <p:extLst>
      <p:ext uri="{BB962C8B-B14F-4D97-AF65-F5344CB8AC3E}">
        <p14:creationId xmlns:p14="http://schemas.microsoft.com/office/powerpoint/2010/main" val="206504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8" grpId="0" animBg="1"/>
      <p:bldP spid="8" grpId="1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80515" y="90076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-372706" y="6599934"/>
            <a:ext cx="2577572" cy="2709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660066"/>
                </a:solidFill>
              </a:rPr>
              <a:t>ATMS Seminar Spring 2018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599934"/>
            <a:ext cx="2133600" cy="270911"/>
          </a:xfrm>
        </p:spPr>
        <p:txBody>
          <a:bodyPr/>
          <a:lstStyle/>
          <a:p>
            <a:fld id="{0FB56013-B943-42BA-886F-6F9D4EB85E9D}" type="slidenum">
              <a:rPr lang="en-US" smtClean="0">
                <a:solidFill>
                  <a:srgbClr val="660066"/>
                </a:solidFill>
              </a:rPr>
              <a:t>25</a:t>
            </a:fld>
            <a:endParaRPr lang="en-US" dirty="0">
              <a:solidFill>
                <a:srgbClr val="660066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38830" y="1027769"/>
            <a:ext cx="4483370" cy="4934235"/>
            <a:chOff x="638830" y="1292369"/>
            <a:chExt cx="4483370" cy="4934235"/>
          </a:xfrm>
        </p:grpSpPr>
        <p:pic>
          <p:nvPicPr>
            <p:cNvPr id="2" name="Picture 1" descr="fig_4.jp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8830" y="1292369"/>
              <a:ext cx="4483370" cy="4934235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2698750" y="3740150"/>
              <a:ext cx="372781" cy="1397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/>
          <p:cNvSpPr/>
          <p:nvPr/>
        </p:nvSpPr>
        <p:spPr>
          <a:xfrm>
            <a:off x="638830" y="3551750"/>
            <a:ext cx="4492514" cy="241939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1187450" y="1881700"/>
            <a:ext cx="3498850" cy="1212850"/>
          </a:xfrm>
          <a:prstGeom prst="straightConnector1">
            <a:avLst/>
          </a:prstGeom>
          <a:ln w="38100" cmpd="sng">
            <a:solidFill>
              <a:schemeClr val="bg2">
                <a:lumMod val="50000"/>
              </a:schemeClr>
            </a:solidFill>
            <a:prstDash val="dash"/>
            <a:tailEnd type="arrow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Frame 18"/>
          <p:cNvSpPr/>
          <p:nvPr/>
        </p:nvSpPr>
        <p:spPr>
          <a:xfrm>
            <a:off x="3293825" y="5317050"/>
            <a:ext cx="1366019" cy="539750"/>
          </a:xfrm>
          <a:prstGeom prst="frame">
            <a:avLst>
              <a:gd name="adj1" fmla="val 0"/>
            </a:avLst>
          </a:prstGeom>
          <a:noFill/>
          <a:ln w="28575">
            <a:solidFill>
              <a:srgbClr val="66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rgbClr val="660066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4104" y="82260"/>
            <a:ext cx="83953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660066"/>
                </a:solidFill>
              </a:rPr>
              <a:t>Disparity in Trends</a:t>
            </a:r>
            <a:endParaRPr lang="en-US" sz="3600" dirty="0"/>
          </a:p>
        </p:txBody>
      </p:sp>
      <p:sp>
        <p:nvSpPr>
          <p:cNvPr id="21" name="TextBox 20"/>
          <p:cNvSpPr txBox="1"/>
          <p:nvPr/>
        </p:nvSpPr>
        <p:spPr>
          <a:xfrm>
            <a:off x="5498407" y="1330821"/>
            <a:ext cx="308264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660066"/>
                </a:solidFill>
              </a:rPr>
              <a:t>RTW events have been increasing in frequency since the late 1990’s.</a:t>
            </a:r>
          </a:p>
          <a:p>
            <a:endParaRPr lang="en-US" sz="2000" dirty="0">
              <a:solidFill>
                <a:srgbClr val="660066"/>
              </a:solidFill>
            </a:endParaRPr>
          </a:p>
          <a:p>
            <a:endParaRPr lang="en-US" sz="2000" dirty="0">
              <a:solidFill>
                <a:srgbClr val="660066"/>
              </a:solidFill>
            </a:endParaRPr>
          </a:p>
          <a:p>
            <a:endParaRPr lang="en-US" sz="2000" dirty="0">
              <a:solidFill>
                <a:srgbClr val="660066"/>
              </a:solidFill>
            </a:endParaRPr>
          </a:p>
          <a:p>
            <a:endParaRPr lang="en-US" sz="2000" dirty="0">
              <a:solidFill>
                <a:srgbClr val="660066"/>
              </a:solidFill>
            </a:endParaRPr>
          </a:p>
          <a:p>
            <a:endParaRPr lang="en-US" sz="2000" dirty="0">
              <a:solidFill>
                <a:srgbClr val="660066"/>
              </a:solidFill>
            </a:endParaRPr>
          </a:p>
          <a:p>
            <a:endParaRPr lang="en-US" sz="2000" dirty="0">
              <a:solidFill>
                <a:srgbClr val="660066"/>
              </a:solidFill>
            </a:endParaRPr>
          </a:p>
          <a:p>
            <a:endParaRPr lang="en-US" sz="2000" dirty="0">
              <a:solidFill>
                <a:srgbClr val="660066"/>
              </a:solidFill>
            </a:endParaRPr>
          </a:p>
          <a:p>
            <a:endParaRPr lang="en-US" sz="2000" dirty="0">
              <a:solidFill>
                <a:srgbClr val="660066"/>
              </a:solidFill>
            </a:endParaRPr>
          </a:p>
          <a:p>
            <a:r>
              <a:rPr lang="en-US" sz="2000" dirty="0">
                <a:solidFill>
                  <a:srgbClr val="660066"/>
                </a:solidFill>
              </a:rPr>
              <a:t>Daily occurrence of tropospheric warming has increased since the early 21</a:t>
            </a:r>
            <a:r>
              <a:rPr lang="en-US" sz="2000" baseline="30000" dirty="0">
                <a:solidFill>
                  <a:srgbClr val="660066"/>
                </a:solidFill>
              </a:rPr>
              <a:t>st</a:t>
            </a:r>
            <a:r>
              <a:rPr lang="en-US" sz="2000" dirty="0">
                <a:solidFill>
                  <a:srgbClr val="660066"/>
                </a:solidFill>
              </a:rPr>
              <a:t> century. </a:t>
            </a:r>
          </a:p>
        </p:txBody>
      </p:sp>
    </p:spTree>
    <p:extLst>
      <p:ext uri="{BB962C8B-B14F-4D97-AF65-F5344CB8AC3E}">
        <p14:creationId xmlns:p14="http://schemas.microsoft.com/office/powerpoint/2010/main" val="697631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80515" y="116536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-372706" y="6599934"/>
            <a:ext cx="2577572" cy="2709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660066"/>
                </a:solidFill>
              </a:rPr>
              <a:t>ATMS Seminar Spring 2018</a:t>
            </a:r>
          </a:p>
        </p:txBody>
      </p:sp>
      <p:pic>
        <p:nvPicPr>
          <p:cNvPr id="2" name="Picture 1" descr="fig_5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3600" y="1227354"/>
            <a:ext cx="4097440" cy="5037078"/>
          </a:xfrm>
          <a:prstGeom prst="rect">
            <a:avLst/>
          </a:prstGeom>
        </p:spPr>
      </p:pic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599934"/>
            <a:ext cx="2133600" cy="270911"/>
          </a:xfrm>
        </p:spPr>
        <p:txBody>
          <a:bodyPr/>
          <a:lstStyle/>
          <a:p>
            <a:fld id="{0FB56013-B943-42BA-886F-6F9D4EB85E9D}" type="slidenum">
              <a:rPr lang="en-US" smtClean="0">
                <a:solidFill>
                  <a:srgbClr val="660066"/>
                </a:solidFill>
              </a:rPr>
              <a:t>26</a:t>
            </a:fld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94104" y="82260"/>
            <a:ext cx="83953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660066"/>
                </a:solidFill>
              </a:rPr>
              <a:t>External Forcing: SIC vs. SST</a:t>
            </a:r>
            <a:endParaRPr lang="en-US" sz="3600" dirty="0"/>
          </a:p>
        </p:txBody>
      </p:sp>
      <p:sp>
        <p:nvSpPr>
          <p:cNvPr id="34" name="TextBox 33"/>
          <p:cNvSpPr txBox="1"/>
          <p:nvPr/>
        </p:nvSpPr>
        <p:spPr>
          <a:xfrm>
            <a:off x="650515" y="1036732"/>
            <a:ext cx="387211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660066"/>
                </a:solidFill>
              </a:rPr>
              <a:t>Relative contribution of Sea ice (SIC) vs. Sea Surface Temperatures (SST) on high-latitude circulation:</a:t>
            </a:r>
          </a:p>
          <a:p>
            <a:endParaRPr lang="en-US" sz="2000" dirty="0">
              <a:solidFill>
                <a:srgbClr val="660066"/>
              </a:solidFill>
            </a:endParaRPr>
          </a:p>
          <a:p>
            <a:pPr marL="457200" indent="-457200">
              <a:buAutoNum type="arabicParenR"/>
            </a:pPr>
            <a:r>
              <a:rPr lang="en-US" sz="2000" dirty="0">
                <a:solidFill>
                  <a:srgbClr val="660066"/>
                </a:solidFill>
              </a:rPr>
              <a:t>SIC </a:t>
            </a:r>
            <a:r>
              <a:rPr lang="en-US" sz="2000" dirty="0">
                <a:solidFill>
                  <a:srgbClr val="660066"/>
                </a:solidFill>
                <a:sym typeface="Wingdings"/>
              </a:rPr>
              <a:t> constant, climatological SST’s and varying SIC</a:t>
            </a:r>
          </a:p>
          <a:p>
            <a:endParaRPr lang="en-US" sz="2000" dirty="0">
              <a:solidFill>
                <a:srgbClr val="660066"/>
              </a:solidFill>
              <a:sym typeface="Wingdings"/>
            </a:endParaRPr>
          </a:p>
          <a:p>
            <a:pPr marL="457200" indent="-457200">
              <a:buFontTx/>
              <a:buAutoNum type="arabicParenR"/>
            </a:pPr>
            <a:r>
              <a:rPr lang="en-US" sz="2000" dirty="0">
                <a:solidFill>
                  <a:srgbClr val="660066"/>
                </a:solidFill>
              </a:rPr>
              <a:t>SST</a:t>
            </a:r>
            <a:r>
              <a:rPr lang="en-US" sz="2000" dirty="0">
                <a:solidFill>
                  <a:srgbClr val="660066"/>
                </a:solidFill>
                <a:sym typeface="Wingdings"/>
              </a:rPr>
              <a:t> constant, climatological SIC and varying SST</a:t>
            </a:r>
            <a:endParaRPr lang="en-US" sz="2000" dirty="0"/>
          </a:p>
          <a:p>
            <a:endParaRPr lang="en-US" sz="2000" dirty="0">
              <a:solidFill>
                <a:srgbClr val="660066"/>
              </a:solidFill>
            </a:endParaRPr>
          </a:p>
          <a:p>
            <a:r>
              <a:rPr lang="en-US" sz="2000" dirty="0">
                <a:solidFill>
                  <a:srgbClr val="660066"/>
                </a:solidFill>
              </a:rPr>
              <a:t>Results: opposite patterns in sea level pressure between scenarios. </a:t>
            </a:r>
          </a:p>
        </p:txBody>
      </p:sp>
      <p:sp>
        <p:nvSpPr>
          <p:cNvPr id="3" name="Rectangle 2"/>
          <p:cNvSpPr/>
          <p:nvPr/>
        </p:nvSpPr>
        <p:spPr>
          <a:xfrm>
            <a:off x="4673600" y="2989936"/>
            <a:ext cx="4097440" cy="3274496"/>
          </a:xfrm>
          <a:prstGeom prst="rect">
            <a:avLst/>
          </a:prstGeom>
          <a:solidFill>
            <a:schemeClr val="accent3">
              <a:lumMod val="60000"/>
              <a:lumOff val="40000"/>
              <a:alpha val="5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ame 6"/>
          <p:cNvSpPr/>
          <p:nvPr/>
        </p:nvSpPr>
        <p:spPr>
          <a:xfrm>
            <a:off x="4673600" y="1214124"/>
            <a:ext cx="4097440" cy="1771726"/>
          </a:xfrm>
          <a:prstGeom prst="frame">
            <a:avLst>
              <a:gd name="adj1" fmla="val 0"/>
            </a:avLst>
          </a:prstGeom>
          <a:noFill/>
          <a:ln w="25400">
            <a:solidFill>
              <a:srgbClr val="66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744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80515" y="116536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-372706" y="6599934"/>
            <a:ext cx="2577572" cy="2709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660066"/>
                </a:solidFill>
              </a:rPr>
              <a:t>ATMS Seminar Spring 2018</a:t>
            </a:r>
          </a:p>
        </p:txBody>
      </p:sp>
      <p:pic>
        <p:nvPicPr>
          <p:cNvPr id="2" name="Picture 1" descr="fig_5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3600" y="1227354"/>
            <a:ext cx="4097440" cy="5037078"/>
          </a:xfrm>
          <a:prstGeom prst="rect">
            <a:avLst/>
          </a:prstGeom>
        </p:spPr>
      </p:pic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599934"/>
            <a:ext cx="2133600" cy="270911"/>
          </a:xfrm>
        </p:spPr>
        <p:txBody>
          <a:bodyPr/>
          <a:lstStyle/>
          <a:p>
            <a:fld id="{0FB56013-B943-42BA-886F-6F9D4EB85E9D}" type="slidenum">
              <a:rPr lang="en-US" smtClean="0">
                <a:solidFill>
                  <a:srgbClr val="660066"/>
                </a:solidFill>
              </a:rPr>
              <a:t>27</a:t>
            </a:fld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9" name="Frame 8"/>
          <p:cNvSpPr/>
          <p:nvPr/>
        </p:nvSpPr>
        <p:spPr>
          <a:xfrm>
            <a:off x="4673600" y="1210420"/>
            <a:ext cx="4097440" cy="3615579"/>
          </a:xfrm>
          <a:prstGeom prst="frame">
            <a:avLst>
              <a:gd name="adj1" fmla="val 0"/>
            </a:avLst>
          </a:prstGeom>
          <a:noFill/>
          <a:ln w="25400">
            <a:solidFill>
              <a:srgbClr val="66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73600" y="4842932"/>
            <a:ext cx="4097440" cy="1421500"/>
          </a:xfrm>
          <a:prstGeom prst="rect">
            <a:avLst/>
          </a:prstGeom>
          <a:solidFill>
            <a:schemeClr val="accent3">
              <a:lumMod val="60000"/>
              <a:lumOff val="40000"/>
              <a:alpha val="5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94104" y="82260"/>
            <a:ext cx="83953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660066"/>
                </a:solidFill>
              </a:rPr>
              <a:t>External Forcing: SIC vs. SST</a:t>
            </a:r>
            <a:endParaRPr lang="en-US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603250" y="2301875"/>
            <a:ext cx="385762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660066"/>
                </a:solidFill>
              </a:rPr>
              <a:t>2016 anomaly and observational, long-term trend consistent with the SIC scenario</a:t>
            </a:r>
            <a:r>
              <a:rPr lang="is-IS" sz="2000" dirty="0">
                <a:solidFill>
                  <a:srgbClr val="660066"/>
                </a:solidFill>
              </a:rPr>
              <a:t>…a pattern driven by Arctic </a:t>
            </a:r>
            <a:r>
              <a:rPr lang="en-US" sz="2000" dirty="0">
                <a:solidFill>
                  <a:srgbClr val="660066"/>
                </a:solidFill>
              </a:rPr>
              <a:t>sea ice loss.  </a:t>
            </a:r>
          </a:p>
          <a:p>
            <a:endParaRPr lang="en-US" sz="2000" dirty="0">
              <a:solidFill>
                <a:srgbClr val="660066"/>
              </a:solidFill>
            </a:endParaRPr>
          </a:p>
          <a:p>
            <a:endParaRPr lang="en-US" sz="2000" dirty="0">
              <a:solidFill>
                <a:srgbClr val="660066"/>
              </a:solidFill>
            </a:endParaRPr>
          </a:p>
          <a:p>
            <a:endParaRPr lang="en-US" sz="2000" dirty="0">
              <a:solidFill>
                <a:srgbClr val="660066"/>
              </a:solidFill>
            </a:endParaRPr>
          </a:p>
          <a:p>
            <a:endParaRPr lang="en-US" sz="2000" dirty="0">
              <a:solidFill>
                <a:srgbClr val="660066"/>
              </a:solidFill>
            </a:endParaRPr>
          </a:p>
          <a:p>
            <a:endParaRPr lang="en-US" sz="2000" dirty="0">
              <a:solidFill>
                <a:srgbClr val="660066"/>
              </a:solidFill>
            </a:endParaRPr>
          </a:p>
          <a:p>
            <a:r>
              <a:rPr lang="en-US" sz="2000" dirty="0">
                <a:solidFill>
                  <a:srgbClr val="660066"/>
                </a:solidFill>
              </a:rPr>
              <a:t>SIC scenario is positively correlated with SLP trend and 2016 anomaly. </a:t>
            </a:r>
          </a:p>
          <a:p>
            <a:endParaRPr lang="en-US" sz="2000" dirty="0">
              <a:solidFill>
                <a:srgbClr val="660066"/>
              </a:solidFill>
            </a:endParaRPr>
          </a:p>
          <a:p>
            <a:endParaRPr lang="en-US" sz="20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467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660066"/>
                </a:solidFill>
              </a:rPr>
              <a:t>Road Map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6560" y="1371959"/>
            <a:ext cx="6719725" cy="4931434"/>
          </a:xfrm>
        </p:spPr>
        <p:txBody>
          <a:bodyPr>
            <a:normAutofit fontScale="92500" lnSpcReduction="20000"/>
          </a:bodyPr>
          <a:lstStyle/>
          <a:p>
            <a:r>
              <a:rPr lang="en-US" sz="3600" dirty="0">
                <a:solidFill>
                  <a:srgbClr val="660066">
                    <a:alpha val="40000"/>
                  </a:srgbClr>
                </a:solidFill>
              </a:rPr>
              <a:t>Key ingredients  </a:t>
            </a:r>
          </a:p>
          <a:p>
            <a:pPr lvl="1"/>
            <a:r>
              <a:rPr lang="en-US" dirty="0">
                <a:solidFill>
                  <a:srgbClr val="660066">
                    <a:alpha val="40000"/>
                  </a:srgbClr>
                </a:solidFill>
              </a:rPr>
              <a:t>Arctic Amplification </a:t>
            </a:r>
          </a:p>
          <a:p>
            <a:pPr lvl="1"/>
            <a:r>
              <a:rPr lang="en-US" dirty="0">
                <a:solidFill>
                  <a:srgbClr val="660066">
                    <a:alpha val="40000"/>
                  </a:srgbClr>
                </a:solidFill>
              </a:rPr>
              <a:t>Rapid Arctic Warming Events</a:t>
            </a:r>
          </a:p>
          <a:p>
            <a:pPr lvl="1"/>
            <a:r>
              <a:rPr lang="en-US" dirty="0">
                <a:solidFill>
                  <a:srgbClr val="660066">
                    <a:alpha val="40000"/>
                  </a:srgbClr>
                </a:solidFill>
              </a:rPr>
              <a:t>Arctic Influence on Mid-Latitude Weather </a:t>
            </a:r>
          </a:p>
          <a:p>
            <a:pPr marL="457200" lvl="1" indent="0">
              <a:buClr>
                <a:schemeClr val="accent5">
                  <a:lumMod val="50000"/>
                </a:schemeClr>
              </a:buClr>
              <a:buNone/>
            </a:pPr>
            <a:endParaRPr lang="en-US" dirty="0">
              <a:solidFill>
                <a:srgbClr val="660066">
                  <a:alpha val="40000"/>
                </a:srgbClr>
              </a:solidFill>
            </a:endParaRPr>
          </a:p>
          <a:p>
            <a:r>
              <a:rPr lang="en-US" sz="3600" dirty="0">
                <a:solidFill>
                  <a:srgbClr val="660066">
                    <a:alpha val="40000"/>
                  </a:srgbClr>
                </a:solidFill>
              </a:rPr>
              <a:t>Motivation behind this study</a:t>
            </a:r>
          </a:p>
          <a:p>
            <a:endParaRPr lang="en-US" sz="3600" dirty="0">
              <a:solidFill>
                <a:srgbClr val="660066"/>
              </a:solidFill>
            </a:endParaRPr>
          </a:p>
          <a:p>
            <a:r>
              <a:rPr lang="en-US" sz="3600" dirty="0">
                <a:solidFill>
                  <a:srgbClr val="660066">
                    <a:alpha val="40000"/>
                  </a:srgbClr>
                </a:solidFill>
              </a:rPr>
              <a:t>Results</a:t>
            </a:r>
            <a:endParaRPr lang="is-IS" sz="3600" dirty="0">
              <a:solidFill>
                <a:srgbClr val="660066">
                  <a:alpha val="40000"/>
                </a:srgbClr>
              </a:solidFill>
            </a:endParaRPr>
          </a:p>
          <a:p>
            <a:pPr marL="0" indent="0">
              <a:buNone/>
            </a:pPr>
            <a:endParaRPr lang="is-IS" sz="3600" dirty="0">
              <a:solidFill>
                <a:srgbClr val="660066"/>
              </a:solidFill>
            </a:endParaRPr>
          </a:p>
          <a:p>
            <a:r>
              <a:rPr lang="is-IS" sz="3600" dirty="0">
                <a:solidFill>
                  <a:srgbClr val="660066"/>
                </a:solidFill>
              </a:rPr>
              <a:t>Summarize</a:t>
            </a:r>
          </a:p>
          <a:p>
            <a:pPr>
              <a:buClr>
                <a:schemeClr val="accent5">
                  <a:lumMod val="50000"/>
                </a:schemeClr>
              </a:buClr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599934"/>
            <a:ext cx="2133600" cy="270911"/>
          </a:xfrm>
        </p:spPr>
        <p:txBody>
          <a:bodyPr/>
          <a:lstStyle/>
          <a:p>
            <a:fld id="{0FB56013-B943-42BA-886F-6F9D4EB85E9D}" type="slidenum">
              <a:rPr lang="en-US" smtClean="0">
                <a:solidFill>
                  <a:srgbClr val="660066"/>
                </a:solidFill>
              </a:rPr>
              <a:t>28</a:t>
            </a:fld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-372706" y="6599934"/>
            <a:ext cx="2577572" cy="2709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660066"/>
                </a:solidFill>
              </a:rPr>
              <a:t>ATMS Seminar Spring 2018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66200" y="67945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3118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80515" y="42031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-372706" y="6599934"/>
            <a:ext cx="2577572" cy="2709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660066"/>
                </a:solidFill>
              </a:rPr>
              <a:t>ATMS Seminar Spring 2018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599934"/>
            <a:ext cx="2133600" cy="270911"/>
          </a:xfrm>
        </p:spPr>
        <p:txBody>
          <a:bodyPr/>
          <a:lstStyle/>
          <a:p>
            <a:fld id="{0FB56013-B943-42BA-886F-6F9D4EB85E9D}" type="slidenum">
              <a:rPr lang="en-US" smtClean="0">
                <a:solidFill>
                  <a:srgbClr val="660066"/>
                </a:solidFill>
              </a:rPr>
              <a:t>29</a:t>
            </a:fld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68400" y="93134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Content Placeholder 6"/>
          <p:cNvSpPr txBox="1">
            <a:spLocks/>
          </p:cNvSpPr>
          <p:nvPr/>
        </p:nvSpPr>
        <p:spPr>
          <a:xfrm>
            <a:off x="457201" y="914387"/>
            <a:ext cx="8229599" cy="5604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2">
                  <a:lumMod val="50000"/>
                </a:schemeClr>
              </a:buClr>
              <a:buNone/>
            </a:pPr>
            <a:endParaRPr lang="en-US" sz="1800" dirty="0">
              <a:solidFill>
                <a:srgbClr val="948A54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660066"/>
                </a:solidFill>
              </a:rPr>
              <a:t>Rapid Arctic warming events are: </a:t>
            </a:r>
          </a:p>
          <a:p>
            <a:pPr marL="406400" indent="0">
              <a:buNone/>
            </a:pPr>
            <a:r>
              <a:rPr lang="en-US" sz="1800" dirty="0">
                <a:solidFill>
                  <a:srgbClr val="660066"/>
                </a:solidFill>
              </a:rPr>
              <a:t>“</a:t>
            </a:r>
            <a:r>
              <a:rPr lang="is-IS" sz="1800" dirty="0">
                <a:solidFill>
                  <a:srgbClr val="660066"/>
                </a:solidFill>
              </a:rPr>
              <a:t>…</a:t>
            </a:r>
            <a:r>
              <a:rPr lang="en-US" sz="1800" dirty="0">
                <a:solidFill>
                  <a:srgbClr val="660066"/>
                </a:solidFill>
              </a:rPr>
              <a:t>large, rapid temperature increases in the polar troposphere and stratosphere that disrupt mid-latitude weather patterns and often produce extreme deviations from normal weather conditions.” Cohen et al. 2014; Francis and </a:t>
            </a:r>
            <a:r>
              <a:rPr lang="en-US" sz="1800" dirty="0" err="1">
                <a:solidFill>
                  <a:srgbClr val="660066"/>
                </a:solidFill>
              </a:rPr>
              <a:t>Skific</a:t>
            </a:r>
            <a:r>
              <a:rPr lang="en-US" sz="1800" dirty="0">
                <a:solidFill>
                  <a:srgbClr val="660066"/>
                </a:solidFill>
              </a:rPr>
              <a:t> 2015</a:t>
            </a:r>
          </a:p>
          <a:p>
            <a:pPr marL="0" indent="0">
              <a:buClr>
                <a:schemeClr val="tx2">
                  <a:lumMod val="50000"/>
                </a:schemeClr>
              </a:buClr>
              <a:buNone/>
            </a:pPr>
            <a:endParaRPr lang="en-US" sz="1800" dirty="0">
              <a:solidFill>
                <a:schemeClr val="accent2"/>
              </a:solidFill>
            </a:endParaRPr>
          </a:p>
          <a:p>
            <a:pPr marL="0" indent="0">
              <a:buClr>
                <a:schemeClr val="tx2">
                  <a:lumMod val="50000"/>
                </a:schemeClr>
              </a:buClr>
              <a:buNone/>
            </a:pPr>
            <a:endParaRPr lang="en-US" sz="1800" dirty="0">
              <a:solidFill>
                <a:schemeClr val="accent2"/>
              </a:solidFill>
            </a:endParaRPr>
          </a:p>
          <a:p>
            <a:pPr marL="0" indent="0">
              <a:buClr>
                <a:schemeClr val="tx2">
                  <a:lumMod val="50000"/>
                </a:schemeClr>
              </a:buClr>
              <a:buNone/>
            </a:pPr>
            <a:r>
              <a:rPr lang="en-US" sz="2000" b="1" dirty="0">
                <a:solidFill>
                  <a:srgbClr val="660066"/>
                </a:solidFill>
              </a:rPr>
              <a:t>Take Home Message #1</a:t>
            </a:r>
          </a:p>
          <a:p>
            <a:pPr marL="1658938" indent="-285750">
              <a:buClr>
                <a:srgbClr val="660066"/>
              </a:buClr>
              <a:buFont typeface="+mj-lt"/>
              <a:buAutoNum type="arabicPeriod"/>
            </a:pPr>
            <a:r>
              <a:rPr lang="en-US" sz="2000" dirty="0">
                <a:solidFill>
                  <a:srgbClr val="660066"/>
                </a:solidFill>
              </a:rPr>
              <a:t>Sudden Stratospheric Warming (SSW)</a:t>
            </a:r>
          </a:p>
          <a:p>
            <a:pPr marL="2058988" lvl="1">
              <a:buClr>
                <a:srgbClr val="660066"/>
              </a:buClr>
            </a:pPr>
            <a:r>
              <a:rPr lang="en-US" sz="1800" dirty="0">
                <a:solidFill>
                  <a:srgbClr val="660066"/>
                </a:solidFill>
              </a:rPr>
              <a:t>T</a:t>
            </a:r>
            <a:r>
              <a:rPr lang="is-IS" sz="1800" dirty="0">
                <a:solidFill>
                  <a:srgbClr val="660066"/>
                </a:solidFill>
              </a:rPr>
              <a:t>ropospheric-stratospheric interaction</a:t>
            </a:r>
          </a:p>
          <a:p>
            <a:pPr marL="2058988" lvl="1">
              <a:buClr>
                <a:srgbClr val="660066"/>
              </a:buClr>
            </a:pPr>
            <a:r>
              <a:rPr lang="en-US" sz="1800" dirty="0">
                <a:solidFill>
                  <a:srgbClr val="660066"/>
                </a:solidFill>
              </a:rPr>
              <a:t>C</a:t>
            </a:r>
            <a:r>
              <a:rPr lang="is-IS" sz="1800" dirty="0">
                <a:solidFill>
                  <a:srgbClr val="660066"/>
                </a:solidFill>
              </a:rPr>
              <a:t>irculation disrupted by vertically propagating waves   </a:t>
            </a:r>
          </a:p>
          <a:p>
            <a:pPr marL="1658938" indent="-285750">
              <a:buClr>
                <a:srgbClr val="660066"/>
              </a:buClr>
              <a:buFont typeface="+mj-lt"/>
              <a:buAutoNum type="arabicPeriod"/>
            </a:pPr>
            <a:r>
              <a:rPr lang="en-US" sz="2000" dirty="0">
                <a:solidFill>
                  <a:srgbClr val="660066"/>
                </a:solidFill>
              </a:rPr>
              <a:t>Rapid Tropospheric Warming (RTW)</a:t>
            </a:r>
          </a:p>
          <a:p>
            <a:pPr marL="2058988" lvl="1">
              <a:buClr>
                <a:srgbClr val="660066"/>
              </a:buClr>
            </a:pPr>
            <a:r>
              <a:rPr lang="en-US" sz="1800" dirty="0">
                <a:solidFill>
                  <a:srgbClr val="660066"/>
                </a:solidFill>
              </a:rPr>
              <a:t>Confined to the troposphere </a:t>
            </a:r>
            <a:endParaRPr lang="is-IS" sz="1800" dirty="0">
              <a:solidFill>
                <a:srgbClr val="660066"/>
              </a:solidFill>
            </a:endParaRPr>
          </a:p>
          <a:p>
            <a:pPr marL="2058988" lvl="1">
              <a:buClr>
                <a:srgbClr val="660066"/>
              </a:buClr>
            </a:pPr>
            <a:r>
              <a:rPr lang="is-IS" sz="1800" dirty="0">
                <a:solidFill>
                  <a:srgbClr val="660066"/>
                </a:solidFill>
              </a:rPr>
              <a:t>Enhanced by intraseasonal Ocean-Atmosphere variation</a:t>
            </a:r>
            <a:endParaRPr lang="en-US" sz="1800" dirty="0">
              <a:solidFill>
                <a:srgbClr val="660066"/>
              </a:solidFill>
            </a:endParaRPr>
          </a:p>
          <a:p>
            <a:pPr marL="1830388" lvl="2" indent="0">
              <a:buClr>
                <a:schemeClr val="tx2">
                  <a:lumMod val="50000"/>
                </a:schemeClr>
              </a:buClr>
              <a:buNone/>
            </a:pPr>
            <a:endParaRPr lang="en-US" sz="1400" dirty="0">
              <a:solidFill>
                <a:srgbClr val="C0504D"/>
              </a:solidFill>
            </a:endParaRPr>
          </a:p>
          <a:p>
            <a:pPr marL="0" indent="0">
              <a:buClr>
                <a:schemeClr val="tx2">
                  <a:lumMod val="50000"/>
                </a:schemeClr>
              </a:buClr>
              <a:buNone/>
            </a:pPr>
            <a:endParaRPr lang="en-US" sz="1800" dirty="0">
              <a:solidFill>
                <a:srgbClr val="948A54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4104" y="82260"/>
            <a:ext cx="83953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660066"/>
                </a:solidFill>
              </a:rPr>
              <a:t>Let’s Summarize</a:t>
            </a:r>
          </a:p>
        </p:txBody>
      </p:sp>
    </p:spTree>
    <p:extLst>
      <p:ext uri="{BB962C8B-B14F-4D97-AF65-F5344CB8AC3E}">
        <p14:creationId xmlns:p14="http://schemas.microsoft.com/office/powerpoint/2010/main" val="315801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660066"/>
                </a:solidFill>
              </a:rPr>
              <a:t>Road Map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6560" y="1371959"/>
            <a:ext cx="6719725" cy="4931434"/>
          </a:xfrm>
        </p:spPr>
        <p:txBody>
          <a:bodyPr>
            <a:normAutofit fontScale="92500" lnSpcReduction="20000"/>
          </a:bodyPr>
          <a:lstStyle/>
          <a:p>
            <a:r>
              <a:rPr lang="en-US" sz="3600" dirty="0">
                <a:solidFill>
                  <a:srgbClr val="660066"/>
                </a:solidFill>
              </a:rPr>
              <a:t>Key ingredients  </a:t>
            </a:r>
          </a:p>
          <a:p>
            <a:pPr lvl="1">
              <a:buClr>
                <a:schemeClr val="accent5">
                  <a:lumMod val="50000"/>
                </a:schemeClr>
              </a:buClr>
            </a:pPr>
            <a:r>
              <a:rPr lang="en-US" dirty="0">
                <a:solidFill>
                  <a:srgbClr val="660066"/>
                </a:solidFill>
              </a:rPr>
              <a:t>Arctic Amplification </a:t>
            </a:r>
          </a:p>
          <a:p>
            <a:pPr lvl="1">
              <a:buClr>
                <a:schemeClr val="accent5">
                  <a:lumMod val="50000"/>
                </a:schemeClr>
              </a:buClr>
            </a:pPr>
            <a:r>
              <a:rPr lang="en-US" dirty="0">
                <a:solidFill>
                  <a:srgbClr val="660066"/>
                </a:solidFill>
              </a:rPr>
              <a:t>Rapid Arctic Warming Events</a:t>
            </a:r>
          </a:p>
          <a:p>
            <a:pPr lvl="1">
              <a:buClr>
                <a:schemeClr val="accent5">
                  <a:lumMod val="50000"/>
                </a:schemeClr>
              </a:buClr>
            </a:pPr>
            <a:r>
              <a:rPr lang="en-US" dirty="0">
                <a:solidFill>
                  <a:srgbClr val="660066"/>
                </a:solidFill>
              </a:rPr>
              <a:t>Arctic Influence on Mid-Latitude Weather </a:t>
            </a:r>
          </a:p>
          <a:p>
            <a:pPr marL="457200" lvl="1" indent="0">
              <a:buClr>
                <a:schemeClr val="accent5">
                  <a:lumMod val="50000"/>
                </a:schemeClr>
              </a:buClr>
              <a:buNone/>
            </a:pPr>
            <a:endParaRPr lang="en-US" dirty="0">
              <a:solidFill>
                <a:srgbClr val="660066"/>
              </a:solidFill>
            </a:endParaRPr>
          </a:p>
          <a:p>
            <a:r>
              <a:rPr lang="en-US" sz="3600" dirty="0">
                <a:solidFill>
                  <a:srgbClr val="660066">
                    <a:alpha val="40000"/>
                  </a:srgbClr>
                </a:solidFill>
              </a:rPr>
              <a:t>Motivation behind this study</a:t>
            </a:r>
          </a:p>
          <a:p>
            <a:endParaRPr lang="en-US" sz="3600" dirty="0">
              <a:solidFill>
                <a:srgbClr val="660066">
                  <a:alpha val="40000"/>
                </a:srgbClr>
              </a:solidFill>
            </a:endParaRPr>
          </a:p>
          <a:p>
            <a:r>
              <a:rPr lang="en-US" sz="3600" dirty="0">
                <a:solidFill>
                  <a:srgbClr val="660066">
                    <a:alpha val="40000"/>
                  </a:srgbClr>
                </a:solidFill>
              </a:rPr>
              <a:t>Results</a:t>
            </a:r>
            <a:endParaRPr lang="is-IS" sz="3600" dirty="0">
              <a:solidFill>
                <a:srgbClr val="660066">
                  <a:alpha val="40000"/>
                </a:srgbClr>
              </a:solidFill>
            </a:endParaRPr>
          </a:p>
          <a:p>
            <a:pPr marL="0" indent="0">
              <a:buNone/>
            </a:pPr>
            <a:endParaRPr lang="is-IS" sz="3600" dirty="0">
              <a:solidFill>
                <a:srgbClr val="660066">
                  <a:alpha val="40000"/>
                </a:srgbClr>
              </a:solidFill>
            </a:endParaRPr>
          </a:p>
          <a:p>
            <a:r>
              <a:rPr lang="is-IS" sz="3600" dirty="0">
                <a:solidFill>
                  <a:srgbClr val="660066">
                    <a:alpha val="40000"/>
                  </a:srgbClr>
                </a:solidFill>
              </a:rPr>
              <a:t>Summarize</a:t>
            </a:r>
          </a:p>
          <a:p>
            <a:pPr>
              <a:buClr>
                <a:schemeClr val="accent5">
                  <a:lumMod val="50000"/>
                </a:schemeClr>
              </a:buClr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599934"/>
            <a:ext cx="2133600" cy="270911"/>
          </a:xfrm>
        </p:spPr>
        <p:txBody>
          <a:bodyPr/>
          <a:lstStyle/>
          <a:p>
            <a:fld id="{0FB56013-B943-42BA-886F-6F9D4EB85E9D}" type="slidenum">
              <a:rPr lang="en-US" smtClean="0">
                <a:solidFill>
                  <a:srgbClr val="660066"/>
                </a:solidFill>
              </a:rPr>
              <a:t>3</a:t>
            </a:fld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-372706" y="6599934"/>
            <a:ext cx="2577572" cy="2709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660066"/>
                </a:solidFill>
              </a:rPr>
              <a:t>ATMS Seminar Spring 2018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66200" y="67945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7415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80515" y="116536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-372706" y="6599934"/>
            <a:ext cx="2577572" cy="2709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660066"/>
                </a:solidFill>
              </a:rPr>
              <a:t>ATMS Seminar Spring 2018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599934"/>
            <a:ext cx="2133600" cy="270911"/>
          </a:xfrm>
        </p:spPr>
        <p:txBody>
          <a:bodyPr/>
          <a:lstStyle/>
          <a:p>
            <a:fld id="{0FB56013-B943-42BA-886F-6F9D4EB85E9D}" type="slidenum">
              <a:rPr lang="en-US" smtClean="0">
                <a:solidFill>
                  <a:srgbClr val="660066"/>
                </a:solidFill>
              </a:rPr>
              <a:t>30</a:t>
            </a:fld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68400" y="1676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Content Placeholder 6"/>
          <p:cNvSpPr txBox="1">
            <a:spLocks/>
          </p:cNvSpPr>
          <p:nvPr/>
        </p:nvSpPr>
        <p:spPr>
          <a:xfrm>
            <a:off x="457201" y="919736"/>
            <a:ext cx="8229599" cy="5604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2">
                  <a:lumMod val="50000"/>
                </a:schemeClr>
              </a:buClr>
              <a:buNone/>
            </a:pPr>
            <a:endParaRPr lang="en-US" sz="1800" dirty="0">
              <a:solidFill>
                <a:srgbClr val="948A54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660066"/>
                </a:solidFill>
              </a:rPr>
              <a:t>Rapid Arctic warming events are: </a:t>
            </a:r>
          </a:p>
          <a:p>
            <a:pPr marL="406400" indent="0">
              <a:buNone/>
            </a:pPr>
            <a:r>
              <a:rPr lang="en-US" sz="1800" dirty="0">
                <a:solidFill>
                  <a:srgbClr val="660066"/>
                </a:solidFill>
              </a:rPr>
              <a:t>“</a:t>
            </a:r>
            <a:r>
              <a:rPr lang="is-IS" sz="1800" dirty="0">
                <a:solidFill>
                  <a:srgbClr val="660066"/>
                </a:solidFill>
              </a:rPr>
              <a:t>…</a:t>
            </a:r>
            <a:r>
              <a:rPr lang="en-US" sz="1800" dirty="0">
                <a:solidFill>
                  <a:srgbClr val="660066"/>
                </a:solidFill>
              </a:rPr>
              <a:t>large, rapid temperature increases in the polar troposphere and stratosphere that disrupt mid-latitude weather patterns and often produce extreme deviations from normal weather conditions.” Cohen et al. 2014; Francis and </a:t>
            </a:r>
            <a:r>
              <a:rPr lang="en-US" sz="1800" dirty="0" err="1">
                <a:solidFill>
                  <a:srgbClr val="660066"/>
                </a:solidFill>
              </a:rPr>
              <a:t>Skific</a:t>
            </a:r>
            <a:r>
              <a:rPr lang="en-US" sz="1800" dirty="0">
                <a:solidFill>
                  <a:srgbClr val="660066"/>
                </a:solidFill>
              </a:rPr>
              <a:t> 2015</a:t>
            </a:r>
          </a:p>
          <a:p>
            <a:pPr marL="0" indent="0">
              <a:buClr>
                <a:schemeClr val="tx2">
                  <a:lumMod val="50000"/>
                </a:schemeClr>
              </a:buClr>
              <a:buNone/>
            </a:pPr>
            <a:endParaRPr lang="en-US" sz="1800" dirty="0">
              <a:solidFill>
                <a:schemeClr val="accent2"/>
              </a:solidFill>
            </a:endParaRPr>
          </a:p>
          <a:p>
            <a:pPr marL="0" indent="0">
              <a:buClr>
                <a:schemeClr val="tx2">
                  <a:lumMod val="50000"/>
                </a:schemeClr>
              </a:buClr>
              <a:buNone/>
            </a:pPr>
            <a:endParaRPr lang="en-US" sz="1800" dirty="0">
              <a:solidFill>
                <a:schemeClr val="accent2"/>
              </a:solidFill>
            </a:endParaRPr>
          </a:p>
          <a:p>
            <a:pPr marL="0" indent="0">
              <a:buClr>
                <a:schemeClr val="tx2">
                  <a:lumMod val="50000"/>
                </a:schemeClr>
              </a:buClr>
              <a:buNone/>
            </a:pPr>
            <a:r>
              <a:rPr lang="en-US" sz="2000" b="1" dirty="0">
                <a:solidFill>
                  <a:srgbClr val="660066"/>
                </a:solidFill>
              </a:rPr>
              <a:t>Take Home Message #2</a:t>
            </a:r>
          </a:p>
          <a:p>
            <a:pPr marL="0" indent="0">
              <a:buClr>
                <a:schemeClr val="tx2">
                  <a:lumMod val="50000"/>
                </a:schemeClr>
              </a:buClr>
              <a:buNone/>
            </a:pPr>
            <a:endParaRPr lang="en-US" sz="2000" dirty="0">
              <a:solidFill>
                <a:srgbClr val="660066"/>
              </a:solidFill>
            </a:endParaRPr>
          </a:p>
          <a:p>
            <a:pPr marL="0" indent="0">
              <a:buClr>
                <a:schemeClr val="tx2">
                  <a:lumMod val="50000"/>
                </a:schemeClr>
              </a:buClr>
              <a:buNone/>
            </a:pPr>
            <a:r>
              <a:rPr lang="en-US" sz="2000" dirty="0">
                <a:solidFill>
                  <a:srgbClr val="660066"/>
                </a:solidFill>
              </a:rPr>
              <a:t>RTW events dynamically develop nearly twice as fast, compared to SSW events.</a:t>
            </a:r>
          </a:p>
          <a:p>
            <a:pPr marL="1830388" lvl="2" indent="0">
              <a:buClr>
                <a:schemeClr val="tx2">
                  <a:lumMod val="50000"/>
                </a:schemeClr>
              </a:buClr>
              <a:buNone/>
            </a:pPr>
            <a:endParaRPr lang="en-US" sz="1400" dirty="0">
              <a:solidFill>
                <a:srgbClr val="C0504D"/>
              </a:solidFill>
            </a:endParaRPr>
          </a:p>
          <a:p>
            <a:pPr marL="0" indent="0">
              <a:buClr>
                <a:schemeClr val="tx2">
                  <a:lumMod val="50000"/>
                </a:schemeClr>
              </a:buClr>
              <a:buNone/>
            </a:pPr>
            <a:endParaRPr lang="en-US" sz="1800" dirty="0">
              <a:solidFill>
                <a:srgbClr val="948A54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4104" y="82260"/>
            <a:ext cx="83953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660066"/>
                </a:solidFill>
              </a:rPr>
              <a:t>Let’s Summarize</a:t>
            </a:r>
          </a:p>
        </p:txBody>
      </p:sp>
    </p:spTree>
    <p:extLst>
      <p:ext uri="{BB962C8B-B14F-4D97-AF65-F5344CB8AC3E}">
        <p14:creationId xmlns:p14="http://schemas.microsoft.com/office/powerpoint/2010/main" val="20616038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80515" y="116536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-372706" y="6599934"/>
            <a:ext cx="2577572" cy="2709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660066"/>
                </a:solidFill>
              </a:rPr>
              <a:t>ATMS Seminar Spring 2018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599934"/>
            <a:ext cx="2133600" cy="270911"/>
          </a:xfrm>
        </p:spPr>
        <p:txBody>
          <a:bodyPr/>
          <a:lstStyle/>
          <a:p>
            <a:fld id="{0FB56013-B943-42BA-886F-6F9D4EB85E9D}" type="slidenum">
              <a:rPr lang="en-US" smtClean="0">
                <a:solidFill>
                  <a:srgbClr val="660066"/>
                </a:solidFill>
              </a:rPr>
              <a:t>31</a:t>
            </a:fld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68400" y="1676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Content Placeholder 6"/>
          <p:cNvSpPr txBox="1">
            <a:spLocks/>
          </p:cNvSpPr>
          <p:nvPr/>
        </p:nvSpPr>
        <p:spPr>
          <a:xfrm>
            <a:off x="457201" y="919736"/>
            <a:ext cx="8229599" cy="5604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2">
                  <a:lumMod val="50000"/>
                </a:schemeClr>
              </a:buClr>
              <a:buNone/>
            </a:pPr>
            <a:endParaRPr lang="en-US" sz="1800" dirty="0">
              <a:solidFill>
                <a:srgbClr val="948A54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660066"/>
                </a:solidFill>
              </a:rPr>
              <a:t>Rapid Arctic warming events are: </a:t>
            </a:r>
          </a:p>
          <a:p>
            <a:pPr marL="406400" indent="0">
              <a:buNone/>
            </a:pPr>
            <a:r>
              <a:rPr lang="en-US" sz="1800" dirty="0">
                <a:solidFill>
                  <a:srgbClr val="660066"/>
                </a:solidFill>
              </a:rPr>
              <a:t>“</a:t>
            </a:r>
            <a:r>
              <a:rPr lang="is-IS" sz="1800" dirty="0">
                <a:solidFill>
                  <a:srgbClr val="660066"/>
                </a:solidFill>
              </a:rPr>
              <a:t>…</a:t>
            </a:r>
            <a:r>
              <a:rPr lang="en-US" sz="1800" dirty="0">
                <a:solidFill>
                  <a:srgbClr val="660066"/>
                </a:solidFill>
              </a:rPr>
              <a:t>large, rapid temperature increases in the polar troposphere and stratosphere that disrupt mid-latitude weather patterns and often produce extreme deviations from normal weather conditions.” Cohen et al. 2014; Francis and </a:t>
            </a:r>
            <a:r>
              <a:rPr lang="en-US" sz="1800" dirty="0" err="1">
                <a:solidFill>
                  <a:srgbClr val="660066"/>
                </a:solidFill>
              </a:rPr>
              <a:t>Skific</a:t>
            </a:r>
            <a:r>
              <a:rPr lang="en-US" sz="1800" dirty="0">
                <a:solidFill>
                  <a:srgbClr val="660066"/>
                </a:solidFill>
              </a:rPr>
              <a:t> 2015</a:t>
            </a:r>
          </a:p>
          <a:p>
            <a:pPr marL="0" indent="0">
              <a:buClr>
                <a:schemeClr val="tx2">
                  <a:lumMod val="50000"/>
                </a:schemeClr>
              </a:buClr>
              <a:buNone/>
            </a:pPr>
            <a:endParaRPr lang="en-US" sz="1800" dirty="0">
              <a:solidFill>
                <a:schemeClr val="accent2"/>
              </a:solidFill>
            </a:endParaRPr>
          </a:p>
          <a:p>
            <a:pPr marL="0" indent="0">
              <a:buClr>
                <a:schemeClr val="tx2">
                  <a:lumMod val="50000"/>
                </a:schemeClr>
              </a:buClr>
              <a:buNone/>
            </a:pPr>
            <a:endParaRPr lang="en-US" sz="1800" dirty="0">
              <a:solidFill>
                <a:schemeClr val="accent2"/>
              </a:solidFill>
            </a:endParaRPr>
          </a:p>
          <a:p>
            <a:pPr marL="0" indent="0">
              <a:buClr>
                <a:schemeClr val="tx2">
                  <a:lumMod val="50000"/>
                </a:schemeClr>
              </a:buClr>
              <a:buNone/>
            </a:pPr>
            <a:r>
              <a:rPr lang="en-US" sz="2000" b="1" dirty="0">
                <a:solidFill>
                  <a:srgbClr val="660066"/>
                </a:solidFill>
              </a:rPr>
              <a:t>Take Home Message #3</a:t>
            </a:r>
          </a:p>
          <a:p>
            <a:pPr marL="0" indent="0">
              <a:buClr>
                <a:schemeClr val="tx2">
                  <a:lumMod val="50000"/>
                </a:schemeClr>
              </a:buClr>
              <a:buNone/>
            </a:pPr>
            <a:endParaRPr lang="en-US" sz="2000" dirty="0">
              <a:solidFill>
                <a:srgbClr val="660066"/>
              </a:solidFill>
            </a:endParaRPr>
          </a:p>
          <a:p>
            <a:pPr marL="0" indent="0">
              <a:buClr>
                <a:schemeClr val="tx2">
                  <a:lumMod val="50000"/>
                </a:schemeClr>
              </a:buClr>
              <a:buNone/>
            </a:pPr>
            <a:r>
              <a:rPr lang="en-US" sz="2000" dirty="0">
                <a:solidFill>
                  <a:srgbClr val="660066"/>
                </a:solidFill>
              </a:rPr>
              <a:t>An accelerated trend in RTW events has been observed since the 1990’s versus a relatively flat trend in SSW events since 1953.</a:t>
            </a:r>
          </a:p>
          <a:p>
            <a:pPr marL="1830388" lvl="2" indent="0">
              <a:buClr>
                <a:schemeClr val="tx2">
                  <a:lumMod val="50000"/>
                </a:schemeClr>
              </a:buClr>
              <a:buNone/>
            </a:pPr>
            <a:endParaRPr lang="en-US" sz="1400" dirty="0">
              <a:solidFill>
                <a:srgbClr val="C0504D"/>
              </a:solidFill>
            </a:endParaRPr>
          </a:p>
          <a:p>
            <a:pPr marL="0" indent="0">
              <a:buClr>
                <a:schemeClr val="tx2">
                  <a:lumMod val="50000"/>
                </a:schemeClr>
              </a:buClr>
              <a:buNone/>
            </a:pPr>
            <a:endParaRPr lang="en-US" sz="1800" dirty="0">
              <a:solidFill>
                <a:srgbClr val="948A54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4104" y="82260"/>
            <a:ext cx="83953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660066"/>
                </a:solidFill>
              </a:rPr>
              <a:t>Let’s Summarize</a:t>
            </a:r>
          </a:p>
        </p:txBody>
      </p:sp>
    </p:spTree>
    <p:extLst>
      <p:ext uri="{BB962C8B-B14F-4D97-AF65-F5344CB8AC3E}">
        <p14:creationId xmlns:p14="http://schemas.microsoft.com/office/powerpoint/2010/main" val="36781137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80515" y="116536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-372706" y="6599934"/>
            <a:ext cx="2577572" cy="2709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660066"/>
                </a:solidFill>
              </a:rPr>
              <a:t>ATMS Seminar Spring 2018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599934"/>
            <a:ext cx="2133600" cy="270911"/>
          </a:xfrm>
        </p:spPr>
        <p:txBody>
          <a:bodyPr/>
          <a:lstStyle/>
          <a:p>
            <a:fld id="{0FB56013-B943-42BA-886F-6F9D4EB85E9D}" type="slidenum">
              <a:rPr lang="en-US" smtClean="0">
                <a:solidFill>
                  <a:srgbClr val="660066"/>
                </a:solidFill>
              </a:rPr>
              <a:t>32</a:t>
            </a:fld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68400" y="1676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Content Placeholder 6"/>
          <p:cNvSpPr txBox="1">
            <a:spLocks/>
          </p:cNvSpPr>
          <p:nvPr/>
        </p:nvSpPr>
        <p:spPr>
          <a:xfrm>
            <a:off x="457201" y="919736"/>
            <a:ext cx="8229599" cy="5604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2">
                  <a:lumMod val="50000"/>
                </a:schemeClr>
              </a:buClr>
              <a:buNone/>
            </a:pPr>
            <a:endParaRPr lang="en-US" sz="1800" dirty="0">
              <a:solidFill>
                <a:srgbClr val="948A54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660066"/>
                </a:solidFill>
              </a:rPr>
              <a:t>Rapid Arctic warming events are: </a:t>
            </a:r>
          </a:p>
          <a:p>
            <a:pPr marL="406400" indent="0">
              <a:buNone/>
            </a:pPr>
            <a:r>
              <a:rPr lang="en-US" sz="1800" dirty="0">
                <a:solidFill>
                  <a:srgbClr val="660066"/>
                </a:solidFill>
              </a:rPr>
              <a:t>“</a:t>
            </a:r>
            <a:r>
              <a:rPr lang="is-IS" sz="1800" dirty="0">
                <a:solidFill>
                  <a:srgbClr val="660066"/>
                </a:solidFill>
              </a:rPr>
              <a:t>…</a:t>
            </a:r>
            <a:r>
              <a:rPr lang="en-US" sz="1800" dirty="0">
                <a:solidFill>
                  <a:srgbClr val="660066"/>
                </a:solidFill>
              </a:rPr>
              <a:t>large, rapid temperature increases in the polar troposphere and stratosphere that disrupt mid-latitude weather patterns and often produce extreme deviations from normal weather conditions.” Cohen et al. 2014; Francis and </a:t>
            </a:r>
            <a:r>
              <a:rPr lang="en-US" sz="1800" dirty="0" err="1">
                <a:solidFill>
                  <a:srgbClr val="660066"/>
                </a:solidFill>
              </a:rPr>
              <a:t>Skific</a:t>
            </a:r>
            <a:r>
              <a:rPr lang="en-US" sz="1800" dirty="0">
                <a:solidFill>
                  <a:srgbClr val="660066"/>
                </a:solidFill>
              </a:rPr>
              <a:t> 2015</a:t>
            </a:r>
          </a:p>
          <a:p>
            <a:pPr marL="0" indent="0">
              <a:buClr>
                <a:schemeClr val="tx2">
                  <a:lumMod val="50000"/>
                </a:schemeClr>
              </a:buClr>
              <a:buNone/>
            </a:pPr>
            <a:endParaRPr lang="en-US" sz="1800" dirty="0">
              <a:solidFill>
                <a:schemeClr val="accent2"/>
              </a:solidFill>
            </a:endParaRPr>
          </a:p>
          <a:p>
            <a:pPr marL="0" indent="0">
              <a:buClr>
                <a:schemeClr val="tx2">
                  <a:lumMod val="50000"/>
                </a:schemeClr>
              </a:buClr>
              <a:buNone/>
            </a:pPr>
            <a:endParaRPr lang="en-US" sz="1800" dirty="0">
              <a:solidFill>
                <a:schemeClr val="accent2"/>
              </a:solidFill>
            </a:endParaRPr>
          </a:p>
          <a:p>
            <a:pPr marL="0" indent="0">
              <a:buClr>
                <a:schemeClr val="tx2">
                  <a:lumMod val="50000"/>
                </a:schemeClr>
              </a:buClr>
              <a:buNone/>
            </a:pPr>
            <a:r>
              <a:rPr lang="en-US" sz="2000" b="1" dirty="0">
                <a:solidFill>
                  <a:srgbClr val="660066"/>
                </a:solidFill>
              </a:rPr>
              <a:t>Take Home Message #4</a:t>
            </a:r>
          </a:p>
          <a:p>
            <a:pPr marL="1830388" lvl="2" indent="0">
              <a:buClr>
                <a:schemeClr val="tx2">
                  <a:lumMod val="50000"/>
                </a:schemeClr>
              </a:buClr>
              <a:buNone/>
            </a:pPr>
            <a:endParaRPr lang="en-US" sz="1400" dirty="0">
              <a:solidFill>
                <a:srgbClr val="C0504D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660066"/>
                </a:solidFill>
              </a:rPr>
              <a:t>Modeling experiments indicate reduced Arctic sea ice contributes to the observed increase in the tropospheric warming events, and</a:t>
            </a:r>
            <a:r>
              <a:rPr lang="is-IS" sz="2000" dirty="0">
                <a:solidFill>
                  <a:srgbClr val="660066"/>
                </a:solidFill>
              </a:rPr>
              <a:t>…</a:t>
            </a:r>
            <a:endParaRPr lang="en-US" sz="2000" dirty="0">
              <a:solidFill>
                <a:srgbClr val="660066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rgbClr val="660066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660066"/>
                </a:solidFill>
              </a:rPr>
              <a:t>Enhances intraseasonal variations in high-latitude circulation, resulting in extreme winter weather outbreaks accompanying RTW events.  </a:t>
            </a:r>
          </a:p>
        </p:txBody>
      </p:sp>
      <p:sp>
        <p:nvSpPr>
          <p:cNvPr id="9" name="Rectangle 8"/>
          <p:cNvSpPr/>
          <p:nvPr/>
        </p:nvSpPr>
        <p:spPr>
          <a:xfrm>
            <a:off x="294104" y="82260"/>
            <a:ext cx="83953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660066"/>
                </a:solidFill>
              </a:rPr>
              <a:t>Let’s Summarize</a:t>
            </a:r>
          </a:p>
        </p:txBody>
      </p:sp>
    </p:spTree>
    <p:extLst>
      <p:ext uri="{BB962C8B-B14F-4D97-AF65-F5344CB8AC3E}">
        <p14:creationId xmlns:p14="http://schemas.microsoft.com/office/powerpoint/2010/main" val="71921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80515" y="116536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-372706" y="6599934"/>
            <a:ext cx="2577572" cy="2709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660066"/>
                </a:solidFill>
              </a:rPr>
              <a:t>ATMS Seminar Spring 2018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660066"/>
                </a:solidFill>
              </a:rPr>
              <a:t>Thank you for Listening!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660066"/>
                </a:solidFill>
              </a:rPr>
              <a:t>Any questions?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srgbClr val="660066"/>
                </a:solidFill>
              </a:rPr>
              <a:t>33</a:t>
            </a:fld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68400" y="1676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9360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80515" y="116536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-372706" y="6599934"/>
            <a:ext cx="2577572" cy="2709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660066"/>
                </a:solidFill>
              </a:rPr>
              <a:t>ATMS Seminar Spring 2018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599934"/>
            <a:ext cx="2133600" cy="270911"/>
          </a:xfrm>
        </p:spPr>
        <p:txBody>
          <a:bodyPr/>
          <a:lstStyle/>
          <a:p>
            <a:fld id="{0FB56013-B943-42BA-886F-6F9D4EB85E9D}" type="slidenum">
              <a:rPr lang="en-US" smtClean="0">
                <a:solidFill>
                  <a:srgbClr val="660066"/>
                </a:solidFill>
              </a:rPr>
              <a:t>34</a:t>
            </a:fld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9041" y="777121"/>
            <a:ext cx="8037337" cy="570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8138"/>
            <a:endParaRPr lang="en-US" sz="1400" dirty="0">
              <a:solidFill>
                <a:srgbClr val="660066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300" dirty="0">
                <a:solidFill>
                  <a:srgbClr val="660066"/>
                </a:solidFill>
              </a:rPr>
              <a:t>Cohen, J., J. A. Screen, J. C. Furtado, M. Barlow, D. </a:t>
            </a:r>
            <a:r>
              <a:rPr lang="en-US" sz="1300" dirty="0" err="1">
                <a:solidFill>
                  <a:srgbClr val="660066"/>
                </a:solidFill>
              </a:rPr>
              <a:t>Whittleston</a:t>
            </a:r>
            <a:r>
              <a:rPr lang="en-US" sz="1300" dirty="0">
                <a:solidFill>
                  <a:srgbClr val="660066"/>
                </a:solidFill>
              </a:rPr>
              <a:t>, D. </a:t>
            </a:r>
            <a:r>
              <a:rPr lang="en-US" sz="1300" dirty="0" err="1">
                <a:solidFill>
                  <a:srgbClr val="660066"/>
                </a:solidFill>
              </a:rPr>
              <a:t>Coumou</a:t>
            </a:r>
            <a:r>
              <a:rPr lang="en-US" sz="1300" dirty="0">
                <a:solidFill>
                  <a:srgbClr val="660066"/>
                </a:solidFill>
              </a:rPr>
              <a:t>, J. Francis, K. </a:t>
            </a:r>
            <a:r>
              <a:rPr lang="en-US" sz="1300" dirty="0" err="1">
                <a:solidFill>
                  <a:srgbClr val="660066"/>
                </a:solidFill>
              </a:rPr>
              <a:t>Dethloff</a:t>
            </a:r>
            <a:r>
              <a:rPr lang="en-US" sz="1300" dirty="0">
                <a:solidFill>
                  <a:srgbClr val="660066"/>
                </a:solidFill>
              </a:rPr>
              <a:t>, D. </a:t>
            </a:r>
            <a:r>
              <a:rPr lang="en-US" sz="1300" dirty="0" err="1">
                <a:solidFill>
                  <a:srgbClr val="660066"/>
                </a:solidFill>
              </a:rPr>
              <a:t>Entekhabi</a:t>
            </a:r>
            <a:r>
              <a:rPr lang="en-US" sz="1300" dirty="0">
                <a:solidFill>
                  <a:srgbClr val="660066"/>
                </a:solidFill>
              </a:rPr>
              <a:t>, and J. Overland (2014), Recent Arctic amplification and extreme mid-latitude weather, Nat. </a:t>
            </a:r>
            <a:r>
              <a:rPr lang="en-US" sz="1300" dirty="0" err="1">
                <a:solidFill>
                  <a:srgbClr val="660066"/>
                </a:solidFill>
              </a:rPr>
              <a:t>Geosci</a:t>
            </a:r>
            <a:r>
              <a:rPr lang="en-US" sz="1300" dirty="0">
                <a:solidFill>
                  <a:srgbClr val="660066"/>
                </a:solidFill>
              </a:rPr>
              <a:t>., 7(9), 627–637.</a:t>
            </a:r>
          </a:p>
          <a:p>
            <a:endParaRPr lang="en-US" sz="1300" dirty="0">
              <a:solidFill>
                <a:srgbClr val="660066"/>
              </a:solidFill>
            </a:endParaRPr>
          </a:p>
          <a:p>
            <a:pPr marL="342900" indent="-342900">
              <a:buFont typeface="+mj-lt"/>
              <a:buAutoNum type="arabicPeriod" startAt="2"/>
            </a:pPr>
            <a:r>
              <a:rPr lang="en-US" sz="1300" dirty="0">
                <a:solidFill>
                  <a:srgbClr val="660066"/>
                </a:solidFill>
              </a:rPr>
              <a:t>Francis, J. and </a:t>
            </a:r>
            <a:r>
              <a:rPr lang="en-US" sz="1300" dirty="0" err="1">
                <a:solidFill>
                  <a:srgbClr val="660066"/>
                </a:solidFill>
              </a:rPr>
              <a:t>Skific</a:t>
            </a:r>
            <a:r>
              <a:rPr lang="en-US" sz="1300" dirty="0">
                <a:solidFill>
                  <a:srgbClr val="660066"/>
                </a:solidFill>
              </a:rPr>
              <a:t>, N. (2015). Evidence linking rapid Arctic warming to mid-latitude weather patterns, Phil. Trans. R. Soc. </a:t>
            </a:r>
            <a:r>
              <a:rPr lang="hr-HR" sz="1300" dirty="0">
                <a:solidFill>
                  <a:srgbClr val="660066"/>
                </a:solidFill>
              </a:rPr>
              <a:t>DOI: 10.1098/rsta.2014.0170</a:t>
            </a:r>
            <a:endParaRPr lang="en-US" sz="1300" dirty="0">
              <a:solidFill>
                <a:srgbClr val="660066"/>
              </a:solidFill>
            </a:endParaRPr>
          </a:p>
          <a:p>
            <a:r>
              <a:rPr lang="en-US" sz="1300" dirty="0">
                <a:solidFill>
                  <a:srgbClr val="660066"/>
                </a:solidFill>
              </a:rPr>
              <a:t> </a:t>
            </a:r>
          </a:p>
          <a:p>
            <a:pPr marL="342900" indent="-342900">
              <a:buFont typeface="+mj-lt"/>
              <a:buAutoNum type="arabicPeriod" startAt="3"/>
            </a:pPr>
            <a:r>
              <a:rPr lang="en-US" sz="1300" dirty="0" err="1">
                <a:solidFill>
                  <a:srgbClr val="660066"/>
                </a:solidFill>
              </a:rPr>
              <a:t>Gottschalck</a:t>
            </a:r>
            <a:r>
              <a:rPr lang="en-US" sz="1300" dirty="0">
                <a:solidFill>
                  <a:srgbClr val="660066"/>
                </a:solidFill>
              </a:rPr>
              <a:t>, Jon. "What Is the MJO, and Why Do We Care." </a:t>
            </a:r>
            <a:r>
              <a:rPr lang="en-US" sz="1300" i="1" dirty="0">
                <a:solidFill>
                  <a:srgbClr val="660066"/>
                </a:solidFill>
              </a:rPr>
              <a:t>What Is the MJO, and Why Do We Care? | NOAA </a:t>
            </a:r>
            <a:r>
              <a:rPr lang="en-US" sz="1300" i="1" dirty="0" err="1">
                <a:solidFill>
                  <a:srgbClr val="660066"/>
                </a:solidFill>
              </a:rPr>
              <a:t>Climate.gov</a:t>
            </a:r>
            <a:r>
              <a:rPr lang="en-US" sz="1300" dirty="0">
                <a:solidFill>
                  <a:srgbClr val="660066"/>
                </a:solidFill>
              </a:rPr>
              <a:t>. </a:t>
            </a:r>
            <a:r>
              <a:rPr lang="en-US" sz="1300" dirty="0" err="1">
                <a:solidFill>
                  <a:srgbClr val="660066"/>
                </a:solidFill>
              </a:rPr>
              <a:t>N.p</a:t>
            </a:r>
            <a:r>
              <a:rPr lang="en-US" sz="1300" dirty="0">
                <a:solidFill>
                  <a:srgbClr val="660066"/>
                </a:solidFill>
              </a:rPr>
              <a:t>., 31 Dec. 2014. Web. 31 Mar. 2018</a:t>
            </a:r>
          </a:p>
          <a:p>
            <a:pPr marL="342900" indent="-342900">
              <a:buFont typeface="+mj-lt"/>
              <a:buAutoNum type="arabicPeriod" startAt="3"/>
            </a:pPr>
            <a:endParaRPr lang="en-US" sz="1300" dirty="0">
              <a:solidFill>
                <a:srgbClr val="660066"/>
              </a:solidFill>
            </a:endParaRPr>
          </a:p>
          <a:p>
            <a:pPr marL="342900" indent="-342900">
              <a:buFont typeface="+mj-lt"/>
              <a:buAutoNum type="arabicPeriod" startAt="3"/>
            </a:pPr>
            <a:r>
              <a:rPr lang="en-US" sz="1300" dirty="0">
                <a:solidFill>
                  <a:srgbClr val="660066"/>
                </a:solidFill>
              </a:rPr>
              <a:t>Overland, J., K. </a:t>
            </a:r>
            <a:r>
              <a:rPr lang="en-US" sz="1300" dirty="0" err="1">
                <a:solidFill>
                  <a:srgbClr val="660066"/>
                </a:solidFill>
              </a:rPr>
              <a:t>Dethloff</a:t>
            </a:r>
            <a:r>
              <a:rPr lang="en-US" sz="1300" dirty="0">
                <a:solidFill>
                  <a:srgbClr val="660066"/>
                </a:solidFill>
              </a:rPr>
              <a:t>, J. A. Francis, R. J. Hall, E. Hanna, S.-J. Kim, J. A. Screen, T. G. Shepherd, and T. </a:t>
            </a:r>
            <a:r>
              <a:rPr lang="en-US" sz="1300" dirty="0" err="1">
                <a:solidFill>
                  <a:srgbClr val="660066"/>
                </a:solidFill>
              </a:rPr>
              <a:t>Vihma</a:t>
            </a:r>
            <a:r>
              <a:rPr lang="en-US" sz="1300" dirty="0">
                <a:solidFill>
                  <a:srgbClr val="660066"/>
                </a:solidFill>
              </a:rPr>
              <a:t> (2016), Nonlinear response of </a:t>
            </a:r>
            <a:r>
              <a:rPr lang="en-US" sz="1300" dirty="0" err="1">
                <a:solidFill>
                  <a:srgbClr val="660066"/>
                </a:solidFill>
              </a:rPr>
              <a:t>midlatitude</a:t>
            </a:r>
            <a:r>
              <a:rPr lang="en-US" sz="1300" dirty="0">
                <a:solidFill>
                  <a:srgbClr val="660066"/>
                </a:solidFill>
              </a:rPr>
              <a:t> weather to the changing Arctic, Nat. </a:t>
            </a:r>
            <a:r>
              <a:rPr lang="en-US" sz="1300" dirty="0" err="1">
                <a:solidFill>
                  <a:srgbClr val="660066"/>
                </a:solidFill>
              </a:rPr>
              <a:t>Clim</a:t>
            </a:r>
            <a:r>
              <a:rPr lang="en-US" sz="1300" dirty="0">
                <a:solidFill>
                  <a:srgbClr val="660066"/>
                </a:solidFill>
              </a:rPr>
              <a:t>. Change, 6(11), 992–999.</a:t>
            </a:r>
          </a:p>
          <a:p>
            <a:endParaRPr lang="en-US" sz="1300" dirty="0">
              <a:solidFill>
                <a:srgbClr val="660066"/>
              </a:solidFill>
            </a:endParaRPr>
          </a:p>
          <a:p>
            <a:pPr marL="342900" indent="-342900">
              <a:buFont typeface="+mj-lt"/>
              <a:buAutoNum type="arabicPeriod" startAt="5"/>
            </a:pPr>
            <a:r>
              <a:rPr lang="en-US" sz="1300" dirty="0">
                <a:solidFill>
                  <a:srgbClr val="660066"/>
                </a:solidFill>
              </a:rPr>
              <a:t>L'Heureux, Michelle. “The Madden Julian Oscillation Has Been Active so Far This Winter. Here Is Why It Matters.” </a:t>
            </a:r>
            <a:r>
              <a:rPr lang="en-US" sz="1300" i="1" dirty="0">
                <a:solidFill>
                  <a:srgbClr val="660066"/>
                </a:solidFill>
              </a:rPr>
              <a:t>The Madden Julian Oscillation Has Been Active so Far This Winter. Here Is Why It Matters. | NOAA </a:t>
            </a:r>
            <a:r>
              <a:rPr lang="en-US" sz="1300" i="1" dirty="0" err="1">
                <a:solidFill>
                  <a:srgbClr val="660066"/>
                </a:solidFill>
              </a:rPr>
              <a:t>Climate.gov</a:t>
            </a:r>
            <a:r>
              <a:rPr lang="en-US" sz="1300" dirty="0">
                <a:solidFill>
                  <a:srgbClr val="660066"/>
                </a:solidFill>
              </a:rPr>
              <a:t>, 22 Feb. 2018</a:t>
            </a:r>
          </a:p>
          <a:p>
            <a:endParaRPr lang="en-US" sz="1300" dirty="0">
              <a:solidFill>
                <a:srgbClr val="660066"/>
              </a:solidFill>
            </a:endParaRPr>
          </a:p>
          <a:p>
            <a:pPr marL="342900" indent="-342900">
              <a:buFont typeface="+mj-lt"/>
              <a:buAutoNum type="arabicPeriod" startAt="6"/>
            </a:pPr>
            <a:r>
              <a:rPr lang="en-US" sz="1300" dirty="0" err="1">
                <a:solidFill>
                  <a:srgbClr val="660066"/>
                </a:solidFill>
              </a:rPr>
              <a:t>Pedatella</a:t>
            </a:r>
            <a:r>
              <a:rPr lang="en-US" sz="1300" dirty="0">
                <a:solidFill>
                  <a:srgbClr val="660066"/>
                </a:solidFill>
              </a:rPr>
              <a:t>, N. M., J. L. </a:t>
            </a:r>
            <a:r>
              <a:rPr lang="en-US" sz="1300" dirty="0" err="1">
                <a:solidFill>
                  <a:srgbClr val="660066"/>
                </a:solidFill>
              </a:rPr>
              <a:t>Chau</a:t>
            </a:r>
            <a:r>
              <a:rPr lang="en-US" sz="1300" dirty="0">
                <a:solidFill>
                  <a:srgbClr val="660066"/>
                </a:solidFill>
              </a:rPr>
              <a:t>, H. Schmidt, L. P. </a:t>
            </a:r>
            <a:r>
              <a:rPr lang="en-US" sz="1300" dirty="0" err="1">
                <a:solidFill>
                  <a:srgbClr val="660066"/>
                </a:solidFill>
              </a:rPr>
              <a:t>Goncharenko</a:t>
            </a:r>
            <a:r>
              <a:rPr lang="en-US" sz="1300" dirty="0">
                <a:solidFill>
                  <a:srgbClr val="660066"/>
                </a:solidFill>
              </a:rPr>
              <a:t>, C. </a:t>
            </a:r>
            <a:r>
              <a:rPr lang="en-US" sz="1300" dirty="0" err="1">
                <a:solidFill>
                  <a:srgbClr val="660066"/>
                </a:solidFill>
              </a:rPr>
              <a:t>Stolle</a:t>
            </a:r>
            <a:r>
              <a:rPr lang="en-US" sz="1300" dirty="0">
                <a:solidFill>
                  <a:srgbClr val="660066"/>
                </a:solidFill>
              </a:rPr>
              <a:t>, K. </a:t>
            </a:r>
            <a:r>
              <a:rPr lang="en-US" sz="1300" dirty="0" err="1">
                <a:solidFill>
                  <a:srgbClr val="660066"/>
                </a:solidFill>
              </a:rPr>
              <a:t>Hocke</a:t>
            </a:r>
            <a:r>
              <a:rPr lang="en-US" sz="1300" dirty="0">
                <a:solidFill>
                  <a:srgbClr val="660066"/>
                </a:solidFill>
              </a:rPr>
              <a:t>, V. L. Harvey, B. </a:t>
            </a:r>
            <a:r>
              <a:rPr lang="en-US" sz="1300" dirty="0" err="1">
                <a:solidFill>
                  <a:srgbClr val="660066"/>
                </a:solidFill>
              </a:rPr>
              <a:t>Funke</a:t>
            </a:r>
            <a:r>
              <a:rPr lang="en-US" sz="1300" dirty="0">
                <a:solidFill>
                  <a:srgbClr val="660066"/>
                </a:solidFill>
              </a:rPr>
              <a:t>, and T. A. </a:t>
            </a:r>
            <a:r>
              <a:rPr lang="en-US" sz="1300" dirty="0" err="1">
                <a:solidFill>
                  <a:srgbClr val="660066"/>
                </a:solidFill>
              </a:rPr>
              <a:t>Siddiqui</a:t>
            </a:r>
            <a:r>
              <a:rPr lang="en-US" sz="1300" dirty="0">
                <a:solidFill>
                  <a:srgbClr val="660066"/>
                </a:solidFill>
              </a:rPr>
              <a:t> (2018), How sudden stratospheric warming affects the whole atmosphere, </a:t>
            </a:r>
            <a:r>
              <a:rPr lang="en-US" sz="1300" i="1" dirty="0">
                <a:solidFill>
                  <a:srgbClr val="660066"/>
                </a:solidFill>
              </a:rPr>
              <a:t>Eos, 99,</a:t>
            </a:r>
            <a:r>
              <a:rPr lang="en-US" sz="1300" dirty="0">
                <a:solidFill>
                  <a:srgbClr val="660066"/>
                </a:solidFill>
              </a:rPr>
              <a:t> https://doi.org/10.1029/2018EO092441. Published on 20 March 2018.</a:t>
            </a:r>
          </a:p>
          <a:p>
            <a:endParaRPr lang="en-US" sz="1300" dirty="0">
              <a:solidFill>
                <a:srgbClr val="660066"/>
              </a:solidFill>
            </a:endParaRPr>
          </a:p>
          <a:p>
            <a:pPr marL="342900" indent="-342900">
              <a:buFont typeface="+mj-lt"/>
              <a:buAutoNum type="arabicPeriod" startAt="7"/>
            </a:pPr>
            <a:r>
              <a:rPr lang="en-US" sz="1300" dirty="0" err="1">
                <a:solidFill>
                  <a:srgbClr val="660066"/>
                </a:solidFill>
              </a:rPr>
              <a:t>Palmeiro</a:t>
            </a:r>
            <a:r>
              <a:rPr lang="en-US" sz="1300" dirty="0">
                <a:solidFill>
                  <a:srgbClr val="660066"/>
                </a:solidFill>
              </a:rPr>
              <a:t>, F.M., D. </a:t>
            </a:r>
            <a:r>
              <a:rPr lang="en-US" sz="1300" dirty="0" err="1">
                <a:solidFill>
                  <a:srgbClr val="660066"/>
                </a:solidFill>
              </a:rPr>
              <a:t>Barriopedro</a:t>
            </a:r>
            <a:r>
              <a:rPr lang="en-US" sz="1300" dirty="0">
                <a:solidFill>
                  <a:srgbClr val="660066"/>
                </a:solidFill>
              </a:rPr>
              <a:t>, R. </a:t>
            </a:r>
            <a:r>
              <a:rPr lang="en-US" sz="1300" dirty="0" err="1">
                <a:solidFill>
                  <a:srgbClr val="660066"/>
                </a:solidFill>
              </a:rPr>
              <a:t>García</a:t>
            </a:r>
            <a:r>
              <a:rPr lang="en-US" sz="1300" dirty="0">
                <a:solidFill>
                  <a:srgbClr val="660066"/>
                </a:solidFill>
              </a:rPr>
              <a:t>-Herrera, and N. </a:t>
            </a:r>
            <a:r>
              <a:rPr lang="en-US" sz="1300" dirty="0" err="1">
                <a:solidFill>
                  <a:srgbClr val="660066"/>
                </a:solidFill>
              </a:rPr>
              <a:t>Calvo</a:t>
            </a:r>
            <a:r>
              <a:rPr lang="en-US" sz="1300" dirty="0">
                <a:solidFill>
                  <a:srgbClr val="660066"/>
                </a:solidFill>
              </a:rPr>
              <a:t>, 2015: Comparing Sudden Stratospheric Warming Definitions in Reanalysis Data. </a:t>
            </a:r>
            <a:r>
              <a:rPr lang="en-US" sz="1300" i="1" dirty="0">
                <a:solidFill>
                  <a:srgbClr val="660066"/>
                </a:solidFill>
              </a:rPr>
              <a:t>J. Climate,</a:t>
            </a:r>
            <a:r>
              <a:rPr lang="en-US" sz="1300" dirty="0">
                <a:solidFill>
                  <a:srgbClr val="660066"/>
                </a:solidFill>
              </a:rPr>
              <a:t> </a:t>
            </a:r>
            <a:r>
              <a:rPr lang="en-US" sz="1300" b="1" dirty="0">
                <a:solidFill>
                  <a:srgbClr val="660066"/>
                </a:solidFill>
              </a:rPr>
              <a:t>28</a:t>
            </a:r>
            <a:r>
              <a:rPr lang="en-US" sz="1300" dirty="0">
                <a:solidFill>
                  <a:srgbClr val="660066"/>
                </a:solidFill>
              </a:rPr>
              <a:t>, 6823–6840, https://doi.org/10.1175/JCLI-D-15-0004.1</a:t>
            </a:r>
          </a:p>
          <a:p>
            <a:pPr marL="342900" indent="-342900">
              <a:buFont typeface="+mj-lt"/>
              <a:buAutoNum type="arabicPeriod" startAt="7"/>
            </a:pPr>
            <a:endParaRPr lang="en-US" sz="1300" dirty="0">
              <a:solidFill>
                <a:srgbClr val="660066"/>
              </a:solidFill>
            </a:endParaRPr>
          </a:p>
          <a:p>
            <a:pPr marL="342900" indent="-342900">
              <a:buFont typeface="+mj-lt"/>
              <a:buAutoNum type="arabicPeriod" startAt="7"/>
            </a:pPr>
            <a:r>
              <a:rPr lang="en-US" sz="1300" dirty="0">
                <a:solidFill>
                  <a:srgbClr val="660066"/>
                </a:solidFill>
              </a:rPr>
              <a:t>Wang, S. -Y. S., Y. -H. Lin, M. -Y. Lee, J. -H. Yoon, J. D. D. Meyer, and P. J. Rash (2017), </a:t>
            </a:r>
          </a:p>
          <a:p>
            <a:pPr marL="338138"/>
            <a:r>
              <a:rPr lang="en-US" sz="1300" dirty="0">
                <a:solidFill>
                  <a:srgbClr val="660066"/>
                </a:solidFill>
              </a:rPr>
              <a:t>Accelerated increase in the Arctic tropospheric warming events surpassing stratospheric warming events during winter, </a:t>
            </a:r>
            <a:r>
              <a:rPr lang="en-US" sz="1300" dirty="0" err="1">
                <a:solidFill>
                  <a:srgbClr val="660066"/>
                </a:solidFill>
              </a:rPr>
              <a:t>Geophys</a:t>
            </a:r>
            <a:r>
              <a:rPr lang="en-US" sz="1300" dirty="0">
                <a:solidFill>
                  <a:srgbClr val="660066"/>
                </a:solidFill>
              </a:rPr>
              <a:t>. Res. Lett., 44, 3806—3815, doi:10.1002/2017GL073012.  </a:t>
            </a:r>
            <a:endParaRPr lang="en-US" sz="1400" dirty="0">
              <a:solidFill>
                <a:srgbClr val="66006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4104" y="82260"/>
            <a:ext cx="83953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660066"/>
                </a:solidFill>
              </a:rPr>
              <a:t>Reference list</a:t>
            </a:r>
          </a:p>
        </p:txBody>
      </p:sp>
    </p:spTree>
    <p:extLst>
      <p:ext uri="{BB962C8B-B14F-4D97-AF65-F5344CB8AC3E}">
        <p14:creationId xmlns:p14="http://schemas.microsoft.com/office/powerpoint/2010/main" val="19905941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660066"/>
                </a:solidFill>
              </a:rPr>
              <a:t>Atmospheric Teleconnection Patterns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302657" y="1484395"/>
            <a:ext cx="3587627" cy="2196378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599934"/>
            <a:ext cx="2133600" cy="270911"/>
          </a:xfrm>
        </p:spPr>
        <p:txBody>
          <a:bodyPr/>
          <a:lstStyle/>
          <a:p>
            <a:fld id="{0FB56013-B943-42BA-886F-6F9D4EB85E9D}" type="slidenum">
              <a:rPr lang="en-US" smtClean="0">
                <a:solidFill>
                  <a:srgbClr val="660066"/>
                </a:solidFill>
              </a:rPr>
              <a:t>35</a:t>
            </a:fld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-372706" y="6599934"/>
            <a:ext cx="2577572" cy="2709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660066"/>
                </a:solidFill>
              </a:rPr>
              <a:t>ATMS Seminar Spring 2018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66200" y="67945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79026" y="1727524"/>
            <a:ext cx="8007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660066"/>
                </a:solidFill>
              </a:rPr>
              <a:t>Large-scale changes in atmospheric circulation influencing temperature, rainfall, storm tracks, jet stream location and intensity</a:t>
            </a:r>
            <a:r>
              <a:rPr lang="is-IS" sz="2000" dirty="0">
                <a:solidFill>
                  <a:srgbClr val="660066"/>
                </a:solidFill>
              </a:rPr>
              <a:t>. </a:t>
            </a:r>
            <a:r>
              <a:rPr lang="is-IS" sz="1200" dirty="0">
                <a:solidFill>
                  <a:srgbClr val="660066"/>
                </a:solidFill>
              </a:rPr>
              <a:t>– Climate Prediction Center NOAA </a:t>
            </a:r>
            <a:r>
              <a:rPr lang="en-US" sz="1200" dirty="0">
                <a:solidFill>
                  <a:srgbClr val="660066"/>
                </a:solidFill>
              </a:rPr>
              <a:t>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-1353518" y="1586395"/>
            <a:ext cx="127962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MJO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2B5259"/>
                </a:solidFill>
              </a:rPr>
              <a:t>ENSO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2B5259"/>
                </a:solidFill>
              </a:rPr>
              <a:t>AO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2B5259"/>
                </a:solidFill>
              </a:rPr>
              <a:t>NAO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2B5259"/>
                </a:solidFill>
              </a:rPr>
              <a:t>PDO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2B5259"/>
                </a:solidFill>
              </a:rPr>
              <a:t>QBO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2B5259"/>
                </a:solidFill>
              </a:rPr>
              <a:t>NAM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2B5259"/>
                </a:solidFill>
              </a:rPr>
              <a:t>PNA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2B5259"/>
                </a:solidFill>
              </a:rPr>
              <a:t>EAJET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2B5259"/>
                </a:solidFill>
              </a:rPr>
              <a:t>WP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2B5259"/>
                </a:solidFill>
              </a:rPr>
              <a:t>TNH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2B5259"/>
                </a:solidFill>
              </a:rPr>
              <a:t>AMO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2B5259"/>
                </a:solidFill>
              </a:rPr>
              <a:t>SAM</a:t>
            </a:r>
          </a:p>
          <a:p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2404598" y="2716735"/>
            <a:ext cx="4358392" cy="1451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660066"/>
              </a:buClr>
              <a:buFont typeface="+mj-lt"/>
              <a:buAutoNum type="arabicPeriod"/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MJO – Madden Julian Oscillation</a:t>
            </a:r>
          </a:p>
          <a:p>
            <a:pPr marL="342900" indent="-342900">
              <a:lnSpc>
                <a:spcPct val="150000"/>
              </a:lnSpc>
              <a:buClr>
                <a:srgbClr val="660066"/>
              </a:buClr>
              <a:buFont typeface="+mj-lt"/>
              <a:buAutoNum type="arabicPeriod"/>
            </a:pPr>
            <a:r>
              <a:rPr lang="en-US" sz="2000" dirty="0">
                <a:solidFill>
                  <a:srgbClr val="2B5259"/>
                </a:solidFill>
              </a:rPr>
              <a:t>ENSO – El Nino Southern Oscillation </a:t>
            </a:r>
          </a:p>
          <a:p>
            <a:pPr marL="342900" indent="-342900">
              <a:lnSpc>
                <a:spcPct val="150000"/>
              </a:lnSpc>
              <a:buClr>
                <a:srgbClr val="660066"/>
              </a:buClr>
              <a:buFont typeface="+mj-lt"/>
              <a:buAutoNum type="arabicPeriod"/>
            </a:pPr>
            <a:r>
              <a:rPr lang="en-US" sz="2000" dirty="0">
                <a:solidFill>
                  <a:srgbClr val="2B5259"/>
                </a:solidFill>
              </a:rPr>
              <a:t>AO – Arctic Oscillation </a:t>
            </a:r>
          </a:p>
        </p:txBody>
      </p:sp>
    </p:spTree>
    <p:extLst>
      <p:ext uri="{BB962C8B-B14F-4D97-AF65-F5344CB8AC3E}">
        <p14:creationId xmlns:p14="http://schemas.microsoft.com/office/powerpoint/2010/main" val="201538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660066"/>
                </a:solidFill>
              </a:rPr>
              <a:t>Atmospheric Teleconnection Patterns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599934"/>
            <a:ext cx="2133600" cy="270911"/>
          </a:xfrm>
        </p:spPr>
        <p:txBody>
          <a:bodyPr/>
          <a:lstStyle/>
          <a:p>
            <a:fld id="{0FB56013-B943-42BA-886F-6F9D4EB85E9D}" type="slidenum">
              <a:rPr lang="en-US" smtClean="0">
                <a:solidFill>
                  <a:srgbClr val="660066"/>
                </a:solidFill>
              </a:rPr>
              <a:t>36</a:t>
            </a:fld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-372706" y="6599934"/>
            <a:ext cx="2577572" cy="2709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660066"/>
                </a:solidFill>
              </a:rPr>
              <a:t>ATMS Seminar Spring 2018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66200" y="67945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093863" y="1476019"/>
            <a:ext cx="2959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660066"/>
                </a:solidFill>
              </a:rPr>
              <a:t>Madden Julian Oscillation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385979" y="4594945"/>
            <a:ext cx="13516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660066"/>
                </a:solidFill>
              </a:rPr>
              <a:t>NOAA </a:t>
            </a:r>
            <a:r>
              <a:rPr lang="en-US" sz="1200" dirty="0" err="1">
                <a:solidFill>
                  <a:srgbClr val="660066"/>
                </a:solidFill>
              </a:rPr>
              <a:t>Climate.gov</a:t>
            </a:r>
            <a:endParaRPr lang="en-US" sz="1200" dirty="0">
              <a:solidFill>
                <a:srgbClr val="660066"/>
              </a:solidFill>
            </a:endParaRPr>
          </a:p>
        </p:txBody>
      </p:sp>
      <p:pic>
        <p:nvPicPr>
          <p:cNvPr id="9" name="Picture 8" descr="MJOavgs_allphases_globes_620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0246" y="1955375"/>
            <a:ext cx="4240897" cy="268134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70352" y="1955375"/>
            <a:ext cx="3960334" cy="2681341"/>
            <a:chOff x="740809" y="2562839"/>
            <a:chExt cx="3960334" cy="2681341"/>
          </a:xfrm>
        </p:grpSpPr>
        <p:pic>
          <p:nvPicPr>
            <p:cNvPr id="11" name="Picture 10" descr="MJO_schematic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0809" y="2562839"/>
              <a:ext cx="3960334" cy="2681341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740809" y="2562839"/>
              <a:ext cx="1128853" cy="14155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90245" y="4949020"/>
            <a:ext cx="79101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rgbClr val="660066"/>
                </a:solidFill>
              </a:rPr>
              <a:t>Eastward moving disturbance of clouds, rainfall, winds, and pressure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rgbClr val="660066"/>
                </a:solidFill>
              </a:rPr>
              <a:t>Traverses tropics in 30 to 60 days.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rgbClr val="660066"/>
                </a:solidFill>
              </a:rPr>
              <a:t>Can occur multiple times in a single season (most notable in winter). </a:t>
            </a:r>
          </a:p>
        </p:txBody>
      </p:sp>
    </p:spTree>
    <p:extLst>
      <p:ext uri="{BB962C8B-B14F-4D97-AF65-F5344CB8AC3E}">
        <p14:creationId xmlns:p14="http://schemas.microsoft.com/office/powerpoint/2010/main" val="12152121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660066"/>
                </a:solidFill>
              </a:rPr>
              <a:t>Atmospheric Teleconnection Patterns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03559"/>
            <a:ext cx="3587627" cy="2196378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599934"/>
            <a:ext cx="2133600" cy="270911"/>
          </a:xfrm>
        </p:spPr>
        <p:txBody>
          <a:bodyPr/>
          <a:lstStyle/>
          <a:p>
            <a:fld id="{0FB56013-B943-42BA-886F-6F9D4EB85E9D}" type="slidenum">
              <a:rPr lang="en-US" smtClean="0">
                <a:solidFill>
                  <a:srgbClr val="660066"/>
                </a:solidFill>
              </a:rPr>
              <a:t>37</a:t>
            </a:fld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-372706" y="6599934"/>
            <a:ext cx="2577572" cy="2709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660066"/>
                </a:solidFill>
              </a:rPr>
              <a:t>ATMS Seminar Spring 2018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66200" y="67945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776618" y="1399059"/>
            <a:ext cx="35862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660066"/>
                </a:solidFill>
              </a:rPr>
              <a:t>EL Nino Southern Oscillation</a:t>
            </a:r>
            <a:endParaRPr lang="en-US" sz="2000" dirty="0">
              <a:solidFill>
                <a:srgbClr val="2B5259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-1724358" y="4356516"/>
            <a:ext cx="13516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660066"/>
                </a:solidFill>
              </a:rPr>
              <a:t>NOAA </a:t>
            </a:r>
            <a:r>
              <a:rPr lang="en-US" sz="1200" dirty="0" err="1">
                <a:solidFill>
                  <a:srgbClr val="660066"/>
                </a:solidFill>
              </a:rPr>
              <a:t>Climate.gov</a:t>
            </a:r>
            <a:endParaRPr lang="en-US" sz="1200" dirty="0">
              <a:solidFill>
                <a:srgbClr val="660066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91224" y="1846162"/>
            <a:ext cx="8379394" cy="2648854"/>
            <a:chOff x="2820203" y="3458815"/>
            <a:chExt cx="8379394" cy="2648854"/>
          </a:xfrm>
        </p:grpSpPr>
        <p:sp>
          <p:nvSpPr>
            <p:cNvPr id="10" name="Rectangle 9"/>
            <p:cNvSpPr/>
            <p:nvPr/>
          </p:nvSpPr>
          <p:spPr>
            <a:xfrm>
              <a:off x="2820203" y="3458815"/>
              <a:ext cx="8379394" cy="264885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7011988" y="3748399"/>
              <a:ext cx="3980864" cy="2234840"/>
              <a:chOff x="3238500" y="3042799"/>
              <a:chExt cx="3980864" cy="2234840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39784" y="3096141"/>
                <a:ext cx="3979580" cy="2181498"/>
              </a:xfrm>
              <a:prstGeom prst="rect">
                <a:avLst/>
              </a:prstGeom>
            </p:spPr>
          </p:pic>
          <p:sp>
            <p:nvSpPr>
              <p:cNvPr id="41" name="Rectangle 40"/>
              <p:cNvSpPr/>
              <p:nvPr/>
            </p:nvSpPr>
            <p:spPr>
              <a:xfrm>
                <a:off x="6736852" y="5021478"/>
                <a:ext cx="481100" cy="20736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3238500" y="3042799"/>
                <a:ext cx="8475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660066"/>
                    </a:solidFill>
                  </a:rPr>
                  <a:t>El Nino</a:t>
                </a: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2939574" y="3744086"/>
              <a:ext cx="4009652" cy="2239153"/>
              <a:chOff x="1883811" y="3681256"/>
              <a:chExt cx="4009652" cy="2239153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1883811" y="3681256"/>
                <a:ext cx="4009652" cy="2239153"/>
                <a:chOff x="427128" y="1879377"/>
                <a:chExt cx="4009652" cy="2239153"/>
              </a:xfrm>
            </p:grpSpPr>
            <p:pic>
              <p:nvPicPr>
                <p:cNvPr id="43" name="Picture 42"/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7200" y="1937032"/>
                  <a:ext cx="3979580" cy="2181498"/>
                </a:xfrm>
                <a:prstGeom prst="rect">
                  <a:avLst/>
                </a:prstGeom>
              </p:spPr>
            </p:pic>
            <p:sp>
              <p:nvSpPr>
                <p:cNvPr id="44" name="TextBox 43"/>
                <p:cNvSpPr txBox="1"/>
                <p:nvPr/>
              </p:nvSpPr>
              <p:spPr>
                <a:xfrm>
                  <a:off x="427128" y="1879377"/>
                  <a:ext cx="87829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660066"/>
                      </a:solidFill>
                    </a:rPr>
                    <a:t>La Nina </a:t>
                  </a:r>
                </a:p>
              </p:txBody>
            </p:sp>
          </p:grpSp>
          <p:sp>
            <p:nvSpPr>
              <p:cNvPr id="77" name="Rectangle 76"/>
              <p:cNvSpPr/>
              <p:nvPr/>
            </p:nvSpPr>
            <p:spPr>
              <a:xfrm>
                <a:off x="5412363" y="5698812"/>
                <a:ext cx="481100" cy="20736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6" name="Group 15"/>
          <p:cNvGrpSpPr/>
          <p:nvPr/>
        </p:nvGrpSpPr>
        <p:grpSpPr>
          <a:xfrm>
            <a:off x="391223" y="4467117"/>
            <a:ext cx="4129023" cy="2049981"/>
            <a:chOff x="636752" y="2922265"/>
            <a:chExt cx="3700298" cy="1850139"/>
          </a:xfrm>
        </p:grpSpPr>
        <p:pic>
          <p:nvPicPr>
            <p:cNvPr id="13" name="Picture 12" descr="Walker_LaNina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752" y="2922265"/>
              <a:ext cx="3700276" cy="1850139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2006600" y="2922265"/>
              <a:ext cx="946150" cy="10033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390900" y="4670438"/>
              <a:ext cx="946150" cy="10033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512700" y="4486688"/>
            <a:ext cx="4257917" cy="2032779"/>
            <a:chOff x="4714863" y="2922265"/>
            <a:chExt cx="3700276" cy="1850138"/>
          </a:xfrm>
        </p:grpSpPr>
        <p:pic>
          <p:nvPicPr>
            <p:cNvPr id="12" name="Picture 11" descr="Walker_ElNino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14863" y="2922265"/>
              <a:ext cx="3700276" cy="1850138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6146800" y="2929400"/>
              <a:ext cx="946150" cy="10033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461250" y="4668901"/>
              <a:ext cx="946150" cy="10033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75674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660066"/>
                </a:solidFill>
              </a:rPr>
              <a:t>What is Arctic Amplification?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599934"/>
            <a:ext cx="2133600" cy="270911"/>
          </a:xfrm>
        </p:spPr>
        <p:txBody>
          <a:bodyPr/>
          <a:lstStyle/>
          <a:p>
            <a:fld id="{0FB56013-B943-42BA-886F-6F9D4EB85E9D}" type="slidenum">
              <a:rPr lang="en-US" smtClean="0">
                <a:solidFill>
                  <a:srgbClr val="660066"/>
                </a:solidFill>
              </a:rPr>
              <a:t>4</a:t>
            </a:fld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-372706" y="6599934"/>
            <a:ext cx="2577572" cy="2709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660066"/>
                </a:solidFill>
              </a:rPr>
              <a:t>ATMS Seminar Spring 2018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432622" y="3094743"/>
            <a:ext cx="2052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Mid-Latitudes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432622" y="2649026"/>
            <a:ext cx="2052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Arctic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1481169" y="2228496"/>
            <a:ext cx="6004366" cy="3609766"/>
            <a:chOff x="1481169" y="2228496"/>
            <a:chExt cx="6004366" cy="3609766"/>
          </a:xfrm>
        </p:grpSpPr>
        <p:pic>
          <p:nvPicPr>
            <p:cNvPr id="4" name="Picture 3" descr="arctic_amplification_Cohen_etal_2014.jp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58868" y="2383106"/>
              <a:ext cx="5926667" cy="3235781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558868" y="2228496"/>
              <a:ext cx="5926666" cy="4205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598940" y="2510036"/>
              <a:ext cx="132941" cy="1465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566688" y="4175515"/>
              <a:ext cx="132941" cy="1465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481169" y="5561263"/>
              <a:ext cx="127849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660066"/>
                  </a:solidFill>
                </a:rPr>
                <a:t>Cohen et al. 2014    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H="1">
              <a:off x="6755580" y="3292639"/>
              <a:ext cx="729955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>
              <a:off x="6755580" y="2849698"/>
              <a:ext cx="729955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>
              <a:off x="2204866" y="2543016"/>
              <a:ext cx="554793" cy="14289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029076" y="2371536"/>
              <a:ext cx="346761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Winter (DJF) Area Averaged Temperature Anomalies 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 rot="16200000">
              <a:off x="2394091" y="3262499"/>
              <a:ext cx="37832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°C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721754" y="4175515"/>
              <a:ext cx="4033826" cy="1465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914537" y="4079275"/>
              <a:ext cx="35821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Winter (DJF) Surface Temperature Trends 1990-2013 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1553177" y="4158420"/>
            <a:ext cx="5944953" cy="1455277"/>
          </a:xfrm>
          <a:prstGeom prst="rect">
            <a:avLst/>
          </a:prstGeom>
          <a:solidFill>
            <a:schemeClr val="accent3">
              <a:lumMod val="60000"/>
              <a:lumOff val="40000"/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9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08" y="260832"/>
            <a:ext cx="9143318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660066"/>
                </a:solidFill>
              </a:rPr>
              <a:t>Rapid Arctic Warming Events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599934"/>
            <a:ext cx="2133600" cy="270911"/>
          </a:xfrm>
        </p:spPr>
        <p:txBody>
          <a:bodyPr/>
          <a:lstStyle/>
          <a:p>
            <a:fld id="{0FB56013-B943-42BA-886F-6F9D4EB85E9D}" type="slidenum">
              <a:rPr lang="en-US" smtClean="0">
                <a:solidFill>
                  <a:srgbClr val="660066"/>
                </a:solidFill>
              </a:rPr>
              <a:t>5</a:t>
            </a:fld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-372706" y="6599934"/>
            <a:ext cx="2577572" cy="2709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660066"/>
                </a:solidFill>
              </a:rPr>
              <a:t>ATMS Seminar Spring 2018</a:t>
            </a:r>
          </a:p>
        </p:txBody>
      </p:sp>
      <p:sp>
        <p:nvSpPr>
          <p:cNvPr id="7" name="Rectangle 6"/>
          <p:cNvSpPr/>
          <p:nvPr/>
        </p:nvSpPr>
        <p:spPr>
          <a:xfrm>
            <a:off x="335662" y="1204777"/>
            <a:ext cx="82036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tx2">
                  <a:lumMod val="50000"/>
                </a:schemeClr>
              </a:buClr>
            </a:pPr>
            <a:endParaRPr lang="en-US" dirty="0">
              <a:solidFill>
                <a:srgbClr val="948A54"/>
              </a:solidFill>
            </a:endParaRPr>
          </a:p>
          <a:p>
            <a:pPr marL="406400"/>
            <a:r>
              <a:rPr lang="is-IS" dirty="0">
                <a:solidFill>
                  <a:srgbClr val="660066"/>
                </a:solidFill>
              </a:rPr>
              <a:t>“…l</a:t>
            </a:r>
            <a:r>
              <a:rPr lang="en-US" dirty="0" err="1">
                <a:solidFill>
                  <a:srgbClr val="660066"/>
                </a:solidFill>
              </a:rPr>
              <a:t>arge</a:t>
            </a:r>
            <a:r>
              <a:rPr lang="en-US" dirty="0">
                <a:solidFill>
                  <a:srgbClr val="660066"/>
                </a:solidFill>
              </a:rPr>
              <a:t>, rapid temperature increases in the polar troposphere and stratosphere that disrupt mid-latitude weather patterns and often produce extreme deviations from normal weather conditions.” </a:t>
            </a:r>
            <a:r>
              <a:rPr lang="en-US" sz="1200" dirty="0">
                <a:solidFill>
                  <a:srgbClr val="660066"/>
                </a:solidFill>
              </a:rPr>
              <a:t>Cohen et al. 2014; Francis and </a:t>
            </a:r>
            <a:r>
              <a:rPr lang="en-US" sz="1200" dirty="0" err="1">
                <a:solidFill>
                  <a:srgbClr val="660066"/>
                </a:solidFill>
              </a:rPr>
              <a:t>Skific</a:t>
            </a:r>
            <a:r>
              <a:rPr lang="en-US" sz="1200" dirty="0">
                <a:solidFill>
                  <a:srgbClr val="660066"/>
                </a:solidFill>
              </a:rPr>
              <a:t> 2015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6401" y="3211324"/>
            <a:ext cx="41751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660066"/>
                </a:solidFill>
              </a:rPr>
              <a:t>2 Types:</a:t>
            </a:r>
          </a:p>
          <a:p>
            <a:endParaRPr lang="en-US" dirty="0">
              <a:solidFill>
                <a:srgbClr val="660066"/>
              </a:solidFill>
            </a:endParaRPr>
          </a:p>
          <a:p>
            <a:pPr marL="342900" indent="-342900">
              <a:buAutoNum type="arabicParenR"/>
            </a:pPr>
            <a:r>
              <a:rPr lang="en-US" dirty="0">
                <a:solidFill>
                  <a:srgbClr val="660066"/>
                </a:solidFill>
              </a:rPr>
              <a:t>Stratospheric Warming Event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>
                <a:solidFill>
                  <a:srgbClr val="660066"/>
                </a:solidFill>
              </a:rPr>
              <a:t>Coupled Stratosphere-Troposphere interaction</a:t>
            </a:r>
          </a:p>
          <a:p>
            <a:endParaRPr lang="en-US" dirty="0">
              <a:solidFill>
                <a:srgbClr val="660066"/>
              </a:solidFill>
            </a:endParaRPr>
          </a:p>
          <a:p>
            <a:pPr marL="342900" indent="-342900">
              <a:buFont typeface="+mj-lt"/>
              <a:buAutoNum type="arabicParenR" startAt="2"/>
            </a:pPr>
            <a:r>
              <a:rPr lang="en-US" dirty="0">
                <a:solidFill>
                  <a:srgbClr val="660066"/>
                </a:solidFill>
              </a:rPr>
              <a:t>Rapid Tropospheric Warming Event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solidFill>
                  <a:srgbClr val="660066"/>
                </a:solidFill>
              </a:rPr>
              <a:t>Coupled Ocean-Atmosphere interaction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4620974" y="3171480"/>
            <a:ext cx="4349557" cy="2625167"/>
            <a:chOff x="4703245" y="3995588"/>
            <a:chExt cx="4349557" cy="2625167"/>
          </a:xfrm>
        </p:grpSpPr>
        <p:grpSp>
          <p:nvGrpSpPr>
            <p:cNvPr id="20" name="Group 19"/>
            <p:cNvGrpSpPr/>
            <p:nvPr/>
          </p:nvGrpSpPr>
          <p:grpSpPr>
            <a:xfrm>
              <a:off x="4703245" y="4309308"/>
              <a:ext cx="4252345" cy="2311447"/>
              <a:chOff x="4703245" y="3269038"/>
              <a:chExt cx="4252345" cy="2311447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03245" y="3269038"/>
                <a:ext cx="2133644" cy="231144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21947" y="3269039"/>
                <a:ext cx="2133643" cy="2311446"/>
              </a:xfrm>
              <a:prstGeom prst="rect">
                <a:avLst/>
              </a:prstGeom>
            </p:spPr>
          </p:pic>
        </p:grpSp>
        <p:sp>
          <p:nvSpPr>
            <p:cNvPr id="11" name="TextBox 10"/>
            <p:cNvSpPr txBox="1"/>
            <p:nvPr/>
          </p:nvSpPr>
          <p:spPr>
            <a:xfrm>
              <a:off x="4823654" y="4012465"/>
              <a:ext cx="20267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660066"/>
                  </a:solidFill>
                </a:rPr>
                <a:t>Strong Polar Vortex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026056" y="3995588"/>
              <a:ext cx="20267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660066"/>
                  </a:solidFill>
                </a:rPr>
                <a:t>Weak Polar Vortex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620974" y="3760755"/>
            <a:ext cx="42955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**</a:t>
            </a:r>
            <a:r>
              <a:rPr lang="en-US" dirty="0">
                <a:solidFill>
                  <a:srgbClr val="660066"/>
                </a:solidFill>
              </a:rPr>
              <a:t>Similar</a:t>
            </a:r>
            <a:r>
              <a:rPr lang="is-IS" dirty="0">
                <a:solidFill>
                  <a:srgbClr val="660066"/>
                </a:solidFill>
              </a:rPr>
              <a:t>…</a:t>
            </a:r>
            <a:endParaRPr lang="en-US" dirty="0">
              <a:solidFill>
                <a:srgbClr val="660066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660066"/>
                </a:solidFill>
              </a:rPr>
              <a:t>Both accelerate Arctic warming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660066"/>
                </a:solidFill>
              </a:rPr>
              <a:t>Both induce a phase reversal of the Arctic Oscillation (AO)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660066"/>
                </a:solidFill>
              </a:rPr>
              <a:t>Both result in atmospheric blocking patterns (</a:t>
            </a:r>
            <a:r>
              <a:rPr lang="en-US" dirty="0" err="1">
                <a:solidFill>
                  <a:srgbClr val="660066"/>
                </a:solidFill>
              </a:rPr>
              <a:t>i.e</a:t>
            </a:r>
            <a:r>
              <a:rPr lang="en-US" dirty="0">
                <a:solidFill>
                  <a:srgbClr val="660066"/>
                </a:solidFill>
              </a:rPr>
              <a:t>, weather extremes)</a:t>
            </a:r>
          </a:p>
          <a:p>
            <a:r>
              <a:rPr lang="en-US" dirty="0">
                <a:solidFill>
                  <a:srgbClr val="660066"/>
                </a:solidFill>
              </a:rPr>
              <a:t>But they are different</a:t>
            </a:r>
            <a:r>
              <a:rPr lang="is-IS" dirty="0">
                <a:solidFill>
                  <a:srgbClr val="660066"/>
                </a:solidFill>
              </a:rPr>
              <a:t>…</a:t>
            </a:r>
            <a:endParaRPr lang="en-US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097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660066"/>
                </a:solidFill>
              </a:rPr>
              <a:t>Arctic Oscillation (AO)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599934"/>
            <a:ext cx="2133600" cy="270911"/>
          </a:xfrm>
        </p:spPr>
        <p:txBody>
          <a:bodyPr/>
          <a:lstStyle/>
          <a:p>
            <a:fld id="{0FB56013-B943-42BA-886F-6F9D4EB85E9D}" type="slidenum">
              <a:rPr lang="en-US" smtClean="0">
                <a:solidFill>
                  <a:srgbClr val="660066"/>
                </a:solidFill>
              </a:rPr>
              <a:t>6</a:t>
            </a:fld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-372706" y="6599934"/>
            <a:ext cx="2577572" cy="2709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660066"/>
                </a:solidFill>
              </a:rPr>
              <a:t>ATMS Seminar Spring 2018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66200" y="67945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1586395"/>
            <a:ext cx="3587627" cy="21963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br>
              <a:rPr lang="en-US"/>
            </a:b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232" y="2126242"/>
            <a:ext cx="5437297" cy="3344876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6028609" y="1918376"/>
            <a:ext cx="294786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660066"/>
                </a:solidFill>
              </a:rPr>
              <a:t>Opposing pattern of pressure between the Arctic and the northern mid-latitudes.</a:t>
            </a:r>
          </a:p>
          <a:p>
            <a:endParaRPr lang="en-US" sz="2000" dirty="0">
              <a:solidFill>
                <a:srgbClr val="660066"/>
              </a:solidFill>
            </a:endParaRPr>
          </a:p>
          <a:p>
            <a:r>
              <a:rPr lang="en-US" sz="2000" dirty="0">
                <a:solidFill>
                  <a:srgbClr val="660066"/>
                </a:solidFill>
              </a:rPr>
              <a:t>+AO: low pressure in Arctic, high pressure in mid-latitudes</a:t>
            </a:r>
          </a:p>
          <a:p>
            <a:endParaRPr lang="en-US" sz="2000" dirty="0">
              <a:solidFill>
                <a:srgbClr val="660066"/>
              </a:solidFill>
            </a:endParaRPr>
          </a:p>
          <a:p>
            <a:r>
              <a:rPr lang="en-US" sz="2000" dirty="0">
                <a:solidFill>
                  <a:srgbClr val="660066"/>
                </a:solidFill>
              </a:rPr>
              <a:t>-AO:  high pressure in the Arctic, low pressure in mid-latitudes</a:t>
            </a:r>
          </a:p>
        </p:txBody>
      </p:sp>
    </p:spTree>
    <p:extLst>
      <p:ext uri="{BB962C8B-B14F-4D97-AF65-F5344CB8AC3E}">
        <p14:creationId xmlns:p14="http://schemas.microsoft.com/office/powerpoint/2010/main" val="16989546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08" y="260832"/>
            <a:ext cx="9143318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660066"/>
                </a:solidFill>
              </a:rPr>
              <a:t>Arctic's Influence on Mid-Latitude Weather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5"/>
              </a:buClr>
            </a:pPr>
            <a:endParaRPr lang="en-US" dirty="0">
              <a:solidFill>
                <a:srgbClr val="660066"/>
              </a:solidFill>
            </a:endParaRPr>
          </a:p>
          <a:p>
            <a:pPr>
              <a:buClr>
                <a:schemeClr val="accent5"/>
              </a:buClr>
            </a:pPr>
            <a:endParaRPr lang="is-IS" dirty="0">
              <a:solidFill>
                <a:srgbClr val="660066"/>
              </a:solidFill>
            </a:endParaRPr>
          </a:p>
          <a:p>
            <a:endParaRPr lang="en-US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599934"/>
            <a:ext cx="2133600" cy="270911"/>
          </a:xfrm>
        </p:spPr>
        <p:txBody>
          <a:bodyPr/>
          <a:lstStyle/>
          <a:p>
            <a:fld id="{0FB56013-B943-42BA-886F-6F9D4EB85E9D}" type="slidenum">
              <a:rPr lang="en-US" smtClean="0">
                <a:solidFill>
                  <a:srgbClr val="660066"/>
                </a:solidFill>
              </a:rPr>
              <a:t>7</a:t>
            </a:fld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-372706" y="6599934"/>
            <a:ext cx="2577572" cy="2709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660066"/>
                </a:solidFill>
              </a:rPr>
              <a:t>ATMS Seminar Spring 2018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548953" y="1913605"/>
            <a:ext cx="8005895" cy="3945637"/>
            <a:chOff x="532459" y="1567210"/>
            <a:chExt cx="8005895" cy="3945637"/>
          </a:xfrm>
        </p:grpSpPr>
        <p:pic>
          <p:nvPicPr>
            <p:cNvPr id="13" name="Picture 12" descr="schematic_for_changing_midlat_wx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1423" y="1567210"/>
              <a:ext cx="7906931" cy="3739996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532459" y="5235848"/>
              <a:ext cx="127849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rgbClr val="660066"/>
                  </a:solidFill>
                </a:rPr>
                <a:t>Cohen et al. 2014 </a:t>
              </a:r>
              <a:endParaRPr lang="en-US" sz="1200" dirty="0"/>
            </a:p>
          </p:txBody>
        </p:sp>
      </p:grpSp>
      <p:cxnSp>
        <p:nvCxnSpPr>
          <p:cNvPr id="18" name="Straight Arrow Connector 17"/>
          <p:cNvCxnSpPr/>
          <p:nvPr/>
        </p:nvCxnSpPr>
        <p:spPr>
          <a:xfrm flipV="1">
            <a:off x="3856626" y="2633226"/>
            <a:ext cx="864369" cy="309792"/>
          </a:xfrm>
          <a:prstGeom prst="straightConnector1">
            <a:avLst/>
          </a:prstGeom>
          <a:ln w="47625">
            <a:solidFill>
              <a:srgbClr val="660066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8574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660066"/>
                </a:solidFill>
              </a:rPr>
              <a:t>Road Map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6560" y="1371959"/>
            <a:ext cx="6719725" cy="4931434"/>
          </a:xfrm>
        </p:spPr>
        <p:txBody>
          <a:bodyPr>
            <a:normAutofit fontScale="92500" lnSpcReduction="20000"/>
          </a:bodyPr>
          <a:lstStyle/>
          <a:p>
            <a:r>
              <a:rPr lang="en-US" sz="3600" dirty="0">
                <a:solidFill>
                  <a:srgbClr val="660066">
                    <a:alpha val="40000"/>
                  </a:srgbClr>
                </a:solidFill>
              </a:rPr>
              <a:t>Key ingredients  </a:t>
            </a:r>
          </a:p>
          <a:p>
            <a:pPr lvl="1"/>
            <a:r>
              <a:rPr lang="en-US" dirty="0">
                <a:solidFill>
                  <a:srgbClr val="660066">
                    <a:alpha val="40000"/>
                  </a:srgbClr>
                </a:solidFill>
              </a:rPr>
              <a:t>Arctic Amplification </a:t>
            </a:r>
          </a:p>
          <a:p>
            <a:pPr lvl="1"/>
            <a:r>
              <a:rPr lang="en-US" dirty="0">
                <a:solidFill>
                  <a:srgbClr val="660066">
                    <a:alpha val="40000"/>
                  </a:srgbClr>
                </a:solidFill>
              </a:rPr>
              <a:t>Rapid Arctic Warming Events</a:t>
            </a:r>
          </a:p>
          <a:p>
            <a:pPr lvl="1"/>
            <a:r>
              <a:rPr lang="en-US" dirty="0">
                <a:solidFill>
                  <a:srgbClr val="660066">
                    <a:alpha val="40000"/>
                  </a:srgbClr>
                </a:solidFill>
              </a:rPr>
              <a:t>Arctic Influence on Mid-Latitude Weather </a:t>
            </a:r>
          </a:p>
          <a:p>
            <a:pPr marL="457200" lvl="1" indent="0">
              <a:buClr>
                <a:schemeClr val="accent5">
                  <a:lumMod val="50000"/>
                </a:schemeClr>
              </a:buClr>
              <a:buNone/>
            </a:pPr>
            <a:endParaRPr lang="en-US" dirty="0">
              <a:solidFill>
                <a:srgbClr val="660066"/>
              </a:solidFill>
            </a:endParaRPr>
          </a:p>
          <a:p>
            <a:r>
              <a:rPr lang="en-US" sz="3600" dirty="0">
                <a:solidFill>
                  <a:srgbClr val="660066"/>
                </a:solidFill>
              </a:rPr>
              <a:t>Motivation behind this study</a:t>
            </a:r>
          </a:p>
          <a:p>
            <a:endParaRPr lang="en-US" sz="3600" dirty="0">
              <a:solidFill>
                <a:srgbClr val="660066"/>
              </a:solidFill>
            </a:endParaRPr>
          </a:p>
          <a:p>
            <a:r>
              <a:rPr lang="en-US" sz="3600" dirty="0">
                <a:solidFill>
                  <a:srgbClr val="660066">
                    <a:alpha val="40000"/>
                  </a:srgbClr>
                </a:solidFill>
              </a:rPr>
              <a:t>Results</a:t>
            </a:r>
            <a:endParaRPr lang="is-IS" sz="3600" dirty="0">
              <a:solidFill>
                <a:srgbClr val="660066">
                  <a:alpha val="40000"/>
                </a:srgbClr>
              </a:solidFill>
            </a:endParaRPr>
          </a:p>
          <a:p>
            <a:pPr marL="0" indent="0">
              <a:buNone/>
            </a:pPr>
            <a:endParaRPr lang="is-IS" sz="3600" dirty="0">
              <a:solidFill>
                <a:srgbClr val="660066">
                  <a:alpha val="40000"/>
                </a:srgbClr>
              </a:solidFill>
            </a:endParaRPr>
          </a:p>
          <a:p>
            <a:r>
              <a:rPr lang="is-IS" sz="3600" dirty="0">
                <a:solidFill>
                  <a:srgbClr val="660066">
                    <a:alpha val="40000"/>
                  </a:srgbClr>
                </a:solidFill>
              </a:rPr>
              <a:t>Summarize</a:t>
            </a:r>
          </a:p>
          <a:p>
            <a:pPr>
              <a:buClr>
                <a:schemeClr val="accent5">
                  <a:lumMod val="50000"/>
                </a:schemeClr>
              </a:buClr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599934"/>
            <a:ext cx="2133600" cy="270911"/>
          </a:xfrm>
        </p:spPr>
        <p:txBody>
          <a:bodyPr/>
          <a:lstStyle/>
          <a:p>
            <a:fld id="{0FB56013-B943-42BA-886F-6F9D4EB85E9D}" type="slidenum">
              <a:rPr lang="en-US" smtClean="0">
                <a:solidFill>
                  <a:srgbClr val="660066"/>
                </a:solidFill>
              </a:rPr>
              <a:t>8</a:t>
            </a:fld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-372706" y="6599934"/>
            <a:ext cx="2577572" cy="2709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660066"/>
                </a:solidFill>
              </a:rPr>
              <a:t>ATMS Seminar Spring 2018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66200" y="67945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559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303" y="285674"/>
            <a:ext cx="8766469" cy="1891387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660066"/>
                </a:solidFill>
              </a:rPr>
              <a:t>What Motivated this Study?</a:t>
            </a:r>
            <a:br>
              <a:rPr lang="en-US" sz="3600" dirty="0">
                <a:solidFill>
                  <a:srgbClr val="660066"/>
                </a:solidFill>
              </a:rPr>
            </a:br>
            <a:endParaRPr lang="en-US" sz="3600" dirty="0">
              <a:solidFill>
                <a:srgbClr val="660066"/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599934"/>
            <a:ext cx="2133600" cy="270911"/>
          </a:xfrm>
        </p:spPr>
        <p:txBody>
          <a:bodyPr/>
          <a:lstStyle/>
          <a:p>
            <a:fld id="{0FB56013-B943-42BA-886F-6F9D4EB85E9D}" type="slidenum">
              <a:rPr lang="en-US" smtClean="0">
                <a:solidFill>
                  <a:srgbClr val="660066"/>
                </a:solidFill>
              </a:rPr>
              <a:t>9</a:t>
            </a:fld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-372706" y="6599934"/>
            <a:ext cx="2577572" cy="2709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660066"/>
                </a:solidFill>
              </a:rPr>
              <a:t>ATMS Seminar Spring 2018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5296" y="1655040"/>
            <a:ext cx="7854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660066"/>
                </a:solidFill>
              </a:rPr>
              <a:t>The 2015-16 rapid reversal of AO index caused extreme winter weather in the Northern Hemisphere Mid-Latitudes.</a:t>
            </a:r>
            <a:endParaRPr lang="en-US" sz="2400" dirty="0"/>
          </a:p>
        </p:txBody>
      </p:sp>
      <p:sp>
        <p:nvSpPr>
          <p:cNvPr id="137" name="TextBox 136"/>
          <p:cNvSpPr txBox="1"/>
          <p:nvPr/>
        </p:nvSpPr>
        <p:spPr>
          <a:xfrm>
            <a:off x="2434302" y="2806406"/>
            <a:ext cx="51017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660066"/>
                </a:solidFill>
              </a:rPr>
              <a:t>Daily Arctic Oscillation Index at 1000 hPa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32292" y="3230852"/>
            <a:ext cx="8349181" cy="2433127"/>
            <a:chOff x="332292" y="3230852"/>
            <a:chExt cx="8349181" cy="2433127"/>
          </a:xfrm>
        </p:grpSpPr>
        <p:grpSp>
          <p:nvGrpSpPr>
            <p:cNvPr id="72" name="Group 71"/>
            <p:cNvGrpSpPr>
              <a:grpSpLocks noChangeAspect="1"/>
            </p:cNvGrpSpPr>
            <p:nvPr/>
          </p:nvGrpSpPr>
          <p:grpSpPr>
            <a:xfrm>
              <a:off x="332292" y="3230852"/>
              <a:ext cx="8349181" cy="2433127"/>
              <a:chOff x="546694" y="3469381"/>
              <a:chExt cx="7612900" cy="2218560"/>
            </a:xfrm>
          </p:grpSpPr>
          <p:grpSp>
            <p:nvGrpSpPr>
              <p:cNvPr id="73" name="Group 72"/>
              <p:cNvGrpSpPr/>
              <p:nvPr/>
            </p:nvGrpSpPr>
            <p:grpSpPr>
              <a:xfrm>
                <a:off x="546694" y="3469381"/>
                <a:ext cx="7612900" cy="2218560"/>
                <a:chOff x="519958" y="3496117"/>
                <a:chExt cx="7612900" cy="2218560"/>
              </a:xfrm>
            </p:grpSpPr>
            <p:sp>
              <p:nvSpPr>
                <p:cNvPr id="78" name="Freeform 77"/>
                <p:cNvSpPr>
                  <a:spLocks/>
                </p:cNvSpPr>
                <p:nvPr/>
              </p:nvSpPr>
              <p:spPr>
                <a:xfrm>
                  <a:off x="2686050" y="3834111"/>
                  <a:ext cx="607721" cy="694837"/>
                </a:xfrm>
                <a:custGeom>
                  <a:avLst/>
                  <a:gdLst>
                    <a:gd name="connsiteX0" fmla="*/ 0 w 635153"/>
                    <a:gd name="connsiteY0" fmla="*/ 702964 h 706021"/>
                    <a:gd name="connsiteX1" fmla="*/ 53975 w 635153"/>
                    <a:gd name="connsiteY1" fmla="*/ 569614 h 706021"/>
                    <a:gd name="connsiteX2" fmla="*/ 114300 w 635153"/>
                    <a:gd name="connsiteY2" fmla="*/ 375939 h 706021"/>
                    <a:gd name="connsiteX3" fmla="*/ 165100 w 635153"/>
                    <a:gd name="connsiteY3" fmla="*/ 207664 h 706021"/>
                    <a:gd name="connsiteX4" fmla="*/ 206375 w 635153"/>
                    <a:gd name="connsiteY4" fmla="*/ 87014 h 706021"/>
                    <a:gd name="connsiteX5" fmla="*/ 225425 w 635153"/>
                    <a:gd name="connsiteY5" fmla="*/ 45739 h 706021"/>
                    <a:gd name="connsiteX6" fmla="*/ 247650 w 635153"/>
                    <a:gd name="connsiteY6" fmla="*/ 10814 h 706021"/>
                    <a:gd name="connsiteX7" fmla="*/ 257175 w 635153"/>
                    <a:gd name="connsiteY7" fmla="*/ 4464 h 706021"/>
                    <a:gd name="connsiteX8" fmla="*/ 273050 w 635153"/>
                    <a:gd name="connsiteY8" fmla="*/ 1289 h 706021"/>
                    <a:gd name="connsiteX9" fmla="*/ 295275 w 635153"/>
                    <a:gd name="connsiteY9" fmla="*/ 26689 h 706021"/>
                    <a:gd name="connsiteX10" fmla="*/ 330200 w 635153"/>
                    <a:gd name="connsiteY10" fmla="*/ 90189 h 706021"/>
                    <a:gd name="connsiteX11" fmla="*/ 349250 w 635153"/>
                    <a:gd name="connsiteY11" fmla="*/ 140989 h 706021"/>
                    <a:gd name="connsiteX12" fmla="*/ 371475 w 635153"/>
                    <a:gd name="connsiteY12" fmla="*/ 185439 h 706021"/>
                    <a:gd name="connsiteX13" fmla="*/ 412750 w 635153"/>
                    <a:gd name="connsiteY13" fmla="*/ 347364 h 706021"/>
                    <a:gd name="connsiteX14" fmla="*/ 441325 w 635153"/>
                    <a:gd name="connsiteY14" fmla="*/ 375939 h 706021"/>
                    <a:gd name="connsiteX15" fmla="*/ 460375 w 635153"/>
                    <a:gd name="connsiteY15" fmla="*/ 375939 h 706021"/>
                    <a:gd name="connsiteX16" fmla="*/ 485775 w 635153"/>
                    <a:gd name="connsiteY16" fmla="*/ 356889 h 706021"/>
                    <a:gd name="connsiteX17" fmla="*/ 508000 w 635153"/>
                    <a:gd name="connsiteY17" fmla="*/ 366414 h 706021"/>
                    <a:gd name="connsiteX18" fmla="*/ 527050 w 635153"/>
                    <a:gd name="connsiteY18" fmla="*/ 388639 h 706021"/>
                    <a:gd name="connsiteX19" fmla="*/ 552450 w 635153"/>
                    <a:gd name="connsiteY19" fmla="*/ 439439 h 706021"/>
                    <a:gd name="connsiteX20" fmla="*/ 577850 w 635153"/>
                    <a:gd name="connsiteY20" fmla="*/ 515639 h 706021"/>
                    <a:gd name="connsiteX21" fmla="*/ 596900 w 635153"/>
                    <a:gd name="connsiteY21" fmla="*/ 582314 h 706021"/>
                    <a:gd name="connsiteX22" fmla="*/ 619125 w 635153"/>
                    <a:gd name="connsiteY22" fmla="*/ 661689 h 706021"/>
                    <a:gd name="connsiteX23" fmla="*/ 635000 w 635153"/>
                    <a:gd name="connsiteY23" fmla="*/ 702964 h 706021"/>
                    <a:gd name="connsiteX24" fmla="*/ 609600 w 635153"/>
                    <a:gd name="connsiteY24" fmla="*/ 702964 h 706021"/>
                    <a:gd name="connsiteX25" fmla="*/ 0 w 635153"/>
                    <a:gd name="connsiteY25" fmla="*/ 702964 h 7060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635153" h="706021">
                      <a:moveTo>
                        <a:pt x="0" y="702964"/>
                      </a:moveTo>
                      <a:cubicBezTo>
                        <a:pt x="17462" y="663541"/>
                        <a:pt x="34925" y="624118"/>
                        <a:pt x="53975" y="569614"/>
                      </a:cubicBezTo>
                      <a:cubicBezTo>
                        <a:pt x="73025" y="515110"/>
                        <a:pt x="95779" y="436264"/>
                        <a:pt x="114300" y="375939"/>
                      </a:cubicBezTo>
                      <a:cubicBezTo>
                        <a:pt x="132821" y="315614"/>
                        <a:pt x="149754" y="255818"/>
                        <a:pt x="165100" y="207664"/>
                      </a:cubicBezTo>
                      <a:cubicBezTo>
                        <a:pt x="180446" y="159510"/>
                        <a:pt x="196321" y="114001"/>
                        <a:pt x="206375" y="87014"/>
                      </a:cubicBezTo>
                      <a:cubicBezTo>
                        <a:pt x="216429" y="60026"/>
                        <a:pt x="218546" y="58439"/>
                        <a:pt x="225425" y="45739"/>
                      </a:cubicBezTo>
                      <a:cubicBezTo>
                        <a:pt x="232304" y="33039"/>
                        <a:pt x="242358" y="17693"/>
                        <a:pt x="247650" y="10814"/>
                      </a:cubicBezTo>
                      <a:cubicBezTo>
                        <a:pt x="252942" y="3935"/>
                        <a:pt x="252942" y="6051"/>
                        <a:pt x="257175" y="4464"/>
                      </a:cubicBezTo>
                      <a:cubicBezTo>
                        <a:pt x="261408" y="2877"/>
                        <a:pt x="266700" y="-2415"/>
                        <a:pt x="273050" y="1289"/>
                      </a:cubicBezTo>
                      <a:cubicBezTo>
                        <a:pt x="279400" y="4993"/>
                        <a:pt x="285750" y="11872"/>
                        <a:pt x="295275" y="26689"/>
                      </a:cubicBezTo>
                      <a:cubicBezTo>
                        <a:pt x="304800" y="41506"/>
                        <a:pt x="321204" y="71139"/>
                        <a:pt x="330200" y="90189"/>
                      </a:cubicBezTo>
                      <a:cubicBezTo>
                        <a:pt x="339196" y="109239"/>
                        <a:pt x="342371" y="125114"/>
                        <a:pt x="349250" y="140989"/>
                      </a:cubicBezTo>
                      <a:cubicBezTo>
                        <a:pt x="356129" y="156864"/>
                        <a:pt x="360892" y="151043"/>
                        <a:pt x="371475" y="185439"/>
                      </a:cubicBezTo>
                      <a:cubicBezTo>
                        <a:pt x="382058" y="219835"/>
                        <a:pt x="401108" y="315614"/>
                        <a:pt x="412750" y="347364"/>
                      </a:cubicBezTo>
                      <a:cubicBezTo>
                        <a:pt x="424392" y="379114"/>
                        <a:pt x="433388" y="371176"/>
                        <a:pt x="441325" y="375939"/>
                      </a:cubicBezTo>
                      <a:cubicBezTo>
                        <a:pt x="449263" y="380701"/>
                        <a:pt x="452967" y="379114"/>
                        <a:pt x="460375" y="375939"/>
                      </a:cubicBezTo>
                      <a:cubicBezTo>
                        <a:pt x="467783" y="372764"/>
                        <a:pt x="477837" y="358477"/>
                        <a:pt x="485775" y="356889"/>
                      </a:cubicBezTo>
                      <a:cubicBezTo>
                        <a:pt x="493713" y="355301"/>
                        <a:pt x="501121" y="361122"/>
                        <a:pt x="508000" y="366414"/>
                      </a:cubicBezTo>
                      <a:cubicBezTo>
                        <a:pt x="514879" y="371706"/>
                        <a:pt x="519642" y="376468"/>
                        <a:pt x="527050" y="388639"/>
                      </a:cubicBezTo>
                      <a:cubicBezTo>
                        <a:pt x="534458" y="400810"/>
                        <a:pt x="543983" y="418272"/>
                        <a:pt x="552450" y="439439"/>
                      </a:cubicBezTo>
                      <a:cubicBezTo>
                        <a:pt x="560917" y="460606"/>
                        <a:pt x="570442" y="491826"/>
                        <a:pt x="577850" y="515639"/>
                      </a:cubicBezTo>
                      <a:cubicBezTo>
                        <a:pt x="585258" y="539451"/>
                        <a:pt x="590021" y="557972"/>
                        <a:pt x="596900" y="582314"/>
                      </a:cubicBezTo>
                      <a:cubicBezTo>
                        <a:pt x="603779" y="606656"/>
                        <a:pt x="612775" y="641581"/>
                        <a:pt x="619125" y="661689"/>
                      </a:cubicBezTo>
                      <a:cubicBezTo>
                        <a:pt x="625475" y="681797"/>
                        <a:pt x="636587" y="696085"/>
                        <a:pt x="635000" y="702964"/>
                      </a:cubicBezTo>
                      <a:cubicBezTo>
                        <a:pt x="633413" y="709843"/>
                        <a:pt x="609600" y="702964"/>
                        <a:pt x="609600" y="702964"/>
                      </a:cubicBezTo>
                      <a:lnTo>
                        <a:pt x="0" y="702964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Freeform 78"/>
                <p:cNvSpPr/>
                <p:nvPr/>
              </p:nvSpPr>
              <p:spPr>
                <a:xfrm>
                  <a:off x="3317875" y="4530725"/>
                  <a:ext cx="860608" cy="726381"/>
                </a:xfrm>
                <a:custGeom>
                  <a:avLst/>
                  <a:gdLst>
                    <a:gd name="connsiteX0" fmla="*/ 0 w 860608"/>
                    <a:gd name="connsiteY0" fmla="*/ 0 h 726381"/>
                    <a:gd name="connsiteX1" fmla="*/ 28575 w 860608"/>
                    <a:gd name="connsiteY1" fmla="*/ 95250 h 726381"/>
                    <a:gd name="connsiteX2" fmla="*/ 60325 w 860608"/>
                    <a:gd name="connsiteY2" fmla="*/ 193675 h 726381"/>
                    <a:gd name="connsiteX3" fmla="*/ 107950 w 860608"/>
                    <a:gd name="connsiteY3" fmla="*/ 295275 h 726381"/>
                    <a:gd name="connsiteX4" fmla="*/ 180975 w 860608"/>
                    <a:gd name="connsiteY4" fmla="*/ 403225 h 726381"/>
                    <a:gd name="connsiteX5" fmla="*/ 263525 w 860608"/>
                    <a:gd name="connsiteY5" fmla="*/ 488950 h 726381"/>
                    <a:gd name="connsiteX6" fmla="*/ 304800 w 860608"/>
                    <a:gd name="connsiteY6" fmla="*/ 523875 h 726381"/>
                    <a:gd name="connsiteX7" fmla="*/ 358775 w 860608"/>
                    <a:gd name="connsiteY7" fmla="*/ 571500 h 726381"/>
                    <a:gd name="connsiteX8" fmla="*/ 387350 w 860608"/>
                    <a:gd name="connsiteY8" fmla="*/ 584200 h 726381"/>
                    <a:gd name="connsiteX9" fmla="*/ 438150 w 860608"/>
                    <a:gd name="connsiteY9" fmla="*/ 587375 h 726381"/>
                    <a:gd name="connsiteX10" fmla="*/ 473075 w 860608"/>
                    <a:gd name="connsiteY10" fmla="*/ 568325 h 726381"/>
                    <a:gd name="connsiteX11" fmla="*/ 514350 w 860608"/>
                    <a:gd name="connsiteY11" fmla="*/ 587375 h 726381"/>
                    <a:gd name="connsiteX12" fmla="*/ 539750 w 860608"/>
                    <a:gd name="connsiteY12" fmla="*/ 657225 h 726381"/>
                    <a:gd name="connsiteX13" fmla="*/ 552450 w 860608"/>
                    <a:gd name="connsiteY13" fmla="*/ 688975 h 726381"/>
                    <a:gd name="connsiteX14" fmla="*/ 571500 w 860608"/>
                    <a:gd name="connsiteY14" fmla="*/ 723900 h 726381"/>
                    <a:gd name="connsiteX15" fmla="*/ 631825 w 860608"/>
                    <a:gd name="connsiteY15" fmla="*/ 615950 h 726381"/>
                    <a:gd name="connsiteX16" fmla="*/ 727075 w 860608"/>
                    <a:gd name="connsiteY16" fmla="*/ 365125 h 726381"/>
                    <a:gd name="connsiteX17" fmla="*/ 800100 w 860608"/>
                    <a:gd name="connsiteY17" fmla="*/ 152400 h 726381"/>
                    <a:gd name="connsiteX18" fmla="*/ 838200 w 860608"/>
                    <a:gd name="connsiteY18" fmla="*/ 69850 h 726381"/>
                    <a:gd name="connsiteX19" fmla="*/ 854075 w 860608"/>
                    <a:gd name="connsiteY19" fmla="*/ 25400 h 726381"/>
                    <a:gd name="connsiteX20" fmla="*/ 860425 w 860608"/>
                    <a:gd name="connsiteY20" fmla="*/ 3175 h 726381"/>
                    <a:gd name="connsiteX21" fmla="*/ 847725 w 860608"/>
                    <a:gd name="connsiteY21" fmla="*/ 3175 h 726381"/>
                    <a:gd name="connsiteX22" fmla="*/ 0 w 860608"/>
                    <a:gd name="connsiteY22" fmla="*/ 0 h 726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860608" h="726381">
                      <a:moveTo>
                        <a:pt x="0" y="0"/>
                      </a:moveTo>
                      <a:cubicBezTo>
                        <a:pt x="9260" y="31485"/>
                        <a:pt x="18521" y="62971"/>
                        <a:pt x="28575" y="95250"/>
                      </a:cubicBezTo>
                      <a:cubicBezTo>
                        <a:pt x="38629" y="127529"/>
                        <a:pt x="47096" y="160338"/>
                        <a:pt x="60325" y="193675"/>
                      </a:cubicBezTo>
                      <a:cubicBezTo>
                        <a:pt x="73554" y="227012"/>
                        <a:pt x="87842" y="260350"/>
                        <a:pt x="107950" y="295275"/>
                      </a:cubicBezTo>
                      <a:cubicBezTo>
                        <a:pt x="128058" y="330200"/>
                        <a:pt x="155046" y="370946"/>
                        <a:pt x="180975" y="403225"/>
                      </a:cubicBezTo>
                      <a:cubicBezTo>
                        <a:pt x="206904" y="435504"/>
                        <a:pt x="242888" y="468842"/>
                        <a:pt x="263525" y="488950"/>
                      </a:cubicBezTo>
                      <a:cubicBezTo>
                        <a:pt x="284162" y="509058"/>
                        <a:pt x="288925" y="510117"/>
                        <a:pt x="304800" y="523875"/>
                      </a:cubicBezTo>
                      <a:cubicBezTo>
                        <a:pt x="320675" y="537633"/>
                        <a:pt x="345017" y="561446"/>
                        <a:pt x="358775" y="571500"/>
                      </a:cubicBezTo>
                      <a:cubicBezTo>
                        <a:pt x="372533" y="581554"/>
                        <a:pt x="374121" y="581554"/>
                        <a:pt x="387350" y="584200"/>
                      </a:cubicBezTo>
                      <a:cubicBezTo>
                        <a:pt x="400579" y="586846"/>
                        <a:pt x="423863" y="590021"/>
                        <a:pt x="438150" y="587375"/>
                      </a:cubicBezTo>
                      <a:cubicBezTo>
                        <a:pt x="452437" y="584729"/>
                        <a:pt x="460375" y="568325"/>
                        <a:pt x="473075" y="568325"/>
                      </a:cubicBezTo>
                      <a:cubicBezTo>
                        <a:pt x="485775" y="568325"/>
                        <a:pt x="503238" y="572559"/>
                        <a:pt x="514350" y="587375"/>
                      </a:cubicBezTo>
                      <a:cubicBezTo>
                        <a:pt x="525462" y="602191"/>
                        <a:pt x="533400" y="640292"/>
                        <a:pt x="539750" y="657225"/>
                      </a:cubicBezTo>
                      <a:cubicBezTo>
                        <a:pt x="546100" y="674158"/>
                        <a:pt x="547158" y="677863"/>
                        <a:pt x="552450" y="688975"/>
                      </a:cubicBezTo>
                      <a:cubicBezTo>
                        <a:pt x="557742" y="700088"/>
                        <a:pt x="558271" y="736071"/>
                        <a:pt x="571500" y="723900"/>
                      </a:cubicBezTo>
                      <a:cubicBezTo>
                        <a:pt x="584729" y="711729"/>
                        <a:pt x="605896" y="675746"/>
                        <a:pt x="631825" y="615950"/>
                      </a:cubicBezTo>
                      <a:cubicBezTo>
                        <a:pt x="657754" y="556154"/>
                        <a:pt x="699029" y="442383"/>
                        <a:pt x="727075" y="365125"/>
                      </a:cubicBezTo>
                      <a:cubicBezTo>
                        <a:pt x="755121" y="287867"/>
                        <a:pt x="781579" y="201613"/>
                        <a:pt x="800100" y="152400"/>
                      </a:cubicBezTo>
                      <a:cubicBezTo>
                        <a:pt x="818621" y="103187"/>
                        <a:pt x="829204" y="91017"/>
                        <a:pt x="838200" y="69850"/>
                      </a:cubicBezTo>
                      <a:cubicBezTo>
                        <a:pt x="847196" y="48683"/>
                        <a:pt x="850371" y="36512"/>
                        <a:pt x="854075" y="25400"/>
                      </a:cubicBezTo>
                      <a:cubicBezTo>
                        <a:pt x="857779" y="14288"/>
                        <a:pt x="861483" y="6879"/>
                        <a:pt x="860425" y="3175"/>
                      </a:cubicBezTo>
                      <a:cubicBezTo>
                        <a:pt x="859367" y="-529"/>
                        <a:pt x="847725" y="3175"/>
                        <a:pt x="847725" y="3175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6666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Oval 79"/>
                <p:cNvSpPr/>
                <p:nvPr/>
              </p:nvSpPr>
              <p:spPr>
                <a:xfrm>
                  <a:off x="2894965" y="3816681"/>
                  <a:ext cx="86360" cy="94920"/>
                </a:xfrm>
                <a:prstGeom prst="ellipse">
                  <a:avLst/>
                </a:prstGeom>
                <a:solidFill>
                  <a:schemeClr val="tx2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Oval 80"/>
                <p:cNvSpPr/>
                <p:nvPr/>
              </p:nvSpPr>
              <p:spPr>
                <a:xfrm>
                  <a:off x="3025176" y="4178299"/>
                  <a:ext cx="168874" cy="69851"/>
                </a:xfrm>
                <a:prstGeom prst="ellipse">
                  <a:avLst/>
                </a:prstGeom>
                <a:solidFill>
                  <a:schemeClr val="tx2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82" name="Straight Connector 81"/>
                <p:cNvCxnSpPr/>
                <p:nvPr/>
              </p:nvCxnSpPr>
              <p:spPr>
                <a:xfrm flipV="1">
                  <a:off x="872067" y="4521200"/>
                  <a:ext cx="7247467" cy="8466"/>
                </a:xfrm>
                <a:prstGeom prst="line">
                  <a:avLst/>
                </a:prstGeom>
                <a:ln w="15875">
                  <a:solidFill>
                    <a:srgbClr val="660066">
                      <a:alpha val="50000"/>
                    </a:srgb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3" name="Oval 82"/>
                <p:cNvSpPr/>
                <p:nvPr/>
              </p:nvSpPr>
              <p:spPr>
                <a:xfrm>
                  <a:off x="3676015" y="5067631"/>
                  <a:ext cx="156210" cy="59994"/>
                </a:xfrm>
                <a:prstGeom prst="ellipse">
                  <a:avLst/>
                </a:prstGeom>
                <a:solidFill>
                  <a:srgbClr val="FF6666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Oval 83"/>
                <p:cNvSpPr/>
                <p:nvPr/>
              </p:nvSpPr>
              <p:spPr>
                <a:xfrm rot="4310825">
                  <a:off x="3760470" y="5093031"/>
                  <a:ext cx="156210" cy="59994"/>
                </a:xfrm>
                <a:prstGeom prst="ellipse">
                  <a:avLst/>
                </a:prstGeom>
                <a:solidFill>
                  <a:srgbClr val="FF6666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Oval 84"/>
                <p:cNvSpPr/>
                <p:nvPr/>
              </p:nvSpPr>
              <p:spPr>
                <a:xfrm rot="4218422">
                  <a:off x="3787140" y="5153356"/>
                  <a:ext cx="156210" cy="59994"/>
                </a:xfrm>
                <a:prstGeom prst="ellipse">
                  <a:avLst/>
                </a:prstGeom>
                <a:solidFill>
                  <a:srgbClr val="FF6666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Freeform 85"/>
                <p:cNvSpPr/>
                <p:nvPr/>
              </p:nvSpPr>
              <p:spPr>
                <a:xfrm>
                  <a:off x="872067" y="3810330"/>
                  <a:ext cx="7247467" cy="1462493"/>
                </a:xfrm>
                <a:custGeom>
                  <a:avLst/>
                  <a:gdLst>
                    <a:gd name="connsiteX0" fmla="*/ 0 w 7247467"/>
                    <a:gd name="connsiteY0" fmla="*/ 307305 h 1462493"/>
                    <a:gd name="connsiteX1" fmla="*/ 110067 w 7247467"/>
                    <a:gd name="connsiteY1" fmla="*/ 442771 h 1462493"/>
                    <a:gd name="connsiteX2" fmla="*/ 279400 w 7247467"/>
                    <a:gd name="connsiteY2" fmla="*/ 53305 h 1462493"/>
                    <a:gd name="connsiteX3" fmla="*/ 355600 w 7247467"/>
                    <a:gd name="connsiteY3" fmla="*/ 129505 h 1462493"/>
                    <a:gd name="connsiteX4" fmla="*/ 533400 w 7247467"/>
                    <a:gd name="connsiteY4" fmla="*/ 645971 h 1462493"/>
                    <a:gd name="connsiteX5" fmla="*/ 643467 w 7247467"/>
                    <a:gd name="connsiteY5" fmla="*/ 629038 h 1462493"/>
                    <a:gd name="connsiteX6" fmla="*/ 821267 w 7247467"/>
                    <a:gd name="connsiteY6" fmla="*/ 231105 h 1462493"/>
                    <a:gd name="connsiteX7" fmla="*/ 1024467 w 7247467"/>
                    <a:gd name="connsiteY7" fmla="*/ 137971 h 1462493"/>
                    <a:gd name="connsiteX8" fmla="*/ 1193800 w 7247467"/>
                    <a:gd name="connsiteY8" fmla="*/ 383505 h 1462493"/>
                    <a:gd name="connsiteX9" fmla="*/ 1397000 w 7247467"/>
                    <a:gd name="connsiteY9" fmla="*/ 349638 h 1462493"/>
                    <a:gd name="connsiteX10" fmla="*/ 1591733 w 7247467"/>
                    <a:gd name="connsiteY10" fmla="*/ 502038 h 1462493"/>
                    <a:gd name="connsiteX11" fmla="*/ 1701800 w 7247467"/>
                    <a:gd name="connsiteY11" fmla="*/ 798371 h 1462493"/>
                    <a:gd name="connsiteX12" fmla="*/ 1820333 w 7247467"/>
                    <a:gd name="connsiteY12" fmla="*/ 662905 h 1462493"/>
                    <a:gd name="connsiteX13" fmla="*/ 2032000 w 7247467"/>
                    <a:gd name="connsiteY13" fmla="*/ 27905 h 1462493"/>
                    <a:gd name="connsiteX14" fmla="*/ 2150533 w 7247467"/>
                    <a:gd name="connsiteY14" fmla="*/ 137971 h 1462493"/>
                    <a:gd name="connsiteX15" fmla="*/ 2226733 w 7247467"/>
                    <a:gd name="connsiteY15" fmla="*/ 366571 h 1462493"/>
                    <a:gd name="connsiteX16" fmla="*/ 2336800 w 7247467"/>
                    <a:gd name="connsiteY16" fmla="*/ 408905 h 1462493"/>
                    <a:gd name="connsiteX17" fmla="*/ 2540000 w 7247467"/>
                    <a:gd name="connsiteY17" fmla="*/ 1010038 h 1462493"/>
                    <a:gd name="connsiteX18" fmla="*/ 2810933 w 7247467"/>
                    <a:gd name="connsiteY18" fmla="*/ 1306371 h 1462493"/>
                    <a:gd name="connsiteX19" fmla="*/ 2929467 w 7247467"/>
                    <a:gd name="connsiteY19" fmla="*/ 1314838 h 1462493"/>
                    <a:gd name="connsiteX20" fmla="*/ 3039533 w 7247467"/>
                    <a:gd name="connsiteY20" fmla="*/ 1441838 h 1462493"/>
                    <a:gd name="connsiteX21" fmla="*/ 3268133 w 7247467"/>
                    <a:gd name="connsiteY21" fmla="*/ 823771 h 1462493"/>
                    <a:gd name="connsiteX22" fmla="*/ 3369733 w 7247467"/>
                    <a:gd name="connsiteY22" fmla="*/ 637505 h 1462493"/>
                    <a:gd name="connsiteX23" fmla="*/ 3547533 w 7247467"/>
                    <a:gd name="connsiteY23" fmla="*/ 104105 h 1462493"/>
                    <a:gd name="connsiteX24" fmla="*/ 3632200 w 7247467"/>
                    <a:gd name="connsiteY24" fmla="*/ 171838 h 1462493"/>
                    <a:gd name="connsiteX25" fmla="*/ 3776133 w 7247467"/>
                    <a:gd name="connsiteY25" fmla="*/ 544371 h 1462493"/>
                    <a:gd name="connsiteX26" fmla="*/ 3877733 w 7247467"/>
                    <a:gd name="connsiteY26" fmla="*/ 535905 h 1462493"/>
                    <a:gd name="connsiteX27" fmla="*/ 4114800 w 7247467"/>
                    <a:gd name="connsiteY27" fmla="*/ 950771 h 1462493"/>
                    <a:gd name="connsiteX28" fmla="*/ 4182533 w 7247467"/>
                    <a:gd name="connsiteY28" fmla="*/ 916905 h 1462493"/>
                    <a:gd name="connsiteX29" fmla="*/ 4377267 w 7247467"/>
                    <a:gd name="connsiteY29" fmla="*/ 400438 h 1462493"/>
                    <a:gd name="connsiteX30" fmla="*/ 4639733 w 7247467"/>
                    <a:gd name="connsiteY30" fmla="*/ 840705 h 1462493"/>
                    <a:gd name="connsiteX31" fmla="*/ 4826000 w 7247467"/>
                    <a:gd name="connsiteY31" fmla="*/ 789905 h 1462493"/>
                    <a:gd name="connsiteX32" fmla="*/ 4936067 w 7247467"/>
                    <a:gd name="connsiteY32" fmla="*/ 908438 h 1462493"/>
                    <a:gd name="connsiteX33" fmla="*/ 5046133 w 7247467"/>
                    <a:gd name="connsiteY33" fmla="*/ 857638 h 1462493"/>
                    <a:gd name="connsiteX34" fmla="*/ 5283200 w 7247467"/>
                    <a:gd name="connsiteY34" fmla="*/ 502038 h 1462493"/>
                    <a:gd name="connsiteX35" fmla="*/ 5511800 w 7247467"/>
                    <a:gd name="connsiteY35" fmla="*/ 722171 h 1462493"/>
                    <a:gd name="connsiteX36" fmla="*/ 5655733 w 7247467"/>
                    <a:gd name="connsiteY36" fmla="*/ 637505 h 1462493"/>
                    <a:gd name="connsiteX37" fmla="*/ 5850467 w 7247467"/>
                    <a:gd name="connsiteY37" fmla="*/ 307305 h 1462493"/>
                    <a:gd name="connsiteX38" fmla="*/ 5977467 w 7247467"/>
                    <a:gd name="connsiteY38" fmla="*/ 391971 h 1462493"/>
                    <a:gd name="connsiteX39" fmla="*/ 6265333 w 7247467"/>
                    <a:gd name="connsiteY39" fmla="*/ 662905 h 1462493"/>
                    <a:gd name="connsiteX40" fmla="*/ 6358467 w 7247467"/>
                    <a:gd name="connsiteY40" fmla="*/ 645971 h 1462493"/>
                    <a:gd name="connsiteX41" fmla="*/ 6485467 w 7247467"/>
                    <a:gd name="connsiteY41" fmla="*/ 933838 h 1462493"/>
                    <a:gd name="connsiteX42" fmla="*/ 6697133 w 7247467"/>
                    <a:gd name="connsiteY42" fmla="*/ 722171 h 1462493"/>
                    <a:gd name="connsiteX43" fmla="*/ 6773333 w 7247467"/>
                    <a:gd name="connsiteY43" fmla="*/ 722171 h 1462493"/>
                    <a:gd name="connsiteX44" fmla="*/ 7018867 w 7247467"/>
                    <a:gd name="connsiteY44" fmla="*/ 1103171 h 1462493"/>
                    <a:gd name="connsiteX45" fmla="*/ 7171267 w 7247467"/>
                    <a:gd name="connsiteY45" fmla="*/ 1145505 h 1462493"/>
                    <a:gd name="connsiteX46" fmla="*/ 7247467 w 7247467"/>
                    <a:gd name="connsiteY46" fmla="*/ 976171 h 146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7247467" h="1462493">
                      <a:moveTo>
                        <a:pt x="0" y="307305"/>
                      </a:moveTo>
                      <a:cubicBezTo>
                        <a:pt x="31750" y="396204"/>
                        <a:pt x="63500" y="485104"/>
                        <a:pt x="110067" y="442771"/>
                      </a:cubicBezTo>
                      <a:cubicBezTo>
                        <a:pt x="156634" y="400438"/>
                        <a:pt x="238478" y="105516"/>
                        <a:pt x="279400" y="53305"/>
                      </a:cubicBezTo>
                      <a:cubicBezTo>
                        <a:pt x="320322" y="1094"/>
                        <a:pt x="313267" y="30727"/>
                        <a:pt x="355600" y="129505"/>
                      </a:cubicBezTo>
                      <a:cubicBezTo>
                        <a:pt x="397933" y="228283"/>
                        <a:pt x="485422" y="562716"/>
                        <a:pt x="533400" y="645971"/>
                      </a:cubicBezTo>
                      <a:cubicBezTo>
                        <a:pt x="581378" y="729226"/>
                        <a:pt x="595489" y="698182"/>
                        <a:pt x="643467" y="629038"/>
                      </a:cubicBezTo>
                      <a:cubicBezTo>
                        <a:pt x="691445" y="559894"/>
                        <a:pt x="757767" y="312949"/>
                        <a:pt x="821267" y="231105"/>
                      </a:cubicBezTo>
                      <a:cubicBezTo>
                        <a:pt x="884767" y="149261"/>
                        <a:pt x="962378" y="112571"/>
                        <a:pt x="1024467" y="137971"/>
                      </a:cubicBezTo>
                      <a:cubicBezTo>
                        <a:pt x="1086556" y="163371"/>
                        <a:pt x="1131711" y="348227"/>
                        <a:pt x="1193800" y="383505"/>
                      </a:cubicBezTo>
                      <a:cubicBezTo>
                        <a:pt x="1255889" y="418783"/>
                        <a:pt x="1330678" y="329882"/>
                        <a:pt x="1397000" y="349638"/>
                      </a:cubicBezTo>
                      <a:cubicBezTo>
                        <a:pt x="1463322" y="369394"/>
                        <a:pt x="1540933" y="427249"/>
                        <a:pt x="1591733" y="502038"/>
                      </a:cubicBezTo>
                      <a:cubicBezTo>
                        <a:pt x="1642533" y="576827"/>
                        <a:pt x="1663700" y="771560"/>
                        <a:pt x="1701800" y="798371"/>
                      </a:cubicBezTo>
                      <a:cubicBezTo>
                        <a:pt x="1739900" y="825182"/>
                        <a:pt x="1765300" y="791316"/>
                        <a:pt x="1820333" y="662905"/>
                      </a:cubicBezTo>
                      <a:cubicBezTo>
                        <a:pt x="1875366" y="534494"/>
                        <a:pt x="1976967" y="115394"/>
                        <a:pt x="2032000" y="27905"/>
                      </a:cubicBezTo>
                      <a:cubicBezTo>
                        <a:pt x="2087033" y="-59584"/>
                        <a:pt x="2118078" y="81527"/>
                        <a:pt x="2150533" y="137971"/>
                      </a:cubicBezTo>
                      <a:cubicBezTo>
                        <a:pt x="2182989" y="194415"/>
                        <a:pt x="2195689" y="321415"/>
                        <a:pt x="2226733" y="366571"/>
                      </a:cubicBezTo>
                      <a:cubicBezTo>
                        <a:pt x="2257777" y="411727"/>
                        <a:pt x="2284589" y="301661"/>
                        <a:pt x="2336800" y="408905"/>
                      </a:cubicBezTo>
                      <a:cubicBezTo>
                        <a:pt x="2389011" y="516149"/>
                        <a:pt x="2460978" y="860460"/>
                        <a:pt x="2540000" y="1010038"/>
                      </a:cubicBezTo>
                      <a:cubicBezTo>
                        <a:pt x="2619022" y="1159616"/>
                        <a:pt x="2746022" y="1255571"/>
                        <a:pt x="2810933" y="1306371"/>
                      </a:cubicBezTo>
                      <a:cubicBezTo>
                        <a:pt x="2875844" y="1357171"/>
                        <a:pt x="2891367" y="1292260"/>
                        <a:pt x="2929467" y="1314838"/>
                      </a:cubicBezTo>
                      <a:cubicBezTo>
                        <a:pt x="2967567" y="1337416"/>
                        <a:pt x="2983089" y="1523682"/>
                        <a:pt x="3039533" y="1441838"/>
                      </a:cubicBezTo>
                      <a:cubicBezTo>
                        <a:pt x="3095977" y="1359994"/>
                        <a:pt x="3213100" y="957826"/>
                        <a:pt x="3268133" y="823771"/>
                      </a:cubicBezTo>
                      <a:cubicBezTo>
                        <a:pt x="3323166" y="689716"/>
                        <a:pt x="3323166" y="757449"/>
                        <a:pt x="3369733" y="637505"/>
                      </a:cubicBezTo>
                      <a:cubicBezTo>
                        <a:pt x="3416300" y="517561"/>
                        <a:pt x="3503789" y="181716"/>
                        <a:pt x="3547533" y="104105"/>
                      </a:cubicBezTo>
                      <a:cubicBezTo>
                        <a:pt x="3591277" y="26494"/>
                        <a:pt x="3594100" y="98460"/>
                        <a:pt x="3632200" y="171838"/>
                      </a:cubicBezTo>
                      <a:cubicBezTo>
                        <a:pt x="3670300" y="245216"/>
                        <a:pt x="3735211" y="483693"/>
                        <a:pt x="3776133" y="544371"/>
                      </a:cubicBezTo>
                      <a:cubicBezTo>
                        <a:pt x="3817055" y="605049"/>
                        <a:pt x="3821289" y="468172"/>
                        <a:pt x="3877733" y="535905"/>
                      </a:cubicBezTo>
                      <a:cubicBezTo>
                        <a:pt x="3934177" y="603638"/>
                        <a:pt x="4064000" y="887271"/>
                        <a:pt x="4114800" y="950771"/>
                      </a:cubicBezTo>
                      <a:cubicBezTo>
                        <a:pt x="4165600" y="1014271"/>
                        <a:pt x="4138789" y="1008627"/>
                        <a:pt x="4182533" y="916905"/>
                      </a:cubicBezTo>
                      <a:cubicBezTo>
                        <a:pt x="4226278" y="825183"/>
                        <a:pt x="4301067" y="413138"/>
                        <a:pt x="4377267" y="400438"/>
                      </a:cubicBezTo>
                      <a:cubicBezTo>
                        <a:pt x="4453467" y="387738"/>
                        <a:pt x="4564944" y="775794"/>
                        <a:pt x="4639733" y="840705"/>
                      </a:cubicBezTo>
                      <a:cubicBezTo>
                        <a:pt x="4714522" y="905616"/>
                        <a:pt x="4776611" y="778616"/>
                        <a:pt x="4826000" y="789905"/>
                      </a:cubicBezTo>
                      <a:cubicBezTo>
                        <a:pt x="4875389" y="801194"/>
                        <a:pt x="4899378" y="897149"/>
                        <a:pt x="4936067" y="908438"/>
                      </a:cubicBezTo>
                      <a:cubicBezTo>
                        <a:pt x="4972756" y="919727"/>
                        <a:pt x="4988278" y="925371"/>
                        <a:pt x="5046133" y="857638"/>
                      </a:cubicBezTo>
                      <a:cubicBezTo>
                        <a:pt x="5103989" y="789905"/>
                        <a:pt x="5205589" y="524616"/>
                        <a:pt x="5283200" y="502038"/>
                      </a:cubicBezTo>
                      <a:cubicBezTo>
                        <a:pt x="5360811" y="479460"/>
                        <a:pt x="5449711" y="699593"/>
                        <a:pt x="5511800" y="722171"/>
                      </a:cubicBezTo>
                      <a:cubicBezTo>
                        <a:pt x="5573889" y="744749"/>
                        <a:pt x="5599289" y="706649"/>
                        <a:pt x="5655733" y="637505"/>
                      </a:cubicBezTo>
                      <a:cubicBezTo>
                        <a:pt x="5712177" y="568361"/>
                        <a:pt x="5796845" y="348227"/>
                        <a:pt x="5850467" y="307305"/>
                      </a:cubicBezTo>
                      <a:cubicBezTo>
                        <a:pt x="5904089" y="266383"/>
                        <a:pt x="5908323" y="332704"/>
                        <a:pt x="5977467" y="391971"/>
                      </a:cubicBezTo>
                      <a:cubicBezTo>
                        <a:pt x="6046611" y="451238"/>
                        <a:pt x="6201833" y="620572"/>
                        <a:pt x="6265333" y="662905"/>
                      </a:cubicBezTo>
                      <a:cubicBezTo>
                        <a:pt x="6328833" y="705238"/>
                        <a:pt x="6321778" y="600816"/>
                        <a:pt x="6358467" y="645971"/>
                      </a:cubicBezTo>
                      <a:cubicBezTo>
                        <a:pt x="6395156" y="691126"/>
                        <a:pt x="6429023" y="921138"/>
                        <a:pt x="6485467" y="933838"/>
                      </a:cubicBezTo>
                      <a:cubicBezTo>
                        <a:pt x="6541911" y="946538"/>
                        <a:pt x="6649155" y="757449"/>
                        <a:pt x="6697133" y="722171"/>
                      </a:cubicBezTo>
                      <a:cubicBezTo>
                        <a:pt x="6745111" y="686893"/>
                        <a:pt x="6719711" y="658671"/>
                        <a:pt x="6773333" y="722171"/>
                      </a:cubicBezTo>
                      <a:cubicBezTo>
                        <a:pt x="6826955" y="785671"/>
                        <a:pt x="6952545" y="1032615"/>
                        <a:pt x="7018867" y="1103171"/>
                      </a:cubicBezTo>
                      <a:cubicBezTo>
                        <a:pt x="7085189" y="1173727"/>
                        <a:pt x="7133167" y="1166672"/>
                        <a:pt x="7171267" y="1145505"/>
                      </a:cubicBezTo>
                      <a:cubicBezTo>
                        <a:pt x="7209367" y="1124338"/>
                        <a:pt x="7247467" y="976171"/>
                        <a:pt x="7247467" y="976171"/>
                      </a:cubicBezTo>
                    </a:path>
                  </a:pathLst>
                </a:custGeom>
                <a:ln w="38100">
                  <a:solidFill>
                    <a:srgbClr val="66006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Frame 86"/>
                <p:cNvSpPr/>
                <p:nvPr/>
              </p:nvSpPr>
              <p:spPr>
                <a:xfrm>
                  <a:off x="870911" y="3496117"/>
                  <a:ext cx="7253284" cy="1943343"/>
                </a:xfrm>
                <a:prstGeom prst="frame">
                  <a:avLst>
                    <a:gd name="adj1" fmla="val 0"/>
                  </a:avLst>
                </a:prstGeom>
                <a:solidFill>
                  <a:schemeClr val="bg1"/>
                </a:solidFill>
                <a:ln w="31750">
                  <a:solidFill>
                    <a:srgbClr val="660066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112" name="Group 111"/>
                <p:cNvGrpSpPr/>
                <p:nvPr/>
              </p:nvGrpSpPr>
              <p:grpSpPr>
                <a:xfrm>
                  <a:off x="592993" y="5187359"/>
                  <a:ext cx="7539865" cy="527318"/>
                  <a:chOff x="1476139" y="5423093"/>
                  <a:chExt cx="6044147" cy="527318"/>
                </a:xfrm>
              </p:grpSpPr>
              <p:grpSp>
                <p:nvGrpSpPr>
                  <p:cNvPr id="114" name="Group 113"/>
                  <p:cNvGrpSpPr/>
                  <p:nvPr/>
                </p:nvGrpSpPr>
                <p:grpSpPr>
                  <a:xfrm>
                    <a:off x="1693758" y="5437011"/>
                    <a:ext cx="5826528" cy="255034"/>
                    <a:chOff x="1693758" y="5665611"/>
                    <a:chExt cx="5826528" cy="255034"/>
                  </a:xfrm>
                </p:grpSpPr>
                <p:cxnSp>
                  <p:nvCxnSpPr>
                    <p:cNvPr id="123" name="Straight Connector 122"/>
                    <p:cNvCxnSpPr/>
                    <p:nvPr/>
                  </p:nvCxnSpPr>
                  <p:spPr>
                    <a:xfrm>
                      <a:off x="1693758" y="5891948"/>
                      <a:ext cx="5826528" cy="25403"/>
                    </a:xfrm>
                    <a:prstGeom prst="line">
                      <a:avLst/>
                    </a:prstGeom>
                    <a:ln w="19050">
                      <a:solidFill>
                        <a:srgbClr val="660066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4" name="Straight Connector 123"/>
                    <p:cNvCxnSpPr/>
                    <p:nvPr/>
                  </p:nvCxnSpPr>
                  <p:spPr>
                    <a:xfrm flipV="1">
                      <a:off x="2667000" y="5665611"/>
                      <a:ext cx="0" cy="225829"/>
                    </a:xfrm>
                    <a:prstGeom prst="line">
                      <a:avLst/>
                    </a:prstGeom>
                    <a:ln w="19050">
                      <a:solidFill>
                        <a:srgbClr val="660066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5" name="Straight Connector 124"/>
                    <p:cNvCxnSpPr/>
                    <p:nvPr/>
                  </p:nvCxnSpPr>
                  <p:spPr>
                    <a:xfrm flipV="1">
                      <a:off x="3674520" y="5665611"/>
                      <a:ext cx="0" cy="225828"/>
                    </a:xfrm>
                    <a:prstGeom prst="line">
                      <a:avLst/>
                    </a:prstGeom>
                    <a:ln w="19050">
                      <a:solidFill>
                        <a:srgbClr val="660066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6" name="Straight Connector 125"/>
                    <p:cNvCxnSpPr/>
                    <p:nvPr/>
                  </p:nvCxnSpPr>
                  <p:spPr>
                    <a:xfrm flipV="1">
                      <a:off x="4111943" y="5760865"/>
                      <a:ext cx="0" cy="134380"/>
                    </a:xfrm>
                    <a:prstGeom prst="line">
                      <a:avLst/>
                    </a:prstGeom>
                    <a:ln w="19050">
                      <a:solidFill>
                        <a:srgbClr val="660066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7" name="Straight Connector 126"/>
                    <p:cNvCxnSpPr/>
                    <p:nvPr/>
                  </p:nvCxnSpPr>
                  <p:spPr>
                    <a:xfrm flipV="1">
                      <a:off x="3126304" y="5760866"/>
                      <a:ext cx="0" cy="134378"/>
                    </a:xfrm>
                    <a:prstGeom prst="line">
                      <a:avLst/>
                    </a:prstGeom>
                    <a:ln w="19050">
                      <a:solidFill>
                        <a:srgbClr val="660066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8" name="Straight Connector 127"/>
                    <p:cNvCxnSpPr/>
                    <p:nvPr/>
                  </p:nvCxnSpPr>
                  <p:spPr>
                    <a:xfrm flipV="1">
                      <a:off x="4664393" y="5671961"/>
                      <a:ext cx="0" cy="225829"/>
                    </a:xfrm>
                    <a:prstGeom prst="line">
                      <a:avLst/>
                    </a:prstGeom>
                    <a:ln w="19050">
                      <a:solidFill>
                        <a:srgbClr val="660066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9" name="Straight Connector 128"/>
                    <p:cNvCxnSpPr/>
                    <p:nvPr/>
                  </p:nvCxnSpPr>
                  <p:spPr>
                    <a:xfrm flipV="1">
                      <a:off x="5566093" y="5678311"/>
                      <a:ext cx="0" cy="225829"/>
                    </a:xfrm>
                    <a:prstGeom prst="line">
                      <a:avLst/>
                    </a:prstGeom>
                    <a:ln w="19050">
                      <a:solidFill>
                        <a:srgbClr val="660066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0" name="Straight Connector 129"/>
                    <p:cNvCxnSpPr/>
                    <p:nvPr/>
                  </p:nvCxnSpPr>
                  <p:spPr>
                    <a:xfrm flipV="1">
                      <a:off x="6560186" y="5684661"/>
                      <a:ext cx="0" cy="225829"/>
                    </a:xfrm>
                    <a:prstGeom prst="line">
                      <a:avLst/>
                    </a:prstGeom>
                    <a:ln w="19050">
                      <a:solidFill>
                        <a:srgbClr val="660066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1" name="Straight Connector 130"/>
                    <p:cNvCxnSpPr/>
                    <p:nvPr/>
                  </p:nvCxnSpPr>
                  <p:spPr>
                    <a:xfrm flipV="1">
                      <a:off x="7515543" y="5694816"/>
                      <a:ext cx="0" cy="225829"/>
                    </a:xfrm>
                    <a:prstGeom prst="line">
                      <a:avLst/>
                    </a:prstGeom>
                    <a:ln w="19050">
                      <a:solidFill>
                        <a:srgbClr val="660066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2" name="Straight Connector 131"/>
                    <p:cNvCxnSpPr/>
                    <p:nvPr/>
                  </p:nvCxnSpPr>
                  <p:spPr>
                    <a:xfrm flipV="1">
                      <a:off x="1700108" y="5670550"/>
                      <a:ext cx="0" cy="225829"/>
                    </a:xfrm>
                    <a:prstGeom prst="line">
                      <a:avLst/>
                    </a:prstGeom>
                    <a:ln w="19050">
                      <a:solidFill>
                        <a:srgbClr val="660066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3" name="Straight Connector 132"/>
                    <p:cNvCxnSpPr/>
                    <p:nvPr/>
                  </p:nvCxnSpPr>
                  <p:spPr>
                    <a:xfrm flipV="1">
                      <a:off x="2154754" y="5757061"/>
                      <a:ext cx="0" cy="134378"/>
                    </a:xfrm>
                    <a:prstGeom prst="line">
                      <a:avLst/>
                    </a:prstGeom>
                    <a:ln w="19050">
                      <a:solidFill>
                        <a:srgbClr val="660066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4" name="Straight Connector 133"/>
                    <p:cNvCxnSpPr/>
                    <p:nvPr/>
                  </p:nvCxnSpPr>
                  <p:spPr>
                    <a:xfrm flipV="1">
                      <a:off x="5115243" y="5763409"/>
                      <a:ext cx="0" cy="134380"/>
                    </a:xfrm>
                    <a:prstGeom prst="line">
                      <a:avLst/>
                    </a:prstGeom>
                    <a:ln w="19050">
                      <a:solidFill>
                        <a:srgbClr val="660066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5" name="Straight Connector 134"/>
                    <p:cNvCxnSpPr/>
                    <p:nvPr/>
                  </p:nvCxnSpPr>
                  <p:spPr>
                    <a:xfrm flipV="1">
                      <a:off x="6016943" y="5769759"/>
                      <a:ext cx="0" cy="134380"/>
                    </a:xfrm>
                    <a:prstGeom prst="line">
                      <a:avLst/>
                    </a:prstGeom>
                    <a:ln w="19050">
                      <a:solidFill>
                        <a:srgbClr val="660066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6" name="Straight Connector 135"/>
                    <p:cNvCxnSpPr/>
                    <p:nvPr/>
                  </p:nvCxnSpPr>
                  <p:spPr>
                    <a:xfrm flipV="1">
                      <a:off x="7020243" y="5776109"/>
                      <a:ext cx="0" cy="134380"/>
                    </a:xfrm>
                    <a:prstGeom prst="line">
                      <a:avLst/>
                    </a:prstGeom>
                    <a:ln w="19050">
                      <a:solidFill>
                        <a:srgbClr val="660066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15" name="TextBox 114"/>
                  <p:cNvSpPr txBox="1"/>
                  <p:nvPr/>
                </p:nvSpPr>
                <p:spPr>
                  <a:xfrm>
                    <a:off x="1476139" y="5611857"/>
                    <a:ext cx="468803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b="1" dirty="0">
                        <a:solidFill>
                          <a:srgbClr val="660066"/>
                        </a:solidFill>
                      </a:rPr>
                      <a:t>11/1</a:t>
                    </a:r>
                  </a:p>
                </p:txBody>
              </p:sp>
              <p:sp>
                <p:nvSpPr>
                  <p:cNvPr id="116" name="TextBox 115"/>
                  <p:cNvSpPr txBox="1"/>
                  <p:nvPr/>
                </p:nvSpPr>
                <p:spPr>
                  <a:xfrm>
                    <a:off x="2419908" y="5611857"/>
                    <a:ext cx="468803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b="1" dirty="0">
                        <a:solidFill>
                          <a:srgbClr val="660066"/>
                        </a:solidFill>
                      </a:rPr>
                      <a:t>12/1</a:t>
                    </a:r>
                  </a:p>
                </p:txBody>
              </p:sp>
              <p:sp>
                <p:nvSpPr>
                  <p:cNvPr id="117" name="TextBox 116"/>
                  <p:cNvSpPr txBox="1"/>
                  <p:nvPr/>
                </p:nvSpPr>
                <p:spPr>
                  <a:xfrm>
                    <a:off x="3481757" y="5611857"/>
                    <a:ext cx="385438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b="1" dirty="0">
                        <a:solidFill>
                          <a:srgbClr val="660066"/>
                        </a:solidFill>
                      </a:rPr>
                      <a:t>1/1</a:t>
                    </a:r>
                  </a:p>
                </p:txBody>
              </p:sp>
              <p:sp>
                <p:nvSpPr>
                  <p:cNvPr id="118" name="TextBox 117"/>
                  <p:cNvSpPr txBox="1"/>
                  <p:nvPr/>
                </p:nvSpPr>
                <p:spPr>
                  <a:xfrm>
                    <a:off x="4484428" y="5611857"/>
                    <a:ext cx="385438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b="1" dirty="0">
                        <a:solidFill>
                          <a:srgbClr val="660066"/>
                        </a:solidFill>
                      </a:rPr>
                      <a:t>2/1</a:t>
                    </a:r>
                  </a:p>
                </p:txBody>
              </p:sp>
              <p:sp>
                <p:nvSpPr>
                  <p:cNvPr id="119" name="TextBox 118"/>
                  <p:cNvSpPr txBox="1"/>
                  <p:nvPr/>
                </p:nvSpPr>
                <p:spPr>
                  <a:xfrm>
                    <a:off x="5394437" y="5611857"/>
                    <a:ext cx="385438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b="1" dirty="0">
                        <a:solidFill>
                          <a:srgbClr val="660066"/>
                        </a:solidFill>
                      </a:rPr>
                      <a:t>3/1</a:t>
                    </a:r>
                  </a:p>
                </p:txBody>
              </p:sp>
              <p:sp>
                <p:nvSpPr>
                  <p:cNvPr id="120" name="TextBox 119"/>
                  <p:cNvSpPr txBox="1"/>
                  <p:nvPr/>
                </p:nvSpPr>
                <p:spPr>
                  <a:xfrm>
                    <a:off x="6377814" y="5611857"/>
                    <a:ext cx="385438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b="1" dirty="0">
                        <a:solidFill>
                          <a:srgbClr val="660066"/>
                        </a:solidFill>
                      </a:rPr>
                      <a:t>4/1</a:t>
                    </a:r>
                  </a:p>
                </p:txBody>
              </p:sp>
              <p:sp>
                <p:nvSpPr>
                  <p:cNvPr id="122" name="TextBox 121"/>
                  <p:cNvSpPr txBox="1"/>
                  <p:nvPr/>
                </p:nvSpPr>
                <p:spPr>
                  <a:xfrm>
                    <a:off x="1660996" y="5423093"/>
                    <a:ext cx="496650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dirty="0">
                        <a:solidFill>
                          <a:srgbClr val="660066"/>
                        </a:solidFill>
                      </a:rPr>
                      <a:t>2015</a:t>
                    </a:r>
                  </a:p>
                </p:txBody>
              </p:sp>
            </p:grpSp>
            <p:sp>
              <p:nvSpPr>
                <p:cNvPr id="89" name="TextBox 88"/>
                <p:cNvSpPr txBox="1"/>
                <p:nvPr/>
              </p:nvSpPr>
              <p:spPr>
                <a:xfrm>
                  <a:off x="582025" y="3524986"/>
                  <a:ext cx="28866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660066"/>
                      </a:solidFill>
                    </a:rPr>
                    <a:t>4</a:t>
                  </a:r>
                </a:p>
              </p:txBody>
            </p:sp>
            <p:sp>
              <p:nvSpPr>
                <p:cNvPr id="90" name="TextBox 89"/>
                <p:cNvSpPr txBox="1"/>
                <p:nvPr/>
              </p:nvSpPr>
              <p:spPr>
                <a:xfrm>
                  <a:off x="582266" y="3923362"/>
                  <a:ext cx="28866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660066"/>
                      </a:solidFill>
                    </a:rPr>
                    <a:t>2</a:t>
                  </a:r>
                </a:p>
              </p:txBody>
            </p:sp>
            <p:sp>
              <p:nvSpPr>
                <p:cNvPr id="91" name="TextBox 90"/>
                <p:cNvSpPr txBox="1"/>
                <p:nvPr/>
              </p:nvSpPr>
              <p:spPr>
                <a:xfrm>
                  <a:off x="577689" y="4329255"/>
                  <a:ext cx="28866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660066"/>
                      </a:solidFill>
                    </a:rPr>
                    <a:t>0</a:t>
                  </a:r>
                </a:p>
              </p:txBody>
            </p:sp>
            <p:sp>
              <p:nvSpPr>
                <p:cNvPr id="92" name="TextBox 91"/>
                <p:cNvSpPr txBox="1"/>
                <p:nvPr/>
              </p:nvSpPr>
              <p:spPr>
                <a:xfrm>
                  <a:off x="519958" y="4682220"/>
                  <a:ext cx="351478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660066"/>
                      </a:solidFill>
                    </a:rPr>
                    <a:t>-2</a:t>
                  </a:r>
                </a:p>
              </p:txBody>
            </p:sp>
            <p:sp>
              <p:nvSpPr>
                <p:cNvPr id="93" name="TextBox 92"/>
                <p:cNvSpPr txBox="1"/>
                <p:nvPr/>
              </p:nvSpPr>
              <p:spPr>
                <a:xfrm>
                  <a:off x="521535" y="5074244"/>
                  <a:ext cx="351478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660066"/>
                      </a:solidFill>
                    </a:rPr>
                    <a:t>-4</a:t>
                  </a:r>
                </a:p>
              </p:txBody>
            </p:sp>
            <p:cxnSp>
              <p:nvCxnSpPr>
                <p:cNvPr id="94" name="Straight Connector 93"/>
                <p:cNvCxnSpPr/>
                <p:nvPr/>
              </p:nvCxnSpPr>
              <p:spPr>
                <a:xfrm flipH="1">
                  <a:off x="864469" y="3699322"/>
                  <a:ext cx="91438" cy="0"/>
                </a:xfrm>
                <a:prstGeom prst="line">
                  <a:avLst/>
                </a:prstGeom>
                <a:ln>
                  <a:solidFill>
                    <a:srgbClr val="66006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/>
                <p:cNvCxnSpPr/>
                <p:nvPr/>
              </p:nvCxnSpPr>
              <p:spPr>
                <a:xfrm flipH="1">
                  <a:off x="864469" y="4112072"/>
                  <a:ext cx="91438" cy="0"/>
                </a:xfrm>
                <a:prstGeom prst="line">
                  <a:avLst/>
                </a:prstGeom>
                <a:ln>
                  <a:solidFill>
                    <a:srgbClr val="66006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/>
                <p:cNvCxnSpPr/>
                <p:nvPr/>
              </p:nvCxnSpPr>
              <p:spPr>
                <a:xfrm flipH="1">
                  <a:off x="864469" y="4841654"/>
                  <a:ext cx="91438" cy="0"/>
                </a:xfrm>
                <a:prstGeom prst="line">
                  <a:avLst/>
                </a:prstGeom>
                <a:ln>
                  <a:solidFill>
                    <a:srgbClr val="66006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/>
              </p:nvCxnSpPr>
              <p:spPr>
                <a:xfrm flipH="1">
                  <a:off x="864465" y="5234723"/>
                  <a:ext cx="91438" cy="0"/>
                </a:xfrm>
                <a:prstGeom prst="line">
                  <a:avLst/>
                </a:prstGeom>
                <a:ln>
                  <a:solidFill>
                    <a:srgbClr val="66006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4" name="Straight Connector 73"/>
              <p:cNvCxnSpPr/>
              <p:nvPr/>
            </p:nvCxnSpPr>
            <p:spPr>
              <a:xfrm flipH="1">
                <a:off x="8061805" y="3677938"/>
                <a:ext cx="91438" cy="0"/>
              </a:xfrm>
              <a:prstGeom prst="line">
                <a:avLst/>
              </a:prstGeom>
              <a:ln>
                <a:solidFill>
                  <a:srgbClr val="660066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 flipH="1">
                <a:off x="8061805" y="4090688"/>
                <a:ext cx="91438" cy="0"/>
              </a:xfrm>
              <a:prstGeom prst="line">
                <a:avLst/>
              </a:prstGeom>
              <a:ln>
                <a:solidFill>
                  <a:srgbClr val="660066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 flipH="1">
                <a:off x="8061805" y="4820270"/>
                <a:ext cx="91438" cy="0"/>
              </a:xfrm>
              <a:prstGeom prst="line">
                <a:avLst/>
              </a:prstGeom>
              <a:ln>
                <a:solidFill>
                  <a:srgbClr val="660066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 flipH="1">
                <a:off x="8061801" y="5213339"/>
                <a:ext cx="91438" cy="0"/>
              </a:xfrm>
              <a:prstGeom prst="line">
                <a:avLst/>
              </a:prstGeom>
              <a:ln>
                <a:solidFill>
                  <a:srgbClr val="660066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5" name="TextBox 54"/>
            <p:cNvSpPr txBox="1"/>
            <p:nvPr/>
          </p:nvSpPr>
          <p:spPr>
            <a:xfrm>
              <a:off x="3368337" y="5098892"/>
              <a:ext cx="4966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660066"/>
                  </a:solidFill>
                </a:rPr>
                <a:t>2016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1182931"/>
      </p:ext>
    </p:extLst>
  </p:cSld>
  <p:clrMapOvr>
    <a:masterClrMapping/>
  </p:clrMapOvr>
</p:sld>
</file>

<file path=ppt/theme/theme1.xml><?xml version="1.0" encoding="utf-8"?>
<a:theme xmlns:a="http://schemas.openxmlformats.org/drawingml/2006/main" name="Good One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tailEnd type="arrow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39328</TotalTime>
  <Words>2812</Words>
  <Application>Microsoft Macintosh PowerPoint</Application>
  <PresentationFormat>On-screen Show (4:3)</PresentationFormat>
  <Paragraphs>608</Paragraphs>
  <Slides>37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Wingdings</vt:lpstr>
      <vt:lpstr>Good One</vt:lpstr>
      <vt:lpstr>PowerPoint Presentation</vt:lpstr>
      <vt:lpstr>Road Map</vt:lpstr>
      <vt:lpstr>Road Map</vt:lpstr>
      <vt:lpstr>What is Arctic Amplification?</vt:lpstr>
      <vt:lpstr>Rapid Arctic Warming Events</vt:lpstr>
      <vt:lpstr>Arctic Oscillation (AO)</vt:lpstr>
      <vt:lpstr>Arctic's Influence on Mid-Latitude Weather</vt:lpstr>
      <vt:lpstr>Road Map</vt:lpstr>
      <vt:lpstr>What Motivated this Study? </vt:lpstr>
      <vt:lpstr>Event 1: 2015-16 Post Christmas Storm Complex</vt:lpstr>
      <vt:lpstr>PowerPoint Presentation</vt:lpstr>
      <vt:lpstr>Event 3: Heavy Sea-Effect Snow Across Middle East</vt:lpstr>
      <vt:lpstr>Event 4: Heavy Rain and Snow in Southern California</vt:lpstr>
      <vt:lpstr>Event 5: Snow Across Midwest and Great Lakes</vt:lpstr>
      <vt:lpstr>Event 6: Heavy Snowfall Inundates Russian Cities</vt:lpstr>
      <vt:lpstr>PowerPoint Presentation</vt:lpstr>
      <vt:lpstr>PowerPoint Presentation</vt:lpstr>
      <vt:lpstr>PowerPoint Presentation</vt:lpstr>
      <vt:lpstr>Road Map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Road Map</vt:lpstr>
      <vt:lpstr>PowerPoint Presentation</vt:lpstr>
      <vt:lpstr>PowerPoint Presentation</vt:lpstr>
      <vt:lpstr>PowerPoint Presentation</vt:lpstr>
      <vt:lpstr>PowerPoint Presentation</vt:lpstr>
      <vt:lpstr>Thank you for Listening!</vt:lpstr>
      <vt:lpstr>PowerPoint Presentation</vt:lpstr>
      <vt:lpstr>Atmospheric Teleconnection Patterns</vt:lpstr>
      <vt:lpstr>Atmospheric Teleconnection Patterns</vt:lpstr>
      <vt:lpstr>Atmospheric Teleconnection Patterns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Joshua Walston</dc:creator>
  <cp:lastModifiedBy>Microsoft Office User</cp:lastModifiedBy>
  <cp:revision>465</cp:revision>
  <dcterms:created xsi:type="dcterms:W3CDTF">2018-02-20T00:23:45Z</dcterms:created>
  <dcterms:modified xsi:type="dcterms:W3CDTF">2018-04-16T17:06:39Z</dcterms:modified>
</cp:coreProperties>
</file>