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6" r:id="rId2"/>
    <p:sldId id="257" r:id="rId3"/>
    <p:sldId id="288" r:id="rId4"/>
    <p:sldId id="263" r:id="rId5"/>
    <p:sldId id="259" r:id="rId6"/>
    <p:sldId id="260" r:id="rId7"/>
    <p:sldId id="262" r:id="rId8"/>
    <p:sldId id="289" r:id="rId9"/>
    <p:sldId id="293" r:id="rId10"/>
    <p:sldId id="292" r:id="rId11"/>
    <p:sldId id="258" r:id="rId12"/>
    <p:sldId id="270" r:id="rId13"/>
    <p:sldId id="265" r:id="rId14"/>
    <p:sldId id="300" r:id="rId15"/>
    <p:sldId id="298" r:id="rId16"/>
    <p:sldId id="299" r:id="rId17"/>
    <p:sldId id="295" r:id="rId18"/>
    <p:sldId id="266" r:id="rId19"/>
    <p:sldId id="276" r:id="rId20"/>
    <p:sldId id="296" r:id="rId21"/>
    <p:sldId id="277" r:id="rId22"/>
    <p:sldId id="267" r:id="rId23"/>
    <p:sldId id="280" r:id="rId24"/>
    <p:sldId id="281" r:id="rId25"/>
    <p:sldId id="287" r:id="rId26"/>
    <p:sldId id="284" r:id="rId27"/>
    <p:sldId id="286" r:id="rId28"/>
    <p:sldId id="278" r:id="rId29"/>
    <p:sldId id="268" r:id="rId30"/>
    <p:sldId id="261" r:id="rId31"/>
    <p:sldId id="273" r:id="rId32"/>
    <p:sldId id="271" r:id="rId33"/>
    <p:sldId id="269" r:id="rId34"/>
    <p:sldId id="291" r:id="rId35"/>
    <p:sldId id="275" r:id="rId36"/>
    <p:sldId id="290" r:id="rId37"/>
    <p:sldId id="282" r:id="rId38"/>
    <p:sldId id="283" r:id="rId39"/>
    <p:sldId id="28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867" autoAdjust="0"/>
  </p:normalViewPr>
  <p:slideViewPr>
    <p:cSldViewPr snapToGrid="0">
      <p:cViewPr varScale="1">
        <p:scale>
          <a:sx n="63" d="100"/>
          <a:sy n="63"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C20AF-90E8-4F67-9BC5-88B73B3527E6}" type="datetimeFigureOut">
              <a:rPr lang="en-US" smtClean="0"/>
              <a:t>2/27/2018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CAA03-E852-4679-AD1F-96E14424D484}" type="slidenum">
              <a:rPr lang="en-US" smtClean="0"/>
              <a:t>‹#›</a:t>
            </a:fld>
            <a:endParaRPr lang="en-US"/>
          </a:p>
        </p:txBody>
      </p:sp>
    </p:spTree>
    <p:extLst>
      <p:ext uri="{BB962C8B-B14F-4D97-AF65-F5344CB8AC3E}">
        <p14:creationId xmlns:p14="http://schemas.microsoft.com/office/powerpoint/2010/main" val="170732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both China and India governments eagerly pushed regulations about biofuels.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India government, The move comes as the government struggles to deal with the problem of environmental issues caused by BB.</a:t>
            </a:r>
          </a:p>
          <a:p>
            <a:r>
              <a:rPr lang="en-US" sz="1200" b="0" i="0" kern="1200" dirty="0">
                <a:solidFill>
                  <a:schemeClr val="tx1"/>
                </a:solidFill>
                <a:effectLst/>
                <a:latin typeface="+mn-lt"/>
                <a:ea typeface="+mn-ea"/>
                <a:cs typeface="+mn-cs"/>
              </a:rPr>
              <a:t>Chinese government announced the expansion of their E10 program in all vehicles nationwide by 2020.</a:t>
            </a:r>
          </a:p>
          <a:p>
            <a:r>
              <a:rPr lang="en-US" dirty="0"/>
              <a:t>Ethanol is known as an environmental friendly fuel because it is produced from biomass and normally has less air pollutant emissions.</a:t>
            </a:r>
          </a:p>
        </p:txBody>
      </p:sp>
      <p:sp>
        <p:nvSpPr>
          <p:cNvPr id="4" name="Slide Number Placeholder 3"/>
          <p:cNvSpPr>
            <a:spLocks noGrp="1"/>
          </p:cNvSpPr>
          <p:nvPr>
            <p:ph type="sldNum" sz="quarter" idx="10"/>
          </p:nvPr>
        </p:nvSpPr>
        <p:spPr/>
        <p:txBody>
          <a:bodyPr/>
          <a:lstStyle/>
          <a:p>
            <a:fld id="{6DDCAA03-E852-4679-AD1F-96E14424D484}" type="slidenum">
              <a:rPr lang="en-US" smtClean="0"/>
              <a:t>2</a:t>
            </a:fld>
            <a:endParaRPr lang="en-US"/>
          </a:p>
        </p:txBody>
      </p:sp>
    </p:spTree>
    <p:extLst>
      <p:ext uri="{BB962C8B-B14F-4D97-AF65-F5344CB8AC3E}">
        <p14:creationId xmlns:p14="http://schemas.microsoft.com/office/powerpoint/2010/main" val="114143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14</a:t>
            </a:fld>
            <a:endParaRPr lang="en-US"/>
          </a:p>
        </p:txBody>
      </p:sp>
    </p:spTree>
    <p:extLst>
      <p:ext uri="{BB962C8B-B14F-4D97-AF65-F5344CB8AC3E}">
        <p14:creationId xmlns:p14="http://schemas.microsoft.com/office/powerpoint/2010/main" val="1966261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PM2.5 from fuel combustion</a:t>
            </a:r>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16</a:t>
            </a:fld>
            <a:endParaRPr lang="en-US"/>
          </a:p>
        </p:txBody>
      </p:sp>
    </p:spTree>
    <p:extLst>
      <p:ext uri="{BB962C8B-B14F-4D97-AF65-F5344CB8AC3E}">
        <p14:creationId xmlns:p14="http://schemas.microsoft.com/office/powerpoint/2010/main" val="433789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3 methods (using natural gas, coal, or corn </a:t>
            </a:r>
            <a:r>
              <a:rPr lang="en-US" sz="1200" dirty="0" err="1"/>
              <a:t>stover</a:t>
            </a:r>
            <a:r>
              <a:rPr lang="en-US" sz="1200" dirty="0"/>
              <a:t> for process heat at biorefineries) of producing ethanol from corn grain. For the advanced industry scenario, higher grain yields, lower fertilization and higher conversion efficiency are considered.</a:t>
            </a:r>
          </a:p>
          <a:p>
            <a:r>
              <a:rPr lang="en-US" sz="1200" dirty="0"/>
              <a:t>4 methods of producing cellulosic ethanol (from corn </a:t>
            </a:r>
            <a:r>
              <a:rPr lang="en-US" sz="1200" dirty="0" err="1"/>
              <a:t>stover</a:t>
            </a:r>
            <a:r>
              <a:rPr lang="en-US" sz="1200" dirty="0"/>
              <a:t>, switchgrass, diverse prairie biomass, or Miscanthus)</a:t>
            </a:r>
          </a:p>
          <a:p>
            <a:r>
              <a:rPr lang="en-US" dirty="0"/>
              <a:t>Before including the LUC effect, it is shown that corn ethanol produced by using natural gas has lower GHG emissions than gasoline, but this benefit is lost when carbon emissions from converting CRP lands to cropland are include.</a:t>
            </a:r>
          </a:p>
          <a:p>
            <a:r>
              <a:rPr lang="en-US" dirty="0"/>
              <a:t>If potential advances in production efficiency are assumed, GHG emissions from corn ethanol are lower than gasoline even with LUC included.</a:t>
            </a:r>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18</a:t>
            </a:fld>
            <a:endParaRPr lang="en-US"/>
          </a:p>
        </p:txBody>
      </p:sp>
    </p:spTree>
    <p:extLst>
      <p:ext uri="{BB962C8B-B14F-4D97-AF65-F5344CB8AC3E}">
        <p14:creationId xmlns:p14="http://schemas.microsoft.com/office/powerpoint/2010/main" val="152177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Vehicle use phase includes tailpipe emissions and evaporative emissions from vehicles and filling stations. </a:t>
            </a:r>
          </a:p>
          <a:p>
            <a:r>
              <a:rPr lang="en-US" sz="1200" dirty="0"/>
              <a:t>The low SOX is because of cogenerating </a:t>
            </a:r>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19</a:t>
            </a:fld>
            <a:endParaRPr lang="en-US"/>
          </a:p>
        </p:txBody>
      </p:sp>
    </p:spTree>
    <p:extLst>
      <p:ext uri="{BB962C8B-B14F-4D97-AF65-F5344CB8AC3E}">
        <p14:creationId xmlns:p14="http://schemas.microsoft.com/office/powerpoint/2010/main" val="211254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Nagtive</a:t>
            </a:r>
            <a:r>
              <a:rPr lang="en-US" dirty="0"/>
              <a:t> emissions result from displacement producing the same </a:t>
            </a:r>
            <a:r>
              <a:rPr lang="en-US" dirty="0" err="1"/>
              <a:t>quantitly</a:t>
            </a:r>
            <a:r>
              <a:rPr lang="en-US" dirty="0"/>
              <a:t> of electricity by coal combustion.</a:t>
            </a:r>
          </a:p>
        </p:txBody>
      </p:sp>
      <p:sp>
        <p:nvSpPr>
          <p:cNvPr id="4" name="Slide Number Placeholder 3"/>
          <p:cNvSpPr>
            <a:spLocks noGrp="1"/>
          </p:cNvSpPr>
          <p:nvPr>
            <p:ph type="sldNum" sz="quarter" idx="10"/>
          </p:nvPr>
        </p:nvSpPr>
        <p:spPr/>
        <p:txBody>
          <a:bodyPr/>
          <a:lstStyle/>
          <a:p>
            <a:fld id="{6DDCAA03-E852-4679-AD1F-96E14424D484}" type="slidenum">
              <a:rPr lang="en-US" smtClean="0"/>
              <a:t>20</a:t>
            </a:fld>
            <a:endParaRPr lang="en-US"/>
          </a:p>
        </p:txBody>
      </p:sp>
    </p:spTree>
    <p:extLst>
      <p:ext uri="{BB962C8B-B14F-4D97-AF65-F5344CB8AC3E}">
        <p14:creationId xmlns:p14="http://schemas.microsoft.com/office/powerpoint/2010/main" val="355943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differences in overall magnitudes, the regional impacts of PM2.5 emissions also differ.</a:t>
            </a:r>
          </a:p>
          <a:p>
            <a:pPr marL="228600" indent="-228600">
              <a:buAutoNum type="arabicPeriod"/>
            </a:pPr>
            <a:r>
              <a:rPr lang="en-US" dirty="0"/>
              <a:t>Lower SOX emissions </a:t>
            </a:r>
          </a:p>
          <a:p>
            <a:pPr marL="228600" indent="-228600">
              <a:buAutoNum type="arabicPeriod"/>
            </a:pPr>
            <a:r>
              <a:rPr lang="en-US" dirty="0"/>
              <a:t>Excess electricity generated and sold to grid</a:t>
            </a:r>
          </a:p>
        </p:txBody>
      </p:sp>
      <p:sp>
        <p:nvSpPr>
          <p:cNvPr id="4" name="Slide Number Placeholder 3"/>
          <p:cNvSpPr>
            <a:spLocks noGrp="1"/>
          </p:cNvSpPr>
          <p:nvPr>
            <p:ph type="sldNum" sz="quarter" idx="10"/>
          </p:nvPr>
        </p:nvSpPr>
        <p:spPr/>
        <p:txBody>
          <a:bodyPr/>
          <a:lstStyle/>
          <a:p>
            <a:fld id="{6DDCAA03-E852-4679-AD1F-96E14424D484}" type="slidenum">
              <a:rPr lang="en-US" smtClean="0"/>
              <a:t>21</a:t>
            </a:fld>
            <a:endParaRPr lang="en-US"/>
          </a:p>
        </p:txBody>
      </p:sp>
    </p:spTree>
    <p:extLst>
      <p:ext uri="{BB962C8B-B14F-4D97-AF65-F5344CB8AC3E}">
        <p14:creationId xmlns:p14="http://schemas.microsoft.com/office/powerpoint/2010/main" val="1160266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Pushing nation-wide E10 use up damaged stocks and the cleaner fuel could help reduce pollution.</a:t>
            </a:r>
          </a:p>
        </p:txBody>
      </p:sp>
      <p:sp>
        <p:nvSpPr>
          <p:cNvPr id="4" name="Slide Number Placeholder 3"/>
          <p:cNvSpPr>
            <a:spLocks noGrp="1"/>
          </p:cNvSpPr>
          <p:nvPr>
            <p:ph type="sldNum" sz="quarter" idx="10"/>
          </p:nvPr>
        </p:nvSpPr>
        <p:spPr/>
        <p:txBody>
          <a:bodyPr/>
          <a:lstStyle/>
          <a:p>
            <a:fld id="{6DDCAA03-E852-4679-AD1F-96E14424D484}" type="slidenum">
              <a:rPr lang="en-US" smtClean="0"/>
              <a:t>22</a:t>
            </a:fld>
            <a:endParaRPr lang="en-US"/>
          </a:p>
        </p:txBody>
      </p:sp>
    </p:spTree>
    <p:extLst>
      <p:ext uri="{BB962C8B-B14F-4D97-AF65-F5344CB8AC3E}">
        <p14:creationId xmlns:p14="http://schemas.microsoft.com/office/powerpoint/2010/main" val="866353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Fuel ethanol is the only solution for the large number of deteriorated corn stocks, which are not suitable for human or animal consumption</a:t>
            </a:r>
            <a:endParaRPr lang="en-US" dirty="0"/>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23</a:t>
            </a:fld>
            <a:endParaRPr lang="en-US"/>
          </a:p>
        </p:txBody>
      </p:sp>
    </p:spTree>
    <p:extLst>
      <p:ext uri="{BB962C8B-B14F-4D97-AF65-F5344CB8AC3E}">
        <p14:creationId xmlns:p14="http://schemas.microsoft.com/office/powerpoint/2010/main" val="561326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details of the mandate have not been disclosed, it is not yet clear how China will generate more than four-fold output growth within three years</a:t>
            </a:r>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24</a:t>
            </a:fld>
            <a:endParaRPr lang="en-US"/>
          </a:p>
        </p:txBody>
      </p:sp>
    </p:spTree>
    <p:extLst>
      <p:ext uri="{BB962C8B-B14F-4D97-AF65-F5344CB8AC3E}">
        <p14:creationId xmlns:p14="http://schemas.microsoft.com/office/powerpoint/2010/main" val="11365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25</a:t>
            </a:fld>
            <a:endParaRPr lang="en-US"/>
          </a:p>
        </p:txBody>
      </p:sp>
    </p:spTree>
    <p:extLst>
      <p:ext uri="{BB962C8B-B14F-4D97-AF65-F5344CB8AC3E}">
        <p14:creationId xmlns:p14="http://schemas.microsoft.com/office/powerpoint/2010/main" val="257349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move in China is </a:t>
            </a:r>
            <a:r>
              <a:rPr lang="zh-CN" altLang="en-US" dirty="0"/>
              <a:t>一石三鸟</a:t>
            </a:r>
            <a:endParaRPr lang="en-US" altLang="zh-CN" dirty="0"/>
          </a:p>
          <a:p>
            <a:r>
              <a:rPr lang="en-US" altLang="zh-CN" dirty="0"/>
              <a:t>In China, only corn kernels are reserved in the </a:t>
            </a:r>
            <a:r>
              <a:rPr lang="en-US" altLang="zh-CN" dirty="0" err="1"/>
              <a:t>sockpiles</a:t>
            </a:r>
            <a:r>
              <a:rPr lang="en-US" altLang="zh-CN" dirty="0"/>
              <a:t>. </a:t>
            </a:r>
          </a:p>
        </p:txBody>
      </p:sp>
      <p:sp>
        <p:nvSpPr>
          <p:cNvPr id="4" name="Slide Number Placeholder 3"/>
          <p:cNvSpPr>
            <a:spLocks noGrp="1"/>
          </p:cNvSpPr>
          <p:nvPr>
            <p:ph type="sldNum" sz="quarter" idx="10"/>
          </p:nvPr>
        </p:nvSpPr>
        <p:spPr/>
        <p:txBody>
          <a:bodyPr/>
          <a:lstStyle/>
          <a:p>
            <a:fld id="{6DDCAA03-E852-4679-AD1F-96E14424D484}" type="slidenum">
              <a:rPr lang="en-US" smtClean="0"/>
              <a:t>3</a:t>
            </a:fld>
            <a:endParaRPr lang="en-US"/>
          </a:p>
        </p:txBody>
      </p:sp>
    </p:spTree>
    <p:extLst>
      <p:ext uri="{BB962C8B-B14F-4D97-AF65-F5344CB8AC3E}">
        <p14:creationId xmlns:p14="http://schemas.microsoft.com/office/powerpoint/2010/main" val="705039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26</a:t>
            </a:fld>
            <a:endParaRPr lang="en-US"/>
          </a:p>
        </p:txBody>
      </p:sp>
    </p:spTree>
    <p:extLst>
      <p:ext uri="{BB962C8B-B14F-4D97-AF65-F5344CB8AC3E}">
        <p14:creationId xmlns:p14="http://schemas.microsoft.com/office/powerpoint/2010/main" val="285392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crude oil prices hovering around their lowest levels since 2009, the industry will need heavy subsidies from local and central governments to be economically viable</a:t>
            </a:r>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27</a:t>
            </a:fld>
            <a:endParaRPr lang="en-US"/>
          </a:p>
        </p:txBody>
      </p:sp>
    </p:spTree>
    <p:extLst>
      <p:ext uri="{BB962C8B-B14F-4D97-AF65-F5344CB8AC3E}">
        <p14:creationId xmlns:p14="http://schemas.microsoft.com/office/powerpoint/2010/main" val="844471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28</a:t>
            </a:fld>
            <a:endParaRPr lang="en-US"/>
          </a:p>
        </p:txBody>
      </p:sp>
    </p:spTree>
    <p:extLst>
      <p:ext uri="{BB962C8B-B14F-4D97-AF65-F5344CB8AC3E}">
        <p14:creationId xmlns:p14="http://schemas.microsoft.com/office/powerpoint/2010/main" val="2538151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“compilation and evaluation of the inputs, outputs, and potential environmental impacts of a product system throughout its life cycle” </a:t>
            </a:r>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33</a:t>
            </a:fld>
            <a:endParaRPr lang="en-US"/>
          </a:p>
        </p:txBody>
      </p:sp>
    </p:spTree>
    <p:extLst>
      <p:ext uri="{BB962C8B-B14F-4D97-AF65-F5344CB8AC3E}">
        <p14:creationId xmlns:p14="http://schemas.microsoft.com/office/powerpoint/2010/main" val="388159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30% crop residue were burned directly on the land, another 30% was used for residential cooking. </a:t>
            </a:r>
          </a:p>
          <a:p>
            <a:r>
              <a:rPr lang="en-US" sz="1200" b="0" i="0" kern="1200" dirty="0">
                <a:solidFill>
                  <a:schemeClr val="tx1"/>
                </a:solidFill>
                <a:effectLst/>
                <a:latin typeface="+mn-lt"/>
                <a:ea typeface="+mn-ea"/>
                <a:cs typeface="+mn-cs"/>
              </a:rPr>
              <a:t>In this three regions, BB contributes over 10% of total PM2.5 emissions.</a:t>
            </a:r>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4</a:t>
            </a:fld>
            <a:endParaRPr lang="en-US"/>
          </a:p>
        </p:txBody>
      </p:sp>
    </p:spTree>
    <p:extLst>
      <p:ext uri="{BB962C8B-B14F-4D97-AF65-F5344CB8AC3E}">
        <p14:creationId xmlns:p14="http://schemas.microsoft.com/office/powerpoint/2010/main" val="980610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I look through the life-cycle of biofuels, I found electricity and fossil fuel energy are used in each process. Not to mention the associated land-use change in the feedstock production phase.</a:t>
            </a:r>
          </a:p>
        </p:txBody>
      </p:sp>
      <p:sp>
        <p:nvSpPr>
          <p:cNvPr id="4" name="Slide Number Placeholder 3"/>
          <p:cNvSpPr>
            <a:spLocks noGrp="1"/>
          </p:cNvSpPr>
          <p:nvPr>
            <p:ph type="sldNum" sz="quarter" idx="10"/>
          </p:nvPr>
        </p:nvSpPr>
        <p:spPr/>
        <p:txBody>
          <a:bodyPr/>
          <a:lstStyle/>
          <a:p>
            <a:fld id="{6DDCAA03-E852-4679-AD1F-96E14424D484}" type="slidenum">
              <a:rPr lang="en-US" smtClean="0"/>
              <a:t>6</a:t>
            </a:fld>
            <a:endParaRPr lang="en-US"/>
          </a:p>
        </p:txBody>
      </p:sp>
    </p:spTree>
    <p:extLst>
      <p:ext uri="{BB962C8B-B14F-4D97-AF65-F5344CB8AC3E}">
        <p14:creationId xmlns:p14="http://schemas.microsoft.com/office/powerpoint/2010/main" val="295288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corn ethanol today is produced from dry milling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paper corn ethanol are estimated to be produced through dry milling process yielding 0.405 liter kg-1.</a:t>
            </a:r>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8</a:t>
            </a:fld>
            <a:endParaRPr lang="en-US"/>
          </a:p>
        </p:txBody>
      </p:sp>
    </p:spTree>
    <p:extLst>
      <p:ext uri="{BB962C8B-B14F-4D97-AF65-F5344CB8AC3E}">
        <p14:creationId xmlns:p14="http://schemas.microsoft.com/office/powerpoint/2010/main" val="212436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imprecise and variable meanings, these terminology are not widely used in the literatures.</a:t>
            </a:r>
          </a:p>
        </p:txBody>
      </p:sp>
      <p:sp>
        <p:nvSpPr>
          <p:cNvPr id="4" name="Slide Number Placeholder 3"/>
          <p:cNvSpPr>
            <a:spLocks noGrp="1"/>
          </p:cNvSpPr>
          <p:nvPr>
            <p:ph type="sldNum" sz="quarter" idx="10"/>
          </p:nvPr>
        </p:nvSpPr>
        <p:spPr/>
        <p:txBody>
          <a:bodyPr/>
          <a:lstStyle/>
          <a:p>
            <a:fld id="{6DDCAA03-E852-4679-AD1F-96E14424D484}" type="slidenum">
              <a:rPr lang="en-US" smtClean="0"/>
              <a:t>10</a:t>
            </a:fld>
            <a:endParaRPr lang="en-US"/>
          </a:p>
        </p:txBody>
      </p:sp>
    </p:spTree>
    <p:extLst>
      <p:ext uri="{BB962C8B-B14F-4D97-AF65-F5344CB8AC3E}">
        <p14:creationId xmlns:p14="http://schemas.microsoft.com/office/powerpoint/2010/main" val="199495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11</a:t>
            </a:fld>
            <a:endParaRPr lang="en-US"/>
          </a:p>
        </p:txBody>
      </p:sp>
    </p:spTree>
    <p:extLst>
      <p:ext uri="{BB962C8B-B14F-4D97-AF65-F5344CB8AC3E}">
        <p14:creationId xmlns:p14="http://schemas.microsoft.com/office/powerpoint/2010/main" val="231264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CRP is a voluntary program, administered by US</a:t>
            </a:r>
            <a:r>
              <a:rPr lang="zh-CN" altLang="en-US" dirty="0"/>
              <a:t> </a:t>
            </a:r>
            <a:r>
              <a:rPr lang="en-US" altLang="zh-CN" dirty="0"/>
              <a:t>Department of agricultural (</a:t>
            </a:r>
            <a:r>
              <a:rPr lang="en-US" dirty="0"/>
              <a:t>USDA), in which contracts are established with agricultural producers and landowners to retire certain croplands and pasture from production for 10-15 years. </a:t>
            </a:r>
          </a:p>
          <a:p>
            <a:endParaRPr lang="en-US" dirty="0"/>
          </a:p>
        </p:txBody>
      </p:sp>
      <p:sp>
        <p:nvSpPr>
          <p:cNvPr id="4" name="Slide Number Placeholder 3"/>
          <p:cNvSpPr>
            <a:spLocks noGrp="1"/>
          </p:cNvSpPr>
          <p:nvPr>
            <p:ph type="sldNum" sz="quarter" idx="10"/>
          </p:nvPr>
        </p:nvSpPr>
        <p:spPr/>
        <p:txBody>
          <a:bodyPr/>
          <a:lstStyle/>
          <a:p>
            <a:fld id="{6DDCAA03-E852-4679-AD1F-96E14424D484}" type="slidenum">
              <a:rPr lang="en-US" smtClean="0"/>
              <a:t>12</a:t>
            </a:fld>
            <a:endParaRPr lang="en-US"/>
          </a:p>
        </p:txBody>
      </p:sp>
    </p:spTree>
    <p:extLst>
      <p:ext uri="{BB962C8B-B14F-4D97-AF65-F5344CB8AC3E}">
        <p14:creationId xmlns:p14="http://schemas.microsoft.com/office/powerpoint/2010/main" val="401728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estimation approximately equal to the 2006-2007 increase in U.S. gasoline consumption.</a:t>
            </a:r>
          </a:p>
          <a:p>
            <a:r>
              <a:rPr lang="en-US" dirty="0"/>
              <a:t>Unlike long-lived GHG emissions, which globally mix in the atmosphere, the formation and health effects of PM2.5 are regional and cannot be accurately determined without considering the spatial patterns of emissions relative to population density.</a:t>
            </a:r>
          </a:p>
        </p:txBody>
      </p:sp>
      <p:sp>
        <p:nvSpPr>
          <p:cNvPr id="4" name="Slide Number Placeholder 3"/>
          <p:cNvSpPr>
            <a:spLocks noGrp="1"/>
          </p:cNvSpPr>
          <p:nvPr>
            <p:ph type="sldNum" sz="quarter" idx="10"/>
          </p:nvPr>
        </p:nvSpPr>
        <p:spPr/>
        <p:txBody>
          <a:bodyPr/>
          <a:lstStyle/>
          <a:p>
            <a:fld id="{6DDCAA03-E852-4679-AD1F-96E14424D484}" type="slidenum">
              <a:rPr lang="en-US" smtClean="0"/>
              <a:t>13</a:t>
            </a:fld>
            <a:endParaRPr lang="en-US"/>
          </a:p>
        </p:txBody>
      </p:sp>
    </p:spTree>
    <p:extLst>
      <p:ext uri="{BB962C8B-B14F-4D97-AF65-F5344CB8AC3E}">
        <p14:creationId xmlns:p14="http://schemas.microsoft.com/office/powerpoint/2010/main" val="177164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5D33-6CCB-41A4-9CB7-F842F2DBA3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BD6ABE-ADE9-415D-B7BD-3E78DA105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BCF815-4B9D-4FF2-A834-5D4F2970D242}"/>
              </a:ext>
            </a:extLst>
          </p:cNvPr>
          <p:cNvSpPr>
            <a:spLocks noGrp="1"/>
          </p:cNvSpPr>
          <p:nvPr>
            <p:ph type="dt" sz="half" idx="10"/>
          </p:nvPr>
        </p:nvSpPr>
        <p:spPr/>
        <p:txBody>
          <a:bodyPr/>
          <a:lstStyle/>
          <a:p>
            <a:r>
              <a:rPr lang="en-US"/>
              <a:t>2/25/2018</a:t>
            </a:r>
          </a:p>
        </p:txBody>
      </p:sp>
      <p:sp>
        <p:nvSpPr>
          <p:cNvPr id="5" name="Footer Placeholder 4">
            <a:extLst>
              <a:ext uri="{FF2B5EF4-FFF2-40B4-BE49-F238E27FC236}">
                <a16:creationId xmlns:a16="http://schemas.microsoft.com/office/drawing/2014/main" id="{803B41EC-F3DA-40BB-8DB1-55A78107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A28FB-26EC-4D67-A7A8-A5F92251F0FF}"/>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3281157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ACD3-C12E-4C40-8A5B-75B7F4A5C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FB9BF-67E1-4988-A238-EBC5CA1C67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49309-EE41-4F03-A342-D2442CA7C954}"/>
              </a:ext>
            </a:extLst>
          </p:cNvPr>
          <p:cNvSpPr>
            <a:spLocks noGrp="1"/>
          </p:cNvSpPr>
          <p:nvPr>
            <p:ph type="dt" sz="half" idx="10"/>
          </p:nvPr>
        </p:nvSpPr>
        <p:spPr/>
        <p:txBody>
          <a:bodyPr/>
          <a:lstStyle/>
          <a:p>
            <a:r>
              <a:rPr lang="en-US"/>
              <a:t>2/25/2018</a:t>
            </a:r>
          </a:p>
        </p:txBody>
      </p:sp>
      <p:sp>
        <p:nvSpPr>
          <p:cNvPr id="5" name="Footer Placeholder 4">
            <a:extLst>
              <a:ext uri="{FF2B5EF4-FFF2-40B4-BE49-F238E27FC236}">
                <a16:creationId xmlns:a16="http://schemas.microsoft.com/office/drawing/2014/main" id="{5144EC53-E2C1-4CFD-A29E-D9456251D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AC610-58D1-4734-A887-43A13BD92CCE}"/>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374152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C50C2-119A-40DC-BD42-1A19581BD1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155DBA-6863-4661-9B91-D021B0A9DC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8013E-594B-4EF3-A3D5-8850158881FC}"/>
              </a:ext>
            </a:extLst>
          </p:cNvPr>
          <p:cNvSpPr>
            <a:spLocks noGrp="1"/>
          </p:cNvSpPr>
          <p:nvPr>
            <p:ph type="dt" sz="half" idx="10"/>
          </p:nvPr>
        </p:nvSpPr>
        <p:spPr/>
        <p:txBody>
          <a:bodyPr/>
          <a:lstStyle/>
          <a:p>
            <a:r>
              <a:rPr lang="en-US"/>
              <a:t>2/25/2018</a:t>
            </a:r>
          </a:p>
        </p:txBody>
      </p:sp>
      <p:sp>
        <p:nvSpPr>
          <p:cNvPr id="5" name="Footer Placeholder 4">
            <a:extLst>
              <a:ext uri="{FF2B5EF4-FFF2-40B4-BE49-F238E27FC236}">
                <a16:creationId xmlns:a16="http://schemas.microsoft.com/office/drawing/2014/main" id="{58165F04-13F3-4AD8-BADB-3EE0DC06E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8D763-C8E5-4096-8956-B7CB1194E810}"/>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290626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8731-E2FE-45F4-BA17-D29497CF8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098DA8-1F65-46D8-A231-7986A45CD0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04C68-BBA9-4577-A59B-6B28E750B6A6}"/>
              </a:ext>
            </a:extLst>
          </p:cNvPr>
          <p:cNvSpPr>
            <a:spLocks noGrp="1"/>
          </p:cNvSpPr>
          <p:nvPr>
            <p:ph type="dt" sz="half" idx="10"/>
          </p:nvPr>
        </p:nvSpPr>
        <p:spPr/>
        <p:txBody>
          <a:bodyPr/>
          <a:lstStyle/>
          <a:p>
            <a:r>
              <a:rPr lang="en-US"/>
              <a:t>2/25/2018</a:t>
            </a:r>
          </a:p>
        </p:txBody>
      </p:sp>
      <p:sp>
        <p:nvSpPr>
          <p:cNvPr id="5" name="Footer Placeholder 4">
            <a:extLst>
              <a:ext uri="{FF2B5EF4-FFF2-40B4-BE49-F238E27FC236}">
                <a16:creationId xmlns:a16="http://schemas.microsoft.com/office/drawing/2014/main" id="{38CBA415-F8CD-4C83-8F61-C8E02DEA8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1FD77-EC72-4C7D-9D90-C294B1CAC8FC}"/>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401248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0701-4266-40DD-B669-1F559CA038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4E6B9-2175-4C74-8ABD-8F46D7F4C4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AC2279-1F37-4419-ACAD-92306251C9D4}"/>
              </a:ext>
            </a:extLst>
          </p:cNvPr>
          <p:cNvSpPr>
            <a:spLocks noGrp="1"/>
          </p:cNvSpPr>
          <p:nvPr>
            <p:ph type="dt" sz="half" idx="10"/>
          </p:nvPr>
        </p:nvSpPr>
        <p:spPr/>
        <p:txBody>
          <a:bodyPr/>
          <a:lstStyle/>
          <a:p>
            <a:r>
              <a:rPr lang="en-US"/>
              <a:t>2/25/2018</a:t>
            </a:r>
          </a:p>
        </p:txBody>
      </p:sp>
      <p:sp>
        <p:nvSpPr>
          <p:cNvPr id="5" name="Footer Placeholder 4">
            <a:extLst>
              <a:ext uri="{FF2B5EF4-FFF2-40B4-BE49-F238E27FC236}">
                <a16:creationId xmlns:a16="http://schemas.microsoft.com/office/drawing/2014/main" id="{2B98FE95-1F91-469E-923C-1DCEBF695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9E541-7BD4-4C89-B36D-B862CC1EF939}"/>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280222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81DE-A36F-4B9A-AC69-CF0FAE1D2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7CE26-589B-460A-84C9-36146E2790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6F2D71-E5A9-4005-B9E5-6336DEB3D1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3EDECE-C4E2-49AA-BB8C-7BA315C86F02}"/>
              </a:ext>
            </a:extLst>
          </p:cNvPr>
          <p:cNvSpPr>
            <a:spLocks noGrp="1"/>
          </p:cNvSpPr>
          <p:nvPr>
            <p:ph type="dt" sz="half" idx="10"/>
          </p:nvPr>
        </p:nvSpPr>
        <p:spPr/>
        <p:txBody>
          <a:bodyPr/>
          <a:lstStyle/>
          <a:p>
            <a:r>
              <a:rPr lang="en-US"/>
              <a:t>2/25/2018</a:t>
            </a:r>
          </a:p>
        </p:txBody>
      </p:sp>
      <p:sp>
        <p:nvSpPr>
          <p:cNvPr id="6" name="Footer Placeholder 5">
            <a:extLst>
              <a:ext uri="{FF2B5EF4-FFF2-40B4-BE49-F238E27FC236}">
                <a16:creationId xmlns:a16="http://schemas.microsoft.com/office/drawing/2014/main" id="{D9008D55-6150-4307-B8A7-CBF4C16E6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0DF2B-37EC-44D9-981A-C009F56AE58B}"/>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285110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F87C-E913-4277-B636-58A2085667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3B60A-A259-4D39-A131-FEC0F2922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47942E-7617-4FF7-85F4-7AC83E6987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1C4083-B7B9-4F28-8DD3-DF979BED90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FAAFF3-BD8B-48F9-B96B-1AA87D0792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625F8A-0779-4629-A44C-33CF11DB020C}"/>
              </a:ext>
            </a:extLst>
          </p:cNvPr>
          <p:cNvSpPr>
            <a:spLocks noGrp="1"/>
          </p:cNvSpPr>
          <p:nvPr>
            <p:ph type="dt" sz="half" idx="10"/>
          </p:nvPr>
        </p:nvSpPr>
        <p:spPr/>
        <p:txBody>
          <a:bodyPr/>
          <a:lstStyle/>
          <a:p>
            <a:r>
              <a:rPr lang="en-US"/>
              <a:t>2/25/2018</a:t>
            </a:r>
          </a:p>
        </p:txBody>
      </p:sp>
      <p:sp>
        <p:nvSpPr>
          <p:cNvPr id="8" name="Footer Placeholder 7">
            <a:extLst>
              <a:ext uri="{FF2B5EF4-FFF2-40B4-BE49-F238E27FC236}">
                <a16:creationId xmlns:a16="http://schemas.microsoft.com/office/drawing/2014/main" id="{6685A818-4F6B-48AE-BE7C-BC59A4CDD4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E3BC0-DBE6-43FC-A93E-452A8407C39A}"/>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4035114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5163-58DB-4A5F-B414-C90BF73DEE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8B5D9-5317-4E9F-99EA-8CED5F9FCDFD}"/>
              </a:ext>
            </a:extLst>
          </p:cNvPr>
          <p:cNvSpPr>
            <a:spLocks noGrp="1"/>
          </p:cNvSpPr>
          <p:nvPr>
            <p:ph type="dt" sz="half" idx="10"/>
          </p:nvPr>
        </p:nvSpPr>
        <p:spPr/>
        <p:txBody>
          <a:bodyPr/>
          <a:lstStyle/>
          <a:p>
            <a:r>
              <a:rPr lang="en-US"/>
              <a:t>2/25/2018</a:t>
            </a:r>
          </a:p>
        </p:txBody>
      </p:sp>
      <p:sp>
        <p:nvSpPr>
          <p:cNvPr id="4" name="Footer Placeholder 3">
            <a:extLst>
              <a:ext uri="{FF2B5EF4-FFF2-40B4-BE49-F238E27FC236}">
                <a16:creationId xmlns:a16="http://schemas.microsoft.com/office/drawing/2014/main" id="{A4E16CD5-6937-46F4-AAA9-74AEEF8D6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A6473E-63B8-471B-BB23-0E90559CAFE9}"/>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366611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B1E5F-2B2F-4D8D-B06D-24D62729ECA1}"/>
              </a:ext>
            </a:extLst>
          </p:cNvPr>
          <p:cNvSpPr>
            <a:spLocks noGrp="1"/>
          </p:cNvSpPr>
          <p:nvPr>
            <p:ph type="dt" sz="half" idx="10"/>
          </p:nvPr>
        </p:nvSpPr>
        <p:spPr/>
        <p:txBody>
          <a:bodyPr/>
          <a:lstStyle/>
          <a:p>
            <a:r>
              <a:rPr lang="en-US"/>
              <a:t>2/25/2018</a:t>
            </a:r>
          </a:p>
        </p:txBody>
      </p:sp>
      <p:sp>
        <p:nvSpPr>
          <p:cNvPr id="3" name="Footer Placeholder 2">
            <a:extLst>
              <a:ext uri="{FF2B5EF4-FFF2-40B4-BE49-F238E27FC236}">
                <a16:creationId xmlns:a16="http://schemas.microsoft.com/office/drawing/2014/main" id="{8DACE7B4-A0B1-43F3-B9D6-225B13CA2D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4C2EB9-0177-46DA-B93C-7E82EDE5B279}"/>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319058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CC20-6949-4456-95CF-D84A02BA1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8144D-344A-435C-8F8F-262572418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77AA21-3978-4C7D-81E5-254A87DC03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18ED7E-7DF7-4648-A8C6-002E17C826E1}"/>
              </a:ext>
            </a:extLst>
          </p:cNvPr>
          <p:cNvSpPr>
            <a:spLocks noGrp="1"/>
          </p:cNvSpPr>
          <p:nvPr>
            <p:ph type="dt" sz="half" idx="10"/>
          </p:nvPr>
        </p:nvSpPr>
        <p:spPr/>
        <p:txBody>
          <a:bodyPr/>
          <a:lstStyle/>
          <a:p>
            <a:r>
              <a:rPr lang="en-US"/>
              <a:t>2/25/2018</a:t>
            </a:r>
          </a:p>
        </p:txBody>
      </p:sp>
      <p:sp>
        <p:nvSpPr>
          <p:cNvPr id="6" name="Footer Placeholder 5">
            <a:extLst>
              <a:ext uri="{FF2B5EF4-FFF2-40B4-BE49-F238E27FC236}">
                <a16:creationId xmlns:a16="http://schemas.microsoft.com/office/drawing/2014/main" id="{26A93941-60AE-4A45-9698-18773C02B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6459B-161E-45E6-9625-3F92E3C255E9}"/>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92160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AAF8-4328-434B-BF4E-808A94B515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FAA908-9049-4825-9F21-E9B1FA111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F04E3-576B-487F-8B29-17FE7DE9E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0C6F76-62E4-4864-9D20-06153100A748}"/>
              </a:ext>
            </a:extLst>
          </p:cNvPr>
          <p:cNvSpPr>
            <a:spLocks noGrp="1"/>
          </p:cNvSpPr>
          <p:nvPr>
            <p:ph type="dt" sz="half" idx="10"/>
          </p:nvPr>
        </p:nvSpPr>
        <p:spPr/>
        <p:txBody>
          <a:bodyPr/>
          <a:lstStyle/>
          <a:p>
            <a:r>
              <a:rPr lang="en-US"/>
              <a:t>2/25/2018</a:t>
            </a:r>
          </a:p>
        </p:txBody>
      </p:sp>
      <p:sp>
        <p:nvSpPr>
          <p:cNvPr id="6" name="Footer Placeholder 5">
            <a:extLst>
              <a:ext uri="{FF2B5EF4-FFF2-40B4-BE49-F238E27FC236}">
                <a16:creationId xmlns:a16="http://schemas.microsoft.com/office/drawing/2014/main" id="{438404F5-FEE9-49B2-810A-1322AF34D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B2EBA-6B0A-44C4-8EAD-F5E59860166E}"/>
              </a:ext>
            </a:extLst>
          </p:cNvPr>
          <p:cNvSpPr>
            <a:spLocks noGrp="1"/>
          </p:cNvSpPr>
          <p:nvPr>
            <p:ph type="sldNum" sz="quarter" idx="12"/>
          </p:nvPr>
        </p:nvSpPr>
        <p:spPr/>
        <p:txBody>
          <a:bodyPr/>
          <a:lstStyle/>
          <a:p>
            <a:fld id="{B458F903-104B-44E4-8FEA-81AFAD9F3060}" type="slidenum">
              <a:rPr lang="en-US" smtClean="0"/>
              <a:t>‹#›</a:t>
            </a:fld>
            <a:endParaRPr lang="en-US"/>
          </a:p>
        </p:txBody>
      </p:sp>
    </p:spTree>
    <p:extLst>
      <p:ext uri="{BB962C8B-B14F-4D97-AF65-F5344CB8AC3E}">
        <p14:creationId xmlns:p14="http://schemas.microsoft.com/office/powerpoint/2010/main" val="92840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4037A-B138-4BEF-B993-658D5BC45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4C522-5348-405A-95B3-323F516FA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623D1-96BA-4457-A4B9-F57068413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2/25/2018</a:t>
            </a:r>
          </a:p>
        </p:txBody>
      </p:sp>
      <p:sp>
        <p:nvSpPr>
          <p:cNvPr id="5" name="Footer Placeholder 4">
            <a:extLst>
              <a:ext uri="{FF2B5EF4-FFF2-40B4-BE49-F238E27FC236}">
                <a16:creationId xmlns:a16="http://schemas.microsoft.com/office/drawing/2014/main" id="{67C17BCF-9A9E-407D-815A-6D7218F40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265551-0383-4864-80F4-91EC0FCD9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8F903-104B-44E4-8FEA-81AFAD9F3060}" type="slidenum">
              <a:rPr lang="en-US" smtClean="0"/>
              <a:t>‹#›</a:t>
            </a:fld>
            <a:endParaRPr lang="en-US"/>
          </a:p>
        </p:txBody>
      </p:sp>
    </p:spTree>
    <p:extLst>
      <p:ext uri="{BB962C8B-B14F-4D97-AF65-F5344CB8AC3E}">
        <p14:creationId xmlns:p14="http://schemas.microsoft.com/office/powerpoint/2010/main" val="2271639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C0A382-AEC9-454A-8922-DA72AA3F8749}"/>
              </a:ext>
            </a:extLst>
          </p:cNvPr>
          <p:cNvSpPr>
            <a:spLocks noGrp="1"/>
          </p:cNvSpPr>
          <p:nvPr>
            <p:ph type="ctrTitle"/>
          </p:nvPr>
        </p:nvSpPr>
        <p:spPr>
          <a:xfrm>
            <a:off x="4380588" y="965199"/>
            <a:ext cx="6766078" cy="4927601"/>
          </a:xfrm>
        </p:spPr>
        <p:txBody>
          <a:bodyPr anchor="ctr">
            <a:normAutofit/>
          </a:bodyPr>
          <a:lstStyle/>
          <a:p>
            <a:pPr algn="l"/>
            <a:r>
              <a:rPr lang="en-US" sz="5400">
                <a:solidFill>
                  <a:schemeClr val="tx1">
                    <a:lumMod val="85000"/>
                    <a:lumOff val="15000"/>
                  </a:schemeClr>
                </a:solidFill>
              </a:rPr>
              <a:t>Climate change and health costs of air emissions from biofuels and gasoline</a:t>
            </a:r>
          </a:p>
        </p:txBody>
      </p:sp>
      <p:sp>
        <p:nvSpPr>
          <p:cNvPr id="3" name="Subtitle 2">
            <a:extLst>
              <a:ext uri="{FF2B5EF4-FFF2-40B4-BE49-F238E27FC236}">
                <a16:creationId xmlns:a16="http://schemas.microsoft.com/office/drawing/2014/main" id="{6AC62AC7-E850-4241-B309-2C3659244354}"/>
              </a:ext>
            </a:extLst>
          </p:cNvPr>
          <p:cNvSpPr>
            <a:spLocks noGrp="1"/>
          </p:cNvSpPr>
          <p:nvPr>
            <p:ph type="subTitle" idx="1"/>
          </p:nvPr>
        </p:nvSpPr>
        <p:spPr>
          <a:xfrm>
            <a:off x="1023257" y="965198"/>
            <a:ext cx="2707937" cy="4927602"/>
          </a:xfrm>
        </p:spPr>
        <p:txBody>
          <a:bodyPr anchor="ctr">
            <a:normAutofit/>
          </a:bodyPr>
          <a:lstStyle/>
          <a:p>
            <a:pPr algn="r"/>
            <a:r>
              <a:rPr lang="en-US" sz="2000">
                <a:solidFill>
                  <a:schemeClr val="accent1"/>
                </a:solidFill>
              </a:rPr>
              <a:t>Yang Han</a:t>
            </a:r>
          </a:p>
          <a:p>
            <a:pPr algn="r"/>
            <a:r>
              <a:rPr lang="en-US" sz="2000">
                <a:solidFill>
                  <a:schemeClr val="accent1"/>
                </a:solidFill>
              </a:rPr>
              <a:t>02/26/2017</a:t>
            </a:r>
          </a:p>
          <a:p>
            <a:pPr algn="r"/>
            <a:endParaRPr lang="en-US" sz="2000">
              <a:solidFill>
                <a:schemeClr val="accent1"/>
              </a:solidFill>
            </a:endParaRPr>
          </a:p>
        </p:txBody>
      </p:sp>
    </p:spTree>
    <p:extLst>
      <p:ext uri="{BB962C8B-B14F-4D97-AF65-F5344CB8AC3E}">
        <p14:creationId xmlns:p14="http://schemas.microsoft.com/office/powerpoint/2010/main" val="179338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72D2-C243-4665-B65A-1D0A43E7A470}"/>
              </a:ext>
            </a:extLst>
          </p:cNvPr>
          <p:cNvSpPr>
            <a:spLocks noGrp="1"/>
          </p:cNvSpPr>
          <p:nvPr>
            <p:ph type="title"/>
          </p:nvPr>
        </p:nvSpPr>
        <p:spPr>
          <a:xfrm>
            <a:off x="0" y="18255"/>
            <a:ext cx="10515600" cy="1325563"/>
          </a:xfrm>
        </p:spPr>
        <p:txBody>
          <a:bodyPr/>
          <a:lstStyle/>
          <a:p>
            <a:r>
              <a:rPr lang="en-US" dirty="0"/>
              <a:t>Introduction</a:t>
            </a:r>
          </a:p>
        </p:txBody>
      </p:sp>
      <p:sp>
        <p:nvSpPr>
          <p:cNvPr id="3" name="Content Placeholder 2">
            <a:extLst>
              <a:ext uri="{FF2B5EF4-FFF2-40B4-BE49-F238E27FC236}">
                <a16:creationId xmlns:a16="http://schemas.microsoft.com/office/drawing/2014/main" id="{3CA8E95A-2F60-475D-A6D3-606D006B4455}"/>
              </a:ext>
            </a:extLst>
          </p:cNvPr>
          <p:cNvSpPr>
            <a:spLocks noGrp="1"/>
          </p:cNvSpPr>
          <p:nvPr>
            <p:ph idx="1"/>
          </p:nvPr>
        </p:nvSpPr>
        <p:spPr/>
        <p:txBody>
          <a:bodyPr>
            <a:normAutofit lnSpcReduction="10000"/>
          </a:bodyPr>
          <a:lstStyle/>
          <a:p>
            <a:pPr marL="0" indent="0">
              <a:buNone/>
            </a:pPr>
            <a:r>
              <a:rPr lang="en-US" b="1" dirty="0"/>
              <a:t>First Generation Biofuels</a:t>
            </a:r>
          </a:p>
          <a:p>
            <a:r>
              <a:rPr lang="en-US" dirty="0"/>
              <a:t>Ethanol produced via fermentation of sugars (from corn, sugar cane, sorghum, etc.)</a:t>
            </a:r>
          </a:p>
          <a:p>
            <a:r>
              <a:rPr lang="en-US" dirty="0"/>
              <a:t>Biodiesel produced via transesterification of triglycerides</a:t>
            </a:r>
          </a:p>
          <a:p>
            <a:endParaRPr lang="en-US" dirty="0"/>
          </a:p>
          <a:p>
            <a:pPr marL="0" indent="0">
              <a:buNone/>
            </a:pPr>
            <a:r>
              <a:rPr lang="en-US" b="1" dirty="0"/>
              <a:t>Second Generation Biofuels</a:t>
            </a:r>
          </a:p>
          <a:p>
            <a:r>
              <a:rPr lang="en-US" dirty="0"/>
              <a:t>Non-food feedstocks</a:t>
            </a:r>
          </a:p>
          <a:p>
            <a:r>
              <a:rPr lang="en-US" dirty="0"/>
              <a:t>Advanced processing technology</a:t>
            </a:r>
          </a:p>
          <a:p>
            <a:r>
              <a:rPr lang="en-US" dirty="0"/>
              <a:t>Or both</a:t>
            </a:r>
          </a:p>
          <a:p>
            <a:endParaRPr lang="en-US" dirty="0"/>
          </a:p>
          <a:p>
            <a:endParaRPr lang="en-US" dirty="0"/>
          </a:p>
        </p:txBody>
      </p:sp>
      <p:sp>
        <p:nvSpPr>
          <p:cNvPr id="4" name="Slide Number Placeholder 3">
            <a:extLst>
              <a:ext uri="{FF2B5EF4-FFF2-40B4-BE49-F238E27FC236}">
                <a16:creationId xmlns:a16="http://schemas.microsoft.com/office/drawing/2014/main" id="{F1A1B561-FEFD-4686-BC99-64A557F440B7}"/>
              </a:ext>
            </a:extLst>
          </p:cNvPr>
          <p:cNvSpPr>
            <a:spLocks noGrp="1"/>
          </p:cNvSpPr>
          <p:nvPr>
            <p:ph type="sldNum" sz="quarter" idx="12"/>
          </p:nvPr>
        </p:nvSpPr>
        <p:spPr/>
        <p:txBody>
          <a:bodyPr/>
          <a:lstStyle/>
          <a:p>
            <a:fld id="{B458F903-104B-44E4-8FEA-81AFAD9F3060}" type="slidenum">
              <a:rPr lang="en-US" smtClean="0"/>
              <a:t>10</a:t>
            </a:fld>
            <a:endParaRPr lang="en-US"/>
          </a:p>
        </p:txBody>
      </p:sp>
    </p:spTree>
    <p:extLst>
      <p:ext uri="{BB962C8B-B14F-4D97-AF65-F5344CB8AC3E}">
        <p14:creationId xmlns:p14="http://schemas.microsoft.com/office/powerpoint/2010/main" val="111298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3C3FB777-1C11-452E-97A1-303F21238499}"/>
              </a:ext>
            </a:extLst>
          </p:cNvPr>
          <p:cNvPicPr>
            <a:picLocks noChangeAspect="1"/>
          </p:cNvPicPr>
          <p:nvPr/>
        </p:nvPicPr>
        <p:blipFill>
          <a:blip r:embed="rId3"/>
          <a:stretch>
            <a:fillRect/>
          </a:stretch>
        </p:blipFill>
        <p:spPr>
          <a:xfrm>
            <a:off x="5246885" y="1337311"/>
            <a:ext cx="6296184" cy="3701144"/>
          </a:xfrm>
          <a:prstGeom prst="rect">
            <a:avLst/>
          </a:prstGeom>
          <a:effectLst/>
        </p:spPr>
      </p:pic>
      <p:sp>
        <p:nvSpPr>
          <p:cNvPr id="2" name="Title 1">
            <a:extLst>
              <a:ext uri="{FF2B5EF4-FFF2-40B4-BE49-F238E27FC236}">
                <a16:creationId xmlns:a16="http://schemas.microsoft.com/office/drawing/2014/main" id="{18D89520-DDCF-4D8C-9D50-2658BD693B58}"/>
              </a:ext>
            </a:extLst>
          </p:cNvPr>
          <p:cNvSpPr>
            <a:spLocks noGrp="1"/>
          </p:cNvSpPr>
          <p:nvPr>
            <p:ph type="title"/>
          </p:nvPr>
        </p:nvSpPr>
        <p:spPr>
          <a:xfrm>
            <a:off x="0" y="1"/>
            <a:ext cx="3505495" cy="834390"/>
          </a:xfrm>
        </p:spPr>
        <p:txBody>
          <a:bodyPr>
            <a:normAutofit/>
          </a:bodyPr>
          <a:lstStyle/>
          <a:p>
            <a:r>
              <a:rPr lang="en-US" dirty="0"/>
              <a:t>I</a:t>
            </a:r>
            <a:r>
              <a:rPr lang="en-US" altLang="zh-CN" dirty="0"/>
              <a:t>ntroduction</a:t>
            </a:r>
            <a:endParaRPr lang="en-US" dirty="0"/>
          </a:p>
        </p:txBody>
      </p:sp>
      <p:sp>
        <p:nvSpPr>
          <p:cNvPr id="11" name="Content Placeholder 10"/>
          <p:cNvSpPr>
            <a:spLocks noGrp="1"/>
          </p:cNvSpPr>
          <p:nvPr>
            <p:ph idx="1"/>
          </p:nvPr>
        </p:nvSpPr>
        <p:spPr>
          <a:xfrm>
            <a:off x="0" y="1253037"/>
            <a:ext cx="4639056" cy="2175964"/>
          </a:xfrm>
        </p:spPr>
        <p:txBody>
          <a:bodyPr>
            <a:noAutofit/>
          </a:bodyPr>
          <a:lstStyle/>
          <a:p>
            <a:r>
              <a:rPr lang="en-US" sz="2000" dirty="0"/>
              <a:t>Are biofuel “carbon neutral”?</a:t>
            </a:r>
          </a:p>
          <a:p>
            <a:r>
              <a:rPr lang="en-US" sz="2000" dirty="0"/>
              <a:t>This principle assumes that CO</a:t>
            </a:r>
            <a:r>
              <a:rPr lang="en-US" sz="2000" baseline="-25000" dirty="0"/>
              <a:t>2</a:t>
            </a:r>
            <a:r>
              <a:rPr lang="en-US" sz="2000" dirty="0"/>
              <a:t> emissions produced during combustion of the fuels </a:t>
            </a:r>
            <a:r>
              <a:rPr lang="en-US" sz="2000" b="1" dirty="0"/>
              <a:t>are completely offset </a:t>
            </a:r>
            <a:r>
              <a:rPr lang="en-US" sz="2000" dirty="0"/>
              <a:t>by the biogenic CO</a:t>
            </a:r>
            <a:r>
              <a:rPr lang="en-US" sz="2000" baseline="-25000" dirty="0"/>
              <a:t>2</a:t>
            </a:r>
            <a:r>
              <a:rPr lang="en-US" sz="2000" dirty="0"/>
              <a:t> uptake during plant growth.</a:t>
            </a:r>
          </a:p>
          <a:p>
            <a:endParaRPr lang="en-US" sz="2000" dirty="0"/>
          </a:p>
          <a:p>
            <a:r>
              <a:rPr lang="en-US" sz="2000" dirty="0"/>
              <a:t>The boundaries between industry and the environment are blurred.</a:t>
            </a:r>
          </a:p>
          <a:p>
            <a:r>
              <a:rPr lang="en-US" sz="2000" dirty="0"/>
              <a:t>Information exchange is not designed in the industrial/ecological systems boundary (i.e., genetically modified organisms and engineered nanomaterials). </a:t>
            </a:r>
          </a:p>
        </p:txBody>
      </p:sp>
      <p:sp>
        <p:nvSpPr>
          <p:cNvPr id="10" name="TextBox 9">
            <a:extLst>
              <a:ext uri="{FF2B5EF4-FFF2-40B4-BE49-F238E27FC236}">
                <a16:creationId xmlns:a16="http://schemas.microsoft.com/office/drawing/2014/main" id="{B948A16B-7AFA-4680-9BF8-79C9C543F884}"/>
              </a:ext>
            </a:extLst>
          </p:cNvPr>
          <p:cNvSpPr txBox="1"/>
          <p:nvPr/>
        </p:nvSpPr>
        <p:spPr>
          <a:xfrm>
            <a:off x="9006840" y="5521802"/>
            <a:ext cx="2670796" cy="369332"/>
          </a:xfrm>
          <a:prstGeom prst="rect">
            <a:avLst/>
          </a:prstGeom>
          <a:noFill/>
        </p:spPr>
        <p:txBody>
          <a:bodyPr wrap="none" rtlCol="0">
            <a:spAutoFit/>
          </a:bodyPr>
          <a:lstStyle/>
          <a:p>
            <a:r>
              <a:rPr lang="en-US" dirty="0"/>
              <a:t>Source: Seager et al., 2017</a:t>
            </a:r>
          </a:p>
        </p:txBody>
      </p:sp>
      <p:sp>
        <p:nvSpPr>
          <p:cNvPr id="12" name="Slide Number Placeholder 11">
            <a:extLst>
              <a:ext uri="{FF2B5EF4-FFF2-40B4-BE49-F238E27FC236}">
                <a16:creationId xmlns:a16="http://schemas.microsoft.com/office/drawing/2014/main" id="{E4EE3EE7-3767-4B36-A065-5D9676816348}"/>
              </a:ext>
            </a:extLst>
          </p:cNvPr>
          <p:cNvSpPr>
            <a:spLocks noGrp="1"/>
          </p:cNvSpPr>
          <p:nvPr>
            <p:ph type="sldNum" sz="quarter" idx="12"/>
          </p:nvPr>
        </p:nvSpPr>
        <p:spPr/>
        <p:txBody>
          <a:bodyPr/>
          <a:lstStyle/>
          <a:p>
            <a:fld id="{B458F903-104B-44E4-8FEA-81AFAD9F3060}" type="slidenum">
              <a:rPr lang="en-US" smtClean="0"/>
              <a:t>11</a:t>
            </a:fld>
            <a:endParaRPr lang="en-US"/>
          </a:p>
        </p:txBody>
      </p:sp>
    </p:spTree>
    <p:extLst>
      <p:ext uri="{BB962C8B-B14F-4D97-AF65-F5344CB8AC3E}">
        <p14:creationId xmlns:p14="http://schemas.microsoft.com/office/powerpoint/2010/main" val="215541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 calcmode="lin" valueType="num">
                                      <p:cBhvr additive="base">
                                        <p:cTn id="1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812FDD-1353-4F0E-99F1-31D833D0CAB0}"/>
              </a:ext>
            </a:extLst>
          </p:cNvPr>
          <p:cNvPicPr>
            <a:picLocks noChangeAspect="1"/>
          </p:cNvPicPr>
          <p:nvPr/>
        </p:nvPicPr>
        <p:blipFill>
          <a:blip r:embed="rId3"/>
          <a:stretch>
            <a:fillRect/>
          </a:stretch>
        </p:blipFill>
        <p:spPr>
          <a:xfrm>
            <a:off x="5528100" y="1415940"/>
            <a:ext cx="5614835" cy="3551382"/>
          </a:xfrm>
          <a:prstGeom prst="rect">
            <a:avLst/>
          </a:prstGeom>
          <a:effectLst/>
        </p:spPr>
      </p:pic>
      <p:sp>
        <p:nvSpPr>
          <p:cNvPr id="2" name="Title 1">
            <a:extLst>
              <a:ext uri="{FF2B5EF4-FFF2-40B4-BE49-F238E27FC236}">
                <a16:creationId xmlns:a16="http://schemas.microsoft.com/office/drawing/2014/main" id="{06F6CE5F-0A4B-4E84-94AF-7FFB7B728431}"/>
              </a:ext>
            </a:extLst>
          </p:cNvPr>
          <p:cNvSpPr>
            <a:spLocks noGrp="1"/>
          </p:cNvSpPr>
          <p:nvPr>
            <p:ph type="title"/>
          </p:nvPr>
        </p:nvSpPr>
        <p:spPr>
          <a:xfrm>
            <a:off x="0" y="1"/>
            <a:ext cx="3505495" cy="891540"/>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7E3CE365-13C6-433D-90EE-D246EA3A2B2F}"/>
              </a:ext>
            </a:extLst>
          </p:cNvPr>
          <p:cNvSpPr>
            <a:spLocks noGrp="1"/>
          </p:cNvSpPr>
          <p:nvPr>
            <p:ph idx="1"/>
          </p:nvPr>
        </p:nvSpPr>
        <p:spPr>
          <a:xfrm>
            <a:off x="0" y="1228362"/>
            <a:ext cx="4639056" cy="3785419"/>
          </a:xfrm>
        </p:spPr>
        <p:txBody>
          <a:bodyPr>
            <a:noAutofit/>
          </a:bodyPr>
          <a:lstStyle/>
          <a:p>
            <a:pPr marL="0" indent="0">
              <a:buNone/>
            </a:pPr>
            <a:r>
              <a:rPr lang="en-US" sz="2000" b="1" dirty="0"/>
              <a:t>Some degree of carbon uptake occurs on  lands, regardless of whether they are used for biofuels.</a:t>
            </a:r>
          </a:p>
          <a:p>
            <a:pPr marL="0" indent="0">
              <a:buNone/>
            </a:pPr>
            <a:endParaRPr lang="en-US" sz="2000" dirty="0"/>
          </a:p>
          <a:p>
            <a:r>
              <a:rPr lang="en-US" sz="2000" dirty="0"/>
              <a:t>Intensification</a:t>
            </a:r>
          </a:p>
          <a:p>
            <a:pPr marL="0" indent="0">
              <a:buNone/>
            </a:pPr>
            <a:r>
              <a:rPr lang="en-US" sz="2000" dirty="0"/>
              <a:t>--fertilizers and pesticides, and soil degradation</a:t>
            </a:r>
          </a:p>
          <a:p>
            <a:r>
              <a:rPr lang="en-US" sz="2000" dirty="0"/>
              <a:t>Displacement</a:t>
            </a:r>
          </a:p>
          <a:p>
            <a:pPr marL="0" indent="0">
              <a:buNone/>
            </a:pPr>
            <a:r>
              <a:rPr lang="en-US" sz="2000" dirty="0"/>
              <a:t>--Converting from forest, pastures or Conservation reserve program (CRP) lands to cropland</a:t>
            </a:r>
          </a:p>
          <a:p>
            <a:r>
              <a:rPr lang="en-US" sz="2000" dirty="0"/>
              <a:t>Expansion</a:t>
            </a:r>
          </a:p>
          <a:p>
            <a:pPr marL="0" indent="0">
              <a:buNone/>
            </a:pPr>
            <a:r>
              <a:rPr lang="en-US" sz="2000" dirty="0"/>
              <a:t>--shifting acreage of soybeans or other crops</a:t>
            </a:r>
          </a:p>
          <a:p>
            <a:pPr marL="0" indent="0">
              <a:buNone/>
            </a:pPr>
            <a:endParaRPr lang="en-US" sz="2000" dirty="0"/>
          </a:p>
          <a:p>
            <a:pPr marL="0" indent="0">
              <a:buNone/>
            </a:pPr>
            <a:endParaRPr lang="en-US" sz="2000" dirty="0"/>
          </a:p>
          <a:p>
            <a:pPr marL="0" indent="0">
              <a:buNone/>
            </a:pPr>
            <a:endParaRPr lang="en-US" sz="2000" dirty="0"/>
          </a:p>
        </p:txBody>
      </p:sp>
      <p:sp>
        <p:nvSpPr>
          <p:cNvPr id="5" name="TextBox 4">
            <a:extLst>
              <a:ext uri="{FF2B5EF4-FFF2-40B4-BE49-F238E27FC236}">
                <a16:creationId xmlns:a16="http://schemas.microsoft.com/office/drawing/2014/main" id="{811C82DD-8197-4B49-926B-8145CE736DB4}"/>
              </a:ext>
            </a:extLst>
          </p:cNvPr>
          <p:cNvSpPr txBox="1"/>
          <p:nvPr/>
        </p:nvSpPr>
        <p:spPr>
          <a:xfrm>
            <a:off x="5359109" y="5174897"/>
            <a:ext cx="4392586" cy="923330"/>
          </a:xfrm>
          <a:prstGeom prst="rect">
            <a:avLst/>
          </a:prstGeom>
          <a:noFill/>
        </p:spPr>
        <p:txBody>
          <a:bodyPr wrap="square" rtlCol="0">
            <a:spAutoFit/>
          </a:bodyPr>
          <a:lstStyle/>
          <a:p>
            <a:r>
              <a:rPr lang="en-US" dirty="0"/>
              <a:t>ILUC, increasing in US biofuels cause new land-use changes in other areas through market-mediated effects. </a:t>
            </a:r>
          </a:p>
        </p:txBody>
      </p:sp>
      <p:sp>
        <p:nvSpPr>
          <p:cNvPr id="6" name="Slide Number Placeholder 5">
            <a:extLst>
              <a:ext uri="{FF2B5EF4-FFF2-40B4-BE49-F238E27FC236}">
                <a16:creationId xmlns:a16="http://schemas.microsoft.com/office/drawing/2014/main" id="{B4576A4C-0FE8-445B-870F-FEAA1E921ECB}"/>
              </a:ext>
            </a:extLst>
          </p:cNvPr>
          <p:cNvSpPr>
            <a:spLocks noGrp="1"/>
          </p:cNvSpPr>
          <p:nvPr>
            <p:ph type="sldNum" sz="quarter" idx="12"/>
          </p:nvPr>
        </p:nvSpPr>
        <p:spPr/>
        <p:txBody>
          <a:bodyPr/>
          <a:lstStyle/>
          <a:p>
            <a:fld id="{B458F903-104B-44E4-8FEA-81AFAD9F3060}" type="slidenum">
              <a:rPr lang="en-US" smtClean="0"/>
              <a:t>12</a:t>
            </a:fld>
            <a:endParaRPr lang="en-US"/>
          </a:p>
        </p:txBody>
      </p:sp>
      <p:sp>
        <p:nvSpPr>
          <p:cNvPr id="7" name="TextBox 6">
            <a:extLst>
              <a:ext uri="{FF2B5EF4-FFF2-40B4-BE49-F238E27FC236}">
                <a16:creationId xmlns:a16="http://schemas.microsoft.com/office/drawing/2014/main" id="{002F1BD6-B0DA-462B-8028-DBDEBEED827D}"/>
              </a:ext>
            </a:extLst>
          </p:cNvPr>
          <p:cNvSpPr txBox="1"/>
          <p:nvPr/>
        </p:nvSpPr>
        <p:spPr>
          <a:xfrm>
            <a:off x="9652250" y="5019390"/>
            <a:ext cx="2059346" cy="369332"/>
          </a:xfrm>
          <a:prstGeom prst="rect">
            <a:avLst/>
          </a:prstGeom>
          <a:noFill/>
        </p:spPr>
        <p:txBody>
          <a:bodyPr wrap="none" rtlCol="0">
            <a:spAutoFit/>
          </a:bodyPr>
          <a:lstStyle/>
          <a:p>
            <a:r>
              <a:rPr lang="en-US" dirty="0"/>
              <a:t>Source: Wang, 2010</a:t>
            </a:r>
          </a:p>
        </p:txBody>
      </p:sp>
    </p:spTree>
    <p:extLst>
      <p:ext uri="{BB962C8B-B14F-4D97-AF65-F5344CB8AC3E}">
        <p14:creationId xmlns:p14="http://schemas.microsoft.com/office/powerpoint/2010/main" val="21549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2314-7352-4668-911F-1315CB082C23}"/>
              </a:ext>
            </a:extLst>
          </p:cNvPr>
          <p:cNvSpPr>
            <a:spLocks noGrp="1"/>
          </p:cNvSpPr>
          <p:nvPr>
            <p:ph type="title"/>
          </p:nvPr>
        </p:nvSpPr>
        <p:spPr>
          <a:xfrm>
            <a:off x="0" y="12389"/>
            <a:ext cx="5127031" cy="1004881"/>
          </a:xfrm>
        </p:spPr>
        <p:txBody>
          <a:bodyPr>
            <a:normAutofit/>
          </a:bodyPr>
          <a:lstStyle/>
          <a:p>
            <a:r>
              <a:rPr lang="en-US" dirty="0"/>
              <a:t>Methods</a:t>
            </a:r>
          </a:p>
        </p:txBody>
      </p:sp>
      <p:pic>
        <p:nvPicPr>
          <p:cNvPr id="12" name="Content Placeholder 5" descr="A screenshot of a cell phone&#10;&#10;Description generated with high confidence">
            <a:extLst>
              <a:ext uri="{FF2B5EF4-FFF2-40B4-BE49-F238E27FC236}">
                <a16:creationId xmlns:a16="http://schemas.microsoft.com/office/drawing/2014/main" id="{0D02CB0D-F689-4404-B7F0-83904B309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761" y="55339"/>
            <a:ext cx="5984320" cy="6261641"/>
          </a:xfrm>
          <a:prstGeom prst="rect">
            <a:avLst/>
          </a:prstGeom>
        </p:spPr>
      </p:pic>
      <p:sp>
        <p:nvSpPr>
          <p:cNvPr id="8" name="TextBox 7">
            <a:extLst>
              <a:ext uri="{FF2B5EF4-FFF2-40B4-BE49-F238E27FC236}">
                <a16:creationId xmlns:a16="http://schemas.microsoft.com/office/drawing/2014/main" id="{9B4B6EBE-C73C-4D08-9A43-B1D2518B8D1C}"/>
              </a:ext>
            </a:extLst>
          </p:cNvPr>
          <p:cNvSpPr txBox="1"/>
          <p:nvPr/>
        </p:nvSpPr>
        <p:spPr>
          <a:xfrm>
            <a:off x="5966956" y="6215746"/>
            <a:ext cx="6211929" cy="646331"/>
          </a:xfrm>
          <a:prstGeom prst="rect">
            <a:avLst/>
          </a:prstGeom>
          <a:noFill/>
        </p:spPr>
        <p:txBody>
          <a:bodyPr wrap="square" rtlCol="0">
            <a:spAutoFit/>
          </a:bodyPr>
          <a:lstStyle/>
          <a:p>
            <a:r>
              <a:rPr lang="en-US" dirty="0"/>
              <a:t>Flow chart describing methodology for estimating life-cycle GHG and PM</a:t>
            </a:r>
            <a:r>
              <a:rPr lang="en-US" baseline="-25000" dirty="0"/>
              <a:t>2.5</a:t>
            </a:r>
            <a:r>
              <a:rPr lang="en-US" dirty="0"/>
              <a:t> costs.</a:t>
            </a:r>
          </a:p>
        </p:txBody>
      </p:sp>
      <p:sp>
        <p:nvSpPr>
          <p:cNvPr id="9" name="TextBox 8">
            <a:extLst>
              <a:ext uri="{FF2B5EF4-FFF2-40B4-BE49-F238E27FC236}">
                <a16:creationId xmlns:a16="http://schemas.microsoft.com/office/drawing/2014/main" id="{3AF1AFBD-D7D9-482A-AFFB-EA8ECE2E173F}"/>
              </a:ext>
            </a:extLst>
          </p:cNvPr>
          <p:cNvSpPr txBox="1"/>
          <p:nvPr/>
        </p:nvSpPr>
        <p:spPr>
          <a:xfrm>
            <a:off x="334795" y="1835051"/>
            <a:ext cx="5837913" cy="4124206"/>
          </a:xfrm>
          <a:prstGeom prst="rect">
            <a:avLst/>
          </a:prstGeom>
          <a:noFill/>
        </p:spPr>
        <p:txBody>
          <a:bodyPr wrap="square" rtlCol="0">
            <a:spAutoFit/>
          </a:bodyPr>
          <a:lstStyle/>
          <a:p>
            <a:r>
              <a:rPr lang="en-US" sz="2800" dirty="0"/>
              <a:t>Assumptions:</a:t>
            </a:r>
          </a:p>
          <a:p>
            <a:endParaRPr lang="en-US" sz="2800" dirty="0"/>
          </a:p>
          <a:p>
            <a:pPr marL="342900" indent="-342900">
              <a:buFont typeface="Arial" panose="020B0604020202020204" pitchFamily="34" charset="0"/>
              <a:buChar char="•"/>
            </a:pPr>
            <a:r>
              <a:rPr lang="en-US" sz="2000" dirty="0"/>
              <a:t>All production activity occurred in the U.S. and production of all other goods and services were hold in the economy constant.</a:t>
            </a:r>
          </a:p>
          <a:p>
            <a:endParaRPr lang="en-US" sz="2800" dirty="0"/>
          </a:p>
          <a:p>
            <a:pPr marL="342900" indent="-342900">
              <a:buFont typeface="Arial" panose="020B0604020202020204" pitchFamily="34" charset="0"/>
              <a:buChar char="•"/>
            </a:pPr>
            <a:r>
              <a:rPr lang="en-US" sz="2000" dirty="0"/>
              <a:t>Increased emissions estimated from 1 billion gallon expansion in U.S. production and combustion of ethanol or an energy equivalent volume of gasoline.</a:t>
            </a:r>
          </a:p>
          <a:p>
            <a:pPr marL="342900" indent="-342900">
              <a:buFont typeface="Arial" panose="020B0604020202020204" pitchFamily="34" charset="0"/>
              <a:buChar char="•"/>
            </a:pPr>
            <a:endParaRPr lang="en-US" sz="2000" dirty="0"/>
          </a:p>
          <a:p>
            <a:endParaRPr lang="en-US" dirty="0"/>
          </a:p>
        </p:txBody>
      </p:sp>
      <p:sp>
        <p:nvSpPr>
          <p:cNvPr id="15" name="Slide Number Placeholder 14">
            <a:extLst>
              <a:ext uri="{FF2B5EF4-FFF2-40B4-BE49-F238E27FC236}">
                <a16:creationId xmlns:a16="http://schemas.microsoft.com/office/drawing/2014/main" id="{ED26B5BF-A8AB-4877-9F78-6FDAB4A54636}"/>
              </a:ext>
            </a:extLst>
          </p:cNvPr>
          <p:cNvSpPr>
            <a:spLocks noGrp="1"/>
          </p:cNvSpPr>
          <p:nvPr>
            <p:ph type="sldNum" sz="quarter" idx="12"/>
          </p:nvPr>
        </p:nvSpPr>
        <p:spPr>
          <a:xfrm>
            <a:off x="9321881" y="6492875"/>
            <a:ext cx="2743200" cy="365125"/>
          </a:xfrm>
        </p:spPr>
        <p:txBody>
          <a:bodyPr/>
          <a:lstStyle/>
          <a:p>
            <a:fld id="{B458F903-104B-44E4-8FEA-81AFAD9F3060}" type="slidenum">
              <a:rPr lang="en-US" smtClean="0"/>
              <a:t>13</a:t>
            </a:fld>
            <a:endParaRPr lang="en-US" dirty="0"/>
          </a:p>
        </p:txBody>
      </p:sp>
    </p:spTree>
    <p:extLst>
      <p:ext uri="{BB962C8B-B14F-4D97-AF65-F5344CB8AC3E}">
        <p14:creationId xmlns:p14="http://schemas.microsoft.com/office/powerpoint/2010/main" val="3233368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341D-5A0E-4B93-B0B0-247F6A3803A6}"/>
              </a:ext>
            </a:extLst>
          </p:cNvPr>
          <p:cNvSpPr>
            <a:spLocks noGrp="1"/>
          </p:cNvSpPr>
          <p:nvPr>
            <p:ph type="title"/>
          </p:nvPr>
        </p:nvSpPr>
        <p:spPr>
          <a:xfrm>
            <a:off x="0" y="15969"/>
            <a:ext cx="10515600" cy="1325563"/>
          </a:xfrm>
        </p:spPr>
        <p:txBody>
          <a:bodyPr/>
          <a:lstStyle/>
          <a:p>
            <a:r>
              <a:rPr lang="en-US" dirty="0"/>
              <a:t>Methods</a:t>
            </a:r>
          </a:p>
        </p:txBody>
      </p:sp>
      <p:sp>
        <p:nvSpPr>
          <p:cNvPr id="4" name="Slide Number Placeholder 3">
            <a:extLst>
              <a:ext uri="{FF2B5EF4-FFF2-40B4-BE49-F238E27FC236}">
                <a16:creationId xmlns:a16="http://schemas.microsoft.com/office/drawing/2014/main" id="{30FE8A66-0E65-499D-8051-351992602347}"/>
              </a:ext>
            </a:extLst>
          </p:cNvPr>
          <p:cNvSpPr>
            <a:spLocks noGrp="1"/>
          </p:cNvSpPr>
          <p:nvPr>
            <p:ph type="sldNum" sz="quarter" idx="12"/>
          </p:nvPr>
        </p:nvSpPr>
        <p:spPr>
          <a:xfrm>
            <a:off x="9401175" y="6448364"/>
            <a:ext cx="2743200" cy="365125"/>
          </a:xfrm>
        </p:spPr>
        <p:txBody>
          <a:bodyPr/>
          <a:lstStyle/>
          <a:p>
            <a:fld id="{B458F903-104B-44E4-8FEA-81AFAD9F3060}" type="slidenum">
              <a:rPr lang="en-US" smtClean="0"/>
              <a:t>14</a:t>
            </a:fld>
            <a:endParaRPr lang="en-US"/>
          </a:p>
        </p:txBody>
      </p:sp>
      <p:pic>
        <p:nvPicPr>
          <p:cNvPr id="5" name="Content Placeholder 5" descr="A screenshot of a cell phone&#10;&#10;Description generated with high confidence">
            <a:extLst>
              <a:ext uri="{FF2B5EF4-FFF2-40B4-BE49-F238E27FC236}">
                <a16:creationId xmlns:a16="http://schemas.microsoft.com/office/drawing/2014/main" id="{684A7F80-6D25-4A99-A347-96139BA1E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431"/>
            <a:ext cx="5984320" cy="6261641"/>
          </a:xfrm>
          <a:prstGeom prst="rect">
            <a:avLst/>
          </a:prstGeom>
        </p:spPr>
      </p:pic>
      <p:sp>
        <p:nvSpPr>
          <p:cNvPr id="6" name="TextBox 5">
            <a:extLst>
              <a:ext uri="{FF2B5EF4-FFF2-40B4-BE49-F238E27FC236}">
                <a16:creationId xmlns:a16="http://schemas.microsoft.com/office/drawing/2014/main" id="{0DA4D806-9EFA-467C-8D61-650CBD080B7E}"/>
              </a:ext>
            </a:extLst>
          </p:cNvPr>
          <p:cNvSpPr txBox="1"/>
          <p:nvPr/>
        </p:nvSpPr>
        <p:spPr>
          <a:xfrm>
            <a:off x="5980071" y="6250210"/>
            <a:ext cx="6211929" cy="646331"/>
          </a:xfrm>
          <a:prstGeom prst="rect">
            <a:avLst/>
          </a:prstGeom>
          <a:noFill/>
        </p:spPr>
        <p:txBody>
          <a:bodyPr wrap="square" rtlCol="0">
            <a:spAutoFit/>
          </a:bodyPr>
          <a:lstStyle/>
          <a:p>
            <a:r>
              <a:rPr lang="en-US" dirty="0"/>
              <a:t>Flow chart describing methodology for estimating life-cycle GHG and PM</a:t>
            </a:r>
            <a:r>
              <a:rPr lang="en-US" baseline="-25000" dirty="0"/>
              <a:t>2.5</a:t>
            </a:r>
            <a:r>
              <a:rPr lang="en-US" dirty="0"/>
              <a:t> costs.</a:t>
            </a:r>
          </a:p>
        </p:txBody>
      </p:sp>
      <p:sp>
        <p:nvSpPr>
          <p:cNvPr id="7" name="Rectangle 6">
            <a:extLst>
              <a:ext uri="{FF2B5EF4-FFF2-40B4-BE49-F238E27FC236}">
                <a16:creationId xmlns:a16="http://schemas.microsoft.com/office/drawing/2014/main" id="{37BC2A15-01DA-49D1-AC8A-76FE34507B98}"/>
              </a:ext>
            </a:extLst>
          </p:cNvPr>
          <p:cNvSpPr/>
          <p:nvPr/>
        </p:nvSpPr>
        <p:spPr>
          <a:xfrm>
            <a:off x="259080" y="2000474"/>
            <a:ext cx="6096000" cy="3323987"/>
          </a:xfrm>
          <a:prstGeom prst="rect">
            <a:avLst/>
          </a:prstGeom>
        </p:spPr>
        <p:txBody>
          <a:bodyPr>
            <a:spAutoFit/>
          </a:bodyPr>
          <a:lstStyle/>
          <a:p>
            <a:r>
              <a:rPr lang="en-US" sz="2400" dirty="0"/>
              <a:t>GREET model:</a:t>
            </a:r>
          </a:p>
          <a:p>
            <a:endParaRPr lang="en-US" dirty="0"/>
          </a:p>
          <a:p>
            <a:pPr marL="285750" indent="-285750">
              <a:buFont typeface="Arial" panose="020B0604020202020204" pitchFamily="34" charset="0"/>
              <a:buChar char="•"/>
            </a:pPr>
            <a:r>
              <a:rPr lang="en-US" dirty="0"/>
              <a:t>The life-cycle emissions were quantified by using the Greenhouse Gases, Regulated Emissions, and Energy Use in Transportation (GREET) model.</a:t>
            </a:r>
          </a:p>
          <a:p>
            <a:pPr marL="285750" indent="-285750">
              <a:buFont typeface="Arial" panose="020B0604020202020204" pitchFamily="34" charset="0"/>
              <a:buChar char="•"/>
            </a:pPr>
            <a:r>
              <a:rPr lang="en-US" dirty="0"/>
              <a:t>GREET models the Greenhouse gas (GHG) and air pollutants emissions from fuel supply chains.</a:t>
            </a:r>
          </a:p>
          <a:p>
            <a:endParaRPr lang="en-US" dirty="0"/>
          </a:p>
          <a:p>
            <a:r>
              <a:rPr lang="en-US" sz="2400" dirty="0"/>
              <a:t>Inputs / Outputs data:</a:t>
            </a:r>
          </a:p>
          <a:p>
            <a:pPr marL="285750" indent="-285750">
              <a:buFont typeface="Arial" panose="020B0604020202020204" pitchFamily="34" charset="0"/>
              <a:buChar char="•"/>
            </a:pPr>
            <a:r>
              <a:rPr lang="en-US" dirty="0"/>
              <a:t>Corn ethanol—current industrial data</a:t>
            </a:r>
          </a:p>
          <a:p>
            <a:pPr marL="285750" indent="-285750">
              <a:buFont typeface="Arial" panose="020B0604020202020204" pitchFamily="34" charset="0"/>
              <a:buChar char="•"/>
            </a:pPr>
            <a:r>
              <a:rPr lang="en-US" dirty="0"/>
              <a:t>Cellulosic ethanol– near-term prediction of pilot plants</a:t>
            </a:r>
          </a:p>
        </p:txBody>
      </p:sp>
      <p:sp>
        <p:nvSpPr>
          <p:cNvPr id="3" name="Rectangle: Rounded Corners 2">
            <a:extLst>
              <a:ext uri="{FF2B5EF4-FFF2-40B4-BE49-F238E27FC236}">
                <a16:creationId xmlns:a16="http://schemas.microsoft.com/office/drawing/2014/main" id="{F3E21876-8BB0-4C2F-A4A7-A3363E865091}"/>
              </a:ext>
            </a:extLst>
          </p:cNvPr>
          <p:cNvSpPr/>
          <p:nvPr/>
        </p:nvSpPr>
        <p:spPr>
          <a:xfrm>
            <a:off x="8846820" y="605790"/>
            <a:ext cx="1108710" cy="34290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AC3BD3E-1830-4631-BD79-06269C38551A}"/>
              </a:ext>
            </a:extLst>
          </p:cNvPr>
          <p:cNvSpPr/>
          <p:nvPr/>
        </p:nvSpPr>
        <p:spPr>
          <a:xfrm>
            <a:off x="6358890" y="2553605"/>
            <a:ext cx="1642110" cy="406765"/>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80507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1B7E-6CF9-4237-8532-43F588CF4F86}"/>
              </a:ext>
            </a:extLst>
          </p:cNvPr>
          <p:cNvSpPr>
            <a:spLocks noGrp="1"/>
          </p:cNvSpPr>
          <p:nvPr>
            <p:ph type="title"/>
          </p:nvPr>
        </p:nvSpPr>
        <p:spPr>
          <a:xfrm>
            <a:off x="0" y="1"/>
            <a:ext cx="10515600" cy="771896"/>
          </a:xfrm>
        </p:spPr>
        <p:txBody>
          <a:bodyPr/>
          <a:lstStyle/>
          <a:p>
            <a:r>
              <a:rPr lang="en-US" dirty="0"/>
              <a:t>Methods</a:t>
            </a:r>
          </a:p>
        </p:txBody>
      </p:sp>
      <p:sp>
        <p:nvSpPr>
          <p:cNvPr id="3" name="Content Placeholder 2">
            <a:extLst>
              <a:ext uri="{FF2B5EF4-FFF2-40B4-BE49-F238E27FC236}">
                <a16:creationId xmlns:a16="http://schemas.microsoft.com/office/drawing/2014/main" id="{E740D808-6277-4FE6-B135-8B06079C6C57}"/>
              </a:ext>
            </a:extLst>
          </p:cNvPr>
          <p:cNvSpPr>
            <a:spLocks noGrp="1"/>
          </p:cNvSpPr>
          <p:nvPr>
            <p:ph idx="1"/>
          </p:nvPr>
        </p:nvSpPr>
        <p:spPr>
          <a:xfrm>
            <a:off x="111680" y="1091937"/>
            <a:ext cx="5984320" cy="5949578"/>
          </a:xfrm>
        </p:spPr>
        <p:txBody>
          <a:bodyPr>
            <a:normAutofit/>
          </a:bodyPr>
          <a:lstStyle/>
          <a:p>
            <a:pPr marL="0" indent="0">
              <a:buNone/>
            </a:pPr>
            <a:r>
              <a:rPr lang="en-US" dirty="0"/>
              <a:t>NH</a:t>
            </a:r>
            <a:r>
              <a:rPr lang="en-US" baseline="-25000" dirty="0"/>
              <a:t>3</a:t>
            </a:r>
            <a:r>
              <a:rPr lang="en-US" dirty="0"/>
              <a:t> analysis:</a:t>
            </a:r>
          </a:p>
          <a:p>
            <a:pPr marL="285750" indent="-285750"/>
            <a:r>
              <a:rPr lang="en-US" sz="2000" dirty="0"/>
              <a:t>GREET models four groups of air pollutant emissions: NO</a:t>
            </a:r>
            <a:r>
              <a:rPr lang="en-US" sz="2000" baseline="-25000" dirty="0"/>
              <a:t>x</a:t>
            </a:r>
            <a:r>
              <a:rPr lang="en-US" sz="2000" dirty="0"/>
              <a:t>, VOCs, Primary PM, and </a:t>
            </a:r>
            <a:r>
              <a:rPr lang="en-US" sz="2000" dirty="0" err="1"/>
              <a:t>SO</a:t>
            </a:r>
            <a:r>
              <a:rPr lang="en-US" sz="2000" baseline="-25000" dirty="0" err="1"/>
              <a:t>x</a:t>
            </a:r>
            <a:r>
              <a:rPr lang="en-US" sz="2000" dirty="0"/>
              <a:t>.</a:t>
            </a:r>
          </a:p>
          <a:p>
            <a:endParaRPr lang="en-US" sz="2000" dirty="0"/>
          </a:p>
          <a:p>
            <a:pPr marL="285750" indent="-285750"/>
            <a:r>
              <a:rPr lang="en-US" sz="2000" dirty="0"/>
              <a:t>A separate analyses was performed to estimate life-cycle NH</a:t>
            </a:r>
            <a:r>
              <a:rPr lang="en-US" sz="2000" baseline="-25000" dirty="0"/>
              <a:t>3</a:t>
            </a:r>
            <a:r>
              <a:rPr lang="en-US" sz="2000" dirty="0"/>
              <a:t> emissions related to PM</a:t>
            </a:r>
            <a:r>
              <a:rPr lang="en-US" sz="2000" baseline="-25000" dirty="0"/>
              <a:t>2.5</a:t>
            </a:r>
            <a:r>
              <a:rPr lang="en-US" sz="2000" dirty="0"/>
              <a:t> formation.</a:t>
            </a:r>
          </a:p>
          <a:p>
            <a:endParaRPr lang="en-US" sz="2000" dirty="0"/>
          </a:p>
          <a:p>
            <a:pPr marL="0" indent="0">
              <a:buNone/>
            </a:pPr>
            <a:r>
              <a:rPr lang="en-US" dirty="0"/>
              <a:t>Land-use change:</a:t>
            </a:r>
          </a:p>
          <a:p>
            <a:pPr marL="285750" indent="-285750"/>
            <a:r>
              <a:rPr lang="en-US" sz="2000" dirty="0"/>
              <a:t>The additional corn and other biomass needed for biofuel production were grown on CRP lands, in the case of corn </a:t>
            </a:r>
            <a:r>
              <a:rPr lang="en-US" sz="2000" dirty="0" err="1"/>
              <a:t>stover</a:t>
            </a:r>
            <a:r>
              <a:rPr lang="en-US" sz="2000" dirty="0"/>
              <a:t>, was collected from existing cropland.</a:t>
            </a:r>
          </a:p>
          <a:p>
            <a:pPr marL="285750" indent="-285750"/>
            <a:r>
              <a:rPr lang="en-US" sz="2000" dirty="0"/>
              <a:t>The expansion of cropland was assumed to occur near currently planned expansion of ethanol facilities.</a:t>
            </a:r>
          </a:p>
          <a:p>
            <a:endParaRPr lang="en-US" dirty="0"/>
          </a:p>
        </p:txBody>
      </p:sp>
      <p:sp>
        <p:nvSpPr>
          <p:cNvPr id="4" name="Slide Number Placeholder 3">
            <a:extLst>
              <a:ext uri="{FF2B5EF4-FFF2-40B4-BE49-F238E27FC236}">
                <a16:creationId xmlns:a16="http://schemas.microsoft.com/office/drawing/2014/main" id="{E01464B8-CB61-48E5-B66C-561D47627BA0}"/>
              </a:ext>
            </a:extLst>
          </p:cNvPr>
          <p:cNvSpPr>
            <a:spLocks noGrp="1"/>
          </p:cNvSpPr>
          <p:nvPr>
            <p:ph type="sldNum" sz="quarter" idx="12"/>
          </p:nvPr>
        </p:nvSpPr>
        <p:spPr>
          <a:xfrm>
            <a:off x="9448800" y="6514007"/>
            <a:ext cx="2743200" cy="365125"/>
          </a:xfrm>
        </p:spPr>
        <p:txBody>
          <a:bodyPr/>
          <a:lstStyle/>
          <a:p>
            <a:fld id="{B458F903-104B-44E4-8FEA-81AFAD9F3060}" type="slidenum">
              <a:rPr lang="en-US" smtClean="0"/>
              <a:t>15</a:t>
            </a:fld>
            <a:endParaRPr lang="en-US"/>
          </a:p>
        </p:txBody>
      </p:sp>
      <p:pic>
        <p:nvPicPr>
          <p:cNvPr id="5" name="Content Placeholder 5" descr="A screenshot of a cell phone&#10;&#10;Description generated with high confidence">
            <a:extLst>
              <a:ext uri="{FF2B5EF4-FFF2-40B4-BE49-F238E27FC236}">
                <a16:creationId xmlns:a16="http://schemas.microsoft.com/office/drawing/2014/main" id="{1DDCAB19-5DAF-4AF9-9116-94102CED2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5984320" cy="6261641"/>
          </a:xfrm>
          <a:prstGeom prst="rect">
            <a:avLst/>
          </a:prstGeom>
        </p:spPr>
      </p:pic>
      <p:sp>
        <p:nvSpPr>
          <p:cNvPr id="6" name="Rectangle 5">
            <a:extLst>
              <a:ext uri="{FF2B5EF4-FFF2-40B4-BE49-F238E27FC236}">
                <a16:creationId xmlns:a16="http://schemas.microsoft.com/office/drawing/2014/main" id="{8166A8BA-C757-4043-8548-7F69BA7E7D51}"/>
              </a:ext>
            </a:extLst>
          </p:cNvPr>
          <p:cNvSpPr/>
          <p:nvPr/>
        </p:nvSpPr>
        <p:spPr>
          <a:xfrm>
            <a:off x="6492240" y="6250477"/>
            <a:ext cx="6096000" cy="646331"/>
          </a:xfrm>
          <a:prstGeom prst="rect">
            <a:avLst/>
          </a:prstGeom>
        </p:spPr>
        <p:txBody>
          <a:bodyPr>
            <a:spAutoFit/>
          </a:bodyPr>
          <a:lstStyle/>
          <a:p>
            <a:r>
              <a:rPr lang="en-US" dirty="0"/>
              <a:t>Flow chart describing methodology for estimating life-cycle GHG and PM</a:t>
            </a:r>
            <a:r>
              <a:rPr lang="en-US" baseline="-25000" dirty="0"/>
              <a:t>2.5</a:t>
            </a:r>
            <a:r>
              <a:rPr lang="en-US" dirty="0"/>
              <a:t> costs.</a:t>
            </a:r>
          </a:p>
        </p:txBody>
      </p:sp>
      <p:sp>
        <p:nvSpPr>
          <p:cNvPr id="7" name="Rectangle: Rounded Corners 6">
            <a:extLst>
              <a:ext uri="{FF2B5EF4-FFF2-40B4-BE49-F238E27FC236}">
                <a16:creationId xmlns:a16="http://schemas.microsoft.com/office/drawing/2014/main" id="{17D7CCF6-9AC6-4F62-8D87-875F150BBC30}"/>
              </a:ext>
            </a:extLst>
          </p:cNvPr>
          <p:cNvSpPr/>
          <p:nvPr/>
        </p:nvSpPr>
        <p:spPr>
          <a:xfrm>
            <a:off x="11083290" y="560442"/>
            <a:ext cx="1108710" cy="42291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9E449B6-5959-4A58-97C3-402C93D3A11A}"/>
              </a:ext>
            </a:extLst>
          </p:cNvPr>
          <p:cNvSpPr/>
          <p:nvPr/>
        </p:nvSpPr>
        <p:spPr>
          <a:xfrm>
            <a:off x="5984320" y="560442"/>
            <a:ext cx="1913810" cy="42291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6566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F631-CAFC-4F5C-84B6-27A2B3CAFB1C}"/>
              </a:ext>
            </a:extLst>
          </p:cNvPr>
          <p:cNvSpPr>
            <a:spLocks noGrp="1"/>
          </p:cNvSpPr>
          <p:nvPr>
            <p:ph type="title"/>
          </p:nvPr>
        </p:nvSpPr>
        <p:spPr>
          <a:xfrm>
            <a:off x="0" y="1"/>
            <a:ext cx="10515600" cy="937260"/>
          </a:xfrm>
        </p:spPr>
        <p:txBody>
          <a:bodyPr/>
          <a:lstStyle/>
          <a:p>
            <a:r>
              <a:rPr lang="en-US" dirty="0"/>
              <a:t>Methods</a:t>
            </a:r>
          </a:p>
        </p:txBody>
      </p:sp>
      <p:sp>
        <p:nvSpPr>
          <p:cNvPr id="4" name="Slide Number Placeholder 3">
            <a:extLst>
              <a:ext uri="{FF2B5EF4-FFF2-40B4-BE49-F238E27FC236}">
                <a16:creationId xmlns:a16="http://schemas.microsoft.com/office/drawing/2014/main" id="{1EE69633-626A-47B7-90C9-3AB750C629AD}"/>
              </a:ext>
            </a:extLst>
          </p:cNvPr>
          <p:cNvSpPr>
            <a:spLocks noGrp="1"/>
          </p:cNvSpPr>
          <p:nvPr>
            <p:ph type="sldNum" sz="quarter" idx="12"/>
          </p:nvPr>
        </p:nvSpPr>
        <p:spPr>
          <a:xfrm>
            <a:off x="9358790" y="6443251"/>
            <a:ext cx="2743200" cy="365125"/>
          </a:xfrm>
        </p:spPr>
        <p:txBody>
          <a:bodyPr/>
          <a:lstStyle/>
          <a:p>
            <a:fld id="{B458F903-104B-44E4-8FEA-81AFAD9F3060}" type="slidenum">
              <a:rPr lang="en-US" smtClean="0"/>
              <a:t>16</a:t>
            </a:fld>
            <a:endParaRPr lang="en-US"/>
          </a:p>
        </p:txBody>
      </p:sp>
      <p:pic>
        <p:nvPicPr>
          <p:cNvPr id="5" name="Content Placeholder 5" descr="A screenshot of a cell phone&#10;&#10;Description generated with high confidence">
            <a:extLst>
              <a:ext uri="{FF2B5EF4-FFF2-40B4-BE49-F238E27FC236}">
                <a16:creationId xmlns:a16="http://schemas.microsoft.com/office/drawing/2014/main" id="{7DF96ACC-348C-46FF-9D24-FD7A24798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9624"/>
            <a:ext cx="5984320" cy="6261641"/>
          </a:xfrm>
          <a:prstGeom prst="rect">
            <a:avLst/>
          </a:prstGeom>
        </p:spPr>
      </p:pic>
      <p:sp>
        <p:nvSpPr>
          <p:cNvPr id="6" name="Rectangle 5">
            <a:extLst>
              <a:ext uri="{FF2B5EF4-FFF2-40B4-BE49-F238E27FC236}">
                <a16:creationId xmlns:a16="http://schemas.microsoft.com/office/drawing/2014/main" id="{13ED0790-C59F-4FCF-B332-4F188D088B9B}"/>
              </a:ext>
            </a:extLst>
          </p:cNvPr>
          <p:cNvSpPr/>
          <p:nvPr/>
        </p:nvSpPr>
        <p:spPr>
          <a:xfrm>
            <a:off x="6564630" y="6252894"/>
            <a:ext cx="6096000" cy="646331"/>
          </a:xfrm>
          <a:prstGeom prst="rect">
            <a:avLst/>
          </a:prstGeom>
        </p:spPr>
        <p:txBody>
          <a:bodyPr>
            <a:spAutoFit/>
          </a:bodyPr>
          <a:lstStyle/>
          <a:p>
            <a:r>
              <a:rPr lang="en-US" dirty="0"/>
              <a:t>Flow chart describing methodology for estimating life-cycle GHG and PM</a:t>
            </a:r>
            <a:r>
              <a:rPr lang="en-US" baseline="-25000" dirty="0"/>
              <a:t>2.5</a:t>
            </a:r>
            <a:r>
              <a:rPr lang="en-US" dirty="0"/>
              <a:t> costs.</a:t>
            </a:r>
          </a:p>
        </p:txBody>
      </p:sp>
      <p:sp>
        <p:nvSpPr>
          <p:cNvPr id="7" name="Rectangle 6">
            <a:extLst>
              <a:ext uri="{FF2B5EF4-FFF2-40B4-BE49-F238E27FC236}">
                <a16:creationId xmlns:a16="http://schemas.microsoft.com/office/drawing/2014/main" id="{6F976E9C-BA17-450A-9ECF-939BF80926C3}"/>
              </a:ext>
            </a:extLst>
          </p:cNvPr>
          <p:cNvSpPr/>
          <p:nvPr/>
        </p:nvSpPr>
        <p:spPr>
          <a:xfrm>
            <a:off x="0" y="1118972"/>
            <a:ext cx="6096000" cy="6678751"/>
          </a:xfrm>
          <a:prstGeom prst="rect">
            <a:avLst/>
          </a:prstGeom>
        </p:spPr>
        <p:txBody>
          <a:bodyPr>
            <a:spAutoFit/>
          </a:bodyPr>
          <a:lstStyle/>
          <a:p>
            <a:r>
              <a:rPr lang="en-US" sz="2400" dirty="0"/>
              <a:t>Cost of GHG emissions:</a:t>
            </a:r>
          </a:p>
          <a:p>
            <a:pPr marL="285750" indent="-285750">
              <a:buFont typeface="Arial" panose="020B0604020202020204" pitchFamily="34" charset="0"/>
              <a:buChar char="•"/>
            </a:pPr>
            <a:r>
              <a:rPr lang="en-US" sz="2000" dirty="0"/>
              <a:t>GHG emissions occur from fuel production and use, fuel combustion, land-use change, and the related upstream processes.</a:t>
            </a:r>
          </a:p>
          <a:p>
            <a:pPr marL="342900" indent="-342900">
              <a:buFont typeface="Arial" panose="020B0604020202020204" pitchFamily="34" charset="0"/>
              <a:buChar char="•"/>
            </a:pPr>
            <a:r>
              <a:rPr lang="en-US" sz="2000" dirty="0"/>
              <a:t>A monetary cost for GHG emissions was estimated to $120 Mg</a:t>
            </a:r>
            <a:r>
              <a:rPr lang="en-US" sz="2000" baseline="30000" dirty="0"/>
              <a:t>-1</a:t>
            </a:r>
            <a:r>
              <a:rPr lang="en-US" sz="2000" dirty="0"/>
              <a:t>C.</a:t>
            </a:r>
          </a:p>
          <a:p>
            <a:pPr marL="342900" indent="-342900">
              <a:buFont typeface="Arial" panose="020B0604020202020204" pitchFamily="34" charset="0"/>
              <a:buChar char="•"/>
            </a:pPr>
            <a:endParaRPr lang="en-US" sz="2000" dirty="0"/>
          </a:p>
          <a:p>
            <a:r>
              <a:rPr lang="en-US" sz="2400" dirty="0"/>
              <a:t>Cost of PM</a:t>
            </a:r>
            <a:r>
              <a:rPr lang="en-US" sz="2400" baseline="-25000" dirty="0"/>
              <a:t>2.5</a:t>
            </a:r>
            <a:r>
              <a:rPr lang="en-US" sz="2400" dirty="0"/>
              <a:t> emissions:</a:t>
            </a:r>
          </a:p>
          <a:p>
            <a:pPr marL="285750" indent="-285750">
              <a:buFont typeface="Arial" panose="020B0604020202020204" pitchFamily="34" charset="0"/>
              <a:buChar char="•"/>
            </a:pPr>
            <a:r>
              <a:rPr lang="en-US" sz="2000" dirty="0"/>
              <a:t>Primary PM</a:t>
            </a:r>
            <a:r>
              <a:rPr lang="en-US" sz="2000" baseline="-25000" dirty="0"/>
              <a:t>2.5</a:t>
            </a:r>
            <a:endParaRPr lang="en-US" sz="2000" dirty="0"/>
          </a:p>
          <a:p>
            <a:pPr marL="285750" indent="-285750">
              <a:buFont typeface="Arial" panose="020B0604020202020204" pitchFamily="34" charset="0"/>
              <a:buChar char="•"/>
            </a:pPr>
            <a:r>
              <a:rPr lang="en-US" sz="2000" dirty="0"/>
              <a:t>Secondary PM</a:t>
            </a:r>
            <a:r>
              <a:rPr lang="en-US" sz="2000" baseline="-25000" dirty="0"/>
              <a:t>2.5 </a:t>
            </a:r>
            <a:r>
              <a:rPr lang="en-US" sz="2000" dirty="0"/>
              <a:t> from 4 precursors (</a:t>
            </a:r>
            <a:r>
              <a:rPr lang="en-US" sz="2000" dirty="0" err="1"/>
              <a:t>SO</a:t>
            </a:r>
            <a:r>
              <a:rPr lang="en-US" sz="2000" baseline="-25000" dirty="0" err="1"/>
              <a:t>x</a:t>
            </a:r>
            <a:r>
              <a:rPr lang="en-US" sz="2000" dirty="0"/>
              <a:t>, NO</a:t>
            </a:r>
            <a:r>
              <a:rPr lang="en-US" sz="2000" baseline="-25000" dirty="0"/>
              <a:t>x</a:t>
            </a:r>
            <a:r>
              <a:rPr lang="en-US" sz="2000" dirty="0"/>
              <a:t>, NH</a:t>
            </a:r>
            <a:r>
              <a:rPr lang="en-US" sz="2000" baseline="-25000" dirty="0"/>
              <a:t>3</a:t>
            </a:r>
            <a:r>
              <a:rPr lang="en-US" sz="2000" dirty="0"/>
              <a:t>, and VOCs).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spatial disaggregation is accomplished by using spatial allocation of emissions and Response Surface Model (RSM).</a:t>
            </a:r>
          </a:p>
          <a:p>
            <a:pPr marL="285750" indent="-285750">
              <a:buFont typeface="Arial" panose="020B0604020202020204" pitchFamily="34" charset="0"/>
              <a:buChar char="•"/>
            </a:pPr>
            <a:r>
              <a:rPr lang="en-US" sz="2000" dirty="0"/>
              <a:t>Costs associated with exposure to PM</a:t>
            </a:r>
            <a:r>
              <a:rPr lang="en-US" sz="2000" baseline="-25000" dirty="0"/>
              <a:t>2.5</a:t>
            </a:r>
            <a:r>
              <a:rPr lang="en-US" sz="2000" dirty="0"/>
              <a:t> was estimated by EPA’s Environmental Benefits Mapping and Analysis Program model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8" name="Rectangle: Rounded Corners 7">
            <a:extLst>
              <a:ext uri="{FF2B5EF4-FFF2-40B4-BE49-F238E27FC236}">
                <a16:creationId xmlns:a16="http://schemas.microsoft.com/office/drawing/2014/main" id="{4DF6153F-E103-4854-96C9-1A06DCE63FEB}"/>
              </a:ext>
            </a:extLst>
          </p:cNvPr>
          <p:cNvSpPr/>
          <p:nvPr/>
        </p:nvSpPr>
        <p:spPr>
          <a:xfrm>
            <a:off x="7098030" y="5040630"/>
            <a:ext cx="2171700" cy="42291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1D016B3-3904-463D-B9E6-AD896035BBC4}"/>
              </a:ext>
            </a:extLst>
          </p:cNvPr>
          <p:cNvSpPr/>
          <p:nvPr/>
        </p:nvSpPr>
        <p:spPr>
          <a:xfrm>
            <a:off x="9612630" y="1988820"/>
            <a:ext cx="2034540" cy="41148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E255A28-2299-4893-86A6-4FCA81089D42}"/>
              </a:ext>
            </a:extLst>
          </p:cNvPr>
          <p:cNvSpPr/>
          <p:nvPr/>
        </p:nvSpPr>
        <p:spPr>
          <a:xfrm>
            <a:off x="9715500" y="3543300"/>
            <a:ext cx="1931670" cy="41148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E12058A-ABA6-4498-95F1-FAD55E577845}"/>
              </a:ext>
            </a:extLst>
          </p:cNvPr>
          <p:cNvSpPr/>
          <p:nvPr/>
        </p:nvSpPr>
        <p:spPr>
          <a:xfrm>
            <a:off x="10024110" y="5067300"/>
            <a:ext cx="1223010" cy="41148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8651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1B25-05C0-4940-8033-DE1785B107E2}"/>
              </a:ext>
            </a:extLst>
          </p:cNvPr>
          <p:cNvSpPr>
            <a:spLocks noGrp="1"/>
          </p:cNvSpPr>
          <p:nvPr>
            <p:ph type="title"/>
          </p:nvPr>
        </p:nvSpPr>
        <p:spPr>
          <a:xfrm>
            <a:off x="0" y="0"/>
            <a:ext cx="10515600" cy="1325563"/>
          </a:xfrm>
        </p:spPr>
        <p:txBody>
          <a:bodyPr/>
          <a:lstStyle/>
          <a:p>
            <a:r>
              <a:rPr lang="en-US" dirty="0"/>
              <a:t>Methods</a:t>
            </a:r>
          </a:p>
        </p:txBody>
      </p:sp>
      <p:pic>
        <p:nvPicPr>
          <p:cNvPr id="4" name="Content Placeholder 3">
            <a:extLst>
              <a:ext uri="{FF2B5EF4-FFF2-40B4-BE49-F238E27FC236}">
                <a16:creationId xmlns:a16="http://schemas.microsoft.com/office/drawing/2014/main" id="{31B291A5-E06F-45FC-8D46-53CA256154B8}"/>
              </a:ext>
            </a:extLst>
          </p:cNvPr>
          <p:cNvPicPr>
            <a:picLocks noGrp="1" noChangeAspect="1"/>
          </p:cNvPicPr>
          <p:nvPr>
            <p:ph idx="1"/>
          </p:nvPr>
        </p:nvPicPr>
        <p:blipFill>
          <a:blip r:embed="rId2"/>
          <a:stretch>
            <a:fillRect/>
          </a:stretch>
        </p:blipFill>
        <p:spPr>
          <a:xfrm>
            <a:off x="251460" y="935228"/>
            <a:ext cx="11716409" cy="5904997"/>
          </a:xfrm>
          <a:prstGeom prst="rect">
            <a:avLst/>
          </a:prstGeom>
        </p:spPr>
      </p:pic>
      <p:sp>
        <p:nvSpPr>
          <p:cNvPr id="5" name="Slide Number Placeholder 4">
            <a:extLst>
              <a:ext uri="{FF2B5EF4-FFF2-40B4-BE49-F238E27FC236}">
                <a16:creationId xmlns:a16="http://schemas.microsoft.com/office/drawing/2014/main" id="{17E7B446-7D56-4C1D-88F6-3AAB5B0FCF22}"/>
              </a:ext>
            </a:extLst>
          </p:cNvPr>
          <p:cNvSpPr>
            <a:spLocks noGrp="1"/>
          </p:cNvSpPr>
          <p:nvPr>
            <p:ph type="sldNum" sz="quarter" idx="12"/>
          </p:nvPr>
        </p:nvSpPr>
        <p:spPr>
          <a:xfrm>
            <a:off x="9224669" y="6492875"/>
            <a:ext cx="2743200" cy="365125"/>
          </a:xfrm>
        </p:spPr>
        <p:txBody>
          <a:bodyPr/>
          <a:lstStyle/>
          <a:p>
            <a:fld id="{B458F903-104B-44E4-8FEA-81AFAD9F3060}" type="slidenum">
              <a:rPr lang="en-US" smtClean="0"/>
              <a:t>17</a:t>
            </a:fld>
            <a:endParaRPr lang="en-US" dirty="0"/>
          </a:p>
        </p:txBody>
      </p:sp>
      <p:sp>
        <p:nvSpPr>
          <p:cNvPr id="3" name="TextBox 2">
            <a:extLst>
              <a:ext uri="{FF2B5EF4-FFF2-40B4-BE49-F238E27FC236}">
                <a16:creationId xmlns:a16="http://schemas.microsoft.com/office/drawing/2014/main" id="{E700614F-31A2-46B0-BBB9-004CED1FC21C}"/>
              </a:ext>
            </a:extLst>
          </p:cNvPr>
          <p:cNvSpPr txBox="1"/>
          <p:nvPr/>
        </p:nvSpPr>
        <p:spPr>
          <a:xfrm>
            <a:off x="5063490" y="750562"/>
            <a:ext cx="1441420" cy="369332"/>
          </a:xfrm>
          <a:prstGeom prst="rect">
            <a:avLst/>
          </a:prstGeom>
          <a:noFill/>
        </p:spPr>
        <p:txBody>
          <a:bodyPr wrap="none" rtlCol="0">
            <a:spAutoFit/>
          </a:bodyPr>
          <a:lstStyle/>
          <a:p>
            <a:r>
              <a:rPr lang="en-US" dirty="0"/>
              <a:t>GREET model</a:t>
            </a:r>
          </a:p>
        </p:txBody>
      </p:sp>
    </p:spTree>
    <p:extLst>
      <p:ext uri="{BB962C8B-B14F-4D97-AF65-F5344CB8AC3E}">
        <p14:creationId xmlns:p14="http://schemas.microsoft.com/office/powerpoint/2010/main" val="3562277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AC1D69-1A32-4106-83B2-F06A4A3124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93026" y="484632"/>
            <a:ext cx="6714759" cy="5436108"/>
          </a:xfrm>
          <a:prstGeom prst="rect">
            <a:avLst/>
          </a:prstGeom>
          <a:effectLst/>
        </p:spPr>
      </p:pic>
      <p:sp>
        <p:nvSpPr>
          <p:cNvPr id="2" name="Title 1">
            <a:extLst>
              <a:ext uri="{FF2B5EF4-FFF2-40B4-BE49-F238E27FC236}">
                <a16:creationId xmlns:a16="http://schemas.microsoft.com/office/drawing/2014/main" id="{87EC505C-CFF9-41D8-8290-F2C5ADBB50CF}"/>
              </a:ext>
            </a:extLst>
          </p:cNvPr>
          <p:cNvSpPr>
            <a:spLocks noGrp="1"/>
          </p:cNvSpPr>
          <p:nvPr>
            <p:ph type="title"/>
          </p:nvPr>
        </p:nvSpPr>
        <p:spPr>
          <a:xfrm>
            <a:off x="0" y="16961"/>
            <a:ext cx="3505495" cy="805999"/>
          </a:xfrm>
        </p:spPr>
        <p:txBody>
          <a:bodyPr>
            <a:normAutofit/>
          </a:bodyPr>
          <a:lstStyle/>
          <a:p>
            <a:r>
              <a:rPr lang="en-US" dirty="0"/>
              <a:t>Results</a:t>
            </a:r>
          </a:p>
        </p:txBody>
      </p:sp>
      <p:sp>
        <p:nvSpPr>
          <p:cNvPr id="3" name="Content Placeholder 2">
            <a:extLst>
              <a:ext uri="{FF2B5EF4-FFF2-40B4-BE49-F238E27FC236}">
                <a16:creationId xmlns:a16="http://schemas.microsoft.com/office/drawing/2014/main" id="{8C2CA39E-50F7-45DB-A065-28563FF5475B}"/>
              </a:ext>
            </a:extLst>
          </p:cNvPr>
          <p:cNvSpPr>
            <a:spLocks noGrp="1"/>
          </p:cNvSpPr>
          <p:nvPr>
            <p:ph idx="1"/>
          </p:nvPr>
        </p:nvSpPr>
        <p:spPr>
          <a:xfrm>
            <a:off x="-65331" y="1318260"/>
            <a:ext cx="4639056" cy="6018079"/>
          </a:xfrm>
        </p:spPr>
        <p:txBody>
          <a:bodyPr>
            <a:normAutofit/>
          </a:bodyPr>
          <a:lstStyle/>
          <a:p>
            <a:r>
              <a:rPr lang="en-US" sz="2000" dirty="0"/>
              <a:t>GHG emissions from corn ethanol depended on biorefinery heat source, assumptions about technology, and land-use change.</a:t>
            </a:r>
          </a:p>
          <a:p>
            <a:r>
              <a:rPr lang="en-US" sz="2000" dirty="0"/>
              <a:t>Producing cellulosic ethanol has lower GHG emissions than corn ethanol or gasoline.</a:t>
            </a:r>
          </a:p>
          <a:p>
            <a:r>
              <a:rPr lang="en-US" sz="2000" dirty="0"/>
              <a:t>The dedicated biomass (switchgrass and Miscanthus) were grown on former CRP lands with higher biomass yields and lower fertilizer inputs.</a:t>
            </a:r>
          </a:p>
          <a:p>
            <a:r>
              <a:rPr lang="en-US" sz="2000" dirty="0"/>
              <a:t>Electricity used to produce corn ethanol are purchased from grid whereas excess electricity will be generated and sold to grid in the cellulosic ethanol production process.</a:t>
            </a:r>
          </a:p>
          <a:p>
            <a:endParaRPr lang="en-US" sz="2000" dirty="0"/>
          </a:p>
          <a:p>
            <a:endParaRPr lang="en-US" sz="2000" dirty="0"/>
          </a:p>
        </p:txBody>
      </p:sp>
      <p:sp>
        <p:nvSpPr>
          <p:cNvPr id="9" name="Slide Number Placeholder 8">
            <a:extLst>
              <a:ext uri="{FF2B5EF4-FFF2-40B4-BE49-F238E27FC236}">
                <a16:creationId xmlns:a16="http://schemas.microsoft.com/office/drawing/2014/main" id="{49F2188D-9FBC-4373-927D-8D017691E11D}"/>
              </a:ext>
            </a:extLst>
          </p:cNvPr>
          <p:cNvSpPr>
            <a:spLocks noGrp="1"/>
          </p:cNvSpPr>
          <p:nvPr>
            <p:ph type="sldNum" sz="quarter" idx="12"/>
          </p:nvPr>
        </p:nvSpPr>
        <p:spPr>
          <a:xfrm>
            <a:off x="9448800" y="6461852"/>
            <a:ext cx="2743200" cy="365125"/>
          </a:xfrm>
        </p:spPr>
        <p:txBody>
          <a:bodyPr/>
          <a:lstStyle/>
          <a:p>
            <a:fld id="{B458F903-104B-44E4-8FEA-81AFAD9F3060}" type="slidenum">
              <a:rPr lang="en-US" smtClean="0"/>
              <a:t>18</a:t>
            </a:fld>
            <a:endParaRPr lang="en-US"/>
          </a:p>
        </p:txBody>
      </p:sp>
    </p:spTree>
    <p:extLst>
      <p:ext uri="{BB962C8B-B14F-4D97-AF65-F5344CB8AC3E}">
        <p14:creationId xmlns:p14="http://schemas.microsoft.com/office/powerpoint/2010/main" val="267656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0D5AEE7-A001-438B-B760-865F2F8600A4}"/>
              </a:ext>
            </a:extLst>
          </p:cNvPr>
          <p:cNvPicPr>
            <a:picLocks noChangeAspect="1"/>
          </p:cNvPicPr>
          <p:nvPr/>
        </p:nvPicPr>
        <p:blipFill rotWithShape="1">
          <a:blip r:embed="rId3">
            <a:extLst>
              <a:ext uri="{28A0092B-C50C-407E-A947-70E740481C1C}">
                <a14:useLocalDpi xmlns:a14="http://schemas.microsoft.com/office/drawing/2010/main" val="0"/>
              </a:ext>
            </a:extLst>
          </a:blip>
          <a:srcRect l="9211" t="9305" r="13360"/>
          <a:stretch/>
        </p:blipFill>
        <p:spPr>
          <a:xfrm>
            <a:off x="4194810" y="0"/>
            <a:ext cx="8020050" cy="6857999"/>
          </a:xfrm>
          <a:prstGeom prst="rect">
            <a:avLst/>
          </a:prstGeom>
        </p:spPr>
      </p:pic>
      <p:sp>
        <p:nvSpPr>
          <p:cNvPr id="2" name="Title 1">
            <a:extLst>
              <a:ext uri="{FF2B5EF4-FFF2-40B4-BE49-F238E27FC236}">
                <a16:creationId xmlns:a16="http://schemas.microsoft.com/office/drawing/2014/main" id="{F821C970-263D-4F31-B6FF-D9524C545B4B}"/>
              </a:ext>
            </a:extLst>
          </p:cNvPr>
          <p:cNvSpPr>
            <a:spLocks noGrp="1"/>
          </p:cNvSpPr>
          <p:nvPr>
            <p:ph type="title"/>
          </p:nvPr>
        </p:nvSpPr>
        <p:spPr>
          <a:xfrm>
            <a:off x="0" y="1"/>
            <a:ext cx="3651467" cy="1040130"/>
          </a:xfrm>
        </p:spPr>
        <p:txBody>
          <a:bodyPr>
            <a:normAutofit/>
          </a:bodyPr>
          <a:lstStyle/>
          <a:p>
            <a:r>
              <a:rPr lang="en-US"/>
              <a:t>Results</a:t>
            </a:r>
            <a:endParaRPr lang="en-US" dirty="0"/>
          </a:p>
        </p:txBody>
      </p:sp>
      <p:sp>
        <p:nvSpPr>
          <p:cNvPr id="3" name="Content Placeholder 2">
            <a:extLst>
              <a:ext uri="{FF2B5EF4-FFF2-40B4-BE49-F238E27FC236}">
                <a16:creationId xmlns:a16="http://schemas.microsoft.com/office/drawing/2014/main" id="{E4B13EC9-20E8-4DB7-80D4-3997AC56295B}"/>
              </a:ext>
            </a:extLst>
          </p:cNvPr>
          <p:cNvSpPr>
            <a:spLocks noGrp="1"/>
          </p:cNvSpPr>
          <p:nvPr>
            <p:ph idx="1"/>
          </p:nvPr>
        </p:nvSpPr>
        <p:spPr>
          <a:xfrm>
            <a:off x="0" y="1339216"/>
            <a:ext cx="4149090" cy="4880610"/>
          </a:xfrm>
        </p:spPr>
        <p:txBody>
          <a:bodyPr>
            <a:normAutofit/>
          </a:bodyPr>
          <a:lstStyle/>
          <a:p>
            <a:r>
              <a:rPr lang="en-US" sz="2400" dirty="0"/>
              <a:t>For corn-grain ethanol, life-cycle emissions of major air pollutants are higher than for gasoline.</a:t>
            </a:r>
          </a:p>
          <a:p>
            <a:endParaRPr lang="en-US" sz="2400" dirty="0"/>
          </a:p>
          <a:p>
            <a:r>
              <a:rPr lang="en-US" sz="2400" dirty="0"/>
              <a:t>Cellulosic ethanol from either corn </a:t>
            </a:r>
            <a:r>
              <a:rPr lang="en-US" sz="2400" dirty="0" err="1"/>
              <a:t>stover</a:t>
            </a:r>
            <a:r>
              <a:rPr lang="en-US" sz="2400" dirty="0"/>
              <a:t> or dedicated bioenergy crops shows a similar pattern, although </a:t>
            </a:r>
            <a:r>
              <a:rPr lang="en-US" sz="2400" dirty="0" err="1"/>
              <a:t>SO</a:t>
            </a:r>
            <a:r>
              <a:rPr lang="en-US" sz="2400" baseline="-25000" dirty="0" err="1"/>
              <a:t>x</a:t>
            </a:r>
            <a:r>
              <a:rPr lang="en-US" sz="2400" dirty="0"/>
              <a:t> life-cycle emissions could be lower than that of gasoline.</a:t>
            </a:r>
          </a:p>
        </p:txBody>
      </p:sp>
      <p:sp>
        <p:nvSpPr>
          <p:cNvPr id="5" name="Rectangle 4">
            <a:extLst>
              <a:ext uri="{FF2B5EF4-FFF2-40B4-BE49-F238E27FC236}">
                <a16:creationId xmlns:a16="http://schemas.microsoft.com/office/drawing/2014/main" id="{84649B3F-DCE9-4C70-9D90-E647AE472C3F}"/>
              </a:ext>
            </a:extLst>
          </p:cNvPr>
          <p:cNvSpPr/>
          <p:nvPr/>
        </p:nvSpPr>
        <p:spPr>
          <a:xfrm>
            <a:off x="8724138" y="5296496"/>
            <a:ext cx="3776472" cy="923330"/>
          </a:xfrm>
          <a:prstGeom prst="rect">
            <a:avLst/>
          </a:prstGeom>
        </p:spPr>
        <p:txBody>
          <a:bodyPr wrap="square">
            <a:spAutoFit/>
          </a:bodyPr>
          <a:lstStyle/>
          <a:p>
            <a:r>
              <a:rPr lang="en-US" dirty="0"/>
              <a:t>Summary of total lifecycle PM</a:t>
            </a:r>
            <a:r>
              <a:rPr lang="en-US" baseline="-25000" dirty="0"/>
              <a:t>2.5</a:t>
            </a:r>
            <a:r>
              <a:rPr lang="en-US" dirty="0"/>
              <a:t> related emissions.</a:t>
            </a:r>
          </a:p>
          <a:p>
            <a:endParaRPr lang="en-US" dirty="0"/>
          </a:p>
        </p:txBody>
      </p:sp>
      <p:sp>
        <p:nvSpPr>
          <p:cNvPr id="13" name="Slide Number Placeholder 12">
            <a:extLst>
              <a:ext uri="{FF2B5EF4-FFF2-40B4-BE49-F238E27FC236}">
                <a16:creationId xmlns:a16="http://schemas.microsoft.com/office/drawing/2014/main" id="{6412AF51-3D15-4705-9F3F-B002F04A1E32}"/>
              </a:ext>
            </a:extLst>
          </p:cNvPr>
          <p:cNvSpPr>
            <a:spLocks noGrp="1"/>
          </p:cNvSpPr>
          <p:nvPr>
            <p:ph type="sldNum" sz="quarter" idx="12"/>
          </p:nvPr>
        </p:nvSpPr>
        <p:spPr/>
        <p:txBody>
          <a:bodyPr/>
          <a:lstStyle/>
          <a:p>
            <a:fld id="{B458F903-104B-44E4-8FEA-81AFAD9F3060}" type="slidenum">
              <a:rPr lang="en-US" smtClean="0"/>
              <a:t>19</a:t>
            </a:fld>
            <a:endParaRPr lang="en-US"/>
          </a:p>
        </p:txBody>
      </p:sp>
      <p:sp>
        <p:nvSpPr>
          <p:cNvPr id="4" name="Oval 3">
            <a:extLst>
              <a:ext uri="{FF2B5EF4-FFF2-40B4-BE49-F238E27FC236}">
                <a16:creationId xmlns:a16="http://schemas.microsoft.com/office/drawing/2014/main" id="{F45FAC0F-A8DB-465A-A6E8-7ECEF050BD95}"/>
              </a:ext>
            </a:extLst>
          </p:cNvPr>
          <p:cNvSpPr/>
          <p:nvPr/>
        </p:nvSpPr>
        <p:spPr>
          <a:xfrm>
            <a:off x="9578340" y="2400300"/>
            <a:ext cx="457200" cy="145161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F6CB72E5-786D-423B-99A1-D84E1F458372}"/>
              </a:ext>
            </a:extLst>
          </p:cNvPr>
          <p:cNvSpPr/>
          <p:nvPr/>
        </p:nvSpPr>
        <p:spPr>
          <a:xfrm>
            <a:off x="5773674" y="4570691"/>
            <a:ext cx="457200" cy="145161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5553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8DCA-64B2-49EB-B71F-C1E897B19B87}"/>
              </a:ext>
            </a:extLst>
          </p:cNvPr>
          <p:cNvSpPr>
            <a:spLocks noGrp="1"/>
          </p:cNvSpPr>
          <p:nvPr>
            <p:ph type="title"/>
          </p:nvPr>
        </p:nvSpPr>
        <p:spPr>
          <a:xfrm>
            <a:off x="0" y="-15947"/>
            <a:ext cx="10515600" cy="1325563"/>
          </a:xfrm>
        </p:spPr>
        <p:txBody>
          <a:bodyPr/>
          <a:lstStyle/>
          <a:p>
            <a:r>
              <a:rPr lang="en-US" dirty="0"/>
              <a:t>Motivation</a:t>
            </a:r>
          </a:p>
        </p:txBody>
      </p:sp>
      <p:pic>
        <p:nvPicPr>
          <p:cNvPr id="5" name="Picture 4">
            <a:extLst>
              <a:ext uri="{FF2B5EF4-FFF2-40B4-BE49-F238E27FC236}">
                <a16:creationId xmlns:a16="http://schemas.microsoft.com/office/drawing/2014/main" id="{1A982628-0CA0-4400-9B70-7D2A51E53885}"/>
              </a:ext>
            </a:extLst>
          </p:cNvPr>
          <p:cNvPicPr>
            <a:picLocks noChangeAspect="1"/>
          </p:cNvPicPr>
          <p:nvPr/>
        </p:nvPicPr>
        <p:blipFill>
          <a:blip r:embed="rId3"/>
          <a:stretch>
            <a:fillRect/>
          </a:stretch>
        </p:blipFill>
        <p:spPr>
          <a:xfrm>
            <a:off x="1" y="843280"/>
            <a:ext cx="6715760" cy="5435600"/>
          </a:xfrm>
          <a:prstGeom prst="rect">
            <a:avLst/>
          </a:prstGeom>
        </p:spPr>
      </p:pic>
      <p:pic>
        <p:nvPicPr>
          <p:cNvPr id="4" name="Picture 3">
            <a:extLst>
              <a:ext uri="{FF2B5EF4-FFF2-40B4-BE49-F238E27FC236}">
                <a16:creationId xmlns:a16="http://schemas.microsoft.com/office/drawing/2014/main" id="{33DA1149-8A76-4619-B5CC-43A66A6673D0}"/>
              </a:ext>
            </a:extLst>
          </p:cNvPr>
          <p:cNvPicPr>
            <a:picLocks noChangeAspect="1"/>
          </p:cNvPicPr>
          <p:nvPr/>
        </p:nvPicPr>
        <p:blipFill>
          <a:blip r:embed="rId4"/>
          <a:stretch>
            <a:fillRect/>
          </a:stretch>
        </p:blipFill>
        <p:spPr>
          <a:xfrm>
            <a:off x="6096000" y="1493521"/>
            <a:ext cx="6342599" cy="5045391"/>
          </a:xfrm>
          <a:prstGeom prst="rect">
            <a:avLst/>
          </a:prstGeom>
        </p:spPr>
      </p:pic>
      <p:sp>
        <p:nvSpPr>
          <p:cNvPr id="3" name="Rectangle 2">
            <a:extLst>
              <a:ext uri="{FF2B5EF4-FFF2-40B4-BE49-F238E27FC236}">
                <a16:creationId xmlns:a16="http://schemas.microsoft.com/office/drawing/2014/main" id="{3A3BA484-C0CC-48CB-874B-664342C07DA2}"/>
              </a:ext>
            </a:extLst>
          </p:cNvPr>
          <p:cNvSpPr/>
          <p:nvPr/>
        </p:nvSpPr>
        <p:spPr>
          <a:xfrm>
            <a:off x="1143000" y="4362450"/>
            <a:ext cx="4038600" cy="523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9BCC3B5-BFC3-4511-B78E-FD61C803174B}"/>
              </a:ext>
            </a:extLst>
          </p:cNvPr>
          <p:cNvSpPr>
            <a:spLocks noGrp="1"/>
          </p:cNvSpPr>
          <p:nvPr>
            <p:ph type="sldNum" sz="quarter" idx="12"/>
          </p:nvPr>
        </p:nvSpPr>
        <p:spPr>
          <a:xfrm>
            <a:off x="9343499" y="6492875"/>
            <a:ext cx="2743200" cy="365125"/>
          </a:xfrm>
        </p:spPr>
        <p:txBody>
          <a:bodyPr/>
          <a:lstStyle/>
          <a:p>
            <a:fld id="{B458F903-104B-44E4-8FEA-81AFAD9F3060}" type="slidenum">
              <a:rPr lang="en-US" smtClean="0"/>
              <a:t>2</a:t>
            </a:fld>
            <a:endParaRPr lang="en-US"/>
          </a:p>
        </p:txBody>
      </p:sp>
    </p:spTree>
    <p:extLst>
      <p:ext uri="{BB962C8B-B14F-4D97-AF65-F5344CB8AC3E}">
        <p14:creationId xmlns:p14="http://schemas.microsoft.com/office/powerpoint/2010/main" val="1726618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D3D-A2D8-46A2-B6BE-33B485CF51AB}"/>
              </a:ext>
            </a:extLst>
          </p:cNvPr>
          <p:cNvSpPr>
            <a:spLocks noGrp="1"/>
          </p:cNvSpPr>
          <p:nvPr>
            <p:ph type="title"/>
          </p:nvPr>
        </p:nvSpPr>
        <p:spPr>
          <a:xfrm>
            <a:off x="0" y="1"/>
            <a:ext cx="10515600" cy="906882"/>
          </a:xfrm>
        </p:spPr>
        <p:txBody>
          <a:bodyPr/>
          <a:lstStyle/>
          <a:p>
            <a:r>
              <a:rPr lang="en-US" dirty="0"/>
              <a:t>Results</a:t>
            </a:r>
          </a:p>
        </p:txBody>
      </p:sp>
      <p:sp>
        <p:nvSpPr>
          <p:cNvPr id="4" name="Slide Number Placeholder 3">
            <a:extLst>
              <a:ext uri="{FF2B5EF4-FFF2-40B4-BE49-F238E27FC236}">
                <a16:creationId xmlns:a16="http://schemas.microsoft.com/office/drawing/2014/main" id="{4889E54A-1C3A-432F-AE62-EDD3EAD5D238}"/>
              </a:ext>
            </a:extLst>
          </p:cNvPr>
          <p:cNvSpPr>
            <a:spLocks noGrp="1"/>
          </p:cNvSpPr>
          <p:nvPr>
            <p:ph type="sldNum" sz="quarter" idx="12"/>
          </p:nvPr>
        </p:nvSpPr>
        <p:spPr>
          <a:xfrm>
            <a:off x="8610600" y="6356350"/>
            <a:ext cx="2743200" cy="365125"/>
          </a:xfrm>
        </p:spPr>
        <p:txBody>
          <a:bodyPr/>
          <a:lstStyle/>
          <a:p>
            <a:fld id="{B458F903-104B-44E4-8FEA-81AFAD9F3060}" type="slidenum">
              <a:rPr lang="en-US" smtClean="0"/>
              <a:t>20</a:t>
            </a:fld>
            <a:endParaRPr lang="en-US"/>
          </a:p>
        </p:txBody>
      </p:sp>
      <p:pic>
        <p:nvPicPr>
          <p:cNvPr id="5" name="Picture 4">
            <a:extLst>
              <a:ext uri="{FF2B5EF4-FFF2-40B4-BE49-F238E27FC236}">
                <a16:creationId xmlns:a16="http://schemas.microsoft.com/office/drawing/2014/main" id="{60A49034-59B5-40A6-B2D1-F42AC197031A}"/>
              </a:ext>
            </a:extLst>
          </p:cNvPr>
          <p:cNvPicPr>
            <a:picLocks noChangeAspect="1"/>
          </p:cNvPicPr>
          <p:nvPr/>
        </p:nvPicPr>
        <p:blipFill rotWithShape="1">
          <a:blip r:embed="rId3"/>
          <a:srcRect t="4829"/>
          <a:stretch/>
        </p:blipFill>
        <p:spPr>
          <a:xfrm>
            <a:off x="232410" y="1741907"/>
            <a:ext cx="5863590" cy="4979568"/>
          </a:xfrm>
          <a:prstGeom prst="rect">
            <a:avLst/>
          </a:prstGeom>
        </p:spPr>
      </p:pic>
      <p:pic>
        <p:nvPicPr>
          <p:cNvPr id="6" name="Content Placeholder 5">
            <a:extLst>
              <a:ext uri="{FF2B5EF4-FFF2-40B4-BE49-F238E27FC236}">
                <a16:creationId xmlns:a16="http://schemas.microsoft.com/office/drawing/2014/main" id="{A7F720C9-1ADD-46E1-8E27-B8B32DA253F4}"/>
              </a:ext>
            </a:extLst>
          </p:cNvPr>
          <p:cNvPicPr>
            <a:picLocks noGrp="1" noChangeAspect="1"/>
          </p:cNvPicPr>
          <p:nvPr>
            <p:ph idx="1"/>
          </p:nvPr>
        </p:nvPicPr>
        <p:blipFill>
          <a:blip r:embed="rId4"/>
          <a:stretch>
            <a:fillRect/>
          </a:stretch>
        </p:blipFill>
        <p:spPr>
          <a:xfrm>
            <a:off x="6096000" y="906883"/>
            <a:ext cx="6031230" cy="5109845"/>
          </a:xfrm>
          <a:prstGeom prst="rect">
            <a:avLst/>
          </a:prstGeom>
        </p:spPr>
      </p:pic>
      <p:sp>
        <p:nvSpPr>
          <p:cNvPr id="3" name="TextBox 2">
            <a:extLst>
              <a:ext uri="{FF2B5EF4-FFF2-40B4-BE49-F238E27FC236}">
                <a16:creationId xmlns:a16="http://schemas.microsoft.com/office/drawing/2014/main" id="{13E4C52C-4441-431F-9CFB-52F4B88B8E4E}"/>
              </a:ext>
            </a:extLst>
          </p:cNvPr>
          <p:cNvSpPr txBox="1"/>
          <p:nvPr/>
        </p:nvSpPr>
        <p:spPr>
          <a:xfrm>
            <a:off x="6374292" y="6352143"/>
            <a:ext cx="2786853" cy="369332"/>
          </a:xfrm>
          <a:prstGeom prst="rect">
            <a:avLst/>
          </a:prstGeom>
          <a:noFill/>
        </p:spPr>
        <p:txBody>
          <a:bodyPr wrap="none" rtlCol="0">
            <a:spAutoFit/>
          </a:bodyPr>
          <a:lstStyle/>
          <a:p>
            <a:r>
              <a:rPr lang="en-US" dirty="0"/>
              <a:t>Source: </a:t>
            </a:r>
            <a:r>
              <a:rPr lang="en-US" dirty="0" err="1"/>
              <a:t>Tessum</a:t>
            </a:r>
            <a:r>
              <a:rPr lang="en-US" dirty="0"/>
              <a:t>, et al., 2012</a:t>
            </a:r>
          </a:p>
        </p:txBody>
      </p:sp>
    </p:spTree>
    <p:extLst>
      <p:ext uri="{BB962C8B-B14F-4D97-AF65-F5344CB8AC3E}">
        <p14:creationId xmlns:p14="http://schemas.microsoft.com/office/powerpoint/2010/main" val="3019424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3C53-4A81-41E6-BB2B-2AA08BFC72C0}"/>
              </a:ext>
            </a:extLst>
          </p:cNvPr>
          <p:cNvSpPr>
            <a:spLocks noGrp="1"/>
          </p:cNvSpPr>
          <p:nvPr>
            <p:ph type="title"/>
          </p:nvPr>
        </p:nvSpPr>
        <p:spPr>
          <a:xfrm>
            <a:off x="0" y="18255"/>
            <a:ext cx="10515600" cy="850425"/>
          </a:xfrm>
        </p:spPr>
        <p:txBody>
          <a:bodyPr/>
          <a:lstStyle/>
          <a:p>
            <a:r>
              <a:rPr lang="en-US" dirty="0"/>
              <a:t>Results</a:t>
            </a:r>
          </a:p>
        </p:txBody>
      </p:sp>
      <p:pic>
        <p:nvPicPr>
          <p:cNvPr id="5" name="Content Placeholder 4" descr="A close up of a map&#10;&#10;Description generated with high confidence">
            <a:extLst>
              <a:ext uri="{FF2B5EF4-FFF2-40B4-BE49-F238E27FC236}">
                <a16:creationId xmlns:a16="http://schemas.microsoft.com/office/drawing/2014/main" id="{2922543F-0283-4108-A2FD-568F687BBA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5740" y="531214"/>
            <a:ext cx="7456768" cy="5620203"/>
          </a:xfrm>
        </p:spPr>
      </p:pic>
      <p:sp>
        <p:nvSpPr>
          <p:cNvPr id="6" name="Rectangle 5">
            <a:extLst>
              <a:ext uri="{FF2B5EF4-FFF2-40B4-BE49-F238E27FC236}">
                <a16:creationId xmlns:a16="http://schemas.microsoft.com/office/drawing/2014/main" id="{B62D25A7-E48E-44E4-9782-807E790F28EB}"/>
              </a:ext>
            </a:extLst>
          </p:cNvPr>
          <p:cNvSpPr/>
          <p:nvPr/>
        </p:nvSpPr>
        <p:spPr>
          <a:xfrm>
            <a:off x="4480560" y="6326785"/>
            <a:ext cx="7711440" cy="369332"/>
          </a:xfrm>
          <a:prstGeom prst="rect">
            <a:avLst/>
          </a:prstGeom>
        </p:spPr>
        <p:txBody>
          <a:bodyPr wrap="square">
            <a:spAutoFit/>
          </a:bodyPr>
          <a:lstStyle/>
          <a:p>
            <a:r>
              <a:rPr lang="en-US" dirty="0"/>
              <a:t>Change in average annual atmospheric PM2.5 concentration</a:t>
            </a:r>
          </a:p>
        </p:txBody>
      </p:sp>
      <p:sp>
        <p:nvSpPr>
          <p:cNvPr id="8" name="TextBox 7">
            <a:extLst>
              <a:ext uri="{FF2B5EF4-FFF2-40B4-BE49-F238E27FC236}">
                <a16:creationId xmlns:a16="http://schemas.microsoft.com/office/drawing/2014/main" id="{4E73F56E-F852-46F0-BA34-C46AD442DBA5}"/>
              </a:ext>
            </a:extLst>
          </p:cNvPr>
          <p:cNvSpPr txBox="1"/>
          <p:nvPr/>
        </p:nvSpPr>
        <p:spPr>
          <a:xfrm>
            <a:off x="228600" y="1440180"/>
            <a:ext cx="381762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Additional corn  production increases PM</a:t>
            </a:r>
            <a:r>
              <a:rPr lang="en-US" sz="2400" baseline="-25000" dirty="0"/>
              <a:t>2.5</a:t>
            </a:r>
            <a:r>
              <a:rPr lang="en-US" sz="2400" dirty="0"/>
              <a:t> health impacts in the Midwest Corn Belt and West Coast.</a:t>
            </a:r>
          </a:p>
          <a:p>
            <a:endParaRPr lang="en-US" sz="2400" dirty="0"/>
          </a:p>
          <a:p>
            <a:pPr marL="285750" indent="-285750">
              <a:buFont typeface="Arial" panose="020B0604020202020204" pitchFamily="34" charset="0"/>
              <a:buChar char="•"/>
            </a:pPr>
            <a:r>
              <a:rPr lang="en-US" sz="2400" dirty="0"/>
              <a:t>Growing dedicated biomass for Cellulosic ethanol in the same region has lower PM</a:t>
            </a:r>
            <a:r>
              <a:rPr lang="en-US" sz="2400" baseline="-25000" dirty="0"/>
              <a:t>2.5</a:t>
            </a:r>
            <a:r>
              <a:rPr lang="en-US" sz="2400" dirty="0"/>
              <a:t> levels.</a:t>
            </a:r>
          </a:p>
          <a:p>
            <a:endParaRPr lang="en-US" sz="2400" dirty="0"/>
          </a:p>
          <a:p>
            <a:endParaRPr lang="en-US" sz="2400" dirty="0"/>
          </a:p>
        </p:txBody>
      </p:sp>
      <p:sp>
        <p:nvSpPr>
          <p:cNvPr id="9" name="Slide Number Placeholder 8">
            <a:extLst>
              <a:ext uri="{FF2B5EF4-FFF2-40B4-BE49-F238E27FC236}">
                <a16:creationId xmlns:a16="http://schemas.microsoft.com/office/drawing/2014/main" id="{5C873FB8-2F0A-4B66-9D99-F574CAFE4E27}"/>
              </a:ext>
            </a:extLst>
          </p:cNvPr>
          <p:cNvSpPr>
            <a:spLocks noGrp="1"/>
          </p:cNvSpPr>
          <p:nvPr>
            <p:ph type="sldNum" sz="quarter" idx="12"/>
          </p:nvPr>
        </p:nvSpPr>
        <p:spPr/>
        <p:txBody>
          <a:bodyPr/>
          <a:lstStyle/>
          <a:p>
            <a:fld id="{B458F903-104B-44E4-8FEA-81AFAD9F3060}" type="slidenum">
              <a:rPr lang="en-US" smtClean="0"/>
              <a:t>21</a:t>
            </a:fld>
            <a:endParaRPr lang="en-US"/>
          </a:p>
        </p:txBody>
      </p:sp>
    </p:spTree>
    <p:extLst>
      <p:ext uri="{BB962C8B-B14F-4D97-AF65-F5344CB8AC3E}">
        <p14:creationId xmlns:p14="http://schemas.microsoft.com/office/powerpoint/2010/main" val="3295147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3F94-3E50-412E-A03C-172AB5F7EE8E}"/>
              </a:ext>
            </a:extLst>
          </p:cNvPr>
          <p:cNvSpPr>
            <a:spLocks noGrp="1"/>
          </p:cNvSpPr>
          <p:nvPr>
            <p:ph type="title"/>
          </p:nvPr>
        </p:nvSpPr>
        <p:spPr>
          <a:xfrm>
            <a:off x="0" y="0"/>
            <a:ext cx="10515600" cy="1325563"/>
          </a:xfrm>
        </p:spPr>
        <p:txBody>
          <a:bodyPr/>
          <a:lstStyle/>
          <a:p>
            <a:r>
              <a:rPr lang="en-US" dirty="0"/>
              <a:t>Discussion</a:t>
            </a:r>
          </a:p>
        </p:txBody>
      </p:sp>
      <p:sp>
        <p:nvSpPr>
          <p:cNvPr id="3" name="Content Placeholder 2">
            <a:extLst>
              <a:ext uri="{FF2B5EF4-FFF2-40B4-BE49-F238E27FC236}">
                <a16:creationId xmlns:a16="http://schemas.microsoft.com/office/drawing/2014/main" id="{90FDA9CB-0699-4D64-A019-9D034856F82D}"/>
              </a:ext>
            </a:extLst>
          </p:cNvPr>
          <p:cNvSpPr>
            <a:spLocks noGrp="1"/>
          </p:cNvSpPr>
          <p:nvPr>
            <p:ph idx="1"/>
          </p:nvPr>
        </p:nvSpPr>
        <p:spPr/>
        <p:txBody>
          <a:bodyPr/>
          <a:lstStyle/>
          <a:p>
            <a:r>
              <a:rPr lang="en-US" dirty="0"/>
              <a:t>Food-based biofuels such as corn-grain ethanol have not been conclusively shown to reduce GHG and PM</a:t>
            </a:r>
            <a:r>
              <a:rPr lang="en-US" baseline="-25000" dirty="0"/>
              <a:t>2.5</a:t>
            </a:r>
            <a:r>
              <a:rPr lang="en-US" dirty="0"/>
              <a:t> emissions and might actually increase them.</a:t>
            </a:r>
          </a:p>
          <a:p>
            <a:endParaRPr lang="en-US" dirty="0"/>
          </a:p>
          <a:p>
            <a:r>
              <a:rPr lang="en-US" dirty="0"/>
              <a:t>Biofuels from agricultural and forestry residues are most likely to reduce GHG and PM</a:t>
            </a:r>
            <a:r>
              <a:rPr lang="en-US" baseline="-25000" dirty="0"/>
              <a:t>2.5</a:t>
            </a:r>
            <a:r>
              <a:rPr lang="en-US" dirty="0"/>
              <a:t> emissions.</a:t>
            </a:r>
          </a:p>
        </p:txBody>
      </p:sp>
      <p:sp>
        <p:nvSpPr>
          <p:cNvPr id="4" name="Slide Number Placeholder 3">
            <a:extLst>
              <a:ext uri="{FF2B5EF4-FFF2-40B4-BE49-F238E27FC236}">
                <a16:creationId xmlns:a16="http://schemas.microsoft.com/office/drawing/2014/main" id="{2D269032-7A98-44F9-B766-E656F4F16006}"/>
              </a:ext>
            </a:extLst>
          </p:cNvPr>
          <p:cNvSpPr>
            <a:spLocks noGrp="1"/>
          </p:cNvSpPr>
          <p:nvPr>
            <p:ph type="sldNum" sz="quarter" idx="12"/>
          </p:nvPr>
        </p:nvSpPr>
        <p:spPr/>
        <p:txBody>
          <a:bodyPr/>
          <a:lstStyle/>
          <a:p>
            <a:fld id="{B458F903-104B-44E4-8FEA-81AFAD9F3060}" type="slidenum">
              <a:rPr lang="en-US" smtClean="0"/>
              <a:t>22</a:t>
            </a:fld>
            <a:endParaRPr lang="en-US"/>
          </a:p>
        </p:txBody>
      </p:sp>
    </p:spTree>
    <p:extLst>
      <p:ext uri="{BB962C8B-B14F-4D97-AF65-F5344CB8AC3E}">
        <p14:creationId xmlns:p14="http://schemas.microsoft.com/office/powerpoint/2010/main" val="642744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FE628-F5EE-4451-B0D6-9C6992F51547}"/>
              </a:ext>
            </a:extLst>
          </p:cNvPr>
          <p:cNvPicPr>
            <a:picLocks noChangeAspect="1"/>
          </p:cNvPicPr>
          <p:nvPr/>
        </p:nvPicPr>
        <p:blipFill rotWithShape="1">
          <a:blip r:embed="rId3"/>
          <a:srcRect t="13515" r="1" b="1"/>
          <a:stretch/>
        </p:blipFill>
        <p:spPr>
          <a:xfrm>
            <a:off x="4636008" y="640082"/>
            <a:ext cx="6916329" cy="5577837"/>
          </a:xfrm>
          <a:prstGeom prst="rect">
            <a:avLst/>
          </a:prstGeom>
          <a:effectLst/>
        </p:spPr>
      </p:pic>
      <p:sp>
        <p:nvSpPr>
          <p:cNvPr id="2" name="Title 1">
            <a:extLst>
              <a:ext uri="{FF2B5EF4-FFF2-40B4-BE49-F238E27FC236}">
                <a16:creationId xmlns:a16="http://schemas.microsoft.com/office/drawing/2014/main" id="{6596C40C-AA39-428F-9174-63CFF3596FFE}"/>
              </a:ext>
            </a:extLst>
          </p:cNvPr>
          <p:cNvSpPr>
            <a:spLocks noGrp="1"/>
          </p:cNvSpPr>
          <p:nvPr>
            <p:ph type="title"/>
          </p:nvPr>
        </p:nvSpPr>
        <p:spPr>
          <a:xfrm>
            <a:off x="0" y="1"/>
            <a:ext cx="3667039" cy="1325880"/>
          </a:xfrm>
        </p:spPr>
        <p:txBody>
          <a:bodyPr>
            <a:normAutofit/>
          </a:bodyPr>
          <a:lstStyle/>
          <a:p>
            <a:r>
              <a:rPr lang="en-US" dirty="0"/>
              <a:t>Discussion</a:t>
            </a:r>
          </a:p>
        </p:txBody>
      </p:sp>
      <p:sp>
        <p:nvSpPr>
          <p:cNvPr id="3" name="Content Placeholder 2">
            <a:extLst>
              <a:ext uri="{FF2B5EF4-FFF2-40B4-BE49-F238E27FC236}">
                <a16:creationId xmlns:a16="http://schemas.microsoft.com/office/drawing/2014/main" id="{BF941ABB-87F6-40FC-B0BD-053145FDA81C}"/>
              </a:ext>
            </a:extLst>
          </p:cNvPr>
          <p:cNvSpPr>
            <a:spLocks noGrp="1"/>
          </p:cNvSpPr>
          <p:nvPr>
            <p:ph idx="1"/>
          </p:nvPr>
        </p:nvSpPr>
        <p:spPr>
          <a:xfrm>
            <a:off x="88900" y="1612900"/>
            <a:ext cx="4345940" cy="4610919"/>
          </a:xfrm>
        </p:spPr>
        <p:txBody>
          <a:bodyPr>
            <a:normAutofit/>
          </a:bodyPr>
          <a:lstStyle/>
          <a:p>
            <a:r>
              <a:rPr lang="en-US" sz="2000" dirty="0"/>
              <a:t>China accounts for almost half of the world ending stocks and enough for China’s domestic consumption for a year.</a:t>
            </a:r>
          </a:p>
          <a:p>
            <a:r>
              <a:rPr lang="en-US" sz="2000" dirty="0"/>
              <a:t>Fuel ethanol is the only solution for the large number of deteriorated corn stocks, which are not suitable for human or animal consumption.</a:t>
            </a:r>
          </a:p>
          <a:p>
            <a:r>
              <a:rPr lang="en-US" sz="2000" dirty="0"/>
              <a:t>Depending on the size of China’s current stockpile, China have enough corn to meet ethanol demand for two to a little more than six years.</a:t>
            </a:r>
          </a:p>
        </p:txBody>
      </p:sp>
      <p:sp>
        <p:nvSpPr>
          <p:cNvPr id="5" name="TextBox 4">
            <a:extLst>
              <a:ext uri="{FF2B5EF4-FFF2-40B4-BE49-F238E27FC236}">
                <a16:creationId xmlns:a16="http://schemas.microsoft.com/office/drawing/2014/main" id="{E9DB6E1B-1BBF-47F1-BA5E-B3241E7EB6D2}"/>
              </a:ext>
            </a:extLst>
          </p:cNvPr>
          <p:cNvSpPr txBox="1"/>
          <p:nvPr/>
        </p:nvSpPr>
        <p:spPr>
          <a:xfrm>
            <a:off x="4434840" y="6431516"/>
            <a:ext cx="7673383" cy="369332"/>
          </a:xfrm>
          <a:prstGeom prst="rect">
            <a:avLst/>
          </a:prstGeom>
          <a:noFill/>
        </p:spPr>
        <p:txBody>
          <a:bodyPr wrap="none" rtlCol="0">
            <a:spAutoFit/>
          </a:bodyPr>
          <a:lstStyle/>
          <a:p>
            <a:r>
              <a:rPr lang="en-US" dirty="0"/>
              <a:t>Source: https://gro-intelligence.com/blog/chinese-ethanol-program-corn-stocks</a:t>
            </a:r>
          </a:p>
        </p:txBody>
      </p:sp>
      <p:sp>
        <p:nvSpPr>
          <p:cNvPr id="6" name="Slide Number Placeholder 5">
            <a:extLst>
              <a:ext uri="{FF2B5EF4-FFF2-40B4-BE49-F238E27FC236}">
                <a16:creationId xmlns:a16="http://schemas.microsoft.com/office/drawing/2014/main" id="{9FD46561-6CDE-4B5D-BBD7-89904F9A6C2F}"/>
              </a:ext>
            </a:extLst>
          </p:cNvPr>
          <p:cNvSpPr>
            <a:spLocks noGrp="1"/>
          </p:cNvSpPr>
          <p:nvPr>
            <p:ph type="sldNum" sz="quarter" idx="12"/>
          </p:nvPr>
        </p:nvSpPr>
        <p:spPr>
          <a:xfrm>
            <a:off x="9359900" y="6217918"/>
            <a:ext cx="2743200" cy="365125"/>
          </a:xfrm>
        </p:spPr>
        <p:txBody>
          <a:bodyPr/>
          <a:lstStyle/>
          <a:p>
            <a:fld id="{B458F903-104B-44E4-8FEA-81AFAD9F3060}" type="slidenum">
              <a:rPr lang="en-US" smtClean="0"/>
              <a:t>23</a:t>
            </a:fld>
            <a:endParaRPr lang="en-US" dirty="0"/>
          </a:p>
        </p:txBody>
      </p:sp>
    </p:spTree>
    <p:extLst>
      <p:ext uri="{BB962C8B-B14F-4D97-AF65-F5344CB8AC3E}">
        <p14:creationId xmlns:p14="http://schemas.microsoft.com/office/powerpoint/2010/main" val="1341833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910C6-D416-4C5F-8DF8-44DC5D8E5A0B}"/>
              </a:ext>
            </a:extLst>
          </p:cNvPr>
          <p:cNvPicPr>
            <a:picLocks noChangeAspect="1"/>
          </p:cNvPicPr>
          <p:nvPr/>
        </p:nvPicPr>
        <p:blipFill>
          <a:blip r:embed="rId3"/>
          <a:stretch>
            <a:fillRect/>
          </a:stretch>
        </p:blipFill>
        <p:spPr>
          <a:xfrm>
            <a:off x="5509260" y="0"/>
            <a:ext cx="6634359" cy="6492875"/>
          </a:xfrm>
          <a:prstGeom prst="rect">
            <a:avLst/>
          </a:prstGeom>
        </p:spPr>
      </p:pic>
      <p:sp>
        <p:nvSpPr>
          <p:cNvPr id="2" name="Title 1">
            <a:extLst>
              <a:ext uri="{FF2B5EF4-FFF2-40B4-BE49-F238E27FC236}">
                <a16:creationId xmlns:a16="http://schemas.microsoft.com/office/drawing/2014/main" id="{65E21C82-2336-4A1F-8AF7-4876CE37C54A}"/>
              </a:ext>
            </a:extLst>
          </p:cNvPr>
          <p:cNvSpPr>
            <a:spLocks noGrp="1"/>
          </p:cNvSpPr>
          <p:nvPr>
            <p:ph type="title"/>
          </p:nvPr>
        </p:nvSpPr>
        <p:spPr>
          <a:xfrm>
            <a:off x="0" y="18255"/>
            <a:ext cx="10515600" cy="1325563"/>
          </a:xfrm>
        </p:spPr>
        <p:txBody>
          <a:bodyPr/>
          <a:lstStyle/>
          <a:p>
            <a:r>
              <a:rPr lang="en-US" dirty="0"/>
              <a:t>Discussion</a:t>
            </a:r>
          </a:p>
        </p:txBody>
      </p:sp>
      <p:sp>
        <p:nvSpPr>
          <p:cNvPr id="3" name="Content Placeholder 2">
            <a:extLst>
              <a:ext uri="{FF2B5EF4-FFF2-40B4-BE49-F238E27FC236}">
                <a16:creationId xmlns:a16="http://schemas.microsoft.com/office/drawing/2014/main" id="{646574CA-5109-42A5-BA81-71541459E4DF}"/>
              </a:ext>
            </a:extLst>
          </p:cNvPr>
          <p:cNvSpPr>
            <a:spLocks noGrp="1"/>
          </p:cNvSpPr>
          <p:nvPr>
            <p:ph idx="1"/>
          </p:nvPr>
        </p:nvSpPr>
        <p:spPr>
          <a:xfrm>
            <a:off x="48381" y="1825624"/>
            <a:ext cx="5492883" cy="4815205"/>
          </a:xfrm>
        </p:spPr>
        <p:txBody>
          <a:bodyPr/>
          <a:lstStyle/>
          <a:p>
            <a:r>
              <a:rPr lang="en-US" dirty="0"/>
              <a:t>The four state-owned corn ethanol producers currently account</a:t>
            </a:r>
            <a:r>
              <a:rPr lang="en-US" altLang="zh-CN" dirty="0"/>
              <a:t>s</a:t>
            </a:r>
            <a:r>
              <a:rPr lang="en-US" dirty="0"/>
              <a:t> for 64% of total output.</a:t>
            </a:r>
          </a:p>
          <a:p>
            <a:r>
              <a:rPr lang="en-US" dirty="0"/>
              <a:t>70% of cassava are imported from Southeast Asia.</a:t>
            </a:r>
          </a:p>
          <a:p>
            <a:r>
              <a:rPr lang="en-US" dirty="0"/>
              <a:t>Cellulosic ethanol production is not expected to reach large scale production until </a:t>
            </a:r>
            <a:r>
              <a:rPr lang="en-US" dirty="0">
                <a:solidFill>
                  <a:srgbClr val="FF0000"/>
                </a:solidFill>
              </a:rPr>
              <a:t>2025</a:t>
            </a:r>
            <a:r>
              <a:rPr lang="en-US" dirty="0"/>
              <a:t>. </a:t>
            </a:r>
          </a:p>
        </p:txBody>
      </p:sp>
      <p:sp>
        <p:nvSpPr>
          <p:cNvPr id="5" name="TextBox 4">
            <a:extLst>
              <a:ext uri="{FF2B5EF4-FFF2-40B4-BE49-F238E27FC236}">
                <a16:creationId xmlns:a16="http://schemas.microsoft.com/office/drawing/2014/main" id="{36D61591-5058-4C4F-8EEB-8D4C19557A8D}"/>
              </a:ext>
            </a:extLst>
          </p:cNvPr>
          <p:cNvSpPr txBox="1"/>
          <p:nvPr/>
        </p:nvSpPr>
        <p:spPr>
          <a:xfrm>
            <a:off x="5557233" y="6504940"/>
            <a:ext cx="2187009" cy="369332"/>
          </a:xfrm>
          <a:prstGeom prst="rect">
            <a:avLst/>
          </a:prstGeom>
          <a:noFill/>
        </p:spPr>
        <p:txBody>
          <a:bodyPr wrap="none" rtlCol="0">
            <a:spAutoFit/>
          </a:bodyPr>
          <a:lstStyle/>
          <a:p>
            <a:r>
              <a:rPr lang="en-US" dirty="0"/>
              <a:t>Source: Li et al,. 2017</a:t>
            </a:r>
          </a:p>
        </p:txBody>
      </p:sp>
      <p:sp>
        <p:nvSpPr>
          <p:cNvPr id="8" name="Slide Number Placeholder 7">
            <a:extLst>
              <a:ext uri="{FF2B5EF4-FFF2-40B4-BE49-F238E27FC236}">
                <a16:creationId xmlns:a16="http://schemas.microsoft.com/office/drawing/2014/main" id="{3BFF5BA7-5F43-48C8-8DDB-F48CCAAEC93D}"/>
              </a:ext>
            </a:extLst>
          </p:cNvPr>
          <p:cNvSpPr>
            <a:spLocks noGrp="1"/>
          </p:cNvSpPr>
          <p:nvPr>
            <p:ph type="sldNum" sz="quarter" idx="12"/>
          </p:nvPr>
        </p:nvSpPr>
        <p:spPr>
          <a:xfrm>
            <a:off x="9400419" y="6511130"/>
            <a:ext cx="2743200" cy="365125"/>
          </a:xfrm>
        </p:spPr>
        <p:txBody>
          <a:bodyPr/>
          <a:lstStyle/>
          <a:p>
            <a:fld id="{B458F903-104B-44E4-8FEA-81AFAD9F3060}" type="slidenum">
              <a:rPr lang="en-US" smtClean="0"/>
              <a:t>24</a:t>
            </a:fld>
            <a:endParaRPr lang="en-US" dirty="0"/>
          </a:p>
        </p:txBody>
      </p:sp>
    </p:spTree>
    <p:extLst>
      <p:ext uri="{BB962C8B-B14F-4D97-AF65-F5344CB8AC3E}">
        <p14:creationId xmlns:p14="http://schemas.microsoft.com/office/powerpoint/2010/main" val="927874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4606-F50D-4ACF-817A-36EEFD532CF0}"/>
              </a:ext>
            </a:extLst>
          </p:cNvPr>
          <p:cNvSpPr>
            <a:spLocks noGrp="1"/>
          </p:cNvSpPr>
          <p:nvPr>
            <p:ph type="title"/>
          </p:nvPr>
        </p:nvSpPr>
        <p:spPr>
          <a:xfrm>
            <a:off x="0" y="1"/>
            <a:ext cx="10515600" cy="1017270"/>
          </a:xfrm>
        </p:spPr>
        <p:txBody>
          <a:bodyPr/>
          <a:lstStyle/>
          <a:p>
            <a:r>
              <a:rPr lang="en-US" dirty="0"/>
              <a:t>Discussion</a:t>
            </a:r>
          </a:p>
        </p:txBody>
      </p:sp>
      <p:sp>
        <p:nvSpPr>
          <p:cNvPr id="8" name="Content Placeholder 7">
            <a:extLst>
              <a:ext uri="{FF2B5EF4-FFF2-40B4-BE49-F238E27FC236}">
                <a16:creationId xmlns:a16="http://schemas.microsoft.com/office/drawing/2014/main" id="{9A9F0144-8514-4A27-9780-3A61A8837E44}"/>
              </a:ext>
            </a:extLst>
          </p:cNvPr>
          <p:cNvSpPr>
            <a:spLocks noGrp="1"/>
          </p:cNvSpPr>
          <p:nvPr>
            <p:ph idx="1"/>
          </p:nvPr>
        </p:nvSpPr>
        <p:spPr>
          <a:xfrm>
            <a:off x="-114300" y="1825625"/>
            <a:ext cx="3771900" cy="4351338"/>
          </a:xfrm>
        </p:spPr>
        <p:txBody>
          <a:bodyPr/>
          <a:lstStyle/>
          <a:p>
            <a:endParaRPr lang="en-US" dirty="0"/>
          </a:p>
        </p:txBody>
      </p:sp>
      <p:pic>
        <p:nvPicPr>
          <p:cNvPr id="9" name="Picture 8">
            <a:extLst>
              <a:ext uri="{FF2B5EF4-FFF2-40B4-BE49-F238E27FC236}">
                <a16:creationId xmlns:a16="http://schemas.microsoft.com/office/drawing/2014/main" id="{F6264C4B-B63E-4470-B734-930A2E770FA0}"/>
              </a:ext>
            </a:extLst>
          </p:cNvPr>
          <p:cNvPicPr>
            <a:picLocks noChangeAspect="1"/>
          </p:cNvPicPr>
          <p:nvPr/>
        </p:nvPicPr>
        <p:blipFill>
          <a:blip r:embed="rId3"/>
          <a:stretch>
            <a:fillRect/>
          </a:stretch>
        </p:blipFill>
        <p:spPr>
          <a:xfrm>
            <a:off x="2446020" y="19365"/>
            <a:ext cx="9635490" cy="6575745"/>
          </a:xfrm>
          <a:prstGeom prst="rect">
            <a:avLst/>
          </a:prstGeom>
        </p:spPr>
      </p:pic>
      <p:sp>
        <p:nvSpPr>
          <p:cNvPr id="10" name="TextBox 9">
            <a:extLst>
              <a:ext uri="{FF2B5EF4-FFF2-40B4-BE49-F238E27FC236}">
                <a16:creationId xmlns:a16="http://schemas.microsoft.com/office/drawing/2014/main" id="{3CEB27F1-2C43-421C-AD17-E917B87B1758}"/>
              </a:ext>
            </a:extLst>
          </p:cNvPr>
          <p:cNvSpPr txBox="1"/>
          <p:nvPr/>
        </p:nvSpPr>
        <p:spPr>
          <a:xfrm>
            <a:off x="3832182" y="6488668"/>
            <a:ext cx="4397358" cy="369332"/>
          </a:xfrm>
          <a:prstGeom prst="rect">
            <a:avLst/>
          </a:prstGeom>
          <a:noFill/>
        </p:spPr>
        <p:txBody>
          <a:bodyPr wrap="none" rtlCol="0">
            <a:spAutoFit/>
          </a:bodyPr>
          <a:lstStyle/>
          <a:p>
            <a:r>
              <a:rPr lang="en-US" dirty="0"/>
              <a:t>Source: Ministry and Information Technology</a:t>
            </a:r>
          </a:p>
        </p:txBody>
      </p:sp>
      <p:sp>
        <p:nvSpPr>
          <p:cNvPr id="11" name="Slide Number Placeholder 10">
            <a:extLst>
              <a:ext uri="{FF2B5EF4-FFF2-40B4-BE49-F238E27FC236}">
                <a16:creationId xmlns:a16="http://schemas.microsoft.com/office/drawing/2014/main" id="{A903F541-94D7-4DEC-8595-2A03FD68F110}"/>
              </a:ext>
            </a:extLst>
          </p:cNvPr>
          <p:cNvSpPr>
            <a:spLocks noGrp="1"/>
          </p:cNvSpPr>
          <p:nvPr>
            <p:ph type="sldNum" sz="quarter" idx="12"/>
          </p:nvPr>
        </p:nvSpPr>
        <p:spPr>
          <a:xfrm>
            <a:off x="9338310" y="6492875"/>
            <a:ext cx="2743200" cy="365125"/>
          </a:xfrm>
        </p:spPr>
        <p:txBody>
          <a:bodyPr/>
          <a:lstStyle/>
          <a:p>
            <a:fld id="{B458F903-104B-44E4-8FEA-81AFAD9F3060}" type="slidenum">
              <a:rPr lang="en-US" smtClean="0"/>
              <a:t>25</a:t>
            </a:fld>
            <a:endParaRPr lang="en-US"/>
          </a:p>
        </p:txBody>
      </p:sp>
    </p:spTree>
    <p:extLst>
      <p:ext uri="{BB962C8B-B14F-4D97-AF65-F5344CB8AC3E}">
        <p14:creationId xmlns:p14="http://schemas.microsoft.com/office/powerpoint/2010/main" val="3344019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184-F102-460D-84AE-247E1A931B38}"/>
              </a:ext>
            </a:extLst>
          </p:cNvPr>
          <p:cNvSpPr>
            <a:spLocks noGrp="1"/>
          </p:cNvSpPr>
          <p:nvPr>
            <p:ph type="title"/>
          </p:nvPr>
        </p:nvSpPr>
        <p:spPr>
          <a:xfrm>
            <a:off x="0" y="1"/>
            <a:ext cx="10515600" cy="1097280"/>
          </a:xfrm>
        </p:spPr>
        <p:txBody>
          <a:bodyPr/>
          <a:lstStyle/>
          <a:p>
            <a:r>
              <a:rPr lang="en-US" dirty="0"/>
              <a:t>Discussion</a:t>
            </a:r>
          </a:p>
        </p:txBody>
      </p:sp>
      <p:pic>
        <p:nvPicPr>
          <p:cNvPr id="6" name="Picture 5">
            <a:extLst>
              <a:ext uri="{FF2B5EF4-FFF2-40B4-BE49-F238E27FC236}">
                <a16:creationId xmlns:a16="http://schemas.microsoft.com/office/drawing/2014/main" id="{A3FE420D-A00B-4A74-976C-8C94A944A4B4}"/>
              </a:ext>
            </a:extLst>
          </p:cNvPr>
          <p:cNvPicPr>
            <a:picLocks noChangeAspect="1"/>
          </p:cNvPicPr>
          <p:nvPr/>
        </p:nvPicPr>
        <p:blipFill>
          <a:blip r:embed="rId3"/>
          <a:stretch>
            <a:fillRect/>
          </a:stretch>
        </p:blipFill>
        <p:spPr>
          <a:xfrm>
            <a:off x="1875200" y="795427"/>
            <a:ext cx="10060768" cy="5267146"/>
          </a:xfrm>
          <a:prstGeom prst="rect">
            <a:avLst/>
          </a:prstGeom>
        </p:spPr>
      </p:pic>
      <p:sp>
        <p:nvSpPr>
          <p:cNvPr id="3" name="Content Placeholder 2">
            <a:extLst>
              <a:ext uri="{FF2B5EF4-FFF2-40B4-BE49-F238E27FC236}">
                <a16:creationId xmlns:a16="http://schemas.microsoft.com/office/drawing/2014/main" id="{1A7AAC70-534B-4BD3-B51F-AA7D710915E1}"/>
              </a:ext>
            </a:extLst>
          </p:cNvPr>
          <p:cNvSpPr>
            <a:spLocks noGrp="1"/>
          </p:cNvSpPr>
          <p:nvPr>
            <p:ph idx="1"/>
          </p:nvPr>
        </p:nvSpPr>
        <p:spPr>
          <a:xfrm>
            <a:off x="0" y="4023963"/>
            <a:ext cx="4373880" cy="4351338"/>
          </a:xfrm>
        </p:spPr>
        <p:txBody>
          <a:bodyPr/>
          <a:lstStyle/>
          <a:p>
            <a:pPr marL="0" indent="0">
              <a:buNone/>
            </a:pPr>
            <a:r>
              <a:rPr lang="en-US" dirty="0"/>
              <a:t>There are more than 200 bioethanol plants in U.S..</a:t>
            </a:r>
          </a:p>
        </p:txBody>
      </p:sp>
      <p:sp>
        <p:nvSpPr>
          <p:cNvPr id="7" name="TextBox 6">
            <a:extLst>
              <a:ext uri="{FF2B5EF4-FFF2-40B4-BE49-F238E27FC236}">
                <a16:creationId xmlns:a16="http://schemas.microsoft.com/office/drawing/2014/main" id="{A45BCC72-4085-4261-B1B3-C94195FEE132}"/>
              </a:ext>
            </a:extLst>
          </p:cNvPr>
          <p:cNvSpPr txBox="1"/>
          <p:nvPr/>
        </p:nvSpPr>
        <p:spPr>
          <a:xfrm>
            <a:off x="4760719" y="6306104"/>
            <a:ext cx="5620769" cy="369332"/>
          </a:xfrm>
          <a:prstGeom prst="rect">
            <a:avLst/>
          </a:prstGeom>
          <a:noFill/>
        </p:spPr>
        <p:txBody>
          <a:bodyPr wrap="none" rtlCol="0">
            <a:spAutoFit/>
          </a:bodyPr>
          <a:lstStyle/>
          <a:p>
            <a:r>
              <a:rPr lang="en-US" dirty="0"/>
              <a:t>Source: NREL </a:t>
            </a:r>
            <a:r>
              <a:rPr lang="en-US" dirty="0" err="1"/>
              <a:t>BioFuels</a:t>
            </a:r>
            <a:r>
              <a:rPr lang="en-US" dirty="0"/>
              <a:t> Atlas-http://maps.nrel.gov/</a:t>
            </a:r>
            <a:r>
              <a:rPr lang="en-US" dirty="0" err="1"/>
              <a:t>biomss</a:t>
            </a:r>
            <a:r>
              <a:rPr lang="en-US" dirty="0"/>
              <a:t>)</a:t>
            </a:r>
          </a:p>
        </p:txBody>
      </p:sp>
      <p:sp>
        <p:nvSpPr>
          <p:cNvPr id="8" name="Slide Number Placeholder 7">
            <a:extLst>
              <a:ext uri="{FF2B5EF4-FFF2-40B4-BE49-F238E27FC236}">
                <a16:creationId xmlns:a16="http://schemas.microsoft.com/office/drawing/2014/main" id="{E239FBEC-5BB9-4363-BCF2-8064F2EDC1A4}"/>
              </a:ext>
            </a:extLst>
          </p:cNvPr>
          <p:cNvSpPr>
            <a:spLocks noGrp="1"/>
          </p:cNvSpPr>
          <p:nvPr>
            <p:ph type="sldNum" sz="quarter" idx="12"/>
          </p:nvPr>
        </p:nvSpPr>
        <p:spPr>
          <a:xfrm>
            <a:off x="9364980" y="6492874"/>
            <a:ext cx="2743200" cy="365125"/>
          </a:xfrm>
        </p:spPr>
        <p:txBody>
          <a:bodyPr/>
          <a:lstStyle/>
          <a:p>
            <a:fld id="{B458F903-104B-44E4-8FEA-81AFAD9F3060}" type="slidenum">
              <a:rPr lang="en-US" smtClean="0"/>
              <a:t>26</a:t>
            </a:fld>
            <a:endParaRPr lang="en-US"/>
          </a:p>
        </p:txBody>
      </p:sp>
    </p:spTree>
    <p:extLst>
      <p:ext uri="{BB962C8B-B14F-4D97-AF65-F5344CB8AC3E}">
        <p14:creationId xmlns:p14="http://schemas.microsoft.com/office/powerpoint/2010/main" val="2708314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978E-98F2-4475-93A9-C24C50808AA8}"/>
              </a:ext>
            </a:extLst>
          </p:cNvPr>
          <p:cNvSpPr>
            <a:spLocks noGrp="1"/>
          </p:cNvSpPr>
          <p:nvPr>
            <p:ph type="title"/>
          </p:nvPr>
        </p:nvSpPr>
        <p:spPr>
          <a:xfrm>
            <a:off x="0" y="18255"/>
            <a:ext cx="10515600" cy="1325563"/>
          </a:xfrm>
        </p:spPr>
        <p:txBody>
          <a:bodyPr/>
          <a:lstStyle/>
          <a:p>
            <a:r>
              <a:rPr lang="en-US" dirty="0"/>
              <a:t>Discussion</a:t>
            </a:r>
          </a:p>
        </p:txBody>
      </p:sp>
      <p:sp>
        <p:nvSpPr>
          <p:cNvPr id="3" name="Content Placeholder 2">
            <a:extLst>
              <a:ext uri="{FF2B5EF4-FFF2-40B4-BE49-F238E27FC236}">
                <a16:creationId xmlns:a16="http://schemas.microsoft.com/office/drawing/2014/main" id="{644E4B4E-7F06-4144-8609-24BA8CC8D67F}"/>
              </a:ext>
            </a:extLst>
          </p:cNvPr>
          <p:cNvSpPr>
            <a:spLocks noGrp="1"/>
          </p:cNvSpPr>
          <p:nvPr>
            <p:ph idx="1"/>
          </p:nvPr>
        </p:nvSpPr>
        <p:spPr/>
        <p:txBody>
          <a:bodyPr/>
          <a:lstStyle/>
          <a:p>
            <a:r>
              <a:rPr lang="en-US" dirty="0"/>
              <a:t>The Chinese ethanol industry is heavily regulated with licensed production operating in a closed market. </a:t>
            </a:r>
          </a:p>
          <a:p>
            <a:r>
              <a:rPr lang="en-US" dirty="0"/>
              <a:t>Licensed producers  (state-owned companies) are only allowed to                    supply local provincial market or designated cities. </a:t>
            </a:r>
          </a:p>
          <a:p>
            <a:r>
              <a:rPr lang="en-US" dirty="0"/>
              <a:t>The ethanol price is not determined by agricultural commodity markets, instead it is directly coupled to production cost of gasoline set at 0.911 times the ex-factory price of 90 grade gasoline.</a:t>
            </a:r>
          </a:p>
        </p:txBody>
      </p:sp>
      <p:sp>
        <p:nvSpPr>
          <p:cNvPr id="4" name="Slide Number Placeholder 3">
            <a:extLst>
              <a:ext uri="{FF2B5EF4-FFF2-40B4-BE49-F238E27FC236}">
                <a16:creationId xmlns:a16="http://schemas.microsoft.com/office/drawing/2014/main" id="{8195BBD1-6AC4-43C9-8167-18F4B6F4BB9D}"/>
              </a:ext>
            </a:extLst>
          </p:cNvPr>
          <p:cNvSpPr>
            <a:spLocks noGrp="1"/>
          </p:cNvSpPr>
          <p:nvPr>
            <p:ph type="sldNum" sz="quarter" idx="12"/>
          </p:nvPr>
        </p:nvSpPr>
        <p:spPr/>
        <p:txBody>
          <a:bodyPr/>
          <a:lstStyle/>
          <a:p>
            <a:fld id="{B458F903-104B-44E4-8FEA-81AFAD9F3060}" type="slidenum">
              <a:rPr lang="en-US" smtClean="0"/>
              <a:t>27</a:t>
            </a:fld>
            <a:endParaRPr lang="en-US"/>
          </a:p>
        </p:txBody>
      </p:sp>
    </p:spTree>
    <p:extLst>
      <p:ext uri="{BB962C8B-B14F-4D97-AF65-F5344CB8AC3E}">
        <p14:creationId xmlns:p14="http://schemas.microsoft.com/office/powerpoint/2010/main" val="1269263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243D-5BCF-49D5-964E-DA6E3B681C1E}"/>
              </a:ext>
            </a:extLst>
          </p:cNvPr>
          <p:cNvSpPr>
            <a:spLocks noGrp="1"/>
          </p:cNvSpPr>
          <p:nvPr>
            <p:ph type="title"/>
          </p:nvPr>
        </p:nvSpPr>
        <p:spPr>
          <a:xfrm>
            <a:off x="0" y="18255"/>
            <a:ext cx="10515600" cy="1325563"/>
          </a:xfrm>
        </p:spPr>
        <p:txBody>
          <a:bodyPr>
            <a:normAutofit/>
          </a:bodyPr>
          <a:lstStyle/>
          <a:p>
            <a:r>
              <a:rPr lang="en-US" dirty="0"/>
              <a:t>Discussion</a:t>
            </a:r>
          </a:p>
        </p:txBody>
      </p:sp>
      <p:sp>
        <p:nvSpPr>
          <p:cNvPr id="3" name="Content Placeholder 2">
            <a:extLst>
              <a:ext uri="{FF2B5EF4-FFF2-40B4-BE49-F238E27FC236}">
                <a16:creationId xmlns:a16="http://schemas.microsoft.com/office/drawing/2014/main" id="{2815704C-19EE-4421-A986-2E2FAF209236}"/>
              </a:ext>
            </a:extLst>
          </p:cNvPr>
          <p:cNvSpPr>
            <a:spLocks noGrp="1"/>
          </p:cNvSpPr>
          <p:nvPr>
            <p:ph idx="1"/>
          </p:nvPr>
        </p:nvSpPr>
        <p:spPr>
          <a:xfrm>
            <a:off x="7552944" y="1825625"/>
            <a:ext cx="4639056" cy="4351338"/>
          </a:xfrm>
        </p:spPr>
        <p:txBody>
          <a:bodyPr>
            <a:normAutofit/>
          </a:bodyPr>
          <a:lstStyle/>
          <a:p>
            <a:r>
              <a:rPr lang="en-US" sz="2000" dirty="0"/>
              <a:t>China National Cereals, Oils and Foodstuffs Corporation (COFCO), is one of the pioneering companies in Chinese ethanol industry.</a:t>
            </a:r>
          </a:p>
          <a:p>
            <a:endParaRPr lang="en-US" sz="2000" dirty="0"/>
          </a:p>
          <a:p>
            <a:r>
              <a:rPr lang="en-US" sz="2000" dirty="0"/>
              <a:t>By the end of 2013, COFCO accounts for 47% of domestic ethanol production.</a:t>
            </a:r>
          </a:p>
          <a:p>
            <a:endParaRPr lang="en-US" sz="2000" dirty="0"/>
          </a:p>
          <a:p>
            <a:r>
              <a:rPr lang="en-US" sz="2000" b="1" dirty="0"/>
              <a:t>The market does not </a:t>
            </a:r>
            <a:r>
              <a:rPr lang="en-US" altLang="zh-CN" sz="2000" b="1" dirty="0"/>
              <a:t>signal the sound policy change.</a:t>
            </a:r>
            <a:endParaRPr lang="en-US" sz="2000" b="1" dirty="0"/>
          </a:p>
        </p:txBody>
      </p:sp>
      <p:sp>
        <p:nvSpPr>
          <p:cNvPr id="5" name="TextBox 4">
            <a:extLst>
              <a:ext uri="{FF2B5EF4-FFF2-40B4-BE49-F238E27FC236}">
                <a16:creationId xmlns:a16="http://schemas.microsoft.com/office/drawing/2014/main" id="{E78E3FF5-FDAD-4F3C-842D-3D5C0AE6C2FC}"/>
              </a:ext>
            </a:extLst>
          </p:cNvPr>
          <p:cNvSpPr txBox="1"/>
          <p:nvPr/>
        </p:nvSpPr>
        <p:spPr>
          <a:xfrm>
            <a:off x="169164" y="6425963"/>
            <a:ext cx="2385397" cy="369332"/>
          </a:xfrm>
          <a:prstGeom prst="rect">
            <a:avLst/>
          </a:prstGeom>
          <a:noFill/>
        </p:spPr>
        <p:txBody>
          <a:bodyPr wrap="none" rtlCol="0">
            <a:spAutoFit/>
          </a:bodyPr>
          <a:lstStyle/>
          <a:p>
            <a:r>
              <a:rPr lang="en-US" dirty="0"/>
              <a:t>Source: Google Finance</a:t>
            </a:r>
          </a:p>
        </p:txBody>
      </p:sp>
      <p:sp>
        <p:nvSpPr>
          <p:cNvPr id="6" name="Slide Number Placeholder 5">
            <a:extLst>
              <a:ext uri="{FF2B5EF4-FFF2-40B4-BE49-F238E27FC236}">
                <a16:creationId xmlns:a16="http://schemas.microsoft.com/office/drawing/2014/main" id="{0B2336A6-5E8D-4044-95A9-366281908303}"/>
              </a:ext>
            </a:extLst>
          </p:cNvPr>
          <p:cNvSpPr>
            <a:spLocks noGrp="1"/>
          </p:cNvSpPr>
          <p:nvPr>
            <p:ph type="sldNum" sz="quarter" idx="12"/>
          </p:nvPr>
        </p:nvSpPr>
        <p:spPr/>
        <p:txBody>
          <a:bodyPr/>
          <a:lstStyle/>
          <a:p>
            <a:fld id="{B458F903-104B-44E4-8FEA-81AFAD9F3060}" type="slidenum">
              <a:rPr lang="en-US" smtClean="0"/>
              <a:t>28</a:t>
            </a:fld>
            <a:endParaRPr lang="en-US"/>
          </a:p>
        </p:txBody>
      </p:sp>
      <p:pic>
        <p:nvPicPr>
          <p:cNvPr id="7" name="Picture 6">
            <a:extLst>
              <a:ext uri="{FF2B5EF4-FFF2-40B4-BE49-F238E27FC236}">
                <a16:creationId xmlns:a16="http://schemas.microsoft.com/office/drawing/2014/main" id="{E8074BE3-CE35-4231-AAE9-1AD496523087}"/>
              </a:ext>
            </a:extLst>
          </p:cNvPr>
          <p:cNvPicPr>
            <a:picLocks noChangeAspect="1"/>
          </p:cNvPicPr>
          <p:nvPr/>
        </p:nvPicPr>
        <p:blipFill>
          <a:blip r:embed="rId3"/>
          <a:stretch>
            <a:fillRect/>
          </a:stretch>
        </p:blipFill>
        <p:spPr>
          <a:xfrm>
            <a:off x="169164" y="950725"/>
            <a:ext cx="7383780" cy="5226238"/>
          </a:xfrm>
          <a:prstGeom prst="rect">
            <a:avLst/>
          </a:prstGeom>
        </p:spPr>
      </p:pic>
    </p:spTree>
    <p:extLst>
      <p:ext uri="{BB962C8B-B14F-4D97-AF65-F5344CB8AC3E}">
        <p14:creationId xmlns:p14="http://schemas.microsoft.com/office/powerpoint/2010/main" val="1088010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A00F-651A-4FDC-8064-5F4B6E3C04A0}"/>
              </a:ext>
            </a:extLst>
          </p:cNvPr>
          <p:cNvSpPr>
            <a:spLocks noGrp="1"/>
          </p:cNvSpPr>
          <p:nvPr>
            <p:ph type="title"/>
          </p:nvPr>
        </p:nvSpPr>
        <p:spPr>
          <a:xfrm>
            <a:off x="0" y="0"/>
            <a:ext cx="10515600" cy="1325563"/>
          </a:xfrm>
        </p:spPr>
        <p:txBody>
          <a:bodyPr/>
          <a:lstStyle/>
          <a:p>
            <a:r>
              <a:rPr lang="en-US" dirty="0"/>
              <a:t>Conclusion</a:t>
            </a:r>
          </a:p>
        </p:txBody>
      </p:sp>
      <p:sp>
        <p:nvSpPr>
          <p:cNvPr id="3" name="Content Placeholder 2">
            <a:extLst>
              <a:ext uri="{FF2B5EF4-FFF2-40B4-BE49-F238E27FC236}">
                <a16:creationId xmlns:a16="http://schemas.microsoft.com/office/drawing/2014/main" id="{0244AFDB-62D1-4D87-B63F-537888EAB462}"/>
              </a:ext>
            </a:extLst>
          </p:cNvPr>
          <p:cNvSpPr>
            <a:spLocks noGrp="1"/>
          </p:cNvSpPr>
          <p:nvPr>
            <p:ph idx="1"/>
          </p:nvPr>
        </p:nvSpPr>
        <p:spPr>
          <a:xfrm>
            <a:off x="472440" y="1665287"/>
            <a:ext cx="10881360" cy="4351338"/>
          </a:xfrm>
        </p:spPr>
        <p:txBody>
          <a:bodyPr>
            <a:normAutofit lnSpcReduction="10000"/>
          </a:bodyPr>
          <a:lstStyle/>
          <a:p>
            <a:r>
              <a:rPr lang="en-US" dirty="0"/>
              <a:t>The Chinese ethanol industry is still at early development stage.</a:t>
            </a:r>
          </a:p>
          <a:p>
            <a:endParaRPr lang="en-US" dirty="0"/>
          </a:p>
          <a:p>
            <a:r>
              <a:rPr lang="en-US" dirty="0"/>
              <a:t>Obstacles feedstock supplements, facility capacity all still lie ahead of the industry. </a:t>
            </a:r>
          </a:p>
          <a:p>
            <a:endParaRPr lang="en-US" dirty="0"/>
          </a:p>
          <a:p>
            <a:r>
              <a:rPr lang="en-US" dirty="0"/>
              <a:t>There is still big gap to the 2020 10 million </a:t>
            </a:r>
            <a:r>
              <a:rPr lang="en-US" dirty="0" err="1"/>
              <a:t>tonne</a:t>
            </a:r>
            <a:r>
              <a:rPr lang="en-US" dirty="0"/>
              <a:t> capacity target. </a:t>
            </a:r>
          </a:p>
          <a:p>
            <a:endParaRPr lang="en-US" dirty="0"/>
          </a:p>
          <a:p>
            <a:r>
              <a:rPr lang="en-US" dirty="0"/>
              <a:t>The second-generation biofuels provides an</a:t>
            </a:r>
            <a:r>
              <a:rPr lang="zh-CN" altLang="en-US" dirty="0"/>
              <a:t> </a:t>
            </a:r>
            <a:r>
              <a:rPr lang="en-US" dirty="0"/>
              <a:t>opportunity for China to diminish its dependency on fossil fuel imports and to fight environmental issues.</a:t>
            </a:r>
          </a:p>
        </p:txBody>
      </p:sp>
      <p:sp>
        <p:nvSpPr>
          <p:cNvPr id="4" name="Slide Number Placeholder 3">
            <a:extLst>
              <a:ext uri="{FF2B5EF4-FFF2-40B4-BE49-F238E27FC236}">
                <a16:creationId xmlns:a16="http://schemas.microsoft.com/office/drawing/2014/main" id="{A3B8A27E-54D0-4C96-B569-35317D3F340E}"/>
              </a:ext>
            </a:extLst>
          </p:cNvPr>
          <p:cNvSpPr>
            <a:spLocks noGrp="1"/>
          </p:cNvSpPr>
          <p:nvPr>
            <p:ph type="sldNum" sz="quarter" idx="12"/>
          </p:nvPr>
        </p:nvSpPr>
        <p:spPr/>
        <p:txBody>
          <a:bodyPr/>
          <a:lstStyle/>
          <a:p>
            <a:fld id="{B458F903-104B-44E4-8FEA-81AFAD9F3060}" type="slidenum">
              <a:rPr lang="en-US" smtClean="0"/>
              <a:t>29</a:t>
            </a:fld>
            <a:endParaRPr lang="en-US"/>
          </a:p>
        </p:txBody>
      </p:sp>
    </p:spTree>
    <p:extLst>
      <p:ext uri="{BB962C8B-B14F-4D97-AF65-F5344CB8AC3E}">
        <p14:creationId xmlns:p14="http://schemas.microsoft.com/office/powerpoint/2010/main" val="554076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22BB4F03-4463-45CC-89A7-8E03412EDDB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80E1AEAE-1F52-4C29-925C-27738417E9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33B86BAE-87B4-4192-ABB2-627FFC965A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chemeClr val="tx1"/>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A3B16A00-A549-4B07-B8C2-4B3A966D9E2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chemeClr val="tx1"/>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3" name="Rectangle 195">
            <a:extLst>
              <a:ext uri="{FF2B5EF4-FFF2-40B4-BE49-F238E27FC236}">
                <a16:creationId xmlns:a16="http://schemas.microsoft.com/office/drawing/2014/main" id="{EBB6D9F6-3E47-45AD-8461-718A3C87E3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Related image">
            <a:extLst>
              <a:ext uri="{FF2B5EF4-FFF2-40B4-BE49-F238E27FC236}">
                <a16:creationId xmlns:a16="http://schemas.microsoft.com/office/drawing/2014/main" id="{CEFE4351-6CE8-4021-94DA-4AA6A04EF7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209596" y="822750"/>
            <a:ext cx="2599986" cy="1991348"/>
          </a:xfrm>
          <a:prstGeom prst="rect">
            <a:avLst/>
          </a:prstGeom>
          <a:noFill/>
          <a:extLst>
            <a:ext uri="{909E8E84-426E-40DD-AFC4-6F175D3DCCD1}">
              <a14:hiddenFill xmlns:a14="http://schemas.microsoft.com/office/drawing/2010/main">
                <a:solidFill>
                  <a:srgbClr val="FFFFFF"/>
                </a:solidFill>
              </a14:hiddenFill>
            </a:ext>
          </a:extLst>
        </p:spPr>
      </p:pic>
      <p:pic>
        <p:nvPicPr>
          <p:cNvPr id="2053" name="Content Placeholder 5">
            <a:extLst>
              <a:ext uri="{FF2B5EF4-FFF2-40B4-BE49-F238E27FC236}">
                <a16:creationId xmlns:a16="http://schemas.microsoft.com/office/drawing/2014/main" id="{98F391F5-715F-4C13-85FC-B9FB6FAB707F}"/>
              </a:ext>
            </a:extLst>
          </p:cNvPr>
          <p:cNvPicPr>
            <a:picLocks noChangeAspect="1"/>
          </p:cNvPicPr>
          <p:nvPr/>
        </p:nvPicPr>
        <p:blipFill rotWithShape="1">
          <a:blip r:embed="rId4"/>
          <a:srcRect/>
          <a:stretch/>
        </p:blipFill>
        <p:spPr>
          <a:xfrm>
            <a:off x="5108119" y="4213230"/>
            <a:ext cx="3502481" cy="2143120"/>
          </a:xfrm>
          <a:prstGeom prst="rect">
            <a:avLst/>
          </a:prstGeom>
        </p:spPr>
      </p:pic>
      <p:pic>
        <p:nvPicPr>
          <p:cNvPr id="7" name="Picture 6">
            <a:extLst>
              <a:ext uri="{FF2B5EF4-FFF2-40B4-BE49-F238E27FC236}">
                <a16:creationId xmlns:a16="http://schemas.microsoft.com/office/drawing/2014/main" id="{B8BAE91C-64F9-49B9-A6D5-48B17BE17736}"/>
              </a:ext>
            </a:extLst>
          </p:cNvPr>
          <p:cNvPicPr>
            <a:picLocks noChangeAspect="1"/>
          </p:cNvPicPr>
          <p:nvPr/>
        </p:nvPicPr>
        <p:blipFill rotWithShape="1">
          <a:blip r:embed="rId5"/>
          <a:srcRect/>
          <a:stretch/>
        </p:blipFill>
        <p:spPr>
          <a:xfrm>
            <a:off x="9279639" y="4213230"/>
            <a:ext cx="2438503" cy="1627700"/>
          </a:xfrm>
          <a:prstGeom prst="rect">
            <a:avLst/>
          </a:prstGeom>
        </p:spPr>
      </p:pic>
      <p:pic>
        <p:nvPicPr>
          <p:cNvPr id="5" name="Picture 4">
            <a:extLst>
              <a:ext uri="{FF2B5EF4-FFF2-40B4-BE49-F238E27FC236}">
                <a16:creationId xmlns:a16="http://schemas.microsoft.com/office/drawing/2014/main" id="{7AA925ED-CB83-47A0-A3A1-715F8F4FAC66}"/>
              </a:ext>
            </a:extLst>
          </p:cNvPr>
          <p:cNvPicPr>
            <a:picLocks noChangeAspect="1"/>
          </p:cNvPicPr>
          <p:nvPr/>
        </p:nvPicPr>
        <p:blipFill rotWithShape="1">
          <a:blip r:embed="rId6"/>
          <a:srcRect/>
          <a:stretch/>
        </p:blipFill>
        <p:spPr>
          <a:xfrm>
            <a:off x="5174153" y="579216"/>
            <a:ext cx="3537386" cy="3169824"/>
          </a:xfrm>
          <a:prstGeom prst="rect">
            <a:avLst/>
          </a:prstGeom>
        </p:spPr>
      </p:pic>
      <p:sp>
        <p:nvSpPr>
          <p:cNvPr id="2" name="Title 1">
            <a:extLst>
              <a:ext uri="{FF2B5EF4-FFF2-40B4-BE49-F238E27FC236}">
                <a16:creationId xmlns:a16="http://schemas.microsoft.com/office/drawing/2014/main" id="{E638828A-5500-4C37-A0D1-17794FCAE10B}"/>
              </a:ext>
            </a:extLst>
          </p:cNvPr>
          <p:cNvSpPr>
            <a:spLocks noGrp="1"/>
          </p:cNvSpPr>
          <p:nvPr>
            <p:ph type="title"/>
          </p:nvPr>
        </p:nvSpPr>
        <p:spPr>
          <a:xfrm>
            <a:off x="0" y="0"/>
            <a:ext cx="3387106" cy="1645501"/>
          </a:xfrm>
        </p:spPr>
        <p:txBody>
          <a:bodyPr>
            <a:normAutofit/>
          </a:bodyPr>
          <a:lstStyle/>
          <a:p>
            <a:r>
              <a:rPr lang="en-US" dirty="0"/>
              <a:t>Motivation</a:t>
            </a:r>
          </a:p>
        </p:txBody>
      </p:sp>
      <p:sp>
        <p:nvSpPr>
          <p:cNvPr id="2055" name="Content Placeholder 2054">
            <a:extLst>
              <a:ext uri="{FF2B5EF4-FFF2-40B4-BE49-F238E27FC236}">
                <a16:creationId xmlns:a16="http://schemas.microsoft.com/office/drawing/2014/main" id="{5E0E3FCF-B70F-4F8F-85F5-8E7B315DE080}"/>
              </a:ext>
            </a:extLst>
          </p:cNvPr>
          <p:cNvSpPr>
            <a:spLocks noGrp="1"/>
          </p:cNvSpPr>
          <p:nvPr>
            <p:ph idx="1"/>
          </p:nvPr>
        </p:nvSpPr>
        <p:spPr>
          <a:xfrm>
            <a:off x="91440" y="1695183"/>
            <a:ext cx="3974607" cy="4451617"/>
          </a:xfrm>
        </p:spPr>
        <p:txBody>
          <a:bodyPr>
            <a:normAutofit fontScale="92500" lnSpcReduction="10000"/>
          </a:bodyPr>
          <a:lstStyle/>
          <a:p>
            <a:pPr marL="0" indent="0">
              <a:buNone/>
            </a:pPr>
            <a:r>
              <a:rPr lang="en-US" sz="3200" b="1" dirty="0"/>
              <a:t>Three birds with one stone </a:t>
            </a:r>
          </a:p>
          <a:p>
            <a:pPr marL="0" indent="0">
              <a:buNone/>
            </a:pPr>
            <a:endParaRPr lang="en-US" sz="3200" b="1" dirty="0"/>
          </a:p>
          <a:p>
            <a:pPr>
              <a:buFont typeface="Wingdings" panose="05000000000000000000" pitchFamily="2" charset="2"/>
              <a:buChar char="Ø"/>
            </a:pPr>
            <a:r>
              <a:rPr lang="en-US" dirty="0"/>
              <a:t>Use up damaged stocks </a:t>
            </a:r>
          </a:p>
          <a:p>
            <a:pPr>
              <a:buFont typeface="Wingdings" panose="05000000000000000000" pitchFamily="2" charset="2"/>
              <a:buChar char="Ø"/>
            </a:pPr>
            <a:endParaRPr lang="en-US" dirty="0"/>
          </a:p>
          <a:p>
            <a:pPr>
              <a:buFont typeface="Wingdings" panose="05000000000000000000" pitchFamily="2" charset="2"/>
              <a:buChar char="Ø"/>
            </a:pPr>
            <a:r>
              <a:rPr lang="en-US" dirty="0"/>
              <a:t>Less air pollutants </a:t>
            </a:r>
            <a:r>
              <a:rPr lang="en-US" altLang="zh-CN" dirty="0"/>
              <a:t>from vehicles</a:t>
            </a:r>
          </a:p>
          <a:p>
            <a:pPr>
              <a:buFont typeface="Wingdings" panose="05000000000000000000" pitchFamily="2" charset="2"/>
              <a:buChar char="Ø"/>
            </a:pPr>
            <a:endParaRPr lang="en-US" dirty="0"/>
          </a:p>
          <a:p>
            <a:pPr>
              <a:buFont typeface="Wingdings" panose="05000000000000000000" pitchFamily="2" charset="2"/>
              <a:buChar char="Ø"/>
            </a:pPr>
            <a:r>
              <a:rPr lang="en-US" dirty="0"/>
              <a:t>Less open biomass burning</a:t>
            </a:r>
          </a:p>
        </p:txBody>
      </p:sp>
      <p:sp>
        <p:nvSpPr>
          <p:cNvPr id="6" name="Slide Number Placeholder 5">
            <a:extLst>
              <a:ext uri="{FF2B5EF4-FFF2-40B4-BE49-F238E27FC236}">
                <a16:creationId xmlns:a16="http://schemas.microsoft.com/office/drawing/2014/main" id="{0EFD72D6-81FB-401C-A2D0-48A7B6190B99}"/>
              </a:ext>
            </a:extLst>
          </p:cNvPr>
          <p:cNvSpPr>
            <a:spLocks noGrp="1"/>
          </p:cNvSpPr>
          <p:nvPr>
            <p:ph type="sldNum" sz="quarter" idx="12"/>
          </p:nvPr>
        </p:nvSpPr>
        <p:spPr/>
        <p:txBody>
          <a:bodyPr/>
          <a:lstStyle/>
          <a:p>
            <a:fld id="{B458F903-104B-44E4-8FEA-81AFAD9F3060}" type="slidenum">
              <a:rPr lang="en-US" smtClean="0"/>
              <a:t>3</a:t>
            </a:fld>
            <a:endParaRPr lang="en-US"/>
          </a:p>
        </p:txBody>
      </p:sp>
    </p:spTree>
    <p:extLst>
      <p:ext uri="{BB962C8B-B14F-4D97-AF65-F5344CB8AC3E}">
        <p14:creationId xmlns:p14="http://schemas.microsoft.com/office/powerpoint/2010/main" val="202252934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84E7-E492-4860-BCC7-7BD7FCA26DD5}"/>
              </a:ext>
            </a:extLst>
          </p:cNvPr>
          <p:cNvSpPr>
            <a:spLocks noGrp="1"/>
          </p:cNvSpPr>
          <p:nvPr>
            <p:ph type="title"/>
          </p:nvPr>
        </p:nvSpPr>
        <p:spPr>
          <a:xfrm>
            <a:off x="0" y="18256"/>
            <a:ext cx="10515600" cy="954692"/>
          </a:xfrm>
        </p:spPr>
        <p:txBody>
          <a:bodyPr/>
          <a:lstStyle/>
          <a:p>
            <a:r>
              <a:rPr lang="en-US" dirty="0"/>
              <a:t>References</a:t>
            </a:r>
          </a:p>
        </p:txBody>
      </p:sp>
      <p:sp>
        <p:nvSpPr>
          <p:cNvPr id="3" name="Content Placeholder 2">
            <a:extLst>
              <a:ext uri="{FF2B5EF4-FFF2-40B4-BE49-F238E27FC236}">
                <a16:creationId xmlns:a16="http://schemas.microsoft.com/office/drawing/2014/main" id="{6A970417-03CB-451F-8456-CD75FE81AF9B}"/>
              </a:ext>
            </a:extLst>
          </p:cNvPr>
          <p:cNvSpPr>
            <a:spLocks noGrp="1"/>
          </p:cNvSpPr>
          <p:nvPr>
            <p:ph idx="1"/>
          </p:nvPr>
        </p:nvSpPr>
        <p:spPr>
          <a:xfrm>
            <a:off x="0" y="1212977"/>
            <a:ext cx="12192000" cy="5866798"/>
          </a:xfrm>
        </p:spPr>
        <p:txBody>
          <a:bodyPr>
            <a:normAutofit lnSpcReduction="10000"/>
          </a:bodyPr>
          <a:lstStyle/>
          <a:p>
            <a:r>
              <a:rPr lang="en-US" sz="2000" dirty="0"/>
              <a:t>Zhang, </a:t>
            </a:r>
            <a:r>
              <a:rPr lang="en-US" sz="2000" dirty="0" err="1"/>
              <a:t>Libo</a:t>
            </a:r>
            <a:r>
              <a:rPr lang="en-US" sz="2000" dirty="0"/>
              <a:t>, </a:t>
            </a:r>
            <a:r>
              <a:rPr lang="en-US" sz="2000" dirty="0" err="1"/>
              <a:t>Yongqiang</a:t>
            </a:r>
            <a:r>
              <a:rPr lang="en-US" sz="2000" dirty="0"/>
              <a:t> Liu, and Lu Hao. "Contributions of open crop straw burning emissions to PM</a:t>
            </a:r>
            <a:r>
              <a:rPr lang="en-US" sz="2000" baseline="-25000" dirty="0"/>
              <a:t>2.5</a:t>
            </a:r>
            <a:r>
              <a:rPr lang="en-US" sz="2000" dirty="0"/>
              <a:t> concentrations in China." </a:t>
            </a:r>
            <a:r>
              <a:rPr lang="en-US" sz="2000" i="1" dirty="0"/>
              <a:t>Environmental Research Letters</a:t>
            </a:r>
            <a:r>
              <a:rPr lang="en-US" sz="2000" dirty="0"/>
              <a:t> 11.1 (2016): 014014.</a:t>
            </a:r>
          </a:p>
          <a:p>
            <a:r>
              <a:rPr lang="en-US" sz="2000" dirty="0"/>
              <a:t>Hayes, Dermot J. "China's New E10 Ethanol Mandate and Its Global Implications." (2017).</a:t>
            </a:r>
          </a:p>
          <a:p>
            <a:r>
              <a:rPr lang="en-US" sz="2000" dirty="0"/>
              <a:t>Hill, Jason, et al. "Climate change and health costs of air emissions from biofuels and gasoline." </a:t>
            </a:r>
            <a:r>
              <a:rPr lang="en-US" sz="2000" i="1" dirty="0"/>
              <a:t>Proceedings of the National Academy of Sciences</a:t>
            </a:r>
            <a:r>
              <a:rPr lang="en-US" sz="2000" dirty="0"/>
              <a:t> 106.6 (2009): 2077-2082.</a:t>
            </a:r>
          </a:p>
          <a:p>
            <a:r>
              <a:rPr lang="en-US" sz="2000" dirty="0"/>
              <a:t>Wang, M. (2010), Life-Cycle Analysis of Biofuels, in </a:t>
            </a:r>
            <a:r>
              <a:rPr lang="en-US" sz="2000" i="1" dirty="0"/>
              <a:t>Plant Biotechnology for Sustainable Production of Energy and Co-products</a:t>
            </a:r>
            <a:r>
              <a:rPr lang="en-US" sz="2000" dirty="0"/>
              <a:t>, edited by P. N. </a:t>
            </a:r>
            <a:r>
              <a:rPr lang="en-US" sz="2000" dirty="0" err="1"/>
              <a:t>Mascia</a:t>
            </a:r>
            <a:r>
              <a:rPr lang="en-US" sz="2000" dirty="0"/>
              <a:t>, J. </a:t>
            </a:r>
            <a:r>
              <a:rPr lang="en-US" sz="2000" dirty="0" err="1"/>
              <a:t>Scheffran</a:t>
            </a:r>
            <a:r>
              <a:rPr lang="en-US" sz="2000" dirty="0"/>
              <a:t> and J. M. </a:t>
            </a:r>
            <a:r>
              <a:rPr lang="en-US" sz="2000" dirty="0" err="1"/>
              <a:t>Widholm</a:t>
            </a:r>
            <a:r>
              <a:rPr lang="en-US" sz="2000" dirty="0"/>
              <a:t>, pp. 385-408, Springer Berlin Heidelberg, Berlin, Heidelberg.</a:t>
            </a:r>
          </a:p>
          <a:p>
            <a:r>
              <a:rPr lang="en-US" sz="2000" dirty="0"/>
              <a:t>Jonathan L. Male. “Thermochemical Conversion of Biomass to Advanced Biofuels at the DOE.” (2010)</a:t>
            </a:r>
          </a:p>
          <a:p>
            <a:r>
              <a:rPr lang="en-US" sz="2000" dirty="0"/>
              <a:t>ZHANG Guo, LU Fei, ZHAO Hong, et al. Residue usage and farmers’</a:t>
            </a:r>
            <a:r>
              <a:rPr lang="zh-CN" altLang="en-US" sz="2000" dirty="0"/>
              <a:t> </a:t>
            </a:r>
            <a:r>
              <a:rPr lang="en-US" sz="2000" dirty="0"/>
              <a:t>recognition and attitude toward residue retention in China’s croplands[J]. Journal of </a:t>
            </a:r>
            <a:r>
              <a:rPr lang="en-US" sz="2000" dirty="0" err="1"/>
              <a:t>Aro</a:t>
            </a:r>
            <a:r>
              <a:rPr lang="en-US" sz="2000" dirty="0"/>
              <a:t>-Environment Science</a:t>
            </a:r>
            <a:r>
              <a:rPr lang="en-US" altLang="zh-CN" sz="2000" dirty="0"/>
              <a:t>, 2017, 36(5):981-988 (in Chinese).</a:t>
            </a:r>
          </a:p>
          <a:p>
            <a:r>
              <a:rPr lang="en-US" sz="2000" dirty="0" err="1"/>
              <a:t>Schwietzke</a:t>
            </a:r>
            <a:r>
              <a:rPr lang="en-US" sz="2000" dirty="0"/>
              <a:t>, S., M. </a:t>
            </a:r>
            <a:r>
              <a:rPr lang="en-US" sz="2000" dirty="0" err="1"/>
              <a:t>Ladisch</a:t>
            </a:r>
            <a:r>
              <a:rPr lang="en-US" sz="2000" dirty="0"/>
              <a:t>, L. Russo, K. </a:t>
            </a:r>
            <a:r>
              <a:rPr lang="en-US" sz="2000" dirty="0" err="1"/>
              <a:t>Kwant</a:t>
            </a:r>
            <a:r>
              <a:rPr lang="en-US" sz="2000" dirty="0"/>
              <a:t>, T. </a:t>
            </a:r>
            <a:r>
              <a:rPr lang="en-US" sz="2000" dirty="0" err="1"/>
              <a:t>Mäkinen</a:t>
            </a:r>
            <a:r>
              <a:rPr lang="en-US" sz="2000" dirty="0"/>
              <a:t>, B. </a:t>
            </a:r>
            <a:r>
              <a:rPr lang="en-US" sz="2000" dirty="0" err="1"/>
              <a:t>Kavalov</a:t>
            </a:r>
            <a:r>
              <a:rPr lang="en-US" sz="2000" dirty="0"/>
              <a:t>, K. </a:t>
            </a:r>
            <a:r>
              <a:rPr lang="en-US" sz="2000" dirty="0" err="1"/>
              <a:t>Maniatis</a:t>
            </a:r>
            <a:r>
              <a:rPr lang="en-US" sz="2000" dirty="0"/>
              <a:t>, R. Zwart, G. </a:t>
            </a:r>
            <a:r>
              <a:rPr lang="en-US" sz="2000" dirty="0" err="1"/>
              <a:t>Shahanan</a:t>
            </a:r>
            <a:r>
              <a:rPr lang="en-US" sz="2000" dirty="0"/>
              <a:t>, K. </a:t>
            </a:r>
            <a:r>
              <a:rPr lang="en-US" sz="2000" dirty="0" err="1"/>
              <a:t>Sipila</a:t>
            </a:r>
            <a:r>
              <a:rPr lang="en-US" sz="2000" dirty="0"/>
              <a:t>, P. Grabowski, B. </a:t>
            </a:r>
            <a:r>
              <a:rPr lang="en-US" sz="2000" dirty="0" err="1"/>
              <a:t>Telenius</a:t>
            </a:r>
            <a:r>
              <a:rPr lang="en-US" sz="2000" dirty="0"/>
              <a:t>, M. White, and A. Brown. 2008. Gaps in the research of 2nd generation transportation biofuels. IEA Bioenergy T41(2):2008:01.</a:t>
            </a:r>
          </a:p>
          <a:p>
            <a:r>
              <a:rPr lang="en-US" sz="2000" dirty="0" err="1"/>
              <a:t>Tessum</a:t>
            </a:r>
            <a:r>
              <a:rPr lang="en-US" sz="2000" dirty="0"/>
              <a:t>, Christopher W., Julian D. Marshall, and Jason D. Hill. "A spatially and temporally explicit life cycle inventory of air pollutants from gasoline and ethanol in the United States." </a:t>
            </a:r>
            <a:r>
              <a:rPr lang="en-US" sz="2000" i="1" dirty="0"/>
              <a:t>Environmental science &amp; technology</a:t>
            </a:r>
            <a:r>
              <a:rPr lang="en-US" sz="2000" dirty="0"/>
              <a:t> 46.20 (2012): 11408-11417.</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57B86C73-46F4-482B-B293-CAB71DC22D00}"/>
              </a:ext>
            </a:extLst>
          </p:cNvPr>
          <p:cNvSpPr>
            <a:spLocks noGrp="1"/>
          </p:cNvSpPr>
          <p:nvPr>
            <p:ph type="sldNum" sz="quarter" idx="12"/>
          </p:nvPr>
        </p:nvSpPr>
        <p:spPr/>
        <p:txBody>
          <a:bodyPr/>
          <a:lstStyle/>
          <a:p>
            <a:fld id="{B458F903-104B-44E4-8FEA-81AFAD9F3060}" type="slidenum">
              <a:rPr lang="en-US" smtClean="0"/>
              <a:t>30</a:t>
            </a:fld>
            <a:endParaRPr lang="en-US"/>
          </a:p>
        </p:txBody>
      </p:sp>
    </p:spTree>
    <p:extLst>
      <p:ext uri="{BB962C8B-B14F-4D97-AF65-F5344CB8AC3E}">
        <p14:creationId xmlns:p14="http://schemas.microsoft.com/office/powerpoint/2010/main" val="1808427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42D6C6-4BF6-4D81-83EE-5EE49B8A0E8F}"/>
              </a:ext>
            </a:extLst>
          </p:cNvPr>
          <p:cNvSpPr>
            <a:spLocks noGrp="1"/>
          </p:cNvSpPr>
          <p:nvPr>
            <p:ph idx="1"/>
          </p:nvPr>
        </p:nvSpPr>
        <p:spPr/>
        <p:txBody>
          <a:bodyPr>
            <a:normAutofit/>
          </a:bodyPr>
          <a:lstStyle/>
          <a:p>
            <a:pPr marL="0" indent="0" algn="ctr">
              <a:buNone/>
            </a:pPr>
            <a:r>
              <a:rPr lang="en-US" sz="6000" dirty="0"/>
              <a:t>Thank you for your attention</a:t>
            </a:r>
          </a:p>
        </p:txBody>
      </p:sp>
      <p:sp>
        <p:nvSpPr>
          <p:cNvPr id="4" name="Slide Number Placeholder 3">
            <a:extLst>
              <a:ext uri="{FF2B5EF4-FFF2-40B4-BE49-F238E27FC236}">
                <a16:creationId xmlns:a16="http://schemas.microsoft.com/office/drawing/2014/main" id="{CFA6FADF-8D77-4A0C-ADED-FE861B87CB81}"/>
              </a:ext>
            </a:extLst>
          </p:cNvPr>
          <p:cNvSpPr>
            <a:spLocks noGrp="1"/>
          </p:cNvSpPr>
          <p:nvPr>
            <p:ph type="sldNum" sz="quarter" idx="12"/>
          </p:nvPr>
        </p:nvSpPr>
        <p:spPr/>
        <p:txBody>
          <a:bodyPr/>
          <a:lstStyle/>
          <a:p>
            <a:fld id="{B458F903-104B-44E4-8FEA-81AFAD9F3060}" type="slidenum">
              <a:rPr lang="en-US" smtClean="0"/>
              <a:t>31</a:t>
            </a:fld>
            <a:endParaRPr lang="en-US"/>
          </a:p>
        </p:txBody>
      </p:sp>
    </p:spTree>
    <p:extLst>
      <p:ext uri="{BB962C8B-B14F-4D97-AF65-F5344CB8AC3E}">
        <p14:creationId xmlns:p14="http://schemas.microsoft.com/office/powerpoint/2010/main" val="134922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957E-A457-49A0-9DA9-8E1C5CC4F8F6}"/>
              </a:ext>
            </a:extLst>
          </p:cNvPr>
          <p:cNvSpPr>
            <a:spLocks noGrp="1"/>
          </p:cNvSpPr>
          <p:nvPr>
            <p:ph type="title"/>
          </p:nvPr>
        </p:nvSpPr>
        <p:spPr/>
        <p:txBody>
          <a:bodyPr/>
          <a:lstStyle/>
          <a:p>
            <a:r>
              <a:rPr lang="en-US" dirty="0"/>
              <a:t>LUC</a:t>
            </a:r>
          </a:p>
        </p:txBody>
      </p:sp>
      <p:sp>
        <p:nvSpPr>
          <p:cNvPr id="3" name="Content Placeholder 2">
            <a:extLst>
              <a:ext uri="{FF2B5EF4-FFF2-40B4-BE49-F238E27FC236}">
                <a16:creationId xmlns:a16="http://schemas.microsoft.com/office/drawing/2014/main" id="{D5423076-203E-4441-BF87-4AC96F7642AD}"/>
              </a:ext>
            </a:extLst>
          </p:cNvPr>
          <p:cNvSpPr>
            <a:spLocks noGrp="1"/>
          </p:cNvSpPr>
          <p:nvPr>
            <p:ph idx="1"/>
          </p:nvPr>
        </p:nvSpPr>
        <p:spPr/>
        <p:txBody>
          <a:bodyPr/>
          <a:lstStyle/>
          <a:p>
            <a:r>
              <a:rPr lang="en-US" dirty="0"/>
              <a:t>Land disturbances to create space for crops or pasture can impact GHG emissions in a variety of ways:</a:t>
            </a:r>
          </a:p>
          <a:p>
            <a:r>
              <a:rPr lang="en-US" dirty="0"/>
              <a:t>Removal of above and below ground vegetation (roots) release the carbon stored in the vegetation as CO2.</a:t>
            </a:r>
          </a:p>
          <a:p>
            <a:r>
              <a:rPr lang="en-US" dirty="0"/>
              <a:t>Existing vegetation helps maintain a balance between carbon uptake and emissions from the soil.</a:t>
            </a:r>
          </a:p>
          <a:p>
            <a:r>
              <a:rPr lang="en-US" dirty="0"/>
              <a:t>An annual uptake of CO2 occurs during growth of vegetation. If vegetation is removed, future CO2 sequestration by the growing biomass is eliminated.</a:t>
            </a:r>
          </a:p>
        </p:txBody>
      </p:sp>
      <p:sp>
        <p:nvSpPr>
          <p:cNvPr id="4" name="Slide Number Placeholder 3">
            <a:extLst>
              <a:ext uri="{FF2B5EF4-FFF2-40B4-BE49-F238E27FC236}">
                <a16:creationId xmlns:a16="http://schemas.microsoft.com/office/drawing/2014/main" id="{3A7D349A-ECA0-4C73-A13C-65A2F1010D6F}"/>
              </a:ext>
            </a:extLst>
          </p:cNvPr>
          <p:cNvSpPr>
            <a:spLocks noGrp="1"/>
          </p:cNvSpPr>
          <p:nvPr>
            <p:ph type="sldNum" sz="quarter" idx="12"/>
          </p:nvPr>
        </p:nvSpPr>
        <p:spPr/>
        <p:txBody>
          <a:bodyPr/>
          <a:lstStyle/>
          <a:p>
            <a:fld id="{B458F903-104B-44E4-8FEA-81AFAD9F3060}" type="slidenum">
              <a:rPr lang="en-US" smtClean="0"/>
              <a:t>32</a:t>
            </a:fld>
            <a:endParaRPr lang="en-US"/>
          </a:p>
        </p:txBody>
      </p:sp>
    </p:spTree>
    <p:extLst>
      <p:ext uri="{BB962C8B-B14F-4D97-AF65-F5344CB8AC3E}">
        <p14:creationId xmlns:p14="http://schemas.microsoft.com/office/powerpoint/2010/main" val="659923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62150-D62E-4C27-8EE8-1ADB30144007}"/>
              </a:ext>
            </a:extLst>
          </p:cNvPr>
          <p:cNvSpPr>
            <a:spLocks noGrp="1"/>
          </p:cNvSpPr>
          <p:nvPr>
            <p:ph type="title"/>
          </p:nvPr>
        </p:nvSpPr>
        <p:spPr>
          <a:xfrm>
            <a:off x="0" y="74111"/>
            <a:ext cx="3505495" cy="840289"/>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6D0D1939-7C1B-4D03-B9A3-7B1A212007BC}"/>
              </a:ext>
            </a:extLst>
          </p:cNvPr>
          <p:cNvSpPr>
            <a:spLocks noGrp="1"/>
          </p:cNvSpPr>
          <p:nvPr>
            <p:ph idx="1"/>
          </p:nvPr>
        </p:nvSpPr>
        <p:spPr>
          <a:xfrm>
            <a:off x="80010" y="1234440"/>
            <a:ext cx="4559046" cy="4989379"/>
          </a:xfrm>
        </p:spPr>
        <p:txBody>
          <a:bodyPr>
            <a:normAutofit/>
          </a:bodyPr>
          <a:lstStyle/>
          <a:p>
            <a:pPr marL="0" indent="0">
              <a:buNone/>
            </a:pPr>
            <a:r>
              <a:rPr lang="en-US" b="1" dirty="0"/>
              <a:t>Life-cycle assessment</a:t>
            </a:r>
          </a:p>
          <a:p>
            <a:pPr marL="0" indent="0">
              <a:buNone/>
            </a:pPr>
            <a:endParaRPr lang="en-US" b="1" dirty="0"/>
          </a:p>
          <a:p>
            <a:r>
              <a:rPr lang="en-US" sz="2000" dirty="0"/>
              <a:t>Define the objectives and setting the system boundaries.</a:t>
            </a:r>
          </a:p>
          <a:p>
            <a:r>
              <a:rPr lang="en-US" sz="2000" dirty="0"/>
              <a:t>Compile inputs and outputs for each process in the life cycle and sums them across the whole system. </a:t>
            </a:r>
          </a:p>
          <a:p>
            <a:r>
              <a:rPr lang="en-US" sz="2000" dirty="0"/>
              <a:t>Emissions and resources are grouped according to their impact categories and converted to common impact units.</a:t>
            </a:r>
          </a:p>
          <a:p>
            <a:r>
              <a:rPr lang="en-US" sz="2000" dirty="0"/>
              <a:t>Interpretation of the inventory and impact assessment results. </a:t>
            </a:r>
          </a:p>
        </p:txBody>
      </p:sp>
      <p:pic>
        <p:nvPicPr>
          <p:cNvPr id="1026" name="Picture 2" descr="Image result for life cycle analysis">
            <a:extLst>
              <a:ext uri="{FF2B5EF4-FFF2-40B4-BE49-F238E27FC236}">
                <a16:creationId xmlns:a16="http://schemas.microsoft.com/office/drawing/2014/main" id="{535FDECE-5D97-4B84-823F-F94549397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043" y="1078992"/>
            <a:ext cx="6066969" cy="41869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2832C1-E937-485B-820B-712F198E5F65}"/>
              </a:ext>
            </a:extLst>
          </p:cNvPr>
          <p:cNvSpPr txBox="1"/>
          <p:nvPr/>
        </p:nvSpPr>
        <p:spPr>
          <a:xfrm>
            <a:off x="8786281" y="5265893"/>
            <a:ext cx="2431884" cy="369332"/>
          </a:xfrm>
          <a:prstGeom prst="rect">
            <a:avLst/>
          </a:prstGeom>
          <a:noFill/>
        </p:spPr>
        <p:txBody>
          <a:bodyPr wrap="none" rtlCol="0">
            <a:spAutoFit/>
          </a:bodyPr>
          <a:lstStyle/>
          <a:p>
            <a:r>
              <a:rPr lang="en-US" dirty="0"/>
              <a:t>Source: ISO 14040-2006</a:t>
            </a:r>
          </a:p>
        </p:txBody>
      </p:sp>
      <p:sp>
        <p:nvSpPr>
          <p:cNvPr id="6" name="Slide Number Placeholder 5">
            <a:extLst>
              <a:ext uri="{FF2B5EF4-FFF2-40B4-BE49-F238E27FC236}">
                <a16:creationId xmlns:a16="http://schemas.microsoft.com/office/drawing/2014/main" id="{CF7191E0-10EE-4AF6-B2E1-6D2BFC9CA512}"/>
              </a:ext>
            </a:extLst>
          </p:cNvPr>
          <p:cNvSpPr>
            <a:spLocks noGrp="1"/>
          </p:cNvSpPr>
          <p:nvPr>
            <p:ph type="sldNum" sz="quarter" idx="12"/>
          </p:nvPr>
        </p:nvSpPr>
        <p:spPr/>
        <p:txBody>
          <a:bodyPr/>
          <a:lstStyle/>
          <a:p>
            <a:fld id="{B458F903-104B-44E4-8FEA-81AFAD9F3060}" type="slidenum">
              <a:rPr lang="en-US" smtClean="0"/>
              <a:t>33</a:t>
            </a:fld>
            <a:endParaRPr lang="en-US"/>
          </a:p>
        </p:txBody>
      </p:sp>
    </p:spTree>
    <p:extLst>
      <p:ext uri="{BB962C8B-B14F-4D97-AF65-F5344CB8AC3E}">
        <p14:creationId xmlns:p14="http://schemas.microsoft.com/office/powerpoint/2010/main" val="1619442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screenshot of a cell phone&#10;&#10;Description generated with very high confidence">
            <a:extLst>
              <a:ext uri="{FF2B5EF4-FFF2-40B4-BE49-F238E27FC236}">
                <a16:creationId xmlns:a16="http://schemas.microsoft.com/office/drawing/2014/main" id="{13CE1191-7289-49E7-8596-92752F35055E}"/>
              </a:ext>
            </a:extLst>
          </p:cNvPr>
          <p:cNvPicPr>
            <a:picLocks noGrp="1" noChangeAspect="1"/>
          </p:cNvPicPr>
          <p:nvPr>
            <p:ph idx="1"/>
          </p:nvPr>
        </p:nvPicPr>
        <p:blipFill>
          <a:blip r:embed="rId2"/>
          <a:stretch>
            <a:fillRect/>
          </a:stretch>
        </p:blipFill>
        <p:spPr>
          <a:xfrm>
            <a:off x="2381955" y="643466"/>
            <a:ext cx="7428089" cy="5571067"/>
          </a:xfrm>
          <a:prstGeom prst="rect">
            <a:avLst/>
          </a:prstGeom>
        </p:spPr>
      </p:pic>
      <p:sp>
        <p:nvSpPr>
          <p:cNvPr id="3" name="Slide Number Placeholder 2">
            <a:extLst>
              <a:ext uri="{FF2B5EF4-FFF2-40B4-BE49-F238E27FC236}">
                <a16:creationId xmlns:a16="http://schemas.microsoft.com/office/drawing/2014/main" id="{F64C8EB6-F99B-4F91-83F9-182D25BFD7E1}"/>
              </a:ext>
            </a:extLst>
          </p:cNvPr>
          <p:cNvSpPr>
            <a:spLocks noGrp="1"/>
          </p:cNvSpPr>
          <p:nvPr>
            <p:ph type="sldNum" sz="quarter" idx="12"/>
          </p:nvPr>
        </p:nvSpPr>
        <p:spPr/>
        <p:txBody>
          <a:bodyPr/>
          <a:lstStyle/>
          <a:p>
            <a:fld id="{B458F903-104B-44E4-8FEA-81AFAD9F3060}" type="slidenum">
              <a:rPr lang="en-US" smtClean="0"/>
              <a:t>34</a:t>
            </a:fld>
            <a:endParaRPr lang="en-US"/>
          </a:p>
        </p:txBody>
      </p:sp>
    </p:spTree>
    <p:extLst>
      <p:ext uri="{BB962C8B-B14F-4D97-AF65-F5344CB8AC3E}">
        <p14:creationId xmlns:p14="http://schemas.microsoft.com/office/powerpoint/2010/main" val="1687348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28A3E-464C-41EC-AD7A-1EFBA65936D1}"/>
              </a:ext>
            </a:extLst>
          </p:cNvPr>
          <p:cNvSpPr>
            <a:spLocks noGrp="1"/>
          </p:cNvSpPr>
          <p:nvPr>
            <p:ph type="title"/>
          </p:nvPr>
        </p:nvSpPr>
        <p:spPr>
          <a:xfrm>
            <a:off x="0" y="0"/>
            <a:ext cx="10515600" cy="1325563"/>
          </a:xfrm>
        </p:spPr>
        <p:txBody>
          <a:bodyPr/>
          <a:lstStyle/>
          <a:p>
            <a:r>
              <a:rPr lang="en-US" dirty="0"/>
              <a:t>2</a:t>
            </a:r>
            <a:r>
              <a:rPr lang="en-US" baseline="30000" dirty="0"/>
              <a:t>nd</a:t>
            </a:r>
            <a:r>
              <a:rPr lang="en-US" dirty="0"/>
              <a:t> generation biofuel</a:t>
            </a:r>
          </a:p>
        </p:txBody>
      </p:sp>
      <p:sp>
        <p:nvSpPr>
          <p:cNvPr id="3" name="Content Placeholder 2">
            <a:extLst>
              <a:ext uri="{FF2B5EF4-FFF2-40B4-BE49-F238E27FC236}">
                <a16:creationId xmlns:a16="http://schemas.microsoft.com/office/drawing/2014/main" id="{02DC75CF-8B5B-46AF-84E7-5BEB3D40384C}"/>
              </a:ext>
            </a:extLst>
          </p:cNvPr>
          <p:cNvSpPr>
            <a:spLocks noGrp="1"/>
          </p:cNvSpPr>
          <p:nvPr>
            <p:ph idx="1"/>
          </p:nvPr>
        </p:nvSpPr>
        <p:spPr>
          <a:xfrm>
            <a:off x="2438400" y="6001545"/>
            <a:ext cx="7879080" cy="856455"/>
          </a:xfrm>
        </p:spPr>
        <p:txBody>
          <a:bodyPr>
            <a:normAutofit fontScale="62500" lnSpcReduction="20000"/>
          </a:bodyPr>
          <a:lstStyle/>
          <a:p>
            <a:pPr marL="0" indent="0">
              <a:buNone/>
            </a:pPr>
            <a:r>
              <a:rPr lang="en-US" dirty="0"/>
              <a:t>Schematic diagram of a thermochemical conversion refinery to produce ethanol.</a:t>
            </a:r>
          </a:p>
          <a:p>
            <a:pPr marL="0" indent="0">
              <a:buNone/>
            </a:pPr>
            <a:r>
              <a:rPr lang="en-US" dirty="0"/>
              <a:t>SOURCE: Foust et al. (2009). </a:t>
            </a:r>
          </a:p>
        </p:txBody>
      </p:sp>
      <p:pic>
        <p:nvPicPr>
          <p:cNvPr id="4" name="Picture 3">
            <a:extLst>
              <a:ext uri="{FF2B5EF4-FFF2-40B4-BE49-F238E27FC236}">
                <a16:creationId xmlns:a16="http://schemas.microsoft.com/office/drawing/2014/main" id="{25B47FFB-AFF5-4E30-B78E-7C101DF0BA67}"/>
              </a:ext>
            </a:extLst>
          </p:cNvPr>
          <p:cNvPicPr>
            <a:picLocks noChangeAspect="1"/>
          </p:cNvPicPr>
          <p:nvPr/>
        </p:nvPicPr>
        <p:blipFill>
          <a:blip r:embed="rId2"/>
          <a:stretch>
            <a:fillRect/>
          </a:stretch>
        </p:blipFill>
        <p:spPr>
          <a:xfrm>
            <a:off x="2438400" y="1160959"/>
            <a:ext cx="7315200" cy="4840586"/>
          </a:xfrm>
          <a:prstGeom prst="rect">
            <a:avLst/>
          </a:prstGeom>
        </p:spPr>
      </p:pic>
      <p:sp>
        <p:nvSpPr>
          <p:cNvPr id="5" name="Slide Number Placeholder 4">
            <a:extLst>
              <a:ext uri="{FF2B5EF4-FFF2-40B4-BE49-F238E27FC236}">
                <a16:creationId xmlns:a16="http://schemas.microsoft.com/office/drawing/2014/main" id="{345F1959-733F-4ABC-B722-04981DEAA2E0}"/>
              </a:ext>
            </a:extLst>
          </p:cNvPr>
          <p:cNvSpPr>
            <a:spLocks noGrp="1"/>
          </p:cNvSpPr>
          <p:nvPr>
            <p:ph type="sldNum" sz="quarter" idx="12"/>
          </p:nvPr>
        </p:nvSpPr>
        <p:spPr/>
        <p:txBody>
          <a:bodyPr/>
          <a:lstStyle/>
          <a:p>
            <a:fld id="{B458F903-104B-44E4-8FEA-81AFAD9F3060}" type="slidenum">
              <a:rPr lang="en-US" smtClean="0"/>
              <a:t>35</a:t>
            </a:fld>
            <a:endParaRPr lang="en-US"/>
          </a:p>
        </p:txBody>
      </p:sp>
    </p:spTree>
    <p:extLst>
      <p:ext uri="{BB962C8B-B14F-4D97-AF65-F5344CB8AC3E}">
        <p14:creationId xmlns:p14="http://schemas.microsoft.com/office/powerpoint/2010/main" val="2189415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D1881-C846-4844-BA1D-114643C8BF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3C5B16-5CBF-404E-B98A-26483C792B9B}"/>
              </a:ext>
            </a:extLst>
          </p:cNvPr>
          <p:cNvSpPr>
            <a:spLocks noGrp="1"/>
          </p:cNvSpPr>
          <p:nvPr>
            <p:ph idx="1"/>
          </p:nvPr>
        </p:nvSpPr>
        <p:spPr>
          <a:xfrm>
            <a:off x="838200" y="1825625"/>
            <a:ext cx="3288030" cy="4351338"/>
          </a:xfrm>
        </p:spPr>
        <p:txBody>
          <a:bodyPr/>
          <a:lstStyle/>
          <a:p>
            <a:r>
              <a:rPr lang="en-US" dirty="0"/>
              <a:t>National scale</a:t>
            </a:r>
          </a:p>
        </p:txBody>
      </p:sp>
      <p:pic>
        <p:nvPicPr>
          <p:cNvPr id="4" name="Picture 3">
            <a:extLst>
              <a:ext uri="{FF2B5EF4-FFF2-40B4-BE49-F238E27FC236}">
                <a16:creationId xmlns:a16="http://schemas.microsoft.com/office/drawing/2014/main" id="{B95B067E-B39F-4D47-B54A-4649AB40F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74870" y="1342073"/>
            <a:ext cx="6460499" cy="4834890"/>
          </a:xfrm>
          <a:prstGeom prst="rect">
            <a:avLst/>
          </a:prstGeom>
        </p:spPr>
      </p:pic>
      <p:sp>
        <p:nvSpPr>
          <p:cNvPr id="5" name="Slide Number Placeholder 4">
            <a:extLst>
              <a:ext uri="{FF2B5EF4-FFF2-40B4-BE49-F238E27FC236}">
                <a16:creationId xmlns:a16="http://schemas.microsoft.com/office/drawing/2014/main" id="{553A398F-E7C8-4F33-A963-79313EEF3A99}"/>
              </a:ext>
            </a:extLst>
          </p:cNvPr>
          <p:cNvSpPr>
            <a:spLocks noGrp="1"/>
          </p:cNvSpPr>
          <p:nvPr>
            <p:ph type="sldNum" sz="quarter" idx="12"/>
          </p:nvPr>
        </p:nvSpPr>
        <p:spPr/>
        <p:txBody>
          <a:bodyPr/>
          <a:lstStyle/>
          <a:p>
            <a:fld id="{B458F903-104B-44E4-8FEA-81AFAD9F3060}" type="slidenum">
              <a:rPr lang="en-US" smtClean="0"/>
              <a:t>36</a:t>
            </a:fld>
            <a:endParaRPr lang="en-US"/>
          </a:p>
        </p:txBody>
      </p:sp>
    </p:spTree>
    <p:extLst>
      <p:ext uri="{BB962C8B-B14F-4D97-AF65-F5344CB8AC3E}">
        <p14:creationId xmlns:p14="http://schemas.microsoft.com/office/powerpoint/2010/main" val="422833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50BD-8B99-4070-8E6B-5F6934196B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76086C-561F-4079-B978-9C74954057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0E8F3-D2CF-4488-AC94-D68D02AA0BAE}"/>
              </a:ext>
            </a:extLst>
          </p:cNvPr>
          <p:cNvPicPr>
            <a:picLocks noChangeAspect="1"/>
          </p:cNvPicPr>
          <p:nvPr/>
        </p:nvPicPr>
        <p:blipFill>
          <a:blip r:embed="rId2"/>
          <a:stretch>
            <a:fillRect/>
          </a:stretch>
        </p:blipFill>
        <p:spPr>
          <a:xfrm>
            <a:off x="2494109" y="0"/>
            <a:ext cx="7203782" cy="6858000"/>
          </a:xfrm>
          <a:prstGeom prst="rect">
            <a:avLst/>
          </a:prstGeom>
        </p:spPr>
      </p:pic>
      <p:sp>
        <p:nvSpPr>
          <p:cNvPr id="5" name="Slide Number Placeholder 4">
            <a:extLst>
              <a:ext uri="{FF2B5EF4-FFF2-40B4-BE49-F238E27FC236}">
                <a16:creationId xmlns:a16="http://schemas.microsoft.com/office/drawing/2014/main" id="{B787D024-7D24-4A93-B73F-AB8A0A95985F}"/>
              </a:ext>
            </a:extLst>
          </p:cNvPr>
          <p:cNvSpPr>
            <a:spLocks noGrp="1"/>
          </p:cNvSpPr>
          <p:nvPr>
            <p:ph type="sldNum" sz="quarter" idx="12"/>
          </p:nvPr>
        </p:nvSpPr>
        <p:spPr/>
        <p:txBody>
          <a:bodyPr/>
          <a:lstStyle/>
          <a:p>
            <a:fld id="{B458F903-104B-44E4-8FEA-81AFAD9F3060}" type="slidenum">
              <a:rPr lang="en-US" smtClean="0"/>
              <a:t>37</a:t>
            </a:fld>
            <a:endParaRPr lang="en-US"/>
          </a:p>
        </p:txBody>
      </p:sp>
    </p:spTree>
    <p:extLst>
      <p:ext uri="{BB962C8B-B14F-4D97-AF65-F5344CB8AC3E}">
        <p14:creationId xmlns:p14="http://schemas.microsoft.com/office/powerpoint/2010/main" val="803018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FB88AAA0-2478-4328-ACD1-F39CBA3A07BC}"/>
              </a:ext>
            </a:extLst>
          </p:cNvPr>
          <p:cNvPicPr>
            <a:picLocks noChangeAspect="1"/>
          </p:cNvPicPr>
          <p:nvPr/>
        </p:nvPicPr>
        <p:blipFill rotWithShape="1">
          <a:blip r:embed="rId2"/>
          <a:srcRect r="5507" b="-2"/>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D68058C7-BC1B-4846-9A3B-078C0B1C543B}"/>
              </a:ext>
            </a:extLst>
          </p:cNvPr>
          <p:cNvSpPr>
            <a:spLocks noGrp="1"/>
          </p:cNvSpPr>
          <p:nvPr>
            <p:ph type="title"/>
          </p:nvPr>
        </p:nvSpPr>
        <p:spPr>
          <a:xfrm>
            <a:off x="648929" y="629266"/>
            <a:ext cx="5127031" cy="1676603"/>
          </a:xfrm>
        </p:spPr>
        <p:txBody>
          <a:bodyPr>
            <a:normAutofit/>
          </a:bodyPr>
          <a:lstStyle/>
          <a:p>
            <a:endParaRPr lang="en-US"/>
          </a:p>
        </p:txBody>
      </p:sp>
      <p:sp>
        <p:nvSpPr>
          <p:cNvPr id="3" name="Content Placeholder 2">
            <a:extLst>
              <a:ext uri="{FF2B5EF4-FFF2-40B4-BE49-F238E27FC236}">
                <a16:creationId xmlns:a16="http://schemas.microsoft.com/office/drawing/2014/main" id="{05D4C043-7E04-446D-9F5D-7DB7334BA967}"/>
              </a:ext>
            </a:extLst>
          </p:cNvPr>
          <p:cNvSpPr>
            <a:spLocks noGrp="1"/>
          </p:cNvSpPr>
          <p:nvPr>
            <p:ph idx="1"/>
          </p:nvPr>
        </p:nvSpPr>
        <p:spPr>
          <a:xfrm>
            <a:off x="648930" y="2438400"/>
            <a:ext cx="5127029" cy="3785419"/>
          </a:xfrm>
        </p:spPr>
        <p:txBody>
          <a:bodyPr>
            <a:normAutofit/>
          </a:bodyPr>
          <a:lstStyle/>
          <a:p>
            <a:endParaRPr lang="en-US"/>
          </a:p>
        </p:txBody>
      </p:sp>
      <p:sp>
        <p:nvSpPr>
          <p:cNvPr id="5" name="Slide Number Placeholder 4">
            <a:extLst>
              <a:ext uri="{FF2B5EF4-FFF2-40B4-BE49-F238E27FC236}">
                <a16:creationId xmlns:a16="http://schemas.microsoft.com/office/drawing/2014/main" id="{0127A26B-540B-47EE-8F3E-91A9FB51A645}"/>
              </a:ext>
            </a:extLst>
          </p:cNvPr>
          <p:cNvSpPr>
            <a:spLocks noGrp="1"/>
          </p:cNvSpPr>
          <p:nvPr>
            <p:ph type="sldNum" sz="quarter" idx="12"/>
          </p:nvPr>
        </p:nvSpPr>
        <p:spPr/>
        <p:txBody>
          <a:bodyPr/>
          <a:lstStyle/>
          <a:p>
            <a:fld id="{B458F903-104B-44E4-8FEA-81AFAD9F3060}" type="slidenum">
              <a:rPr lang="en-US" smtClean="0"/>
              <a:t>38</a:t>
            </a:fld>
            <a:endParaRPr lang="en-US"/>
          </a:p>
        </p:txBody>
      </p:sp>
    </p:spTree>
    <p:extLst>
      <p:ext uri="{BB962C8B-B14F-4D97-AF65-F5344CB8AC3E}">
        <p14:creationId xmlns:p14="http://schemas.microsoft.com/office/powerpoint/2010/main" val="73748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98B6-B0BE-4233-9E48-8F56274196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389F82-62DC-4FB6-8AF1-935AA05FD0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B4F5C59-86E7-4400-A7FF-D29BE57F5C36}"/>
              </a:ext>
            </a:extLst>
          </p:cNvPr>
          <p:cNvPicPr>
            <a:picLocks noChangeAspect="1"/>
          </p:cNvPicPr>
          <p:nvPr/>
        </p:nvPicPr>
        <p:blipFill>
          <a:blip r:embed="rId2"/>
          <a:stretch>
            <a:fillRect/>
          </a:stretch>
        </p:blipFill>
        <p:spPr>
          <a:xfrm>
            <a:off x="270971" y="0"/>
            <a:ext cx="11650057" cy="6858000"/>
          </a:xfrm>
          <a:prstGeom prst="rect">
            <a:avLst/>
          </a:prstGeom>
        </p:spPr>
      </p:pic>
      <p:sp>
        <p:nvSpPr>
          <p:cNvPr id="5" name="Slide Number Placeholder 4">
            <a:extLst>
              <a:ext uri="{FF2B5EF4-FFF2-40B4-BE49-F238E27FC236}">
                <a16:creationId xmlns:a16="http://schemas.microsoft.com/office/drawing/2014/main" id="{E4782E61-4FD0-4416-882E-BD09F288BF7F}"/>
              </a:ext>
            </a:extLst>
          </p:cNvPr>
          <p:cNvSpPr>
            <a:spLocks noGrp="1"/>
          </p:cNvSpPr>
          <p:nvPr>
            <p:ph type="sldNum" sz="quarter" idx="12"/>
          </p:nvPr>
        </p:nvSpPr>
        <p:spPr/>
        <p:txBody>
          <a:bodyPr/>
          <a:lstStyle/>
          <a:p>
            <a:fld id="{B458F903-104B-44E4-8FEA-81AFAD9F3060}" type="slidenum">
              <a:rPr lang="en-US" smtClean="0"/>
              <a:t>39</a:t>
            </a:fld>
            <a:endParaRPr lang="en-US"/>
          </a:p>
        </p:txBody>
      </p:sp>
    </p:spTree>
    <p:extLst>
      <p:ext uri="{BB962C8B-B14F-4D97-AF65-F5344CB8AC3E}">
        <p14:creationId xmlns:p14="http://schemas.microsoft.com/office/powerpoint/2010/main" val="4096787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CA41-3949-4188-AD66-60DC938EBF41}"/>
              </a:ext>
            </a:extLst>
          </p:cNvPr>
          <p:cNvSpPr>
            <a:spLocks noGrp="1"/>
          </p:cNvSpPr>
          <p:nvPr>
            <p:ph type="title"/>
          </p:nvPr>
        </p:nvSpPr>
        <p:spPr>
          <a:xfrm>
            <a:off x="0" y="63975"/>
            <a:ext cx="10515600" cy="1325563"/>
          </a:xfrm>
        </p:spPr>
        <p:txBody>
          <a:bodyPr/>
          <a:lstStyle/>
          <a:p>
            <a:r>
              <a:rPr lang="en-US" dirty="0"/>
              <a:t>Motivation</a:t>
            </a:r>
          </a:p>
        </p:txBody>
      </p:sp>
      <p:sp>
        <p:nvSpPr>
          <p:cNvPr id="5" name="TextBox 4">
            <a:extLst>
              <a:ext uri="{FF2B5EF4-FFF2-40B4-BE49-F238E27FC236}">
                <a16:creationId xmlns:a16="http://schemas.microsoft.com/office/drawing/2014/main" id="{3BED3043-039C-47DB-86B9-6BEC7039B081}"/>
              </a:ext>
            </a:extLst>
          </p:cNvPr>
          <p:cNvSpPr txBox="1"/>
          <p:nvPr/>
        </p:nvSpPr>
        <p:spPr>
          <a:xfrm>
            <a:off x="5543550" y="6352143"/>
            <a:ext cx="2606996" cy="369332"/>
          </a:xfrm>
          <a:prstGeom prst="rect">
            <a:avLst/>
          </a:prstGeom>
          <a:noFill/>
        </p:spPr>
        <p:txBody>
          <a:bodyPr wrap="none" rtlCol="0">
            <a:spAutoFit/>
          </a:bodyPr>
          <a:lstStyle/>
          <a:p>
            <a:r>
              <a:rPr lang="en-US" dirty="0"/>
              <a:t>Source: Zhang et al., 2016</a:t>
            </a:r>
          </a:p>
        </p:txBody>
      </p:sp>
      <p:pic>
        <p:nvPicPr>
          <p:cNvPr id="10" name="Picture 9" descr="A picture containing writing implement, pencil, stationary&#10;&#10;Description generated with very high confidence">
            <a:extLst>
              <a:ext uri="{FF2B5EF4-FFF2-40B4-BE49-F238E27FC236}">
                <a16:creationId xmlns:a16="http://schemas.microsoft.com/office/drawing/2014/main" id="{BF0BE5EF-359D-4F54-B319-3B4E9F220069}"/>
              </a:ext>
            </a:extLst>
          </p:cNvPr>
          <p:cNvPicPr>
            <a:picLocks noChangeAspect="1"/>
          </p:cNvPicPr>
          <p:nvPr/>
        </p:nvPicPr>
        <p:blipFill rotWithShape="1">
          <a:blip r:embed="rId3">
            <a:extLst>
              <a:ext uri="{28A0092B-C50C-407E-A947-70E740481C1C}">
                <a14:useLocalDpi xmlns:a14="http://schemas.microsoft.com/office/drawing/2010/main" val="0"/>
              </a:ext>
            </a:extLst>
          </a:blip>
          <a:srcRect t="46518"/>
          <a:stretch/>
        </p:blipFill>
        <p:spPr>
          <a:xfrm>
            <a:off x="4389120" y="0"/>
            <a:ext cx="7784249" cy="4892040"/>
          </a:xfrm>
          <a:prstGeom prst="rect">
            <a:avLst/>
          </a:prstGeom>
        </p:spPr>
      </p:pic>
      <p:pic>
        <p:nvPicPr>
          <p:cNvPr id="14" name="Picture 13">
            <a:extLst>
              <a:ext uri="{FF2B5EF4-FFF2-40B4-BE49-F238E27FC236}">
                <a16:creationId xmlns:a16="http://schemas.microsoft.com/office/drawing/2014/main" id="{991B5828-A9D4-4AE4-BFD2-E277C1600F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7564" y="1005840"/>
            <a:ext cx="4839119" cy="3432855"/>
          </a:xfrm>
          <a:prstGeom prst="rect">
            <a:avLst/>
          </a:prstGeom>
        </p:spPr>
      </p:pic>
      <p:sp>
        <p:nvSpPr>
          <p:cNvPr id="15" name="TextBox 14">
            <a:extLst>
              <a:ext uri="{FF2B5EF4-FFF2-40B4-BE49-F238E27FC236}">
                <a16:creationId xmlns:a16="http://schemas.microsoft.com/office/drawing/2014/main" id="{B8D2ACD5-C585-4AAA-98D5-C66AEFEAF6A4}"/>
              </a:ext>
            </a:extLst>
          </p:cNvPr>
          <p:cNvSpPr txBox="1"/>
          <p:nvPr/>
        </p:nvSpPr>
        <p:spPr>
          <a:xfrm>
            <a:off x="18631" y="4674870"/>
            <a:ext cx="4370489" cy="923330"/>
          </a:xfrm>
          <a:prstGeom prst="rect">
            <a:avLst/>
          </a:prstGeom>
          <a:noFill/>
        </p:spPr>
        <p:txBody>
          <a:bodyPr wrap="square" rtlCol="0">
            <a:spAutoFit/>
          </a:bodyPr>
          <a:lstStyle/>
          <a:p>
            <a:r>
              <a:rPr lang="en-US" dirty="0"/>
              <a:t>Percentage of field residues usages in Northeast China in 2011.</a:t>
            </a:r>
          </a:p>
          <a:p>
            <a:pPr algn="r"/>
            <a:r>
              <a:rPr lang="en-US" dirty="0"/>
              <a:t>Source: Zhang et al., 2017</a:t>
            </a:r>
          </a:p>
        </p:txBody>
      </p:sp>
      <p:sp>
        <p:nvSpPr>
          <p:cNvPr id="16" name="Rectangle 15">
            <a:extLst>
              <a:ext uri="{FF2B5EF4-FFF2-40B4-BE49-F238E27FC236}">
                <a16:creationId xmlns:a16="http://schemas.microsoft.com/office/drawing/2014/main" id="{99EF9F32-85F0-4BF1-AE8F-9ED82B13683B}"/>
              </a:ext>
            </a:extLst>
          </p:cNvPr>
          <p:cNvSpPr/>
          <p:nvPr/>
        </p:nvSpPr>
        <p:spPr>
          <a:xfrm>
            <a:off x="5543550" y="5449371"/>
            <a:ext cx="6459636" cy="923330"/>
          </a:xfrm>
          <a:prstGeom prst="rect">
            <a:avLst/>
          </a:prstGeom>
        </p:spPr>
        <p:txBody>
          <a:bodyPr wrap="square">
            <a:spAutoFit/>
          </a:bodyPr>
          <a:lstStyle/>
          <a:p>
            <a:r>
              <a:rPr lang="en-US" dirty="0">
                <a:solidFill>
                  <a:srgbClr val="333333"/>
                </a:solidFill>
                <a:latin typeface="minion-pro"/>
              </a:rPr>
              <a:t>PM</a:t>
            </a:r>
            <a:r>
              <a:rPr lang="en-US" baseline="-25000" dirty="0">
                <a:solidFill>
                  <a:srgbClr val="333333"/>
                </a:solidFill>
                <a:latin typeface="minion-pro"/>
              </a:rPr>
              <a:t>2.5</a:t>
            </a:r>
            <a:r>
              <a:rPr lang="en-US" dirty="0">
                <a:solidFill>
                  <a:srgbClr val="333333"/>
                </a:solidFill>
                <a:latin typeface="minion-pro"/>
              </a:rPr>
              <a:t> emissions from straw burning (solid bars) during 1997-2013, and PM</a:t>
            </a:r>
            <a:r>
              <a:rPr lang="en-US" baseline="-25000" dirty="0">
                <a:solidFill>
                  <a:srgbClr val="333333"/>
                </a:solidFill>
                <a:latin typeface="minion-pro"/>
              </a:rPr>
              <a:t>2.5</a:t>
            </a:r>
            <a:r>
              <a:rPr lang="en-US" dirty="0">
                <a:solidFill>
                  <a:srgbClr val="333333"/>
                </a:solidFill>
                <a:latin typeface="minion-pro"/>
              </a:rPr>
              <a:t> emissions from other anthropogenic sources (shadow lines) for 2006.</a:t>
            </a:r>
            <a:endParaRPr lang="en-US" dirty="0"/>
          </a:p>
        </p:txBody>
      </p:sp>
      <p:sp>
        <p:nvSpPr>
          <p:cNvPr id="17" name="Slide Number Placeholder 16">
            <a:extLst>
              <a:ext uri="{FF2B5EF4-FFF2-40B4-BE49-F238E27FC236}">
                <a16:creationId xmlns:a16="http://schemas.microsoft.com/office/drawing/2014/main" id="{02E5EF14-3E65-46FD-BEC9-04140B439F17}"/>
              </a:ext>
            </a:extLst>
          </p:cNvPr>
          <p:cNvSpPr>
            <a:spLocks noGrp="1"/>
          </p:cNvSpPr>
          <p:nvPr>
            <p:ph type="sldNum" sz="quarter" idx="12"/>
          </p:nvPr>
        </p:nvSpPr>
        <p:spPr/>
        <p:txBody>
          <a:bodyPr/>
          <a:lstStyle/>
          <a:p>
            <a:fld id="{B458F903-104B-44E4-8FEA-81AFAD9F3060}" type="slidenum">
              <a:rPr lang="en-US" smtClean="0"/>
              <a:t>4</a:t>
            </a:fld>
            <a:endParaRPr lang="en-US"/>
          </a:p>
        </p:txBody>
      </p:sp>
    </p:spTree>
    <p:extLst>
      <p:ext uri="{BB962C8B-B14F-4D97-AF65-F5344CB8AC3E}">
        <p14:creationId xmlns:p14="http://schemas.microsoft.com/office/powerpoint/2010/main" val="2437657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3704-548B-4B1F-8E2D-5F6E7AE1F0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B5E5AB-43A0-4124-8AE1-F4D9E3F99D7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A4E9674-FA37-4EBC-91D6-CC4E4A12BB73}"/>
              </a:ext>
            </a:extLst>
          </p:cNvPr>
          <p:cNvSpPr>
            <a:spLocks noGrp="1"/>
          </p:cNvSpPr>
          <p:nvPr>
            <p:ph type="sldNum" sz="quarter" idx="12"/>
          </p:nvPr>
        </p:nvSpPr>
        <p:spPr/>
        <p:txBody>
          <a:bodyPr/>
          <a:lstStyle/>
          <a:p>
            <a:fld id="{B458F903-104B-44E4-8FEA-81AFAD9F3060}" type="slidenum">
              <a:rPr lang="en-US" smtClean="0"/>
              <a:t>40</a:t>
            </a:fld>
            <a:endParaRPr lang="en-US"/>
          </a:p>
        </p:txBody>
      </p:sp>
      <p:pic>
        <p:nvPicPr>
          <p:cNvPr id="5" name="Picture 4">
            <a:extLst>
              <a:ext uri="{FF2B5EF4-FFF2-40B4-BE49-F238E27FC236}">
                <a16:creationId xmlns:a16="http://schemas.microsoft.com/office/drawing/2014/main" id="{BCA3688F-E903-4C6D-9273-79A7BAEAD07E}"/>
              </a:ext>
            </a:extLst>
          </p:cNvPr>
          <p:cNvPicPr>
            <a:picLocks noChangeAspect="1"/>
          </p:cNvPicPr>
          <p:nvPr/>
        </p:nvPicPr>
        <p:blipFill>
          <a:blip r:embed="rId2"/>
          <a:stretch>
            <a:fillRect/>
          </a:stretch>
        </p:blipFill>
        <p:spPr>
          <a:xfrm>
            <a:off x="654532" y="0"/>
            <a:ext cx="10882935" cy="6858000"/>
          </a:xfrm>
          <a:prstGeom prst="rect">
            <a:avLst/>
          </a:prstGeom>
        </p:spPr>
      </p:pic>
    </p:spTree>
    <p:extLst>
      <p:ext uri="{BB962C8B-B14F-4D97-AF65-F5344CB8AC3E}">
        <p14:creationId xmlns:p14="http://schemas.microsoft.com/office/powerpoint/2010/main" val="927377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37">
            <a:extLst>
              <a:ext uri="{FF2B5EF4-FFF2-40B4-BE49-F238E27FC236}">
                <a16:creationId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F018F43-34DF-4CB0-A533-9C6C517C4A05}"/>
              </a:ext>
            </a:extLst>
          </p:cNvPr>
          <p:cNvPicPr>
            <a:picLocks noChangeAspect="1"/>
          </p:cNvPicPr>
          <p:nvPr/>
        </p:nvPicPr>
        <p:blipFill rotWithShape="1">
          <a:blip r:embed="rId2"/>
          <a:srcRect t="32108" r="2" b="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6" name="Picture 5">
            <a:extLst>
              <a:ext uri="{FF2B5EF4-FFF2-40B4-BE49-F238E27FC236}">
                <a16:creationId xmlns:a16="http://schemas.microsoft.com/office/drawing/2014/main" id="{DF0D3040-5237-4C03-A08D-12D863B7740D}"/>
              </a:ext>
            </a:extLst>
          </p:cNvPr>
          <p:cNvPicPr>
            <a:picLocks noChangeAspect="1"/>
          </p:cNvPicPr>
          <p:nvPr/>
        </p:nvPicPr>
        <p:blipFill rotWithShape="1">
          <a:blip r:embed="rId3"/>
          <a:srcRect t="27004" r="-2" b="23664"/>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a:extLst>
              <a:ext uri="{FF2B5EF4-FFF2-40B4-BE49-F238E27FC236}">
                <a16:creationId xmlns:a16="http://schemas.microsoft.com/office/drawing/2014/main" id="{850825D4-E337-4F9A-BB12-C9840D16DA5F}"/>
              </a:ext>
            </a:extLst>
          </p:cNvPr>
          <p:cNvSpPr>
            <a:spLocks noGrp="1"/>
          </p:cNvSpPr>
          <p:nvPr>
            <p:ph type="title"/>
          </p:nvPr>
        </p:nvSpPr>
        <p:spPr>
          <a:xfrm>
            <a:off x="0" y="19887"/>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Motivation</a:t>
            </a:r>
          </a:p>
        </p:txBody>
      </p:sp>
      <p:sp>
        <p:nvSpPr>
          <p:cNvPr id="9" name="TextBox 8">
            <a:extLst>
              <a:ext uri="{FF2B5EF4-FFF2-40B4-BE49-F238E27FC236}">
                <a16:creationId xmlns:a16="http://schemas.microsoft.com/office/drawing/2014/main" id="{FFB5A852-067B-4B63-BE3E-78D8F8B070BF}"/>
              </a:ext>
            </a:extLst>
          </p:cNvPr>
          <p:cNvSpPr txBox="1"/>
          <p:nvPr/>
        </p:nvSpPr>
        <p:spPr>
          <a:xfrm>
            <a:off x="838200" y="2015406"/>
            <a:ext cx="5257799" cy="4065986"/>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bg1"/>
                </a:solidFill>
              </a:rPr>
              <a:t>Other than energy security and climate change mitigation requirements, pollution abatement is also a motivator for biofuels development for these two developing countries.</a:t>
            </a:r>
          </a:p>
        </p:txBody>
      </p:sp>
      <p:sp>
        <p:nvSpPr>
          <p:cNvPr id="3" name="Slide Number Placeholder 2">
            <a:extLst>
              <a:ext uri="{FF2B5EF4-FFF2-40B4-BE49-F238E27FC236}">
                <a16:creationId xmlns:a16="http://schemas.microsoft.com/office/drawing/2014/main" id="{34E7B6B4-C591-40BB-88B8-D4BC6DC07C11}"/>
              </a:ext>
            </a:extLst>
          </p:cNvPr>
          <p:cNvSpPr>
            <a:spLocks noGrp="1"/>
          </p:cNvSpPr>
          <p:nvPr>
            <p:ph type="sldNum" sz="quarter" idx="12"/>
          </p:nvPr>
        </p:nvSpPr>
        <p:spPr>
          <a:xfrm>
            <a:off x="8404860" y="6492875"/>
            <a:ext cx="2743200" cy="365125"/>
          </a:xfrm>
        </p:spPr>
        <p:txBody>
          <a:bodyPr/>
          <a:lstStyle/>
          <a:p>
            <a:fld id="{B458F903-104B-44E4-8FEA-81AFAD9F3060}" type="slidenum">
              <a:rPr lang="en-US" smtClean="0"/>
              <a:t>5</a:t>
            </a:fld>
            <a:endParaRPr lang="en-US" dirty="0"/>
          </a:p>
        </p:txBody>
      </p:sp>
    </p:spTree>
    <p:extLst>
      <p:ext uri="{BB962C8B-B14F-4D97-AF65-F5344CB8AC3E}">
        <p14:creationId xmlns:p14="http://schemas.microsoft.com/office/powerpoint/2010/main" val="210050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E7AD-CE94-4A80-A73E-CA93357A2495}"/>
              </a:ext>
            </a:extLst>
          </p:cNvPr>
          <p:cNvSpPr>
            <a:spLocks noGrp="1"/>
          </p:cNvSpPr>
          <p:nvPr>
            <p:ph type="title"/>
          </p:nvPr>
        </p:nvSpPr>
        <p:spPr>
          <a:xfrm>
            <a:off x="0" y="0"/>
            <a:ext cx="10515600" cy="1325563"/>
          </a:xfrm>
        </p:spPr>
        <p:txBody>
          <a:bodyPr/>
          <a:lstStyle/>
          <a:p>
            <a:r>
              <a:rPr lang="en-US" dirty="0"/>
              <a:t>Motivation</a:t>
            </a:r>
          </a:p>
        </p:txBody>
      </p:sp>
      <p:sp>
        <p:nvSpPr>
          <p:cNvPr id="3" name="Content Placeholder 2">
            <a:extLst>
              <a:ext uri="{FF2B5EF4-FFF2-40B4-BE49-F238E27FC236}">
                <a16:creationId xmlns:a16="http://schemas.microsoft.com/office/drawing/2014/main" id="{F0F9F7DC-3FF5-4498-849D-5406E11CCBAB}"/>
              </a:ext>
            </a:extLst>
          </p:cNvPr>
          <p:cNvSpPr>
            <a:spLocks noGrp="1"/>
          </p:cNvSpPr>
          <p:nvPr>
            <p:ph idx="1"/>
          </p:nvPr>
        </p:nvSpPr>
        <p:spPr>
          <a:xfrm>
            <a:off x="9596228" y="4380239"/>
            <a:ext cx="10515600" cy="655167"/>
          </a:xfrm>
        </p:spPr>
        <p:txBody>
          <a:bodyPr>
            <a:normAutofit/>
          </a:bodyPr>
          <a:lstStyle/>
          <a:p>
            <a:pPr marL="0" indent="0">
              <a:buNone/>
            </a:pPr>
            <a:r>
              <a:rPr lang="en-US" sz="1800" dirty="0"/>
              <a:t>Source: Male, 2010</a:t>
            </a:r>
          </a:p>
        </p:txBody>
      </p:sp>
      <p:sp>
        <p:nvSpPr>
          <p:cNvPr id="5" name="TextBox 4">
            <a:extLst>
              <a:ext uri="{FF2B5EF4-FFF2-40B4-BE49-F238E27FC236}">
                <a16:creationId xmlns:a16="http://schemas.microsoft.com/office/drawing/2014/main" id="{3288FC72-02C0-4C5E-B5A3-8DFF4D90820F}"/>
              </a:ext>
            </a:extLst>
          </p:cNvPr>
          <p:cNvSpPr txBox="1"/>
          <p:nvPr/>
        </p:nvSpPr>
        <p:spPr>
          <a:xfrm>
            <a:off x="1002475" y="4942665"/>
            <a:ext cx="10187049" cy="830997"/>
          </a:xfrm>
          <a:prstGeom prst="rect">
            <a:avLst/>
          </a:prstGeom>
          <a:noFill/>
        </p:spPr>
        <p:txBody>
          <a:bodyPr wrap="square" rtlCol="0">
            <a:spAutoFit/>
          </a:bodyPr>
          <a:lstStyle/>
          <a:p>
            <a:r>
              <a:rPr lang="en-US" sz="2400" dirty="0"/>
              <a:t>The processes used to grow and collect biomass, including any associated land-use change, can incur additional GHG and PM2.5 emissions.</a:t>
            </a:r>
          </a:p>
        </p:txBody>
      </p:sp>
      <p:pic>
        <p:nvPicPr>
          <p:cNvPr id="6" name="Picture 5">
            <a:extLst>
              <a:ext uri="{FF2B5EF4-FFF2-40B4-BE49-F238E27FC236}">
                <a16:creationId xmlns:a16="http://schemas.microsoft.com/office/drawing/2014/main" id="{360ED0D9-4925-44CB-A9D9-CD4BD7B6B31E}"/>
              </a:ext>
            </a:extLst>
          </p:cNvPr>
          <p:cNvPicPr>
            <a:picLocks noChangeAspect="1"/>
          </p:cNvPicPr>
          <p:nvPr/>
        </p:nvPicPr>
        <p:blipFill>
          <a:blip r:embed="rId3"/>
          <a:stretch>
            <a:fillRect/>
          </a:stretch>
        </p:blipFill>
        <p:spPr>
          <a:xfrm>
            <a:off x="495156" y="1372209"/>
            <a:ext cx="11201686" cy="2697009"/>
          </a:xfrm>
          <a:prstGeom prst="rect">
            <a:avLst/>
          </a:prstGeom>
        </p:spPr>
      </p:pic>
      <p:sp>
        <p:nvSpPr>
          <p:cNvPr id="7" name="Slide Number Placeholder 6">
            <a:extLst>
              <a:ext uri="{FF2B5EF4-FFF2-40B4-BE49-F238E27FC236}">
                <a16:creationId xmlns:a16="http://schemas.microsoft.com/office/drawing/2014/main" id="{0EA641AA-3BAA-4AEF-9A70-4A015F4CA5A8}"/>
              </a:ext>
            </a:extLst>
          </p:cNvPr>
          <p:cNvSpPr>
            <a:spLocks noGrp="1"/>
          </p:cNvSpPr>
          <p:nvPr>
            <p:ph type="sldNum" sz="quarter" idx="12"/>
          </p:nvPr>
        </p:nvSpPr>
        <p:spPr/>
        <p:txBody>
          <a:bodyPr/>
          <a:lstStyle/>
          <a:p>
            <a:fld id="{B458F903-104B-44E4-8FEA-81AFAD9F3060}" type="slidenum">
              <a:rPr lang="en-US" smtClean="0"/>
              <a:t>6</a:t>
            </a:fld>
            <a:endParaRPr lang="en-US"/>
          </a:p>
        </p:txBody>
      </p:sp>
    </p:spTree>
    <p:extLst>
      <p:ext uri="{BB962C8B-B14F-4D97-AF65-F5344CB8AC3E}">
        <p14:creationId xmlns:p14="http://schemas.microsoft.com/office/powerpoint/2010/main" val="332868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social media post&#10;&#10;Description generated with very high confidence">
            <a:extLst>
              <a:ext uri="{FF2B5EF4-FFF2-40B4-BE49-F238E27FC236}">
                <a16:creationId xmlns:a16="http://schemas.microsoft.com/office/drawing/2014/main" id="{B59B0F55-D8E7-4247-A126-5336D318A9F1}"/>
              </a:ext>
            </a:extLst>
          </p:cNvPr>
          <p:cNvPicPr>
            <a:picLocks noChangeAspect="1"/>
          </p:cNvPicPr>
          <p:nvPr/>
        </p:nvPicPr>
        <p:blipFill>
          <a:blip r:embed="rId2"/>
          <a:stretch>
            <a:fillRect/>
          </a:stretch>
        </p:blipFill>
        <p:spPr>
          <a:xfrm>
            <a:off x="4639056" y="409857"/>
            <a:ext cx="7552944" cy="5888736"/>
          </a:xfrm>
          <a:prstGeom prst="rect">
            <a:avLst/>
          </a:prstGeom>
          <a:effectLst/>
        </p:spPr>
      </p:pic>
      <p:sp>
        <p:nvSpPr>
          <p:cNvPr id="2" name="Title 1">
            <a:extLst>
              <a:ext uri="{FF2B5EF4-FFF2-40B4-BE49-F238E27FC236}">
                <a16:creationId xmlns:a16="http://schemas.microsoft.com/office/drawing/2014/main" id="{DAC4DA65-3FA1-4629-B781-4FAD6598AD31}"/>
              </a:ext>
            </a:extLst>
          </p:cNvPr>
          <p:cNvSpPr>
            <a:spLocks noGrp="1"/>
          </p:cNvSpPr>
          <p:nvPr>
            <p:ph type="title"/>
          </p:nvPr>
        </p:nvSpPr>
        <p:spPr>
          <a:xfrm>
            <a:off x="0" y="1"/>
            <a:ext cx="3505495" cy="1017270"/>
          </a:xfrm>
        </p:spPr>
        <p:txBody>
          <a:bodyPr>
            <a:normAutofit/>
          </a:bodyPr>
          <a:lstStyle/>
          <a:p>
            <a:r>
              <a:rPr lang="en-US" dirty="0"/>
              <a:t>Motivation</a:t>
            </a:r>
          </a:p>
        </p:txBody>
      </p:sp>
      <p:sp>
        <p:nvSpPr>
          <p:cNvPr id="3" name="Content Placeholder 2">
            <a:extLst>
              <a:ext uri="{FF2B5EF4-FFF2-40B4-BE49-F238E27FC236}">
                <a16:creationId xmlns:a16="http://schemas.microsoft.com/office/drawing/2014/main" id="{8547FE92-3CAF-45A6-B232-8DD98B9C68B5}"/>
              </a:ext>
            </a:extLst>
          </p:cNvPr>
          <p:cNvSpPr>
            <a:spLocks noGrp="1"/>
          </p:cNvSpPr>
          <p:nvPr>
            <p:ph idx="1"/>
          </p:nvPr>
        </p:nvSpPr>
        <p:spPr>
          <a:xfrm>
            <a:off x="88900" y="2438400"/>
            <a:ext cx="4229100" cy="3785419"/>
          </a:xfrm>
        </p:spPr>
        <p:txBody>
          <a:bodyPr>
            <a:normAutofit/>
          </a:bodyPr>
          <a:lstStyle/>
          <a:p>
            <a:pPr marL="0" indent="0">
              <a:buNone/>
            </a:pPr>
            <a:r>
              <a:rPr lang="en-US" sz="2400" dirty="0"/>
              <a:t>Other than “burn through” corn stocks, can we benefit from E10 Ethanol mandate for environmental problems? </a:t>
            </a:r>
          </a:p>
        </p:txBody>
      </p:sp>
      <p:sp>
        <p:nvSpPr>
          <p:cNvPr id="5" name="Slide Number Placeholder 4">
            <a:extLst>
              <a:ext uri="{FF2B5EF4-FFF2-40B4-BE49-F238E27FC236}">
                <a16:creationId xmlns:a16="http://schemas.microsoft.com/office/drawing/2014/main" id="{62945A34-5E05-422E-A69B-7725E30ACB1C}"/>
              </a:ext>
            </a:extLst>
          </p:cNvPr>
          <p:cNvSpPr>
            <a:spLocks noGrp="1"/>
          </p:cNvSpPr>
          <p:nvPr>
            <p:ph type="sldNum" sz="quarter" idx="12"/>
          </p:nvPr>
        </p:nvSpPr>
        <p:spPr/>
        <p:txBody>
          <a:bodyPr/>
          <a:lstStyle/>
          <a:p>
            <a:fld id="{B458F903-104B-44E4-8FEA-81AFAD9F3060}" type="slidenum">
              <a:rPr lang="en-US" smtClean="0"/>
              <a:t>7</a:t>
            </a:fld>
            <a:endParaRPr lang="en-US"/>
          </a:p>
        </p:txBody>
      </p:sp>
    </p:spTree>
    <p:extLst>
      <p:ext uri="{BB962C8B-B14F-4D97-AF65-F5344CB8AC3E}">
        <p14:creationId xmlns:p14="http://schemas.microsoft.com/office/powerpoint/2010/main" val="317866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1C72-3A2C-402C-AF95-17443A5702AD}"/>
              </a:ext>
            </a:extLst>
          </p:cNvPr>
          <p:cNvSpPr>
            <a:spLocks noGrp="1"/>
          </p:cNvSpPr>
          <p:nvPr>
            <p:ph type="title"/>
          </p:nvPr>
        </p:nvSpPr>
        <p:spPr>
          <a:xfrm>
            <a:off x="0" y="18255"/>
            <a:ext cx="10515600" cy="1325563"/>
          </a:xfrm>
        </p:spPr>
        <p:txBody>
          <a:bodyPr/>
          <a:lstStyle/>
          <a:p>
            <a:r>
              <a:rPr lang="en-US" dirty="0"/>
              <a:t>Introduction</a:t>
            </a:r>
          </a:p>
        </p:txBody>
      </p:sp>
      <p:sp>
        <p:nvSpPr>
          <p:cNvPr id="3" name="Content Placeholder 2">
            <a:extLst>
              <a:ext uri="{FF2B5EF4-FFF2-40B4-BE49-F238E27FC236}">
                <a16:creationId xmlns:a16="http://schemas.microsoft.com/office/drawing/2014/main" id="{BDA070AC-B43C-4CCA-B1E3-E94F4900130F}"/>
              </a:ext>
            </a:extLst>
          </p:cNvPr>
          <p:cNvSpPr>
            <a:spLocks noGrp="1"/>
          </p:cNvSpPr>
          <p:nvPr>
            <p:ph idx="1"/>
          </p:nvPr>
        </p:nvSpPr>
        <p:spPr>
          <a:xfrm>
            <a:off x="3383280" y="5788502"/>
            <a:ext cx="10515600" cy="4351338"/>
          </a:xfrm>
        </p:spPr>
        <p:txBody>
          <a:bodyPr/>
          <a:lstStyle/>
          <a:p>
            <a:pPr marL="0" indent="0">
              <a:buNone/>
            </a:pPr>
            <a:r>
              <a:rPr lang="en-US" dirty="0"/>
              <a:t>Processing steps for converting corn grain to ethanol.</a:t>
            </a:r>
          </a:p>
          <a:p>
            <a:pPr marL="0" indent="0">
              <a:buNone/>
            </a:pPr>
            <a:r>
              <a:rPr lang="en-US" dirty="0"/>
              <a:t>Source: </a:t>
            </a:r>
            <a:r>
              <a:rPr lang="en-US" dirty="0" err="1"/>
              <a:t>Schwietzke</a:t>
            </a:r>
            <a:r>
              <a:rPr lang="en-US" dirty="0"/>
              <a:t> et al. (2008). </a:t>
            </a:r>
          </a:p>
          <a:p>
            <a:endParaRPr lang="en-US" dirty="0"/>
          </a:p>
        </p:txBody>
      </p:sp>
      <p:pic>
        <p:nvPicPr>
          <p:cNvPr id="4" name="Content Placeholder 3">
            <a:extLst>
              <a:ext uri="{FF2B5EF4-FFF2-40B4-BE49-F238E27FC236}">
                <a16:creationId xmlns:a16="http://schemas.microsoft.com/office/drawing/2014/main" id="{420E6597-C357-4F5F-BB58-E1E386EAA737}"/>
              </a:ext>
            </a:extLst>
          </p:cNvPr>
          <p:cNvPicPr>
            <a:picLocks noChangeAspect="1"/>
          </p:cNvPicPr>
          <p:nvPr/>
        </p:nvPicPr>
        <p:blipFill>
          <a:blip r:embed="rId3"/>
          <a:stretch>
            <a:fillRect/>
          </a:stretch>
        </p:blipFill>
        <p:spPr>
          <a:xfrm>
            <a:off x="978154" y="1894888"/>
            <a:ext cx="10375646" cy="3703224"/>
          </a:xfrm>
          <a:prstGeom prst="rect">
            <a:avLst/>
          </a:prstGeom>
        </p:spPr>
      </p:pic>
      <p:sp>
        <p:nvSpPr>
          <p:cNvPr id="7" name="TextBox 6">
            <a:extLst>
              <a:ext uri="{FF2B5EF4-FFF2-40B4-BE49-F238E27FC236}">
                <a16:creationId xmlns:a16="http://schemas.microsoft.com/office/drawing/2014/main" id="{2DB22D10-472E-43E6-AB1B-3E2C7704F630}"/>
              </a:ext>
            </a:extLst>
          </p:cNvPr>
          <p:cNvSpPr txBox="1"/>
          <p:nvPr/>
        </p:nvSpPr>
        <p:spPr>
          <a:xfrm>
            <a:off x="9463753" y="4077970"/>
            <a:ext cx="2728247" cy="646331"/>
          </a:xfrm>
          <a:prstGeom prst="rect">
            <a:avLst/>
          </a:prstGeom>
          <a:noFill/>
        </p:spPr>
        <p:txBody>
          <a:bodyPr wrap="none" rtlCol="0">
            <a:spAutoFit/>
          </a:bodyPr>
          <a:lstStyle/>
          <a:p>
            <a:r>
              <a:rPr lang="en-US" dirty="0"/>
              <a:t>Dry Distiller’s Grain Soluble</a:t>
            </a:r>
          </a:p>
          <a:p>
            <a:r>
              <a:rPr lang="en-US" dirty="0"/>
              <a:t>(DDGS)</a:t>
            </a:r>
          </a:p>
        </p:txBody>
      </p:sp>
      <p:sp>
        <p:nvSpPr>
          <p:cNvPr id="8" name="Slide Number Placeholder 7">
            <a:extLst>
              <a:ext uri="{FF2B5EF4-FFF2-40B4-BE49-F238E27FC236}">
                <a16:creationId xmlns:a16="http://schemas.microsoft.com/office/drawing/2014/main" id="{80CA47BD-3786-458B-88F5-2B4942CE224E}"/>
              </a:ext>
            </a:extLst>
          </p:cNvPr>
          <p:cNvSpPr>
            <a:spLocks noGrp="1"/>
          </p:cNvSpPr>
          <p:nvPr>
            <p:ph type="sldNum" sz="quarter" idx="12"/>
          </p:nvPr>
        </p:nvSpPr>
        <p:spPr/>
        <p:txBody>
          <a:bodyPr/>
          <a:lstStyle/>
          <a:p>
            <a:fld id="{B458F903-104B-44E4-8FEA-81AFAD9F3060}" type="slidenum">
              <a:rPr lang="en-US" smtClean="0"/>
              <a:t>8</a:t>
            </a:fld>
            <a:endParaRPr lang="en-US"/>
          </a:p>
        </p:txBody>
      </p:sp>
      <p:sp>
        <p:nvSpPr>
          <p:cNvPr id="9" name="TextBox 8">
            <a:extLst>
              <a:ext uri="{FF2B5EF4-FFF2-40B4-BE49-F238E27FC236}">
                <a16:creationId xmlns:a16="http://schemas.microsoft.com/office/drawing/2014/main" id="{17AF38CF-81B0-409B-B4B7-3F0D67493981}"/>
              </a:ext>
            </a:extLst>
          </p:cNvPr>
          <p:cNvSpPr txBox="1"/>
          <p:nvPr/>
        </p:nvSpPr>
        <p:spPr>
          <a:xfrm>
            <a:off x="880110" y="1493265"/>
            <a:ext cx="1806841" cy="461665"/>
          </a:xfrm>
          <a:prstGeom prst="rect">
            <a:avLst/>
          </a:prstGeom>
          <a:noFill/>
        </p:spPr>
        <p:txBody>
          <a:bodyPr wrap="none" rtlCol="0">
            <a:spAutoFit/>
          </a:bodyPr>
          <a:lstStyle/>
          <a:p>
            <a:r>
              <a:rPr lang="en-US" sz="2400" dirty="0"/>
              <a:t>Corn ethanol</a:t>
            </a:r>
          </a:p>
        </p:txBody>
      </p:sp>
    </p:spTree>
    <p:extLst>
      <p:ext uri="{BB962C8B-B14F-4D97-AF65-F5344CB8AC3E}">
        <p14:creationId xmlns:p14="http://schemas.microsoft.com/office/powerpoint/2010/main" val="199447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A132-EA53-41BF-BD9C-19A8658BF2FD}"/>
              </a:ext>
            </a:extLst>
          </p:cNvPr>
          <p:cNvSpPr>
            <a:spLocks noGrp="1"/>
          </p:cNvSpPr>
          <p:nvPr>
            <p:ph type="title"/>
          </p:nvPr>
        </p:nvSpPr>
        <p:spPr>
          <a:xfrm>
            <a:off x="0" y="18255"/>
            <a:ext cx="10515600" cy="1325563"/>
          </a:xfrm>
        </p:spPr>
        <p:txBody>
          <a:bodyPr/>
          <a:lstStyle/>
          <a:p>
            <a:r>
              <a:rPr lang="en-US" dirty="0"/>
              <a:t>Introduction</a:t>
            </a:r>
          </a:p>
        </p:txBody>
      </p:sp>
      <p:sp>
        <p:nvSpPr>
          <p:cNvPr id="4" name="Rectangle: Rounded Corners 3">
            <a:extLst>
              <a:ext uri="{FF2B5EF4-FFF2-40B4-BE49-F238E27FC236}">
                <a16:creationId xmlns:a16="http://schemas.microsoft.com/office/drawing/2014/main" id="{A5ADA2D5-68E4-44CA-93AE-5F461285CE1D}"/>
              </a:ext>
            </a:extLst>
          </p:cNvPr>
          <p:cNvSpPr/>
          <p:nvPr/>
        </p:nvSpPr>
        <p:spPr>
          <a:xfrm>
            <a:off x="1054608" y="2237994"/>
            <a:ext cx="1469136" cy="290779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n w="0"/>
                <a:solidFill>
                  <a:schemeClr val="tx1"/>
                </a:solidFill>
                <a:effectLst>
                  <a:outerShdw blurRad="38100" dist="19050" dir="2700000" algn="tl" rotWithShape="0">
                    <a:schemeClr val="dk1">
                      <a:alpha val="40000"/>
                    </a:schemeClr>
                  </a:outerShdw>
                </a:effectLst>
              </a:rPr>
              <a:t>Feedstock production</a:t>
            </a: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Energy crops</a:t>
            </a: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Forest residue</a:t>
            </a:r>
          </a:p>
          <a:p>
            <a:pPr marL="285750" indent="-285750">
              <a:buFont typeface="Arial" panose="020B0604020202020204" pitchFamily="34" charset="0"/>
              <a:buChar char="•"/>
            </a:pPr>
            <a:r>
              <a:rPr lang="en-US" dirty="0">
                <a:ln w="0"/>
                <a:solidFill>
                  <a:schemeClr val="tx1"/>
                </a:solidFill>
                <a:effectLst>
                  <a:outerShdw blurRad="38100" dist="19050" dir="2700000" algn="tl" rotWithShape="0">
                    <a:schemeClr val="dk1">
                      <a:alpha val="40000"/>
                    </a:schemeClr>
                  </a:outerShdw>
                </a:effectLst>
              </a:rPr>
              <a:t>Crop residue</a:t>
            </a:r>
          </a:p>
        </p:txBody>
      </p:sp>
      <p:sp>
        <p:nvSpPr>
          <p:cNvPr id="5" name="Rectangle: Rounded Corners 4">
            <a:extLst>
              <a:ext uri="{FF2B5EF4-FFF2-40B4-BE49-F238E27FC236}">
                <a16:creationId xmlns:a16="http://schemas.microsoft.com/office/drawing/2014/main" id="{FE279E7D-1F3A-4A7E-832E-A5DED0650843}"/>
              </a:ext>
            </a:extLst>
          </p:cNvPr>
          <p:cNvSpPr/>
          <p:nvPr/>
        </p:nvSpPr>
        <p:spPr>
          <a:xfrm>
            <a:off x="3200400" y="1324610"/>
            <a:ext cx="5857966" cy="265074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6">
                    <a:lumMod val="50000"/>
                  </a:schemeClr>
                </a:solidFill>
              </a:rPr>
              <a:t>Biochemical Conversion</a:t>
            </a:r>
          </a:p>
          <a:p>
            <a:r>
              <a:rPr lang="en-US" dirty="0"/>
              <a:t>Pretreatment &amp;</a:t>
            </a:r>
          </a:p>
          <a:p>
            <a:r>
              <a:rPr lang="en-US" dirty="0"/>
              <a:t>Conditioning                                                </a:t>
            </a:r>
            <a:r>
              <a:rPr lang="en-US" sz="2000" b="1" dirty="0"/>
              <a:t>Distillation</a:t>
            </a:r>
            <a:endParaRPr lang="en-US" b="1" dirty="0"/>
          </a:p>
          <a:p>
            <a:endParaRPr lang="en-US" dirty="0"/>
          </a:p>
          <a:p>
            <a:r>
              <a:rPr lang="en-US" sz="2000" b="1" dirty="0"/>
              <a:t>Enzymatic            Sugars               Fermentation</a:t>
            </a:r>
          </a:p>
          <a:p>
            <a:r>
              <a:rPr lang="en-US" sz="2000" b="1" dirty="0"/>
              <a:t>Hydrolysis</a:t>
            </a:r>
          </a:p>
          <a:p>
            <a:endParaRPr lang="en-US" sz="2000" b="1" dirty="0"/>
          </a:p>
          <a:p>
            <a:r>
              <a:rPr lang="en-US" dirty="0"/>
              <a:t>Enzyme                                              By-products</a:t>
            </a:r>
          </a:p>
          <a:p>
            <a:r>
              <a:rPr lang="en-US" dirty="0"/>
              <a:t>Production                                         Wastes/Residue</a:t>
            </a:r>
          </a:p>
        </p:txBody>
      </p:sp>
      <p:sp>
        <p:nvSpPr>
          <p:cNvPr id="6" name="Rectangle: Rounded Corners 5">
            <a:extLst>
              <a:ext uri="{FF2B5EF4-FFF2-40B4-BE49-F238E27FC236}">
                <a16:creationId xmlns:a16="http://schemas.microsoft.com/office/drawing/2014/main" id="{9C816ED8-6F7C-4C6C-A19A-C460F7498829}"/>
              </a:ext>
            </a:extLst>
          </p:cNvPr>
          <p:cNvSpPr/>
          <p:nvPr/>
        </p:nvSpPr>
        <p:spPr>
          <a:xfrm>
            <a:off x="3200400" y="4025154"/>
            <a:ext cx="5857966" cy="2551526"/>
          </a:xfrm>
          <a:prstGeom prst="round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2">
                    <a:lumMod val="50000"/>
                  </a:schemeClr>
                </a:solidFill>
              </a:rPr>
              <a:t>Thermochemical Conversion</a:t>
            </a:r>
          </a:p>
          <a:p>
            <a:r>
              <a:rPr lang="en-US" dirty="0"/>
              <a:t>                                                                 </a:t>
            </a:r>
            <a:r>
              <a:rPr lang="en-US" sz="2000" b="1" dirty="0"/>
              <a:t>Upgrading</a:t>
            </a:r>
            <a:endParaRPr lang="en-US" b="1" dirty="0"/>
          </a:p>
          <a:p>
            <a:r>
              <a:rPr lang="en-US" sz="2000" b="1" dirty="0"/>
              <a:t>Fast                          Liquid</a:t>
            </a:r>
            <a:r>
              <a:rPr lang="en-US" dirty="0"/>
              <a:t>                  Zeolite Cracking</a:t>
            </a:r>
          </a:p>
          <a:p>
            <a:r>
              <a:rPr lang="en-US" sz="2000" b="1" dirty="0"/>
              <a:t>Pyrolysis                  Bio-oil</a:t>
            </a:r>
            <a:r>
              <a:rPr lang="en-US" dirty="0"/>
              <a:t>                 </a:t>
            </a:r>
            <a:r>
              <a:rPr lang="en-US" dirty="0" err="1"/>
              <a:t>Hydrogenolysis</a:t>
            </a:r>
            <a:endParaRPr lang="en-US" dirty="0"/>
          </a:p>
          <a:p>
            <a:endParaRPr lang="en-US" dirty="0"/>
          </a:p>
          <a:p>
            <a:endParaRPr lang="en-US" dirty="0"/>
          </a:p>
          <a:p>
            <a:r>
              <a:rPr lang="en-US" sz="2000" b="1" dirty="0"/>
              <a:t>Gasification            Syngas                </a:t>
            </a:r>
            <a:r>
              <a:rPr lang="en-US" dirty="0"/>
              <a:t>Fischer </a:t>
            </a:r>
            <a:r>
              <a:rPr lang="en-US" dirty="0" err="1"/>
              <a:t>Tropsch</a:t>
            </a:r>
            <a:endParaRPr lang="en-US" dirty="0"/>
          </a:p>
          <a:p>
            <a:r>
              <a:rPr lang="en-US" dirty="0"/>
              <a:t>                                                                    Alcohol Synthesis</a:t>
            </a:r>
          </a:p>
        </p:txBody>
      </p:sp>
      <p:cxnSp>
        <p:nvCxnSpPr>
          <p:cNvPr id="8" name="Straight Arrow Connector 7">
            <a:extLst>
              <a:ext uri="{FF2B5EF4-FFF2-40B4-BE49-F238E27FC236}">
                <a16:creationId xmlns:a16="http://schemas.microsoft.com/office/drawing/2014/main" id="{E2C21788-0F59-4D8C-8B43-CBA999F1AD35}"/>
              </a:ext>
            </a:extLst>
          </p:cNvPr>
          <p:cNvCxnSpPr/>
          <p:nvPr/>
        </p:nvCxnSpPr>
        <p:spPr>
          <a:xfrm>
            <a:off x="3920309" y="2286181"/>
            <a:ext cx="0" cy="26125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008C6D4-53AB-436C-A6BB-A8008C06A932}"/>
              </a:ext>
            </a:extLst>
          </p:cNvPr>
          <p:cNvCxnSpPr/>
          <p:nvPr/>
        </p:nvCxnSpPr>
        <p:spPr>
          <a:xfrm>
            <a:off x="4544423" y="2721610"/>
            <a:ext cx="52251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AC88085-50C4-4504-961E-59201EAB9A35}"/>
              </a:ext>
            </a:extLst>
          </p:cNvPr>
          <p:cNvCxnSpPr/>
          <p:nvPr/>
        </p:nvCxnSpPr>
        <p:spPr>
          <a:xfrm>
            <a:off x="6050135" y="2721610"/>
            <a:ext cx="52251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51FAD94-2F4C-4EEA-B7A2-7BD39459C774}"/>
              </a:ext>
            </a:extLst>
          </p:cNvPr>
          <p:cNvCxnSpPr/>
          <p:nvPr/>
        </p:nvCxnSpPr>
        <p:spPr>
          <a:xfrm flipV="1">
            <a:off x="7662672" y="2286181"/>
            <a:ext cx="0" cy="26125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9D1543E-4B5E-45DD-8DC0-E38D5FCF52CA}"/>
              </a:ext>
            </a:extLst>
          </p:cNvPr>
          <p:cNvCxnSpPr/>
          <p:nvPr/>
        </p:nvCxnSpPr>
        <p:spPr>
          <a:xfrm flipV="1">
            <a:off x="3920309" y="3134106"/>
            <a:ext cx="0" cy="3749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Connector: Elbow 16">
            <a:extLst>
              <a:ext uri="{FF2B5EF4-FFF2-40B4-BE49-F238E27FC236}">
                <a16:creationId xmlns:a16="http://schemas.microsoft.com/office/drawing/2014/main" id="{C10231EA-189B-4635-8AA4-6E2561497B0E}"/>
              </a:ext>
            </a:extLst>
          </p:cNvPr>
          <p:cNvCxnSpPr/>
          <p:nvPr/>
        </p:nvCxnSpPr>
        <p:spPr>
          <a:xfrm>
            <a:off x="4544423" y="3060954"/>
            <a:ext cx="1691785" cy="621792"/>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DC84C199-8750-401D-B3BA-6BE5DDE87FC2}"/>
              </a:ext>
            </a:extLst>
          </p:cNvPr>
          <p:cNvCxnSpPr/>
          <p:nvPr/>
        </p:nvCxnSpPr>
        <p:spPr>
          <a:xfrm>
            <a:off x="4407408" y="4962906"/>
            <a:ext cx="65952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F0A9E63-D390-4C2E-B939-ED2646848A11}"/>
              </a:ext>
            </a:extLst>
          </p:cNvPr>
          <p:cNvCxnSpPr/>
          <p:nvPr/>
        </p:nvCxnSpPr>
        <p:spPr>
          <a:xfrm>
            <a:off x="5687568" y="5383530"/>
            <a:ext cx="0" cy="457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3BD1F3D-6759-47B6-A749-0157308ECD03}"/>
              </a:ext>
            </a:extLst>
          </p:cNvPr>
          <p:cNvCxnSpPr/>
          <p:nvPr/>
        </p:nvCxnSpPr>
        <p:spPr>
          <a:xfrm>
            <a:off x="4773168" y="6096762"/>
            <a:ext cx="47548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Connector: Elbow 25">
            <a:extLst>
              <a:ext uri="{FF2B5EF4-FFF2-40B4-BE49-F238E27FC236}">
                <a16:creationId xmlns:a16="http://schemas.microsoft.com/office/drawing/2014/main" id="{A663FE6E-BAB3-4F9F-ABE9-C9F207093E80}"/>
              </a:ext>
            </a:extLst>
          </p:cNvPr>
          <p:cNvCxnSpPr/>
          <p:nvPr/>
        </p:nvCxnSpPr>
        <p:spPr>
          <a:xfrm flipV="1">
            <a:off x="6050135" y="4834890"/>
            <a:ext cx="685945" cy="128016"/>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Connector: Elbow 27">
            <a:extLst>
              <a:ext uri="{FF2B5EF4-FFF2-40B4-BE49-F238E27FC236}">
                <a16:creationId xmlns:a16="http://schemas.microsoft.com/office/drawing/2014/main" id="{7DB2436B-63D1-4FF4-A9AA-B9AC506C74F4}"/>
              </a:ext>
            </a:extLst>
          </p:cNvPr>
          <p:cNvCxnSpPr/>
          <p:nvPr/>
        </p:nvCxnSpPr>
        <p:spPr>
          <a:xfrm>
            <a:off x="6050135" y="4962906"/>
            <a:ext cx="685945" cy="274320"/>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Connector: Elbow 28">
            <a:extLst>
              <a:ext uri="{FF2B5EF4-FFF2-40B4-BE49-F238E27FC236}">
                <a16:creationId xmlns:a16="http://schemas.microsoft.com/office/drawing/2014/main" id="{3F868BAC-0095-4A3A-ACED-C62ABDEC5D00}"/>
              </a:ext>
            </a:extLst>
          </p:cNvPr>
          <p:cNvCxnSpPr/>
          <p:nvPr/>
        </p:nvCxnSpPr>
        <p:spPr>
          <a:xfrm flipV="1">
            <a:off x="6135479" y="5968746"/>
            <a:ext cx="685945" cy="128016"/>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8481FC01-E4C1-4BB8-AE18-505EC11CAFBC}"/>
              </a:ext>
            </a:extLst>
          </p:cNvPr>
          <p:cNvCxnSpPr/>
          <p:nvPr/>
        </p:nvCxnSpPr>
        <p:spPr>
          <a:xfrm>
            <a:off x="6135479" y="6096762"/>
            <a:ext cx="685945" cy="274320"/>
          </a:xfrm>
          <a:prstGeom prst="bentConnector3">
            <a:avLst/>
          </a:prstGeom>
          <a:ln w="19050">
            <a:tailEnd type="triangle"/>
          </a:ln>
        </p:spPr>
        <p:style>
          <a:lnRef idx="1">
            <a:schemeClr val="dk1"/>
          </a:lnRef>
          <a:fillRef idx="0">
            <a:schemeClr val="dk1"/>
          </a:fillRef>
          <a:effectRef idx="0">
            <a:schemeClr val="dk1"/>
          </a:effectRef>
          <a:fontRef idx="minor">
            <a:schemeClr val="tx1"/>
          </a:fontRef>
        </p:style>
      </p:cxnSp>
      <p:sp>
        <p:nvSpPr>
          <p:cNvPr id="31" name="Arrow: Bent 30">
            <a:extLst>
              <a:ext uri="{FF2B5EF4-FFF2-40B4-BE49-F238E27FC236}">
                <a16:creationId xmlns:a16="http://schemas.microsoft.com/office/drawing/2014/main" id="{AD0D29E0-4F69-4808-8EED-C9DFCE99870C}"/>
              </a:ext>
            </a:extLst>
          </p:cNvPr>
          <p:cNvSpPr/>
          <p:nvPr/>
        </p:nvSpPr>
        <p:spPr>
          <a:xfrm>
            <a:off x="1847088" y="1652778"/>
            <a:ext cx="1353312" cy="585216"/>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gradFill>
                <a:gsLst>
                  <a:gs pos="21000">
                    <a:srgbClr val="53575C"/>
                  </a:gs>
                  <a:gs pos="88000">
                    <a:srgbClr val="C5C7CA"/>
                  </a:gs>
                </a:gsLst>
                <a:lin ang="5400000"/>
              </a:gradFill>
            </a:endParaRPr>
          </a:p>
        </p:txBody>
      </p:sp>
      <p:sp>
        <p:nvSpPr>
          <p:cNvPr id="32" name="Arrow: Bent 31">
            <a:extLst>
              <a:ext uri="{FF2B5EF4-FFF2-40B4-BE49-F238E27FC236}">
                <a16:creationId xmlns:a16="http://schemas.microsoft.com/office/drawing/2014/main" id="{C9B78640-AE87-4766-9DAD-CB4D7E37A32F}"/>
              </a:ext>
            </a:extLst>
          </p:cNvPr>
          <p:cNvSpPr/>
          <p:nvPr/>
        </p:nvSpPr>
        <p:spPr>
          <a:xfrm rot="10800000" flipH="1">
            <a:off x="1694687" y="5164073"/>
            <a:ext cx="1469137" cy="553693"/>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gradFill>
                <a:gsLst>
                  <a:gs pos="21000">
                    <a:srgbClr val="53575C"/>
                  </a:gs>
                  <a:gs pos="88000">
                    <a:srgbClr val="C5C7CA"/>
                  </a:gs>
                </a:gsLst>
                <a:lin ang="5400000"/>
              </a:gradFill>
            </a:endParaRPr>
          </a:p>
        </p:txBody>
      </p:sp>
      <p:sp>
        <p:nvSpPr>
          <p:cNvPr id="33" name="Arrow: Right 32">
            <a:extLst>
              <a:ext uri="{FF2B5EF4-FFF2-40B4-BE49-F238E27FC236}">
                <a16:creationId xmlns:a16="http://schemas.microsoft.com/office/drawing/2014/main" id="{13C67B6A-7CB0-4A9E-8E3D-7E5F4F4ED0D6}"/>
              </a:ext>
            </a:extLst>
          </p:cNvPr>
          <p:cNvSpPr/>
          <p:nvPr/>
        </p:nvSpPr>
        <p:spPr>
          <a:xfrm>
            <a:off x="9073316" y="1847381"/>
            <a:ext cx="542834" cy="6020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25D3E94-B4D2-49C3-9593-B068D7054A67}"/>
              </a:ext>
            </a:extLst>
          </p:cNvPr>
          <p:cNvSpPr txBox="1"/>
          <p:nvPr/>
        </p:nvSpPr>
        <p:spPr>
          <a:xfrm>
            <a:off x="9735022" y="1621688"/>
            <a:ext cx="2421368" cy="1815882"/>
          </a:xfrm>
          <a:prstGeom prst="rect">
            <a:avLst/>
          </a:prstGeom>
          <a:noFill/>
        </p:spPr>
        <p:txBody>
          <a:bodyPr wrap="none" rtlCol="0">
            <a:spAutoFit/>
          </a:bodyPr>
          <a:lstStyle/>
          <a:p>
            <a:r>
              <a:rPr lang="en-US" sz="2800" dirty="0"/>
              <a:t>DDGS</a:t>
            </a:r>
          </a:p>
          <a:p>
            <a:r>
              <a:rPr lang="en-US" sz="2800" dirty="0"/>
              <a:t>Lignin</a:t>
            </a:r>
          </a:p>
          <a:p>
            <a:r>
              <a:rPr lang="en-US" sz="2800" dirty="0"/>
              <a:t>(Electricity </a:t>
            </a:r>
          </a:p>
          <a:p>
            <a:r>
              <a:rPr lang="en-US" sz="2800" dirty="0"/>
              <a:t>Co-Generation)</a:t>
            </a:r>
          </a:p>
        </p:txBody>
      </p:sp>
      <p:sp>
        <p:nvSpPr>
          <p:cNvPr id="35" name="Arrow: Right 34">
            <a:extLst>
              <a:ext uri="{FF2B5EF4-FFF2-40B4-BE49-F238E27FC236}">
                <a16:creationId xmlns:a16="http://schemas.microsoft.com/office/drawing/2014/main" id="{BE2ADB46-8DCB-42DA-B372-457476FED478}"/>
              </a:ext>
            </a:extLst>
          </p:cNvPr>
          <p:cNvSpPr/>
          <p:nvPr/>
        </p:nvSpPr>
        <p:spPr>
          <a:xfrm>
            <a:off x="9058366" y="3318873"/>
            <a:ext cx="542834" cy="6020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027F3367-BB85-40D5-96BD-AC49B41F6BB8}"/>
              </a:ext>
            </a:extLst>
          </p:cNvPr>
          <p:cNvSpPr/>
          <p:nvPr/>
        </p:nvSpPr>
        <p:spPr>
          <a:xfrm>
            <a:off x="9058366" y="4804162"/>
            <a:ext cx="542834" cy="6020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B64210F-4C96-4973-B6BE-A7B0D89D7EA4}"/>
              </a:ext>
            </a:extLst>
          </p:cNvPr>
          <p:cNvSpPr/>
          <p:nvPr/>
        </p:nvSpPr>
        <p:spPr>
          <a:xfrm>
            <a:off x="9616150" y="3436801"/>
            <a:ext cx="343989" cy="305220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REFINING</a:t>
            </a:r>
          </a:p>
        </p:txBody>
      </p:sp>
      <p:sp>
        <p:nvSpPr>
          <p:cNvPr id="38" name="TextBox 37">
            <a:extLst>
              <a:ext uri="{FF2B5EF4-FFF2-40B4-BE49-F238E27FC236}">
                <a16:creationId xmlns:a16="http://schemas.microsoft.com/office/drawing/2014/main" id="{913923EB-1736-459A-B4E8-636FDA47966B}"/>
              </a:ext>
            </a:extLst>
          </p:cNvPr>
          <p:cNvSpPr txBox="1"/>
          <p:nvPr/>
        </p:nvSpPr>
        <p:spPr>
          <a:xfrm>
            <a:off x="10158984" y="3765086"/>
            <a:ext cx="1265090" cy="2308324"/>
          </a:xfrm>
          <a:prstGeom prst="rect">
            <a:avLst/>
          </a:prstGeom>
          <a:noFill/>
        </p:spPr>
        <p:txBody>
          <a:bodyPr wrap="none" rtlCol="0">
            <a:spAutoFit/>
          </a:bodyPr>
          <a:lstStyle/>
          <a:p>
            <a:r>
              <a:rPr lang="en-US" sz="2400" dirty="0"/>
              <a:t>Ethanol</a:t>
            </a:r>
          </a:p>
          <a:p>
            <a:r>
              <a:rPr lang="en-US" sz="2400" dirty="0"/>
              <a:t>Butanol</a:t>
            </a:r>
          </a:p>
          <a:p>
            <a:r>
              <a:rPr lang="en-US" sz="2400" dirty="0"/>
              <a:t>Olefins</a:t>
            </a:r>
          </a:p>
          <a:p>
            <a:r>
              <a:rPr lang="en-US" sz="2400" dirty="0"/>
              <a:t>Gasoline</a:t>
            </a:r>
          </a:p>
          <a:p>
            <a:r>
              <a:rPr lang="en-US" sz="2400" dirty="0"/>
              <a:t>Diesel</a:t>
            </a:r>
          </a:p>
          <a:p>
            <a:r>
              <a:rPr lang="en-US" sz="2400" dirty="0"/>
              <a:t>Others</a:t>
            </a:r>
          </a:p>
        </p:txBody>
      </p:sp>
      <p:sp>
        <p:nvSpPr>
          <p:cNvPr id="39" name="Slide Number Placeholder 38">
            <a:extLst>
              <a:ext uri="{FF2B5EF4-FFF2-40B4-BE49-F238E27FC236}">
                <a16:creationId xmlns:a16="http://schemas.microsoft.com/office/drawing/2014/main" id="{A529B781-421C-466E-B40B-19444172B07B}"/>
              </a:ext>
            </a:extLst>
          </p:cNvPr>
          <p:cNvSpPr>
            <a:spLocks noGrp="1"/>
          </p:cNvSpPr>
          <p:nvPr>
            <p:ph type="sldNum" sz="quarter" idx="12"/>
          </p:nvPr>
        </p:nvSpPr>
        <p:spPr/>
        <p:txBody>
          <a:bodyPr/>
          <a:lstStyle/>
          <a:p>
            <a:fld id="{B458F903-104B-44E4-8FEA-81AFAD9F3060}" type="slidenum">
              <a:rPr lang="en-US" smtClean="0"/>
              <a:t>9</a:t>
            </a:fld>
            <a:endParaRPr lang="en-US"/>
          </a:p>
        </p:txBody>
      </p:sp>
      <p:sp>
        <p:nvSpPr>
          <p:cNvPr id="40" name="TextBox 39">
            <a:extLst>
              <a:ext uri="{FF2B5EF4-FFF2-40B4-BE49-F238E27FC236}">
                <a16:creationId xmlns:a16="http://schemas.microsoft.com/office/drawing/2014/main" id="{3BE81BD4-FB15-44F9-A8BA-DE5FDEE805C4}"/>
              </a:ext>
            </a:extLst>
          </p:cNvPr>
          <p:cNvSpPr txBox="1"/>
          <p:nvPr/>
        </p:nvSpPr>
        <p:spPr>
          <a:xfrm>
            <a:off x="867996" y="1436963"/>
            <a:ext cx="1165704" cy="707886"/>
          </a:xfrm>
          <a:prstGeom prst="rect">
            <a:avLst/>
          </a:prstGeom>
          <a:noFill/>
        </p:spPr>
        <p:txBody>
          <a:bodyPr wrap="none" rtlCol="0">
            <a:spAutoFit/>
          </a:bodyPr>
          <a:lstStyle/>
          <a:p>
            <a:r>
              <a:rPr lang="en-US" sz="2000" dirty="0"/>
              <a:t>Cellulosic</a:t>
            </a:r>
          </a:p>
          <a:p>
            <a:r>
              <a:rPr lang="en-US" sz="2000" dirty="0"/>
              <a:t>ethanol</a:t>
            </a:r>
          </a:p>
        </p:txBody>
      </p:sp>
    </p:spTree>
    <p:extLst>
      <p:ext uri="{BB962C8B-B14F-4D97-AF65-F5344CB8AC3E}">
        <p14:creationId xmlns:p14="http://schemas.microsoft.com/office/powerpoint/2010/main" val="2067835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9482</TotalTime>
  <Words>2095</Words>
  <Application>Microsoft Office PowerPoint</Application>
  <PresentationFormat>Widescreen</PresentationFormat>
  <Paragraphs>310</Paragraphs>
  <Slides>40</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等线</vt:lpstr>
      <vt:lpstr>等线 Light</vt:lpstr>
      <vt:lpstr>minion-pro</vt:lpstr>
      <vt:lpstr>Arial</vt:lpstr>
      <vt:lpstr>Calibri</vt:lpstr>
      <vt:lpstr>Calibri Light</vt:lpstr>
      <vt:lpstr>Wingdings</vt:lpstr>
      <vt:lpstr>Office Theme</vt:lpstr>
      <vt:lpstr>Climate change and health costs of air emissions from biofuels and gasoline</vt:lpstr>
      <vt:lpstr>Motivation</vt:lpstr>
      <vt:lpstr>Motivation</vt:lpstr>
      <vt:lpstr>Motivation</vt:lpstr>
      <vt:lpstr>Motivation</vt:lpstr>
      <vt:lpstr>Motivation</vt:lpstr>
      <vt:lpstr>Motivation</vt:lpstr>
      <vt:lpstr>Introduction</vt:lpstr>
      <vt:lpstr>Introduction</vt:lpstr>
      <vt:lpstr>Introduction</vt:lpstr>
      <vt:lpstr>Introduction</vt:lpstr>
      <vt:lpstr>Introduction</vt:lpstr>
      <vt:lpstr>Methods</vt:lpstr>
      <vt:lpstr>Methods</vt:lpstr>
      <vt:lpstr>Methods</vt:lpstr>
      <vt:lpstr>Methods</vt:lpstr>
      <vt:lpstr>Methods</vt:lpstr>
      <vt:lpstr>Results</vt:lpstr>
      <vt:lpstr>Results</vt:lpstr>
      <vt:lpstr>Results</vt:lpstr>
      <vt:lpstr>Results</vt:lpstr>
      <vt:lpstr>Discussion</vt:lpstr>
      <vt:lpstr>Discussion</vt:lpstr>
      <vt:lpstr>Discussion</vt:lpstr>
      <vt:lpstr>Discussion</vt:lpstr>
      <vt:lpstr>Discussion</vt:lpstr>
      <vt:lpstr>Discussion</vt:lpstr>
      <vt:lpstr>Discussion</vt:lpstr>
      <vt:lpstr>Conclusion</vt:lpstr>
      <vt:lpstr>References</vt:lpstr>
      <vt:lpstr>PowerPoint Presentation</vt:lpstr>
      <vt:lpstr>LUC</vt:lpstr>
      <vt:lpstr>Introduction</vt:lpstr>
      <vt:lpstr>PowerPoint Presentation</vt:lpstr>
      <vt:lpstr>2nd generation biofuel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韩洋</dc:creator>
  <cp:lastModifiedBy>Yang Han</cp:lastModifiedBy>
  <cp:revision>152</cp:revision>
  <dcterms:created xsi:type="dcterms:W3CDTF">2018-02-19T19:47:27Z</dcterms:created>
  <dcterms:modified xsi:type="dcterms:W3CDTF">2018-02-27T23:30:51Z</dcterms:modified>
</cp:coreProperties>
</file>