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handoutMasterIdLst>
    <p:handoutMasterId r:id="rId30"/>
  </p:handoutMasterIdLst>
  <p:sldIdLst>
    <p:sldId id="263" r:id="rId2"/>
    <p:sldId id="330" r:id="rId3"/>
    <p:sldId id="331" r:id="rId4"/>
    <p:sldId id="350" r:id="rId5"/>
    <p:sldId id="327" r:id="rId6"/>
    <p:sldId id="277" r:id="rId7"/>
    <p:sldId id="283" r:id="rId8"/>
    <p:sldId id="346" r:id="rId9"/>
    <p:sldId id="347" r:id="rId10"/>
    <p:sldId id="348" r:id="rId11"/>
    <p:sldId id="332" r:id="rId12"/>
    <p:sldId id="351" r:id="rId13"/>
    <p:sldId id="333" r:id="rId14"/>
    <p:sldId id="334" r:id="rId15"/>
    <p:sldId id="335" r:id="rId16"/>
    <p:sldId id="338" r:id="rId17"/>
    <p:sldId id="339" r:id="rId18"/>
    <p:sldId id="336" r:id="rId19"/>
    <p:sldId id="341" r:id="rId20"/>
    <p:sldId id="340" r:id="rId21"/>
    <p:sldId id="352" r:id="rId22"/>
    <p:sldId id="337" r:id="rId23"/>
    <p:sldId id="343" r:id="rId24"/>
    <p:sldId id="344" r:id="rId25"/>
    <p:sldId id="353" r:id="rId26"/>
    <p:sldId id="345" r:id="rId27"/>
    <p:sldId id="32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F4BC62-D88E-45FA-836F-6CB44C5446B8}">
          <p14:sldIdLst>
            <p14:sldId id="263"/>
            <p14:sldId id="330"/>
            <p14:sldId id="331"/>
            <p14:sldId id="350"/>
            <p14:sldId id="327"/>
            <p14:sldId id="277"/>
            <p14:sldId id="283"/>
            <p14:sldId id="346"/>
            <p14:sldId id="347"/>
            <p14:sldId id="348"/>
            <p14:sldId id="332"/>
            <p14:sldId id="351"/>
            <p14:sldId id="333"/>
            <p14:sldId id="334"/>
            <p14:sldId id="335"/>
            <p14:sldId id="338"/>
            <p14:sldId id="339"/>
            <p14:sldId id="336"/>
            <p14:sldId id="341"/>
            <p14:sldId id="340"/>
            <p14:sldId id="352"/>
            <p14:sldId id="337"/>
            <p14:sldId id="343"/>
            <p14:sldId id="344"/>
            <p14:sldId id="353"/>
            <p14:sldId id="345"/>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85609" autoAdjust="0"/>
  </p:normalViewPr>
  <p:slideViewPr>
    <p:cSldViewPr snapToGrid="0">
      <p:cViewPr varScale="1">
        <p:scale>
          <a:sx n="62" d="100"/>
          <a:sy n="62" d="100"/>
        </p:scale>
        <p:origin x="13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6A0D8-0974-42E6-B4CB-B79DBB444E49}" type="datetimeFigureOut">
              <a:rPr lang="en-US" smtClean="0"/>
              <a:t>1/22/2018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8526-DA5F-4E9F-B45C-57051179D8BC}" type="slidenum">
              <a:rPr lang="en-US" smtClean="0"/>
              <a:t>‹#›</a:t>
            </a:fld>
            <a:endParaRPr lang="en-US"/>
          </a:p>
        </p:txBody>
      </p:sp>
    </p:spTree>
    <p:extLst>
      <p:ext uri="{BB962C8B-B14F-4D97-AF65-F5344CB8AC3E}">
        <p14:creationId xmlns:p14="http://schemas.microsoft.com/office/powerpoint/2010/main" val="42728416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E91D1-DDC3-4773-A1BE-29F2A5AEA459}" type="datetimeFigureOut">
              <a:rPr lang="en-US" smtClean="0"/>
              <a:t>1/22/2018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82D49-2538-4A21-9EB0-E5887ECEC988}" type="slidenum">
              <a:rPr lang="en-US" smtClean="0"/>
              <a:t>‹#›</a:t>
            </a:fld>
            <a:endParaRPr lang="en-US"/>
          </a:p>
        </p:txBody>
      </p:sp>
    </p:spTree>
    <p:extLst>
      <p:ext uri="{BB962C8B-B14F-4D97-AF65-F5344CB8AC3E}">
        <p14:creationId xmlns:p14="http://schemas.microsoft.com/office/powerpoint/2010/main" val="22238179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Detroit,_Michiga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a:t>
            </a:fld>
            <a:endParaRPr lang="en-US"/>
          </a:p>
        </p:txBody>
      </p:sp>
    </p:spTree>
    <p:extLst>
      <p:ext uri="{BB962C8B-B14F-4D97-AF65-F5344CB8AC3E}">
        <p14:creationId xmlns:p14="http://schemas.microsoft.com/office/powerpoint/2010/main" val="399571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Regional climate model (RCM)</a:t>
            </a:r>
            <a:r>
              <a:rPr lang="en-US" dirty="0"/>
              <a:t> </a:t>
            </a:r>
            <a:r>
              <a:rPr lang="zh-CN" altLang="en-US" dirty="0"/>
              <a:t>，</a:t>
            </a:r>
            <a:r>
              <a:rPr lang="en-US" sz="1200" b="0" i="0" kern="1200" dirty="0">
                <a:solidFill>
                  <a:schemeClr val="tx1"/>
                </a:solidFill>
                <a:effectLst/>
                <a:latin typeface="+mn-lt"/>
                <a:ea typeface="+mn-ea"/>
                <a:cs typeface="+mn-cs"/>
              </a:rPr>
              <a:t>Map of the model domain used in all simulations. The land portion within the blue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square is used for the analysis of area-averaged soil moisture, temperature, precipitation, and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surface energy budget</a:t>
            </a:r>
            <a:r>
              <a:rPr lang="en-US" dirty="0"/>
              <a:t> .</a:t>
            </a:r>
            <a:r>
              <a:rPr lang="en-US" altLang="zh-CN" dirty="0"/>
              <a:t>On the right is </a:t>
            </a:r>
            <a:r>
              <a:rPr lang="en-US" sz="1200" b="0" i="0" kern="1200" dirty="0">
                <a:solidFill>
                  <a:schemeClr val="tx1"/>
                </a:solidFill>
                <a:effectLst/>
                <a:latin typeface="+mn-lt"/>
                <a:ea typeface="+mn-ea"/>
                <a:cs typeface="+mn-cs"/>
              </a:rPr>
              <a:t>Schematics of the sensitivity experiments.</a:t>
            </a:r>
            <a:r>
              <a:rPr lang="en-US" dirty="0"/>
              <a:t> </a:t>
            </a:r>
          </a:p>
          <a:p>
            <a:r>
              <a:rPr lang="en-US" sz="1200" b="0" i="0" kern="1200" dirty="0">
                <a:solidFill>
                  <a:schemeClr val="tx1"/>
                </a:solidFill>
                <a:effectLst/>
                <a:latin typeface="+mn-lt"/>
                <a:ea typeface="+mn-ea"/>
                <a:cs typeface="+mn-cs"/>
              </a:rPr>
              <a:t>10 sensitivity simulations with perturbed spring soil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moisture conditions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initialization fields are altered by increasing or decreasing the soil moisture by 10%, 15%, 20%, 25%, or 50%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the total soil depth at every grid box over the model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domain.</a:t>
            </a:r>
            <a:r>
              <a:rPr lang="en-US" dirty="0"/>
              <a:t> </a:t>
            </a: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13</a:t>
            </a:fld>
            <a:endParaRPr lang="en-US"/>
          </a:p>
        </p:txBody>
      </p:sp>
    </p:spTree>
    <p:extLst>
      <p:ext uri="{BB962C8B-B14F-4D97-AF65-F5344CB8AC3E}">
        <p14:creationId xmlns:p14="http://schemas.microsoft.com/office/powerpoint/2010/main" val="250453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overall anomaly patterns compare well, despite a weak underestimation of the spatial extent of</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warm anomaly over central Europe.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14</a:t>
            </a:fld>
            <a:endParaRPr lang="en-US"/>
          </a:p>
        </p:txBody>
      </p:sp>
    </p:spTree>
    <p:extLst>
      <p:ext uri="{BB962C8B-B14F-4D97-AF65-F5344CB8AC3E}">
        <p14:creationId xmlns:p14="http://schemas.microsoft.com/office/powerpoint/2010/main" val="1036444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Strongly reduced summer precipitation over central Europe and </a:t>
            </a:r>
            <a:r>
              <a:rPr lang="en-US" sz="1200" b="0" i="0" kern="1200" dirty="0" err="1">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anomalously wet over northeastern </a:t>
            </a:r>
            <a:r>
              <a:rPr lang="en-US" sz="1200" b="0" i="0" kern="1200" dirty="0" err="1">
                <a:solidFill>
                  <a:schemeClr val="tx1"/>
                </a:solidFill>
                <a:effectLst/>
                <a:latin typeface="+mn-lt"/>
                <a:ea typeface="+mn-ea"/>
                <a:cs typeface="+mn-cs"/>
              </a:rPr>
              <a:t>europe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validate the model’s representation </a:t>
            </a:r>
            <a:r>
              <a:rPr lang="en-US" sz="1200" b="0" i="0" kern="1200" dirty="0" err="1">
                <a:solidFill>
                  <a:schemeClr val="tx1"/>
                </a:solidFill>
                <a:effectLst/>
                <a:latin typeface="+mn-lt"/>
                <a:ea typeface="+mn-ea"/>
                <a:cs typeface="+mn-cs"/>
              </a:rPr>
              <a:t>ofdata</a:t>
            </a:r>
            <a:r>
              <a:rPr lang="en-US" sz="1200" b="0" i="0" kern="1200" dirty="0">
                <a:solidFill>
                  <a:schemeClr val="tx1"/>
                </a:solidFill>
                <a:effectLst/>
                <a:latin typeface="+mn-lt"/>
                <a:ea typeface="+mn-ea"/>
                <a:cs typeface="+mn-cs"/>
              </a:rPr>
              <a:t> [</a:t>
            </a:r>
            <a:r>
              <a:rPr lang="en-US" dirty="0"/>
              <a:t> </a:t>
            </a:r>
            <a:br>
              <a:rPr lang="en-US" dirty="0"/>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pronounced precipitation deficit using GPCC observational </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15</a:t>
            </a:fld>
            <a:endParaRPr lang="en-US"/>
          </a:p>
        </p:txBody>
      </p:sp>
    </p:spTree>
    <p:extLst>
      <p:ext uri="{BB962C8B-B14F-4D97-AF65-F5344CB8AC3E}">
        <p14:creationId xmlns:p14="http://schemas.microsoft.com/office/powerpoint/2010/main" val="291323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early 2003,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simulated soil moisture content (CTL and INIT) is relatively high due to anomalous precipitation amounts 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summer and autumn 2002</a:t>
            </a:r>
            <a:r>
              <a:rPr lang="en-US" dirty="0"/>
              <a:t> </a:t>
            </a:r>
            <a:br>
              <a:rPr lang="en-US" dirty="0"/>
            </a:b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 important role of the strong</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radiative anomalies, the lack of precipitation, and early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activation of vegetation, which resulted in a strong desiccation of the soil.</a:t>
            </a:r>
            <a:r>
              <a:rPr lang="en-US" dirty="0"/>
              <a:t> </a:t>
            </a:r>
          </a:p>
          <a:p>
            <a:r>
              <a:rPr lang="en-US" dirty="0"/>
              <a:t>The four </a:t>
            </a:r>
            <a:r>
              <a:rPr lang="en-US" dirty="0" err="1"/>
              <a:t>inilization</a:t>
            </a:r>
            <a:r>
              <a:rPr lang="en-US" dirty="0"/>
              <a:t> </a:t>
            </a:r>
            <a:r>
              <a:rPr lang="en-US" dirty="0" err="1"/>
              <a:t>scearios</a:t>
            </a:r>
            <a:r>
              <a:rPr lang="en-US" dirty="0"/>
              <a:t> are pretty close. This means the different </a:t>
            </a:r>
            <a:r>
              <a:rPr lang="en-US" dirty="0" err="1"/>
              <a:t>initlizattion</a:t>
            </a:r>
            <a:r>
              <a:rPr lang="en-US" dirty="0"/>
              <a:t> time didn’t impact much of the soil moisture.</a:t>
            </a:r>
          </a:p>
          <a:p>
            <a:r>
              <a:rPr lang="en-US" dirty="0"/>
              <a:t>There is soil moisture deficit anomaly begin on March according to the control run. Even the wet runs have dry </a:t>
            </a:r>
            <a:r>
              <a:rPr lang="en-US" dirty="0" err="1"/>
              <a:t>anomises</a:t>
            </a:r>
            <a:r>
              <a:rPr lang="en-US" dirty="0"/>
              <a:t> starting in Jun, Soil </a:t>
            </a:r>
            <a:r>
              <a:rPr lang="en-US" dirty="0" err="1"/>
              <a:t>misuture</a:t>
            </a:r>
            <a:r>
              <a:rPr lang="en-US" dirty="0"/>
              <a:t> of The control run </a:t>
            </a:r>
          </a:p>
          <a:p>
            <a:r>
              <a:rPr lang="en-US" dirty="0"/>
              <a:t>Gap between Dry 25 and 50 is high</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16</a:t>
            </a:fld>
            <a:endParaRPr lang="en-US"/>
          </a:p>
        </p:txBody>
      </p:sp>
    </p:spTree>
    <p:extLst>
      <p:ext uri="{BB962C8B-B14F-4D97-AF65-F5344CB8AC3E}">
        <p14:creationId xmlns:p14="http://schemas.microsoft.com/office/powerpoint/2010/main" val="4188366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August 2003 the soils Fig. in all regions except for northeastern Europe and Scandinavia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are anomalously dry in the CTL simulation (Fig. 5c)</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very dry over almost the entire domain in DRY25</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(Fig. 5d). Even in WET25 ( 5e) and WET50 (not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shown), the soil moisture values over parts of western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central Europe drop slightly below the long-term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mean.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17</a:t>
            </a:fld>
            <a:endParaRPr lang="en-US"/>
          </a:p>
        </p:txBody>
      </p:sp>
    </p:spTree>
    <p:extLst>
      <p:ext uri="{BB962C8B-B14F-4D97-AF65-F5344CB8AC3E}">
        <p14:creationId xmlns:p14="http://schemas.microsoft.com/office/powerpoint/2010/main" val="206622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 all perturbed and unperturbed simulations follow the same path in 2003, showing the characteristic warm anomalies in June and the</a:t>
            </a:r>
            <a:r>
              <a:rPr lang="en-US" dirty="0"/>
              <a:t> </a:t>
            </a:r>
            <a:br>
              <a:rPr lang="en-US" dirty="0"/>
            </a:br>
            <a:r>
              <a:rPr lang="en-US" sz="1200" b="0" i="0" kern="1200" dirty="0">
                <a:solidFill>
                  <a:schemeClr val="tx1"/>
                </a:solidFill>
                <a:effectLst/>
                <a:latin typeface="+mn-lt"/>
                <a:ea typeface="+mn-ea"/>
                <a:cs typeface="+mn-cs"/>
              </a:rPr>
              <a:t>first half of August. The summer temperatures correlate quasi-linearly (gradient 0.015 K mm1) with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absolute soil moisture amount in summer or in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preceding spring (Fig. 6c)</a:t>
            </a:r>
            <a:r>
              <a:rPr lang="en-US" dirty="0"/>
              <a:t> </a:t>
            </a:r>
            <a:br>
              <a:rPr lang="en-US" dirty="0"/>
            </a:br>
            <a:r>
              <a:rPr lang="en-US" sz="1200" b="0" i="0" kern="1200" dirty="0">
                <a:solidFill>
                  <a:schemeClr val="tx1"/>
                </a:solidFill>
                <a:effectLst/>
                <a:latin typeface="+mn-lt"/>
                <a:ea typeface="+mn-ea"/>
                <a:cs typeface="+mn-cs"/>
              </a:rPr>
              <a:t>Note that the driest simulation (DRY50) is an exception, since the additional warming with respect to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DRY25 simulation is relatively small</a:t>
            </a:r>
            <a:r>
              <a:rPr lang="en-US" dirty="0"/>
              <a:t> </a:t>
            </a:r>
            <a:br>
              <a:rPr lang="en-US" dirty="0"/>
            </a:br>
            <a:r>
              <a:rPr lang="en-US" sz="1200" b="0" i="0" kern="1200" dirty="0">
                <a:solidFill>
                  <a:schemeClr val="tx1"/>
                </a:solidFill>
                <a:effectLst/>
                <a:latin typeface="+mn-lt"/>
                <a:ea typeface="+mn-ea"/>
                <a:cs typeface="+mn-cs"/>
              </a:rPr>
              <a:t>Due to the extensive perturbation the soil saturation is close to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wilting point in these two simulations. Hence an additional soil moisture reduction does not further affect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latent cooling and surface temperature</a:t>
            </a:r>
            <a:r>
              <a:rPr lang="en-US" dirty="0"/>
              <a:t> </a:t>
            </a:r>
            <a:br>
              <a:rPr lang="en-US" dirty="0"/>
            </a:br>
            <a:endParaRPr lang="en-US" dirty="0"/>
          </a:p>
          <a:p>
            <a:r>
              <a:rPr lang="en-US" sz="1200" b="0" i="0" kern="1200" dirty="0">
                <a:solidFill>
                  <a:schemeClr val="tx1"/>
                </a:solidFill>
                <a:effectLst/>
                <a:latin typeface="+mn-lt"/>
                <a:ea typeface="+mn-ea"/>
                <a:cs typeface="+mn-cs"/>
              </a:rPr>
              <a:t>the imposed soil moisture anomalies in the DRY and WET simulations decrease continuously over time and approach the CTL in a </a:t>
            </a:r>
            <a:r>
              <a:rPr lang="en-US" sz="1200" b="0" i="0" kern="1200" dirty="0" err="1">
                <a:solidFill>
                  <a:schemeClr val="tx1"/>
                </a:solidFill>
                <a:effectLst/>
                <a:latin typeface="+mn-lt"/>
                <a:ea typeface="+mn-ea"/>
                <a:cs typeface="+mn-cs"/>
              </a:rPr>
              <a:t>quasiexponential</a:t>
            </a:r>
            <a:r>
              <a:rPr lang="en-US" sz="1200" b="0" i="0" kern="1200" dirty="0">
                <a:solidFill>
                  <a:schemeClr val="tx1"/>
                </a:solidFill>
                <a:effectLst/>
                <a:latin typeface="+mn-lt"/>
                <a:ea typeface="+mn-ea"/>
                <a:cs typeface="+mn-cs"/>
              </a:rPr>
              <a:t> fashion.</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18</a:t>
            </a:fld>
            <a:endParaRPr lang="en-US"/>
          </a:p>
        </p:txBody>
      </p:sp>
    </p:spTree>
    <p:extLst>
      <p:ext uri="{BB962C8B-B14F-4D97-AF65-F5344CB8AC3E}">
        <p14:creationId xmlns:p14="http://schemas.microsoft.com/office/powerpoint/2010/main" val="3394277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Summer 2003 temperature anomaly due to spring soil moisture perturbation</a:t>
            </a:r>
            <a:r>
              <a:rPr lang="en-US" dirty="0"/>
              <a:t> </a:t>
            </a:r>
            <a:br>
              <a:rPr lang="en-US" dirty="0"/>
            </a:br>
            <a:r>
              <a:rPr lang="en-US" sz="1200" b="0" i="0" kern="1200" dirty="0">
                <a:solidFill>
                  <a:schemeClr val="tx1"/>
                </a:solidFill>
                <a:effectLst/>
                <a:latin typeface="+mn-lt"/>
                <a:ea typeface="+mn-ea"/>
                <a:cs typeface="+mn-cs"/>
              </a:rPr>
              <a:t>The reduction of spring soil moisture by 25% results 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strong summer (JJA) warm anomaly of about 2°C</a:t>
            </a:r>
            <a:r>
              <a:rPr lang="en-US" dirty="0"/>
              <a:t> </a:t>
            </a:r>
            <a:br>
              <a:rPr lang="en-US" dirty="0"/>
            </a:b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Over large areas, the spring soil moisture increase in WET25 implies negative temperature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departures of around 1.5°C with respect to CTL</a:t>
            </a:r>
            <a:r>
              <a:rPr lang="en-US" dirty="0"/>
              <a:t> </a:t>
            </a:r>
          </a:p>
          <a:p>
            <a:endParaRPr lang="en-US" dirty="0"/>
          </a:p>
          <a:p>
            <a:r>
              <a:rPr lang="en-US" sz="1200" b="0" i="0" kern="1200" dirty="0" err="1">
                <a:solidFill>
                  <a:schemeClr val="tx1"/>
                </a:solidFill>
                <a:effectLst/>
                <a:latin typeface="+mn-lt"/>
                <a:ea typeface="+mn-ea"/>
                <a:cs typeface="+mn-cs"/>
              </a:rPr>
              <a:t>egional</a:t>
            </a:r>
            <a:r>
              <a:rPr lang="en-US" sz="1200" b="0" i="0" kern="1200" dirty="0">
                <a:solidFill>
                  <a:schemeClr val="tx1"/>
                </a:solidFill>
                <a:effectLst/>
                <a:latin typeface="+mn-lt"/>
                <a:ea typeface="+mn-ea"/>
                <a:cs typeface="+mn-cs"/>
              </a:rPr>
              <a:t> differences of the response are mainly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related to the different sensitivities of the latent heat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flux to changes in soil moisture</a:t>
            </a:r>
            <a:r>
              <a:rPr lang="en-US" dirty="0"/>
              <a:t> </a:t>
            </a:r>
            <a:br>
              <a:rPr lang="en-US" dirty="0"/>
            </a:br>
            <a:endParaRPr lang="en-US" dirty="0"/>
          </a:p>
          <a:p>
            <a:r>
              <a:rPr lang="en-US" sz="1200" b="0" i="0" kern="1200" dirty="0">
                <a:solidFill>
                  <a:schemeClr val="tx1"/>
                </a:solidFill>
                <a:effectLst/>
                <a:latin typeface="+mn-lt"/>
                <a:ea typeface="+mn-ea"/>
                <a:cs typeface="+mn-cs"/>
              </a:rPr>
              <a:t>he sensitivity is low at dry (near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wilting point) and at wet (near field capacity) soil moisture contents and strong at the intermediate contents</a:t>
            </a:r>
            <a:r>
              <a:rPr lang="en-US" dirty="0"/>
              <a:t> </a:t>
            </a:r>
            <a:br>
              <a:rPr lang="en-US" dirty="0"/>
            </a:br>
            <a:endParaRPr lang="en-US" dirty="0"/>
          </a:p>
          <a:p>
            <a:r>
              <a:rPr lang="en-US" sz="1200" b="0" i="0" kern="1200" dirty="0">
                <a:solidFill>
                  <a:schemeClr val="tx1"/>
                </a:solidFill>
                <a:effectLst/>
                <a:latin typeface="+mn-lt"/>
                <a:ea typeface="+mn-ea"/>
                <a:cs typeface="+mn-cs"/>
              </a:rPr>
              <a:t>small temperature response to soil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moisture perturbations.</a:t>
            </a:r>
            <a:r>
              <a:rPr lang="en-US" dirty="0"/>
              <a:t> </a:t>
            </a:r>
            <a:br>
              <a:rPr lang="en-US" dirty="0"/>
            </a:br>
            <a:endParaRPr lang="en-US" dirty="0"/>
          </a:p>
          <a:p>
            <a:endParaRPr lang="en-US" dirty="0"/>
          </a:p>
          <a:p>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19</a:t>
            </a:fld>
            <a:endParaRPr lang="en-US"/>
          </a:p>
        </p:txBody>
      </p:sp>
    </p:spTree>
    <p:extLst>
      <p:ext uri="{BB962C8B-B14F-4D97-AF65-F5344CB8AC3E}">
        <p14:creationId xmlns:p14="http://schemas.microsoft.com/office/powerpoint/2010/main" val="3201150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g</a:t>
            </a:r>
            <a:r>
              <a:rPr lang="en-US" dirty="0"/>
              <a:t>enerally lower spring soil</a:t>
            </a:r>
          </a:p>
          <a:p>
            <a:r>
              <a:rPr lang="en-US" dirty="0"/>
              <a:t>moisture leads to lower summer precipitation. </a:t>
            </a:r>
            <a:r>
              <a:rPr lang="en-US" sz="1200" b="0" i="0" kern="1200" dirty="0">
                <a:solidFill>
                  <a:schemeClr val="tx1"/>
                </a:solidFill>
                <a:effectLst/>
                <a:latin typeface="+mn-lt"/>
                <a:ea typeface="+mn-ea"/>
                <a:cs typeface="+mn-cs"/>
              </a:rPr>
              <a:t>The precipitation response to the soil moisture perturbation is less continuous than for temperature.</a:t>
            </a:r>
            <a:r>
              <a:rPr lang="en-US" dirty="0"/>
              <a:t> </a:t>
            </a:r>
            <a:br>
              <a:rPr lang="en-US" dirty="0"/>
            </a:br>
            <a:r>
              <a:rPr lang="en-US" sz="1200" b="0" i="0" kern="1200" dirty="0">
                <a:solidFill>
                  <a:schemeClr val="tx1"/>
                </a:solidFill>
                <a:effectLst/>
                <a:latin typeface="+mn-lt"/>
                <a:ea typeface="+mn-ea"/>
                <a:cs typeface="+mn-cs"/>
              </a:rPr>
              <a:t>In the two driest simulations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evaporation is strongly limited, and a further drying has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only a minor effect on precipitation. </a:t>
            </a:r>
            <a:br>
              <a:rPr lang="en-US" dirty="0"/>
            </a:br>
            <a:r>
              <a:rPr lang="en-US" sz="1200" b="0" i="0" kern="1200" dirty="0">
                <a:solidFill>
                  <a:schemeClr val="tx1"/>
                </a:solidFill>
                <a:effectLst/>
                <a:latin typeface="+mn-lt"/>
                <a:ea typeface="+mn-ea"/>
                <a:cs typeface="+mn-cs"/>
              </a:rPr>
              <a:t>soil moisture–precipitation relationship appears relatively nonlinear, particularly in the DRY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simulations</a:t>
            </a:r>
            <a:r>
              <a:rPr lang="en-US" dirty="0"/>
              <a:t> </a:t>
            </a:r>
            <a:br>
              <a:rPr lang="en-US" dirty="0"/>
            </a:br>
            <a:endParaRPr lang="en-US" dirty="0"/>
          </a:p>
          <a:p>
            <a:r>
              <a:rPr lang="en-US" sz="1200" b="0" i="0" kern="1200" dirty="0">
                <a:solidFill>
                  <a:schemeClr val="tx1"/>
                </a:solidFill>
                <a:effectLst/>
                <a:latin typeface="+mn-lt"/>
                <a:ea typeface="+mn-ea"/>
                <a:cs typeface="+mn-cs"/>
              </a:rPr>
              <a:t>The soil moisture effect on precipitation mainly occurs through a limitation of summer evaporation, which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reduces the convective activity</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20</a:t>
            </a:fld>
            <a:endParaRPr lang="en-US"/>
          </a:p>
        </p:txBody>
      </p:sp>
    </p:spTree>
    <p:extLst>
      <p:ext uri="{BB962C8B-B14F-4D97-AF65-F5344CB8AC3E}">
        <p14:creationId xmlns:p14="http://schemas.microsoft.com/office/powerpoint/2010/main" val="4128876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cold air is more dense than warm air, it causes pressure surfaces to be lower in colder air masses, while less dense, warmer air allows the pressure surfaces to be higher. </a:t>
            </a:r>
          </a:p>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21</a:t>
            </a:fld>
            <a:endParaRPr lang="en-US"/>
          </a:p>
        </p:txBody>
      </p:sp>
    </p:spTree>
    <p:extLst>
      <p:ext uri="{BB962C8B-B14F-4D97-AF65-F5344CB8AC3E}">
        <p14:creationId xmlns:p14="http://schemas.microsoft.com/office/powerpoint/2010/main" val="3227230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Geopotential height approximates the actual height of a pressure surface above mean sea-level. </a:t>
            </a:r>
          </a:p>
          <a:p>
            <a:r>
              <a:rPr lang="en-US" altLang="zh-CN" sz="1200" b="0" i="0" kern="1200" dirty="0">
                <a:solidFill>
                  <a:schemeClr val="tx1"/>
                </a:solidFill>
                <a:effectLst/>
                <a:latin typeface="+mn-lt"/>
                <a:ea typeface="+mn-ea"/>
                <a:cs typeface="+mn-cs"/>
              </a:rPr>
              <a:t>Impacts surface and upper troposphere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negative anomalies over the eastern North Atlantic and western Russia and pronounced positive anomalies northwest of Scandinavia and central Europe. </a:t>
            </a:r>
            <a:br>
              <a:rPr lang="en-US" dirty="0"/>
            </a:b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500 </a:t>
            </a:r>
            <a:r>
              <a:rPr lang="en-US" sz="1200" b="0" i="0" kern="1200" dirty="0" err="1">
                <a:solidFill>
                  <a:schemeClr val="tx1"/>
                </a:solidFill>
                <a:effectLst/>
                <a:latin typeface="+mn-lt"/>
                <a:ea typeface="+mn-ea"/>
                <a:cs typeface="+mn-cs"/>
              </a:rPr>
              <a:t>hPa</a:t>
            </a:r>
            <a:r>
              <a:rPr lang="en-US" sz="1200" b="0" i="0" kern="1200" dirty="0">
                <a:solidFill>
                  <a:schemeClr val="tx1"/>
                </a:solidFill>
                <a:effectLst/>
                <a:latin typeface="+mn-lt"/>
                <a:ea typeface="+mn-ea"/>
                <a:cs typeface="+mn-cs"/>
              </a:rPr>
              <a:t> field has pronounced positive anomalies northwest of Scandinavia and central </a:t>
            </a:r>
            <a:r>
              <a:rPr lang="en-US" sz="1200" b="0" i="0" kern="1200" dirty="0" err="1">
                <a:solidFill>
                  <a:schemeClr val="tx1"/>
                </a:solidFill>
                <a:effectLst/>
                <a:latin typeface="+mn-lt"/>
                <a:ea typeface="+mn-ea"/>
                <a:cs typeface="+mn-cs"/>
              </a:rPr>
              <a:t>Europ</a:t>
            </a:r>
            <a:r>
              <a:rPr lang="en-US" dirty="0"/>
              <a:t> </a:t>
            </a:r>
            <a:br>
              <a:rPr lang="en-US" dirty="0"/>
            </a:br>
            <a:r>
              <a:rPr lang="en-US" dirty="0"/>
              <a:t>The analysis of the sensitivity experiment reveals that</a:t>
            </a:r>
          </a:p>
          <a:p>
            <a:r>
              <a:rPr lang="en-US" dirty="0"/>
              <a:t>soil moisture affects geopotential height from the surface to the upper troposphere.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geopotential height in the surface and upper-troposphere shows that </a:t>
            </a:r>
          </a:p>
          <a:p>
            <a:r>
              <a:rPr lang="en-US" sz="1200" b="0" i="0" kern="1200" dirty="0">
                <a:solidFill>
                  <a:schemeClr val="tx1"/>
                </a:solidFill>
                <a:effectLst/>
                <a:latin typeface="+mn-lt"/>
                <a:ea typeface="+mn-ea"/>
                <a:cs typeface="+mn-cs"/>
              </a:rPr>
              <a:t>These findings suggest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that a moderate soil moisture reduction may enhance 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positive height anomaly at upper levels and thus make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 more persisten</a:t>
            </a:r>
            <a:r>
              <a:rPr lang="en-US" altLang="zh-CN" sz="1200" b="0" i="0" kern="1200" dirty="0">
                <a:solidFill>
                  <a:schemeClr val="tx1"/>
                </a:solidFill>
                <a:effectLst/>
                <a:latin typeface="+mn-lt"/>
                <a:ea typeface="+mn-ea"/>
                <a:cs typeface="+mn-cs"/>
              </a:rPr>
              <a:t>t.</a:t>
            </a:r>
          </a:p>
          <a:p>
            <a:r>
              <a:rPr lang="en-US" sz="1200" b="0" i="0" kern="1200" dirty="0">
                <a:solidFill>
                  <a:schemeClr val="tx1"/>
                </a:solidFill>
                <a:effectLst/>
                <a:latin typeface="+mn-lt"/>
                <a:ea typeface="+mn-ea"/>
                <a:cs typeface="+mn-cs"/>
              </a:rPr>
              <a:t>Both studies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found a heat low at the surface and an enhanced positive height anomaly aloft due to substantially reduced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soil moisture. </a:t>
            </a:r>
          </a:p>
          <a:p>
            <a:r>
              <a:rPr lang="en-US" sz="1200" b="0" i="0" kern="1200" dirty="0">
                <a:solidFill>
                  <a:schemeClr val="tx1"/>
                </a:solidFill>
                <a:effectLst/>
                <a:latin typeface="+mn-lt"/>
                <a:ea typeface="+mn-ea"/>
                <a:cs typeface="+mn-cs"/>
              </a:rPr>
              <a:t>The increased 1000–500-hPa thickness 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directly linked to higher tropospheric air temperature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an expanded atmospheric column in this layer. </a:t>
            </a:r>
            <a:br>
              <a:rPr lang="en-US" dirty="0"/>
            </a:br>
            <a:r>
              <a:rPr lang="en-US" dirty="0"/>
              <a:t>The t</a:t>
            </a:r>
            <a:r>
              <a:rPr lang="en-US" sz="1200" b="0" i="0" kern="1200" dirty="0">
                <a:solidFill>
                  <a:schemeClr val="tx1"/>
                </a:solidFill>
                <a:effectLst/>
                <a:latin typeface="+mn-lt"/>
                <a:ea typeface="+mn-ea"/>
                <a:cs typeface="+mn-cs"/>
              </a:rPr>
              <a:t>ropospheric temperature increase due to drought conditions is strongly influenced by the enhanced sensible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heat flux (reduced latent cooling).</a:t>
            </a:r>
            <a:r>
              <a:rPr lang="en-US" dirty="0"/>
              <a:t> </a:t>
            </a: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22</a:t>
            </a:fld>
            <a:endParaRPr lang="en-US"/>
          </a:p>
        </p:txBody>
      </p:sp>
    </p:spTree>
    <p:extLst>
      <p:ext uri="{BB962C8B-B14F-4D97-AF65-F5344CB8AC3E}">
        <p14:creationId xmlns:p14="http://schemas.microsoft.com/office/powerpoint/2010/main" val="309285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Abnormally hot and humid weather lasting at least 2 days. It can occur anywhere in the country and cause heat illness or even death.</a:t>
            </a:r>
          </a:p>
          <a:p>
            <a:r>
              <a:rPr lang="en-US" sz="1200" dirty="0"/>
              <a:t>. The more red an area appears, the more above average the temperatures were during that time. </a:t>
            </a:r>
            <a:r>
              <a:rPr lang="en-US" sz="1200" b="0" i="0" kern="1200" dirty="0">
                <a:solidFill>
                  <a:schemeClr val="tx1"/>
                </a:solidFill>
                <a:effectLst/>
                <a:latin typeface="+mn-lt"/>
                <a:ea typeface="+mn-ea"/>
                <a:cs typeface="+mn-cs"/>
              </a:rPr>
              <a:t>One example of a HOT time was in late June and early July 2012 in the United States. During that time period, more than 8,000 warm temperature records were broken or tied. On July 17, the temperature at </a:t>
            </a:r>
            <a:r>
              <a:rPr lang="en-US" sz="1200" b="0" i="0" u="none" strike="noStrike" kern="1200" dirty="0">
                <a:solidFill>
                  <a:schemeClr val="tx1"/>
                </a:solidFill>
                <a:effectLst/>
                <a:latin typeface="+mn-lt"/>
                <a:ea typeface="+mn-ea"/>
                <a:cs typeface="+mn-cs"/>
                <a:hlinkClick r:id="rId3" tooltip="Detroit, Michigan"/>
              </a:rPr>
              <a:t>Detroit, Michigan</a:t>
            </a:r>
            <a:r>
              <a:rPr lang="en-US" sz="1200" b="0" i="0" kern="1200" dirty="0">
                <a:solidFill>
                  <a:schemeClr val="tx1"/>
                </a:solidFill>
                <a:effectLst/>
                <a:latin typeface="+mn-lt"/>
                <a:ea typeface="+mn-ea"/>
                <a:cs typeface="+mn-cs"/>
              </a:rPr>
              <a:t> Metro Airport climbed to 102 °F (38.9 °C),  </a:t>
            </a:r>
            <a:r>
              <a:rPr lang="en-US" altLang="zh-CN" sz="1200" b="0" i="0" kern="1200" dirty="0">
                <a:solidFill>
                  <a:schemeClr val="tx1"/>
                </a:solidFill>
                <a:effectLst/>
                <a:latin typeface="+mn-lt"/>
                <a:ea typeface="+mn-ea"/>
                <a:cs typeface="+mn-cs"/>
              </a:rPr>
              <a:t>more than 100</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a:t>
            </a:fld>
            <a:endParaRPr lang="en-US"/>
          </a:p>
        </p:txBody>
      </p:sp>
    </p:spTree>
    <p:extLst>
      <p:ext uri="{BB962C8B-B14F-4D97-AF65-F5344CB8AC3E}">
        <p14:creationId xmlns:p14="http://schemas.microsoft.com/office/powerpoint/2010/main" val="3503591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extremely persistent total net radiation excess during</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all spring and early summer months strongly contributed to the depletion of soil moisture</a:t>
            </a:r>
            <a:r>
              <a:rPr lang="en-US" dirty="0"/>
              <a:t> </a:t>
            </a:r>
            <a:br>
              <a:rPr lang="en-US" dirty="0"/>
            </a:br>
            <a:r>
              <a:rPr lang="zh-CN" altLang="en-US" dirty="0"/>
              <a:t>； </a:t>
            </a:r>
            <a:r>
              <a:rPr lang="en-US" altLang="zh-CN" dirty="0"/>
              <a:t>s</a:t>
            </a:r>
            <a:r>
              <a:rPr lang="en-US" sz="1200" b="0" i="0" kern="1200" dirty="0">
                <a:solidFill>
                  <a:schemeClr val="tx1"/>
                </a:solidFill>
                <a:effectLst/>
                <a:latin typeface="+mn-lt"/>
                <a:ea typeface="+mn-ea"/>
                <a:cs typeface="+mn-cs"/>
              </a:rPr>
              <a:t>imulated total net radiation returned to climatological mean conditions in late July and during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hottest phase in early August. </a:t>
            </a:r>
          </a:p>
          <a:p>
            <a:r>
              <a:rPr lang="en-US" sz="1200" b="0" i="0" kern="1200" dirty="0">
                <a:solidFill>
                  <a:schemeClr val="tx1"/>
                </a:solidFill>
                <a:effectLst/>
                <a:latin typeface="+mn-lt"/>
                <a:ea typeface="+mn-ea"/>
                <a:cs typeface="+mn-cs"/>
              </a:rPr>
              <a:t>This heat wave is not </a:t>
            </a:r>
            <a:r>
              <a:rPr lang="en-US" sz="1200" b="0" i="0" kern="1200" dirty="0" err="1">
                <a:solidFill>
                  <a:schemeClr val="tx1"/>
                </a:solidFill>
                <a:effectLst/>
                <a:latin typeface="+mn-lt"/>
                <a:ea typeface="+mn-ea"/>
                <a:cs typeface="+mn-cs"/>
              </a:rPr>
              <a:t>casued</a:t>
            </a:r>
            <a:r>
              <a:rPr lang="en-US" sz="1200" b="0" i="0" kern="1200" dirty="0">
                <a:solidFill>
                  <a:schemeClr val="tx1"/>
                </a:solidFill>
                <a:effectLst/>
                <a:latin typeface="+mn-lt"/>
                <a:ea typeface="+mn-ea"/>
                <a:cs typeface="+mn-cs"/>
              </a:rPr>
              <a:t> by solar radiation, but also the impacts of soil moisture</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23</a:t>
            </a:fld>
            <a:endParaRPr lang="en-US"/>
          </a:p>
        </p:txBody>
      </p:sp>
    </p:spTree>
    <p:extLst>
      <p:ext uri="{BB962C8B-B14F-4D97-AF65-F5344CB8AC3E}">
        <p14:creationId xmlns:p14="http://schemas.microsoft.com/office/powerpoint/2010/main" val="1664558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the CTL simulation shows latent heat flux values around the long-term average until mid-June. However, in the following months until October, the lack of</a:t>
            </a:r>
          </a:p>
          <a:p>
            <a:r>
              <a:rPr lang="en-US" dirty="0"/>
              <a:t>soil moisture led to a dramatic reduction of latent heat</a:t>
            </a:r>
          </a:p>
          <a:p>
            <a:r>
              <a:rPr lang="en-US" dirty="0"/>
              <a:t>Flu</a:t>
            </a:r>
          </a:p>
          <a:p>
            <a:endParaRPr lang="en-US" dirty="0"/>
          </a:p>
          <a:p>
            <a:r>
              <a:rPr lang="en-US" sz="1200" b="0" i="0" kern="1200" dirty="0">
                <a:solidFill>
                  <a:schemeClr val="tx1"/>
                </a:solidFill>
                <a:effectLst/>
                <a:latin typeface="+mn-lt"/>
                <a:ea typeface="+mn-ea"/>
                <a:cs typeface="+mn-cs"/>
              </a:rPr>
              <a:t>the latent and sensible heat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fluxes are highly sensitive to the soil moisture conditions. A spring soil moisture reduction of 10%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(DRY10) produces latent heat flux departures from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CTL simulation of 10 W m2.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24</a:t>
            </a:fld>
            <a:endParaRPr lang="en-US"/>
          </a:p>
        </p:txBody>
      </p:sp>
    </p:spTree>
    <p:extLst>
      <p:ext uri="{BB962C8B-B14F-4D97-AF65-F5344CB8AC3E}">
        <p14:creationId xmlns:p14="http://schemas.microsoft.com/office/powerpoint/2010/main" val="366703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25</a:t>
            </a:fld>
            <a:endParaRPr lang="en-US"/>
          </a:p>
        </p:txBody>
      </p:sp>
    </p:spTree>
    <p:extLst>
      <p:ext uri="{BB962C8B-B14F-4D97-AF65-F5344CB8AC3E}">
        <p14:creationId xmlns:p14="http://schemas.microsoft.com/office/powerpoint/2010/main" val="4189972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26</a:t>
            </a:fld>
            <a:endParaRPr lang="en-US"/>
          </a:p>
        </p:txBody>
      </p:sp>
    </p:spTree>
    <p:extLst>
      <p:ext uri="{BB962C8B-B14F-4D97-AF65-F5344CB8AC3E}">
        <p14:creationId xmlns:p14="http://schemas.microsoft.com/office/powerpoint/2010/main" val="1730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27</a:t>
            </a:fld>
            <a:endParaRPr lang="en-US"/>
          </a:p>
        </p:txBody>
      </p:sp>
    </p:spTree>
    <p:extLst>
      <p:ext uri="{BB962C8B-B14F-4D97-AF65-F5344CB8AC3E}">
        <p14:creationId xmlns:p14="http://schemas.microsoft.com/office/powerpoint/2010/main" val="381356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3</a:t>
            </a:fld>
            <a:endParaRPr lang="en-US"/>
          </a:p>
        </p:txBody>
      </p:sp>
    </p:spTree>
    <p:extLst>
      <p:ext uri="{BB962C8B-B14F-4D97-AF65-F5344CB8AC3E}">
        <p14:creationId xmlns:p14="http://schemas.microsoft.com/office/powerpoint/2010/main" val="321659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the impacts on infrastructure and human health, heat wave will also </a:t>
            </a:r>
            <a:r>
              <a:rPr lang="en-US" dirty="0" err="1"/>
              <a:t>incrase</a:t>
            </a:r>
            <a:r>
              <a:rPr lang="en-US" dirty="0"/>
              <a:t> power, like more use of air conditioning and water consumption. This power consumption are likely to bring more air pollution and GHGs emissions. Agriculture will suffer a lot since they depended on soil moisture . Related cost will also increase considering these social and environmental impacts.</a:t>
            </a:r>
          </a:p>
        </p:txBody>
      </p:sp>
      <p:sp>
        <p:nvSpPr>
          <p:cNvPr id="4" name="Slide Number Placeholder 3"/>
          <p:cNvSpPr>
            <a:spLocks noGrp="1"/>
          </p:cNvSpPr>
          <p:nvPr>
            <p:ph type="sldNum" sz="quarter" idx="10"/>
          </p:nvPr>
        </p:nvSpPr>
        <p:spPr/>
        <p:txBody>
          <a:bodyPr/>
          <a:lstStyle/>
          <a:p>
            <a:fld id="{77E82D49-2538-4A21-9EB0-E5887ECEC988}" type="slidenum">
              <a:rPr lang="en-US" smtClean="0"/>
              <a:t>4</a:t>
            </a:fld>
            <a:endParaRPr lang="en-US"/>
          </a:p>
        </p:txBody>
      </p:sp>
    </p:spTree>
    <p:extLst>
      <p:ext uri="{BB962C8B-B14F-4D97-AF65-F5344CB8AC3E}">
        <p14:creationId xmlns:p14="http://schemas.microsoft.com/office/powerpoint/2010/main" val="222715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High-pressure systems can create a 'cap' that traps air in one place as it warms. This can lead to a heat wave. </a:t>
            </a:r>
            <a:r>
              <a:rPr lang="en-US" sz="1200" b="0" i="0" kern="1200" dirty="0">
                <a:solidFill>
                  <a:schemeClr val="tx1"/>
                </a:solidFill>
                <a:effectLst/>
                <a:latin typeface="+mn-lt"/>
                <a:ea typeface="+mn-ea"/>
                <a:cs typeface="+mn-cs"/>
              </a:rPr>
              <a:t>High-pressure systems force air downward. This force prevents air near the ground from rising. The sinking air acts like a cap. It traps warm ground air in place. Without rising air, there was no rain, and nothing to prevent the hot air from getting hotter. Heat waves are generally the result of trapped air.</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5</a:t>
            </a:fld>
            <a:endParaRPr lang="en-US"/>
          </a:p>
        </p:txBody>
      </p:sp>
    </p:spTree>
    <p:extLst>
      <p:ext uri="{BB962C8B-B14F-4D97-AF65-F5344CB8AC3E}">
        <p14:creationId xmlns:p14="http://schemas.microsoft.com/office/powerpoint/2010/main" val="612818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Except for the </a:t>
            </a:r>
            <a:r>
              <a:rPr lang="en-US" sz="1200" dirty="0" err="1"/>
              <a:t>larg</a:t>
            </a:r>
            <a:r>
              <a:rPr lang="en-US" sz="1200" dirty="0"/>
              <a:t>-scale conditions, land- surface interactions also play a role. As for the interactions </a:t>
            </a:r>
            <a:r>
              <a:rPr lang="en-US" sz="1200" dirty="0" err="1"/>
              <a:t>betweem</a:t>
            </a:r>
            <a:r>
              <a:rPr lang="en-US" sz="1200" dirty="0"/>
              <a:t> the land and atmosphere, there are two important </a:t>
            </a:r>
            <a:r>
              <a:rPr lang="en-US" sz="1200" dirty="0" err="1"/>
              <a:t>bablances</a:t>
            </a:r>
            <a:r>
              <a:rPr lang="en-US" sz="1200" dirty="0"/>
              <a:t>. The role of soil moisture in the land energy and water balances</a:t>
            </a:r>
          </a:p>
          <a:p>
            <a:r>
              <a:rPr lang="en-US" dirty="0"/>
              <a:t>Include latent heat of evaporation of water and call it λ (lambda). Include </a:t>
            </a:r>
            <a:r>
              <a:rPr lang="en-US" dirty="0" err="1"/>
              <a:t>evapo</a:t>
            </a:r>
            <a:r>
              <a:rPr lang="en-US" dirty="0"/>
              <a:t>-transpiration rate and call it Ε</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6</a:t>
            </a:fld>
            <a:endParaRPr lang="en-US"/>
          </a:p>
        </p:txBody>
      </p:sp>
    </p:spTree>
    <p:extLst>
      <p:ext uri="{BB962C8B-B14F-4D97-AF65-F5344CB8AC3E}">
        <p14:creationId xmlns:p14="http://schemas.microsoft.com/office/powerpoint/2010/main" val="147416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1.</a:t>
            </a:r>
            <a:r>
              <a:rPr lang="en-US" sz="1200" b="0" i="1" kern="1200" baseline="0" dirty="0">
                <a:solidFill>
                  <a:schemeClr val="tx1"/>
                </a:solidFill>
                <a:effectLst/>
                <a:latin typeface="+mn-lt"/>
                <a:ea typeface="+mn-ea"/>
                <a:cs typeface="+mn-cs"/>
              </a:rPr>
              <a:t> </a:t>
            </a:r>
            <a:r>
              <a:rPr lang="en-US" altLang="zh-CN" sz="1200" b="0" i="1" kern="1200" baseline="0" dirty="0">
                <a:solidFill>
                  <a:schemeClr val="tx1"/>
                </a:solidFill>
                <a:effectLst/>
                <a:latin typeface="+mn-lt"/>
                <a:ea typeface="+mn-ea"/>
                <a:cs typeface="+mn-cs"/>
              </a:rPr>
              <a:t>Three evapotranspiration </a:t>
            </a:r>
            <a:r>
              <a:rPr lang="en-US" altLang="zh-CN" sz="1200" b="0" i="1" kern="1200" baseline="0" dirty="0" err="1">
                <a:solidFill>
                  <a:schemeClr val="tx1"/>
                </a:solidFill>
                <a:effectLst/>
                <a:latin typeface="+mn-lt"/>
                <a:ea typeface="+mn-ea"/>
                <a:cs typeface="+mn-cs"/>
              </a:rPr>
              <a:t>regims</a:t>
            </a:r>
            <a:r>
              <a:rPr lang="en-US" altLang="zh-CN" sz="1200" b="0" i="1" kern="1200" baseline="0" dirty="0">
                <a:solidFill>
                  <a:schemeClr val="tx1"/>
                </a:solidFill>
                <a:effectLst/>
                <a:latin typeface="+mn-lt"/>
                <a:ea typeface="+mn-ea"/>
                <a:cs typeface="+mn-cs"/>
              </a:rPr>
              <a:t>; 2 this is the basic conceptual model which is use in different land use models. 3 the transitional areas Only in transitional regions between dry and wet climates are both conditions met</a:t>
            </a:r>
          </a:p>
          <a:p>
            <a:r>
              <a:rPr lang="en-US" altLang="zh-CN" sz="1200" b="0" i="1" kern="1200" baseline="0" dirty="0">
                <a:solidFill>
                  <a:schemeClr val="tx1"/>
                </a:solidFill>
                <a:effectLst/>
                <a:latin typeface="+mn-lt"/>
                <a:ea typeface="+mn-ea"/>
                <a:cs typeface="+mn-cs"/>
              </a:rPr>
              <a:t>for strong soil moisture–climate coupling: a strong dependency of</a:t>
            </a:r>
          </a:p>
          <a:p>
            <a:r>
              <a:rPr lang="en-US" altLang="zh-CN" sz="1200" b="0" i="1" kern="1200" baseline="0" dirty="0">
                <a:solidFill>
                  <a:schemeClr val="tx1"/>
                </a:solidFill>
                <a:effectLst/>
                <a:latin typeface="+mn-lt"/>
                <a:ea typeface="+mn-ea"/>
                <a:cs typeface="+mn-cs"/>
              </a:rPr>
              <a:t>evapotranspiration on soil moisture and large mean evapotranspiration</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7</a:t>
            </a:fld>
            <a:endParaRPr lang="en-US"/>
          </a:p>
        </p:txBody>
      </p:sp>
    </p:spTree>
    <p:extLst>
      <p:ext uri="{BB962C8B-B14F-4D97-AF65-F5344CB8AC3E}">
        <p14:creationId xmlns:p14="http://schemas.microsoft.com/office/powerpoint/2010/main" val="320730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France had no policy in place for such a major heatwave as this, because climate change was viewed as a problem in the distant future</a:t>
            </a:r>
          </a:p>
        </p:txBody>
      </p:sp>
      <p:sp>
        <p:nvSpPr>
          <p:cNvPr id="4" name="Slide Number Placeholder 3"/>
          <p:cNvSpPr>
            <a:spLocks noGrp="1"/>
          </p:cNvSpPr>
          <p:nvPr>
            <p:ph type="sldNum" sz="quarter" idx="10"/>
          </p:nvPr>
        </p:nvSpPr>
        <p:spPr/>
        <p:txBody>
          <a:bodyPr/>
          <a:lstStyle/>
          <a:p>
            <a:fld id="{77E82D49-2538-4A21-9EB0-E5887ECEC988}" type="slidenum">
              <a:rPr lang="en-US" smtClean="0"/>
              <a:t>8</a:t>
            </a:fld>
            <a:endParaRPr lang="en-US"/>
          </a:p>
        </p:txBody>
      </p:sp>
    </p:spTree>
    <p:extLst>
      <p:ext uri="{BB962C8B-B14F-4D97-AF65-F5344CB8AC3E}">
        <p14:creationId xmlns:p14="http://schemas.microsoft.com/office/powerpoint/2010/main" val="140770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Areas exceeding 2.0, 2.5, and 3.0 standard deviations from the 1979–2003 mean are contoured in thick lines for anomalies of both sign. </a:t>
            </a:r>
            <a:r>
              <a:rPr lang="en-US" sz="1200" b="0" i="0" kern="1200" dirty="0">
                <a:solidFill>
                  <a:schemeClr val="tx1"/>
                </a:solidFill>
                <a:effectLst/>
                <a:latin typeface="+mn-lt"/>
                <a:ea typeface="+mn-ea"/>
                <a:cs typeface="+mn-cs"/>
              </a:rPr>
              <a:t>The 2003 warm anomaly over Europe was a deep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atmospheric phenomenon and exceeded 3.0 SD above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mean for this period. By definition, exceeding 3.0 SD is an</a:t>
            </a:r>
            <a:r>
              <a:rPr lang="en-US" dirty="0"/>
              <a:t> </a:t>
            </a:r>
            <a:br>
              <a:rPr lang="en-US" dirty="0"/>
            </a:br>
            <a:r>
              <a:rPr lang="en-US" sz="1200" b="0" i="0" kern="1200" dirty="0">
                <a:solidFill>
                  <a:schemeClr val="tx1"/>
                </a:solidFill>
                <a:effectLst/>
                <a:latin typeface="+mn-lt"/>
                <a:ea typeface="+mn-ea"/>
                <a:cs typeface="+mn-cs"/>
              </a:rPr>
              <a:t>extremely unusual event statistically and would be expected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much less than 1% of observations</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11</a:t>
            </a:fld>
            <a:endParaRPr lang="en-US"/>
          </a:p>
        </p:txBody>
      </p:sp>
    </p:spTree>
    <p:extLst>
      <p:ext uri="{BB962C8B-B14F-4D97-AF65-F5344CB8AC3E}">
        <p14:creationId xmlns:p14="http://schemas.microsoft.com/office/powerpoint/2010/main" val="2481670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0059" name="Picture 11" descr="Panoramic From Rood2-T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ctrTitle"/>
          </p:nvPr>
        </p:nvSpPr>
        <p:spPr>
          <a:xfrm>
            <a:off x="126275" y="1526178"/>
            <a:ext cx="8763000" cy="914400"/>
          </a:xfrm>
        </p:spPr>
        <p:txBody>
          <a:bodyPr/>
          <a:lstStyle>
            <a:lvl1pPr>
              <a:defRPr sz="3600"/>
            </a:lvl1pPr>
          </a:lstStyle>
          <a:p>
            <a:pPr lvl="0"/>
            <a:r>
              <a:rPr lang="en-US" altLang="en-US" noProof="0"/>
              <a:t>Click to edit Master title style</a:t>
            </a:r>
          </a:p>
        </p:txBody>
      </p:sp>
      <p:sp>
        <p:nvSpPr>
          <p:cNvPr id="6148" name="Rectangle 4"/>
          <p:cNvSpPr>
            <a:spLocks noGrp="1" noChangeArrowheads="1"/>
          </p:cNvSpPr>
          <p:nvPr>
            <p:ph type="dt" sz="half" idx="2"/>
          </p:nvPr>
        </p:nvSpPr>
        <p:spPr/>
        <p:txBody>
          <a:bodyPr/>
          <a:lstStyle>
            <a:lvl1pPr>
              <a:defRPr sz="1400"/>
            </a:lvl1pPr>
          </a:lstStyle>
          <a:p>
            <a:pPr>
              <a:defRPr/>
            </a:pPr>
            <a:endParaRPr lang="en-US"/>
          </a:p>
        </p:txBody>
      </p:sp>
      <p:sp>
        <p:nvSpPr>
          <p:cNvPr id="6149" name="Rectangle 5"/>
          <p:cNvSpPr>
            <a:spLocks noGrp="1" noChangeArrowheads="1"/>
          </p:cNvSpPr>
          <p:nvPr>
            <p:ph type="ftr" sz="quarter" idx="3"/>
          </p:nvPr>
        </p:nvSpPr>
        <p:spPr/>
        <p:txBody>
          <a:bodyPr/>
          <a:lstStyle>
            <a:lvl1pPr algn="ctr">
              <a:defRPr sz="1400"/>
            </a:lvl1pPr>
          </a:lstStyle>
          <a:p>
            <a:pPr>
              <a:defRPr/>
            </a:pPr>
            <a:endParaRPr lang="en-US"/>
          </a:p>
        </p:txBody>
      </p:sp>
      <p:sp>
        <p:nvSpPr>
          <p:cNvPr id="6150" name="Rectangle 6"/>
          <p:cNvSpPr>
            <a:spLocks noGrp="1" noChangeArrowheads="1"/>
          </p:cNvSpPr>
          <p:nvPr>
            <p:ph type="sldNum" sz="quarter" idx="4"/>
          </p:nvPr>
        </p:nvSpPr>
        <p:spPr/>
        <p:txBody>
          <a:bodyPr/>
          <a:lstStyle>
            <a:lvl1pPr>
              <a:defRPr/>
            </a:lvl1pPr>
          </a:lstStyle>
          <a:p>
            <a:fld id="{1E139571-7E35-4D43-AE55-41E60328CE52}" type="slidenum">
              <a:rPr lang="en-US" altLang="en-US"/>
              <a:pPr/>
              <a:t>‹#›</a:t>
            </a:fld>
            <a:endParaRPr lang="en-US" altLang="en-US"/>
          </a:p>
        </p:txBody>
      </p:sp>
      <p:pic>
        <p:nvPicPr>
          <p:cNvPr id="130055" name="Picture 7" descr="blue strip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88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blue strip copy"/>
          <p:cNvPicPr>
            <a:picLocks noChangeAspect="1" noChangeArrowheads="1"/>
          </p:cNvPicPr>
          <p:nvPr/>
        </p:nvPicPr>
        <p:blipFill>
          <a:blip r:embed="rId4">
            <a:extLst>
              <a:ext uri="{28A0092B-C50C-407E-A947-70E740481C1C}">
                <a14:useLocalDpi xmlns:a14="http://schemas.microsoft.com/office/drawing/2010/main" val="0"/>
              </a:ext>
            </a:extLst>
          </a:blip>
          <a:srcRect l="-35" t="20168"/>
          <a:stretch>
            <a:fillRect/>
          </a:stretch>
        </p:blipFill>
        <p:spPr bwMode="auto">
          <a:xfrm>
            <a:off x="0" y="6556375"/>
            <a:ext cx="9144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subTitle" idx="1"/>
          </p:nvPr>
        </p:nvSpPr>
        <p:spPr>
          <a:xfrm>
            <a:off x="0" y="2725783"/>
            <a:ext cx="8991600" cy="533400"/>
          </a:xfrm>
        </p:spPr>
        <p:txBody>
          <a:bodyPr anchor="b"/>
          <a:lstStyle>
            <a:lvl1pPr marL="0" indent="0" algn="ctr">
              <a:buFont typeface="Wingdings" panose="05000000000000000000" pitchFamily="2" charset="2"/>
              <a:buNone/>
              <a:defRPr sz="2400"/>
            </a:lvl1pPr>
          </a:lstStyle>
          <a:p>
            <a:pPr lvl="0"/>
            <a:r>
              <a:rPr lang="en-US" altLang="en-US" noProof="0" dirty="0"/>
              <a:t>Click to edit Master subtitle style</a:t>
            </a:r>
          </a:p>
        </p:txBody>
      </p:sp>
      <p:pic>
        <p:nvPicPr>
          <p:cNvPr id="12" name="Picture 9" descr="Nevada_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503" y="0"/>
            <a:ext cx="644434" cy="64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80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924F0B-41C2-4FAA-B10A-92751D29D8E4}" type="slidenum">
              <a:rPr lang="en-US" altLang="en-US"/>
              <a:pPr/>
              <a:t>‹#›</a:t>
            </a:fld>
            <a:endParaRPr lang="en-US" altLang="en-US"/>
          </a:p>
        </p:txBody>
      </p:sp>
    </p:spTree>
    <p:extLst>
      <p:ext uri="{BB962C8B-B14F-4D97-AF65-F5344CB8AC3E}">
        <p14:creationId xmlns:p14="http://schemas.microsoft.com/office/powerpoint/2010/main" val="2461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81000"/>
            <a:ext cx="21336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248400" cy="5745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93BFC9-3492-4793-BF86-70998ECC47D9}" type="slidenum">
              <a:rPr lang="en-US" altLang="en-US"/>
              <a:pPr/>
              <a:t>‹#›</a:t>
            </a:fld>
            <a:endParaRPr lang="en-US" altLang="en-US"/>
          </a:p>
        </p:txBody>
      </p:sp>
    </p:spTree>
    <p:extLst>
      <p:ext uri="{BB962C8B-B14F-4D97-AF65-F5344CB8AC3E}">
        <p14:creationId xmlns:p14="http://schemas.microsoft.com/office/powerpoint/2010/main" val="374696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54874"/>
            <a:ext cx="7391400" cy="762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7AF178-B552-4522-9352-F8E2C43E6FD7}" type="slidenum">
              <a:rPr lang="en-US" altLang="en-US"/>
              <a:pPr/>
              <a:t>‹#›</a:t>
            </a:fld>
            <a:endParaRPr lang="en-US" altLang="en-US"/>
          </a:p>
        </p:txBody>
      </p:sp>
    </p:spTree>
    <p:extLst>
      <p:ext uri="{BB962C8B-B14F-4D97-AF65-F5344CB8AC3E}">
        <p14:creationId xmlns:p14="http://schemas.microsoft.com/office/powerpoint/2010/main" val="59931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F9DA0E-51CB-4B52-8BE6-0BCEA5F896BA}" type="slidenum">
              <a:rPr lang="en-US" altLang="en-US"/>
              <a:pPr/>
              <a:t>‹#›</a:t>
            </a:fld>
            <a:endParaRPr lang="en-US" altLang="en-US"/>
          </a:p>
        </p:txBody>
      </p:sp>
    </p:spTree>
    <p:extLst>
      <p:ext uri="{BB962C8B-B14F-4D97-AF65-F5344CB8AC3E}">
        <p14:creationId xmlns:p14="http://schemas.microsoft.com/office/powerpoint/2010/main" val="333324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191000" cy="4678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91000" cy="4678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56D84CA-99CB-49F6-8B3C-0EE9B3059F0A}" type="slidenum">
              <a:rPr lang="en-US" altLang="en-US"/>
              <a:pPr/>
              <a:t>‹#›</a:t>
            </a:fld>
            <a:endParaRPr lang="en-US" altLang="en-US"/>
          </a:p>
        </p:txBody>
      </p:sp>
    </p:spTree>
    <p:extLst>
      <p:ext uri="{BB962C8B-B14F-4D97-AF65-F5344CB8AC3E}">
        <p14:creationId xmlns:p14="http://schemas.microsoft.com/office/powerpoint/2010/main" val="248308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74F83FE6-0CFB-4D39-B1A8-D03EACAF1359}" type="slidenum">
              <a:rPr lang="en-US" altLang="en-US"/>
              <a:pPr/>
              <a:t>‹#›</a:t>
            </a:fld>
            <a:endParaRPr lang="en-US" altLang="en-US"/>
          </a:p>
        </p:txBody>
      </p:sp>
    </p:spTree>
    <p:extLst>
      <p:ext uri="{BB962C8B-B14F-4D97-AF65-F5344CB8AC3E}">
        <p14:creationId xmlns:p14="http://schemas.microsoft.com/office/powerpoint/2010/main" val="60990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1F5258E-4434-4FEF-9A74-F06E6F1FCB5C}" type="slidenum">
              <a:rPr lang="en-US" altLang="en-US"/>
              <a:pPr/>
              <a:t>‹#›</a:t>
            </a:fld>
            <a:endParaRPr lang="en-US" altLang="en-US"/>
          </a:p>
        </p:txBody>
      </p:sp>
    </p:spTree>
    <p:extLst>
      <p:ext uri="{BB962C8B-B14F-4D97-AF65-F5344CB8AC3E}">
        <p14:creationId xmlns:p14="http://schemas.microsoft.com/office/powerpoint/2010/main" val="361629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B5392249-6A6F-4A04-802E-A5B87C90437E}" type="slidenum">
              <a:rPr lang="en-US" altLang="en-US"/>
              <a:pPr/>
              <a:t>‹#›</a:t>
            </a:fld>
            <a:endParaRPr lang="en-US" altLang="en-US"/>
          </a:p>
        </p:txBody>
      </p:sp>
    </p:spTree>
    <p:extLst>
      <p:ext uri="{BB962C8B-B14F-4D97-AF65-F5344CB8AC3E}">
        <p14:creationId xmlns:p14="http://schemas.microsoft.com/office/powerpoint/2010/main" val="183606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FF492DF-0063-47BF-8C6A-F4239193E6CA}" type="slidenum">
              <a:rPr lang="en-US" altLang="en-US"/>
              <a:pPr/>
              <a:t>‹#›</a:t>
            </a:fld>
            <a:endParaRPr lang="en-US" altLang="en-US"/>
          </a:p>
        </p:txBody>
      </p:sp>
    </p:spTree>
    <p:extLst>
      <p:ext uri="{BB962C8B-B14F-4D97-AF65-F5344CB8AC3E}">
        <p14:creationId xmlns:p14="http://schemas.microsoft.com/office/powerpoint/2010/main" val="182388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0A8A5BC-348D-497A-8E5B-F2AC994EE115}" type="slidenum">
              <a:rPr lang="en-US" altLang="en-US"/>
              <a:pPr/>
              <a:t>‹#›</a:t>
            </a:fld>
            <a:endParaRPr lang="en-US" altLang="en-US"/>
          </a:p>
        </p:txBody>
      </p:sp>
    </p:spTree>
    <p:extLst>
      <p:ext uri="{BB962C8B-B14F-4D97-AF65-F5344CB8AC3E}">
        <p14:creationId xmlns:p14="http://schemas.microsoft.com/office/powerpoint/2010/main" val="214345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447800" y="381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9027" name="Rectangle 3"/>
          <p:cNvSpPr>
            <a:spLocks noGrp="1" noChangeArrowheads="1"/>
          </p:cNvSpPr>
          <p:nvPr>
            <p:ph type="body" idx="1"/>
          </p:nvPr>
        </p:nvSpPr>
        <p:spPr bwMode="auto">
          <a:xfrm>
            <a:off x="304800" y="144780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5DEEA9-C697-4131-96B3-41EAD6C55A38}" type="slidenum">
              <a:rPr lang="en-US" altLang="en-US"/>
              <a:pPr/>
              <a:t>‹#›</a:t>
            </a:fld>
            <a:endParaRPr lang="en-US" altLang="en-US"/>
          </a:p>
        </p:txBody>
      </p:sp>
      <p:pic>
        <p:nvPicPr>
          <p:cNvPr id="129031" name="Picture 7" descr="blue strip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8" descr="blue strip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6480175"/>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9" descr="Nevada_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98425"/>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0033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p:titleStyle>
    <p:body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717" y="1370948"/>
            <a:ext cx="9616966" cy="914400"/>
          </a:xfrm>
        </p:spPr>
        <p:txBody>
          <a:bodyPr/>
          <a:lstStyle/>
          <a:p>
            <a:r>
              <a:rPr lang="en-US" sz="3200" dirty="0"/>
              <a:t>Soil Moisture–Atmosphere Interactions during the 2003 European Summer Heat Wave</a:t>
            </a:r>
          </a:p>
        </p:txBody>
      </p:sp>
      <p:sp>
        <p:nvSpPr>
          <p:cNvPr id="5" name="Subtitle 4"/>
          <p:cNvSpPr>
            <a:spLocks noGrp="1"/>
          </p:cNvSpPr>
          <p:nvPr>
            <p:ph type="subTitle" idx="1"/>
          </p:nvPr>
        </p:nvSpPr>
        <p:spPr>
          <a:xfrm>
            <a:off x="152400" y="3039740"/>
            <a:ext cx="8991600" cy="533400"/>
          </a:xfrm>
        </p:spPr>
        <p:txBody>
          <a:bodyPr/>
          <a:lstStyle/>
          <a:p>
            <a:r>
              <a:rPr lang="en-US" altLang="zh-CN" dirty="0"/>
              <a:t>Xia Sun</a:t>
            </a:r>
          </a:p>
          <a:p>
            <a:r>
              <a:rPr lang="en-US" sz="1600" dirty="0"/>
              <a:t>Atmospheric Science Program, Physics Department</a:t>
            </a:r>
          </a:p>
          <a:p>
            <a:r>
              <a:rPr lang="en-US" sz="1600" dirty="0"/>
              <a:t>01/22/2018</a:t>
            </a:r>
          </a:p>
        </p:txBody>
      </p:sp>
      <p:sp>
        <p:nvSpPr>
          <p:cNvPr id="6" name="Slide Number Placeholder 5"/>
          <p:cNvSpPr>
            <a:spLocks noGrp="1"/>
          </p:cNvSpPr>
          <p:nvPr>
            <p:ph type="sldNum" sz="quarter" idx="4"/>
          </p:nvPr>
        </p:nvSpPr>
        <p:spPr/>
        <p:txBody>
          <a:bodyPr/>
          <a:lstStyle/>
          <a:p>
            <a:fld id="{1E139571-7E35-4D43-AE55-41E60328CE52}" type="slidenum">
              <a:rPr lang="en-US" altLang="en-US" smtClean="0"/>
              <a:pPr/>
              <a:t>1</a:t>
            </a:fld>
            <a:endParaRPr lang="en-US" altLang="en-US" dirty="0"/>
          </a:p>
        </p:txBody>
      </p:sp>
      <p:sp>
        <p:nvSpPr>
          <p:cNvPr id="7" name="TextBox 6"/>
          <p:cNvSpPr txBox="1"/>
          <p:nvPr/>
        </p:nvSpPr>
        <p:spPr>
          <a:xfrm>
            <a:off x="5514534" y="126610"/>
            <a:ext cx="3798277"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ATMS 790 </a:t>
            </a:r>
            <a:r>
              <a:rPr lang="en-US" altLang="zh-CN" b="1" dirty="0">
                <a:solidFill>
                  <a:schemeClr val="bg1"/>
                </a:solidFill>
                <a:effectLst>
                  <a:outerShdw blurRad="38100" dist="38100" dir="2700000" algn="tl">
                    <a:srgbClr val="000000">
                      <a:alpha val="43137"/>
                    </a:srgbClr>
                  </a:outerShdw>
                </a:effectLst>
              </a:rPr>
              <a:t>Course Presentation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6296218"/>
      </p:ext>
    </p:extLst>
  </p:cSld>
  <p:clrMapOvr>
    <a:masterClrMapping/>
  </p:clrMapOvr>
  <mc:AlternateContent xmlns:mc="http://schemas.openxmlformats.org/markup-compatibility/2006" xmlns:p14="http://schemas.microsoft.com/office/powerpoint/2010/main">
    <mc:Choice Requires="p14">
      <p:transition spd="slow" p14:dur="2000" advTm="9865"/>
    </mc:Choice>
    <mc:Fallback xmlns="">
      <p:transition spd="slow" advTm="98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1A28-5D27-428A-BDBF-0344AEC7C5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4203B2-59F7-4F38-BA55-5F0AA2ED550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676A6BB-83ED-4A3F-89D2-424FA2A30264}"/>
              </a:ext>
            </a:extLst>
          </p:cNvPr>
          <p:cNvSpPr>
            <a:spLocks noGrp="1"/>
          </p:cNvSpPr>
          <p:nvPr>
            <p:ph type="sldNum" sz="quarter" idx="12"/>
          </p:nvPr>
        </p:nvSpPr>
        <p:spPr/>
        <p:txBody>
          <a:bodyPr/>
          <a:lstStyle/>
          <a:p>
            <a:fld id="{B27AF178-B552-4522-9352-F8E2C43E6FD7}" type="slidenum">
              <a:rPr lang="en-US" altLang="en-US" smtClean="0"/>
              <a:pPr/>
              <a:t>10</a:t>
            </a:fld>
            <a:endParaRPr lang="en-US" altLang="en-US"/>
          </a:p>
        </p:txBody>
      </p:sp>
      <p:sp>
        <p:nvSpPr>
          <p:cNvPr id="5" name="Title 1">
            <a:extLst>
              <a:ext uri="{FF2B5EF4-FFF2-40B4-BE49-F238E27FC236}">
                <a16:creationId xmlns:a16="http://schemas.microsoft.com/office/drawing/2014/main" id="{F8B7991E-1545-415F-8BB8-0E002AC62E57}"/>
              </a:ext>
            </a:extLst>
          </p:cNvPr>
          <p:cNvSpPr txBox="1">
            <a:spLocks/>
          </p:cNvSpPr>
          <p:nvPr/>
        </p:nvSpPr>
        <p:spPr bwMode="auto">
          <a:xfrm>
            <a:off x="1393166" y="403757"/>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dirty="0"/>
              <a:t>2003 European Summer Heat Wave</a:t>
            </a:r>
          </a:p>
        </p:txBody>
      </p:sp>
      <p:pic>
        <p:nvPicPr>
          <p:cNvPr id="6" name="Picture 2" descr="https://upload.wikimedia.org/wikipedia/commons/c/c3/Wood_Howe_island%2C_Haweswater_Reservoir_-_geograph.org.uk_-_301396.jpg">
            <a:extLst>
              <a:ext uri="{FF2B5EF4-FFF2-40B4-BE49-F238E27FC236}">
                <a16:creationId xmlns:a16="http://schemas.microsoft.com/office/drawing/2014/main" id="{60A33F00-548E-4387-9786-D635F2840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505" y="1440610"/>
            <a:ext cx="4244197" cy="31831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7CF839-9799-4539-A603-B1C6A1788BC7}"/>
              </a:ext>
            </a:extLst>
          </p:cNvPr>
          <p:cNvSpPr/>
          <p:nvPr/>
        </p:nvSpPr>
        <p:spPr>
          <a:xfrm>
            <a:off x="4572000" y="4951888"/>
            <a:ext cx="4572000" cy="646331"/>
          </a:xfrm>
          <a:prstGeom prst="rect">
            <a:avLst/>
          </a:prstGeom>
        </p:spPr>
        <p:txBody>
          <a:bodyPr>
            <a:spAutoFit/>
          </a:bodyPr>
          <a:lstStyle/>
          <a:p>
            <a:r>
              <a:rPr lang="en-US" dirty="0">
                <a:solidFill>
                  <a:srgbClr val="222222"/>
                </a:solidFill>
                <a:latin typeface="Arial" panose="020B0604020202020204" pitchFamily="34" charset="0"/>
              </a:rPr>
              <a:t>Low water level in Haweswater </a:t>
            </a:r>
            <a:r>
              <a:rPr lang="en-US" dirty="0" err="1">
                <a:solidFill>
                  <a:srgbClr val="222222"/>
                </a:solidFill>
                <a:latin typeface="Arial" panose="020B0604020202020204" pitchFamily="34" charset="0"/>
              </a:rPr>
              <a:t>Reservior</a:t>
            </a:r>
            <a:r>
              <a:rPr lang="en-US" dirty="0">
                <a:solidFill>
                  <a:srgbClr val="222222"/>
                </a:solidFill>
                <a:latin typeface="Arial" panose="020B0604020202020204" pitchFamily="34" charset="0"/>
              </a:rPr>
              <a:t> UK, September 2003</a:t>
            </a:r>
            <a:endParaRPr lang="en-US" dirty="0"/>
          </a:p>
        </p:txBody>
      </p:sp>
      <p:pic>
        <p:nvPicPr>
          <p:cNvPr id="8" name="Picture 4" descr="Related image">
            <a:extLst>
              <a:ext uri="{FF2B5EF4-FFF2-40B4-BE49-F238E27FC236}">
                <a16:creationId xmlns:a16="http://schemas.microsoft.com/office/drawing/2014/main" id="{185064FF-DCFB-40BF-84DE-6112CFFC4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29" y="1453551"/>
            <a:ext cx="4278702" cy="320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2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1">
            <a:extLst>
              <a:ext uri="{FF2B5EF4-FFF2-40B4-BE49-F238E27FC236}">
                <a16:creationId xmlns:a16="http://schemas.microsoft.com/office/drawing/2014/main" id="{671BA099-F9A4-445D-93FA-BD61924DC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05" y="1225670"/>
            <a:ext cx="5509665" cy="4407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24EAAF-F458-4DAD-8F61-23D95EC8A756}"/>
              </a:ext>
            </a:extLst>
          </p:cNvPr>
          <p:cNvSpPr>
            <a:spLocks noGrp="1"/>
          </p:cNvSpPr>
          <p:nvPr>
            <p:ph type="title"/>
          </p:nvPr>
        </p:nvSpPr>
        <p:spPr>
          <a:xfrm>
            <a:off x="1417819" y="429825"/>
            <a:ext cx="7391400" cy="762000"/>
          </a:xfrm>
        </p:spPr>
        <p:txBody>
          <a:bodyPr/>
          <a:lstStyle/>
          <a:p>
            <a:r>
              <a:rPr lang="en-US" dirty="0"/>
              <a:t>2003 European Summer Heat Wave </a:t>
            </a:r>
            <a:br>
              <a:rPr lang="en-US" dirty="0"/>
            </a:br>
            <a:endParaRPr lang="en-US" dirty="0"/>
          </a:p>
        </p:txBody>
      </p:sp>
      <p:sp>
        <p:nvSpPr>
          <p:cNvPr id="3" name="Content Placeholder 2">
            <a:extLst>
              <a:ext uri="{FF2B5EF4-FFF2-40B4-BE49-F238E27FC236}">
                <a16:creationId xmlns:a16="http://schemas.microsoft.com/office/drawing/2014/main" id="{8EE856CA-042E-482A-83BD-8680F6972193}"/>
              </a:ext>
            </a:extLst>
          </p:cNvPr>
          <p:cNvSpPr>
            <a:spLocks noGrp="1"/>
          </p:cNvSpPr>
          <p:nvPr>
            <p:ph idx="1"/>
          </p:nvPr>
        </p:nvSpPr>
        <p:spPr>
          <a:xfrm>
            <a:off x="569624" y="5858325"/>
            <a:ext cx="8574376" cy="464696"/>
          </a:xfrm>
        </p:spPr>
        <p:txBody>
          <a:bodyPr/>
          <a:lstStyle/>
          <a:p>
            <a:r>
              <a:rPr lang="en-US" sz="2000" dirty="0"/>
              <a:t>1000–500 </a:t>
            </a:r>
            <a:r>
              <a:rPr lang="en-US" sz="2000" dirty="0" err="1"/>
              <a:t>mb</a:t>
            </a:r>
            <a:r>
              <a:rPr lang="en-US" sz="2000" dirty="0"/>
              <a:t> thickness temperature anomaly for June, July, and August 2003 </a:t>
            </a:r>
            <a:r>
              <a:rPr lang="en-US" altLang="zh-CN" sz="2000" dirty="0"/>
              <a:t>relative to 1979-2003</a:t>
            </a:r>
            <a:r>
              <a:rPr lang="en-US" sz="2000" dirty="0"/>
              <a:t>. </a:t>
            </a:r>
          </a:p>
        </p:txBody>
      </p:sp>
      <p:sp>
        <p:nvSpPr>
          <p:cNvPr id="4" name="Slide Number Placeholder 3">
            <a:extLst>
              <a:ext uri="{FF2B5EF4-FFF2-40B4-BE49-F238E27FC236}">
                <a16:creationId xmlns:a16="http://schemas.microsoft.com/office/drawing/2014/main" id="{AFDE6C49-998C-48A9-B6D5-F0AAFFC2084B}"/>
              </a:ext>
            </a:extLst>
          </p:cNvPr>
          <p:cNvSpPr>
            <a:spLocks noGrp="1"/>
          </p:cNvSpPr>
          <p:nvPr>
            <p:ph type="sldNum" sz="quarter" idx="12"/>
          </p:nvPr>
        </p:nvSpPr>
        <p:spPr/>
        <p:txBody>
          <a:bodyPr/>
          <a:lstStyle/>
          <a:p>
            <a:fld id="{B27AF178-B552-4522-9352-F8E2C43E6FD7}" type="slidenum">
              <a:rPr lang="en-US" altLang="en-US" smtClean="0"/>
              <a:pPr/>
              <a:t>11</a:t>
            </a:fld>
            <a:endParaRPr lang="en-US" altLang="en-US" dirty="0"/>
          </a:p>
        </p:txBody>
      </p:sp>
      <p:sp>
        <p:nvSpPr>
          <p:cNvPr id="5" name="TextBox 4">
            <a:extLst>
              <a:ext uri="{FF2B5EF4-FFF2-40B4-BE49-F238E27FC236}">
                <a16:creationId xmlns:a16="http://schemas.microsoft.com/office/drawing/2014/main" id="{14C5CB93-E4CA-4568-8E5A-09A74BD1D43B}"/>
              </a:ext>
            </a:extLst>
          </p:cNvPr>
          <p:cNvSpPr txBox="1"/>
          <p:nvPr/>
        </p:nvSpPr>
        <p:spPr>
          <a:xfrm>
            <a:off x="6487065" y="1932317"/>
            <a:ext cx="2501660" cy="923330"/>
          </a:xfrm>
          <a:prstGeom prst="rect">
            <a:avLst/>
          </a:prstGeom>
          <a:noFill/>
        </p:spPr>
        <p:txBody>
          <a:bodyPr wrap="square" rtlCol="0">
            <a:spAutoFit/>
          </a:bodyPr>
          <a:lstStyle/>
          <a:p>
            <a:r>
              <a:rPr lang="en-US" dirty="0">
                <a:solidFill>
                  <a:srgbClr val="FF0000"/>
                </a:solidFill>
              </a:rPr>
              <a:t>More than </a:t>
            </a:r>
            <a:r>
              <a:rPr lang="en-US" b="1" u="sng" dirty="0">
                <a:solidFill>
                  <a:srgbClr val="FF0000"/>
                </a:solidFill>
              </a:rPr>
              <a:t>3.0SD</a:t>
            </a:r>
            <a:r>
              <a:rPr lang="en-US" dirty="0">
                <a:solidFill>
                  <a:srgbClr val="FF0000"/>
                </a:solidFill>
              </a:rPr>
              <a:t> above the mean of climatology average</a:t>
            </a:r>
          </a:p>
        </p:txBody>
      </p:sp>
      <p:sp>
        <p:nvSpPr>
          <p:cNvPr id="6" name="Rectangle 5">
            <a:extLst>
              <a:ext uri="{FF2B5EF4-FFF2-40B4-BE49-F238E27FC236}">
                <a16:creationId xmlns:a16="http://schemas.microsoft.com/office/drawing/2014/main" id="{23098E67-69EE-4D0B-9E01-AFC54C7902FD}"/>
              </a:ext>
            </a:extLst>
          </p:cNvPr>
          <p:cNvSpPr/>
          <p:nvPr/>
        </p:nvSpPr>
        <p:spPr>
          <a:xfrm>
            <a:off x="3398808" y="2260121"/>
            <a:ext cx="776377" cy="4830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301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AF26-2539-4641-A38A-5BFD1688E3FD}"/>
              </a:ext>
            </a:extLst>
          </p:cNvPr>
          <p:cNvSpPr>
            <a:spLocks noGrp="1"/>
          </p:cNvSpPr>
          <p:nvPr>
            <p:ph type="title"/>
          </p:nvPr>
        </p:nvSpPr>
        <p:spPr/>
        <p:txBody>
          <a:bodyPr/>
          <a:lstStyle/>
          <a:p>
            <a:r>
              <a:rPr lang="en-US" dirty="0"/>
              <a:t>Model Components</a:t>
            </a:r>
          </a:p>
        </p:txBody>
      </p:sp>
      <p:sp>
        <p:nvSpPr>
          <p:cNvPr id="3" name="Content Placeholder 2">
            <a:extLst>
              <a:ext uri="{FF2B5EF4-FFF2-40B4-BE49-F238E27FC236}">
                <a16:creationId xmlns:a16="http://schemas.microsoft.com/office/drawing/2014/main" id="{4730BD4A-9E1B-4E86-B410-B715E2F0440F}"/>
              </a:ext>
            </a:extLst>
          </p:cNvPr>
          <p:cNvSpPr>
            <a:spLocks noGrp="1"/>
          </p:cNvSpPr>
          <p:nvPr>
            <p:ph idx="1"/>
          </p:nvPr>
        </p:nvSpPr>
        <p:spPr>
          <a:xfrm>
            <a:off x="609600" y="1638301"/>
            <a:ext cx="8534400" cy="2347104"/>
          </a:xfrm>
        </p:spPr>
        <p:txBody>
          <a:bodyPr/>
          <a:lstStyle/>
          <a:p>
            <a:r>
              <a:rPr lang="en-US" dirty="0"/>
              <a:t>Convection scheme</a:t>
            </a:r>
          </a:p>
          <a:p>
            <a:r>
              <a:rPr lang="en-US" dirty="0"/>
              <a:t>Kessler-type microphysics</a:t>
            </a:r>
          </a:p>
          <a:p>
            <a:r>
              <a:rPr lang="en-US" dirty="0"/>
              <a:t>Land-surface scheme</a:t>
            </a:r>
          </a:p>
          <a:p>
            <a:r>
              <a:rPr lang="en-US" dirty="0"/>
              <a:t>Soil thermal model</a:t>
            </a:r>
          </a:p>
          <a:p>
            <a:r>
              <a:rPr lang="en-US" dirty="0"/>
              <a:t>Radiative transfer model</a:t>
            </a:r>
          </a:p>
          <a:p>
            <a:pPr marL="0" indent="0">
              <a:buNone/>
            </a:pPr>
            <a:r>
              <a:rPr lang="en-US" dirty="0"/>
              <a:t>…</a:t>
            </a:r>
          </a:p>
        </p:txBody>
      </p:sp>
      <p:sp>
        <p:nvSpPr>
          <p:cNvPr id="4" name="Slide Number Placeholder 3">
            <a:extLst>
              <a:ext uri="{FF2B5EF4-FFF2-40B4-BE49-F238E27FC236}">
                <a16:creationId xmlns:a16="http://schemas.microsoft.com/office/drawing/2014/main" id="{79ABFD54-DDC3-4D57-BB0E-1BFBE35AB6F5}"/>
              </a:ext>
            </a:extLst>
          </p:cNvPr>
          <p:cNvSpPr>
            <a:spLocks noGrp="1"/>
          </p:cNvSpPr>
          <p:nvPr>
            <p:ph type="sldNum" sz="quarter" idx="12"/>
          </p:nvPr>
        </p:nvSpPr>
        <p:spPr/>
        <p:txBody>
          <a:bodyPr/>
          <a:lstStyle/>
          <a:p>
            <a:fld id="{B27AF178-B552-4522-9352-F8E2C43E6FD7}" type="slidenum">
              <a:rPr lang="en-US" altLang="en-US" smtClean="0"/>
              <a:pPr/>
              <a:t>12</a:t>
            </a:fld>
            <a:endParaRPr lang="en-US" altLang="en-US"/>
          </a:p>
        </p:txBody>
      </p:sp>
      <p:sp>
        <p:nvSpPr>
          <p:cNvPr id="5" name="Rectangle 4">
            <a:extLst>
              <a:ext uri="{FF2B5EF4-FFF2-40B4-BE49-F238E27FC236}">
                <a16:creationId xmlns:a16="http://schemas.microsoft.com/office/drawing/2014/main" id="{869FCB09-5A3A-4B62-B716-CF5541B77305}"/>
              </a:ext>
            </a:extLst>
          </p:cNvPr>
          <p:cNvSpPr/>
          <p:nvPr/>
        </p:nvSpPr>
        <p:spPr>
          <a:xfrm>
            <a:off x="1354348" y="983736"/>
            <a:ext cx="7116792" cy="400110"/>
          </a:xfrm>
          <a:prstGeom prst="rect">
            <a:avLst/>
          </a:prstGeom>
        </p:spPr>
        <p:txBody>
          <a:bodyPr wrap="square">
            <a:spAutoFit/>
          </a:bodyPr>
          <a:lstStyle/>
          <a:p>
            <a:r>
              <a:rPr lang="en-US" sz="2000" b="1" dirty="0"/>
              <a:t>Climate High-Resolution Model (CHRM) version 2.3 </a:t>
            </a:r>
          </a:p>
        </p:txBody>
      </p:sp>
      <p:sp>
        <p:nvSpPr>
          <p:cNvPr id="6" name="TextBox 5">
            <a:extLst>
              <a:ext uri="{FF2B5EF4-FFF2-40B4-BE49-F238E27FC236}">
                <a16:creationId xmlns:a16="http://schemas.microsoft.com/office/drawing/2014/main" id="{35EF5D75-448A-4D6A-B8CD-21CD39E9EA5E}"/>
              </a:ext>
            </a:extLst>
          </p:cNvPr>
          <p:cNvSpPr txBox="1"/>
          <p:nvPr/>
        </p:nvSpPr>
        <p:spPr>
          <a:xfrm>
            <a:off x="983411" y="4606506"/>
            <a:ext cx="6176514" cy="830997"/>
          </a:xfrm>
          <a:prstGeom prst="rect">
            <a:avLst/>
          </a:prstGeom>
          <a:noFill/>
        </p:spPr>
        <p:txBody>
          <a:bodyPr wrap="square" rtlCol="0">
            <a:spAutoFit/>
          </a:bodyPr>
          <a:lstStyle/>
          <a:p>
            <a:pPr algn="ctr"/>
            <a:r>
              <a:rPr lang="en-US" sz="2400" i="1" dirty="0"/>
              <a:t>Horizontal resolution: 56 km</a:t>
            </a:r>
          </a:p>
          <a:p>
            <a:pPr algn="ctr"/>
            <a:r>
              <a:rPr lang="en-US" sz="2400" i="1" dirty="0"/>
              <a:t>Vertical resolution: 20 layers</a:t>
            </a:r>
          </a:p>
        </p:txBody>
      </p:sp>
    </p:spTree>
    <p:extLst>
      <p:ext uri="{BB962C8B-B14F-4D97-AF65-F5344CB8AC3E}">
        <p14:creationId xmlns:p14="http://schemas.microsoft.com/office/powerpoint/2010/main" val="260667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D24887-D294-42BB-B941-6B3A70EC140A}"/>
              </a:ext>
            </a:extLst>
          </p:cNvPr>
          <p:cNvPicPr>
            <a:picLocks noChangeAspect="1"/>
          </p:cNvPicPr>
          <p:nvPr/>
        </p:nvPicPr>
        <p:blipFill>
          <a:blip r:embed="rId3"/>
          <a:stretch>
            <a:fillRect/>
          </a:stretch>
        </p:blipFill>
        <p:spPr>
          <a:xfrm>
            <a:off x="884724" y="1290396"/>
            <a:ext cx="7310370" cy="4122709"/>
          </a:xfrm>
          <a:prstGeom prst="rect">
            <a:avLst/>
          </a:prstGeom>
        </p:spPr>
      </p:pic>
      <p:sp>
        <p:nvSpPr>
          <p:cNvPr id="2" name="Title 1">
            <a:extLst>
              <a:ext uri="{FF2B5EF4-FFF2-40B4-BE49-F238E27FC236}">
                <a16:creationId xmlns:a16="http://schemas.microsoft.com/office/drawing/2014/main" id="{7A4FBD54-E6DC-4324-B9EE-FDD7BAA5C10A}"/>
              </a:ext>
            </a:extLst>
          </p:cNvPr>
          <p:cNvSpPr>
            <a:spLocks noGrp="1"/>
          </p:cNvSpPr>
          <p:nvPr>
            <p:ph type="title"/>
          </p:nvPr>
        </p:nvSpPr>
        <p:spPr/>
        <p:txBody>
          <a:bodyPr/>
          <a:lstStyle/>
          <a:p>
            <a:r>
              <a:rPr lang="en-US" altLang="zh-CN" dirty="0"/>
              <a:t>Model Sensitivity Experiments</a:t>
            </a:r>
            <a:endParaRPr lang="en-US" dirty="0"/>
          </a:p>
        </p:txBody>
      </p:sp>
      <p:sp>
        <p:nvSpPr>
          <p:cNvPr id="3" name="Content Placeholder 2">
            <a:extLst>
              <a:ext uri="{FF2B5EF4-FFF2-40B4-BE49-F238E27FC236}">
                <a16:creationId xmlns:a16="http://schemas.microsoft.com/office/drawing/2014/main" id="{AFC510A1-04D1-45F2-AB30-C022B652B080}"/>
              </a:ext>
            </a:extLst>
          </p:cNvPr>
          <p:cNvSpPr>
            <a:spLocks noGrp="1"/>
          </p:cNvSpPr>
          <p:nvPr>
            <p:ph idx="1"/>
          </p:nvPr>
        </p:nvSpPr>
        <p:spPr>
          <a:xfrm>
            <a:off x="1486289" y="984261"/>
            <a:ext cx="7884827" cy="639763"/>
          </a:xfrm>
        </p:spPr>
        <p:txBody>
          <a:bodyPr/>
          <a:lstStyle/>
          <a:p>
            <a:pPr marL="0" indent="0">
              <a:buNone/>
            </a:pPr>
            <a:r>
              <a:rPr lang="en-US" sz="2000" dirty="0"/>
              <a:t>Climate High-Resolution Model (CHRM) version 2.3 </a:t>
            </a:r>
          </a:p>
        </p:txBody>
      </p:sp>
      <p:sp>
        <p:nvSpPr>
          <p:cNvPr id="4" name="Slide Number Placeholder 3">
            <a:extLst>
              <a:ext uri="{FF2B5EF4-FFF2-40B4-BE49-F238E27FC236}">
                <a16:creationId xmlns:a16="http://schemas.microsoft.com/office/drawing/2014/main" id="{74AC4380-1E96-411C-90EE-45B960593EAB}"/>
              </a:ext>
            </a:extLst>
          </p:cNvPr>
          <p:cNvSpPr>
            <a:spLocks noGrp="1"/>
          </p:cNvSpPr>
          <p:nvPr>
            <p:ph type="sldNum" sz="quarter" idx="12"/>
          </p:nvPr>
        </p:nvSpPr>
        <p:spPr/>
        <p:txBody>
          <a:bodyPr/>
          <a:lstStyle/>
          <a:p>
            <a:fld id="{B27AF178-B552-4522-9352-F8E2C43E6FD7}" type="slidenum">
              <a:rPr lang="en-US" altLang="en-US" smtClean="0"/>
              <a:pPr/>
              <a:t>13</a:t>
            </a:fld>
            <a:endParaRPr lang="en-US" altLang="en-US"/>
          </a:p>
        </p:txBody>
      </p:sp>
      <p:sp>
        <p:nvSpPr>
          <p:cNvPr id="6" name="TextBox 5">
            <a:extLst>
              <a:ext uri="{FF2B5EF4-FFF2-40B4-BE49-F238E27FC236}">
                <a16:creationId xmlns:a16="http://schemas.microsoft.com/office/drawing/2014/main" id="{54AE1A15-6977-4490-9FE2-55845D510E9A}"/>
              </a:ext>
            </a:extLst>
          </p:cNvPr>
          <p:cNvSpPr txBox="1"/>
          <p:nvPr/>
        </p:nvSpPr>
        <p:spPr>
          <a:xfrm>
            <a:off x="293298" y="5257562"/>
            <a:ext cx="8574656" cy="1600438"/>
          </a:xfrm>
          <a:prstGeom prst="rect">
            <a:avLst/>
          </a:prstGeom>
          <a:noFill/>
        </p:spPr>
        <p:txBody>
          <a:bodyPr wrap="square" rtlCol="0">
            <a:spAutoFit/>
          </a:bodyPr>
          <a:lstStyle/>
          <a:p>
            <a:r>
              <a:rPr lang="en-US" sz="2000" b="1" dirty="0"/>
              <a:t>Climatology mean</a:t>
            </a:r>
            <a:r>
              <a:rPr lang="en-US" sz="2000" dirty="0"/>
              <a:t>: CLIM</a:t>
            </a:r>
          </a:p>
          <a:p>
            <a:r>
              <a:rPr lang="en-US" sz="2000" b="1" dirty="0"/>
              <a:t>Control run</a:t>
            </a:r>
            <a:r>
              <a:rPr lang="en-US" sz="2000" dirty="0"/>
              <a:t>: CTL (reference run)</a:t>
            </a:r>
          </a:p>
          <a:p>
            <a:r>
              <a:rPr lang="en-US" sz="2000" b="1" dirty="0"/>
              <a:t>Soil moisture sensitivity experiments: </a:t>
            </a:r>
            <a:r>
              <a:rPr lang="en-US" sz="2000" dirty="0"/>
              <a:t>dry and wet 10%, 15%, 20%, 25%, or 50%</a:t>
            </a:r>
            <a:br>
              <a:rPr lang="en-US" sz="2000" b="1" dirty="0"/>
            </a:br>
            <a:r>
              <a:rPr lang="en-US" dirty="0"/>
              <a:t> </a:t>
            </a:r>
          </a:p>
        </p:txBody>
      </p:sp>
      <p:grpSp>
        <p:nvGrpSpPr>
          <p:cNvPr id="10" name="Group 9">
            <a:extLst>
              <a:ext uri="{FF2B5EF4-FFF2-40B4-BE49-F238E27FC236}">
                <a16:creationId xmlns:a16="http://schemas.microsoft.com/office/drawing/2014/main" id="{14999856-995A-4244-8F0F-569771B6F43A}"/>
              </a:ext>
            </a:extLst>
          </p:cNvPr>
          <p:cNvGrpSpPr/>
          <p:nvPr/>
        </p:nvGrpSpPr>
        <p:grpSpPr>
          <a:xfrm>
            <a:off x="0" y="3726611"/>
            <a:ext cx="1552754" cy="400110"/>
            <a:chOff x="0" y="3726611"/>
            <a:chExt cx="1552754" cy="400110"/>
          </a:xfrm>
        </p:grpSpPr>
        <p:sp>
          <p:nvSpPr>
            <p:cNvPr id="7" name="TextBox 6">
              <a:extLst>
                <a:ext uri="{FF2B5EF4-FFF2-40B4-BE49-F238E27FC236}">
                  <a16:creationId xmlns:a16="http://schemas.microsoft.com/office/drawing/2014/main" id="{2692BA8B-DC06-4FC0-92D5-D6A4E695CC0D}"/>
                </a:ext>
              </a:extLst>
            </p:cNvPr>
            <p:cNvSpPr txBox="1"/>
            <p:nvPr/>
          </p:nvSpPr>
          <p:spPr>
            <a:xfrm>
              <a:off x="0" y="3726611"/>
              <a:ext cx="1328468" cy="400110"/>
            </a:xfrm>
            <a:prstGeom prst="rect">
              <a:avLst/>
            </a:prstGeom>
            <a:noFill/>
          </p:spPr>
          <p:txBody>
            <a:bodyPr wrap="square" rtlCol="0">
              <a:spAutoFit/>
            </a:bodyPr>
            <a:lstStyle/>
            <a:p>
              <a:r>
                <a:rPr lang="en-US" sz="2000" b="1" dirty="0">
                  <a:solidFill>
                    <a:schemeClr val="accent2"/>
                  </a:solidFill>
                </a:rPr>
                <a:t>France</a:t>
              </a:r>
            </a:p>
          </p:txBody>
        </p:sp>
        <p:cxnSp>
          <p:nvCxnSpPr>
            <p:cNvPr id="9" name="Straight Arrow Connector 8">
              <a:extLst>
                <a:ext uri="{FF2B5EF4-FFF2-40B4-BE49-F238E27FC236}">
                  <a16:creationId xmlns:a16="http://schemas.microsoft.com/office/drawing/2014/main" id="{BF7A0C28-08F2-4753-ABF4-FDE4A9C5B710}"/>
                </a:ext>
              </a:extLst>
            </p:cNvPr>
            <p:cNvCxnSpPr/>
            <p:nvPr/>
          </p:nvCxnSpPr>
          <p:spPr>
            <a:xfrm flipH="1">
              <a:off x="983411" y="3968151"/>
              <a:ext cx="569343"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8833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FF31-142D-47FA-847E-A591222008CC}"/>
              </a:ext>
            </a:extLst>
          </p:cNvPr>
          <p:cNvSpPr>
            <a:spLocks noGrp="1"/>
          </p:cNvSpPr>
          <p:nvPr>
            <p:ph type="title"/>
          </p:nvPr>
        </p:nvSpPr>
        <p:spPr>
          <a:xfrm>
            <a:off x="1208523" y="509301"/>
            <a:ext cx="10626917" cy="762000"/>
          </a:xfrm>
        </p:spPr>
        <p:txBody>
          <a:bodyPr/>
          <a:lstStyle/>
          <a:p>
            <a:r>
              <a:rPr lang="en-US" dirty="0"/>
              <a:t>Validation of CTL (control) simulation </a:t>
            </a:r>
            <a:r>
              <a:rPr lang="en-US" sz="1800" i="1" dirty="0">
                <a:solidFill>
                  <a:srgbClr val="FF0000"/>
                </a:solidFill>
              </a:rPr>
              <a:t>Temperature</a:t>
            </a:r>
            <a:r>
              <a:rPr lang="en-US" sz="2400" dirty="0">
                <a:solidFill>
                  <a:srgbClr val="FF0000"/>
                </a:solidFill>
              </a:rPr>
              <a:t> </a:t>
            </a:r>
            <a:br>
              <a:rPr lang="en-US" sz="240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B8899470-8B3E-466B-A33E-FB5B5AA6AF4B}"/>
              </a:ext>
            </a:extLst>
          </p:cNvPr>
          <p:cNvSpPr>
            <a:spLocks noGrp="1"/>
          </p:cNvSpPr>
          <p:nvPr>
            <p:ph idx="1"/>
          </p:nvPr>
        </p:nvSpPr>
        <p:spPr>
          <a:xfrm>
            <a:off x="824458" y="5486400"/>
            <a:ext cx="7853715" cy="684733"/>
          </a:xfrm>
        </p:spPr>
        <p:txBody>
          <a:bodyPr/>
          <a:lstStyle/>
          <a:p>
            <a:pPr marL="0" indent="0">
              <a:buNone/>
            </a:pPr>
            <a:r>
              <a:rPr lang="en-US" altLang="zh-CN" b="0" dirty="0"/>
              <a:t>S</a:t>
            </a:r>
            <a:r>
              <a:rPr lang="en-US" b="0" dirty="0"/>
              <a:t>ummer (JJA) 2003 </a:t>
            </a:r>
            <a:r>
              <a:rPr lang="en-US" dirty="0">
                <a:solidFill>
                  <a:srgbClr val="FF0000"/>
                </a:solidFill>
              </a:rPr>
              <a:t>temperature anomaly </a:t>
            </a:r>
            <a:r>
              <a:rPr lang="en-US" b="0" dirty="0"/>
              <a:t>with respect to the reference period 1970–</a:t>
            </a:r>
            <a:r>
              <a:rPr lang="en-US" dirty="0"/>
              <a:t> </a:t>
            </a:r>
            <a:r>
              <a:rPr lang="en-US" b="0" dirty="0"/>
              <a:t>2000</a:t>
            </a:r>
            <a:r>
              <a:rPr lang="en-US" dirty="0"/>
              <a:t>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8BD667D1-C936-4EDC-B26C-85F3B3B367DD}"/>
              </a:ext>
            </a:extLst>
          </p:cNvPr>
          <p:cNvSpPr>
            <a:spLocks noGrp="1"/>
          </p:cNvSpPr>
          <p:nvPr>
            <p:ph type="sldNum" sz="quarter" idx="12"/>
          </p:nvPr>
        </p:nvSpPr>
        <p:spPr/>
        <p:txBody>
          <a:bodyPr/>
          <a:lstStyle/>
          <a:p>
            <a:fld id="{B27AF178-B552-4522-9352-F8E2C43E6FD7}" type="slidenum">
              <a:rPr lang="en-US" altLang="en-US" smtClean="0"/>
              <a:pPr/>
              <a:t>14</a:t>
            </a:fld>
            <a:endParaRPr lang="en-US" altLang="en-US"/>
          </a:p>
        </p:txBody>
      </p:sp>
      <p:pic>
        <p:nvPicPr>
          <p:cNvPr id="5" name="Picture 4">
            <a:extLst>
              <a:ext uri="{FF2B5EF4-FFF2-40B4-BE49-F238E27FC236}">
                <a16:creationId xmlns:a16="http://schemas.microsoft.com/office/drawing/2014/main" id="{C3EA5114-B3BA-429C-B9C9-0620461B197C}"/>
              </a:ext>
            </a:extLst>
          </p:cNvPr>
          <p:cNvPicPr>
            <a:picLocks noChangeAspect="1"/>
          </p:cNvPicPr>
          <p:nvPr/>
        </p:nvPicPr>
        <p:blipFill>
          <a:blip r:embed="rId3"/>
          <a:stretch>
            <a:fillRect/>
          </a:stretch>
        </p:blipFill>
        <p:spPr>
          <a:xfrm>
            <a:off x="1484338" y="1077571"/>
            <a:ext cx="6505419" cy="4364926"/>
          </a:xfrm>
          <a:prstGeom prst="rect">
            <a:avLst/>
          </a:prstGeom>
        </p:spPr>
      </p:pic>
      <p:sp>
        <p:nvSpPr>
          <p:cNvPr id="6" name="TextBox 5">
            <a:extLst>
              <a:ext uri="{FF2B5EF4-FFF2-40B4-BE49-F238E27FC236}">
                <a16:creationId xmlns:a16="http://schemas.microsoft.com/office/drawing/2014/main" id="{0A7A8E1F-1E42-45CD-979D-F3A65F0795AB}"/>
              </a:ext>
            </a:extLst>
          </p:cNvPr>
          <p:cNvSpPr txBox="1"/>
          <p:nvPr/>
        </p:nvSpPr>
        <p:spPr>
          <a:xfrm>
            <a:off x="7674964" y="2788170"/>
            <a:ext cx="1469036" cy="369332"/>
          </a:xfrm>
          <a:prstGeom prst="rect">
            <a:avLst/>
          </a:prstGeom>
          <a:noFill/>
        </p:spPr>
        <p:txBody>
          <a:bodyPr wrap="square" rtlCol="0">
            <a:spAutoFit/>
          </a:bodyPr>
          <a:lstStyle/>
          <a:p>
            <a:r>
              <a:rPr lang="en-US" b="1" dirty="0"/>
              <a:t>CTL-CLIM</a:t>
            </a:r>
          </a:p>
        </p:txBody>
      </p:sp>
      <p:sp>
        <p:nvSpPr>
          <p:cNvPr id="7" name="TextBox 6">
            <a:extLst>
              <a:ext uri="{FF2B5EF4-FFF2-40B4-BE49-F238E27FC236}">
                <a16:creationId xmlns:a16="http://schemas.microsoft.com/office/drawing/2014/main" id="{DA4FCD71-8C62-46C9-8019-7FB6C99B5EC0}"/>
              </a:ext>
            </a:extLst>
          </p:cNvPr>
          <p:cNvSpPr txBox="1"/>
          <p:nvPr/>
        </p:nvSpPr>
        <p:spPr>
          <a:xfrm>
            <a:off x="0" y="2625776"/>
            <a:ext cx="1901252" cy="369332"/>
          </a:xfrm>
          <a:prstGeom prst="rect">
            <a:avLst/>
          </a:prstGeom>
          <a:noFill/>
        </p:spPr>
        <p:txBody>
          <a:bodyPr wrap="square" rtlCol="0">
            <a:spAutoFit/>
          </a:bodyPr>
          <a:lstStyle/>
          <a:p>
            <a:r>
              <a:rPr lang="en-US" b="1" dirty="0"/>
              <a:t>Observation</a:t>
            </a:r>
          </a:p>
        </p:txBody>
      </p:sp>
      <p:sp>
        <p:nvSpPr>
          <p:cNvPr id="8" name="TextBox 7">
            <a:extLst>
              <a:ext uri="{FF2B5EF4-FFF2-40B4-BE49-F238E27FC236}">
                <a16:creationId xmlns:a16="http://schemas.microsoft.com/office/drawing/2014/main" id="{5AD0CA95-DBDD-4267-9516-A06D8825B7DF}"/>
              </a:ext>
            </a:extLst>
          </p:cNvPr>
          <p:cNvSpPr txBox="1"/>
          <p:nvPr/>
        </p:nvSpPr>
        <p:spPr>
          <a:xfrm>
            <a:off x="3657600" y="3830129"/>
            <a:ext cx="2329132" cy="369332"/>
          </a:xfrm>
          <a:prstGeom prst="rect">
            <a:avLst/>
          </a:prstGeom>
          <a:noFill/>
        </p:spPr>
        <p:txBody>
          <a:bodyPr wrap="square" rtlCol="0">
            <a:spAutoFit/>
          </a:bodyPr>
          <a:lstStyle/>
          <a:p>
            <a:r>
              <a:rPr lang="en-US" b="1" dirty="0">
                <a:solidFill>
                  <a:schemeClr val="bg1"/>
                </a:solidFill>
                <a:highlight>
                  <a:srgbClr val="FF0000"/>
                </a:highlight>
              </a:rPr>
              <a:t>Warm anomaly</a:t>
            </a:r>
          </a:p>
        </p:txBody>
      </p:sp>
    </p:spTree>
    <p:extLst>
      <p:ext uri="{BB962C8B-B14F-4D97-AF65-F5344CB8AC3E}">
        <p14:creationId xmlns:p14="http://schemas.microsoft.com/office/powerpoint/2010/main" val="370373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16823-AC44-41D4-81AF-C9A9E72A871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7395A30-AA7C-4A00-8749-27450C6709A6}"/>
              </a:ext>
            </a:extLst>
          </p:cNvPr>
          <p:cNvSpPr>
            <a:spLocks noGrp="1"/>
          </p:cNvSpPr>
          <p:nvPr>
            <p:ph type="sldNum" sz="quarter" idx="12"/>
          </p:nvPr>
        </p:nvSpPr>
        <p:spPr/>
        <p:txBody>
          <a:bodyPr/>
          <a:lstStyle/>
          <a:p>
            <a:fld id="{B27AF178-B552-4522-9352-F8E2C43E6FD7}" type="slidenum">
              <a:rPr lang="en-US" altLang="en-US" smtClean="0"/>
              <a:pPr/>
              <a:t>15</a:t>
            </a:fld>
            <a:endParaRPr lang="en-US" altLang="en-US"/>
          </a:p>
        </p:txBody>
      </p:sp>
      <p:sp>
        <p:nvSpPr>
          <p:cNvPr id="5" name="Title 1">
            <a:extLst>
              <a:ext uri="{FF2B5EF4-FFF2-40B4-BE49-F238E27FC236}">
                <a16:creationId xmlns:a16="http://schemas.microsoft.com/office/drawing/2014/main" id="{B24A8315-3D5D-439B-A1F2-C83DB6C049BE}"/>
              </a:ext>
            </a:extLst>
          </p:cNvPr>
          <p:cNvSpPr>
            <a:spLocks noGrp="1"/>
          </p:cNvSpPr>
          <p:nvPr>
            <p:ph type="title"/>
          </p:nvPr>
        </p:nvSpPr>
        <p:spPr>
          <a:xfrm>
            <a:off x="1210785" y="586514"/>
            <a:ext cx="9209923" cy="762000"/>
          </a:xfrm>
        </p:spPr>
        <p:txBody>
          <a:bodyPr/>
          <a:lstStyle/>
          <a:p>
            <a:r>
              <a:rPr lang="en-US" dirty="0"/>
              <a:t>Validation of CTL (control) simulation </a:t>
            </a:r>
            <a:r>
              <a:rPr lang="en-US" sz="1800" i="1" dirty="0">
                <a:solidFill>
                  <a:schemeClr val="accent2"/>
                </a:solidFill>
              </a:rPr>
              <a:t>Precipitation</a:t>
            </a:r>
            <a:r>
              <a:rPr lang="en-US" sz="3200" dirty="0">
                <a:solidFill>
                  <a:schemeClr val="accent2"/>
                </a:solidFill>
              </a:rPr>
              <a:t> </a:t>
            </a:r>
            <a:br>
              <a:rPr lang="en-US" sz="3200" dirty="0">
                <a:solidFill>
                  <a:schemeClr val="accent2"/>
                </a:solidFill>
              </a:rPr>
            </a:br>
            <a:endParaRPr lang="en-US" dirty="0">
              <a:solidFill>
                <a:schemeClr val="accent2"/>
              </a:solidFill>
            </a:endParaRPr>
          </a:p>
        </p:txBody>
      </p:sp>
      <p:pic>
        <p:nvPicPr>
          <p:cNvPr id="6" name="Picture 5">
            <a:extLst>
              <a:ext uri="{FF2B5EF4-FFF2-40B4-BE49-F238E27FC236}">
                <a16:creationId xmlns:a16="http://schemas.microsoft.com/office/drawing/2014/main" id="{BCAFE2C0-CAC8-4878-8232-891359B3D5CC}"/>
              </a:ext>
            </a:extLst>
          </p:cNvPr>
          <p:cNvPicPr>
            <a:picLocks noChangeAspect="1"/>
          </p:cNvPicPr>
          <p:nvPr/>
        </p:nvPicPr>
        <p:blipFill>
          <a:blip r:embed="rId3"/>
          <a:stretch>
            <a:fillRect/>
          </a:stretch>
        </p:blipFill>
        <p:spPr>
          <a:xfrm>
            <a:off x="1474971" y="1263154"/>
            <a:ext cx="6290726" cy="4073343"/>
          </a:xfrm>
          <a:prstGeom prst="rect">
            <a:avLst/>
          </a:prstGeom>
        </p:spPr>
      </p:pic>
      <p:sp>
        <p:nvSpPr>
          <p:cNvPr id="7" name="TextBox 6">
            <a:extLst>
              <a:ext uri="{FF2B5EF4-FFF2-40B4-BE49-F238E27FC236}">
                <a16:creationId xmlns:a16="http://schemas.microsoft.com/office/drawing/2014/main" id="{94C44F15-881D-4ED1-A373-1D36D209CFA8}"/>
              </a:ext>
            </a:extLst>
          </p:cNvPr>
          <p:cNvSpPr txBox="1"/>
          <p:nvPr/>
        </p:nvSpPr>
        <p:spPr>
          <a:xfrm>
            <a:off x="7390151" y="2818150"/>
            <a:ext cx="1469036" cy="369332"/>
          </a:xfrm>
          <a:prstGeom prst="rect">
            <a:avLst/>
          </a:prstGeom>
          <a:noFill/>
        </p:spPr>
        <p:txBody>
          <a:bodyPr wrap="square" rtlCol="0">
            <a:spAutoFit/>
          </a:bodyPr>
          <a:lstStyle/>
          <a:p>
            <a:r>
              <a:rPr lang="en-US" b="1" dirty="0"/>
              <a:t>CTL-CLIM</a:t>
            </a:r>
          </a:p>
        </p:txBody>
      </p:sp>
      <p:sp>
        <p:nvSpPr>
          <p:cNvPr id="8" name="TextBox 7">
            <a:extLst>
              <a:ext uri="{FF2B5EF4-FFF2-40B4-BE49-F238E27FC236}">
                <a16:creationId xmlns:a16="http://schemas.microsoft.com/office/drawing/2014/main" id="{3417CE82-DC7A-4FB8-905F-604D38B143E3}"/>
              </a:ext>
            </a:extLst>
          </p:cNvPr>
          <p:cNvSpPr txBox="1"/>
          <p:nvPr/>
        </p:nvSpPr>
        <p:spPr>
          <a:xfrm>
            <a:off x="194872" y="2880609"/>
            <a:ext cx="1901252" cy="369332"/>
          </a:xfrm>
          <a:prstGeom prst="rect">
            <a:avLst/>
          </a:prstGeom>
          <a:noFill/>
        </p:spPr>
        <p:txBody>
          <a:bodyPr wrap="square" rtlCol="0">
            <a:spAutoFit/>
          </a:bodyPr>
          <a:lstStyle/>
          <a:p>
            <a:r>
              <a:rPr lang="en-US" b="1" dirty="0"/>
              <a:t>Observation</a:t>
            </a:r>
          </a:p>
        </p:txBody>
      </p:sp>
      <p:sp>
        <p:nvSpPr>
          <p:cNvPr id="9" name="Content Placeholder 2">
            <a:extLst>
              <a:ext uri="{FF2B5EF4-FFF2-40B4-BE49-F238E27FC236}">
                <a16:creationId xmlns:a16="http://schemas.microsoft.com/office/drawing/2014/main" id="{A06A96FF-6DBE-4AB3-B31F-12354B79E59F}"/>
              </a:ext>
            </a:extLst>
          </p:cNvPr>
          <p:cNvSpPr txBox="1">
            <a:spLocks/>
          </p:cNvSpPr>
          <p:nvPr/>
        </p:nvSpPr>
        <p:spPr bwMode="auto">
          <a:xfrm>
            <a:off x="824459" y="5486400"/>
            <a:ext cx="7681186" cy="68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zh-CN" b="0" dirty="0"/>
              <a:t>S</a:t>
            </a:r>
            <a:r>
              <a:rPr lang="en-US" b="0" dirty="0"/>
              <a:t>ummer (JJA) 2003 </a:t>
            </a:r>
            <a:r>
              <a:rPr lang="en-US" dirty="0">
                <a:solidFill>
                  <a:schemeClr val="accent2"/>
                </a:solidFill>
              </a:rPr>
              <a:t>precipitation anomaly </a:t>
            </a:r>
            <a:r>
              <a:rPr lang="en-US" b="0" dirty="0"/>
              <a:t>with respect to the reference period 1970–</a:t>
            </a:r>
            <a:r>
              <a:rPr lang="en-US" dirty="0"/>
              <a:t> </a:t>
            </a:r>
            <a:r>
              <a:rPr lang="en-US" b="0" dirty="0"/>
              <a:t>2000</a:t>
            </a:r>
            <a:r>
              <a:rPr lang="en-US" dirty="0"/>
              <a:t> </a:t>
            </a:r>
            <a:br>
              <a:rPr lang="en-US" dirty="0"/>
            </a:br>
            <a:br>
              <a:rPr lang="en-US" dirty="0"/>
            </a:br>
            <a:endParaRPr lang="en-US" dirty="0"/>
          </a:p>
        </p:txBody>
      </p:sp>
      <p:sp>
        <p:nvSpPr>
          <p:cNvPr id="10" name="TextBox 9">
            <a:extLst>
              <a:ext uri="{FF2B5EF4-FFF2-40B4-BE49-F238E27FC236}">
                <a16:creationId xmlns:a16="http://schemas.microsoft.com/office/drawing/2014/main" id="{E4FE74E0-FFAA-464F-B84B-83555170430C}"/>
              </a:ext>
            </a:extLst>
          </p:cNvPr>
          <p:cNvSpPr txBox="1"/>
          <p:nvPr/>
        </p:nvSpPr>
        <p:spPr>
          <a:xfrm>
            <a:off x="3364302" y="3278038"/>
            <a:ext cx="2329132" cy="369332"/>
          </a:xfrm>
          <a:prstGeom prst="rect">
            <a:avLst/>
          </a:prstGeom>
          <a:noFill/>
        </p:spPr>
        <p:txBody>
          <a:bodyPr wrap="square" rtlCol="0">
            <a:spAutoFit/>
          </a:bodyPr>
          <a:lstStyle/>
          <a:p>
            <a:r>
              <a:rPr lang="en-US" b="1" dirty="0">
                <a:solidFill>
                  <a:schemeClr val="bg1"/>
                </a:solidFill>
                <a:highlight>
                  <a:srgbClr val="0000FF"/>
                </a:highlight>
              </a:rPr>
              <a:t>Precipitation deficit</a:t>
            </a:r>
          </a:p>
        </p:txBody>
      </p:sp>
    </p:spTree>
    <p:extLst>
      <p:ext uri="{BB962C8B-B14F-4D97-AF65-F5344CB8AC3E}">
        <p14:creationId xmlns:p14="http://schemas.microsoft.com/office/powerpoint/2010/main" val="565863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EFE9-E474-4F88-A35E-88DD2E34D5C1}"/>
              </a:ext>
            </a:extLst>
          </p:cNvPr>
          <p:cNvSpPr>
            <a:spLocks noGrp="1"/>
          </p:cNvSpPr>
          <p:nvPr>
            <p:ph type="title"/>
          </p:nvPr>
        </p:nvSpPr>
        <p:spPr>
          <a:xfrm>
            <a:off x="1432810" y="504775"/>
            <a:ext cx="7391400" cy="762000"/>
          </a:xfrm>
        </p:spPr>
        <p:txBody>
          <a:bodyPr/>
          <a:lstStyle/>
          <a:p>
            <a:r>
              <a:rPr lang="en-US" dirty="0"/>
              <a:t>Soil moisture evolution </a:t>
            </a:r>
            <a:br>
              <a:rPr lang="en-US" dirty="0"/>
            </a:br>
            <a:endParaRPr lang="en-US" dirty="0"/>
          </a:p>
        </p:txBody>
      </p:sp>
      <p:sp>
        <p:nvSpPr>
          <p:cNvPr id="3" name="Content Placeholder 2">
            <a:extLst>
              <a:ext uri="{FF2B5EF4-FFF2-40B4-BE49-F238E27FC236}">
                <a16:creationId xmlns:a16="http://schemas.microsoft.com/office/drawing/2014/main" id="{77BF70C2-44DE-4C84-9358-170C8AC427E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E0F1A38-0D6D-4CA1-955C-EF1DEE923A5B}"/>
              </a:ext>
            </a:extLst>
          </p:cNvPr>
          <p:cNvSpPr>
            <a:spLocks noGrp="1"/>
          </p:cNvSpPr>
          <p:nvPr>
            <p:ph type="sldNum" sz="quarter" idx="12"/>
          </p:nvPr>
        </p:nvSpPr>
        <p:spPr/>
        <p:txBody>
          <a:bodyPr/>
          <a:lstStyle/>
          <a:p>
            <a:fld id="{B27AF178-B552-4522-9352-F8E2C43E6FD7}" type="slidenum">
              <a:rPr lang="en-US" altLang="en-US" smtClean="0"/>
              <a:pPr/>
              <a:t>16</a:t>
            </a:fld>
            <a:endParaRPr lang="en-US" altLang="en-US"/>
          </a:p>
        </p:txBody>
      </p:sp>
      <p:pic>
        <p:nvPicPr>
          <p:cNvPr id="5" name="Picture 4">
            <a:extLst>
              <a:ext uri="{FF2B5EF4-FFF2-40B4-BE49-F238E27FC236}">
                <a16:creationId xmlns:a16="http://schemas.microsoft.com/office/drawing/2014/main" id="{6A89E117-2013-4C6A-8115-1ECFF36B1EC8}"/>
              </a:ext>
            </a:extLst>
          </p:cNvPr>
          <p:cNvPicPr>
            <a:picLocks noChangeAspect="1"/>
          </p:cNvPicPr>
          <p:nvPr/>
        </p:nvPicPr>
        <p:blipFill>
          <a:blip r:embed="rId3"/>
          <a:stretch>
            <a:fillRect/>
          </a:stretch>
        </p:blipFill>
        <p:spPr>
          <a:xfrm>
            <a:off x="2123321" y="1383772"/>
            <a:ext cx="5538633" cy="3931499"/>
          </a:xfrm>
          <a:prstGeom prst="rect">
            <a:avLst/>
          </a:prstGeom>
        </p:spPr>
      </p:pic>
      <p:sp>
        <p:nvSpPr>
          <p:cNvPr id="6" name="Content Placeholder 2">
            <a:extLst>
              <a:ext uri="{FF2B5EF4-FFF2-40B4-BE49-F238E27FC236}">
                <a16:creationId xmlns:a16="http://schemas.microsoft.com/office/drawing/2014/main" id="{BB7A80B8-4586-4930-9257-B49DF2C37524}"/>
              </a:ext>
            </a:extLst>
          </p:cNvPr>
          <p:cNvSpPr txBox="1">
            <a:spLocks/>
          </p:cNvSpPr>
          <p:nvPr/>
        </p:nvSpPr>
        <p:spPr bwMode="auto">
          <a:xfrm>
            <a:off x="824458" y="5486400"/>
            <a:ext cx="7749915" cy="68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Semimonthly 2003 soil moisture depth averaged over France for sensitivity experiments</a:t>
            </a:r>
            <a:br>
              <a:rPr lang="en-US" dirty="0"/>
            </a:br>
            <a:endParaRPr lang="en-US" dirty="0"/>
          </a:p>
        </p:txBody>
      </p:sp>
      <p:sp>
        <p:nvSpPr>
          <p:cNvPr id="7" name="TextBox 6">
            <a:extLst>
              <a:ext uri="{FF2B5EF4-FFF2-40B4-BE49-F238E27FC236}">
                <a16:creationId xmlns:a16="http://schemas.microsoft.com/office/drawing/2014/main" id="{93703425-8FC7-4DE7-9BD1-BBC53E085E55}"/>
              </a:ext>
            </a:extLst>
          </p:cNvPr>
          <p:cNvSpPr txBox="1"/>
          <p:nvPr/>
        </p:nvSpPr>
        <p:spPr>
          <a:xfrm>
            <a:off x="0" y="3071004"/>
            <a:ext cx="2398144" cy="646331"/>
          </a:xfrm>
          <a:prstGeom prst="rect">
            <a:avLst/>
          </a:prstGeom>
          <a:noFill/>
        </p:spPr>
        <p:txBody>
          <a:bodyPr wrap="square" rtlCol="0">
            <a:spAutoFit/>
          </a:bodyPr>
          <a:lstStyle/>
          <a:p>
            <a:r>
              <a:rPr lang="en-US" dirty="0"/>
              <a:t>CTL Soil moisture deficit starts in Mar</a:t>
            </a:r>
          </a:p>
        </p:txBody>
      </p:sp>
      <p:cxnSp>
        <p:nvCxnSpPr>
          <p:cNvPr id="11" name="Straight Arrow Connector 10">
            <a:extLst>
              <a:ext uri="{FF2B5EF4-FFF2-40B4-BE49-F238E27FC236}">
                <a16:creationId xmlns:a16="http://schemas.microsoft.com/office/drawing/2014/main" id="{E7045FE5-43D6-4707-A29B-B8C2B52FBDF6}"/>
              </a:ext>
            </a:extLst>
          </p:cNvPr>
          <p:cNvCxnSpPr/>
          <p:nvPr/>
        </p:nvCxnSpPr>
        <p:spPr>
          <a:xfrm flipH="1">
            <a:off x="1690777" y="2501660"/>
            <a:ext cx="1742536" cy="9144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988D7A0-2A1E-40D1-91E1-2BC98C8C9BCA}"/>
              </a:ext>
            </a:extLst>
          </p:cNvPr>
          <p:cNvSpPr txBox="1"/>
          <p:nvPr/>
        </p:nvSpPr>
        <p:spPr>
          <a:xfrm>
            <a:off x="6311660" y="1808672"/>
            <a:ext cx="2398144" cy="923330"/>
          </a:xfrm>
          <a:prstGeom prst="rect">
            <a:avLst/>
          </a:prstGeom>
          <a:noFill/>
        </p:spPr>
        <p:txBody>
          <a:bodyPr wrap="square" rtlCol="0">
            <a:spAutoFit/>
          </a:bodyPr>
          <a:lstStyle/>
          <a:p>
            <a:r>
              <a:rPr lang="en-US" dirty="0"/>
              <a:t>Wet runs Soil moisture deficit starts in June</a:t>
            </a:r>
          </a:p>
        </p:txBody>
      </p:sp>
      <p:cxnSp>
        <p:nvCxnSpPr>
          <p:cNvPr id="13" name="Straight Arrow Connector 12">
            <a:extLst>
              <a:ext uri="{FF2B5EF4-FFF2-40B4-BE49-F238E27FC236}">
                <a16:creationId xmlns:a16="http://schemas.microsoft.com/office/drawing/2014/main" id="{C2C5DBDE-EE1A-4E42-88C4-C521486E9EBF}"/>
              </a:ext>
            </a:extLst>
          </p:cNvPr>
          <p:cNvCxnSpPr>
            <a:cxnSpLocks/>
          </p:cNvCxnSpPr>
          <p:nvPr/>
        </p:nvCxnSpPr>
        <p:spPr>
          <a:xfrm flipV="1">
            <a:off x="5121215" y="2173856"/>
            <a:ext cx="1072551" cy="77350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14E8F867-90FB-465A-B674-EDFF69F76C9B}"/>
              </a:ext>
            </a:extLst>
          </p:cNvPr>
          <p:cNvCxnSpPr>
            <a:cxnSpLocks/>
          </p:cNvCxnSpPr>
          <p:nvPr/>
        </p:nvCxnSpPr>
        <p:spPr>
          <a:xfrm flipH="1" flipV="1">
            <a:off x="2565400" y="1689100"/>
            <a:ext cx="639313" cy="68556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3E7D184-9610-4F2A-AB3A-531165A37ABA}"/>
              </a:ext>
            </a:extLst>
          </p:cNvPr>
          <p:cNvSpPr txBox="1"/>
          <p:nvPr/>
        </p:nvSpPr>
        <p:spPr>
          <a:xfrm>
            <a:off x="1384300" y="975504"/>
            <a:ext cx="4483100" cy="646331"/>
          </a:xfrm>
          <a:prstGeom prst="rect">
            <a:avLst/>
          </a:prstGeom>
          <a:noFill/>
        </p:spPr>
        <p:txBody>
          <a:bodyPr wrap="square" rtlCol="0">
            <a:spAutoFit/>
          </a:bodyPr>
          <a:lstStyle/>
          <a:p>
            <a:r>
              <a:rPr lang="en-US" dirty="0"/>
              <a:t>Higher due to precipitation in summer and autumn of 2012</a:t>
            </a:r>
          </a:p>
        </p:txBody>
      </p:sp>
    </p:spTree>
    <p:extLst>
      <p:ext uri="{BB962C8B-B14F-4D97-AF65-F5344CB8AC3E}">
        <p14:creationId xmlns:p14="http://schemas.microsoft.com/office/powerpoint/2010/main" val="319228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F933-51A7-4DA2-9805-4A5ABA832A75}"/>
              </a:ext>
            </a:extLst>
          </p:cNvPr>
          <p:cNvSpPr>
            <a:spLocks noGrp="1"/>
          </p:cNvSpPr>
          <p:nvPr>
            <p:ph type="title"/>
          </p:nvPr>
        </p:nvSpPr>
        <p:spPr/>
        <p:txBody>
          <a:bodyPr/>
          <a:lstStyle/>
          <a:p>
            <a:r>
              <a:rPr lang="en-US" dirty="0"/>
              <a:t>Soil moisture evolution (August) </a:t>
            </a:r>
          </a:p>
        </p:txBody>
      </p:sp>
      <p:sp>
        <p:nvSpPr>
          <p:cNvPr id="3" name="Content Placeholder 2">
            <a:extLst>
              <a:ext uri="{FF2B5EF4-FFF2-40B4-BE49-F238E27FC236}">
                <a16:creationId xmlns:a16="http://schemas.microsoft.com/office/drawing/2014/main" id="{44B847BD-789E-4FB1-93A9-9C0E9F4FB69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E0E6718-5ED4-48EF-84C9-25815400BD45}"/>
              </a:ext>
            </a:extLst>
          </p:cNvPr>
          <p:cNvSpPr>
            <a:spLocks noGrp="1"/>
          </p:cNvSpPr>
          <p:nvPr>
            <p:ph type="sldNum" sz="quarter" idx="12"/>
          </p:nvPr>
        </p:nvSpPr>
        <p:spPr/>
        <p:txBody>
          <a:bodyPr/>
          <a:lstStyle/>
          <a:p>
            <a:fld id="{B27AF178-B552-4522-9352-F8E2C43E6FD7}" type="slidenum">
              <a:rPr lang="en-US" altLang="en-US" smtClean="0"/>
              <a:pPr/>
              <a:t>17</a:t>
            </a:fld>
            <a:endParaRPr lang="en-US" altLang="en-US"/>
          </a:p>
        </p:txBody>
      </p:sp>
      <p:pic>
        <p:nvPicPr>
          <p:cNvPr id="5" name="Picture 4">
            <a:extLst>
              <a:ext uri="{FF2B5EF4-FFF2-40B4-BE49-F238E27FC236}">
                <a16:creationId xmlns:a16="http://schemas.microsoft.com/office/drawing/2014/main" id="{2581D0CC-172E-404C-BEBE-36410F1421D6}"/>
              </a:ext>
            </a:extLst>
          </p:cNvPr>
          <p:cNvPicPr>
            <a:picLocks noChangeAspect="1"/>
          </p:cNvPicPr>
          <p:nvPr/>
        </p:nvPicPr>
        <p:blipFill>
          <a:blip r:embed="rId3"/>
          <a:stretch>
            <a:fillRect/>
          </a:stretch>
        </p:blipFill>
        <p:spPr>
          <a:xfrm>
            <a:off x="960621" y="1575823"/>
            <a:ext cx="7458075" cy="4000500"/>
          </a:xfrm>
          <a:prstGeom prst="rect">
            <a:avLst/>
          </a:prstGeom>
        </p:spPr>
      </p:pic>
      <p:sp>
        <p:nvSpPr>
          <p:cNvPr id="6" name="Content Placeholder 2">
            <a:extLst>
              <a:ext uri="{FF2B5EF4-FFF2-40B4-BE49-F238E27FC236}">
                <a16:creationId xmlns:a16="http://schemas.microsoft.com/office/drawing/2014/main" id="{06061223-28DE-4DB4-8BC1-C16E04F93CC6}"/>
              </a:ext>
            </a:extLst>
          </p:cNvPr>
          <p:cNvSpPr txBox="1">
            <a:spLocks/>
          </p:cNvSpPr>
          <p:nvPr/>
        </p:nvSpPr>
        <p:spPr bwMode="auto">
          <a:xfrm>
            <a:off x="359764" y="5411449"/>
            <a:ext cx="9488775" cy="59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dirty="0"/>
              <a:t>Aug 2003 soil moisture content in the CTL, DRY25, and WET25 simulations, respectively, divided by the climatological mean (CLIM, 1970–2000) for the corresponding month</a:t>
            </a:r>
            <a:r>
              <a:rPr lang="en-US" sz="2000" dirty="0"/>
              <a:t> </a:t>
            </a:r>
            <a:br>
              <a:rPr lang="en-US" sz="2000" dirty="0"/>
            </a:br>
            <a:endParaRPr lang="en-US" sz="2000" dirty="0"/>
          </a:p>
        </p:txBody>
      </p:sp>
    </p:spTree>
    <p:extLst>
      <p:ext uri="{BB962C8B-B14F-4D97-AF65-F5344CB8AC3E}">
        <p14:creationId xmlns:p14="http://schemas.microsoft.com/office/powerpoint/2010/main" val="390474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F6E6EA-5191-45ED-AED8-2ACBA791B8E2}"/>
              </a:ext>
            </a:extLst>
          </p:cNvPr>
          <p:cNvPicPr>
            <a:picLocks noChangeAspect="1"/>
          </p:cNvPicPr>
          <p:nvPr/>
        </p:nvPicPr>
        <p:blipFill>
          <a:blip r:embed="rId3"/>
          <a:stretch>
            <a:fillRect/>
          </a:stretch>
        </p:blipFill>
        <p:spPr>
          <a:xfrm>
            <a:off x="4868912" y="1689983"/>
            <a:ext cx="4032289" cy="3378956"/>
          </a:xfrm>
          <a:prstGeom prst="rect">
            <a:avLst/>
          </a:prstGeom>
        </p:spPr>
      </p:pic>
      <p:sp>
        <p:nvSpPr>
          <p:cNvPr id="2" name="Title 1">
            <a:extLst>
              <a:ext uri="{FF2B5EF4-FFF2-40B4-BE49-F238E27FC236}">
                <a16:creationId xmlns:a16="http://schemas.microsoft.com/office/drawing/2014/main" id="{C9D89C83-2DF3-443B-9B3E-C9785AEE6236}"/>
              </a:ext>
            </a:extLst>
          </p:cNvPr>
          <p:cNvSpPr>
            <a:spLocks noGrp="1"/>
          </p:cNvSpPr>
          <p:nvPr>
            <p:ph type="title"/>
          </p:nvPr>
        </p:nvSpPr>
        <p:spPr/>
        <p:txBody>
          <a:bodyPr/>
          <a:lstStyle/>
          <a:p>
            <a:r>
              <a:rPr lang="en-US" altLang="zh-CN" dirty="0"/>
              <a:t>Temperature Response</a:t>
            </a:r>
            <a:endParaRPr lang="en-US" dirty="0"/>
          </a:p>
        </p:txBody>
      </p:sp>
      <p:sp>
        <p:nvSpPr>
          <p:cNvPr id="3" name="Content Placeholder 2">
            <a:extLst>
              <a:ext uri="{FF2B5EF4-FFF2-40B4-BE49-F238E27FC236}">
                <a16:creationId xmlns:a16="http://schemas.microsoft.com/office/drawing/2014/main" id="{C140095A-2F11-4969-BDC1-01BF98EF266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30C03C0-5DBC-426C-8155-37A178FB920A}"/>
              </a:ext>
            </a:extLst>
          </p:cNvPr>
          <p:cNvSpPr>
            <a:spLocks noGrp="1"/>
          </p:cNvSpPr>
          <p:nvPr>
            <p:ph type="sldNum" sz="quarter" idx="12"/>
          </p:nvPr>
        </p:nvSpPr>
        <p:spPr/>
        <p:txBody>
          <a:bodyPr/>
          <a:lstStyle/>
          <a:p>
            <a:fld id="{B27AF178-B552-4522-9352-F8E2C43E6FD7}" type="slidenum">
              <a:rPr lang="en-US" altLang="en-US" smtClean="0"/>
              <a:pPr/>
              <a:t>18</a:t>
            </a:fld>
            <a:endParaRPr lang="en-US" altLang="en-US"/>
          </a:p>
        </p:txBody>
      </p:sp>
      <p:pic>
        <p:nvPicPr>
          <p:cNvPr id="5" name="Picture 4">
            <a:extLst>
              <a:ext uri="{FF2B5EF4-FFF2-40B4-BE49-F238E27FC236}">
                <a16:creationId xmlns:a16="http://schemas.microsoft.com/office/drawing/2014/main" id="{66D0682E-15F2-46F8-AE6D-1DE423558F48}"/>
              </a:ext>
            </a:extLst>
          </p:cNvPr>
          <p:cNvPicPr>
            <a:picLocks noChangeAspect="1"/>
          </p:cNvPicPr>
          <p:nvPr/>
        </p:nvPicPr>
        <p:blipFill>
          <a:blip r:embed="rId4"/>
          <a:stretch>
            <a:fillRect/>
          </a:stretch>
        </p:blipFill>
        <p:spPr>
          <a:xfrm>
            <a:off x="237890" y="1658287"/>
            <a:ext cx="4298806" cy="3378407"/>
          </a:xfrm>
          <a:prstGeom prst="rect">
            <a:avLst/>
          </a:prstGeom>
        </p:spPr>
      </p:pic>
      <p:sp>
        <p:nvSpPr>
          <p:cNvPr id="7" name="Rectangle 6">
            <a:extLst>
              <a:ext uri="{FF2B5EF4-FFF2-40B4-BE49-F238E27FC236}">
                <a16:creationId xmlns:a16="http://schemas.microsoft.com/office/drawing/2014/main" id="{D6274C2E-1DBB-408B-83F0-4F6915EC68F6}"/>
              </a:ext>
            </a:extLst>
          </p:cNvPr>
          <p:cNvSpPr/>
          <p:nvPr/>
        </p:nvSpPr>
        <p:spPr>
          <a:xfrm>
            <a:off x="487181" y="4916056"/>
            <a:ext cx="4572000" cy="923330"/>
          </a:xfrm>
          <a:prstGeom prst="rect">
            <a:avLst/>
          </a:prstGeom>
        </p:spPr>
        <p:txBody>
          <a:bodyPr>
            <a:spAutoFit/>
          </a:bodyPr>
          <a:lstStyle/>
          <a:p>
            <a:r>
              <a:rPr lang="en-US" dirty="0">
                <a:solidFill>
                  <a:srgbClr val="272425"/>
                </a:solidFill>
                <a:latin typeface="+mj-lt"/>
              </a:rPr>
              <a:t>Semimonthly 2003 temperature at 2 m averaged over France </a:t>
            </a:r>
            <a:br>
              <a:rPr lang="en-US" dirty="0">
                <a:latin typeface="+mj-lt"/>
              </a:rPr>
            </a:br>
            <a:endParaRPr lang="en-US" dirty="0">
              <a:latin typeface="+mj-lt"/>
            </a:endParaRPr>
          </a:p>
        </p:txBody>
      </p:sp>
      <p:sp>
        <p:nvSpPr>
          <p:cNvPr id="8" name="Rectangle 7">
            <a:extLst>
              <a:ext uri="{FF2B5EF4-FFF2-40B4-BE49-F238E27FC236}">
                <a16:creationId xmlns:a16="http://schemas.microsoft.com/office/drawing/2014/main" id="{5068A87F-9C00-42AF-9CB3-1F3E1CCC85E1}"/>
              </a:ext>
            </a:extLst>
          </p:cNvPr>
          <p:cNvSpPr/>
          <p:nvPr/>
        </p:nvSpPr>
        <p:spPr>
          <a:xfrm>
            <a:off x="4969239" y="4901067"/>
            <a:ext cx="4572000" cy="923330"/>
          </a:xfrm>
          <a:prstGeom prst="rect">
            <a:avLst/>
          </a:prstGeom>
        </p:spPr>
        <p:txBody>
          <a:bodyPr wrap="square">
            <a:spAutoFit/>
          </a:bodyPr>
          <a:lstStyle/>
          <a:p>
            <a:r>
              <a:rPr lang="en-US" dirty="0">
                <a:solidFill>
                  <a:srgbClr val="272425"/>
                </a:solidFill>
                <a:latin typeface="+mj-lt"/>
              </a:rPr>
              <a:t>Scatterplot between JJA 2003 surface</a:t>
            </a:r>
            <a:br>
              <a:rPr lang="en-US" dirty="0">
                <a:solidFill>
                  <a:srgbClr val="272425"/>
                </a:solidFill>
                <a:latin typeface="+mj-lt"/>
              </a:rPr>
            </a:br>
            <a:r>
              <a:rPr lang="en-US" dirty="0">
                <a:solidFill>
                  <a:srgbClr val="272425"/>
                </a:solidFill>
                <a:latin typeface="+mj-lt"/>
              </a:rPr>
              <a:t>temperature and soil moisture</a:t>
            </a:r>
            <a:r>
              <a:rPr lang="en-US" dirty="0">
                <a:latin typeface="+mj-lt"/>
              </a:rPr>
              <a:t> </a:t>
            </a:r>
            <a:br>
              <a:rPr lang="en-US" dirty="0">
                <a:latin typeface="+mj-lt"/>
              </a:rPr>
            </a:br>
            <a:endParaRPr lang="en-US" dirty="0">
              <a:latin typeface="+mj-lt"/>
            </a:endParaRPr>
          </a:p>
        </p:txBody>
      </p:sp>
      <p:sp>
        <p:nvSpPr>
          <p:cNvPr id="9" name="TextBox 8">
            <a:extLst>
              <a:ext uri="{FF2B5EF4-FFF2-40B4-BE49-F238E27FC236}">
                <a16:creationId xmlns:a16="http://schemas.microsoft.com/office/drawing/2014/main" id="{AD735E13-586F-440A-95D8-B2E706A901F6}"/>
              </a:ext>
            </a:extLst>
          </p:cNvPr>
          <p:cNvSpPr txBox="1"/>
          <p:nvPr/>
        </p:nvSpPr>
        <p:spPr>
          <a:xfrm>
            <a:off x="6190937" y="1049311"/>
            <a:ext cx="2143594" cy="646331"/>
          </a:xfrm>
          <a:prstGeom prst="rect">
            <a:avLst/>
          </a:prstGeom>
          <a:noFill/>
        </p:spPr>
        <p:txBody>
          <a:bodyPr wrap="square" rtlCol="0">
            <a:spAutoFit/>
          </a:bodyPr>
          <a:lstStyle/>
          <a:p>
            <a:r>
              <a:rPr lang="en-US" altLang="zh-CN" dirty="0"/>
              <a:t>   April-May </a:t>
            </a:r>
            <a:r>
              <a:rPr lang="zh-CN" altLang="en-US" dirty="0"/>
              <a:t>▲</a:t>
            </a:r>
            <a:endParaRPr lang="en-US" altLang="zh-CN" dirty="0"/>
          </a:p>
          <a:p>
            <a:r>
              <a:rPr lang="en-US" altLang="zh-CN" dirty="0"/>
              <a:t>June-August </a:t>
            </a:r>
            <a:endParaRPr lang="en-US" dirty="0"/>
          </a:p>
        </p:txBody>
      </p:sp>
      <p:sp>
        <p:nvSpPr>
          <p:cNvPr id="10" name="Oval 9">
            <a:extLst>
              <a:ext uri="{FF2B5EF4-FFF2-40B4-BE49-F238E27FC236}">
                <a16:creationId xmlns:a16="http://schemas.microsoft.com/office/drawing/2014/main" id="{2C8D0910-ECAB-492D-9327-C33249A570AB}"/>
              </a:ext>
            </a:extLst>
          </p:cNvPr>
          <p:cNvSpPr/>
          <p:nvPr/>
        </p:nvSpPr>
        <p:spPr>
          <a:xfrm>
            <a:off x="7704945" y="1454046"/>
            <a:ext cx="134911" cy="1199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EAAB96-FD34-4A5E-B194-3790CC608030}"/>
              </a:ext>
            </a:extLst>
          </p:cNvPr>
          <p:cNvSpPr txBox="1"/>
          <p:nvPr/>
        </p:nvSpPr>
        <p:spPr>
          <a:xfrm>
            <a:off x="4951562" y="5572663"/>
            <a:ext cx="3485071" cy="646331"/>
          </a:xfrm>
          <a:prstGeom prst="rect">
            <a:avLst/>
          </a:prstGeom>
          <a:noFill/>
        </p:spPr>
        <p:txBody>
          <a:bodyPr wrap="square" rtlCol="0">
            <a:spAutoFit/>
          </a:bodyPr>
          <a:lstStyle/>
          <a:p>
            <a:r>
              <a:rPr lang="en-US" dirty="0">
                <a:solidFill>
                  <a:srgbClr val="FF0000"/>
                </a:solidFill>
              </a:rPr>
              <a:t>Quasi-linearly relation: gradient -0.0015 K mm</a:t>
            </a:r>
            <a:r>
              <a:rPr lang="en-US" baseline="30000" dirty="0">
                <a:solidFill>
                  <a:srgbClr val="FF0000"/>
                </a:solidFill>
              </a:rPr>
              <a:t>-1</a:t>
            </a:r>
          </a:p>
        </p:txBody>
      </p:sp>
      <p:sp>
        <p:nvSpPr>
          <p:cNvPr id="12" name="Oval 11">
            <a:extLst>
              <a:ext uri="{FF2B5EF4-FFF2-40B4-BE49-F238E27FC236}">
                <a16:creationId xmlns:a16="http://schemas.microsoft.com/office/drawing/2014/main" id="{E659EC0E-D5D9-43AC-BD38-93CCDFE52D59}"/>
              </a:ext>
            </a:extLst>
          </p:cNvPr>
          <p:cNvSpPr/>
          <p:nvPr/>
        </p:nvSpPr>
        <p:spPr>
          <a:xfrm rot="713940">
            <a:off x="5382883" y="3088257"/>
            <a:ext cx="1035170" cy="379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706B7BC-EC10-4327-9C11-B51ED8E0D89D}"/>
              </a:ext>
            </a:extLst>
          </p:cNvPr>
          <p:cNvSpPr/>
          <p:nvPr/>
        </p:nvSpPr>
        <p:spPr>
          <a:xfrm rot="524052">
            <a:off x="6449682" y="3053750"/>
            <a:ext cx="1107058" cy="3968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78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DC0F-BB39-42D7-917E-D52EE0D31B0F}"/>
              </a:ext>
            </a:extLst>
          </p:cNvPr>
          <p:cNvSpPr>
            <a:spLocks noGrp="1"/>
          </p:cNvSpPr>
          <p:nvPr>
            <p:ph type="title"/>
          </p:nvPr>
        </p:nvSpPr>
        <p:spPr/>
        <p:txBody>
          <a:bodyPr/>
          <a:lstStyle/>
          <a:p>
            <a:r>
              <a:rPr lang="en-US" altLang="zh-CN" dirty="0"/>
              <a:t>Temperature Response</a:t>
            </a:r>
            <a:endParaRPr lang="en-US" dirty="0"/>
          </a:p>
        </p:txBody>
      </p:sp>
      <p:sp>
        <p:nvSpPr>
          <p:cNvPr id="3" name="Content Placeholder 2">
            <a:extLst>
              <a:ext uri="{FF2B5EF4-FFF2-40B4-BE49-F238E27FC236}">
                <a16:creationId xmlns:a16="http://schemas.microsoft.com/office/drawing/2014/main" id="{13610764-1C13-4448-82C9-3DC12125BD9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D1F51B0-C970-41CC-A583-220CFE0028A9}"/>
              </a:ext>
            </a:extLst>
          </p:cNvPr>
          <p:cNvSpPr>
            <a:spLocks noGrp="1"/>
          </p:cNvSpPr>
          <p:nvPr>
            <p:ph type="sldNum" sz="quarter" idx="12"/>
          </p:nvPr>
        </p:nvSpPr>
        <p:spPr/>
        <p:txBody>
          <a:bodyPr/>
          <a:lstStyle/>
          <a:p>
            <a:fld id="{B27AF178-B552-4522-9352-F8E2C43E6FD7}" type="slidenum">
              <a:rPr lang="en-US" altLang="en-US" smtClean="0"/>
              <a:pPr/>
              <a:t>19</a:t>
            </a:fld>
            <a:endParaRPr lang="en-US" altLang="en-US"/>
          </a:p>
        </p:txBody>
      </p:sp>
      <p:pic>
        <p:nvPicPr>
          <p:cNvPr id="5" name="Picture 4">
            <a:extLst>
              <a:ext uri="{FF2B5EF4-FFF2-40B4-BE49-F238E27FC236}">
                <a16:creationId xmlns:a16="http://schemas.microsoft.com/office/drawing/2014/main" id="{1E9A485D-0BDC-420C-BD71-CD88B3D685BF}"/>
              </a:ext>
            </a:extLst>
          </p:cNvPr>
          <p:cNvPicPr>
            <a:picLocks noChangeAspect="1"/>
          </p:cNvPicPr>
          <p:nvPr/>
        </p:nvPicPr>
        <p:blipFill>
          <a:blip r:embed="rId3"/>
          <a:stretch>
            <a:fillRect/>
          </a:stretch>
        </p:blipFill>
        <p:spPr>
          <a:xfrm>
            <a:off x="1370054" y="1397501"/>
            <a:ext cx="6504645" cy="4612988"/>
          </a:xfrm>
          <a:prstGeom prst="rect">
            <a:avLst/>
          </a:prstGeom>
        </p:spPr>
      </p:pic>
      <p:sp>
        <p:nvSpPr>
          <p:cNvPr id="6" name="Rectangle 5">
            <a:extLst>
              <a:ext uri="{FF2B5EF4-FFF2-40B4-BE49-F238E27FC236}">
                <a16:creationId xmlns:a16="http://schemas.microsoft.com/office/drawing/2014/main" id="{E0830A66-844C-4F42-92B9-21E09CC17AE2}"/>
              </a:ext>
            </a:extLst>
          </p:cNvPr>
          <p:cNvSpPr/>
          <p:nvPr/>
        </p:nvSpPr>
        <p:spPr>
          <a:xfrm>
            <a:off x="1131756" y="5800476"/>
            <a:ext cx="7487588" cy="923330"/>
          </a:xfrm>
          <a:prstGeom prst="rect">
            <a:avLst/>
          </a:prstGeom>
        </p:spPr>
        <p:txBody>
          <a:bodyPr wrap="square">
            <a:spAutoFit/>
          </a:bodyPr>
          <a:lstStyle/>
          <a:p>
            <a:r>
              <a:rPr lang="en-US" dirty="0">
                <a:solidFill>
                  <a:srgbClr val="272425"/>
                </a:solidFill>
                <a:latin typeface="+mj-lt"/>
              </a:rPr>
              <a:t>Summer 2003 temperature anomaly due to spring soil moisture perturbation</a:t>
            </a:r>
            <a:r>
              <a:rPr lang="en-US" dirty="0">
                <a:latin typeface="+mj-lt"/>
              </a:rPr>
              <a:t> </a:t>
            </a:r>
            <a:br>
              <a:rPr lang="en-US" dirty="0">
                <a:latin typeface="+mj-lt"/>
              </a:rPr>
            </a:br>
            <a:endParaRPr lang="en-US" dirty="0">
              <a:latin typeface="+mj-lt"/>
            </a:endParaRPr>
          </a:p>
        </p:txBody>
      </p:sp>
      <p:grpSp>
        <p:nvGrpSpPr>
          <p:cNvPr id="11" name="Group 10">
            <a:extLst>
              <a:ext uri="{FF2B5EF4-FFF2-40B4-BE49-F238E27FC236}">
                <a16:creationId xmlns:a16="http://schemas.microsoft.com/office/drawing/2014/main" id="{5A8F349B-F083-48A3-AC16-5A01A4DC3616}"/>
              </a:ext>
            </a:extLst>
          </p:cNvPr>
          <p:cNvGrpSpPr/>
          <p:nvPr/>
        </p:nvGrpSpPr>
        <p:grpSpPr>
          <a:xfrm>
            <a:off x="0" y="4267200"/>
            <a:ext cx="2070100" cy="1477328"/>
            <a:chOff x="0" y="4267200"/>
            <a:chExt cx="2070100" cy="1477328"/>
          </a:xfrm>
        </p:grpSpPr>
        <p:sp>
          <p:nvSpPr>
            <p:cNvPr id="9" name="Rectangle 8">
              <a:extLst>
                <a:ext uri="{FF2B5EF4-FFF2-40B4-BE49-F238E27FC236}">
                  <a16:creationId xmlns:a16="http://schemas.microsoft.com/office/drawing/2014/main" id="{63FEE026-296C-40D2-AC56-C86D6F4E1BD2}"/>
                </a:ext>
              </a:extLst>
            </p:cNvPr>
            <p:cNvSpPr/>
            <p:nvPr/>
          </p:nvSpPr>
          <p:spPr>
            <a:xfrm>
              <a:off x="1397000" y="4597400"/>
              <a:ext cx="6731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BB72540-7109-4EDE-AB70-2ABA9BFE56BA}"/>
                </a:ext>
              </a:extLst>
            </p:cNvPr>
            <p:cNvSpPr txBox="1"/>
            <p:nvPr/>
          </p:nvSpPr>
          <p:spPr>
            <a:xfrm>
              <a:off x="0" y="4267200"/>
              <a:ext cx="1498600" cy="1477328"/>
            </a:xfrm>
            <a:prstGeom prst="rect">
              <a:avLst/>
            </a:prstGeom>
            <a:noFill/>
          </p:spPr>
          <p:txBody>
            <a:bodyPr wrap="square" rtlCol="0">
              <a:spAutoFit/>
            </a:bodyPr>
            <a:lstStyle/>
            <a:p>
              <a:r>
                <a:rPr lang="en-US" dirty="0">
                  <a:solidFill>
                    <a:srgbClr val="C00000"/>
                  </a:solidFill>
                </a:rPr>
                <a:t>Low sensitivity in Dry Iberian Peninsula </a:t>
              </a:r>
              <a:br>
                <a:rPr lang="en-US" dirty="0">
                  <a:solidFill>
                    <a:srgbClr val="C00000"/>
                  </a:solidFill>
                </a:rPr>
              </a:br>
              <a:endParaRPr lang="en-US" dirty="0">
                <a:solidFill>
                  <a:srgbClr val="C00000"/>
                </a:solidFill>
              </a:endParaRPr>
            </a:p>
          </p:txBody>
        </p:sp>
      </p:grpSp>
    </p:spTree>
    <p:extLst>
      <p:ext uri="{BB962C8B-B14F-4D97-AF65-F5344CB8AC3E}">
        <p14:creationId xmlns:p14="http://schemas.microsoft.com/office/powerpoint/2010/main" val="22632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8FD3-288E-4DB2-A4CA-CBEDD8CD5CBF}"/>
              </a:ext>
            </a:extLst>
          </p:cNvPr>
          <p:cNvSpPr>
            <a:spLocks noGrp="1"/>
          </p:cNvSpPr>
          <p:nvPr>
            <p:ph type="title"/>
          </p:nvPr>
        </p:nvSpPr>
        <p:spPr/>
        <p:txBody>
          <a:bodyPr/>
          <a:lstStyle/>
          <a:p>
            <a:r>
              <a:rPr lang="en-US" altLang="zh-CN" dirty="0"/>
              <a:t>Motivation</a:t>
            </a:r>
            <a:endParaRPr lang="en-US" dirty="0"/>
          </a:p>
        </p:txBody>
      </p:sp>
      <p:sp>
        <p:nvSpPr>
          <p:cNvPr id="4" name="Slide Number Placeholder 3">
            <a:extLst>
              <a:ext uri="{FF2B5EF4-FFF2-40B4-BE49-F238E27FC236}">
                <a16:creationId xmlns:a16="http://schemas.microsoft.com/office/drawing/2014/main" id="{2B9BA36C-D706-4323-8C27-E8CB4FD3A3C2}"/>
              </a:ext>
            </a:extLst>
          </p:cNvPr>
          <p:cNvSpPr>
            <a:spLocks noGrp="1"/>
          </p:cNvSpPr>
          <p:nvPr>
            <p:ph type="sldNum" sz="quarter" idx="12"/>
          </p:nvPr>
        </p:nvSpPr>
        <p:spPr/>
        <p:txBody>
          <a:bodyPr/>
          <a:lstStyle/>
          <a:p>
            <a:fld id="{B27AF178-B552-4522-9352-F8E2C43E6FD7}" type="slidenum">
              <a:rPr lang="en-US" altLang="en-US" smtClean="0"/>
              <a:pPr/>
              <a:t>2</a:t>
            </a:fld>
            <a:endParaRPr lang="en-US" altLang="en-US"/>
          </a:p>
        </p:txBody>
      </p:sp>
      <p:pic>
        <p:nvPicPr>
          <p:cNvPr id="4100" name="Picture 4" descr="map of heat anomolies during the summer 2012 heat wave.">
            <a:extLst>
              <a:ext uri="{FF2B5EF4-FFF2-40B4-BE49-F238E27FC236}">
                <a16:creationId xmlns:a16="http://schemas.microsoft.com/office/drawing/2014/main" id="{E2A7410F-D8DF-4396-B7EE-1CE43BFB5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58" y="1282611"/>
            <a:ext cx="6105088" cy="40830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2D0EDF-596D-4F2D-A6E0-8D816848641F}"/>
              </a:ext>
            </a:extLst>
          </p:cNvPr>
          <p:cNvSpPr txBox="1"/>
          <p:nvPr/>
        </p:nvSpPr>
        <p:spPr>
          <a:xfrm>
            <a:off x="6383546" y="1431985"/>
            <a:ext cx="3019245" cy="1077218"/>
          </a:xfrm>
          <a:prstGeom prst="rect">
            <a:avLst/>
          </a:prstGeom>
          <a:noFill/>
        </p:spPr>
        <p:txBody>
          <a:bodyPr wrap="square" rtlCol="0">
            <a:spAutoFit/>
          </a:bodyPr>
          <a:lstStyle/>
          <a:p>
            <a:r>
              <a:rPr lang="en-US" sz="2800" b="1" dirty="0">
                <a:solidFill>
                  <a:srgbClr val="FF0000"/>
                </a:solidFill>
              </a:rPr>
              <a:t>Heat Wave</a:t>
            </a:r>
          </a:p>
          <a:p>
            <a:r>
              <a:rPr lang="en-US" dirty="0"/>
              <a:t>Abnormally hot weather lasting at least 2 days.</a:t>
            </a:r>
          </a:p>
        </p:txBody>
      </p:sp>
      <p:sp>
        <p:nvSpPr>
          <p:cNvPr id="3" name="Content Placeholder 2">
            <a:extLst>
              <a:ext uri="{FF2B5EF4-FFF2-40B4-BE49-F238E27FC236}">
                <a16:creationId xmlns:a16="http://schemas.microsoft.com/office/drawing/2014/main" id="{5C67B9F1-3981-49F9-8A7B-69942A48FB32}"/>
              </a:ext>
            </a:extLst>
          </p:cNvPr>
          <p:cNvSpPr>
            <a:spLocks noGrp="1"/>
          </p:cNvSpPr>
          <p:nvPr>
            <p:ph idx="1"/>
          </p:nvPr>
        </p:nvSpPr>
        <p:spPr>
          <a:xfrm>
            <a:off x="1363821" y="6072715"/>
            <a:ext cx="6670623" cy="639763"/>
          </a:xfrm>
        </p:spPr>
        <p:txBody>
          <a:bodyPr/>
          <a:lstStyle/>
          <a:p>
            <a:r>
              <a:rPr lang="en-US" sz="2400" dirty="0"/>
              <a:t>Heat anomalies from June 17-24, 2012</a:t>
            </a:r>
          </a:p>
        </p:txBody>
      </p:sp>
      <p:pic>
        <p:nvPicPr>
          <p:cNvPr id="7" name="Picture 6">
            <a:extLst>
              <a:ext uri="{FF2B5EF4-FFF2-40B4-BE49-F238E27FC236}">
                <a16:creationId xmlns:a16="http://schemas.microsoft.com/office/drawing/2014/main" id="{5131AD63-FDB7-4812-9C7F-A246DC77E288}"/>
              </a:ext>
            </a:extLst>
          </p:cNvPr>
          <p:cNvPicPr>
            <a:picLocks noChangeAspect="1"/>
          </p:cNvPicPr>
          <p:nvPr/>
        </p:nvPicPr>
        <p:blipFill>
          <a:blip r:embed="rId4"/>
          <a:stretch>
            <a:fillRect/>
          </a:stretch>
        </p:blipFill>
        <p:spPr>
          <a:xfrm>
            <a:off x="1714949" y="5446233"/>
            <a:ext cx="3410073" cy="661269"/>
          </a:xfrm>
          <a:prstGeom prst="rect">
            <a:avLst/>
          </a:prstGeom>
        </p:spPr>
      </p:pic>
    </p:spTree>
    <p:extLst>
      <p:ext uri="{BB962C8B-B14F-4D97-AF65-F5344CB8AC3E}">
        <p14:creationId xmlns:p14="http://schemas.microsoft.com/office/powerpoint/2010/main" val="422909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E5CF-CD35-439B-873E-215DF6A7B37E}"/>
              </a:ext>
            </a:extLst>
          </p:cNvPr>
          <p:cNvSpPr>
            <a:spLocks noGrp="1"/>
          </p:cNvSpPr>
          <p:nvPr>
            <p:ph type="title"/>
          </p:nvPr>
        </p:nvSpPr>
        <p:spPr/>
        <p:txBody>
          <a:bodyPr/>
          <a:lstStyle/>
          <a:p>
            <a:r>
              <a:rPr lang="en-US" altLang="zh-CN" dirty="0"/>
              <a:t>Precipitation Response</a:t>
            </a:r>
            <a:endParaRPr lang="en-US" dirty="0"/>
          </a:p>
        </p:txBody>
      </p:sp>
      <p:sp>
        <p:nvSpPr>
          <p:cNvPr id="3" name="Content Placeholder 2">
            <a:extLst>
              <a:ext uri="{FF2B5EF4-FFF2-40B4-BE49-F238E27FC236}">
                <a16:creationId xmlns:a16="http://schemas.microsoft.com/office/drawing/2014/main" id="{C8F7F460-1F3A-4BCE-AF3D-E99C4CA6B4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5F398A1-4792-4DD0-960C-4E7D8BC01F97}"/>
              </a:ext>
            </a:extLst>
          </p:cNvPr>
          <p:cNvSpPr>
            <a:spLocks noGrp="1"/>
          </p:cNvSpPr>
          <p:nvPr>
            <p:ph type="sldNum" sz="quarter" idx="12"/>
          </p:nvPr>
        </p:nvSpPr>
        <p:spPr/>
        <p:txBody>
          <a:bodyPr/>
          <a:lstStyle/>
          <a:p>
            <a:fld id="{B27AF178-B552-4522-9352-F8E2C43E6FD7}" type="slidenum">
              <a:rPr lang="en-US" altLang="en-US" smtClean="0"/>
              <a:pPr/>
              <a:t>20</a:t>
            </a:fld>
            <a:endParaRPr lang="en-US" altLang="en-US"/>
          </a:p>
        </p:txBody>
      </p:sp>
      <p:sp>
        <p:nvSpPr>
          <p:cNvPr id="5" name="Rectangle 4">
            <a:extLst>
              <a:ext uri="{FF2B5EF4-FFF2-40B4-BE49-F238E27FC236}">
                <a16:creationId xmlns:a16="http://schemas.microsoft.com/office/drawing/2014/main" id="{A182C19C-219C-4A39-8AC3-BCFF62EAAA60}"/>
              </a:ext>
            </a:extLst>
          </p:cNvPr>
          <p:cNvSpPr/>
          <p:nvPr/>
        </p:nvSpPr>
        <p:spPr>
          <a:xfrm>
            <a:off x="487181" y="4916056"/>
            <a:ext cx="4572000" cy="923330"/>
          </a:xfrm>
          <a:prstGeom prst="rect">
            <a:avLst/>
          </a:prstGeom>
        </p:spPr>
        <p:txBody>
          <a:bodyPr>
            <a:spAutoFit/>
          </a:bodyPr>
          <a:lstStyle/>
          <a:p>
            <a:r>
              <a:rPr lang="en-US" dirty="0">
                <a:solidFill>
                  <a:srgbClr val="272425"/>
                </a:solidFill>
                <a:latin typeface="+mj-lt"/>
              </a:rPr>
              <a:t>Semimonthly 2003 </a:t>
            </a:r>
            <a:r>
              <a:rPr lang="en-US" altLang="zh-CN" dirty="0">
                <a:solidFill>
                  <a:srgbClr val="272425"/>
                </a:solidFill>
                <a:latin typeface="+mj-lt"/>
              </a:rPr>
              <a:t>precipitation </a:t>
            </a:r>
            <a:r>
              <a:rPr lang="en-US" dirty="0">
                <a:solidFill>
                  <a:srgbClr val="272425"/>
                </a:solidFill>
                <a:latin typeface="+mj-lt"/>
              </a:rPr>
              <a:t>averaged over France </a:t>
            </a:r>
            <a:br>
              <a:rPr lang="en-US" dirty="0">
                <a:latin typeface="+mj-lt"/>
              </a:rPr>
            </a:br>
            <a:endParaRPr lang="en-US" dirty="0">
              <a:latin typeface="+mj-lt"/>
            </a:endParaRPr>
          </a:p>
        </p:txBody>
      </p:sp>
      <p:sp>
        <p:nvSpPr>
          <p:cNvPr id="6" name="Rectangle 5">
            <a:extLst>
              <a:ext uri="{FF2B5EF4-FFF2-40B4-BE49-F238E27FC236}">
                <a16:creationId xmlns:a16="http://schemas.microsoft.com/office/drawing/2014/main" id="{598C129B-179D-464C-882F-EAEFB898F1B2}"/>
              </a:ext>
            </a:extLst>
          </p:cNvPr>
          <p:cNvSpPr/>
          <p:nvPr/>
        </p:nvSpPr>
        <p:spPr>
          <a:xfrm>
            <a:off x="5210539" y="4786766"/>
            <a:ext cx="4174761" cy="923330"/>
          </a:xfrm>
          <a:prstGeom prst="rect">
            <a:avLst/>
          </a:prstGeom>
        </p:spPr>
        <p:txBody>
          <a:bodyPr wrap="square">
            <a:spAutoFit/>
          </a:bodyPr>
          <a:lstStyle/>
          <a:p>
            <a:r>
              <a:rPr lang="en-US" dirty="0">
                <a:solidFill>
                  <a:srgbClr val="272425"/>
                </a:solidFill>
                <a:latin typeface="+mj-lt"/>
              </a:rPr>
              <a:t>Scatterplot between JJA 2003 precipitation and soil moisture</a:t>
            </a:r>
            <a:r>
              <a:rPr lang="en-US" dirty="0">
                <a:latin typeface="+mj-lt"/>
              </a:rPr>
              <a:t> </a:t>
            </a:r>
            <a:br>
              <a:rPr lang="en-US" dirty="0">
                <a:latin typeface="+mj-lt"/>
              </a:rPr>
            </a:br>
            <a:endParaRPr lang="en-US" dirty="0">
              <a:latin typeface="+mj-lt"/>
            </a:endParaRPr>
          </a:p>
        </p:txBody>
      </p:sp>
      <p:pic>
        <p:nvPicPr>
          <p:cNvPr id="7" name="Picture 6">
            <a:extLst>
              <a:ext uri="{FF2B5EF4-FFF2-40B4-BE49-F238E27FC236}">
                <a16:creationId xmlns:a16="http://schemas.microsoft.com/office/drawing/2014/main" id="{380EA568-A8A3-4AAF-B4C5-CB5725421F23}"/>
              </a:ext>
            </a:extLst>
          </p:cNvPr>
          <p:cNvPicPr>
            <a:picLocks noChangeAspect="1"/>
          </p:cNvPicPr>
          <p:nvPr/>
        </p:nvPicPr>
        <p:blipFill>
          <a:blip r:embed="rId3"/>
          <a:stretch>
            <a:fillRect/>
          </a:stretch>
        </p:blipFill>
        <p:spPr>
          <a:xfrm>
            <a:off x="224929" y="1517285"/>
            <a:ext cx="4457453" cy="3309547"/>
          </a:xfrm>
          <a:prstGeom prst="rect">
            <a:avLst/>
          </a:prstGeom>
        </p:spPr>
      </p:pic>
      <p:pic>
        <p:nvPicPr>
          <p:cNvPr id="8" name="Picture 7">
            <a:extLst>
              <a:ext uri="{FF2B5EF4-FFF2-40B4-BE49-F238E27FC236}">
                <a16:creationId xmlns:a16="http://schemas.microsoft.com/office/drawing/2014/main" id="{88F93FD8-C901-467B-8777-37DEE5670C8F}"/>
              </a:ext>
            </a:extLst>
          </p:cNvPr>
          <p:cNvPicPr>
            <a:picLocks noChangeAspect="1"/>
          </p:cNvPicPr>
          <p:nvPr/>
        </p:nvPicPr>
        <p:blipFill>
          <a:blip r:embed="rId4"/>
          <a:stretch>
            <a:fillRect/>
          </a:stretch>
        </p:blipFill>
        <p:spPr>
          <a:xfrm>
            <a:off x="4840495" y="1541254"/>
            <a:ext cx="4048673" cy="3302501"/>
          </a:xfrm>
          <a:prstGeom prst="rect">
            <a:avLst/>
          </a:prstGeom>
        </p:spPr>
      </p:pic>
      <p:sp>
        <p:nvSpPr>
          <p:cNvPr id="9" name="TextBox 8">
            <a:extLst>
              <a:ext uri="{FF2B5EF4-FFF2-40B4-BE49-F238E27FC236}">
                <a16:creationId xmlns:a16="http://schemas.microsoft.com/office/drawing/2014/main" id="{C7B4B4AE-F936-46CA-872B-259C8F75809E}"/>
              </a:ext>
            </a:extLst>
          </p:cNvPr>
          <p:cNvSpPr txBox="1"/>
          <p:nvPr/>
        </p:nvSpPr>
        <p:spPr>
          <a:xfrm>
            <a:off x="5600700" y="1079500"/>
            <a:ext cx="2057400" cy="369332"/>
          </a:xfrm>
          <a:prstGeom prst="rect">
            <a:avLst/>
          </a:prstGeom>
          <a:noFill/>
        </p:spPr>
        <p:txBody>
          <a:bodyPr wrap="square" rtlCol="0">
            <a:spAutoFit/>
          </a:bodyPr>
          <a:lstStyle/>
          <a:p>
            <a:r>
              <a:rPr lang="en-US" i="1" dirty="0"/>
              <a:t>Non-linear relation</a:t>
            </a:r>
          </a:p>
        </p:txBody>
      </p:sp>
      <p:sp>
        <p:nvSpPr>
          <p:cNvPr id="10" name="TextBox 9">
            <a:extLst>
              <a:ext uri="{FF2B5EF4-FFF2-40B4-BE49-F238E27FC236}">
                <a16:creationId xmlns:a16="http://schemas.microsoft.com/office/drawing/2014/main" id="{84B7BC4E-FC6D-4D01-B496-C65F7C122959}"/>
              </a:ext>
            </a:extLst>
          </p:cNvPr>
          <p:cNvSpPr txBox="1"/>
          <p:nvPr/>
        </p:nvSpPr>
        <p:spPr>
          <a:xfrm>
            <a:off x="2032000" y="5562600"/>
            <a:ext cx="6299200" cy="381000"/>
          </a:xfrm>
          <a:prstGeom prst="rect">
            <a:avLst/>
          </a:prstGeom>
          <a:noFill/>
        </p:spPr>
        <p:txBody>
          <a:bodyPr wrap="square" rtlCol="0">
            <a:spAutoFit/>
          </a:bodyPr>
          <a:lstStyle/>
          <a:p>
            <a:r>
              <a:rPr lang="en-US" dirty="0">
                <a:solidFill>
                  <a:srgbClr val="C00000"/>
                </a:solidFill>
              </a:rPr>
              <a:t>Dry </a:t>
            </a:r>
            <a:r>
              <a:rPr lang="zh-CN" altLang="en-US" dirty="0">
                <a:solidFill>
                  <a:srgbClr val="C00000"/>
                </a:solidFill>
              </a:rPr>
              <a:t>→ </a:t>
            </a:r>
            <a:r>
              <a:rPr lang="en-US" dirty="0">
                <a:solidFill>
                  <a:srgbClr val="C00000"/>
                </a:solidFill>
              </a:rPr>
              <a:t>limited evaporation</a:t>
            </a:r>
            <a:r>
              <a:rPr lang="zh-CN" altLang="en-US" dirty="0">
                <a:solidFill>
                  <a:srgbClr val="C00000"/>
                </a:solidFill>
              </a:rPr>
              <a:t> → </a:t>
            </a:r>
            <a:r>
              <a:rPr lang="en-US" dirty="0">
                <a:solidFill>
                  <a:srgbClr val="C00000"/>
                </a:solidFill>
              </a:rPr>
              <a:t>reduced convective activity</a:t>
            </a:r>
          </a:p>
        </p:txBody>
      </p:sp>
    </p:spTree>
    <p:extLst>
      <p:ext uri="{BB962C8B-B14F-4D97-AF65-F5344CB8AC3E}">
        <p14:creationId xmlns:p14="http://schemas.microsoft.com/office/powerpoint/2010/main" val="98964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B987-7682-482D-A76E-58357F953CF1}"/>
              </a:ext>
            </a:extLst>
          </p:cNvPr>
          <p:cNvSpPr>
            <a:spLocks noGrp="1"/>
          </p:cNvSpPr>
          <p:nvPr>
            <p:ph type="title"/>
          </p:nvPr>
        </p:nvSpPr>
        <p:spPr/>
        <p:txBody>
          <a:bodyPr/>
          <a:lstStyle/>
          <a:p>
            <a:r>
              <a:rPr lang="en-US" dirty="0"/>
              <a:t>Circulation Response - </a:t>
            </a:r>
            <a:r>
              <a:rPr lang="en-US" sz="2000" dirty="0"/>
              <a:t>Geopotential Height</a:t>
            </a:r>
            <a:endParaRPr lang="en-US" dirty="0"/>
          </a:p>
        </p:txBody>
      </p:sp>
      <p:sp>
        <p:nvSpPr>
          <p:cNvPr id="3" name="Content Placeholder 2">
            <a:extLst>
              <a:ext uri="{FF2B5EF4-FFF2-40B4-BE49-F238E27FC236}">
                <a16:creationId xmlns:a16="http://schemas.microsoft.com/office/drawing/2014/main" id="{309C97C9-4592-4504-9553-0B3C32CAFFA2}"/>
              </a:ext>
            </a:extLst>
          </p:cNvPr>
          <p:cNvSpPr>
            <a:spLocks noGrp="1"/>
          </p:cNvSpPr>
          <p:nvPr>
            <p:ph idx="1"/>
          </p:nvPr>
        </p:nvSpPr>
        <p:spPr>
          <a:xfrm>
            <a:off x="304800" y="1333501"/>
            <a:ext cx="9283700" cy="5194299"/>
          </a:xfrm>
        </p:spPr>
        <p:txBody>
          <a:bodyPr/>
          <a:lstStyle/>
          <a:p>
            <a:r>
              <a:rPr lang="en-US" dirty="0"/>
              <a:t>Geopotential Height</a:t>
            </a:r>
          </a:p>
          <a:p>
            <a:pPr marL="0" indent="0">
              <a:buNone/>
            </a:pPr>
            <a:r>
              <a:rPr lang="en-US" b="0" dirty="0"/>
              <a:t> the actual height of a pressure surface above mean sea-level</a:t>
            </a:r>
          </a:p>
          <a:p>
            <a:pPr marL="0" indent="0">
              <a:buNone/>
            </a:pPr>
            <a:r>
              <a:rPr lang="en-US" b="0" dirty="0"/>
              <a:t>heights are </a:t>
            </a:r>
            <a:r>
              <a:rPr lang="en-US" i="1" dirty="0">
                <a:solidFill>
                  <a:schemeClr val="accent6"/>
                </a:solidFill>
              </a:rPr>
              <a:t>lower</a:t>
            </a:r>
            <a:r>
              <a:rPr lang="en-US" b="0" dirty="0"/>
              <a:t> in </a:t>
            </a:r>
            <a:r>
              <a:rPr lang="en-US" dirty="0">
                <a:solidFill>
                  <a:schemeClr val="accent6"/>
                </a:solidFill>
              </a:rPr>
              <a:t>cold</a:t>
            </a:r>
            <a:r>
              <a:rPr lang="en-US" b="0" dirty="0"/>
              <a:t> air masses, and </a:t>
            </a:r>
            <a:r>
              <a:rPr lang="en-US" i="1" dirty="0">
                <a:solidFill>
                  <a:srgbClr val="FF0000"/>
                </a:solidFill>
              </a:rPr>
              <a:t>higher</a:t>
            </a:r>
            <a:r>
              <a:rPr lang="en-US" b="0" dirty="0"/>
              <a:t> in </a:t>
            </a:r>
            <a:r>
              <a:rPr lang="en-US" dirty="0">
                <a:solidFill>
                  <a:srgbClr val="FF0000"/>
                </a:solidFill>
              </a:rPr>
              <a:t>warm</a:t>
            </a:r>
            <a:r>
              <a:rPr lang="en-US" b="0" dirty="0"/>
              <a:t> air masses</a:t>
            </a:r>
          </a:p>
          <a:p>
            <a:r>
              <a:rPr lang="en-US" dirty="0"/>
              <a:t>Surface heat low </a:t>
            </a:r>
          </a:p>
          <a:p>
            <a:pPr marL="0" indent="0">
              <a:buNone/>
            </a:pPr>
            <a:r>
              <a:rPr lang="en-US" b="0" dirty="0"/>
              <a:t>Caused by intense surface heating</a:t>
            </a:r>
          </a:p>
          <a:p>
            <a:pPr marL="0" indent="0">
              <a:buNone/>
            </a:pPr>
            <a:endParaRPr lang="en-US" dirty="0"/>
          </a:p>
        </p:txBody>
      </p:sp>
      <p:sp>
        <p:nvSpPr>
          <p:cNvPr id="4" name="Slide Number Placeholder 3">
            <a:extLst>
              <a:ext uri="{FF2B5EF4-FFF2-40B4-BE49-F238E27FC236}">
                <a16:creationId xmlns:a16="http://schemas.microsoft.com/office/drawing/2014/main" id="{BE72BD0C-FCCC-4959-9130-398962B0F574}"/>
              </a:ext>
            </a:extLst>
          </p:cNvPr>
          <p:cNvSpPr>
            <a:spLocks noGrp="1"/>
          </p:cNvSpPr>
          <p:nvPr>
            <p:ph type="sldNum" sz="quarter" idx="12"/>
          </p:nvPr>
        </p:nvSpPr>
        <p:spPr/>
        <p:txBody>
          <a:bodyPr/>
          <a:lstStyle/>
          <a:p>
            <a:fld id="{B27AF178-B552-4522-9352-F8E2C43E6FD7}" type="slidenum">
              <a:rPr lang="en-US" altLang="en-US" smtClean="0"/>
              <a:pPr/>
              <a:t>21</a:t>
            </a:fld>
            <a:endParaRPr lang="en-US" altLang="en-US"/>
          </a:p>
        </p:txBody>
      </p:sp>
      <p:pic>
        <p:nvPicPr>
          <p:cNvPr id="11266" name="Picture 2" descr="https://upload.wikimedia.org/wikipedia/commons/f/f4/ThermalLow.png">
            <a:extLst>
              <a:ext uri="{FF2B5EF4-FFF2-40B4-BE49-F238E27FC236}">
                <a16:creationId xmlns:a16="http://schemas.microsoft.com/office/drawing/2014/main" id="{C8295A30-5E62-4221-81A4-149062B0F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604" y="4053559"/>
            <a:ext cx="4414837" cy="221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9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DB28-98DA-4569-82A8-B1DFC3D681E1}"/>
              </a:ext>
            </a:extLst>
          </p:cNvPr>
          <p:cNvSpPr>
            <a:spLocks noGrp="1"/>
          </p:cNvSpPr>
          <p:nvPr>
            <p:ph type="title"/>
          </p:nvPr>
        </p:nvSpPr>
        <p:spPr/>
        <p:txBody>
          <a:bodyPr/>
          <a:lstStyle/>
          <a:p>
            <a:r>
              <a:rPr lang="en-US" altLang="zh-CN" dirty="0"/>
              <a:t>Circulation Response </a:t>
            </a:r>
            <a:r>
              <a:rPr lang="en-US" altLang="zh-CN" sz="2400" i="1" dirty="0">
                <a:solidFill>
                  <a:schemeClr val="accent3">
                    <a:lumMod val="50000"/>
                  </a:schemeClr>
                </a:solidFill>
              </a:rPr>
              <a:t>Geopotential height </a:t>
            </a:r>
            <a:endParaRPr lang="en-US" i="1" dirty="0">
              <a:solidFill>
                <a:schemeClr val="accent3">
                  <a:lumMod val="50000"/>
                </a:schemeClr>
              </a:solidFill>
            </a:endParaRPr>
          </a:p>
        </p:txBody>
      </p:sp>
      <p:sp>
        <p:nvSpPr>
          <p:cNvPr id="3" name="Content Placeholder 2">
            <a:extLst>
              <a:ext uri="{FF2B5EF4-FFF2-40B4-BE49-F238E27FC236}">
                <a16:creationId xmlns:a16="http://schemas.microsoft.com/office/drawing/2014/main" id="{A47BA69D-2EA4-4AD5-BC94-1D54A4DD451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B187409-D000-44A6-A2EC-870EE5CF0A21}"/>
              </a:ext>
            </a:extLst>
          </p:cNvPr>
          <p:cNvSpPr>
            <a:spLocks noGrp="1"/>
          </p:cNvSpPr>
          <p:nvPr>
            <p:ph type="sldNum" sz="quarter" idx="12"/>
          </p:nvPr>
        </p:nvSpPr>
        <p:spPr/>
        <p:txBody>
          <a:bodyPr/>
          <a:lstStyle/>
          <a:p>
            <a:fld id="{B27AF178-B552-4522-9352-F8E2C43E6FD7}" type="slidenum">
              <a:rPr lang="en-US" altLang="en-US" smtClean="0"/>
              <a:pPr/>
              <a:t>22</a:t>
            </a:fld>
            <a:endParaRPr lang="en-US" altLang="en-US"/>
          </a:p>
        </p:txBody>
      </p:sp>
      <p:pic>
        <p:nvPicPr>
          <p:cNvPr id="5" name="Picture 4">
            <a:extLst>
              <a:ext uri="{FF2B5EF4-FFF2-40B4-BE49-F238E27FC236}">
                <a16:creationId xmlns:a16="http://schemas.microsoft.com/office/drawing/2014/main" id="{9865D5B6-D739-43BF-A8F8-DBB524A6FA06}"/>
              </a:ext>
            </a:extLst>
          </p:cNvPr>
          <p:cNvPicPr>
            <a:picLocks noChangeAspect="1"/>
          </p:cNvPicPr>
          <p:nvPr/>
        </p:nvPicPr>
        <p:blipFill>
          <a:blip r:embed="rId3"/>
          <a:stretch>
            <a:fillRect/>
          </a:stretch>
        </p:blipFill>
        <p:spPr>
          <a:xfrm>
            <a:off x="1868383" y="1343885"/>
            <a:ext cx="5467545" cy="5176837"/>
          </a:xfrm>
          <a:prstGeom prst="rect">
            <a:avLst/>
          </a:prstGeom>
        </p:spPr>
      </p:pic>
      <p:sp>
        <p:nvSpPr>
          <p:cNvPr id="6" name="TextBox 5">
            <a:extLst>
              <a:ext uri="{FF2B5EF4-FFF2-40B4-BE49-F238E27FC236}">
                <a16:creationId xmlns:a16="http://schemas.microsoft.com/office/drawing/2014/main" id="{5C364FF9-3414-4E9C-A2D3-BB67F0EC13E2}"/>
              </a:ext>
            </a:extLst>
          </p:cNvPr>
          <p:cNvSpPr txBox="1"/>
          <p:nvPr/>
        </p:nvSpPr>
        <p:spPr>
          <a:xfrm>
            <a:off x="459074" y="1929776"/>
            <a:ext cx="1558977" cy="369332"/>
          </a:xfrm>
          <a:prstGeom prst="rect">
            <a:avLst/>
          </a:prstGeom>
          <a:noFill/>
        </p:spPr>
        <p:txBody>
          <a:bodyPr wrap="square" rtlCol="0">
            <a:spAutoFit/>
          </a:bodyPr>
          <a:lstStyle/>
          <a:p>
            <a:r>
              <a:rPr lang="en-US" dirty="0"/>
              <a:t>500 </a:t>
            </a:r>
            <a:r>
              <a:rPr lang="en-US" dirty="0" err="1"/>
              <a:t>hPa</a:t>
            </a:r>
            <a:endParaRPr lang="en-US" dirty="0"/>
          </a:p>
        </p:txBody>
      </p:sp>
      <p:sp>
        <p:nvSpPr>
          <p:cNvPr id="7" name="TextBox 6">
            <a:extLst>
              <a:ext uri="{FF2B5EF4-FFF2-40B4-BE49-F238E27FC236}">
                <a16:creationId xmlns:a16="http://schemas.microsoft.com/office/drawing/2014/main" id="{9DF37524-52F9-41D9-AF00-7A4735FB6896}"/>
              </a:ext>
            </a:extLst>
          </p:cNvPr>
          <p:cNvSpPr txBox="1"/>
          <p:nvPr/>
        </p:nvSpPr>
        <p:spPr>
          <a:xfrm>
            <a:off x="467402" y="4195789"/>
            <a:ext cx="1558977" cy="369332"/>
          </a:xfrm>
          <a:prstGeom prst="rect">
            <a:avLst/>
          </a:prstGeom>
          <a:noFill/>
        </p:spPr>
        <p:txBody>
          <a:bodyPr wrap="square" rtlCol="0">
            <a:spAutoFit/>
          </a:bodyPr>
          <a:lstStyle/>
          <a:p>
            <a:r>
              <a:rPr lang="en-US" dirty="0"/>
              <a:t>1000 </a:t>
            </a:r>
            <a:r>
              <a:rPr lang="en-US" dirty="0" err="1"/>
              <a:t>hPa</a:t>
            </a:r>
            <a:endParaRPr lang="en-US" dirty="0"/>
          </a:p>
        </p:txBody>
      </p:sp>
      <p:sp>
        <p:nvSpPr>
          <p:cNvPr id="8" name="TextBox 7">
            <a:extLst>
              <a:ext uri="{FF2B5EF4-FFF2-40B4-BE49-F238E27FC236}">
                <a16:creationId xmlns:a16="http://schemas.microsoft.com/office/drawing/2014/main" id="{AB081DB8-333F-4186-A3F6-F044783F9EC1}"/>
              </a:ext>
            </a:extLst>
          </p:cNvPr>
          <p:cNvSpPr txBox="1"/>
          <p:nvPr/>
        </p:nvSpPr>
        <p:spPr>
          <a:xfrm>
            <a:off x="2295994" y="946880"/>
            <a:ext cx="1558977" cy="369332"/>
          </a:xfrm>
          <a:prstGeom prst="rect">
            <a:avLst/>
          </a:prstGeom>
          <a:noFill/>
        </p:spPr>
        <p:txBody>
          <a:bodyPr wrap="square" rtlCol="0">
            <a:spAutoFit/>
          </a:bodyPr>
          <a:lstStyle/>
          <a:p>
            <a:r>
              <a:rPr lang="en-US" dirty="0"/>
              <a:t>CTL-CLIM</a:t>
            </a:r>
          </a:p>
        </p:txBody>
      </p:sp>
      <p:sp>
        <p:nvSpPr>
          <p:cNvPr id="9" name="TextBox 8">
            <a:extLst>
              <a:ext uri="{FF2B5EF4-FFF2-40B4-BE49-F238E27FC236}">
                <a16:creationId xmlns:a16="http://schemas.microsoft.com/office/drawing/2014/main" id="{65408641-B184-43D7-9064-D4833FC88975}"/>
              </a:ext>
            </a:extLst>
          </p:cNvPr>
          <p:cNvSpPr txBox="1"/>
          <p:nvPr/>
        </p:nvSpPr>
        <p:spPr>
          <a:xfrm>
            <a:off x="3872460" y="964368"/>
            <a:ext cx="1558977" cy="369332"/>
          </a:xfrm>
          <a:prstGeom prst="rect">
            <a:avLst/>
          </a:prstGeom>
          <a:noFill/>
        </p:spPr>
        <p:txBody>
          <a:bodyPr wrap="square" rtlCol="0">
            <a:spAutoFit/>
          </a:bodyPr>
          <a:lstStyle/>
          <a:p>
            <a:r>
              <a:rPr lang="en-US" dirty="0"/>
              <a:t>DRY25-CTL</a:t>
            </a:r>
          </a:p>
        </p:txBody>
      </p:sp>
      <p:sp>
        <p:nvSpPr>
          <p:cNvPr id="10" name="TextBox 9">
            <a:extLst>
              <a:ext uri="{FF2B5EF4-FFF2-40B4-BE49-F238E27FC236}">
                <a16:creationId xmlns:a16="http://schemas.microsoft.com/office/drawing/2014/main" id="{43C1556F-ACC5-4484-B319-9356F0DCE7F9}"/>
              </a:ext>
            </a:extLst>
          </p:cNvPr>
          <p:cNvSpPr txBox="1"/>
          <p:nvPr/>
        </p:nvSpPr>
        <p:spPr>
          <a:xfrm>
            <a:off x="5613817" y="951876"/>
            <a:ext cx="1558977" cy="369332"/>
          </a:xfrm>
          <a:prstGeom prst="rect">
            <a:avLst/>
          </a:prstGeom>
          <a:noFill/>
        </p:spPr>
        <p:txBody>
          <a:bodyPr wrap="square" rtlCol="0">
            <a:spAutoFit/>
          </a:bodyPr>
          <a:lstStyle/>
          <a:p>
            <a:r>
              <a:rPr lang="en-US" dirty="0"/>
              <a:t>WET25-CTL</a:t>
            </a:r>
          </a:p>
        </p:txBody>
      </p:sp>
      <p:grpSp>
        <p:nvGrpSpPr>
          <p:cNvPr id="15" name="Group 14">
            <a:extLst>
              <a:ext uri="{FF2B5EF4-FFF2-40B4-BE49-F238E27FC236}">
                <a16:creationId xmlns:a16="http://schemas.microsoft.com/office/drawing/2014/main" id="{CD1E78B8-D0D6-43D0-A9E9-EBE2985AA9AA}"/>
              </a:ext>
            </a:extLst>
          </p:cNvPr>
          <p:cNvGrpSpPr/>
          <p:nvPr/>
        </p:nvGrpSpPr>
        <p:grpSpPr>
          <a:xfrm>
            <a:off x="203200" y="2413000"/>
            <a:ext cx="1765300" cy="1200329"/>
            <a:chOff x="203200" y="2413000"/>
            <a:chExt cx="1765300" cy="1200329"/>
          </a:xfrm>
        </p:grpSpPr>
        <p:sp>
          <p:nvSpPr>
            <p:cNvPr id="11" name="TextBox 10">
              <a:extLst>
                <a:ext uri="{FF2B5EF4-FFF2-40B4-BE49-F238E27FC236}">
                  <a16:creationId xmlns:a16="http://schemas.microsoft.com/office/drawing/2014/main" id="{8B641720-FFE8-49A2-983C-5E13C0469187}"/>
                </a:ext>
              </a:extLst>
            </p:cNvPr>
            <p:cNvSpPr txBox="1"/>
            <p:nvPr/>
          </p:nvSpPr>
          <p:spPr>
            <a:xfrm>
              <a:off x="203200" y="2413000"/>
              <a:ext cx="1765300" cy="1200329"/>
            </a:xfrm>
            <a:prstGeom prst="rect">
              <a:avLst/>
            </a:prstGeom>
            <a:noFill/>
          </p:spPr>
          <p:txBody>
            <a:bodyPr wrap="square" rtlCol="0">
              <a:spAutoFit/>
            </a:bodyPr>
            <a:lstStyle/>
            <a:p>
              <a:r>
                <a:rPr lang="en-US" dirty="0"/>
                <a:t>High pressure anomaly and classic wave pattern</a:t>
              </a:r>
            </a:p>
          </p:txBody>
        </p:sp>
        <p:cxnSp>
          <p:nvCxnSpPr>
            <p:cNvPr id="13" name="Straight Arrow Connector 12">
              <a:extLst>
                <a:ext uri="{FF2B5EF4-FFF2-40B4-BE49-F238E27FC236}">
                  <a16:creationId xmlns:a16="http://schemas.microsoft.com/office/drawing/2014/main" id="{102537EA-0E13-4C3C-8188-5F1A752B3F01}"/>
                </a:ext>
              </a:extLst>
            </p:cNvPr>
            <p:cNvCxnSpPr>
              <a:cxnSpLocks/>
            </p:cNvCxnSpPr>
            <p:nvPr/>
          </p:nvCxnSpPr>
          <p:spPr>
            <a:xfrm flipH="1">
              <a:off x="1663700" y="3073400"/>
              <a:ext cx="2667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FEC36F-0ECD-443A-8294-A8C863420EB7}"/>
              </a:ext>
            </a:extLst>
          </p:cNvPr>
          <p:cNvGrpSpPr/>
          <p:nvPr/>
        </p:nvGrpSpPr>
        <p:grpSpPr>
          <a:xfrm>
            <a:off x="0" y="4794935"/>
            <a:ext cx="1968500" cy="1477328"/>
            <a:chOff x="0" y="4921935"/>
            <a:chExt cx="1968500" cy="1477328"/>
          </a:xfrm>
        </p:grpSpPr>
        <p:cxnSp>
          <p:nvCxnSpPr>
            <p:cNvPr id="16" name="Straight Arrow Connector 15">
              <a:extLst>
                <a:ext uri="{FF2B5EF4-FFF2-40B4-BE49-F238E27FC236}">
                  <a16:creationId xmlns:a16="http://schemas.microsoft.com/office/drawing/2014/main" id="{5A32180F-DB07-459C-A4DF-D29D46B892F7}"/>
                </a:ext>
              </a:extLst>
            </p:cNvPr>
            <p:cNvCxnSpPr>
              <a:cxnSpLocks/>
            </p:cNvCxnSpPr>
            <p:nvPr/>
          </p:nvCxnSpPr>
          <p:spPr>
            <a:xfrm flipH="1">
              <a:off x="1651000" y="5676900"/>
              <a:ext cx="266700"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D588E3B-207F-4A9C-9153-3BE5B9DBF7E7}"/>
                </a:ext>
              </a:extLst>
            </p:cNvPr>
            <p:cNvSpPr/>
            <p:nvPr/>
          </p:nvSpPr>
          <p:spPr>
            <a:xfrm>
              <a:off x="0" y="4921935"/>
              <a:ext cx="1968500" cy="1477328"/>
            </a:xfrm>
            <a:prstGeom prst="rect">
              <a:avLst/>
            </a:prstGeom>
          </p:spPr>
          <p:txBody>
            <a:bodyPr wrap="square">
              <a:spAutoFit/>
            </a:bodyPr>
            <a:lstStyle/>
            <a:p>
              <a:r>
                <a:rPr lang="en-US" altLang="zh-CN" dirty="0"/>
                <a:t>Weak anomaly due to strong surface heating causing surface heat low</a:t>
              </a:r>
              <a:endParaRPr lang="en-US" dirty="0"/>
            </a:p>
          </p:txBody>
        </p:sp>
      </p:grpSp>
      <p:grpSp>
        <p:nvGrpSpPr>
          <p:cNvPr id="22" name="Group 21">
            <a:extLst>
              <a:ext uri="{FF2B5EF4-FFF2-40B4-BE49-F238E27FC236}">
                <a16:creationId xmlns:a16="http://schemas.microsoft.com/office/drawing/2014/main" id="{B55471A4-9075-4A9E-A953-EC03C2B9611E}"/>
              </a:ext>
            </a:extLst>
          </p:cNvPr>
          <p:cNvGrpSpPr/>
          <p:nvPr/>
        </p:nvGrpSpPr>
        <p:grpSpPr>
          <a:xfrm>
            <a:off x="4927600" y="5277535"/>
            <a:ext cx="4343400" cy="412065"/>
            <a:chOff x="4927600" y="5277535"/>
            <a:chExt cx="4343400" cy="412065"/>
          </a:xfrm>
        </p:grpSpPr>
        <p:cxnSp>
          <p:nvCxnSpPr>
            <p:cNvPr id="19" name="Straight Arrow Connector 18">
              <a:extLst>
                <a:ext uri="{FF2B5EF4-FFF2-40B4-BE49-F238E27FC236}">
                  <a16:creationId xmlns:a16="http://schemas.microsoft.com/office/drawing/2014/main" id="{D0DD9D14-83C1-4678-BC74-A3732A2A5AFD}"/>
                </a:ext>
              </a:extLst>
            </p:cNvPr>
            <p:cNvCxnSpPr>
              <a:cxnSpLocks/>
            </p:cNvCxnSpPr>
            <p:nvPr/>
          </p:nvCxnSpPr>
          <p:spPr>
            <a:xfrm>
              <a:off x="4927600" y="5689600"/>
              <a:ext cx="31623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BC56A11-AAB7-4D79-983A-4610A496CEC8}"/>
                </a:ext>
              </a:extLst>
            </p:cNvPr>
            <p:cNvSpPr/>
            <p:nvPr/>
          </p:nvSpPr>
          <p:spPr>
            <a:xfrm>
              <a:off x="7302500" y="5277535"/>
              <a:ext cx="1968500" cy="369332"/>
            </a:xfrm>
            <a:prstGeom prst="rect">
              <a:avLst/>
            </a:prstGeom>
          </p:spPr>
          <p:txBody>
            <a:bodyPr wrap="square">
              <a:spAutoFit/>
            </a:bodyPr>
            <a:lstStyle/>
            <a:p>
              <a:r>
                <a:rPr lang="en-US" altLang="zh-CN" dirty="0"/>
                <a:t>Surface heat low</a:t>
              </a:r>
              <a:endParaRPr lang="en-US" dirty="0"/>
            </a:p>
          </p:txBody>
        </p:sp>
      </p:grpSp>
    </p:spTree>
    <p:extLst>
      <p:ext uri="{BB962C8B-B14F-4D97-AF65-F5344CB8AC3E}">
        <p14:creationId xmlns:p14="http://schemas.microsoft.com/office/powerpoint/2010/main" val="229558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ED1C-AD18-413A-90DE-DE0563E14457}"/>
              </a:ext>
            </a:extLst>
          </p:cNvPr>
          <p:cNvSpPr>
            <a:spLocks noGrp="1"/>
          </p:cNvSpPr>
          <p:nvPr>
            <p:ph type="title"/>
          </p:nvPr>
        </p:nvSpPr>
        <p:spPr/>
        <p:txBody>
          <a:bodyPr/>
          <a:lstStyle/>
          <a:p>
            <a:r>
              <a:rPr lang="en-US" dirty="0"/>
              <a:t>Surface Energy Balance</a:t>
            </a:r>
          </a:p>
        </p:txBody>
      </p:sp>
      <p:sp>
        <p:nvSpPr>
          <p:cNvPr id="4" name="Slide Number Placeholder 3">
            <a:extLst>
              <a:ext uri="{FF2B5EF4-FFF2-40B4-BE49-F238E27FC236}">
                <a16:creationId xmlns:a16="http://schemas.microsoft.com/office/drawing/2014/main" id="{FE63AF71-D59B-4B7C-8E95-C73CFEF4C1EC}"/>
              </a:ext>
            </a:extLst>
          </p:cNvPr>
          <p:cNvSpPr>
            <a:spLocks noGrp="1"/>
          </p:cNvSpPr>
          <p:nvPr>
            <p:ph type="sldNum" sz="quarter" idx="12"/>
          </p:nvPr>
        </p:nvSpPr>
        <p:spPr/>
        <p:txBody>
          <a:bodyPr/>
          <a:lstStyle/>
          <a:p>
            <a:fld id="{B27AF178-B552-4522-9352-F8E2C43E6FD7}" type="slidenum">
              <a:rPr lang="en-US" altLang="en-US" smtClean="0"/>
              <a:pPr/>
              <a:t>23</a:t>
            </a:fld>
            <a:endParaRPr lang="en-US" altLang="en-US"/>
          </a:p>
        </p:txBody>
      </p:sp>
      <p:pic>
        <p:nvPicPr>
          <p:cNvPr id="5" name="Picture 4">
            <a:extLst>
              <a:ext uri="{FF2B5EF4-FFF2-40B4-BE49-F238E27FC236}">
                <a16:creationId xmlns:a16="http://schemas.microsoft.com/office/drawing/2014/main" id="{EB908DBD-4C95-4BFC-AAEF-76CA924CB6F0}"/>
              </a:ext>
            </a:extLst>
          </p:cNvPr>
          <p:cNvPicPr>
            <a:picLocks noChangeAspect="1"/>
          </p:cNvPicPr>
          <p:nvPr/>
        </p:nvPicPr>
        <p:blipFill rotWithShape="1">
          <a:blip r:embed="rId3"/>
          <a:srcRect r="52251"/>
          <a:stretch/>
        </p:blipFill>
        <p:spPr>
          <a:xfrm>
            <a:off x="1295400" y="2004857"/>
            <a:ext cx="5684550" cy="4554846"/>
          </a:xfrm>
          <a:prstGeom prst="rect">
            <a:avLst/>
          </a:prstGeom>
        </p:spPr>
      </p:pic>
      <p:cxnSp>
        <p:nvCxnSpPr>
          <p:cNvPr id="6" name="Straight Arrow Connector 5">
            <a:extLst>
              <a:ext uri="{FF2B5EF4-FFF2-40B4-BE49-F238E27FC236}">
                <a16:creationId xmlns:a16="http://schemas.microsoft.com/office/drawing/2014/main" id="{FDF54B8F-DA2E-47C3-A60D-C7FF5655F61C}"/>
              </a:ext>
            </a:extLst>
          </p:cNvPr>
          <p:cNvCxnSpPr>
            <a:cxnSpLocks/>
          </p:cNvCxnSpPr>
          <p:nvPr/>
        </p:nvCxnSpPr>
        <p:spPr>
          <a:xfrm flipH="1">
            <a:off x="4800600" y="2781300"/>
            <a:ext cx="596900" cy="3937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10">
            <a:extLst>
              <a:ext uri="{FF2B5EF4-FFF2-40B4-BE49-F238E27FC236}">
                <a16:creationId xmlns:a16="http://schemas.microsoft.com/office/drawing/2014/main" id="{16B60CF0-DCCB-4D4B-A20E-CAA8EA28C64D}"/>
              </a:ext>
            </a:extLst>
          </p:cNvPr>
          <p:cNvSpPr>
            <a:spLocks noGrp="1"/>
          </p:cNvSpPr>
          <p:nvPr>
            <p:ph idx="1"/>
          </p:nvPr>
        </p:nvSpPr>
        <p:spPr>
          <a:xfrm>
            <a:off x="254000" y="1308100"/>
            <a:ext cx="9080500" cy="609599"/>
          </a:xfrm>
        </p:spPr>
        <p:txBody>
          <a:bodyPr/>
          <a:lstStyle/>
          <a:p>
            <a:pPr marL="0" indent="0">
              <a:buNone/>
            </a:pPr>
            <a:r>
              <a:rPr lang="en-US" sz="2000" b="0" i="1" dirty="0"/>
              <a:t>Net radiation = latent heat flux + sensible heat flux + ground heat flux</a:t>
            </a:r>
          </a:p>
        </p:txBody>
      </p:sp>
      <p:sp>
        <p:nvSpPr>
          <p:cNvPr id="16" name="TextBox 15">
            <a:extLst>
              <a:ext uri="{FF2B5EF4-FFF2-40B4-BE49-F238E27FC236}">
                <a16:creationId xmlns:a16="http://schemas.microsoft.com/office/drawing/2014/main" id="{50706D3C-D5D5-4F0E-B417-54A205096041}"/>
              </a:ext>
            </a:extLst>
          </p:cNvPr>
          <p:cNvSpPr txBox="1"/>
          <p:nvPr/>
        </p:nvSpPr>
        <p:spPr>
          <a:xfrm>
            <a:off x="5638800" y="2527300"/>
            <a:ext cx="3251200" cy="369332"/>
          </a:xfrm>
          <a:prstGeom prst="rect">
            <a:avLst/>
          </a:prstGeom>
          <a:noFill/>
        </p:spPr>
        <p:txBody>
          <a:bodyPr wrap="square" rtlCol="0">
            <a:spAutoFit/>
          </a:bodyPr>
          <a:lstStyle/>
          <a:p>
            <a:r>
              <a:rPr lang="en-US" dirty="0"/>
              <a:t>Back to climatology mean</a:t>
            </a:r>
          </a:p>
        </p:txBody>
      </p:sp>
      <p:sp>
        <p:nvSpPr>
          <p:cNvPr id="3" name="TextBox 2">
            <a:extLst>
              <a:ext uri="{FF2B5EF4-FFF2-40B4-BE49-F238E27FC236}">
                <a16:creationId xmlns:a16="http://schemas.microsoft.com/office/drawing/2014/main" id="{9B8F5D6F-FF22-4BF4-B5A3-8DE3BEC4653D}"/>
              </a:ext>
            </a:extLst>
          </p:cNvPr>
          <p:cNvSpPr txBox="1"/>
          <p:nvPr/>
        </p:nvSpPr>
        <p:spPr>
          <a:xfrm>
            <a:off x="5982346" y="3316638"/>
            <a:ext cx="2665708" cy="923330"/>
          </a:xfrm>
          <a:prstGeom prst="rect">
            <a:avLst/>
          </a:prstGeom>
          <a:noFill/>
        </p:spPr>
        <p:txBody>
          <a:bodyPr wrap="square" rtlCol="0">
            <a:spAutoFit/>
          </a:bodyPr>
          <a:lstStyle/>
          <a:p>
            <a:r>
              <a:rPr lang="en-US" i="1" dirty="0">
                <a:solidFill>
                  <a:srgbClr val="FF0000"/>
                </a:solidFill>
              </a:rPr>
              <a:t>This heat wave is not caused by abnormal high net radiation </a:t>
            </a:r>
          </a:p>
        </p:txBody>
      </p:sp>
      <p:cxnSp>
        <p:nvCxnSpPr>
          <p:cNvPr id="9" name="Straight Arrow Connector 8">
            <a:extLst>
              <a:ext uri="{FF2B5EF4-FFF2-40B4-BE49-F238E27FC236}">
                <a16:creationId xmlns:a16="http://schemas.microsoft.com/office/drawing/2014/main" id="{EF62B2F4-1BE1-4232-984A-2BABA3B43BDE}"/>
              </a:ext>
            </a:extLst>
          </p:cNvPr>
          <p:cNvCxnSpPr>
            <a:cxnSpLocks/>
          </p:cNvCxnSpPr>
          <p:nvPr/>
        </p:nvCxnSpPr>
        <p:spPr>
          <a:xfrm>
            <a:off x="2696705" y="2371240"/>
            <a:ext cx="1177871" cy="80591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3E7753D7-0157-4A37-B14A-CA8B38AD132F}"/>
              </a:ext>
            </a:extLst>
          </p:cNvPr>
          <p:cNvSpPr txBox="1"/>
          <p:nvPr/>
        </p:nvSpPr>
        <p:spPr>
          <a:xfrm>
            <a:off x="1839133" y="1889286"/>
            <a:ext cx="1570494" cy="369332"/>
          </a:xfrm>
          <a:prstGeom prst="rect">
            <a:avLst/>
          </a:prstGeom>
          <a:noFill/>
        </p:spPr>
        <p:txBody>
          <a:bodyPr wrap="square" rtlCol="0">
            <a:spAutoFit/>
          </a:bodyPr>
          <a:lstStyle/>
          <a:p>
            <a:r>
              <a:rPr lang="en-US" dirty="0"/>
              <a:t>Clear skies</a:t>
            </a:r>
          </a:p>
        </p:txBody>
      </p:sp>
    </p:spTree>
    <p:extLst>
      <p:ext uri="{BB962C8B-B14F-4D97-AF65-F5344CB8AC3E}">
        <p14:creationId xmlns:p14="http://schemas.microsoft.com/office/powerpoint/2010/main" val="95465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E225-DC58-457C-9851-E0F414E014C5}"/>
              </a:ext>
            </a:extLst>
          </p:cNvPr>
          <p:cNvSpPr>
            <a:spLocks noGrp="1"/>
          </p:cNvSpPr>
          <p:nvPr>
            <p:ph type="title"/>
          </p:nvPr>
        </p:nvSpPr>
        <p:spPr/>
        <p:txBody>
          <a:bodyPr/>
          <a:lstStyle/>
          <a:p>
            <a:r>
              <a:rPr lang="en-US" dirty="0"/>
              <a:t>Surface Energy Balance</a:t>
            </a:r>
          </a:p>
        </p:txBody>
      </p:sp>
      <p:sp>
        <p:nvSpPr>
          <p:cNvPr id="3" name="Content Placeholder 2">
            <a:extLst>
              <a:ext uri="{FF2B5EF4-FFF2-40B4-BE49-F238E27FC236}">
                <a16:creationId xmlns:a16="http://schemas.microsoft.com/office/drawing/2014/main" id="{93ECD8ED-60DD-473A-9894-0C141E2067F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0212A5D-B813-481C-8327-5B0F6B30DB96}"/>
              </a:ext>
            </a:extLst>
          </p:cNvPr>
          <p:cNvSpPr>
            <a:spLocks noGrp="1"/>
          </p:cNvSpPr>
          <p:nvPr>
            <p:ph type="sldNum" sz="quarter" idx="12"/>
          </p:nvPr>
        </p:nvSpPr>
        <p:spPr/>
        <p:txBody>
          <a:bodyPr/>
          <a:lstStyle/>
          <a:p>
            <a:fld id="{B27AF178-B552-4522-9352-F8E2C43E6FD7}" type="slidenum">
              <a:rPr lang="en-US" altLang="en-US" smtClean="0"/>
              <a:pPr/>
              <a:t>24</a:t>
            </a:fld>
            <a:endParaRPr lang="en-US" altLang="en-US"/>
          </a:p>
        </p:txBody>
      </p:sp>
      <p:pic>
        <p:nvPicPr>
          <p:cNvPr id="5" name="Picture 4">
            <a:extLst>
              <a:ext uri="{FF2B5EF4-FFF2-40B4-BE49-F238E27FC236}">
                <a16:creationId xmlns:a16="http://schemas.microsoft.com/office/drawing/2014/main" id="{C5A91E69-ADE5-4650-ADDA-1F8F9766AF53}"/>
              </a:ext>
            </a:extLst>
          </p:cNvPr>
          <p:cNvPicPr>
            <a:picLocks noChangeAspect="1"/>
          </p:cNvPicPr>
          <p:nvPr/>
        </p:nvPicPr>
        <p:blipFill>
          <a:blip r:embed="rId3"/>
          <a:stretch>
            <a:fillRect/>
          </a:stretch>
        </p:blipFill>
        <p:spPr>
          <a:xfrm>
            <a:off x="145168" y="1635358"/>
            <a:ext cx="8893380" cy="3384890"/>
          </a:xfrm>
          <a:prstGeom prst="rect">
            <a:avLst/>
          </a:prstGeom>
        </p:spPr>
      </p:pic>
      <p:cxnSp>
        <p:nvCxnSpPr>
          <p:cNvPr id="6" name="Straight Arrow Connector 5">
            <a:extLst>
              <a:ext uri="{FF2B5EF4-FFF2-40B4-BE49-F238E27FC236}">
                <a16:creationId xmlns:a16="http://schemas.microsoft.com/office/drawing/2014/main" id="{50792DB9-CDB9-479F-A09C-BC3B028EBA03}"/>
              </a:ext>
            </a:extLst>
          </p:cNvPr>
          <p:cNvCxnSpPr>
            <a:cxnSpLocks/>
          </p:cNvCxnSpPr>
          <p:nvPr/>
        </p:nvCxnSpPr>
        <p:spPr>
          <a:xfrm flipV="1">
            <a:off x="2197100" y="3035300"/>
            <a:ext cx="482600" cy="20574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D3370BFB-C454-402E-A356-CBF48EE20EE9}"/>
              </a:ext>
            </a:extLst>
          </p:cNvPr>
          <p:cNvSpPr txBox="1"/>
          <p:nvPr/>
        </p:nvSpPr>
        <p:spPr>
          <a:xfrm>
            <a:off x="1371600" y="5118100"/>
            <a:ext cx="3251200" cy="646331"/>
          </a:xfrm>
          <a:prstGeom prst="rect">
            <a:avLst/>
          </a:prstGeom>
          <a:noFill/>
        </p:spPr>
        <p:txBody>
          <a:bodyPr wrap="square" rtlCol="0">
            <a:spAutoFit/>
          </a:bodyPr>
          <a:lstStyle/>
          <a:p>
            <a:r>
              <a:rPr lang="en-US" dirty="0"/>
              <a:t>LH negative anomaly of the control run</a:t>
            </a:r>
          </a:p>
        </p:txBody>
      </p:sp>
    </p:spTree>
    <p:extLst>
      <p:ext uri="{BB962C8B-B14F-4D97-AF65-F5344CB8AC3E}">
        <p14:creationId xmlns:p14="http://schemas.microsoft.com/office/powerpoint/2010/main" val="247895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F82-7233-4335-ABE5-3459D73E75CE}"/>
              </a:ext>
            </a:extLst>
          </p:cNvPr>
          <p:cNvSpPr>
            <a:spLocks noGrp="1"/>
          </p:cNvSpPr>
          <p:nvPr>
            <p:ph type="title"/>
          </p:nvPr>
        </p:nvSpPr>
        <p:spPr/>
        <p:txBody>
          <a:bodyPr/>
          <a:lstStyle/>
          <a:p>
            <a:r>
              <a:rPr lang="en-US" dirty="0"/>
              <a:t>Soil moisture and PBL height </a:t>
            </a:r>
            <a:br>
              <a:rPr lang="en-US" dirty="0"/>
            </a:br>
            <a:r>
              <a:rPr lang="en-US" sz="2000" b="0" dirty="0"/>
              <a:t>(WRF model results, 30 May–3 June 2010)</a:t>
            </a:r>
            <a:endParaRPr lang="en-US" b="0" dirty="0"/>
          </a:p>
        </p:txBody>
      </p:sp>
      <p:pic>
        <p:nvPicPr>
          <p:cNvPr id="8" name="Content Placeholder 7">
            <a:extLst>
              <a:ext uri="{FF2B5EF4-FFF2-40B4-BE49-F238E27FC236}">
                <a16:creationId xmlns:a16="http://schemas.microsoft.com/office/drawing/2014/main" id="{273AB11F-FA15-4158-87CF-1223B1A1C9C5}"/>
              </a:ext>
            </a:extLst>
          </p:cNvPr>
          <p:cNvPicPr>
            <a:picLocks noGrp="1" noChangeAspect="1"/>
          </p:cNvPicPr>
          <p:nvPr>
            <p:ph idx="1"/>
          </p:nvPr>
        </p:nvPicPr>
        <p:blipFill>
          <a:blip r:embed="rId3"/>
          <a:stretch>
            <a:fillRect/>
          </a:stretch>
        </p:blipFill>
        <p:spPr>
          <a:xfrm>
            <a:off x="4486275" y="1427498"/>
            <a:ext cx="4657725" cy="2597975"/>
          </a:xfrm>
          <a:prstGeom prst="rect">
            <a:avLst/>
          </a:prstGeom>
        </p:spPr>
      </p:pic>
      <p:sp>
        <p:nvSpPr>
          <p:cNvPr id="4" name="Slide Number Placeholder 3">
            <a:extLst>
              <a:ext uri="{FF2B5EF4-FFF2-40B4-BE49-F238E27FC236}">
                <a16:creationId xmlns:a16="http://schemas.microsoft.com/office/drawing/2014/main" id="{87F740CA-108E-47AD-AF8A-535D1A2D69EF}"/>
              </a:ext>
            </a:extLst>
          </p:cNvPr>
          <p:cNvSpPr>
            <a:spLocks noGrp="1"/>
          </p:cNvSpPr>
          <p:nvPr>
            <p:ph type="sldNum" sz="quarter" idx="12"/>
          </p:nvPr>
        </p:nvSpPr>
        <p:spPr/>
        <p:txBody>
          <a:bodyPr/>
          <a:lstStyle/>
          <a:p>
            <a:fld id="{B27AF178-B552-4522-9352-F8E2C43E6FD7}" type="slidenum">
              <a:rPr lang="en-US" altLang="en-US" smtClean="0"/>
              <a:pPr/>
              <a:t>25</a:t>
            </a:fld>
            <a:endParaRPr lang="en-US" altLang="en-US"/>
          </a:p>
        </p:txBody>
      </p:sp>
      <p:pic>
        <p:nvPicPr>
          <p:cNvPr id="6" name="Picture 5">
            <a:extLst>
              <a:ext uri="{FF2B5EF4-FFF2-40B4-BE49-F238E27FC236}">
                <a16:creationId xmlns:a16="http://schemas.microsoft.com/office/drawing/2014/main" id="{BA2C47B9-E5B8-4C5F-832B-5A3242CB6E9F}"/>
              </a:ext>
            </a:extLst>
          </p:cNvPr>
          <p:cNvPicPr>
            <a:picLocks noChangeAspect="1"/>
          </p:cNvPicPr>
          <p:nvPr/>
        </p:nvPicPr>
        <p:blipFill>
          <a:blip r:embed="rId4"/>
          <a:stretch>
            <a:fillRect/>
          </a:stretch>
        </p:blipFill>
        <p:spPr>
          <a:xfrm>
            <a:off x="127000" y="1285874"/>
            <a:ext cx="4551591" cy="2714626"/>
          </a:xfrm>
          <a:prstGeom prst="rect">
            <a:avLst/>
          </a:prstGeom>
        </p:spPr>
      </p:pic>
      <p:sp>
        <p:nvSpPr>
          <p:cNvPr id="9" name="TextBox 8">
            <a:extLst>
              <a:ext uri="{FF2B5EF4-FFF2-40B4-BE49-F238E27FC236}">
                <a16:creationId xmlns:a16="http://schemas.microsoft.com/office/drawing/2014/main" id="{889FDBD5-3B09-4ADD-B1BB-3E4B25F21324}"/>
              </a:ext>
            </a:extLst>
          </p:cNvPr>
          <p:cNvSpPr txBox="1"/>
          <p:nvPr/>
        </p:nvSpPr>
        <p:spPr>
          <a:xfrm>
            <a:off x="7099300" y="5892800"/>
            <a:ext cx="3162300" cy="369332"/>
          </a:xfrm>
          <a:prstGeom prst="rect">
            <a:avLst/>
          </a:prstGeom>
          <a:noFill/>
        </p:spPr>
        <p:txBody>
          <a:bodyPr wrap="square" rtlCol="0">
            <a:spAutoFit/>
          </a:bodyPr>
          <a:lstStyle/>
          <a:p>
            <a:r>
              <a:rPr lang="en-US" i="1" dirty="0"/>
              <a:t>(Z. Tao et al. 2013)</a:t>
            </a:r>
          </a:p>
        </p:txBody>
      </p:sp>
      <p:sp>
        <p:nvSpPr>
          <p:cNvPr id="10" name="TextBox 9">
            <a:extLst>
              <a:ext uri="{FF2B5EF4-FFF2-40B4-BE49-F238E27FC236}">
                <a16:creationId xmlns:a16="http://schemas.microsoft.com/office/drawing/2014/main" id="{4E74E0FF-6589-43B8-8EC4-E5C7ED841623}"/>
              </a:ext>
            </a:extLst>
          </p:cNvPr>
          <p:cNvSpPr txBox="1"/>
          <p:nvPr/>
        </p:nvSpPr>
        <p:spPr>
          <a:xfrm>
            <a:off x="1320800" y="1155700"/>
            <a:ext cx="2400300" cy="369332"/>
          </a:xfrm>
          <a:prstGeom prst="rect">
            <a:avLst/>
          </a:prstGeom>
          <a:noFill/>
        </p:spPr>
        <p:txBody>
          <a:bodyPr wrap="square" rtlCol="0">
            <a:spAutoFit/>
          </a:bodyPr>
          <a:lstStyle/>
          <a:p>
            <a:r>
              <a:rPr lang="en-US" dirty="0"/>
              <a:t>Soil moisture (%)</a:t>
            </a:r>
          </a:p>
        </p:txBody>
      </p:sp>
      <p:sp>
        <p:nvSpPr>
          <p:cNvPr id="11" name="TextBox 10">
            <a:extLst>
              <a:ext uri="{FF2B5EF4-FFF2-40B4-BE49-F238E27FC236}">
                <a16:creationId xmlns:a16="http://schemas.microsoft.com/office/drawing/2014/main" id="{52CDF849-0D21-4ED1-A3E5-F838A9E8B86E}"/>
              </a:ext>
            </a:extLst>
          </p:cNvPr>
          <p:cNvSpPr txBox="1"/>
          <p:nvPr/>
        </p:nvSpPr>
        <p:spPr>
          <a:xfrm>
            <a:off x="5727700" y="1206500"/>
            <a:ext cx="2400300" cy="369332"/>
          </a:xfrm>
          <a:prstGeom prst="rect">
            <a:avLst/>
          </a:prstGeom>
          <a:noFill/>
        </p:spPr>
        <p:txBody>
          <a:bodyPr wrap="square" rtlCol="0">
            <a:spAutoFit/>
          </a:bodyPr>
          <a:lstStyle/>
          <a:p>
            <a:r>
              <a:rPr lang="en-US" dirty="0"/>
              <a:t>PBL height (m)</a:t>
            </a:r>
          </a:p>
        </p:txBody>
      </p:sp>
      <p:pic>
        <p:nvPicPr>
          <p:cNvPr id="12" name="Picture 11">
            <a:extLst>
              <a:ext uri="{FF2B5EF4-FFF2-40B4-BE49-F238E27FC236}">
                <a16:creationId xmlns:a16="http://schemas.microsoft.com/office/drawing/2014/main" id="{68FABF91-231C-4782-B293-0563CC01619E}"/>
              </a:ext>
            </a:extLst>
          </p:cNvPr>
          <p:cNvPicPr>
            <a:picLocks noChangeAspect="1"/>
          </p:cNvPicPr>
          <p:nvPr/>
        </p:nvPicPr>
        <p:blipFill>
          <a:blip r:embed="rId5"/>
          <a:stretch>
            <a:fillRect/>
          </a:stretch>
        </p:blipFill>
        <p:spPr>
          <a:xfrm>
            <a:off x="290512" y="4090987"/>
            <a:ext cx="4143375" cy="2409825"/>
          </a:xfrm>
          <a:prstGeom prst="rect">
            <a:avLst/>
          </a:prstGeom>
        </p:spPr>
      </p:pic>
      <p:sp>
        <p:nvSpPr>
          <p:cNvPr id="13" name="TextBox 12">
            <a:extLst>
              <a:ext uri="{FF2B5EF4-FFF2-40B4-BE49-F238E27FC236}">
                <a16:creationId xmlns:a16="http://schemas.microsoft.com/office/drawing/2014/main" id="{1832B437-2586-4557-BDEC-B614CB49C685}"/>
              </a:ext>
            </a:extLst>
          </p:cNvPr>
          <p:cNvSpPr txBox="1"/>
          <p:nvPr/>
        </p:nvSpPr>
        <p:spPr>
          <a:xfrm>
            <a:off x="4533900" y="5219700"/>
            <a:ext cx="3060700" cy="369332"/>
          </a:xfrm>
          <a:prstGeom prst="rect">
            <a:avLst/>
          </a:prstGeom>
          <a:noFill/>
        </p:spPr>
        <p:txBody>
          <a:bodyPr wrap="square" rtlCol="0">
            <a:spAutoFit/>
          </a:bodyPr>
          <a:lstStyle/>
          <a:p>
            <a:r>
              <a:rPr lang="en-US" dirty="0"/>
              <a:t>Sensible heat flux (W m</a:t>
            </a:r>
            <a:r>
              <a:rPr lang="en-US" baseline="30000" dirty="0"/>
              <a:t>-2</a:t>
            </a:r>
            <a:r>
              <a:rPr lang="en-US" dirty="0"/>
              <a:t>)</a:t>
            </a:r>
          </a:p>
        </p:txBody>
      </p:sp>
    </p:spTree>
    <p:extLst>
      <p:ext uri="{BB962C8B-B14F-4D97-AF65-F5344CB8AC3E}">
        <p14:creationId xmlns:p14="http://schemas.microsoft.com/office/powerpoint/2010/main" val="10278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4DC8-1564-41D9-A891-1B238C3DC23A}"/>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B60D2712-E805-482C-BCD8-6533532B9C89}"/>
              </a:ext>
            </a:extLst>
          </p:cNvPr>
          <p:cNvSpPr>
            <a:spLocks noGrp="1"/>
          </p:cNvSpPr>
          <p:nvPr>
            <p:ph idx="1"/>
          </p:nvPr>
        </p:nvSpPr>
        <p:spPr/>
        <p:txBody>
          <a:bodyPr/>
          <a:lstStyle/>
          <a:p>
            <a:r>
              <a:rPr lang="en-US" b="0" dirty="0"/>
              <a:t>Anomalous atmospheric circulation and the anomalous dry continental-scale soil contribute to the heat wave</a:t>
            </a:r>
          </a:p>
          <a:p>
            <a:r>
              <a:rPr lang="en-US" b="0" dirty="0"/>
              <a:t>Partitioning of net radiation in latent and sensible</a:t>
            </a:r>
            <a:br>
              <a:rPr lang="en-US" b="0" dirty="0"/>
            </a:br>
            <a:r>
              <a:rPr lang="en-US" b="0" dirty="0"/>
              <a:t>heat fluxes has strongly contributed to the extreme</a:t>
            </a:r>
            <a:br>
              <a:rPr lang="en-US" b="0" dirty="0"/>
            </a:br>
            <a:r>
              <a:rPr lang="en-US" b="0" dirty="0"/>
              <a:t>August temperatures. </a:t>
            </a:r>
          </a:p>
          <a:p>
            <a:r>
              <a:rPr lang="en-US" b="0" dirty="0"/>
              <a:t>Soil moisture perturbations can affect continental-scale circulation</a:t>
            </a:r>
            <a:r>
              <a:rPr lang="en-US" dirty="0"/>
              <a:t>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2C9D35F0-0219-483A-BC61-0E72669E470C}"/>
              </a:ext>
            </a:extLst>
          </p:cNvPr>
          <p:cNvSpPr>
            <a:spLocks noGrp="1"/>
          </p:cNvSpPr>
          <p:nvPr>
            <p:ph type="sldNum" sz="quarter" idx="12"/>
          </p:nvPr>
        </p:nvSpPr>
        <p:spPr/>
        <p:txBody>
          <a:bodyPr/>
          <a:lstStyle/>
          <a:p>
            <a:fld id="{B27AF178-B552-4522-9352-F8E2C43E6FD7}" type="slidenum">
              <a:rPr lang="en-US" altLang="en-US" smtClean="0"/>
              <a:pPr/>
              <a:t>26</a:t>
            </a:fld>
            <a:endParaRPr lang="en-US" altLang="en-US"/>
          </a:p>
        </p:txBody>
      </p:sp>
    </p:spTree>
    <p:extLst>
      <p:ext uri="{BB962C8B-B14F-4D97-AF65-F5344CB8AC3E}">
        <p14:creationId xmlns:p14="http://schemas.microsoft.com/office/powerpoint/2010/main" val="2752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658E-B0A1-409E-8929-A04BE46ED534}"/>
              </a:ext>
            </a:extLst>
          </p:cNvPr>
          <p:cNvSpPr>
            <a:spLocks noGrp="1"/>
          </p:cNvSpPr>
          <p:nvPr>
            <p:ph type="title"/>
          </p:nvPr>
        </p:nvSpPr>
        <p:spPr/>
        <p:txBody>
          <a:bodyPr/>
          <a:lstStyle/>
          <a:p>
            <a:r>
              <a:rPr lang="en-US" altLang="zh-CN" dirty="0"/>
              <a:t>Leisure during Heat Wave</a:t>
            </a:r>
            <a:endParaRPr lang="en-US" dirty="0"/>
          </a:p>
        </p:txBody>
      </p:sp>
      <p:sp>
        <p:nvSpPr>
          <p:cNvPr id="3" name="Content Placeholder 2">
            <a:extLst>
              <a:ext uri="{FF2B5EF4-FFF2-40B4-BE49-F238E27FC236}">
                <a16:creationId xmlns:a16="http://schemas.microsoft.com/office/drawing/2014/main" id="{290DCB44-CF28-486B-84BD-EBB7968506F0}"/>
              </a:ext>
            </a:extLst>
          </p:cNvPr>
          <p:cNvSpPr>
            <a:spLocks noGrp="1"/>
          </p:cNvSpPr>
          <p:nvPr>
            <p:ph idx="1"/>
          </p:nvPr>
        </p:nvSpPr>
        <p:spPr>
          <a:xfrm>
            <a:off x="6196019" y="5317951"/>
            <a:ext cx="1615127" cy="555907"/>
          </a:xfrm>
        </p:spPr>
        <p:txBody>
          <a:bodyPr/>
          <a:lstStyle/>
          <a:p>
            <a:pPr marL="0" indent="0">
              <a:buNone/>
            </a:pPr>
            <a:r>
              <a:rPr lang="en-US" b="0" dirty="0"/>
              <a:t>Mahjong</a:t>
            </a:r>
          </a:p>
          <a:p>
            <a:endParaRPr lang="en-US" dirty="0"/>
          </a:p>
        </p:txBody>
      </p:sp>
      <p:sp>
        <p:nvSpPr>
          <p:cNvPr id="4" name="Slide Number Placeholder 3">
            <a:extLst>
              <a:ext uri="{FF2B5EF4-FFF2-40B4-BE49-F238E27FC236}">
                <a16:creationId xmlns:a16="http://schemas.microsoft.com/office/drawing/2014/main" id="{9647B92C-D368-4115-B96E-855805FFC128}"/>
              </a:ext>
            </a:extLst>
          </p:cNvPr>
          <p:cNvSpPr>
            <a:spLocks noGrp="1"/>
          </p:cNvSpPr>
          <p:nvPr>
            <p:ph type="sldNum" sz="quarter" idx="12"/>
          </p:nvPr>
        </p:nvSpPr>
        <p:spPr/>
        <p:txBody>
          <a:bodyPr/>
          <a:lstStyle/>
          <a:p>
            <a:fld id="{B27AF178-B552-4522-9352-F8E2C43E6FD7}" type="slidenum">
              <a:rPr lang="en-US" altLang="en-US" smtClean="0"/>
              <a:pPr/>
              <a:t>27</a:t>
            </a:fld>
            <a:endParaRPr lang="en-US" altLang="en-US"/>
          </a:p>
        </p:txBody>
      </p:sp>
      <p:pic>
        <p:nvPicPr>
          <p:cNvPr id="2050" name="Picture 2" descr="Related image">
            <a:extLst>
              <a:ext uri="{FF2B5EF4-FFF2-40B4-BE49-F238E27FC236}">
                <a16:creationId xmlns:a16="http://schemas.microsoft.com/office/drawing/2014/main" id="{40133C30-2724-4920-9D1F-50208C953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73" y="1588333"/>
            <a:ext cx="3612162" cy="3531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水下麻将">
            <a:extLst>
              <a:ext uri="{FF2B5EF4-FFF2-40B4-BE49-F238E27FC236}">
                <a16:creationId xmlns:a16="http://schemas.microsoft.com/office/drawing/2014/main" id="{B506561C-173E-4B54-97B6-AB9E12532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495" y="1558975"/>
            <a:ext cx="5303367" cy="352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8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C569-D7E4-452C-9F4D-3BFAAB329421}"/>
              </a:ext>
            </a:extLst>
          </p:cNvPr>
          <p:cNvSpPr>
            <a:spLocks noGrp="1"/>
          </p:cNvSpPr>
          <p:nvPr>
            <p:ph type="title"/>
          </p:nvPr>
        </p:nvSpPr>
        <p:spPr/>
        <p:txBody>
          <a:bodyPr/>
          <a:lstStyle/>
          <a:p>
            <a:r>
              <a:rPr lang="en-US" altLang="zh-CN" dirty="0"/>
              <a:t>Motivation</a:t>
            </a:r>
            <a:endParaRPr lang="en-US" dirty="0"/>
          </a:p>
        </p:txBody>
      </p:sp>
      <p:sp>
        <p:nvSpPr>
          <p:cNvPr id="3" name="Content Placeholder 2">
            <a:extLst>
              <a:ext uri="{FF2B5EF4-FFF2-40B4-BE49-F238E27FC236}">
                <a16:creationId xmlns:a16="http://schemas.microsoft.com/office/drawing/2014/main" id="{C6035142-1B17-40F3-AECC-85F97B2F429D}"/>
              </a:ext>
            </a:extLst>
          </p:cNvPr>
          <p:cNvSpPr>
            <a:spLocks noGrp="1"/>
          </p:cNvSpPr>
          <p:nvPr>
            <p:ph idx="1"/>
          </p:nvPr>
        </p:nvSpPr>
        <p:spPr>
          <a:xfrm>
            <a:off x="0" y="4769134"/>
            <a:ext cx="4761875" cy="579802"/>
          </a:xfrm>
        </p:spPr>
        <p:txBody>
          <a:bodyPr/>
          <a:lstStyle/>
          <a:p>
            <a:r>
              <a:rPr lang="en-US" altLang="zh-CN" sz="2400" dirty="0"/>
              <a:t>Pavement buckled during the heat wave in Chicago, 2012</a:t>
            </a:r>
            <a:endParaRPr lang="en-US" sz="2400" dirty="0"/>
          </a:p>
        </p:txBody>
      </p:sp>
      <p:sp>
        <p:nvSpPr>
          <p:cNvPr id="4" name="Slide Number Placeholder 3">
            <a:extLst>
              <a:ext uri="{FF2B5EF4-FFF2-40B4-BE49-F238E27FC236}">
                <a16:creationId xmlns:a16="http://schemas.microsoft.com/office/drawing/2014/main" id="{7B6199F7-D480-43A2-85AF-582AC81A6A71}"/>
              </a:ext>
            </a:extLst>
          </p:cNvPr>
          <p:cNvSpPr>
            <a:spLocks noGrp="1"/>
          </p:cNvSpPr>
          <p:nvPr>
            <p:ph type="sldNum" sz="quarter" idx="12"/>
          </p:nvPr>
        </p:nvSpPr>
        <p:spPr/>
        <p:txBody>
          <a:bodyPr/>
          <a:lstStyle/>
          <a:p>
            <a:fld id="{B27AF178-B552-4522-9352-F8E2C43E6FD7}" type="slidenum">
              <a:rPr lang="en-US" altLang="en-US" smtClean="0"/>
              <a:pPr/>
              <a:t>3</a:t>
            </a:fld>
            <a:endParaRPr lang="en-US" altLang="en-US"/>
          </a:p>
        </p:txBody>
      </p:sp>
      <p:pic>
        <p:nvPicPr>
          <p:cNvPr id="5122" name="Picture 2" descr="https://scijinks.gov/review/heat/buckle.jpg">
            <a:extLst>
              <a:ext uri="{FF2B5EF4-FFF2-40B4-BE49-F238E27FC236}">
                <a16:creationId xmlns:a16="http://schemas.microsoft.com/office/drawing/2014/main" id="{10B9C26A-4E08-4DD5-8CCC-82E2CC415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84" y="1466073"/>
            <a:ext cx="4182256" cy="3123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nws.noaa.gov/om/heat/heat-images/Heat_Illness.jpg">
            <a:extLst>
              <a:ext uri="{FF2B5EF4-FFF2-40B4-BE49-F238E27FC236}">
                <a16:creationId xmlns:a16="http://schemas.microsoft.com/office/drawing/2014/main" id="{6D48C4DC-0317-434C-B43B-72C8AD639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569" y="725671"/>
            <a:ext cx="4306458" cy="557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2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6C8A-7CAB-4EF3-A722-49548D9E4F90}"/>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3FBEA1CE-A8D2-41B4-8059-E4E512194010}"/>
              </a:ext>
            </a:extLst>
          </p:cNvPr>
          <p:cNvSpPr>
            <a:spLocks noGrp="1"/>
          </p:cNvSpPr>
          <p:nvPr>
            <p:ph idx="1"/>
          </p:nvPr>
        </p:nvSpPr>
        <p:spPr>
          <a:xfrm>
            <a:off x="304800" y="1447800"/>
            <a:ext cx="8544732" cy="4813515"/>
          </a:xfrm>
        </p:spPr>
        <p:txBody>
          <a:bodyPr/>
          <a:lstStyle/>
          <a:p>
            <a:endParaRPr lang="en-US" dirty="0"/>
          </a:p>
        </p:txBody>
      </p:sp>
      <p:sp>
        <p:nvSpPr>
          <p:cNvPr id="4" name="Slide Number Placeholder 3">
            <a:extLst>
              <a:ext uri="{FF2B5EF4-FFF2-40B4-BE49-F238E27FC236}">
                <a16:creationId xmlns:a16="http://schemas.microsoft.com/office/drawing/2014/main" id="{3BD0DBF4-3D68-40C5-BB02-1848DBE5584A}"/>
              </a:ext>
            </a:extLst>
          </p:cNvPr>
          <p:cNvSpPr>
            <a:spLocks noGrp="1"/>
          </p:cNvSpPr>
          <p:nvPr>
            <p:ph type="sldNum" sz="quarter" idx="12"/>
          </p:nvPr>
        </p:nvSpPr>
        <p:spPr/>
        <p:txBody>
          <a:bodyPr/>
          <a:lstStyle/>
          <a:p>
            <a:fld id="{B27AF178-B552-4522-9352-F8E2C43E6FD7}" type="slidenum">
              <a:rPr lang="en-US" altLang="en-US" smtClean="0"/>
              <a:pPr/>
              <a:t>4</a:t>
            </a:fld>
            <a:endParaRPr lang="en-US" altLang="en-US"/>
          </a:p>
        </p:txBody>
      </p:sp>
      <p:pic>
        <p:nvPicPr>
          <p:cNvPr id="10242" name="Picture 2" descr="Image result for human">
            <a:extLst>
              <a:ext uri="{FF2B5EF4-FFF2-40B4-BE49-F238E27FC236}">
                <a16:creationId xmlns:a16="http://schemas.microsoft.com/office/drawing/2014/main" id="{EC2520EE-05A6-4235-AB95-78B77F49B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951" y="927338"/>
            <a:ext cx="2191108" cy="14607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infrastructure and buildings cartoon">
            <a:extLst>
              <a:ext uri="{FF2B5EF4-FFF2-40B4-BE49-F238E27FC236}">
                <a16:creationId xmlns:a16="http://schemas.microsoft.com/office/drawing/2014/main" id="{993A8F45-5322-4F3B-9169-1311B0B9E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682" y="1046471"/>
            <a:ext cx="1655169" cy="204178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air conditioner cartoon">
            <a:extLst>
              <a:ext uri="{FF2B5EF4-FFF2-40B4-BE49-F238E27FC236}">
                <a16:creationId xmlns:a16="http://schemas.microsoft.com/office/drawing/2014/main" id="{818BED25-8D69-417B-B7D6-98F130B7C7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92" y="2884637"/>
            <a:ext cx="2572979" cy="191983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cost">
            <a:extLst>
              <a:ext uri="{FF2B5EF4-FFF2-40B4-BE49-F238E27FC236}">
                <a16:creationId xmlns:a16="http://schemas.microsoft.com/office/drawing/2014/main" id="{58ED811D-138C-4576-877D-A7F9A408D143}"/>
              </a:ext>
            </a:extLst>
          </p:cNvPr>
          <p:cNvSpPr>
            <a:spLocks noChangeAspect="1" noChangeArrowheads="1"/>
          </p:cNvSpPr>
          <p:nvPr/>
        </p:nvSpPr>
        <p:spPr bwMode="auto">
          <a:xfrm>
            <a:off x="4005532" y="4570562"/>
            <a:ext cx="2002766" cy="20027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0" name="Picture 10" descr="Related image">
            <a:extLst>
              <a:ext uri="{FF2B5EF4-FFF2-40B4-BE49-F238E27FC236}">
                <a16:creationId xmlns:a16="http://schemas.microsoft.com/office/drawing/2014/main" id="{825C0714-D2DC-43E9-B1A3-3BA99160C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4865" y="4593166"/>
            <a:ext cx="1269671" cy="190252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agriculture heat wave">
            <a:extLst>
              <a:ext uri="{FF2B5EF4-FFF2-40B4-BE49-F238E27FC236}">
                <a16:creationId xmlns:a16="http://schemas.microsoft.com/office/drawing/2014/main" id="{0660C489-33B3-4AF1-B7CC-A11FBD40CD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740" y="4761780"/>
            <a:ext cx="2324673" cy="1548532"/>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Image result for water consumption">
            <a:extLst>
              <a:ext uri="{FF2B5EF4-FFF2-40B4-BE49-F238E27FC236}">
                <a16:creationId xmlns:a16="http://schemas.microsoft.com/office/drawing/2014/main" id="{88EEBA7F-4E88-4C90-B40C-3214041DA9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5525" y="3025177"/>
            <a:ext cx="2254369" cy="130330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CFBEF624-E98F-421A-84A9-B0695D90A543}"/>
              </a:ext>
            </a:extLst>
          </p:cNvPr>
          <p:cNvSpPr/>
          <p:nvPr/>
        </p:nvSpPr>
        <p:spPr>
          <a:xfrm>
            <a:off x="3726610" y="3174521"/>
            <a:ext cx="2018581" cy="9834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Heat Wave</a:t>
            </a:r>
          </a:p>
        </p:txBody>
      </p:sp>
    </p:spTree>
    <p:extLst>
      <p:ext uri="{BB962C8B-B14F-4D97-AF65-F5344CB8AC3E}">
        <p14:creationId xmlns:p14="http://schemas.microsoft.com/office/powerpoint/2010/main" val="54743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3786-EE42-4A93-9228-24D87C4C371D}"/>
              </a:ext>
            </a:extLst>
          </p:cNvPr>
          <p:cNvSpPr>
            <a:spLocks noGrp="1"/>
          </p:cNvSpPr>
          <p:nvPr>
            <p:ph type="title"/>
          </p:nvPr>
        </p:nvSpPr>
        <p:spPr/>
        <p:txBody>
          <a:bodyPr/>
          <a:lstStyle/>
          <a:p>
            <a:r>
              <a:rPr lang="en-US" altLang="zh-CN" dirty="0"/>
              <a:t>Heat Wave</a:t>
            </a:r>
            <a:endParaRPr lang="en-US" dirty="0"/>
          </a:p>
        </p:txBody>
      </p:sp>
      <p:sp>
        <p:nvSpPr>
          <p:cNvPr id="4" name="Slide Number Placeholder 3">
            <a:extLst>
              <a:ext uri="{FF2B5EF4-FFF2-40B4-BE49-F238E27FC236}">
                <a16:creationId xmlns:a16="http://schemas.microsoft.com/office/drawing/2014/main" id="{C3A84D85-6E13-47CD-8439-E84F7EEDABE0}"/>
              </a:ext>
            </a:extLst>
          </p:cNvPr>
          <p:cNvSpPr>
            <a:spLocks noGrp="1"/>
          </p:cNvSpPr>
          <p:nvPr>
            <p:ph type="sldNum" sz="quarter" idx="12"/>
          </p:nvPr>
        </p:nvSpPr>
        <p:spPr/>
        <p:txBody>
          <a:bodyPr/>
          <a:lstStyle/>
          <a:p>
            <a:fld id="{B27AF178-B552-4522-9352-F8E2C43E6FD7}" type="slidenum">
              <a:rPr lang="en-US" altLang="en-US" smtClean="0"/>
              <a:pPr/>
              <a:t>5</a:t>
            </a:fld>
            <a:endParaRPr lang="en-US" altLang="en-US"/>
          </a:p>
        </p:txBody>
      </p:sp>
      <p:pic>
        <p:nvPicPr>
          <p:cNvPr id="1026" name="Picture 2" descr="https://scijinks.gov/review/heat/heat-figure.jpg">
            <a:extLst>
              <a:ext uri="{FF2B5EF4-FFF2-40B4-BE49-F238E27FC236}">
                <a16:creationId xmlns:a16="http://schemas.microsoft.com/office/drawing/2014/main" id="{F3B3D486-1507-48F4-9232-4568A3803A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3075" y="1413281"/>
            <a:ext cx="7023561" cy="38482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0BD35DF-AC49-4BF5-94B6-D8C2FD732437}"/>
              </a:ext>
            </a:extLst>
          </p:cNvPr>
          <p:cNvSpPr txBox="1">
            <a:spLocks/>
          </p:cNvSpPr>
          <p:nvPr/>
        </p:nvSpPr>
        <p:spPr bwMode="auto">
          <a:xfrm>
            <a:off x="647075" y="5503888"/>
            <a:ext cx="7162801" cy="57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High-pressure systems can create a 'cap' that traps air in one place as it warms</a:t>
            </a:r>
          </a:p>
        </p:txBody>
      </p:sp>
    </p:spTree>
    <p:extLst>
      <p:ext uri="{BB962C8B-B14F-4D97-AF65-F5344CB8AC3E}">
        <p14:creationId xmlns:p14="http://schemas.microsoft.com/office/powerpoint/2010/main" val="292835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1186" y="5027345"/>
            <a:ext cx="4572000" cy="2000548"/>
          </a:xfrm>
          <a:prstGeom prst="rect">
            <a:avLst/>
          </a:prstGeom>
        </p:spPr>
        <p:txBody>
          <a:bodyPr>
            <a:spAutoFit/>
          </a:bodyPr>
          <a:lstStyle/>
          <a:p>
            <a:r>
              <a:rPr lang="en-US" sz="1600" dirty="0" err="1">
                <a:solidFill>
                  <a:srgbClr val="231F20"/>
                </a:solidFill>
              </a:rPr>
              <a:t>dH</a:t>
            </a:r>
            <a:r>
              <a:rPr lang="en-US" sz="1600" dirty="0">
                <a:solidFill>
                  <a:srgbClr val="231F20"/>
                </a:solidFill>
              </a:rPr>
              <a:t>/</a:t>
            </a:r>
            <a:r>
              <a:rPr lang="en-US" sz="1600" dirty="0" err="1">
                <a:solidFill>
                  <a:srgbClr val="231F20"/>
                </a:solidFill>
              </a:rPr>
              <a:t>dt</a:t>
            </a:r>
            <a:r>
              <a:rPr lang="en-US" sz="1600" dirty="0">
                <a:solidFill>
                  <a:srgbClr val="231F20"/>
                </a:solidFill>
              </a:rPr>
              <a:t> refers to the change of energy within the same layer</a:t>
            </a:r>
          </a:p>
          <a:p>
            <a:r>
              <a:rPr lang="en-US" altLang="zh-CN" sz="1600" dirty="0">
                <a:solidFill>
                  <a:srgbClr val="231F20"/>
                </a:solidFill>
              </a:rPr>
              <a:t>Rn is net radiation</a:t>
            </a:r>
          </a:p>
          <a:p>
            <a:r>
              <a:rPr lang="el-GR" sz="1600" dirty="0">
                <a:solidFill>
                  <a:srgbClr val="231F20"/>
                </a:solidFill>
              </a:rPr>
              <a:t>λ</a:t>
            </a:r>
            <a:r>
              <a:rPr lang="en-US" altLang="zh-CN" sz="1600" dirty="0">
                <a:solidFill>
                  <a:srgbClr val="231F20"/>
                </a:solidFill>
              </a:rPr>
              <a:t>E is the latent heat flux</a:t>
            </a:r>
            <a:endParaRPr lang="en-US" sz="1600" dirty="0">
              <a:solidFill>
                <a:srgbClr val="231F20"/>
              </a:solidFill>
            </a:endParaRPr>
          </a:p>
          <a:p>
            <a:r>
              <a:rPr lang="en-US" sz="1600" dirty="0">
                <a:solidFill>
                  <a:srgbClr val="231F20"/>
                </a:solidFill>
              </a:rPr>
              <a:t>SH is sensible heat flux</a:t>
            </a:r>
          </a:p>
          <a:p>
            <a:r>
              <a:rPr lang="en-US" sz="1600" dirty="0">
                <a:solidFill>
                  <a:srgbClr val="231F20"/>
                </a:solidFill>
              </a:rPr>
              <a:t>G is ground heat flux</a:t>
            </a:r>
          </a:p>
          <a:p>
            <a:br>
              <a:rPr lang="en-US" sz="1400" dirty="0"/>
            </a:br>
            <a:endParaRPr lang="en-US" sz="1400" dirty="0"/>
          </a:p>
        </p:txBody>
      </p:sp>
      <p:pic>
        <p:nvPicPr>
          <p:cNvPr id="11" name="Picture 10"/>
          <p:cNvPicPr>
            <a:picLocks noChangeAspect="1"/>
          </p:cNvPicPr>
          <p:nvPr/>
        </p:nvPicPr>
        <p:blipFill>
          <a:blip r:embed="rId4"/>
          <a:stretch>
            <a:fillRect/>
          </a:stretch>
        </p:blipFill>
        <p:spPr>
          <a:xfrm>
            <a:off x="1327426" y="853491"/>
            <a:ext cx="7816574" cy="3663694"/>
          </a:xfrm>
          <a:prstGeom prst="rect">
            <a:avLst/>
          </a:prstGeom>
        </p:spPr>
      </p:pic>
      <p:sp>
        <p:nvSpPr>
          <p:cNvPr id="2" name="Title 1"/>
          <p:cNvSpPr>
            <a:spLocks noGrp="1"/>
          </p:cNvSpPr>
          <p:nvPr>
            <p:ph type="title"/>
          </p:nvPr>
        </p:nvSpPr>
        <p:spPr>
          <a:xfrm>
            <a:off x="1432034" y="354874"/>
            <a:ext cx="7391400" cy="762000"/>
          </a:xfrm>
        </p:spPr>
        <p:txBody>
          <a:bodyPr/>
          <a:lstStyle/>
          <a:p>
            <a:r>
              <a:rPr lang="en-US" altLang="zh-CN" dirty="0"/>
              <a:t>Land-atmosphere Interaction</a:t>
            </a:r>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6</a:t>
            </a:fld>
            <a:endParaRPr lang="en-US" altLang="en-US" dirty="0"/>
          </a:p>
        </p:txBody>
      </p:sp>
      <p:sp>
        <p:nvSpPr>
          <p:cNvPr id="10" name="Content Placeholder 9"/>
          <p:cNvSpPr>
            <a:spLocks noGrp="1"/>
          </p:cNvSpPr>
          <p:nvPr>
            <p:ph idx="1"/>
          </p:nvPr>
        </p:nvSpPr>
        <p:spPr>
          <a:xfrm>
            <a:off x="168164" y="4835445"/>
            <a:ext cx="4797973" cy="4678363"/>
          </a:xfrm>
        </p:spPr>
        <p:txBody>
          <a:bodyPr/>
          <a:lstStyle/>
          <a:p>
            <a:r>
              <a:rPr lang="en-US" sz="1600" b="0" dirty="0"/>
              <a:t>dS/</a:t>
            </a:r>
            <a:r>
              <a:rPr lang="en-US" sz="1600" b="0" dirty="0" err="1"/>
              <a:t>dt</a:t>
            </a:r>
            <a:r>
              <a:rPr lang="en-US" sz="1600" b="0" dirty="0"/>
              <a:t> is the change of water content within the given layer</a:t>
            </a:r>
          </a:p>
          <a:p>
            <a:r>
              <a:rPr lang="en-US" sz="1600" b="0" dirty="0"/>
              <a:t>P is the precipitation</a:t>
            </a:r>
          </a:p>
          <a:p>
            <a:r>
              <a:rPr lang="en-US" sz="1600" b="0" dirty="0"/>
              <a:t>E is the evapotranspiration</a:t>
            </a:r>
          </a:p>
          <a:p>
            <a:r>
              <a:rPr lang="en-US" sz="1600" b="0" dirty="0" err="1"/>
              <a:t>Rs</a:t>
            </a:r>
            <a:r>
              <a:rPr lang="en-US" sz="1600" b="0" dirty="0"/>
              <a:t> is the surface runoff,</a:t>
            </a:r>
          </a:p>
          <a:p>
            <a:r>
              <a:rPr lang="en-US" sz="1600" b="0" dirty="0" err="1"/>
              <a:t>Rg</a:t>
            </a:r>
            <a:r>
              <a:rPr lang="en-US" sz="1600" b="0" dirty="0"/>
              <a:t> is the drainage </a:t>
            </a:r>
          </a:p>
          <a:p>
            <a:endParaRPr lang="en-US" sz="1800" dirty="0"/>
          </a:p>
        </p:txBody>
      </p:sp>
      <p:sp>
        <p:nvSpPr>
          <p:cNvPr id="14" name="Rectangle 13"/>
          <p:cNvSpPr/>
          <p:nvPr/>
        </p:nvSpPr>
        <p:spPr>
          <a:xfrm>
            <a:off x="6832154" y="6550223"/>
            <a:ext cx="3451085" cy="307777"/>
          </a:xfrm>
          <a:prstGeom prst="rect">
            <a:avLst/>
          </a:prstGeom>
        </p:spPr>
        <p:txBody>
          <a:bodyPr wrap="square">
            <a:spAutoFit/>
          </a:bodyPr>
          <a:lstStyle/>
          <a:p>
            <a:r>
              <a:rPr lang="en-US" sz="1400" i="1" dirty="0">
                <a:solidFill>
                  <a:schemeClr val="bg1"/>
                </a:solidFill>
              </a:rPr>
              <a:t>(</a:t>
            </a:r>
            <a:r>
              <a:rPr lang="en-US" sz="1400" i="1" dirty="0" err="1">
                <a:solidFill>
                  <a:schemeClr val="bg1"/>
                </a:solidFill>
              </a:rPr>
              <a:t>Seneviratne</a:t>
            </a:r>
            <a:r>
              <a:rPr lang="en-US" sz="1400" i="1" dirty="0">
                <a:solidFill>
                  <a:schemeClr val="bg1"/>
                </a:solidFill>
              </a:rPr>
              <a:t> et al. 2010)</a:t>
            </a:r>
          </a:p>
        </p:txBody>
      </p:sp>
      <p:pic>
        <p:nvPicPr>
          <p:cNvPr id="13" name="Picture 12"/>
          <p:cNvPicPr>
            <a:picLocks noChangeAspect="1"/>
          </p:cNvPicPr>
          <p:nvPr/>
        </p:nvPicPr>
        <p:blipFill>
          <a:blip r:embed="rId5"/>
          <a:stretch>
            <a:fillRect/>
          </a:stretch>
        </p:blipFill>
        <p:spPr>
          <a:xfrm>
            <a:off x="5907125" y="4465789"/>
            <a:ext cx="2732112" cy="670141"/>
          </a:xfrm>
          <a:prstGeom prst="rect">
            <a:avLst/>
          </a:prstGeom>
        </p:spPr>
      </p:pic>
      <p:pic>
        <p:nvPicPr>
          <p:cNvPr id="12" name="Picture 11"/>
          <p:cNvPicPr>
            <a:picLocks noChangeAspect="1"/>
          </p:cNvPicPr>
          <p:nvPr/>
        </p:nvPicPr>
        <p:blipFill>
          <a:blip r:embed="rId6"/>
          <a:stretch>
            <a:fillRect/>
          </a:stretch>
        </p:blipFill>
        <p:spPr>
          <a:xfrm>
            <a:off x="1715453" y="4226891"/>
            <a:ext cx="2466499" cy="644653"/>
          </a:xfrm>
          <a:prstGeom prst="rect">
            <a:avLst/>
          </a:prstGeom>
        </p:spPr>
      </p:pic>
      <p:grpSp>
        <p:nvGrpSpPr>
          <p:cNvPr id="6" name="Group 5"/>
          <p:cNvGrpSpPr/>
          <p:nvPr/>
        </p:nvGrpSpPr>
        <p:grpSpPr>
          <a:xfrm>
            <a:off x="2649385" y="4346747"/>
            <a:ext cx="4792068" cy="657867"/>
            <a:chOff x="2680382" y="4393242"/>
            <a:chExt cx="4792068" cy="657867"/>
          </a:xfrm>
        </p:grpSpPr>
        <p:sp>
          <p:nvSpPr>
            <p:cNvPr id="15" name="Oval 14"/>
            <p:cNvSpPr/>
            <p:nvPr/>
          </p:nvSpPr>
          <p:spPr>
            <a:xfrm>
              <a:off x="2680382" y="4393242"/>
              <a:ext cx="225083" cy="4360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47367" y="4615011"/>
              <a:ext cx="225083" cy="4360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96387995"/>
      </p:ext>
    </p:extLst>
  </p:cSld>
  <p:clrMapOvr>
    <a:masterClrMapping/>
  </p:clrMapOvr>
  <mc:AlternateContent xmlns:mc="http://schemas.openxmlformats.org/markup-compatibility/2006" xmlns:p14="http://schemas.microsoft.com/office/powerpoint/2010/main">
    <mc:Choice Requires="p14">
      <p:transition spd="slow" p14:dur="2000" advTm="78232"/>
    </mc:Choice>
    <mc:Fallback xmlns="">
      <p:transition spd="slow" advTm="782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7AF178-B552-4522-9352-F8E2C43E6FD7}" type="slidenum">
              <a:rPr lang="en-US" altLang="en-US" smtClean="0"/>
              <a:pPr/>
              <a:t>7</a:t>
            </a:fld>
            <a:endParaRPr lang="en-US" altLang="en-US"/>
          </a:p>
        </p:txBody>
      </p:sp>
      <p:pic>
        <p:nvPicPr>
          <p:cNvPr id="3" name="Picture 2"/>
          <p:cNvPicPr>
            <a:picLocks noChangeAspect="1"/>
          </p:cNvPicPr>
          <p:nvPr/>
        </p:nvPicPr>
        <p:blipFill>
          <a:blip r:embed="rId3"/>
          <a:stretch>
            <a:fillRect/>
          </a:stretch>
        </p:blipFill>
        <p:spPr>
          <a:xfrm>
            <a:off x="442030" y="1260114"/>
            <a:ext cx="7669267" cy="3973068"/>
          </a:xfrm>
          <a:prstGeom prst="rect">
            <a:avLst/>
          </a:prstGeom>
        </p:spPr>
      </p:pic>
      <p:sp>
        <p:nvSpPr>
          <p:cNvPr id="6" name="Content Placeholder 9"/>
          <p:cNvSpPr txBox="1">
            <a:spLocks/>
          </p:cNvSpPr>
          <p:nvPr/>
        </p:nvSpPr>
        <p:spPr bwMode="auto">
          <a:xfrm>
            <a:off x="609600" y="540082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t> Definition of soil moisture regimes and corresponding evapotranspiration regimes</a:t>
            </a:r>
          </a:p>
        </p:txBody>
      </p:sp>
      <p:sp>
        <p:nvSpPr>
          <p:cNvPr id="7" name="Rectangle 6"/>
          <p:cNvSpPr/>
          <p:nvPr/>
        </p:nvSpPr>
        <p:spPr>
          <a:xfrm>
            <a:off x="6311892" y="5973467"/>
            <a:ext cx="3451085" cy="307777"/>
          </a:xfrm>
          <a:prstGeom prst="rect">
            <a:avLst/>
          </a:prstGeom>
        </p:spPr>
        <p:txBody>
          <a:bodyPr wrap="square">
            <a:spAutoFit/>
          </a:bodyPr>
          <a:lstStyle/>
          <a:p>
            <a:r>
              <a:rPr lang="en-US" sz="1400" i="1" dirty="0"/>
              <a:t>(</a:t>
            </a:r>
            <a:r>
              <a:rPr lang="en-US" sz="1400" i="1" dirty="0" err="1"/>
              <a:t>Seneviratne</a:t>
            </a:r>
            <a:r>
              <a:rPr lang="en-US" sz="1400" i="1" dirty="0"/>
              <a:t> et al. 2010)</a:t>
            </a:r>
          </a:p>
        </p:txBody>
      </p:sp>
      <p:sp>
        <p:nvSpPr>
          <p:cNvPr id="8" name="Rectangle 7"/>
          <p:cNvSpPr/>
          <p:nvPr/>
        </p:nvSpPr>
        <p:spPr>
          <a:xfrm>
            <a:off x="1307809" y="400231"/>
            <a:ext cx="7520881" cy="892552"/>
          </a:xfrm>
          <a:prstGeom prst="rect">
            <a:avLst/>
          </a:prstGeom>
        </p:spPr>
        <p:txBody>
          <a:bodyPr wrap="square">
            <a:spAutoFit/>
          </a:bodyPr>
          <a:lstStyle/>
          <a:p>
            <a:r>
              <a:rPr lang="en-US" sz="2800" b="1" dirty="0"/>
              <a:t>Soil moisture–evapotranspiration coupling</a:t>
            </a:r>
          </a:p>
          <a:p>
            <a:pPr algn="ctr"/>
            <a:r>
              <a:rPr lang="en-US" sz="2400" i="1" dirty="0"/>
              <a:t>Three regimes</a:t>
            </a:r>
          </a:p>
        </p:txBody>
      </p:sp>
      <p:sp>
        <p:nvSpPr>
          <p:cNvPr id="2" name="TextBox 1">
            <a:extLst>
              <a:ext uri="{FF2B5EF4-FFF2-40B4-BE49-F238E27FC236}">
                <a16:creationId xmlns:a16="http://schemas.microsoft.com/office/drawing/2014/main" id="{F2924C8C-8B70-4EFB-B8AE-814DB414AE22}"/>
              </a:ext>
            </a:extLst>
          </p:cNvPr>
          <p:cNvSpPr txBox="1"/>
          <p:nvPr/>
        </p:nvSpPr>
        <p:spPr>
          <a:xfrm>
            <a:off x="203200" y="1130300"/>
            <a:ext cx="2692400" cy="369332"/>
          </a:xfrm>
          <a:prstGeom prst="rect">
            <a:avLst/>
          </a:prstGeom>
          <a:noFill/>
        </p:spPr>
        <p:txBody>
          <a:bodyPr wrap="square" rtlCol="0">
            <a:spAutoFit/>
          </a:bodyPr>
          <a:lstStyle/>
          <a:p>
            <a:r>
              <a:rPr lang="en-US" dirty="0"/>
              <a:t>Evaporation Fraction</a:t>
            </a:r>
          </a:p>
        </p:txBody>
      </p:sp>
    </p:spTree>
    <p:extLst>
      <p:ext uri="{BB962C8B-B14F-4D97-AF65-F5344CB8AC3E}">
        <p14:creationId xmlns:p14="http://schemas.microsoft.com/office/powerpoint/2010/main" val="2526910677"/>
      </p:ext>
    </p:extLst>
  </p:cSld>
  <p:clrMapOvr>
    <a:masterClrMapping/>
  </p:clrMapOvr>
  <mc:AlternateContent xmlns:mc="http://schemas.openxmlformats.org/markup-compatibility/2006" xmlns:p14="http://schemas.microsoft.com/office/powerpoint/2010/main">
    <mc:Choice Requires="p14">
      <p:transition spd="slow" p14:dur="2000" advTm="91668"/>
    </mc:Choice>
    <mc:Fallback xmlns="">
      <p:transition spd="slow" advTm="9166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EB90-81D8-4C5E-A5FF-E15281B4ECDA}"/>
              </a:ext>
            </a:extLst>
          </p:cNvPr>
          <p:cNvSpPr>
            <a:spLocks noGrp="1"/>
          </p:cNvSpPr>
          <p:nvPr>
            <p:ph type="title"/>
          </p:nvPr>
        </p:nvSpPr>
        <p:spPr/>
        <p:txBody>
          <a:bodyPr/>
          <a:lstStyle/>
          <a:p>
            <a:r>
              <a:rPr lang="en-US" dirty="0"/>
              <a:t>2003 European Summer Heat Wave</a:t>
            </a:r>
          </a:p>
        </p:txBody>
      </p:sp>
      <p:graphicFrame>
        <p:nvGraphicFramePr>
          <p:cNvPr id="5" name="Content Placeholder 4">
            <a:extLst>
              <a:ext uri="{FF2B5EF4-FFF2-40B4-BE49-F238E27FC236}">
                <a16:creationId xmlns:a16="http://schemas.microsoft.com/office/drawing/2014/main" id="{0D30EE42-AE50-4BB6-9983-11FB70599092}"/>
              </a:ext>
            </a:extLst>
          </p:cNvPr>
          <p:cNvGraphicFramePr>
            <a:graphicFrameLocks noGrp="1"/>
          </p:cNvGraphicFramePr>
          <p:nvPr>
            <p:ph idx="1"/>
            <p:extLst>
              <p:ext uri="{D42A27DB-BD31-4B8C-83A1-F6EECF244321}">
                <p14:modId xmlns:p14="http://schemas.microsoft.com/office/powerpoint/2010/main" val="2346098640"/>
              </p:ext>
            </p:extLst>
          </p:nvPr>
        </p:nvGraphicFramePr>
        <p:xfrm>
          <a:off x="5244678" y="1431986"/>
          <a:ext cx="3899322" cy="1431985"/>
        </p:xfrm>
        <a:graphic>
          <a:graphicData uri="http://schemas.openxmlformats.org/drawingml/2006/table">
            <a:tbl>
              <a:tblPr/>
              <a:tblGrid>
                <a:gridCol w="1449420">
                  <a:extLst>
                    <a:ext uri="{9D8B030D-6E8A-4147-A177-3AD203B41FA5}">
                      <a16:colId xmlns:a16="http://schemas.microsoft.com/office/drawing/2014/main" val="2035916100"/>
                    </a:ext>
                  </a:extLst>
                </a:gridCol>
                <a:gridCol w="2449902">
                  <a:extLst>
                    <a:ext uri="{9D8B030D-6E8A-4147-A177-3AD203B41FA5}">
                      <a16:colId xmlns:a16="http://schemas.microsoft.com/office/drawing/2014/main" val="2715293680"/>
                    </a:ext>
                  </a:extLst>
                </a:gridCol>
              </a:tblGrid>
              <a:tr h="690113">
                <a:tc>
                  <a:txBody>
                    <a:bodyPr/>
                    <a:lstStyle/>
                    <a:p>
                      <a:pPr algn="l" fontAlgn="t"/>
                      <a:r>
                        <a:rPr lang="en-US" b="1" dirty="0">
                          <a:effectLst/>
                        </a:rPr>
                        <a:t>Dates</a:t>
                      </a:r>
                    </a:p>
                  </a:txBody>
                  <a:tcPr marL="38100" marR="38100" marT="38100" marB="381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dirty="0">
                          <a:effectLst/>
                        </a:rPr>
                        <a:t>July to August 2003</a:t>
                      </a:r>
                    </a:p>
                  </a:txBody>
                  <a:tcPr marL="38100" marR="38100" marT="38100" marB="381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16512673"/>
                  </a:ext>
                </a:extLst>
              </a:tr>
              <a:tr h="741872">
                <a:tc>
                  <a:txBody>
                    <a:bodyPr/>
                    <a:lstStyle/>
                    <a:p>
                      <a:pPr algn="l" fontAlgn="t"/>
                      <a:r>
                        <a:rPr lang="en-US" b="1" dirty="0">
                          <a:effectLst/>
                        </a:rPr>
                        <a:t>Areas affected</a:t>
                      </a:r>
                    </a:p>
                  </a:txBody>
                  <a:tcPr marL="38100" marR="38100" marT="38100" marB="381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CFCFCF"/>
                      </a:solidFill>
                      <a:prstDash val="solid"/>
                      <a:round/>
                      <a:headEnd type="none" w="med" len="med"/>
                      <a:tailEnd type="none" w="med" len="med"/>
                    </a:lnB>
                    <a:solidFill>
                      <a:srgbClr val="F8F9FA"/>
                    </a:solidFill>
                  </a:tcPr>
                </a:tc>
                <a:tc>
                  <a:txBody>
                    <a:bodyPr/>
                    <a:lstStyle/>
                    <a:p>
                      <a:pPr algn="l" fontAlgn="t"/>
                      <a:r>
                        <a:rPr lang="en-US" dirty="0">
                          <a:effectLst/>
                        </a:rPr>
                        <a:t>Mostly Western Europe (France most)</a:t>
                      </a:r>
                    </a:p>
                  </a:txBody>
                  <a:tcPr marL="38100" marR="38100" marT="38100" marB="381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CFCFCF"/>
                      </a:solidFill>
                      <a:prstDash val="solid"/>
                      <a:round/>
                      <a:headEnd type="none" w="med" len="med"/>
                      <a:tailEnd type="none" w="med" len="med"/>
                    </a:lnB>
                    <a:solidFill>
                      <a:srgbClr val="F8F9FA"/>
                    </a:solidFill>
                  </a:tcPr>
                </a:tc>
                <a:extLst>
                  <a:ext uri="{0D108BD9-81ED-4DB2-BD59-A6C34878D82A}">
                    <a16:rowId xmlns:a16="http://schemas.microsoft.com/office/drawing/2014/main" val="2272308305"/>
                  </a:ext>
                </a:extLst>
              </a:tr>
            </a:tbl>
          </a:graphicData>
        </a:graphic>
      </p:graphicFrame>
      <p:sp>
        <p:nvSpPr>
          <p:cNvPr id="4" name="Slide Number Placeholder 3">
            <a:extLst>
              <a:ext uri="{FF2B5EF4-FFF2-40B4-BE49-F238E27FC236}">
                <a16:creationId xmlns:a16="http://schemas.microsoft.com/office/drawing/2014/main" id="{AA4DFF24-3395-4D9F-B55D-CB019B79430F}"/>
              </a:ext>
            </a:extLst>
          </p:cNvPr>
          <p:cNvSpPr>
            <a:spLocks noGrp="1"/>
          </p:cNvSpPr>
          <p:nvPr>
            <p:ph type="sldNum" sz="quarter" idx="12"/>
          </p:nvPr>
        </p:nvSpPr>
        <p:spPr/>
        <p:txBody>
          <a:bodyPr/>
          <a:lstStyle/>
          <a:p>
            <a:fld id="{B27AF178-B552-4522-9352-F8E2C43E6FD7}" type="slidenum">
              <a:rPr lang="en-US" altLang="en-US" smtClean="0"/>
              <a:pPr/>
              <a:t>8</a:t>
            </a:fld>
            <a:endParaRPr lang="en-US" altLang="en-US"/>
          </a:p>
        </p:txBody>
      </p:sp>
      <p:sp>
        <p:nvSpPr>
          <p:cNvPr id="6" name="TextBox 5">
            <a:extLst>
              <a:ext uri="{FF2B5EF4-FFF2-40B4-BE49-F238E27FC236}">
                <a16:creationId xmlns:a16="http://schemas.microsoft.com/office/drawing/2014/main" id="{3DDB9EFD-B93C-426B-AD7D-BE7FC8577D32}"/>
              </a:ext>
            </a:extLst>
          </p:cNvPr>
          <p:cNvSpPr txBox="1"/>
          <p:nvPr/>
        </p:nvSpPr>
        <p:spPr>
          <a:xfrm>
            <a:off x="5158595" y="3588590"/>
            <a:ext cx="3571337" cy="1384995"/>
          </a:xfrm>
          <a:prstGeom prst="rect">
            <a:avLst/>
          </a:prstGeom>
          <a:noFill/>
        </p:spPr>
        <p:txBody>
          <a:bodyPr wrap="square" rtlCol="0">
            <a:spAutoFit/>
          </a:bodyPr>
          <a:lstStyle/>
          <a:p>
            <a:r>
              <a:rPr lang="en-US" sz="2800" b="1" i="1" dirty="0">
                <a:solidFill>
                  <a:srgbClr val="FF0000"/>
                </a:solidFill>
              </a:rPr>
              <a:t>The hottest summer on record since 1954</a:t>
            </a:r>
          </a:p>
        </p:txBody>
      </p:sp>
      <p:pic>
        <p:nvPicPr>
          <p:cNvPr id="9" name="Picture 8">
            <a:extLst>
              <a:ext uri="{FF2B5EF4-FFF2-40B4-BE49-F238E27FC236}">
                <a16:creationId xmlns:a16="http://schemas.microsoft.com/office/drawing/2014/main" id="{C60DABE5-AB42-40FE-8E34-B2E8A43CF15E}"/>
              </a:ext>
            </a:extLst>
          </p:cNvPr>
          <p:cNvPicPr>
            <a:picLocks noChangeAspect="1"/>
          </p:cNvPicPr>
          <p:nvPr/>
        </p:nvPicPr>
        <p:blipFill>
          <a:blip r:embed="rId3"/>
          <a:stretch>
            <a:fillRect/>
          </a:stretch>
        </p:blipFill>
        <p:spPr>
          <a:xfrm>
            <a:off x="0" y="1436657"/>
            <a:ext cx="5055709" cy="4788712"/>
          </a:xfrm>
          <a:prstGeom prst="rect">
            <a:avLst/>
          </a:prstGeom>
        </p:spPr>
      </p:pic>
    </p:spTree>
    <p:extLst>
      <p:ext uri="{BB962C8B-B14F-4D97-AF65-F5344CB8AC3E}">
        <p14:creationId xmlns:p14="http://schemas.microsoft.com/office/powerpoint/2010/main" val="205036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FBE-A633-494C-AA58-7484B01AF7AD}"/>
              </a:ext>
            </a:extLst>
          </p:cNvPr>
          <p:cNvSpPr>
            <a:spLocks noGrp="1"/>
          </p:cNvSpPr>
          <p:nvPr>
            <p:ph type="title"/>
          </p:nvPr>
        </p:nvSpPr>
        <p:spPr/>
        <p:txBody>
          <a:bodyPr/>
          <a:lstStyle/>
          <a:p>
            <a:r>
              <a:rPr lang="en-US" dirty="0"/>
              <a:t>2003 European Summer Heat Wave</a:t>
            </a:r>
          </a:p>
        </p:txBody>
      </p:sp>
      <p:sp>
        <p:nvSpPr>
          <p:cNvPr id="3" name="Content Placeholder 2">
            <a:extLst>
              <a:ext uri="{FF2B5EF4-FFF2-40B4-BE49-F238E27FC236}">
                <a16:creationId xmlns:a16="http://schemas.microsoft.com/office/drawing/2014/main" id="{92EE7B65-8F18-4A99-BC68-305A5485296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A232C7E-AD3B-432F-A957-8EF29B7DD421}"/>
              </a:ext>
            </a:extLst>
          </p:cNvPr>
          <p:cNvSpPr>
            <a:spLocks noGrp="1"/>
          </p:cNvSpPr>
          <p:nvPr>
            <p:ph type="sldNum" sz="quarter" idx="12"/>
          </p:nvPr>
        </p:nvSpPr>
        <p:spPr/>
        <p:txBody>
          <a:bodyPr/>
          <a:lstStyle/>
          <a:p>
            <a:fld id="{B27AF178-B552-4522-9352-F8E2C43E6FD7}" type="slidenum">
              <a:rPr lang="en-US" altLang="en-US" smtClean="0"/>
              <a:pPr/>
              <a:t>9</a:t>
            </a:fld>
            <a:endParaRPr lang="en-US" altLang="en-US"/>
          </a:p>
        </p:txBody>
      </p:sp>
      <p:pic>
        <p:nvPicPr>
          <p:cNvPr id="6" name="Picture 2" descr="https://upload.wikimedia.org/wikipedia/commons/5/5b/Nevers_loire_canicule_2003_01.jpg">
            <a:extLst>
              <a:ext uri="{FF2B5EF4-FFF2-40B4-BE49-F238E27FC236}">
                <a16:creationId xmlns:a16="http://schemas.microsoft.com/office/drawing/2014/main" id="{BC883B34-A8DB-4691-9DE0-5E6D8E1AF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249" y="1190445"/>
            <a:ext cx="6165010" cy="46237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4947373-4CD0-4476-AE2F-373F809AD587}"/>
              </a:ext>
            </a:extLst>
          </p:cNvPr>
          <p:cNvSpPr/>
          <p:nvPr/>
        </p:nvSpPr>
        <p:spPr>
          <a:xfrm>
            <a:off x="2294627" y="5884020"/>
            <a:ext cx="5052986" cy="400110"/>
          </a:xfrm>
          <a:prstGeom prst="rect">
            <a:avLst/>
          </a:prstGeom>
        </p:spPr>
        <p:txBody>
          <a:bodyPr wrap="none">
            <a:spAutoFit/>
          </a:bodyPr>
          <a:lstStyle/>
          <a:p>
            <a:r>
              <a:rPr lang="en-US" sz="2000" dirty="0">
                <a:latin typeface="Arial" panose="020B0604020202020204" pitchFamily="34" charset="0"/>
              </a:rPr>
              <a:t> Loire river almost dry near Nevers, France</a:t>
            </a:r>
            <a:endParaRPr lang="en-US" sz="2000" dirty="0"/>
          </a:p>
        </p:txBody>
      </p:sp>
    </p:spTree>
    <p:extLst>
      <p:ext uri="{BB962C8B-B14F-4D97-AF65-F5344CB8AC3E}">
        <p14:creationId xmlns:p14="http://schemas.microsoft.com/office/powerpoint/2010/main" val="1034947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0.4"/>
</p:tagLst>
</file>

<file path=ppt/theme/theme1.xml><?xml version="1.0" encoding="utf-8"?>
<a:theme xmlns:a="http://schemas.openxmlformats.org/drawingml/2006/main" name="3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19397</TotalTime>
  <Words>1400</Words>
  <Application>Microsoft Office PowerPoint</Application>
  <PresentationFormat>On-screen Show (4:3)</PresentationFormat>
  <Paragraphs>232</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DengXian</vt:lpstr>
      <vt:lpstr>Arial</vt:lpstr>
      <vt:lpstr>Calibri</vt:lpstr>
      <vt:lpstr>Wingdings</vt:lpstr>
      <vt:lpstr>3_UNR-landscape</vt:lpstr>
      <vt:lpstr>Soil Moisture–Atmosphere Interactions during the 2003 European Summer Heat Wave</vt:lpstr>
      <vt:lpstr>Motivation</vt:lpstr>
      <vt:lpstr>Motivation</vt:lpstr>
      <vt:lpstr>Motivation</vt:lpstr>
      <vt:lpstr>Heat Wave</vt:lpstr>
      <vt:lpstr>Land-atmosphere Interaction</vt:lpstr>
      <vt:lpstr>PowerPoint Presentation</vt:lpstr>
      <vt:lpstr>2003 European Summer Heat Wave</vt:lpstr>
      <vt:lpstr>2003 European Summer Heat Wave</vt:lpstr>
      <vt:lpstr>PowerPoint Presentation</vt:lpstr>
      <vt:lpstr>2003 European Summer Heat Wave  </vt:lpstr>
      <vt:lpstr>Model Components</vt:lpstr>
      <vt:lpstr>Model Sensitivity Experiments</vt:lpstr>
      <vt:lpstr>Validation of CTL (control) simulation Temperature  </vt:lpstr>
      <vt:lpstr>Validation of CTL (control) simulation Precipitation  </vt:lpstr>
      <vt:lpstr>Soil moisture evolution  </vt:lpstr>
      <vt:lpstr>Soil moisture evolution (August) </vt:lpstr>
      <vt:lpstr>Temperature Response</vt:lpstr>
      <vt:lpstr>Temperature Response</vt:lpstr>
      <vt:lpstr>Precipitation Response</vt:lpstr>
      <vt:lpstr>Circulation Response - Geopotential Height</vt:lpstr>
      <vt:lpstr>Circulation Response Geopotential height </vt:lpstr>
      <vt:lpstr>Surface Energy Balance</vt:lpstr>
      <vt:lpstr>Surface Energy Balance</vt:lpstr>
      <vt:lpstr>Soil moisture and PBL height  (WRF model results, 30 May–3 June 2010)</vt:lpstr>
      <vt:lpstr>Conclusion</vt:lpstr>
      <vt:lpstr>Leisure during Heat Wave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 Sun</dc:creator>
  <cp:lastModifiedBy>Xia Sun</cp:lastModifiedBy>
  <cp:revision>499</cp:revision>
  <dcterms:created xsi:type="dcterms:W3CDTF">2016-11-26T19:42:27Z</dcterms:created>
  <dcterms:modified xsi:type="dcterms:W3CDTF">2018-01-23T17:33:23Z</dcterms:modified>
</cp:coreProperties>
</file>