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1"/>
  </p:sldMasterIdLst>
  <p:sldIdLst>
    <p:sldId id="256" r:id="rId2"/>
    <p:sldId id="257" r:id="rId3"/>
    <p:sldId id="261" r:id="rId4"/>
    <p:sldId id="262" r:id="rId5"/>
    <p:sldId id="263" r:id="rId6"/>
    <p:sldId id="268" r:id="rId7"/>
    <p:sldId id="269" r:id="rId8"/>
    <p:sldId id="264" r:id="rId9"/>
    <p:sldId id="265" r:id="rId10"/>
    <p:sldId id="270" r:id="rId11"/>
    <p:sldId id="266" r:id="rId12"/>
    <p:sldId id="272" r:id="rId13"/>
    <p:sldId id="274" r:id="rId14"/>
    <p:sldId id="273" r:id="rId15"/>
    <p:sldId id="276" r:id="rId16"/>
    <p:sldId id="267" r:id="rId17"/>
    <p:sldId id="277" r:id="rId18"/>
    <p:sldId id="278" r:id="rId19"/>
    <p:sldId id="279" r:id="rId20"/>
    <p:sldId id="280" r:id="rId21"/>
    <p:sldId id="271" r:id="rId22"/>
    <p:sldId id="281" r:id="rId23"/>
    <p:sldId id="282" r:id="rId24"/>
    <p:sldId id="285" r:id="rId25"/>
    <p:sldId id="283" r:id="rId26"/>
    <p:sldId id="259" r:id="rId27"/>
    <p:sldId id="258" r:id="rId28"/>
    <p:sldId id="286" r:id="rId29"/>
    <p:sldId id="260" r:id="rId30"/>
    <p:sldId id="287" r:id="rId31"/>
    <p:sldId id="284" r:id="rId32"/>
    <p:sldId id="288" r:id="rId33"/>
    <p:sldId id="289" r:id="rId34"/>
    <p:sldId id="290" r:id="rId35"/>
    <p:sldId id="291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43"/>
    <p:restoredTop sz="94541"/>
  </p:normalViewPr>
  <p:slideViewPr>
    <p:cSldViewPr snapToGrid="0" snapToObjects="1">
      <p:cViewPr varScale="1">
        <p:scale>
          <a:sx n="92" d="100"/>
          <a:sy n="92" d="100"/>
        </p:scale>
        <p:origin x="5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ACEFB-70F9-A248-8AF8-EC5A230FCED1}" type="datetimeFigureOut">
              <a:rPr lang="en-US" smtClean="0"/>
              <a:t>4/8/18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7641D-DC77-B64C-B6CA-E429192ED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31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ACEFB-70F9-A248-8AF8-EC5A230FCED1}" type="datetimeFigureOut">
              <a:rPr lang="en-US" smtClean="0"/>
              <a:t>4/8/18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7641D-DC77-B64C-B6CA-E429192ED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740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ACEFB-70F9-A248-8AF8-EC5A230FCED1}" type="datetimeFigureOut">
              <a:rPr lang="en-US" smtClean="0"/>
              <a:t>4/8/18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7641D-DC77-B64C-B6CA-E429192ED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13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ACEFB-70F9-A248-8AF8-EC5A230FCED1}" type="datetimeFigureOut">
              <a:rPr lang="en-US" smtClean="0"/>
              <a:t>4/8/18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7641D-DC77-B64C-B6CA-E429192ED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32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ACEFB-70F9-A248-8AF8-EC5A230FCED1}" type="datetimeFigureOut">
              <a:rPr lang="en-US" smtClean="0"/>
              <a:t>4/8/18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7641D-DC77-B64C-B6CA-E429192ED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57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ACEFB-70F9-A248-8AF8-EC5A230FCED1}" type="datetimeFigureOut">
              <a:rPr lang="en-US" smtClean="0"/>
              <a:t>4/8/18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7641D-DC77-B64C-B6CA-E429192ED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04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ACEFB-70F9-A248-8AF8-EC5A230FCED1}" type="datetimeFigureOut">
              <a:rPr lang="en-US" smtClean="0"/>
              <a:t>4/8/18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7641D-DC77-B64C-B6CA-E429192ED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938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ACEFB-70F9-A248-8AF8-EC5A230FCED1}" type="datetimeFigureOut">
              <a:rPr lang="en-US" smtClean="0"/>
              <a:t>4/8/18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7641D-DC77-B64C-B6CA-E429192ED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753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ACEFB-70F9-A248-8AF8-EC5A230FCED1}" type="datetimeFigureOut">
              <a:rPr lang="en-US" smtClean="0"/>
              <a:t>4/8/18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7641D-DC77-B64C-B6CA-E429192ED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40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ACEFB-70F9-A248-8AF8-EC5A230FCED1}" type="datetimeFigureOut">
              <a:rPr lang="en-US" smtClean="0"/>
              <a:t>4/8/18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7641D-DC77-B64C-B6CA-E429192ED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931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ACEFB-70F9-A248-8AF8-EC5A230FCED1}" type="datetimeFigureOut">
              <a:rPr lang="en-US" smtClean="0"/>
              <a:t>4/8/18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7641D-DC77-B64C-B6CA-E429192ED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10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ACEFB-70F9-A248-8AF8-EC5A230FCED1}" type="datetimeFigureOut">
              <a:rPr lang="en-US" smtClean="0"/>
              <a:t>4/8/18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7641D-DC77-B64C-B6CA-E429192ED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04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E87B68-E8E7-1D4A-8EFA-2E9AB9564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541A1C-1252-C245-A763-D8CD21BE7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21673"/>
            <a:ext cx="7772400" cy="1780165"/>
          </a:xfrm>
        </p:spPr>
        <p:txBody>
          <a:bodyPr>
            <a:normAutofit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Water </a:t>
            </a:r>
            <a:r>
              <a:rPr lang="en-US" b="1" dirty="0">
                <a:ln w="12700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Resources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 and Changing Climate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34934C-E6ED-834F-B6BF-4590357CD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6746" y="4724256"/>
            <a:ext cx="6858000" cy="1655762"/>
          </a:xfrm>
        </p:spPr>
        <p:txBody>
          <a:bodyPr>
            <a:normAutofit/>
          </a:bodyPr>
          <a:lstStyle/>
          <a:p>
            <a:r>
              <a:rPr lang="en-US" sz="3200" b="1" dirty="0"/>
              <a:t>A Presentation by Will Boyer</a:t>
            </a:r>
          </a:p>
          <a:p>
            <a:r>
              <a:rPr lang="en-US" sz="3200" b="1" dirty="0"/>
              <a:t>For ATMS 790</a:t>
            </a:r>
          </a:p>
        </p:txBody>
      </p:sp>
    </p:spTree>
    <p:extLst>
      <p:ext uri="{BB962C8B-B14F-4D97-AF65-F5344CB8AC3E}">
        <p14:creationId xmlns:p14="http://schemas.microsoft.com/office/powerpoint/2010/main" val="429569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8D2B-DCD0-8C49-8C38-CEFD1A4F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23" y="259222"/>
            <a:ext cx="800735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Where does that leave us currently for snowpack and total annual </a:t>
            </a:r>
            <a:r>
              <a:rPr lang="en-US" dirty="0" err="1"/>
              <a:t>precip</a:t>
            </a:r>
            <a:r>
              <a:rPr lang="en-US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841680-1980-C541-86F9-8CBF6E48C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73" y="1765300"/>
            <a:ext cx="8128000" cy="45720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500E775-F0F6-CB4E-BE3F-4DE2A9165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896721"/>
              </p:ext>
            </p:extLst>
          </p:nvPr>
        </p:nvGraphicFramePr>
        <p:xfrm>
          <a:off x="101478" y="2019300"/>
          <a:ext cx="8913909" cy="27488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9554">
                  <a:extLst>
                    <a:ext uri="{9D8B030D-6E8A-4147-A177-3AD203B41FA5}">
                      <a16:colId xmlns:a16="http://schemas.microsoft.com/office/drawing/2014/main" val="25532328"/>
                    </a:ext>
                  </a:extLst>
                </a:gridCol>
                <a:gridCol w="1730709">
                  <a:extLst>
                    <a:ext uri="{9D8B030D-6E8A-4147-A177-3AD203B41FA5}">
                      <a16:colId xmlns:a16="http://schemas.microsoft.com/office/drawing/2014/main" val="652594192"/>
                    </a:ext>
                  </a:extLst>
                </a:gridCol>
                <a:gridCol w="2511823">
                  <a:extLst>
                    <a:ext uri="{9D8B030D-6E8A-4147-A177-3AD203B41FA5}">
                      <a16:colId xmlns:a16="http://schemas.microsoft.com/office/drawing/2014/main" val="1165275075"/>
                    </a:ext>
                  </a:extLst>
                </a:gridCol>
                <a:gridCol w="2511823">
                  <a:extLst>
                    <a:ext uri="{9D8B030D-6E8A-4147-A177-3AD203B41FA5}">
                      <a16:colId xmlns:a16="http://schemas.microsoft.com/office/drawing/2014/main" val="2681013017"/>
                    </a:ext>
                  </a:extLst>
                </a:gridCol>
              </a:tblGrid>
              <a:tr h="483534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</a:rPr>
                        <a:t>Snowpack Stats As of Today (04/09/2018)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725" marR="92725" marT="46363" marB="46363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837779"/>
                  </a:ext>
                </a:extLst>
              </a:tr>
              <a:tr h="32636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</a:rPr>
                        <a:t>Snotel</a:t>
                      </a:r>
                      <a:r>
                        <a:rPr lang="en-US" sz="2000" u="none" strike="noStrike" dirty="0">
                          <a:effectLst/>
                        </a:rPr>
                        <a:t> Site Name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97" marR="15297" marT="15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Elevation (Ft)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97" marR="15297" marT="15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SWE % of Average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97" marR="15297" marT="152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Precip % of Average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97" marR="15297" marT="15297" marB="0" anchor="b"/>
                </a:tc>
                <a:extLst>
                  <a:ext uri="{0D108BD9-81ED-4DB2-BD59-A6C34878D82A}">
                    <a16:rowId xmlns:a16="http://schemas.microsoft.com/office/drawing/2014/main" val="2008115807"/>
                  </a:ext>
                </a:extLst>
              </a:tr>
              <a:tr h="32636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Mt Rose Ski Area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97" marR="15297" marT="152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8801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97" marR="15297" marT="152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91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97" marR="15297" marT="152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94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97" marR="15297" marT="15297" marB="0" anchor="b"/>
                </a:tc>
                <a:extLst>
                  <a:ext uri="{0D108BD9-81ED-4DB2-BD59-A6C34878D82A}">
                    <a16:rowId xmlns:a16="http://schemas.microsoft.com/office/drawing/2014/main" val="3608394062"/>
                  </a:ext>
                </a:extLst>
              </a:tr>
              <a:tr h="32636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Squaw Valley G.C.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97" marR="15297" marT="152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8013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97" marR="15297" marT="152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64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97" marR="15297" marT="152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87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97" marR="15297" marT="15297" marB="0" anchor="b"/>
                </a:tc>
                <a:extLst>
                  <a:ext uri="{0D108BD9-81ED-4DB2-BD59-A6C34878D82A}">
                    <a16:rowId xmlns:a16="http://schemas.microsoft.com/office/drawing/2014/main" val="1225384444"/>
                  </a:ext>
                </a:extLst>
              </a:tr>
              <a:tr h="32636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Echo Peak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97" marR="15297" marT="152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7653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97" marR="15297" marT="152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60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97" marR="15297" marT="152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97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97" marR="15297" marT="15297" marB="0" anchor="b"/>
                </a:tc>
                <a:extLst>
                  <a:ext uri="{0D108BD9-81ED-4DB2-BD59-A6C34878D82A}">
                    <a16:rowId xmlns:a16="http://schemas.microsoft.com/office/drawing/2014/main" val="2841336004"/>
                  </a:ext>
                </a:extLst>
              </a:tr>
              <a:tr h="32636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Donner Summit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97" marR="15297" marT="152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6894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97" marR="15297" marT="152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51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97" marR="15297" marT="152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97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97" marR="15297" marT="15297" marB="0" anchor="b"/>
                </a:tc>
                <a:extLst>
                  <a:ext uri="{0D108BD9-81ED-4DB2-BD59-A6C34878D82A}">
                    <a16:rowId xmlns:a16="http://schemas.microsoft.com/office/drawing/2014/main" val="3107420616"/>
                  </a:ext>
                </a:extLst>
              </a:tr>
              <a:tr h="63346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Independence Creek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97" marR="15297" marT="152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6436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97" marR="15297" marT="152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48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97" marR="15297" marT="152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85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297" marR="15297" marT="15297" marB="0" anchor="b"/>
                </a:tc>
                <a:extLst>
                  <a:ext uri="{0D108BD9-81ED-4DB2-BD59-A6C34878D82A}">
                    <a16:rowId xmlns:a16="http://schemas.microsoft.com/office/drawing/2014/main" val="1840742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7462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8D2B-DCD0-8C49-8C38-CEFD1A4F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23" y="396675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Why snowpack is important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C4938FD-12BF-194A-AAE1-7D2218E6CCFE}"/>
              </a:ext>
            </a:extLst>
          </p:cNvPr>
          <p:cNvGrpSpPr/>
          <p:nvPr/>
        </p:nvGrpSpPr>
        <p:grpSpPr>
          <a:xfrm>
            <a:off x="121159" y="1584785"/>
            <a:ext cx="6399633" cy="4337196"/>
            <a:chOff x="280747" y="1930400"/>
            <a:chExt cx="6793153" cy="460389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438B267-729F-F841-9512-8D21F3B2384E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008"/>
            <a:stretch/>
          </p:blipFill>
          <p:spPr bwMode="auto">
            <a:xfrm>
              <a:off x="280747" y="1930400"/>
              <a:ext cx="6793153" cy="460389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15BCCDE-9A26-C449-B5C1-BF44C864BA7A}"/>
                </a:ext>
              </a:extLst>
            </p:cNvPr>
            <p:cNvSpPr/>
            <p:nvPr/>
          </p:nvSpPr>
          <p:spPr>
            <a:xfrm>
              <a:off x="3835400" y="2209800"/>
              <a:ext cx="3225800" cy="25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C4650D5-AA05-8B4A-BFE1-2D9C1995F63F}"/>
                </a:ext>
              </a:extLst>
            </p:cNvPr>
            <p:cNvSpPr/>
            <p:nvPr/>
          </p:nvSpPr>
          <p:spPr>
            <a:xfrm>
              <a:off x="6673850" y="5549900"/>
              <a:ext cx="387350" cy="444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D2378CC-5E8C-8442-9565-92B2C1DF8129}"/>
                </a:ext>
              </a:extLst>
            </p:cNvPr>
            <p:cNvSpPr/>
            <p:nvPr/>
          </p:nvSpPr>
          <p:spPr>
            <a:xfrm>
              <a:off x="6731000" y="6042097"/>
              <a:ext cx="330200" cy="25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CAC2A4-6481-D24B-ADC9-997388F2383C}"/>
                </a:ext>
              </a:extLst>
            </p:cNvPr>
            <p:cNvSpPr/>
            <p:nvPr/>
          </p:nvSpPr>
          <p:spPr>
            <a:xfrm>
              <a:off x="2476500" y="6118296"/>
              <a:ext cx="914400" cy="282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D6FE5AE-BA3C-DA45-A3C5-CBDD2E1FE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0600" y="5742866"/>
              <a:ext cx="1873250" cy="330200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63DFCAC-6B76-F041-A648-ADCB685AAB9E}"/>
              </a:ext>
            </a:extLst>
          </p:cNvPr>
          <p:cNvSpPr txBox="1">
            <a:spLocks/>
          </p:cNvSpPr>
          <p:nvPr/>
        </p:nvSpPr>
        <p:spPr>
          <a:xfrm>
            <a:off x="6520792" y="1584785"/>
            <a:ext cx="2652376" cy="6015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Western US has very seasonal </a:t>
            </a:r>
            <a:r>
              <a:rPr lang="en-US" sz="2000" dirty="0" err="1"/>
              <a:t>precip</a:t>
            </a:r>
            <a:r>
              <a:rPr lang="en-US" sz="2000" dirty="0"/>
              <a:t>, needs dry season (summer) water reserves</a:t>
            </a:r>
          </a:p>
          <a:p>
            <a:endParaRPr lang="en-US" sz="2000" dirty="0"/>
          </a:p>
          <a:p>
            <a:r>
              <a:rPr lang="en-US" sz="2000" dirty="0"/>
              <a:t>Snowmelt gives more predictable and controlled reservoir fill than storms</a:t>
            </a:r>
          </a:p>
          <a:p>
            <a:endParaRPr lang="en-US" sz="2000" dirty="0"/>
          </a:p>
          <a:p>
            <a:r>
              <a:rPr lang="en-US" sz="2000" dirty="0"/>
              <a:t>Snowpack acts as natural reservoir, releasing water into summer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FBCC9F-2BBF-CC44-9F54-A70E056C30D3}"/>
              </a:ext>
            </a:extLst>
          </p:cNvPr>
          <p:cNvSpPr txBox="1"/>
          <p:nvPr/>
        </p:nvSpPr>
        <p:spPr>
          <a:xfrm>
            <a:off x="672641" y="5921981"/>
            <a:ext cx="3034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for Truckee River, NV</a:t>
            </a:r>
          </a:p>
        </p:txBody>
      </p:sp>
    </p:spTree>
    <p:extLst>
      <p:ext uri="{BB962C8B-B14F-4D97-AF65-F5344CB8AC3E}">
        <p14:creationId xmlns:p14="http://schemas.microsoft.com/office/powerpoint/2010/main" val="3002389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8D2B-DCD0-8C49-8C38-CEFD1A4F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23" y="396675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Why snowpack is important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63DFCAC-6B76-F041-A648-ADCB685AAB9E}"/>
              </a:ext>
            </a:extLst>
          </p:cNvPr>
          <p:cNvSpPr txBox="1">
            <a:spLocks/>
          </p:cNvSpPr>
          <p:nvPr/>
        </p:nvSpPr>
        <p:spPr>
          <a:xfrm>
            <a:off x="532822" y="1722238"/>
            <a:ext cx="8331777" cy="5466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In California:</a:t>
            </a:r>
          </a:p>
          <a:p>
            <a:endParaRPr lang="en-US" sz="2000" dirty="0"/>
          </a:p>
          <a:p>
            <a:r>
              <a:rPr lang="en-US" sz="2000" dirty="0"/>
              <a:t>~70% of SoCal water supply is from imported sources</a:t>
            </a:r>
          </a:p>
          <a:p>
            <a:pPr lvl="1"/>
            <a:r>
              <a:rPr lang="en-US" sz="2000" dirty="0"/>
              <a:t>75% of which comes from spring snowmelt</a:t>
            </a:r>
          </a:p>
          <a:p>
            <a:endParaRPr lang="en-US" sz="2000" dirty="0"/>
          </a:p>
          <a:p>
            <a:r>
              <a:rPr lang="en-US" sz="2000" dirty="0"/>
              <a:t>Majority of Central Valley water supply comes from spring snowmelt</a:t>
            </a:r>
          </a:p>
          <a:p>
            <a:pPr lvl="1"/>
            <a:r>
              <a:rPr lang="en-US" sz="2000" dirty="0"/>
              <a:t>Large warm winter storms and flood waters often discharged to Sacramento Delta, without efficient storage mechanism</a:t>
            </a:r>
          </a:p>
          <a:p>
            <a:pPr lvl="1"/>
            <a:endParaRPr lang="en-US" sz="2000" dirty="0"/>
          </a:p>
          <a:p>
            <a:r>
              <a:rPr lang="en-US" sz="2000" dirty="0"/>
              <a:t>Mid-century snowpack projected to decrease by 33%-70% in Sierra </a:t>
            </a:r>
            <a:r>
              <a:rPr lang="en-US" sz="2000" dirty="0" err="1"/>
              <a:t>Nevadas</a:t>
            </a:r>
            <a:endParaRPr lang="en-US" sz="2000" dirty="0"/>
          </a:p>
          <a:p>
            <a:r>
              <a:rPr lang="en-US" sz="2000" dirty="0"/>
              <a:t>Snowpack decrease of 20%-29% projected for Rockies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32592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8D2B-DCD0-8C49-8C38-CEFD1A4F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22" y="760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Climate and Hydrology Modeling</a:t>
            </a:r>
            <a:br>
              <a:rPr lang="en-US" dirty="0"/>
            </a:br>
            <a:r>
              <a:rPr lang="en-US" sz="2000" dirty="0"/>
              <a:t>(via Brianna R Pagan et al., 2016)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A387D-DB77-1745-96E3-94DFDD7371A0}"/>
              </a:ext>
            </a:extLst>
          </p:cNvPr>
          <p:cNvSpPr txBox="1">
            <a:spLocks/>
          </p:cNvSpPr>
          <p:nvPr/>
        </p:nvSpPr>
        <p:spPr>
          <a:xfrm>
            <a:off x="532822" y="1917700"/>
            <a:ext cx="8331777" cy="4394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3200" dirty="0"/>
          </a:p>
          <a:p>
            <a:pPr marL="457200" lvl="1" indent="0">
              <a:buNone/>
            </a:pPr>
            <a:endParaRPr lang="en-US" sz="32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8C406AA-37D3-6946-954A-DDEE8A039F09}"/>
              </a:ext>
            </a:extLst>
          </p:cNvPr>
          <p:cNvSpPr/>
          <p:nvPr/>
        </p:nvSpPr>
        <p:spPr>
          <a:xfrm>
            <a:off x="532822" y="4922002"/>
            <a:ext cx="4991678" cy="1389898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Variable Infiltration Capacity (VIC) hydrology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3 </a:t>
            </a:r>
            <a:r>
              <a:rPr lang="en-US" dirty="0" err="1">
                <a:solidFill>
                  <a:schemeClr val="tx1"/>
                </a:solidFill>
              </a:rPr>
              <a:t>hr</a:t>
            </a:r>
            <a:r>
              <a:rPr lang="en-US" dirty="0">
                <a:solidFill>
                  <a:schemeClr val="tx1"/>
                </a:solidFill>
              </a:rPr>
              <a:t> time step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5 elevation bands for topography and </a:t>
            </a:r>
            <a:r>
              <a:rPr lang="en-US" dirty="0" err="1">
                <a:solidFill>
                  <a:schemeClr val="tx1"/>
                </a:solidFill>
              </a:rPr>
              <a:t>Precip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B537496-E630-B744-BF5B-1504D2BBBDD7}"/>
              </a:ext>
            </a:extLst>
          </p:cNvPr>
          <p:cNvSpPr/>
          <p:nvPr/>
        </p:nvSpPr>
        <p:spPr>
          <a:xfrm>
            <a:off x="761422" y="1396103"/>
            <a:ext cx="3518478" cy="119016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10 AOGCMs </a:t>
            </a:r>
            <a:r>
              <a:rPr lang="en-US" sz="2000" dirty="0">
                <a:solidFill>
                  <a:schemeClr val="tx1"/>
                </a:solidFill>
              </a:rPr>
              <a:t>at 18km grid spacing form an ensemble </a:t>
            </a:r>
            <a:endParaRPr lang="en-US" sz="2000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CAEB0B9-6790-064C-B787-A4DAD399C24F}"/>
              </a:ext>
            </a:extLst>
          </p:cNvPr>
          <p:cNvSpPr/>
          <p:nvPr/>
        </p:nvSpPr>
        <p:spPr>
          <a:xfrm>
            <a:off x="5072782" y="1399853"/>
            <a:ext cx="3518478" cy="119016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AOGCMs downscaled to 4 km horizontal grid spacing</a:t>
            </a:r>
            <a:endParaRPr lang="en-US" sz="2000" dirty="0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81AB2BDF-3C7E-F745-AAED-E5CEAAD03E6B}"/>
              </a:ext>
            </a:extLst>
          </p:cNvPr>
          <p:cNvSpPr/>
          <p:nvPr/>
        </p:nvSpPr>
        <p:spPr>
          <a:xfrm rot="16200000">
            <a:off x="4400117" y="1768935"/>
            <a:ext cx="596610" cy="4445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B58DACE9-A1B9-1D42-811B-F8F1F6CC86D0}"/>
              </a:ext>
            </a:extLst>
          </p:cNvPr>
          <p:cNvSpPr/>
          <p:nvPr/>
        </p:nvSpPr>
        <p:spPr>
          <a:xfrm rot="2543492">
            <a:off x="3869937" y="2379465"/>
            <a:ext cx="596610" cy="25700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C14F50-A039-4749-B42D-8BFC4C6CEC35}"/>
              </a:ext>
            </a:extLst>
          </p:cNvPr>
          <p:cNvSpPr txBox="1"/>
          <p:nvPr/>
        </p:nvSpPr>
        <p:spPr>
          <a:xfrm>
            <a:off x="1143000" y="3595801"/>
            <a:ext cx="24235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INPUTS: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Daily min and max 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Daily </a:t>
            </a:r>
            <a:r>
              <a:rPr lang="en-US" dirty="0" err="1"/>
              <a:t>Precip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10m winds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F7D229-F02D-B245-8CCF-57849B650F4F}"/>
              </a:ext>
            </a:extLst>
          </p:cNvPr>
          <p:cNvSpPr txBox="1"/>
          <p:nvPr/>
        </p:nvSpPr>
        <p:spPr>
          <a:xfrm>
            <a:off x="5384800" y="2656704"/>
            <a:ext cx="269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RCP 8.5 used for AOGCMs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5E63C4-7076-3542-A63C-424ACB36FF03}"/>
              </a:ext>
            </a:extLst>
          </p:cNvPr>
          <p:cNvSpPr txBox="1"/>
          <p:nvPr/>
        </p:nvSpPr>
        <p:spPr>
          <a:xfrm>
            <a:off x="6662576" y="4228396"/>
            <a:ext cx="24235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OUTPUTS: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Precip</a:t>
            </a:r>
            <a:r>
              <a:rPr lang="en-US" dirty="0"/>
              <a:t> (P)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Runoff (Q)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SWE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Snow depth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Soil Moisture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Temp (T)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Albedo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6AB2B741-DFE7-FD4E-B8EB-BEF59205FF8A}"/>
              </a:ext>
            </a:extLst>
          </p:cNvPr>
          <p:cNvSpPr/>
          <p:nvPr/>
        </p:nvSpPr>
        <p:spPr>
          <a:xfrm rot="16200000">
            <a:off x="5891498" y="5261435"/>
            <a:ext cx="596610" cy="4445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177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8D2B-DCD0-8C49-8C38-CEFD1A4F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23" y="259222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Relative Concentration Pathways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2E34F5-A129-CA4B-A020-EE2407F86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23" y="1569370"/>
            <a:ext cx="6743700" cy="50577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Down Arrow 4">
            <a:extLst>
              <a:ext uri="{FF2B5EF4-FFF2-40B4-BE49-F238E27FC236}">
                <a16:creationId xmlns:a16="http://schemas.microsoft.com/office/drawing/2014/main" id="{DDC2AC2B-A56E-EF46-8F15-890930675601}"/>
              </a:ext>
            </a:extLst>
          </p:cNvPr>
          <p:cNvSpPr/>
          <p:nvPr/>
        </p:nvSpPr>
        <p:spPr>
          <a:xfrm rot="16200000">
            <a:off x="4190568" y="1895935"/>
            <a:ext cx="596610" cy="4445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472FA2-DA1E-A649-9D73-A3B101EF4387}"/>
              </a:ext>
            </a:extLst>
          </p:cNvPr>
          <p:cNvSpPr txBox="1"/>
          <p:nvPr/>
        </p:nvSpPr>
        <p:spPr>
          <a:xfrm>
            <a:off x="2500746" y="1933519"/>
            <a:ext cx="170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This Study Uses</a:t>
            </a:r>
          </a:p>
        </p:txBody>
      </p:sp>
    </p:spTree>
    <p:extLst>
      <p:ext uri="{BB962C8B-B14F-4D97-AF65-F5344CB8AC3E}">
        <p14:creationId xmlns:p14="http://schemas.microsoft.com/office/powerpoint/2010/main" val="3093516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8D2B-DCD0-8C49-8C38-CEFD1A4F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22" y="760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Climate and Hydrology Analyses</a:t>
            </a:r>
            <a:br>
              <a:rPr lang="en-US" dirty="0"/>
            </a:br>
            <a:r>
              <a:rPr lang="en-US" sz="2000" dirty="0"/>
              <a:t>(via Brianna R Pagan et al., 2016)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A387D-DB77-1745-96E3-94DFDD7371A0}"/>
              </a:ext>
            </a:extLst>
          </p:cNvPr>
          <p:cNvSpPr txBox="1">
            <a:spLocks/>
          </p:cNvSpPr>
          <p:nvPr/>
        </p:nvSpPr>
        <p:spPr>
          <a:xfrm>
            <a:off x="532822" y="1917700"/>
            <a:ext cx="8331777" cy="4394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3200" dirty="0"/>
          </a:p>
          <a:p>
            <a:pPr marL="457200" lvl="1" indent="0">
              <a:buNone/>
            </a:pPr>
            <a:endParaRPr lang="en-US" sz="32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5E63C4-7076-3542-A63C-424ACB36FF03}"/>
              </a:ext>
            </a:extLst>
          </p:cNvPr>
          <p:cNvSpPr txBox="1"/>
          <p:nvPr/>
        </p:nvSpPr>
        <p:spPr>
          <a:xfrm>
            <a:off x="998902" y="2021535"/>
            <a:ext cx="24235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Model OUTPUTS: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Precip</a:t>
            </a:r>
            <a:r>
              <a:rPr lang="en-US" dirty="0"/>
              <a:t> (P)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Runoff (Q)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SWE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Snow depth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Soil Moisture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Temp (T)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Albedo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9BC6DC8A-0418-C448-BFBD-2C053DF08962}"/>
              </a:ext>
            </a:extLst>
          </p:cNvPr>
          <p:cNvSpPr/>
          <p:nvPr/>
        </p:nvSpPr>
        <p:spPr>
          <a:xfrm rot="14895762">
            <a:off x="3749896" y="1914661"/>
            <a:ext cx="596610" cy="12196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34D93342-46F7-E84F-98B1-EE311F91945D}"/>
              </a:ext>
            </a:extLst>
          </p:cNvPr>
          <p:cNvSpPr/>
          <p:nvPr/>
        </p:nvSpPr>
        <p:spPr>
          <a:xfrm rot="17393584">
            <a:off x="3817513" y="3164291"/>
            <a:ext cx="596610" cy="12196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5ED898-19FE-C247-9554-838A0F43B9AE}"/>
              </a:ext>
            </a:extLst>
          </p:cNvPr>
          <p:cNvSpPr txBox="1"/>
          <p:nvPr/>
        </p:nvSpPr>
        <p:spPr>
          <a:xfrm>
            <a:off x="3193325" y="2950345"/>
            <a:ext cx="269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Compared between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EE2DE80-375A-8D48-B1D9-D02DA8D8BDB9}"/>
              </a:ext>
            </a:extLst>
          </p:cNvPr>
          <p:cNvSpPr/>
          <p:nvPr/>
        </p:nvSpPr>
        <p:spPr>
          <a:xfrm>
            <a:off x="4901044" y="1835247"/>
            <a:ext cx="3518478" cy="875487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Baseline Period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1976-2005 Hydrology</a:t>
            </a:r>
            <a:endParaRPr lang="en-US" sz="2000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DFF6A10-C933-0D4A-8332-63E1A8A8F96A}"/>
              </a:ext>
            </a:extLst>
          </p:cNvPr>
          <p:cNvSpPr/>
          <p:nvPr/>
        </p:nvSpPr>
        <p:spPr>
          <a:xfrm>
            <a:off x="4933082" y="3559288"/>
            <a:ext cx="3518478" cy="875487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Future RCP 8.5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years 2021-2050</a:t>
            </a:r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5641DB-69F8-074E-9C96-71B20F933190}"/>
              </a:ext>
            </a:extLst>
          </p:cNvPr>
          <p:cNvSpPr txBox="1"/>
          <p:nvPr/>
        </p:nvSpPr>
        <p:spPr>
          <a:xfrm>
            <a:off x="998902" y="5016500"/>
            <a:ext cx="7230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Additionally</a:t>
            </a:r>
          </a:p>
          <a:p>
            <a:r>
              <a:rPr lang="en-US" sz="2000" b="1" dirty="0"/>
              <a:t>Generalized extreme value (GEV) distribution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Fit to both Max. and annual one-day P and Q events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Evaluates future changes in return period of extreme events</a:t>
            </a:r>
            <a:r>
              <a:rPr lang="en-US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6166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8D2B-DCD0-8C49-8C38-CEFD1A4F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23" y="60212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Water Balance Equation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9A387D-DB77-1745-96E3-94DFDD7371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2822" y="2349500"/>
                <a:ext cx="8331777" cy="483949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𝑸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𝑬𝑻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 −∆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en-US" sz="4800" b="1" dirty="0"/>
              </a:p>
              <a:p>
                <a:pPr marL="457200" lvl="1" indent="0">
                  <a:buNone/>
                </a:pPr>
                <a:endParaRPr lang="en-US" sz="4000" b="1" dirty="0"/>
              </a:p>
              <a:p>
                <a:pPr marL="457200" lvl="1" indent="0">
                  <a:buNone/>
                </a:pPr>
                <a:r>
                  <a:rPr lang="en-US" sz="3200" dirty="0"/>
                  <a:t>Q  = runoff</a:t>
                </a:r>
              </a:p>
              <a:p>
                <a:pPr marL="457200" lvl="1" indent="0">
                  <a:buNone/>
                </a:pPr>
                <a:r>
                  <a:rPr lang="en-US" sz="3200" dirty="0"/>
                  <a:t>P   = precipitation</a:t>
                </a:r>
              </a:p>
              <a:p>
                <a:pPr marL="457200" lvl="1" indent="0">
                  <a:buNone/>
                </a:pPr>
                <a:r>
                  <a:rPr lang="en-US" sz="3200" dirty="0"/>
                  <a:t>ET = evapotranspiration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sz="32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sz="32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3200" dirty="0"/>
                  <a:t> = change in storage </a:t>
                </a:r>
              </a:p>
              <a:p>
                <a:pPr marL="457200" lvl="1" indent="0">
                  <a:buNone/>
                </a:pPr>
                <a:r>
                  <a:rPr lang="en-US" sz="3200" dirty="0"/>
                  <a:t>	    (often assumed </a:t>
                </a:r>
                <a14:m>
                  <m:oMath xmlns:m="http://schemas.openxmlformats.org/officeDocument/2006/math">
                    <m:r>
                      <a:rPr lang="en-US" sz="32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32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3200" dirty="0"/>
                  <a:t> = 0 over time)</a:t>
                </a:r>
              </a:p>
              <a:p>
                <a:pPr marL="457200" lvl="1" indent="0">
                  <a:buNone/>
                </a:pPr>
                <a:endParaRPr lang="en-US" sz="3200" dirty="0"/>
              </a:p>
              <a:p>
                <a:pPr marL="457200" lvl="1" indent="0">
                  <a:buNone/>
                </a:pPr>
                <a:endParaRPr lang="en-US" sz="3200" dirty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9A387D-DB77-1745-96E3-94DFDD7371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822" y="2349500"/>
                <a:ext cx="8331777" cy="4839492"/>
              </a:xfrm>
              <a:prstGeom prst="rect">
                <a:avLst/>
              </a:prstGeom>
              <a:blipFill>
                <a:blip r:embed="rId2"/>
                <a:stretch>
                  <a:fillRect t="-1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2814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8D2B-DCD0-8C49-8C38-CEFD1A4F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22" y="259222"/>
            <a:ext cx="8166677" cy="1325563"/>
          </a:xfrm>
        </p:spPr>
        <p:txBody>
          <a:bodyPr>
            <a:normAutofit/>
          </a:bodyPr>
          <a:lstStyle/>
          <a:p>
            <a:r>
              <a:rPr lang="en-US" dirty="0"/>
              <a:t>Climate and Hydrology Implications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258DF0-16E8-7049-B9A8-E220FBD58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" y="1352550"/>
            <a:ext cx="8807450" cy="24169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D13288-F7F1-034A-9344-0348810C23E6}"/>
              </a:ext>
            </a:extLst>
          </p:cNvPr>
          <p:cNvSpPr txBox="1"/>
          <p:nvPr/>
        </p:nvSpPr>
        <p:spPr>
          <a:xfrm>
            <a:off x="418522" y="3962400"/>
            <a:ext cx="25532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Temp increase up to 2℃</a:t>
            </a:r>
          </a:p>
          <a:p>
            <a:endParaRPr lang="en-US" dirty="0"/>
          </a:p>
          <a:p>
            <a:r>
              <a:rPr lang="en-US" dirty="0"/>
              <a:t>Greater increases in mountains, due to snow-albedo feedback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FF6D9C-F49F-E546-A4DC-BBBE6E08442B}"/>
              </a:ext>
            </a:extLst>
          </p:cNvPr>
          <p:cNvSpPr txBox="1"/>
          <p:nvPr/>
        </p:nvSpPr>
        <p:spPr>
          <a:xfrm>
            <a:off x="3285836" y="3962400"/>
            <a:ext cx="2645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Decreased snowpack January – April due to warmer temps and decreased snow to P ratio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AEC420-F883-E849-9C15-31F9F3BF3D43}"/>
              </a:ext>
            </a:extLst>
          </p:cNvPr>
          <p:cNvSpPr txBox="1"/>
          <p:nvPr/>
        </p:nvSpPr>
        <p:spPr>
          <a:xfrm>
            <a:off x="6244936" y="3962400"/>
            <a:ext cx="2553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Albedo decreases most during winter, due to less snowpack</a:t>
            </a:r>
          </a:p>
        </p:txBody>
      </p:sp>
    </p:spTree>
    <p:extLst>
      <p:ext uri="{BB962C8B-B14F-4D97-AF65-F5344CB8AC3E}">
        <p14:creationId xmlns:p14="http://schemas.microsoft.com/office/powerpoint/2010/main" val="3500506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8D2B-DCD0-8C49-8C38-CEFD1A4F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22" y="259222"/>
            <a:ext cx="8166677" cy="1325563"/>
          </a:xfrm>
        </p:spPr>
        <p:txBody>
          <a:bodyPr>
            <a:normAutofit/>
          </a:bodyPr>
          <a:lstStyle/>
          <a:p>
            <a:r>
              <a:rPr lang="en-US" dirty="0"/>
              <a:t>Climate and Hydrology Implications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1B6187-AF1C-6A4B-9C6F-4F403C0BA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49" y="1308100"/>
            <a:ext cx="8828617" cy="2463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80E878-4091-EB47-9A2D-6D5469B5E858}"/>
              </a:ext>
            </a:extLst>
          </p:cNvPr>
          <p:cNvSpPr txBox="1"/>
          <p:nvPr/>
        </p:nvSpPr>
        <p:spPr>
          <a:xfrm>
            <a:off x="291522" y="4082114"/>
            <a:ext cx="25532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Generally slight increase in overall P</a:t>
            </a:r>
          </a:p>
          <a:p>
            <a:endParaRPr lang="en-US" dirty="0"/>
          </a:p>
          <a:p>
            <a:r>
              <a:rPr lang="en-US" dirty="0"/>
              <a:t>P becomes more seasonal, with increases in Winter and decreases in Spring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6A4B59-E6AA-A440-958D-D283E33782B8}"/>
              </a:ext>
            </a:extLst>
          </p:cNvPr>
          <p:cNvSpPr txBox="1"/>
          <p:nvPr/>
        </p:nvSpPr>
        <p:spPr>
          <a:xfrm>
            <a:off x="3283718" y="3962400"/>
            <a:ext cx="2553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Increase in overall ET, due to warmer temps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C2DC306-EFFF-D148-9972-3FF8163CD617}"/>
                  </a:ext>
                </a:extLst>
              </p:cNvPr>
              <p:cNvSpPr/>
              <p:nvPr/>
            </p:nvSpPr>
            <p:spPr>
              <a:xfrm>
                <a:off x="2980553" y="6291239"/>
                <a:ext cx="4572000" cy="33855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1"/>
                <a:r>
                  <a:rPr lang="en-US" sz="1600" b="1" dirty="0"/>
                  <a:t>Water Balance:     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 panose="02040503050406030204" pitchFamily="18" charset="0"/>
                      </a:rPr>
                      <m:t>𝑸</m:t>
                    </m:r>
                    <m:r>
                      <a:rPr lang="en-US" sz="1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1" i="1">
                        <a:latin typeface="Cambria Math" panose="02040503050406030204" pitchFamily="18" charset="0"/>
                      </a:rPr>
                      <m:t>𝑷</m:t>
                    </m:r>
                    <m:r>
                      <a:rPr lang="en-US" sz="1600" b="1" i="1"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sz="1600" b="1" i="1">
                        <a:latin typeface="Cambria Math" panose="02040503050406030204" pitchFamily="18" charset="0"/>
                      </a:rPr>
                      <m:t>𝑬𝑻</m:t>
                    </m:r>
                    <m:r>
                      <a:rPr lang="en-US" sz="1600" b="1" i="1">
                        <a:latin typeface="Cambria Math" panose="02040503050406030204" pitchFamily="18" charset="0"/>
                      </a:rPr>
                      <m:t> −∆</m:t>
                    </m:r>
                    <m:r>
                      <a:rPr lang="en-US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𝑺</m:t>
                    </m:r>
                  </m:oMath>
                </a14:m>
                <a:endParaRPr lang="en-US" sz="1600" b="1" dirty="0"/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C2DC306-EFFF-D148-9972-3FF8163CD6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0553" y="6291239"/>
                <a:ext cx="4572000" cy="338554"/>
              </a:xfrm>
              <a:prstGeom prst="rect">
                <a:avLst/>
              </a:prstGeom>
              <a:blipFill>
                <a:blip r:embed="rId3"/>
                <a:stretch>
                  <a:fillRect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193DBE4-1879-0347-84E9-E26272380621}"/>
              </a:ext>
            </a:extLst>
          </p:cNvPr>
          <p:cNvSpPr txBox="1"/>
          <p:nvPr/>
        </p:nvSpPr>
        <p:spPr>
          <a:xfrm>
            <a:off x="6275914" y="3962400"/>
            <a:ext cx="25532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Change in Q is mixed, due to competing effects of P and ET, but generally Q decreases in </a:t>
            </a:r>
            <a:r>
              <a:rPr lang="en-US" dirty="0" err="1"/>
              <a:t>Mtns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Runoff shifts 6-11 days earlier</a:t>
            </a:r>
          </a:p>
        </p:txBody>
      </p:sp>
    </p:spTree>
    <p:extLst>
      <p:ext uri="{BB962C8B-B14F-4D97-AF65-F5344CB8AC3E}">
        <p14:creationId xmlns:p14="http://schemas.microsoft.com/office/powerpoint/2010/main" val="2704984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8D2B-DCD0-8C49-8C38-CEFD1A4F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13" y="69273"/>
            <a:ext cx="8279823" cy="121071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Precip</a:t>
            </a:r>
            <a:r>
              <a:rPr lang="en-US" dirty="0"/>
              <a:t>. Frequency Implications (Daily)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DEB4C5-C143-B846-BDBE-11B790998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13" y="1151082"/>
            <a:ext cx="6326332" cy="55735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936821-391A-DC40-9FAD-C65231DEDD9E}"/>
              </a:ext>
            </a:extLst>
          </p:cNvPr>
          <p:cNvSpPr txBox="1"/>
          <p:nvPr/>
        </p:nvSpPr>
        <p:spPr>
          <a:xfrm>
            <a:off x="0" y="3338945"/>
            <a:ext cx="1745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Probability of Occurrence (?)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374962-656A-DF45-8ECF-EA565A225CB9}"/>
              </a:ext>
            </a:extLst>
          </p:cNvPr>
          <p:cNvSpPr txBox="1"/>
          <p:nvPr/>
        </p:nvSpPr>
        <p:spPr>
          <a:xfrm>
            <a:off x="6844145" y="1279985"/>
            <a:ext cx="22998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Day Max P 50 yr. event becomes 8-28 yr. event</a:t>
            </a:r>
          </a:p>
          <a:p>
            <a:endParaRPr lang="en-US" dirty="0"/>
          </a:p>
          <a:p>
            <a:r>
              <a:rPr lang="en-US" dirty="0"/>
              <a:t>50 yr. Q event becomes 6 - 1.6 times more likely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Precip</a:t>
            </a:r>
            <a:r>
              <a:rPr lang="en-US" dirty="0"/>
              <a:t>. and Runoff volumes increase similarly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695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8D2B-DCD0-8C49-8C38-CEFD1A4F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705" y="259222"/>
            <a:ext cx="7886700" cy="1325563"/>
          </a:xfrm>
        </p:spPr>
        <p:txBody>
          <a:bodyPr/>
          <a:lstStyle/>
          <a:p>
            <a:r>
              <a:rPr lang="en-US" dirty="0"/>
              <a:t>April 6</a:t>
            </a:r>
            <a:r>
              <a:rPr lang="en-US" baseline="30000" dirty="0"/>
              <a:t>th</a:t>
            </a:r>
            <a:r>
              <a:rPr lang="en-US" dirty="0"/>
              <a:t> -7</a:t>
            </a:r>
            <a:r>
              <a:rPr lang="en-US" baseline="30000" dirty="0"/>
              <a:t>th</a:t>
            </a:r>
            <a:r>
              <a:rPr lang="en-US" dirty="0"/>
              <a:t> Storm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BF6D7F-11EE-B348-AC8D-97C9692AAD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838" y="1335402"/>
            <a:ext cx="8731567" cy="491462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B5EABD-1934-0A49-878E-F2C14DAE5524}"/>
              </a:ext>
            </a:extLst>
          </p:cNvPr>
          <p:cNvSpPr txBox="1"/>
          <p:nvPr/>
        </p:nvSpPr>
        <p:spPr>
          <a:xfrm>
            <a:off x="1586476" y="6250027"/>
            <a:ext cx="3034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Yosemite Valley, CA</a:t>
            </a:r>
          </a:p>
        </p:txBody>
      </p:sp>
    </p:spTree>
    <p:extLst>
      <p:ext uri="{BB962C8B-B14F-4D97-AF65-F5344CB8AC3E}">
        <p14:creationId xmlns:p14="http://schemas.microsoft.com/office/powerpoint/2010/main" val="3574580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8D2B-DCD0-8C49-8C38-CEFD1A4F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13" y="383716"/>
            <a:ext cx="8321387" cy="76736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Precip</a:t>
            </a:r>
            <a:r>
              <a:rPr lang="en-US" dirty="0"/>
              <a:t>. Frequency Implications (annual)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477DB0-BFBD-5E49-B417-97F58993D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12" y="1133072"/>
            <a:ext cx="6284769" cy="55500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C936F0-B90A-6744-849D-F83FD1137B92}"/>
              </a:ext>
            </a:extLst>
          </p:cNvPr>
          <p:cNvSpPr txBox="1"/>
          <p:nvPr/>
        </p:nvSpPr>
        <p:spPr>
          <a:xfrm>
            <a:off x="0" y="3338945"/>
            <a:ext cx="1745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Probability of Occurrence (?)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8E3F03-A4B0-3F42-A85A-8783703E813C}"/>
              </a:ext>
            </a:extLst>
          </p:cNvPr>
          <p:cNvSpPr txBox="1"/>
          <p:nvPr/>
        </p:nvSpPr>
        <p:spPr>
          <a:xfrm>
            <a:off x="6844145" y="1279985"/>
            <a:ext cx="229985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General increase in volume of annual max runoff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General decrease in annual min runoff, with greater drying in mountainous regions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Possibility for greater annual  variability including an increase in both wet and dry years.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196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8D2B-DCD0-8C49-8C38-CEFD1A4F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46" y="259222"/>
            <a:ext cx="865909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Characteristics of regions with water supplies most susceptible to climate change impacts: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C88E6-C72F-C144-BB3F-F756273E9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/>
              <a:t>Snowmelt dominated Runoff</a:t>
            </a:r>
          </a:p>
          <a:p>
            <a:endParaRPr lang="en-US" dirty="0"/>
          </a:p>
          <a:p>
            <a:r>
              <a:rPr lang="en-US" dirty="0"/>
              <a:t>Highly Seasonal Precipitation Patterns </a:t>
            </a:r>
          </a:p>
          <a:p>
            <a:endParaRPr lang="en-US" dirty="0"/>
          </a:p>
          <a:p>
            <a:r>
              <a:rPr lang="en-US" dirty="0"/>
              <a:t>Lower elevation watersheds with mountain tops closer to snowline</a:t>
            </a:r>
          </a:p>
          <a:p>
            <a:endParaRPr lang="en-US" dirty="0"/>
          </a:p>
          <a:p>
            <a:r>
              <a:rPr lang="en-US" dirty="0"/>
              <a:t>Unpredictable weather events, or a range of possible storm patterns</a:t>
            </a:r>
          </a:p>
        </p:txBody>
      </p:sp>
    </p:spTree>
    <p:extLst>
      <p:ext uri="{BB962C8B-B14F-4D97-AF65-F5344CB8AC3E}">
        <p14:creationId xmlns:p14="http://schemas.microsoft.com/office/powerpoint/2010/main" val="3612213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8D2B-DCD0-8C49-8C38-CEFD1A4F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23" y="259222"/>
            <a:ext cx="8376804" cy="1566403"/>
          </a:xfrm>
        </p:spPr>
        <p:txBody>
          <a:bodyPr>
            <a:normAutofit/>
          </a:bodyPr>
          <a:lstStyle/>
          <a:p>
            <a:r>
              <a:rPr lang="en-US" sz="3600" dirty="0"/>
              <a:t>Characteristics of regions with infrastructure limitations and anthropogenic stresses: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C88E6-C72F-C144-BB3F-F756273E9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23" y="2047298"/>
            <a:ext cx="7886700" cy="4351338"/>
          </a:xfrm>
        </p:spPr>
        <p:txBody>
          <a:bodyPr/>
          <a:lstStyle/>
          <a:p>
            <a:r>
              <a:rPr lang="en-US" dirty="0"/>
              <a:t>Little reservoir storage or no available water storage facilities (like the Carson River)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Inflexible timing of reservoir operations</a:t>
            </a:r>
          </a:p>
          <a:p>
            <a:endParaRPr lang="en-US" dirty="0"/>
          </a:p>
          <a:p>
            <a:r>
              <a:rPr lang="en-US" dirty="0"/>
              <a:t>Large or rapidly growing populations</a:t>
            </a:r>
          </a:p>
        </p:txBody>
      </p:sp>
    </p:spTree>
    <p:extLst>
      <p:ext uri="{BB962C8B-B14F-4D97-AF65-F5344CB8AC3E}">
        <p14:creationId xmlns:p14="http://schemas.microsoft.com/office/powerpoint/2010/main" val="2617004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8D2B-DCD0-8C49-8C38-CEFD1A4F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23" y="259223"/>
            <a:ext cx="7886700" cy="1015396"/>
          </a:xfrm>
        </p:spPr>
        <p:txBody>
          <a:bodyPr>
            <a:normAutofit/>
          </a:bodyPr>
          <a:lstStyle/>
          <a:p>
            <a:r>
              <a:rPr lang="en-US" sz="3600" dirty="0"/>
              <a:t>Case Study: Dam ops on the Truckee River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C88E6-C72F-C144-BB3F-F756273E9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1179" y="1565564"/>
            <a:ext cx="3642821" cy="4611399"/>
          </a:xfrm>
        </p:spPr>
        <p:txBody>
          <a:bodyPr>
            <a:normAutofit/>
          </a:bodyPr>
          <a:lstStyle/>
          <a:p>
            <a:r>
              <a:rPr lang="en-US" sz="2400" dirty="0"/>
              <a:t>Truckee River system entirely dam controlled</a:t>
            </a:r>
          </a:p>
          <a:p>
            <a:endParaRPr lang="en-US" sz="2400" dirty="0"/>
          </a:p>
          <a:p>
            <a:r>
              <a:rPr lang="en-US" sz="2400" dirty="0"/>
              <a:t>Climate Change impacts indicate a 2-3 week shift in snowmelt runoff by 2050</a:t>
            </a:r>
          </a:p>
          <a:p>
            <a:endParaRPr lang="en-US" sz="2400" dirty="0"/>
          </a:p>
          <a:p>
            <a:r>
              <a:rPr lang="en-US" sz="2400" dirty="0"/>
              <a:t>Dam flood safety requirements specify that reservoir filling can’t begin until April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3336F7-E465-7B44-9000-7BAD0D24580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69" y="1786414"/>
            <a:ext cx="5274310" cy="442976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02539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8DF1EB-248E-ED4E-B46F-8D608647803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18" y="2084932"/>
            <a:ext cx="7886700" cy="3943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458D2B-DCD0-8C49-8C38-CEFD1A4F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23" y="259223"/>
            <a:ext cx="7886700" cy="1015396"/>
          </a:xfrm>
        </p:spPr>
        <p:txBody>
          <a:bodyPr>
            <a:normAutofit/>
          </a:bodyPr>
          <a:lstStyle/>
          <a:p>
            <a:r>
              <a:rPr lang="en-US" sz="3600" dirty="0"/>
              <a:t>Case Study: Dam ops on the Truckee River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3490F6-1C9C-6A4E-8A3A-4A11B4B3AE8A}"/>
              </a:ext>
            </a:extLst>
          </p:cNvPr>
          <p:cNvSpPr txBox="1"/>
          <p:nvPr/>
        </p:nvSpPr>
        <p:spPr>
          <a:xfrm>
            <a:off x="420832" y="1253935"/>
            <a:ext cx="8141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Allowing the reservoirs to begin filling 2 months earlier, substantially increases available water supplies during droughts!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E5FF49-ADCE-7F43-AAA7-4F52689066B0}"/>
              </a:ext>
            </a:extLst>
          </p:cNvPr>
          <p:cNvSpPr txBox="1"/>
          <p:nvPr/>
        </p:nvSpPr>
        <p:spPr>
          <a:xfrm>
            <a:off x="762000" y="6028282"/>
            <a:ext cx="759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*Drought supply modeling performed for TMWA water supply system, using a   15-yr. drought scenario calibrated to 2050 climate conditions</a:t>
            </a:r>
          </a:p>
        </p:txBody>
      </p:sp>
    </p:spTree>
    <p:extLst>
      <p:ext uri="{BB962C8B-B14F-4D97-AF65-F5344CB8AC3E}">
        <p14:creationId xmlns:p14="http://schemas.microsoft.com/office/powerpoint/2010/main" val="1635007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8D2B-DCD0-8C49-8C38-CEFD1A4F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23" y="346364"/>
            <a:ext cx="7886700" cy="1238421"/>
          </a:xfrm>
        </p:spPr>
        <p:txBody>
          <a:bodyPr>
            <a:normAutofit fontScale="90000"/>
          </a:bodyPr>
          <a:lstStyle/>
          <a:p>
            <a:r>
              <a:rPr lang="en-US" dirty="0"/>
              <a:t>Caveats…this March and last storm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7100CE-7A86-4341-BA5C-4DDCEF2E6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7872"/>
          <a:stretch/>
        </p:blipFill>
        <p:spPr>
          <a:xfrm>
            <a:off x="545523" y="1584785"/>
            <a:ext cx="5437337" cy="5093515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9DC31C9B-E8EF-7F41-B20C-EFC93CDC00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44" t="54140" r="1055" b="36280"/>
          <a:stretch/>
        </p:blipFill>
        <p:spPr>
          <a:xfrm>
            <a:off x="2422216" y="4940133"/>
            <a:ext cx="4660531" cy="4879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105090-E801-2E49-A439-1D96E3E5FE50}"/>
              </a:ext>
            </a:extLst>
          </p:cNvPr>
          <p:cNvSpPr txBox="1"/>
          <p:nvPr/>
        </p:nvSpPr>
        <p:spPr>
          <a:xfrm>
            <a:off x="6317673" y="2064327"/>
            <a:ext cx="26185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Very unusual, with the last runoff event being the largest of its type (storm flood and not snowmelt) this late in the year.</a:t>
            </a:r>
          </a:p>
          <a:p>
            <a:endParaRPr lang="en-US" dirty="0"/>
          </a:p>
          <a:p>
            <a:r>
              <a:rPr lang="en-US" dirty="0"/>
              <a:t>Majority of local high flow events in Nov. – Feb timeframe.</a:t>
            </a:r>
          </a:p>
        </p:txBody>
      </p:sp>
    </p:spTree>
    <p:extLst>
      <p:ext uri="{BB962C8B-B14F-4D97-AF65-F5344CB8AC3E}">
        <p14:creationId xmlns:p14="http://schemas.microsoft.com/office/powerpoint/2010/main" val="24148944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8D2B-DCD0-8C49-8C38-CEFD1A4F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949" y="98280"/>
            <a:ext cx="7886700" cy="1325563"/>
          </a:xfrm>
        </p:spPr>
        <p:txBody>
          <a:bodyPr/>
          <a:lstStyle/>
          <a:p>
            <a:r>
              <a:rPr lang="en-US" dirty="0"/>
              <a:t>Solutions: Bigger Dams?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598899-EE4C-584F-99E5-633981C70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819" y="1289719"/>
            <a:ext cx="4602644" cy="4665571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19856B-599D-D74E-9FA0-461A60E7AEBA}"/>
              </a:ext>
            </a:extLst>
          </p:cNvPr>
          <p:cNvSpPr txBox="1">
            <a:spLocks/>
          </p:cNvSpPr>
          <p:nvPr/>
        </p:nvSpPr>
        <p:spPr>
          <a:xfrm>
            <a:off x="4810463" y="1041760"/>
            <a:ext cx="4333537" cy="581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Pros</a:t>
            </a:r>
          </a:p>
          <a:p>
            <a:pPr lvl="1"/>
            <a:r>
              <a:rPr lang="en-US" dirty="0"/>
              <a:t>More storage Space to Capture and store flood water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Increasing evaporation losses with climate change</a:t>
            </a:r>
          </a:p>
          <a:p>
            <a:pPr lvl="1"/>
            <a:r>
              <a:rPr lang="en-US" dirty="0"/>
              <a:t>Serious regional  environmental impacts</a:t>
            </a:r>
          </a:p>
          <a:p>
            <a:pPr lvl="1"/>
            <a:r>
              <a:rPr lang="en-US" dirty="0"/>
              <a:t> Methane emissions contribute to greenhouse gas increases (est. as much as 4% of total warming impact of human activities)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E1F96C-5AB9-634B-A718-E84932B53F68}"/>
              </a:ext>
            </a:extLst>
          </p:cNvPr>
          <p:cNvSpPr txBox="1"/>
          <p:nvPr/>
        </p:nvSpPr>
        <p:spPr>
          <a:xfrm>
            <a:off x="332508" y="6037313"/>
            <a:ext cx="3034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Matilija Dam near Ventura</a:t>
            </a:r>
          </a:p>
        </p:txBody>
      </p:sp>
    </p:spTree>
    <p:extLst>
      <p:ext uri="{BB962C8B-B14F-4D97-AF65-F5344CB8AC3E}">
        <p14:creationId xmlns:p14="http://schemas.microsoft.com/office/powerpoint/2010/main" val="478745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8D2B-DCD0-8C49-8C38-CEFD1A4F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Solutions: </a:t>
            </a:r>
            <a:br>
              <a:rPr lang="en-US" dirty="0"/>
            </a:br>
            <a:r>
              <a:rPr lang="en-US" dirty="0"/>
              <a:t>MAR (Managed Aquifer Recharge)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D6247E6-6ED4-FD4F-B78A-D2F3B63E6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3389" y="1825625"/>
            <a:ext cx="6537221" cy="4351338"/>
          </a:xfrm>
        </p:spPr>
      </p:pic>
    </p:spTree>
    <p:extLst>
      <p:ext uri="{BB962C8B-B14F-4D97-AF65-F5344CB8AC3E}">
        <p14:creationId xmlns:p14="http://schemas.microsoft.com/office/powerpoint/2010/main" val="25433805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8D2B-DCD0-8C49-8C38-CEFD1A4F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 (Managed Aquifer Recharge)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29362-6354-A842-B4A0-D02F0F239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Pros</a:t>
            </a:r>
          </a:p>
          <a:p>
            <a:pPr lvl="1"/>
            <a:r>
              <a:rPr lang="en-US" dirty="0"/>
              <a:t>Helps restore declining aquifer levels and health</a:t>
            </a:r>
          </a:p>
          <a:p>
            <a:pPr lvl="1"/>
            <a:r>
              <a:rPr lang="en-US" dirty="0"/>
              <a:t>No evaporation losses</a:t>
            </a:r>
          </a:p>
          <a:p>
            <a:pPr lvl="1"/>
            <a:r>
              <a:rPr lang="en-US" dirty="0"/>
              <a:t>Could potentially store large volumes of flood water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Potentially expensive and often energy intensive</a:t>
            </a:r>
          </a:p>
          <a:p>
            <a:pPr lvl="1"/>
            <a:r>
              <a:rPr lang="en-US" dirty="0"/>
              <a:t>Can pick up agricultural chemicals or nutrients and bring to groundwater (Ag Mar specific)</a:t>
            </a:r>
          </a:p>
          <a:p>
            <a:pPr lvl="1"/>
            <a:r>
              <a:rPr lang="en-US" dirty="0"/>
              <a:t>Difficult accounting -anyone with a nearby well could potentially be “stealing” your recharged water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9980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8D2B-DCD0-8C49-8C38-CEFD1A4F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Solutions: FIRO (Forecast Informed Reservoir Operations)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1FCAA6-CF9B-8348-AC45-0CEACA51B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5" y="1690690"/>
            <a:ext cx="7586136" cy="449976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28D414-2469-FA42-96DF-BCB6CB02DDE2}"/>
              </a:ext>
            </a:extLst>
          </p:cNvPr>
          <p:cNvSpPr txBox="1"/>
          <p:nvPr/>
        </p:nvSpPr>
        <p:spPr>
          <a:xfrm>
            <a:off x="845125" y="6190450"/>
            <a:ext cx="738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Ongoing study performed for Lake Mendocino, on the Russian River, by the Center for Western Weather and Water Extremes</a:t>
            </a:r>
          </a:p>
        </p:txBody>
      </p:sp>
    </p:spTree>
    <p:extLst>
      <p:ext uri="{BB962C8B-B14F-4D97-AF65-F5344CB8AC3E}">
        <p14:creationId xmlns:p14="http://schemas.microsoft.com/office/powerpoint/2010/main" val="454563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8D2B-DCD0-8C49-8C38-CEFD1A4F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23" y="259222"/>
            <a:ext cx="7886700" cy="1325563"/>
          </a:xfrm>
        </p:spPr>
        <p:txBody>
          <a:bodyPr/>
          <a:lstStyle/>
          <a:p>
            <a:r>
              <a:rPr lang="en-US" dirty="0"/>
              <a:t>April 6</a:t>
            </a:r>
            <a:r>
              <a:rPr lang="en-US" baseline="30000" dirty="0"/>
              <a:t>th</a:t>
            </a:r>
            <a:r>
              <a:rPr lang="en-US" dirty="0"/>
              <a:t> -7</a:t>
            </a:r>
            <a:r>
              <a:rPr lang="en-US" baseline="30000" dirty="0"/>
              <a:t>th </a:t>
            </a:r>
            <a:r>
              <a:rPr lang="en-US" dirty="0"/>
              <a:t>Storm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E6E2A97-0961-DB4A-8C9A-D16B085AAA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992" y="1584785"/>
            <a:ext cx="6224392" cy="4494403"/>
          </a:xfr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0842EE9-B1A6-3741-94E9-3FDE4F8B7AF9}"/>
              </a:ext>
            </a:extLst>
          </p:cNvPr>
          <p:cNvSpPr txBox="1">
            <a:spLocks/>
          </p:cNvSpPr>
          <p:nvPr/>
        </p:nvSpPr>
        <p:spPr>
          <a:xfrm>
            <a:off x="6336384" y="598415"/>
            <a:ext cx="2650022" cy="581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Yosemite at Happy Isles</a:t>
            </a:r>
            <a:r>
              <a:rPr lang="en-US" b="1" dirty="0">
                <a:sym typeface="Wingdings" pitchFamily="2" charset="2"/>
              </a:rPr>
              <a:t>   </a:t>
            </a:r>
            <a:r>
              <a:rPr lang="en-US" sz="2400" dirty="0">
                <a:sym typeface="Wingdings" pitchFamily="2" charset="2"/>
              </a:rPr>
              <a:t>(data since 1916)</a:t>
            </a:r>
            <a:endParaRPr lang="en-US" sz="2400" dirty="0"/>
          </a:p>
          <a:p>
            <a:r>
              <a:rPr lang="en-US" dirty="0"/>
              <a:t>5 historic days with more total volume (3 storms)</a:t>
            </a:r>
          </a:p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largest storm by single day flow</a:t>
            </a:r>
          </a:p>
          <a:p>
            <a:r>
              <a:rPr lang="en-US" dirty="0"/>
              <a:t>~25 Yr. recurrence interval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FE8238-8AE8-6849-BB35-797A2EA0D752}"/>
              </a:ext>
            </a:extLst>
          </p:cNvPr>
          <p:cNvSpPr txBox="1"/>
          <p:nvPr/>
        </p:nvSpPr>
        <p:spPr>
          <a:xfrm>
            <a:off x="0" y="622998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All similar storm related flooding has occurred Nov.– Feb. !!!!</a:t>
            </a:r>
          </a:p>
        </p:txBody>
      </p:sp>
    </p:spTree>
    <p:extLst>
      <p:ext uri="{BB962C8B-B14F-4D97-AF65-F5344CB8AC3E}">
        <p14:creationId xmlns:p14="http://schemas.microsoft.com/office/powerpoint/2010/main" val="7858561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8D2B-DCD0-8C49-8C38-CEFD1A4F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FIRO (Forecast Informed Reservoir Operations)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4606A6-5D6A-9A43-B9C6-039482317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Pros</a:t>
            </a:r>
          </a:p>
          <a:p>
            <a:pPr lvl="1"/>
            <a:r>
              <a:rPr lang="en-US" dirty="0"/>
              <a:t>Simply a change in operating regime, no new infrastructure is required</a:t>
            </a:r>
          </a:p>
          <a:p>
            <a:pPr lvl="1"/>
            <a:r>
              <a:rPr lang="en-US" dirty="0"/>
              <a:t>Increases efficiency of reservoir storage operations</a:t>
            </a:r>
          </a:p>
          <a:p>
            <a:pPr lvl="1"/>
            <a:r>
              <a:rPr lang="en-US" dirty="0"/>
              <a:t>Increases amount of available drought reserves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Requires fairly consistent and predictable weather</a:t>
            </a:r>
          </a:p>
          <a:p>
            <a:pPr lvl="1"/>
            <a:r>
              <a:rPr lang="en-US" dirty="0"/>
              <a:t>Requires reliable 5-9 weather forecast</a:t>
            </a:r>
          </a:p>
          <a:p>
            <a:pPr lvl="1"/>
            <a:r>
              <a:rPr lang="en-US" dirty="0"/>
              <a:t>Potentially dangerous operations if forecast is inaccurate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4296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8D2B-DCD0-8C49-8C38-CEFD1A4F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climate change currently being seen in western US hydrology?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29362-6354-A842-B4A0-D02F0F239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95055"/>
            <a:ext cx="7886700" cy="4181908"/>
          </a:xfrm>
        </p:spPr>
        <p:txBody>
          <a:bodyPr/>
          <a:lstStyle/>
          <a:p>
            <a:r>
              <a:rPr lang="en-US" dirty="0"/>
              <a:t>Extreme variability has been occurring recently!</a:t>
            </a:r>
          </a:p>
          <a:p>
            <a:endParaRPr lang="en-US" dirty="0"/>
          </a:p>
          <a:p>
            <a:r>
              <a:rPr lang="en-US" dirty="0"/>
              <a:t>2012-2015 drought worst 4 years on record</a:t>
            </a:r>
          </a:p>
          <a:p>
            <a:r>
              <a:rPr lang="en-US" dirty="0"/>
              <a:t>Followed shortly by 2017 as the wettest single year ever recorded</a:t>
            </a:r>
          </a:p>
          <a:p>
            <a:endParaRPr lang="en-US" dirty="0"/>
          </a:p>
          <a:p>
            <a:r>
              <a:rPr lang="en-US" dirty="0"/>
              <a:t>WY 2018 very dry beginning, followed by exceedingly wet March and April</a:t>
            </a:r>
          </a:p>
        </p:txBody>
      </p:sp>
    </p:spTree>
    <p:extLst>
      <p:ext uri="{BB962C8B-B14F-4D97-AF65-F5344CB8AC3E}">
        <p14:creationId xmlns:p14="http://schemas.microsoft.com/office/powerpoint/2010/main" val="1976827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8D2B-DCD0-8C49-8C38-CEFD1A4F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climate change currently being seen in western US hydrology?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C4AE6C-5070-1A43-9218-957B86CA1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32" y="1995054"/>
            <a:ext cx="6241916" cy="4185227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00E2487-6BCB-5341-B81F-7A3FA675D5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007695"/>
              </p:ext>
            </p:extLst>
          </p:nvPr>
        </p:nvGraphicFramePr>
        <p:xfrm>
          <a:off x="6698096" y="2119745"/>
          <a:ext cx="2185150" cy="8572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2575">
                  <a:extLst>
                    <a:ext uri="{9D8B030D-6E8A-4147-A177-3AD203B41FA5}">
                      <a16:colId xmlns:a16="http://schemas.microsoft.com/office/drawing/2014/main" val="2919090194"/>
                    </a:ext>
                  </a:extLst>
                </a:gridCol>
                <a:gridCol w="1092575">
                  <a:extLst>
                    <a:ext uri="{9D8B030D-6E8A-4147-A177-3AD203B41FA5}">
                      <a16:colId xmlns:a16="http://schemas.microsoft.com/office/drawing/2014/main" val="1412448899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YR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607" marR="12607" marT="126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DOY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607" marR="12607" marT="12607" marB="0" anchor="b"/>
                </a:tc>
                <a:extLst>
                  <a:ext uri="{0D108BD9-81ED-4DB2-BD59-A6C34878D82A}">
                    <a16:rowId xmlns:a16="http://schemas.microsoft.com/office/drawing/2014/main" val="340315614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1940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607" marR="12607" marT="12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236.27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607" marR="12607" marT="12607" marB="0" anchor="b"/>
                </a:tc>
                <a:extLst>
                  <a:ext uri="{0D108BD9-81ED-4DB2-BD59-A6C34878D82A}">
                    <a16:rowId xmlns:a16="http://schemas.microsoft.com/office/drawing/2014/main" val="134097510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2020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607" marR="12607" marT="1260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228.95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607" marR="12607" marT="12607" marB="0" anchor="b"/>
                </a:tc>
                <a:extLst>
                  <a:ext uri="{0D108BD9-81ED-4DB2-BD59-A6C34878D82A}">
                    <a16:rowId xmlns:a16="http://schemas.microsoft.com/office/drawing/2014/main" val="205499649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FF40B8B-7010-834D-BAFC-1BF30B966AC5}"/>
              </a:ext>
            </a:extLst>
          </p:cNvPr>
          <p:cNvSpPr txBox="1"/>
          <p:nvPr/>
        </p:nvSpPr>
        <p:spPr>
          <a:xfrm>
            <a:off x="6595920" y="3283528"/>
            <a:ext cx="24372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Historical runoff data shows an observed shift of about 2 weeks in timing since 1940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D477CC-B1D4-D943-9C35-152071F5445D}"/>
              </a:ext>
            </a:extLst>
          </p:cNvPr>
          <p:cNvSpPr txBox="1"/>
          <p:nvPr/>
        </p:nvSpPr>
        <p:spPr>
          <a:xfrm>
            <a:off x="845125" y="6190450"/>
            <a:ext cx="738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Merced River in Yosemite</a:t>
            </a:r>
          </a:p>
        </p:txBody>
      </p:sp>
    </p:spTree>
    <p:extLst>
      <p:ext uri="{BB962C8B-B14F-4D97-AF65-F5344CB8AC3E}">
        <p14:creationId xmlns:p14="http://schemas.microsoft.com/office/powerpoint/2010/main" val="23664589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8D2B-DCD0-8C49-8C38-CEFD1A4F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climate change currently being seen in western US hydrology?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D477CC-B1D4-D943-9C35-152071F5445D}"/>
              </a:ext>
            </a:extLst>
          </p:cNvPr>
          <p:cNvSpPr txBox="1"/>
          <p:nvPr/>
        </p:nvSpPr>
        <p:spPr>
          <a:xfrm>
            <a:off x="845125" y="6190450"/>
            <a:ext cx="738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Merced River in Yosemite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C777D9-7055-3F40-8B72-F9D2B33A0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68" y="1657597"/>
            <a:ext cx="7240732" cy="456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771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47A589-481A-6349-9CC4-493106C15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32" y="1984885"/>
            <a:ext cx="6214431" cy="41953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458D2B-DCD0-8C49-8C38-CEFD1A4FA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climate change currently being seen in western US hydrology?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F40B8B-7010-834D-BAFC-1BF30B966AC5}"/>
              </a:ext>
            </a:extLst>
          </p:cNvPr>
          <p:cNvSpPr txBox="1"/>
          <p:nvPr/>
        </p:nvSpPr>
        <p:spPr>
          <a:xfrm>
            <a:off x="6595920" y="3283528"/>
            <a:ext cx="24372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Historical runoff data shows an observed shift of about 2 weeks in timing since 1940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D477CC-B1D4-D943-9C35-152071F5445D}"/>
              </a:ext>
            </a:extLst>
          </p:cNvPr>
          <p:cNvSpPr txBox="1"/>
          <p:nvPr/>
        </p:nvSpPr>
        <p:spPr>
          <a:xfrm>
            <a:off x="845125" y="6190450"/>
            <a:ext cx="738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North Fork American River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53546F4-CBE0-B444-B635-C7687665F2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363324"/>
              </p:ext>
            </p:extLst>
          </p:nvPr>
        </p:nvGraphicFramePr>
        <p:xfrm>
          <a:off x="6595920" y="2007822"/>
          <a:ext cx="2413340" cy="9467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6670">
                  <a:extLst>
                    <a:ext uri="{9D8B030D-6E8A-4147-A177-3AD203B41FA5}">
                      <a16:colId xmlns:a16="http://schemas.microsoft.com/office/drawing/2014/main" val="189010182"/>
                    </a:ext>
                  </a:extLst>
                </a:gridCol>
                <a:gridCol w="1206670">
                  <a:extLst>
                    <a:ext uri="{9D8B030D-6E8A-4147-A177-3AD203B41FA5}">
                      <a16:colId xmlns:a16="http://schemas.microsoft.com/office/drawing/2014/main" val="1701399676"/>
                    </a:ext>
                  </a:extLst>
                </a:gridCol>
              </a:tblGrid>
              <a:tr h="31559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YR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23" marR="13923" marT="139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DOY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23" marR="13923" marT="13923" marB="0" anchor="b"/>
                </a:tc>
                <a:extLst>
                  <a:ext uri="{0D108BD9-81ED-4DB2-BD59-A6C34878D82A}">
                    <a16:rowId xmlns:a16="http://schemas.microsoft.com/office/drawing/2014/main" val="1553840341"/>
                  </a:ext>
                </a:extLst>
              </a:tr>
              <a:tr h="315591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1940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23" marR="13923" marT="1392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178.274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23" marR="13923" marT="13923" marB="0" anchor="b"/>
                </a:tc>
                <a:extLst>
                  <a:ext uri="{0D108BD9-81ED-4DB2-BD59-A6C34878D82A}">
                    <a16:rowId xmlns:a16="http://schemas.microsoft.com/office/drawing/2014/main" val="882107015"/>
                  </a:ext>
                </a:extLst>
              </a:tr>
              <a:tr h="315591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2020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23" marR="13923" marT="1392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164.362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923" marR="13923" marT="13923" marB="0" anchor="b"/>
                </a:tc>
                <a:extLst>
                  <a:ext uri="{0D108BD9-81ED-4DB2-BD59-A6C34878D82A}">
                    <a16:rowId xmlns:a16="http://schemas.microsoft.com/office/drawing/2014/main" val="33880457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52125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E51A9A-CE83-F047-86F6-3D6BA04C79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931" r="15070"/>
          <a:stretch/>
        </p:blipFill>
        <p:spPr>
          <a:xfrm>
            <a:off x="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83A9E1-E581-B14A-996A-4D66CE3A7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394" y="3181386"/>
            <a:ext cx="78867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+mn-lt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723687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8D2B-DCD0-8C49-8C38-CEFD1A4F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23" y="259222"/>
            <a:ext cx="7886700" cy="1325563"/>
          </a:xfrm>
        </p:spPr>
        <p:txBody>
          <a:bodyPr/>
          <a:lstStyle/>
          <a:p>
            <a:r>
              <a:rPr lang="en-US" dirty="0"/>
              <a:t>April 6</a:t>
            </a:r>
            <a:r>
              <a:rPr lang="en-US" baseline="30000" dirty="0"/>
              <a:t>th</a:t>
            </a:r>
            <a:r>
              <a:rPr lang="en-US" dirty="0"/>
              <a:t> -7</a:t>
            </a:r>
            <a:r>
              <a:rPr lang="en-US" baseline="30000" dirty="0"/>
              <a:t>th </a:t>
            </a:r>
            <a:r>
              <a:rPr lang="en-US" dirty="0"/>
              <a:t>Storm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0842EE9-B1A6-3741-94E9-3FDE4F8B7AF9}"/>
              </a:ext>
            </a:extLst>
          </p:cNvPr>
          <p:cNvSpPr txBox="1">
            <a:spLocks/>
          </p:cNvSpPr>
          <p:nvPr/>
        </p:nvSpPr>
        <p:spPr>
          <a:xfrm>
            <a:off x="6336384" y="598415"/>
            <a:ext cx="2650022" cy="581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North Fork American River </a:t>
            </a:r>
            <a:r>
              <a:rPr lang="en-US" sz="2400" dirty="0">
                <a:sym typeface="Wingdings" pitchFamily="2" charset="2"/>
              </a:rPr>
              <a:t>(data since 1941)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dirty="0"/>
              <a:t>75 historic days with more total volume</a:t>
            </a:r>
          </a:p>
          <a:p>
            <a:r>
              <a:rPr lang="en-US" dirty="0"/>
              <a:t> 3 Days in April or later with more total volume (2 storms)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FE8238-8AE8-6849-BB35-797A2EA0D752}"/>
              </a:ext>
            </a:extLst>
          </p:cNvPr>
          <p:cNvSpPr txBox="1"/>
          <p:nvPr/>
        </p:nvSpPr>
        <p:spPr>
          <a:xfrm>
            <a:off x="0" y="622998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Majority of historic storm related flooding prior to April!!!!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4B909B-A54B-B740-B1F2-09E6CDA377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8" r="2676"/>
          <a:stretch/>
        </p:blipFill>
        <p:spPr>
          <a:xfrm>
            <a:off x="144321" y="1584785"/>
            <a:ext cx="6053282" cy="449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70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8D2B-DCD0-8C49-8C38-CEFD1A4F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59222"/>
            <a:ext cx="7886700" cy="1325563"/>
          </a:xfrm>
        </p:spPr>
        <p:txBody>
          <a:bodyPr/>
          <a:lstStyle/>
          <a:p>
            <a:r>
              <a:rPr lang="en-US" dirty="0"/>
              <a:t>Merced River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734979-A867-0940-A7CB-207790E26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31" y="1584785"/>
            <a:ext cx="6115419" cy="405995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18DD64E-E814-D74D-8DBF-FEB140F28EF8}"/>
              </a:ext>
            </a:extLst>
          </p:cNvPr>
          <p:cNvSpPr txBox="1">
            <a:spLocks/>
          </p:cNvSpPr>
          <p:nvPr/>
        </p:nvSpPr>
        <p:spPr>
          <a:xfrm>
            <a:off x="6406364" y="1252276"/>
            <a:ext cx="2650022" cy="581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24 hr. period</a:t>
            </a:r>
          </a:p>
          <a:p>
            <a:pPr marL="0" indent="0">
              <a:buNone/>
            </a:pPr>
            <a:r>
              <a:rPr lang="en-US" b="1" dirty="0"/>
              <a:t>04/06– 04/07</a:t>
            </a:r>
          </a:p>
          <a:p>
            <a:pPr marL="0" indent="0">
              <a:buNone/>
            </a:pPr>
            <a:r>
              <a:rPr lang="en-US" b="1" dirty="0"/>
              <a:t>9AM to 9AM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Received around 4 inches of precipitation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724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8D2B-DCD0-8C49-8C38-CEFD1A4F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141" y="189949"/>
            <a:ext cx="7886700" cy="1325563"/>
          </a:xfrm>
        </p:spPr>
        <p:txBody>
          <a:bodyPr/>
          <a:lstStyle/>
          <a:p>
            <a:r>
              <a:rPr lang="en-US" dirty="0"/>
              <a:t>North Fork American River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4807E8-488B-E74F-BC63-15BEC784C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6" y="1515512"/>
            <a:ext cx="6144261" cy="460819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BA74D4-F163-6245-AA5F-086FC7A1976B}"/>
              </a:ext>
            </a:extLst>
          </p:cNvPr>
          <p:cNvSpPr txBox="1">
            <a:spLocks/>
          </p:cNvSpPr>
          <p:nvPr/>
        </p:nvSpPr>
        <p:spPr>
          <a:xfrm>
            <a:off x="6294819" y="1515512"/>
            <a:ext cx="2650022" cy="581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24 hr. period</a:t>
            </a:r>
          </a:p>
          <a:p>
            <a:pPr marL="0" indent="0">
              <a:buNone/>
            </a:pPr>
            <a:r>
              <a:rPr lang="en-US" b="1" dirty="0"/>
              <a:t>04/06– 04/07</a:t>
            </a:r>
          </a:p>
          <a:p>
            <a:pPr marL="0" indent="0">
              <a:buNone/>
            </a:pPr>
            <a:r>
              <a:rPr lang="en-US" b="1" dirty="0"/>
              <a:t>9AM to 9AM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Received around 4 inches of precipitation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114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8D2B-DCD0-8C49-8C38-CEFD1A4F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141" y="189949"/>
            <a:ext cx="7886700" cy="1325563"/>
          </a:xfrm>
        </p:spPr>
        <p:txBody>
          <a:bodyPr/>
          <a:lstStyle/>
          <a:p>
            <a:r>
              <a:rPr lang="en-US" dirty="0"/>
              <a:t>Reason for difference?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BA74D4-F163-6245-AA5F-086FC7A1976B}"/>
              </a:ext>
            </a:extLst>
          </p:cNvPr>
          <p:cNvSpPr txBox="1">
            <a:spLocks/>
          </p:cNvSpPr>
          <p:nvPr/>
        </p:nvSpPr>
        <p:spPr>
          <a:xfrm>
            <a:off x="1058141" y="1290935"/>
            <a:ext cx="4539095" cy="1313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---Short, intense  	precipitation event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D57239-61C5-B74D-8EA8-D32762BEE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2154373"/>
            <a:ext cx="6151944" cy="412288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093772-7B30-E649-BE08-09F17BA2A715}"/>
              </a:ext>
            </a:extLst>
          </p:cNvPr>
          <p:cNvSpPr txBox="1">
            <a:spLocks/>
          </p:cNvSpPr>
          <p:nvPr/>
        </p:nvSpPr>
        <p:spPr>
          <a:xfrm>
            <a:off x="6294818" y="1515512"/>
            <a:ext cx="2849181" cy="581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Lots of exposed granite bedrock in Yosemite, making Merced River extremely “flashy” drainage.</a:t>
            </a:r>
          </a:p>
          <a:p>
            <a:pPr marL="0" indent="0">
              <a:buNone/>
            </a:pPr>
            <a:r>
              <a:rPr lang="en-US" dirty="0"/>
              <a:t>(highly susceptible to quick runoff response)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444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8D2B-DCD0-8C49-8C38-CEFD1A4F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45" y="259223"/>
            <a:ext cx="8478982" cy="1056960"/>
          </a:xfrm>
        </p:spPr>
        <p:txBody>
          <a:bodyPr/>
          <a:lstStyle/>
          <a:p>
            <a:r>
              <a:rPr lang="en-US" dirty="0"/>
              <a:t>Impacts to Truckee River and Tahoe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A54818-7EBD-DD4E-A1DD-0C0693A6D5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5" r="349"/>
          <a:stretch/>
        </p:blipFill>
        <p:spPr>
          <a:xfrm>
            <a:off x="166254" y="1068442"/>
            <a:ext cx="6434316" cy="28523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4AF099-6457-5141-920C-A0EAA4236E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1" t="3317" r="2214" b="16300"/>
          <a:stretch/>
        </p:blipFill>
        <p:spPr>
          <a:xfrm>
            <a:off x="166253" y="4168576"/>
            <a:ext cx="6434316" cy="264968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C9233E8-1122-2746-93BA-342B71CA4D6E}"/>
              </a:ext>
            </a:extLst>
          </p:cNvPr>
          <p:cNvSpPr txBox="1">
            <a:spLocks/>
          </p:cNvSpPr>
          <p:nvPr/>
        </p:nvSpPr>
        <p:spPr>
          <a:xfrm>
            <a:off x="6600570" y="1316183"/>
            <a:ext cx="2543429" cy="6015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”Emergency” Releases from Tahoe begin on 04/02 in preparation</a:t>
            </a:r>
          </a:p>
          <a:p>
            <a:endParaRPr lang="en-US" sz="2000" dirty="0"/>
          </a:p>
          <a:p>
            <a:r>
              <a:rPr lang="en-US" sz="2000" dirty="0"/>
              <a:t>Tahoe still rises ~3” from storm</a:t>
            </a:r>
          </a:p>
          <a:p>
            <a:endParaRPr lang="en-US" sz="2000" dirty="0"/>
          </a:p>
          <a:p>
            <a:r>
              <a:rPr lang="en-US" sz="2000" dirty="0"/>
              <a:t>Truckee River sees highest storm related (not snowmelt) daily flow volume, ever for April or later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A34FC7-1FA2-584C-9C59-B3AC68D3FD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6" r="638" b="55762"/>
          <a:stretch/>
        </p:blipFill>
        <p:spPr>
          <a:xfrm>
            <a:off x="166252" y="3200709"/>
            <a:ext cx="6430381" cy="1123258"/>
          </a:xfrm>
          <a:prstGeom prst="rect">
            <a:avLst/>
          </a:prstGeom>
          <a:ln w="9525">
            <a:noFill/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9B56E2-2F42-524A-B8DF-5AD5379AE4C3}"/>
              </a:ext>
            </a:extLst>
          </p:cNvPr>
          <p:cNvCxnSpPr/>
          <p:nvPr/>
        </p:nvCxnSpPr>
        <p:spPr>
          <a:xfrm>
            <a:off x="166252" y="3200709"/>
            <a:ext cx="6430381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A73BAE-EBAC-9346-8B3A-D0736FA4445F}"/>
              </a:ext>
            </a:extLst>
          </p:cNvPr>
          <p:cNvCxnSpPr/>
          <p:nvPr/>
        </p:nvCxnSpPr>
        <p:spPr>
          <a:xfrm>
            <a:off x="166252" y="4323967"/>
            <a:ext cx="6430381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A11A183-582E-034F-AA9B-3201970E244A}"/>
              </a:ext>
            </a:extLst>
          </p:cNvPr>
          <p:cNvSpPr txBox="1"/>
          <p:nvPr/>
        </p:nvSpPr>
        <p:spPr>
          <a:xfrm>
            <a:off x="1003300" y="1349983"/>
            <a:ext cx="170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Tahoe Level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8DF2D8-6861-B94F-B397-DAEFA695F40E}"/>
              </a:ext>
            </a:extLst>
          </p:cNvPr>
          <p:cNvSpPr txBox="1"/>
          <p:nvPr/>
        </p:nvSpPr>
        <p:spPr>
          <a:xfrm>
            <a:off x="831850" y="3448450"/>
            <a:ext cx="321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Truckee River Below Tahoe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E18D81-F7EE-5941-BF64-05758CD175F7}"/>
              </a:ext>
            </a:extLst>
          </p:cNvPr>
          <p:cNvSpPr txBox="1"/>
          <p:nvPr/>
        </p:nvSpPr>
        <p:spPr>
          <a:xfrm>
            <a:off x="831850" y="4403933"/>
            <a:ext cx="2497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Truckee River at Farad (~35 miles downstream) </a:t>
            </a:r>
          </a:p>
        </p:txBody>
      </p:sp>
    </p:spTree>
    <p:extLst>
      <p:ext uri="{BB962C8B-B14F-4D97-AF65-F5344CB8AC3E}">
        <p14:creationId xmlns:p14="http://schemas.microsoft.com/office/powerpoint/2010/main" val="925059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8D2B-DCD0-8C49-8C38-CEFD1A4F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23" y="259222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Where does that leave us for snowpack and total annual </a:t>
            </a:r>
            <a:r>
              <a:rPr lang="en-US" dirty="0" err="1"/>
              <a:t>precip</a:t>
            </a:r>
            <a:r>
              <a:rPr lang="en-US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841680-1980-C541-86F9-8CBF6E48C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73" y="17653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26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2258</TotalTime>
  <Words>1379</Words>
  <Application>Microsoft Macintosh PowerPoint</Application>
  <PresentationFormat>On-screen Show (4:3)</PresentationFormat>
  <Paragraphs>267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Wingdings</vt:lpstr>
      <vt:lpstr>Office Theme</vt:lpstr>
      <vt:lpstr>Water Resources and Changing Climate</vt:lpstr>
      <vt:lpstr>April 6th -7th Storm</vt:lpstr>
      <vt:lpstr>April 6th -7th Storm</vt:lpstr>
      <vt:lpstr>April 6th -7th Storm</vt:lpstr>
      <vt:lpstr>Merced River</vt:lpstr>
      <vt:lpstr>North Fork American River</vt:lpstr>
      <vt:lpstr>Reason for difference?</vt:lpstr>
      <vt:lpstr>Impacts to Truckee River and Tahoe</vt:lpstr>
      <vt:lpstr>Where does that leave us for snowpack and total annual precip?</vt:lpstr>
      <vt:lpstr>Where does that leave us currently for snowpack and total annual precip?</vt:lpstr>
      <vt:lpstr>Why snowpack is important</vt:lpstr>
      <vt:lpstr>Why snowpack is important</vt:lpstr>
      <vt:lpstr>Climate and Hydrology Modeling (via Brianna R Pagan et al., 2016)</vt:lpstr>
      <vt:lpstr>Relative Concentration Pathways</vt:lpstr>
      <vt:lpstr>Climate and Hydrology Analyses (via Brianna R Pagan et al., 2016)</vt:lpstr>
      <vt:lpstr>Water Balance Equation</vt:lpstr>
      <vt:lpstr>Climate and Hydrology Implications</vt:lpstr>
      <vt:lpstr>Climate and Hydrology Implications</vt:lpstr>
      <vt:lpstr>Precip. Frequency Implications (Daily)</vt:lpstr>
      <vt:lpstr>Precip. Frequency Implications (annual)</vt:lpstr>
      <vt:lpstr>Characteristics of regions with water supplies most susceptible to climate change impacts:</vt:lpstr>
      <vt:lpstr>Characteristics of regions with infrastructure limitations and anthropogenic stresses:</vt:lpstr>
      <vt:lpstr>Case Study: Dam ops on the Truckee River</vt:lpstr>
      <vt:lpstr>Case Study: Dam ops on the Truckee River</vt:lpstr>
      <vt:lpstr>Caveats…this March and last storm</vt:lpstr>
      <vt:lpstr>Solutions: Bigger Dams?</vt:lpstr>
      <vt:lpstr>Solutions:  MAR (Managed Aquifer Recharge)</vt:lpstr>
      <vt:lpstr>MAR (Managed Aquifer Recharge)</vt:lpstr>
      <vt:lpstr>Solutions: FIRO (Forecast Informed Reservoir Operations)</vt:lpstr>
      <vt:lpstr>FIRO (Forecast Informed Reservoir Operations)</vt:lpstr>
      <vt:lpstr>Is climate change currently being seen in western US hydrology?</vt:lpstr>
      <vt:lpstr>Is climate change currently being seen in western US hydrology?</vt:lpstr>
      <vt:lpstr>Is climate change currently being seen in western US hydrology?</vt:lpstr>
      <vt:lpstr>Is climate change currently being seen in western US hydrology?</vt:lpstr>
      <vt:lpstr>Questions?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39</cp:revision>
  <dcterms:created xsi:type="dcterms:W3CDTF">2018-04-07T23:28:27Z</dcterms:created>
  <dcterms:modified xsi:type="dcterms:W3CDTF">2018-04-09T22:44:52Z</dcterms:modified>
</cp:coreProperties>
</file>