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5" r:id="rId1"/>
  </p:sldMasterIdLst>
  <p:notesMasterIdLst>
    <p:notesMasterId r:id="rId30"/>
  </p:notesMasterIdLst>
  <p:handoutMasterIdLst>
    <p:handoutMasterId r:id="rId31"/>
  </p:handoutMasterIdLst>
  <p:sldIdLst>
    <p:sldId id="282" r:id="rId2"/>
    <p:sldId id="279" r:id="rId3"/>
    <p:sldId id="278" r:id="rId4"/>
    <p:sldId id="287" r:id="rId5"/>
    <p:sldId id="285" r:id="rId6"/>
    <p:sldId id="289" r:id="rId7"/>
    <p:sldId id="288" r:id="rId8"/>
    <p:sldId id="291" r:id="rId9"/>
    <p:sldId id="292" r:id="rId10"/>
    <p:sldId id="303" r:id="rId11"/>
    <p:sldId id="293" r:id="rId12"/>
    <p:sldId id="298" r:id="rId13"/>
    <p:sldId id="300" r:id="rId14"/>
    <p:sldId id="301" r:id="rId15"/>
    <p:sldId id="302" r:id="rId16"/>
    <p:sldId id="259" r:id="rId17"/>
    <p:sldId id="262" r:id="rId18"/>
    <p:sldId id="263" r:id="rId19"/>
    <p:sldId id="274" r:id="rId20"/>
    <p:sldId id="271" r:id="rId21"/>
    <p:sldId id="268" r:id="rId22"/>
    <p:sldId id="269" r:id="rId23"/>
    <p:sldId id="270" r:id="rId24"/>
    <p:sldId id="272" r:id="rId25"/>
    <p:sldId id="284" r:id="rId26"/>
    <p:sldId id="290" r:id="rId27"/>
    <p:sldId id="261" r:id="rId28"/>
    <p:sldId id="27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73"/>
    <p:restoredTop sz="91071"/>
  </p:normalViewPr>
  <p:slideViewPr>
    <p:cSldViewPr snapToGrid="0" snapToObjects="1">
      <p:cViewPr varScale="1">
        <p:scale>
          <a:sx n="134" d="100"/>
          <a:sy n="134" d="100"/>
        </p:scale>
        <p:origin x="872" y="176"/>
      </p:cViewPr>
      <p:guideLst/>
    </p:cSldViewPr>
  </p:slideViewPr>
  <p:notesTextViewPr>
    <p:cViewPr>
      <p:scale>
        <a:sx n="1" d="1"/>
        <a:sy n="1" d="1"/>
      </p:scale>
      <p:origin x="0" y="0"/>
    </p:cViewPr>
  </p:notesTextViewPr>
  <p:notesViewPr>
    <p:cSldViewPr snapToGrid="0" snapToObjects="1">
      <p:cViewPr varScale="1">
        <p:scale>
          <a:sx n="111" d="100"/>
          <a:sy n="111" d="100"/>
        </p:scale>
        <p:origin x="435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BD68C1-4F68-8D41-A166-A09C5A53A4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CF073C-419B-A24E-B543-3C89AAC1ED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73811A-9D7D-2A48-81B1-F380E13EA4D2}" type="datetimeFigureOut">
              <a:rPr lang="en-US" smtClean="0"/>
              <a:t>3/8/18</a:t>
            </a:fld>
            <a:endParaRPr lang="en-US"/>
          </a:p>
        </p:txBody>
      </p:sp>
      <p:sp>
        <p:nvSpPr>
          <p:cNvPr id="4" name="Footer Placeholder 3">
            <a:extLst>
              <a:ext uri="{FF2B5EF4-FFF2-40B4-BE49-F238E27FC236}">
                <a16:creationId xmlns:a16="http://schemas.microsoft.com/office/drawing/2014/main" id="{F7F0509F-6FFF-1C41-9B34-F1D585F22C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85005-B57B-A64F-9F0C-93AE8FF2A6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4CC8A-9480-1E41-B887-4D679337CAE1}" type="slidenum">
              <a:rPr lang="en-US" smtClean="0"/>
              <a:t>‹#›</a:t>
            </a:fld>
            <a:endParaRPr lang="en-US"/>
          </a:p>
        </p:txBody>
      </p:sp>
    </p:spTree>
    <p:extLst>
      <p:ext uri="{BB962C8B-B14F-4D97-AF65-F5344CB8AC3E}">
        <p14:creationId xmlns:p14="http://schemas.microsoft.com/office/powerpoint/2010/main" val="491339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20C7A-5166-674B-A68C-CCF8B81131F0}" type="datetimeFigureOut">
              <a:rPr lang="en-US" smtClean="0"/>
              <a:t>3/7/18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36DCF-B086-6E4E-B184-8D855DF42E8C}" type="slidenum">
              <a:rPr lang="en-US" smtClean="0"/>
              <a:t>‹#›</a:t>
            </a:fld>
            <a:endParaRPr lang="en-US"/>
          </a:p>
        </p:txBody>
      </p:sp>
    </p:spTree>
    <p:extLst>
      <p:ext uri="{BB962C8B-B14F-4D97-AF65-F5344CB8AC3E}">
        <p14:creationId xmlns:p14="http://schemas.microsoft.com/office/powerpoint/2010/main" val="141180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focus on synoptic mechanisms, why - I will explain myself during the presentation)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1</a:t>
            </a:fld>
            <a:endParaRPr lang="en-US"/>
          </a:p>
        </p:txBody>
      </p:sp>
    </p:spTree>
    <p:extLst>
      <p:ext uri="{BB962C8B-B14F-4D97-AF65-F5344CB8AC3E}">
        <p14:creationId xmlns:p14="http://schemas.microsoft.com/office/powerpoint/2010/main" val="248714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Shows zonal and meridional components of the MM5 winds averaged within the area of Mojave desert for each day.</a:t>
            </a:r>
          </a:p>
          <a:p>
            <a:pPr marL="228600" indent="-228600">
              <a:buAutoNum type="arabicPeriod"/>
            </a:pPr>
            <a:r>
              <a:rPr lang="en-US" sz="1200" b="0" i="0" kern="1200" dirty="0">
                <a:solidFill>
                  <a:schemeClr val="tx1"/>
                </a:solidFill>
                <a:effectLst/>
                <a:latin typeface="+mn-lt"/>
                <a:ea typeface="+mn-ea"/>
                <a:cs typeface="+mn-cs"/>
              </a:rPr>
              <a:t>Vector drawn from the middle to the point shows speed and direction - showing the magnitude of the offshore component (away from blue line)</a:t>
            </a:r>
          </a:p>
          <a:p>
            <a:pPr marL="228600" indent="-228600">
              <a:buAutoNum type="arabicPeriod"/>
            </a:pPr>
            <a:r>
              <a:rPr lang="en-US" sz="1200" b="0" i="0" kern="1200" dirty="0">
                <a:solidFill>
                  <a:schemeClr val="tx1"/>
                </a:solidFill>
                <a:effectLst/>
                <a:latin typeface="+mn-lt"/>
                <a:ea typeface="+mn-ea"/>
                <a:cs typeface="+mn-cs"/>
              </a:rPr>
              <a:t>We can see that almost all SADs occur when the desert winds have an offshore component. Assuming those wind as geostrophic – there is a NW to SE high to low pressure anomaly consistent with FIG (a)</a:t>
            </a:r>
          </a:p>
          <a:p>
            <a:pPr marL="228600" indent="-228600">
              <a:buAutoNum type="arabicPeriod"/>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EASY VERSION: Calculated the mean Geopotential Height (GPH) anomaly and distinguishing between highest and lowest GPH days ( b &amp; c ) authors show that only </a:t>
            </a:r>
            <a:r>
              <a:rPr lang="en-US" sz="1200" kern="1200" dirty="0">
                <a:solidFill>
                  <a:schemeClr val="tx1"/>
                </a:solidFill>
                <a:effectLst/>
                <a:latin typeface="+mn-lt"/>
                <a:ea typeface="+mn-ea"/>
                <a:cs typeface="+mn-cs"/>
              </a:rPr>
              <a:t>slightly more than half the 280 high GPH days have strong offshore surface winds in Southern California.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Therefore, when GPH is unusually high, there is nearly a 50% chance of having weak or no SA winds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Further: </a:t>
            </a:r>
            <a:r>
              <a:rPr lang="en-US" sz="1200" kern="1200" dirty="0">
                <a:solidFill>
                  <a:schemeClr val="tx1"/>
                </a:solidFill>
                <a:effectLst/>
                <a:latin typeface="+mn-lt"/>
                <a:ea typeface="+mn-ea"/>
                <a:cs typeface="+mn-cs"/>
              </a:rPr>
              <a:t>half of the SA days (days with SAt [ 5 m s-1) have a GPH anomaly so weak that it is barely visible on a weather map </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Authors then calculated the mean </a:t>
            </a:r>
            <a:r>
              <a:rPr lang="en-US" sz="1200" kern="1200" dirty="0">
                <a:solidFill>
                  <a:schemeClr val="tx1"/>
                </a:solidFill>
                <a:effectLst/>
                <a:latin typeface="+mn-lt"/>
                <a:ea typeface="+mn-ea"/>
                <a:cs typeface="+mn-cs"/>
              </a:rPr>
              <a:t>mean GPH anomaly over the region with the largest SA composite anomaly (Fig. 5, blue line)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for each winter day and extract the 280 days with 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mean anomaly larger than the SA composite (hereafter these are called high GPH days).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We then segregate the high GPH days by the value of SAt (Fig. 5b, c).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Only slightly more than half the 280 high GPH days have strong offshore surface winds in Southern California (i.e., SAt [ 5 m s-1), whereas the remaining 123 days have very small </a:t>
            </a:r>
            <a:r>
              <a:rPr lang="en-US" sz="1200" kern="1200" dirty="0" err="1">
                <a:solidFill>
                  <a:schemeClr val="tx1"/>
                </a:solidFill>
                <a:effectLst/>
                <a:latin typeface="+mn-lt"/>
                <a:ea typeface="+mn-ea"/>
                <a:cs typeface="+mn-cs"/>
              </a:rPr>
              <a:t>SAt.</a:t>
            </a:r>
            <a:r>
              <a:rPr lang="en-US" sz="1200" kern="120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Therefore, when GPH is unusually high, there is nearly a 50% chance of having weak or no SA winds. Further, half of the SA days (days with SAt [ 5 m s-1) have a GPH anomaly so weak as to be barely discernible on a weather map (Fig. 5d).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Composites are just the averages.</a:t>
            </a:r>
            <a:endParaRPr lang="en-US" dirty="0"/>
          </a:p>
          <a:p>
            <a:pPr marL="228600" indent="-228600">
              <a:buAutoNum type="arabicPeriod"/>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10</a:t>
            </a:fld>
            <a:endParaRPr lang="en-US"/>
          </a:p>
        </p:txBody>
      </p:sp>
    </p:spTree>
    <p:extLst>
      <p:ext uri="{BB962C8B-B14F-4D97-AF65-F5344CB8AC3E}">
        <p14:creationId xmlns:p14="http://schemas.microsoft.com/office/powerpoint/2010/main" val="411985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Local!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Cold air would pool in the desert against the lower Sierras and the coastal topography, hydrostatically increasing the desert-ocean pressure gradient, and causing a negatively buoyant gravity current to pour through mountain gaps at the surface.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negative buoyancy can be written as a pressure gradient force over the sloping terrain, often called the katabatic pressure gradient force (Beta)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(Beta is a function of temperature deficits, average temperature, gravitational acceleration as well as the slope of the topography.)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Diagram – relationship between the katabatic forcing and the Santa Ana index</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r>
              <a:rPr lang="en-US" sz="1200" kern="1200" dirty="0">
                <a:solidFill>
                  <a:schemeClr val="tx1"/>
                </a:solidFill>
                <a:effectLst/>
                <a:latin typeface="+mn-lt"/>
                <a:ea typeface="+mn-ea"/>
                <a:cs typeface="+mn-cs"/>
              </a:rPr>
              <a:t>B = g * theta’ / theta 0   x   sin(alfa) </a:t>
            </a:r>
            <a:endParaRPr lang="en-US" dirty="0"/>
          </a:p>
          <a:p>
            <a:r>
              <a:rPr lang="en-US" sz="1200" kern="1200" dirty="0">
                <a:solidFill>
                  <a:schemeClr val="tx1"/>
                </a:solidFill>
                <a:effectLst/>
                <a:latin typeface="+mn-lt"/>
                <a:ea typeface="+mn-ea"/>
                <a:cs typeface="+mn-cs"/>
              </a:rPr>
              <a:t>where g = 9.8 m s-2 is gravitational acceleration, h0 is the temperature deficit of the cold layer, h0 is the average temperature in the cold layer, and a is the slope of the topography. In our calculation of B; we use the average desert surface air temperature for h0 and the average slope of the topography through the largest gap for a (approximately 1 degree, or 1 km drop over 50 km; see Fig. 4a).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Last – Probability of large katabatic forcing is also largest in December</a:t>
            </a:r>
          </a:p>
        </p:txBody>
      </p:sp>
      <p:sp>
        <p:nvSpPr>
          <p:cNvPr id="4" name="Slide Number Placeholder 3"/>
          <p:cNvSpPr>
            <a:spLocks noGrp="1"/>
          </p:cNvSpPr>
          <p:nvPr>
            <p:ph type="sldNum" sz="quarter" idx="10"/>
          </p:nvPr>
        </p:nvSpPr>
        <p:spPr/>
        <p:txBody>
          <a:bodyPr/>
          <a:lstStyle/>
          <a:p>
            <a:fld id="{2C536DCF-B086-6E4E-B184-8D855DF42E8C}" type="slidenum">
              <a:rPr lang="en-US" smtClean="0"/>
              <a:t>11</a:t>
            </a:fld>
            <a:endParaRPr lang="en-US"/>
          </a:p>
        </p:txBody>
      </p:sp>
    </p:spTree>
    <p:extLst>
      <p:ext uri="{BB962C8B-B14F-4D97-AF65-F5344CB8AC3E}">
        <p14:creationId xmlns:p14="http://schemas.microsoft.com/office/powerpoint/2010/main" val="23611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12</a:t>
            </a:fld>
            <a:endParaRPr lang="en-US"/>
          </a:p>
        </p:txBody>
      </p:sp>
    </p:spTree>
    <p:extLst>
      <p:ext uri="{BB962C8B-B14F-4D97-AF65-F5344CB8AC3E}">
        <p14:creationId xmlns:p14="http://schemas.microsoft.com/office/powerpoint/2010/main" val="1441604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13</a:t>
            </a:fld>
            <a:endParaRPr lang="en-US"/>
          </a:p>
        </p:txBody>
      </p:sp>
    </p:spTree>
    <p:extLst>
      <p:ext uri="{BB962C8B-B14F-4D97-AF65-F5344CB8AC3E}">
        <p14:creationId xmlns:p14="http://schemas.microsoft.com/office/powerpoint/2010/main" val="3653089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14</a:t>
            </a:fld>
            <a:endParaRPr lang="en-US"/>
          </a:p>
        </p:txBody>
      </p:sp>
    </p:spTree>
    <p:extLst>
      <p:ext uri="{BB962C8B-B14F-4D97-AF65-F5344CB8AC3E}">
        <p14:creationId xmlns:p14="http://schemas.microsoft.com/office/powerpoint/2010/main" val="317311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15</a:t>
            </a:fld>
            <a:endParaRPr lang="en-US"/>
          </a:p>
        </p:txBody>
      </p:sp>
    </p:spTree>
    <p:extLst>
      <p:ext uri="{BB962C8B-B14F-4D97-AF65-F5344CB8AC3E}">
        <p14:creationId xmlns:p14="http://schemas.microsoft.com/office/powerpoint/2010/main" val="367293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Stressed trees due to lack of moisture.</a:t>
            </a:r>
          </a:p>
          <a:p>
            <a:pPr marL="228600" indent="-228600">
              <a:buAutoNum type="arabicPeriod"/>
            </a:pPr>
            <a:r>
              <a:rPr lang="en-US" dirty="0"/>
              <a:t>Index is based on soil water capacity</a:t>
            </a:r>
          </a:p>
        </p:txBody>
      </p:sp>
      <p:sp>
        <p:nvSpPr>
          <p:cNvPr id="4" name="Slide Number Placeholder 3"/>
          <p:cNvSpPr>
            <a:spLocks noGrp="1"/>
          </p:cNvSpPr>
          <p:nvPr>
            <p:ph type="sldNum" sz="quarter" idx="10"/>
          </p:nvPr>
        </p:nvSpPr>
        <p:spPr/>
        <p:txBody>
          <a:bodyPr/>
          <a:lstStyle/>
          <a:p>
            <a:fld id="{2C536DCF-B086-6E4E-B184-8D855DF42E8C}" type="slidenum">
              <a:rPr lang="en-US" smtClean="0"/>
              <a:t>16</a:t>
            </a:fld>
            <a:endParaRPr lang="en-US"/>
          </a:p>
        </p:txBody>
      </p:sp>
    </p:spTree>
    <p:extLst>
      <p:ext uri="{BB962C8B-B14F-4D97-AF65-F5344CB8AC3E}">
        <p14:creationId xmlns:p14="http://schemas.microsoft.com/office/powerpoint/2010/main" val="1085982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36DCF-B086-6E4E-B184-8D855DF42E8C}" type="slidenum">
              <a:rPr lang="en-US" smtClean="0"/>
              <a:t>17</a:t>
            </a:fld>
            <a:endParaRPr lang="en-US"/>
          </a:p>
        </p:txBody>
      </p:sp>
    </p:spTree>
    <p:extLst>
      <p:ext uri="{BB962C8B-B14F-4D97-AF65-F5344CB8AC3E}">
        <p14:creationId xmlns:p14="http://schemas.microsoft.com/office/powerpoint/2010/main" val="1438408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36DCF-B086-6E4E-B184-8D855DF42E8C}" type="slidenum">
              <a:rPr lang="en-US" smtClean="0"/>
              <a:t>18</a:t>
            </a:fld>
            <a:endParaRPr lang="en-US"/>
          </a:p>
        </p:txBody>
      </p:sp>
    </p:spTree>
    <p:extLst>
      <p:ext uri="{BB962C8B-B14F-4D97-AF65-F5344CB8AC3E}">
        <p14:creationId xmlns:p14="http://schemas.microsoft.com/office/powerpoint/2010/main" val="1115405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36DCF-B086-6E4E-B184-8D855DF42E8C}" type="slidenum">
              <a:rPr lang="en-US" smtClean="0"/>
              <a:t>19</a:t>
            </a:fld>
            <a:endParaRPr lang="en-US"/>
          </a:p>
        </p:txBody>
      </p:sp>
    </p:spTree>
    <p:extLst>
      <p:ext uri="{BB962C8B-B14F-4D97-AF65-F5344CB8AC3E}">
        <p14:creationId xmlns:p14="http://schemas.microsoft.com/office/powerpoint/2010/main" val="210118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36DCF-B086-6E4E-B184-8D855DF42E8C}" type="slidenum">
              <a:rPr lang="en-US" smtClean="0"/>
              <a:t>2</a:t>
            </a:fld>
            <a:endParaRPr lang="en-US"/>
          </a:p>
        </p:txBody>
      </p:sp>
    </p:spTree>
    <p:extLst>
      <p:ext uri="{BB962C8B-B14F-4D97-AF65-F5344CB8AC3E}">
        <p14:creationId xmlns:p14="http://schemas.microsoft.com/office/powerpoint/2010/main" val="1617286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20</a:t>
            </a:fld>
            <a:endParaRPr lang="en-US"/>
          </a:p>
        </p:txBody>
      </p:sp>
    </p:spTree>
    <p:extLst>
      <p:ext uri="{BB962C8B-B14F-4D97-AF65-F5344CB8AC3E}">
        <p14:creationId xmlns:p14="http://schemas.microsoft.com/office/powerpoint/2010/main" val="1438313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21</a:t>
            </a:fld>
            <a:endParaRPr lang="en-US"/>
          </a:p>
        </p:txBody>
      </p:sp>
    </p:spTree>
    <p:extLst>
      <p:ext uri="{BB962C8B-B14F-4D97-AF65-F5344CB8AC3E}">
        <p14:creationId xmlns:p14="http://schemas.microsoft.com/office/powerpoint/2010/main" val="1033321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Coffey Park – Santa Rosa, CA. </a:t>
            </a:r>
            <a:r>
              <a:rPr lang="en-US" sz="1200" kern="1200" dirty="0" err="1">
                <a:solidFill>
                  <a:schemeClr val="tx1"/>
                </a:solidFill>
                <a:effectLst/>
                <a:latin typeface="+mn-lt"/>
                <a:ea typeface="+mn-ea"/>
                <a:cs typeface="+mn-cs"/>
              </a:rPr>
              <a:t>Mr</a:t>
            </a:r>
            <a:r>
              <a:rPr lang="en-US" sz="1200" kern="1200" dirty="0">
                <a:solidFill>
                  <a:schemeClr val="tx1"/>
                </a:solidFill>
                <a:effectLst/>
                <a:latin typeface="+mn-lt"/>
                <a:ea typeface="+mn-ea"/>
                <a:cs typeface="+mn-cs"/>
              </a:rPr>
              <a:t> St. Helena, about 20-25 miles North of Santa Rosa, CA</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2C536DCF-B086-6E4E-B184-8D855DF42E8C}" type="slidenum">
              <a:rPr lang="en-US" smtClean="0"/>
              <a:t>22</a:t>
            </a:fld>
            <a:endParaRPr lang="en-US"/>
          </a:p>
        </p:txBody>
      </p:sp>
    </p:spTree>
    <p:extLst>
      <p:ext uri="{BB962C8B-B14F-4D97-AF65-F5344CB8AC3E}">
        <p14:creationId xmlns:p14="http://schemas.microsoft.com/office/powerpoint/2010/main" val="14171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Very favorable situation for strong mountain-wave winds is a stable layer at or just above crest level.  A stable layer can be noted when temperature is steady with height or increases with height (an inversion).</a:t>
            </a:r>
          </a:p>
          <a:p>
            <a:r>
              <a:rPr lang="en-US" sz="1200" b="0" i="0" kern="1200" dirty="0">
                <a:solidFill>
                  <a:schemeClr val="tx1"/>
                </a:solidFill>
                <a:effectLst/>
                <a:latin typeface="+mn-lt"/>
                <a:ea typeface="+mn-ea"/>
                <a:cs typeface="+mn-cs"/>
              </a:rPr>
              <a:t>Also, we can see wind backing / counter clockwise barbs rotation, which in NH means cold air advection and dynamic sinking.</a:t>
            </a:r>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23</a:t>
            </a:fld>
            <a:endParaRPr lang="en-US"/>
          </a:p>
        </p:txBody>
      </p:sp>
    </p:spTree>
    <p:extLst>
      <p:ext uri="{BB962C8B-B14F-4D97-AF65-F5344CB8AC3E}">
        <p14:creationId xmlns:p14="http://schemas.microsoft.com/office/powerpoint/2010/main" val="677937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24</a:t>
            </a:fld>
            <a:endParaRPr lang="en-US"/>
          </a:p>
        </p:txBody>
      </p:sp>
    </p:spTree>
    <p:extLst>
      <p:ext uri="{BB962C8B-B14F-4D97-AF65-F5344CB8AC3E}">
        <p14:creationId xmlns:p14="http://schemas.microsoft.com/office/powerpoint/2010/main" val="164953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25</a:t>
            </a:fld>
            <a:endParaRPr lang="en-US"/>
          </a:p>
        </p:txBody>
      </p:sp>
    </p:spTree>
    <p:extLst>
      <p:ext uri="{BB962C8B-B14F-4D97-AF65-F5344CB8AC3E}">
        <p14:creationId xmlns:p14="http://schemas.microsoft.com/office/powerpoint/2010/main" val="322242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26</a:t>
            </a:fld>
            <a:endParaRPr lang="en-US"/>
          </a:p>
        </p:txBody>
      </p:sp>
    </p:spTree>
    <p:extLst>
      <p:ext uri="{BB962C8B-B14F-4D97-AF65-F5344CB8AC3E}">
        <p14:creationId xmlns:p14="http://schemas.microsoft.com/office/powerpoint/2010/main" val="3966125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36DCF-B086-6E4E-B184-8D855DF42E8C}" type="slidenum">
              <a:rPr lang="en-US" smtClean="0"/>
              <a:t>27</a:t>
            </a:fld>
            <a:endParaRPr lang="en-US"/>
          </a:p>
        </p:txBody>
      </p:sp>
    </p:spTree>
    <p:extLst>
      <p:ext uri="{BB962C8B-B14F-4D97-AF65-F5344CB8AC3E}">
        <p14:creationId xmlns:p14="http://schemas.microsoft.com/office/powerpoint/2010/main" val="622454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36DCF-B086-6E4E-B184-8D855DF42E8C}" type="slidenum">
              <a:rPr lang="en-US" smtClean="0"/>
              <a:t>28</a:t>
            </a:fld>
            <a:endParaRPr lang="en-US"/>
          </a:p>
        </p:txBody>
      </p:sp>
    </p:spTree>
    <p:extLst>
      <p:ext uri="{BB962C8B-B14F-4D97-AF65-F5344CB8AC3E}">
        <p14:creationId xmlns:p14="http://schemas.microsoft.com/office/powerpoint/2010/main" val="280016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WITH THE LEFT THEN RIGHT DIAGRAM. THEN: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 other words, the strong positive high pressure anomaly over the Great Basin causes offshore geostrophic winds (high from the ground, at least 1000m = Coriolis force balancing the PGF, no friction), that are roughly perpendicular to the region’s mountain ranges.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Offshore momentum is then transferred to the surface</a:t>
            </a:r>
            <a:br>
              <a:rPr lang="en-US" dirty="0"/>
            </a:br>
            <a:br>
              <a:rPr lang="en-US" dirty="0"/>
            </a:br>
            <a:r>
              <a:rPr lang="en-US" dirty="0"/>
              <a:t>However, this study finds large variations in the synoptic conditions during the SAW events and that there are many days with SAW and weak synoptic forcing. That leads to the thought that local conditions must play a more significant role.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Also, peak occurrence lands on December, which is 2 months before the climatological peak in synoptic disturbances. That, again, points towards a local mechanism possibly playing an important role</a:t>
            </a:r>
          </a:p>
        </p:txBody>
      </p:sp>
      <p:sp>
        <p:nvSpPr>
          <p:cNvPr id="4" name="Slide Number Placeholder 3"/>
          <p:cNvSpPr>
            <a:spLocks noGrp="1"/>
          </p:cNvSpPr>
          <p:nvPr>
            <p:ph type="sldNum" sz="quarter" idx="10"/>
          </p:nvPr>
        </p:nvSpPr>
        <p:spPr/>
        <p:txBody>
          <a:bodyPr/>
          <a:lstStyle/>
          <a:p>
            <a:fld id="{2C536DCF-B086-6E4E-B184-8D855DF42E8C}" type="slidenum">
              <a:rPr lang="en-US" smtClean="0"/>
              <a:t>3</a:t>
            </a:fld>
            <a:endParaRPr lang="en-US"/>
          </a:p>
        </p:txBody>
      </p:sp>
    </p:spTree>
    <p:extLst>
      <p:ext uri="{BB962C8B-B14F-4D97-AF65-F5344CB8AC3E}">
        <p14:creationId xmlns:p14="http://schemas.microsoft.com/office/powerpoint/2010/main" val="69772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4</a:t>
            </a:fld>
            <a:endParaRPr lang="en-US"/>
          </a:p>
        </p:txBody>
      </p:sp>
    </p:spTree>
    <p:extLst>
      <p:ext uri="{BB962C8B-B14F-4D97-AF65-F5344CB8AC3E}">
        <p14:creationId xmlns:p14="http://schemas.microsoft.com/office/powerpoint/2010/main" val="1867742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Synoptic – large scale 1000km </a:t>
            </a:r>
          </a:p>
          <a:p>
            <a:pPr marL="0" indent="0">
              <a:buNone/>
            </a:pPr>
            <a:r>
              <a:rPr lang="en-US" sz="1200" b="0" i="0" kern="1200" dirty="0">
                <a:solidFill>
                  <a:schemeClr val="tx1"/>
                </a:solidFill>
                <a:effectLst/>
                <a:latin typeface="+mn-lt"/>
                <a:ea typeface="+mn-ea"/>
                <a:cs typeface="+mn-cs"/>
              </a:rPr>
              <a:t>Mesoscale – 5km to several hundred.</a:t>
            </a: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NARR – to represent synoptic conditions. is an improved, downscaled version of older NCEP Reanalysis. Shows improvement in terms of coarse-scale features, of atmospheric conditions such as pressure and synoptic scale winds. NCEP being National Center for Environmental Information</a:t>
            </a:r>
          </a:p>
          <a:p>
            <a:pPr marL="228600" indent="-228600">
              <a:buAutoNum type="arabicPeriod"/>
            </a:pPr>
            <a:r>
              <a:rPr lang="en-US" dirty="0"/>
              <a:t>MM5 – Penn State/NCAR mesoscale model version 5. Climate, much higher resolution data. Identification of events and a local perspective on the dynamics. Allows to represent all major mountain complexes in SoCal. </a:t>
            </a:r>
          </a:p>
          <a:p>
            <a:pPr marL="228600" indent="-228600">
              <a:buAutoNum type="arabicPeriod"/>
            </a:pPr>
            <a:r>
              <a:rPr lang="en-US" dirty="0"/>
              <a:t>6km domain is nested within 18km and that likewise nested within a 54km domain.</a:t>
            </a:r>
          </a:p>
          <a:p>
            <a:pPr marL="228600" indent="-228600">
              <a:buAutoNum type="arabicPeriod"/>
            </a:pPr>
            <a:endParaRPr lang="en-US" dirty="0"/>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Plot – location, Thousand Oaks. Offshore surface winds at the exit of the largest gap in SoCal topography, where SAW are historically particularly strong. NARR dramatically underestimate the wind strength during days with strong offshore flow</a:t>
            </a:r>
          </a:p>
          <a:p>
            <a:pPr marL="228600" indent="-228600">
              <a:buAutoNum type="arabicPeriod"/>
            </a:pPr>
            <a:r>
              <a:rPr lang="en-US" sz="1200" b="0" i="0" kern="1200" dirty="0">
                <a:solidFill>
                  <a:schemeClr val="tx1"/>
                </a:solidFill>
                <a:effectLst/>
                <a:latin typeface="+mn-lt"/>
                <a:ea typeface="+mn-ea"/>
                <a:cs typeface="+mn-cs"/>
              </a:rPr>
              <a:t>Beta – buoyancy induced pressure gradient force – katabatic pressure gradient force, calculated using the temperature deficits, average temperature in the layer, slope of topography and gravitational acceleration.</a:t>
            </a:r>
          </a:p>
          <a:p>
            <a:pPr marL="228600" indent="-228600">
              <a:buAutoNum type="arabicPeriod"/>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5</a:t>
            </a:fld>
            <a:endParaRPr lang="en-US"/>
          </a:p>
        </p:txBody>
      </p:sp>
    </p:spTree>
    <p:extLst>
      <p:ext uri="{BB962C8B-B14F-4D97-AF65-F5344CB8AC3E}">
        <p14:creationId xmlns:p14="http://schemas.microsoft.com/office/powerpoint/2010/main" val="2350259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Effectiveness of this downscaling technique shown by the correlation between observed daily offshore surface winds with MM5 winds</a:t>
            </a: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Time period – May 1995 – Dec 2006. Initialized every 3 days and run for 78h (first 6h discarded as spin-up)</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6</a:t>
            </a:fld>
            <a:endParaRPr lang="en-US"/>
          </a:p>
        </p:txBody>
      </p:sp>
    </p:spTree>
    <p:extLst>
      <p:ext uri="{BB962C8B-B14F-4D97-AF65-F5344CB8AC3E}">
        <p14:creationId xmlns:p14="http://schemas.microsoft.com/office/powerpoint/2010/main" val="103076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36DCF-B086-6E4E-B184-8D855DF42E8C}" type="slidenum">
              <a:rPr lang="en-US" smtClean="0"/>
              <a:t>7</a:t>
            </a:fld>
            <a:endParaRPr lang="en-US"/>
          </a:p>
        </p:txBody>
      </p:sp>
    </p:spTree>
    <p:extLst>
      <p:ext uri="{BB962C8B-B14F-4D97-AF65-F5344CB8AC3E}">
        <p14:creationId xmlns:p14="http://schemas.microsoft.com/office/powerpoint/2010/main" val="127644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Previous studies suggest that as long as the atmosphere is vertically stably stratified with a Froude number (inertia/gravity) close to one, which occurs on a large proportion of Santa Ana days (SADs) – gravity waves can transfer the upper-level momentum to the surface causing strong gap flows.</a:t>
            </a:r>
          </a:p>
          <a:p>
            <a:pPr marL="228600" indent="-228600">
              <a:buAutoNum type="arabicPeriod"/>
            </a:pPr>
            <a:r>
              <a:rPr lang="en-US" sz="1200" b="0" i="0" kern="1200" dirty="0">
                <a:solidFill>
                  <a:schemeClr val="tx1"/>
                </a:solidFill>
                <a:effectLst/>
                <a:latin typeface="+mn-lt"/>
                <a:ea typeface="+mn-ea"/>
                <a:cs typeface="+mn-cs"/>
              </a:rPr>
              <a:t>Figure a) shows a 700mb GPH (geopotential height) anomaly. Within the blue line – region with days with the SAt index than 5 m/s.</a:t>
            </a:r>
          </a:p>
          <a:p>
            <a:pPr marL="228600" indent="-228600">
              <a:buAutoNum type="arabicPeriod"/>
            </a:pPr>
            <a:r>
              <a:rPr lang="en-US" sz="1200" b="0" i="0" kern="1200" dirty="0">
                <a:solidFill>
                  <a:schemeClr val="tx1"/>
                </a:solidFill>
                <a:effectLst/>
                <a:latin typeface="+mn-lt"/>
                <a:ea typeface="+mn-ea"/>
                <a:cs typeface="+mn-cs"/>
              </a:rPr>
              <a:t>Pattern Is centered off the Oregon coast, which would cause the NE offshore flow</a:t>
            </a:r>
          </a:p>
        </p:txBody>
      </p:sp>
      <p:sp>
        <p:nvSpPr>
          <p:cNvPr id="4" name="Slide Number Placeholder 3"/>
          <p:cNvSpPr>
            <a:spLocks noGrp="1"/>
          </p:cNvSpPr>
          <p:nvPr>
            <p:ph type="sldNum" sz="quarter" idx="10"/>
          </p:nvPr>
        </p:nvSpPr>
        <p:spPr/>
        <p:txBody>
          <a:bodyPr/>
          <a:lstStyle/>
          <a:p>
            <a:fld id="{2C536DCF-B086-6E4E-B184-8D855DF42E8C}" type="slidenum">
              <a:rPr lang="en-US" smtClean="0"/>
              <a:t>8</a:t>
            </a:fld>
            <a:endParaRPr lang="en-US"/>
          </a:p>
        </p:txBody>
      </p:sp>
    </p:spTree>
    <p:extLst>
      <p:ext uri="{BB962C8B-B14F-4D97-AF65-F5344CB8AC3E}">
        <p14:creationId xmlns:p14="http://schemas.microsoft.com/office/powerpoint/2010/main" val="75157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fld id="{2C536DCF-B086-6E4E-B184-8D855DF42E8C}" type="slidenum">
              <a:rPr lang="en-US" smtClean="0"/>
              <a:t>9</a:t>
            </a:fld>
            <a:endParaRPr lang="en-US"/>
          </a:p>
        </p:txBody>
      </p:sp>
    </p:spTree>
    <p:extLst>
      <p:ext uri="{BB962C8B-B14F-4D97-AF65-F5344CB8AC3E}">
        <p14:creationId xmlns:p14="http://schemas.microsoft.com/office/powerpoint/2010/main" val="9463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90626D0F-BC2F-2749-98B5-AABE977053DA}" type="datetime1">
              <a:rPr lang="en-US" smtClean="0"/>
              <a:t>3/7/18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895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99F16A-6214-8B4B-A8B0-53BC979E1487}" type="datetime1">
              <a:rPr lang="en-US" smtClean="0"/>
              <a:t>3/7/18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55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EACDE71-A224-6149-BA4A-8B7C6B7DF842}" type="datetime1">
              <a:rPr lang="en-US" smtClean="0"/>
              <a:t>3/7/18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9646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D1FC6B1-E094-7F4F-8A7F-4B46A3DA831C}" type="datetime1">
              <a:rPr lang="en-US" smtClean="0"/>
              <a:t>3/7/18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84881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9F91B1E-85EF-2E41-83EB-0B6F5487FBDA}" type="datetime1">
              <a:rPr lang="en-US" smtClean="0"/>
              <a:t>3/7/18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1532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05C28B9-13A0-3344-824E-7EFB0781B4EF}" type="datetime1">
              <a:rPr lang="en-US" smtClean="0"/>
              <a:t>3/7/18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6293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08EACBC-0520-D04B-914B-6A33E71F67D0}" type="datetime1">
              <a:rPr lang="en-US" smtClean="0"/>
              <a:t>3/7/18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6202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420E6-EA12-FB45-9564-825DDB9A29EC}" type="datetime1">
              <a:rPr lang="en-US" smtClean="0"/>
              <a:t>3/7/18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7848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269A3CCF-D42F-1940-8AC2-AE2A139A865B}" type="datetime1">
              <a:rPr lang="en-US" smtClean="0"/>
              <a:t>3/7/18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458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60882-8813-BF43-839A-0D775306B6CE}" type="datetime1">
              <a:rPr lang="en-US" smtClean="0"/>
              <a:t>3/7/18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903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A656845-501D-D048-94D3-6670AA22BBA9}" type="datetime1">
              <a:rPr lang="en-US" smtClean="0"/>
              <a:t>3/7/18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2026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EEEF61-143E-CC4C-993C-8FB69E3039D1}" type="datetime1">
              <a:rPr lang="en-US" smtClean="0"/>
              <a:t>3/7/18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382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7EAC3D-DDF8-F144-AC29-4FA6B195ECCE}" type="datetime1">
              <a:rPr lang="en-US" smtClean="0"/>
              <a:t>3/7/18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52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7F2C31-7A30-5141-B74B-2F0EEA8F0707}" type="datetime1">
              <a:rPr lang="en-US" smtClean="0"/>
              <a:t>3/7/18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222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668BF-6104-AE4A-9425-B4EA96C82D35}" type="datetime1">
              <a:rPr lang="en-US" smtClean="0"/>
              <a:t>3/7/18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648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E9B68B-35C2-AE4F-9D6A-1751ED97CF68}" type="datetime1">
              <a:rPr lang="en-US" smtClean="0"/>
              <a:t>3/7/18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6067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F08200-C079-7446-B6C0-CF83DB890DAF}" type="datetime1">
              <a:rPr lang="en-US" smtClean="0"/>
              <a:t>3/7/18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43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38BC6A-80DC-7042-850D-621A2876E8A2}" type="datetime1">
              <a:rPr lang="en-US" smtClean="0"/>
              <a:t>3/7/18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0391362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www.nytimes.com/interactive/2017/10/10/us/california-fires-maps-photos.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orge_Lambersis_ig.mp4">
            <a:hlinkClick r:id="" action="ppaction://media"/>
            <a:extLst>
              <a:ext uri="{FF2B5EF4-FFF2-40B4-BE49-F238E27FC236}">
                <a16:creationId xmlns:a16="http://schemas.microsoft.com/office/drawing/2014/main" id="{2D7845B5-0966-9D44-AAB8-04E7885E45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272" y="-616227"/>
            <a:ext cx="12311271" cy="10612385"/>
          </a:xfrm>
          <a:prstGeom prst="rect">
            <a:avLst/>
          </a:prstGeom>
        </p:spPr>
      </p:pic>
      <p:sp>
        <p:nvSpPr>
          <p:cNvPr id="5" name="Rectangle 4">
            <a:extLst>
              <a:ext uri="{FF2B5EF4-FFF2-40B4-BE49-F238E27FC236}">
                <a16:creationId xmlns:a16="http://schemas.microsoft.com/office/drawing/2014/main" id="{05259302-CF65-B24A-B5E9-B4E097F9691F}"/>
              </a:ext>
            </a:extLst>
          </p:cNvPr>
          <p:cNvSpPr/>
          <p:nvPr/>
        </p:nvSpPr>
        <p:spPr>
          <a:xfrm>
            <a:off x="-119271" y="-159026"/>
            <a:ext cx="12430537" cy="2345643"/>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8416" y="-19880"/>
            <a:ext cx="11509515" cy="1850094"/>
          </a:xfrm>
          <a:solidFill>
            <a:schemeClr val="bg1"/>
          </a:solidFill>
        </p:spPr>
        <p:txBody>
          <a:bodyPr>
            <a:noAutofit/>
          </a:bodyPr>
          <a:lstStyle/>
          <a:p>
            <a:r>
              <a:rPr lang="en-US" sz="4000" b="1" dirty="0"/>
              <a:t>Local and synoptic mechanisms causing Southern California’s Santa Ana Winds</a:t>
            </a:r>
            <a:endParaRPr lang="en-US" sz="4000" dirty="0"/>
          </a:p>
        </p:txBody>
      </p:sp>
      <p:sp>
        <p:nvSpPr>
          <p:cNvPr id="3" name="Subtitle 2"/>
          <p:cNvSpPr>
            <a:spLocks noGrp="1"/>
          </p:cNvSpPr>
          <p:nvPr>
            <p:ph type="subTitle" idx="1"/>
          </p:nvPr>
        </p:nvSpPr>
        <p:spPr>
          <a:xfrm>
            <a:off x="258417" y="1868557"/>
            <a:ext cx="11509514" cy="318060"/>
          </a:xfrm>
          <a:solidFill>
            <a:schemeClr val="bg1"/>
          </a:solidFill>
        </p:spPr>
        <p:txBody>
          <a:bodyPr>
            <a:normAutofit fontScale="92500" lnSpcReduction="20000"/>
          </a:bodyPr>
          <a:lstStyle/>
          <a:p>
            <a:r>
              <a:rPr lang="en-US" dirty="0"/>
              <a:t>Grzegorz Swistak</a:t>
            </a:r>
          </a:p>
        </p:txBody>
      </p:sp>
    </p:spTree>
    <p:extLst>
      <p:ext uri="{BB962C8B-B14F-4D97-AF65-F5344CB8AC3E}">
        <p14:creationId xmlns:p14="http://schemas.microsoft.com/office/powerpoint/2010/main" val="384714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METHODS – Synoptic controls</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10</a:t>
            </a:fld>
            <a:endParaRPr lang="en-US" dirty="0"/>
          </a:p>
        </p:txBody>
      </p:sp>
      <p:sp>
        <p:nvSpPr>
          <p:cNvPr id="7" name="TextBox 6">
            <a:extLst>
              <a:ext uri="{FF2B5EF4-FFF2-40B4-BE49-F238E27FC236}">
                <a16:creationId xmlns:a16="http://schemas.microsoft.com/office/drawing/2014/main" id="{6DC7C579-59F0-004B-830E-57AB4718A5D6}"/>
              </a:ext>
            </a:extLst>
          </p:cNvPr>
          <p:cNvSpPr txBox="1"/>
          <p:nvPr/>
        </p:nvSpPr>
        <p:spPr>
          <a:xfrm>
            <a:off x="350010" y="6392383"/>
            <a:ext cx="6035549" cy="276999"/>
          </a:xfrm>
          <a:prstGeom prst="rect">
            <a:avLst/>
          </a:prstGeom>
          <a:noFill/>
        </p:spPr>
        <p:txBody>
          <a:bodyPr wrap="square" rtlCol="0">
            <a:spAutoFit/>
          </a:bodyPr>
          <a:lstStyle/>
          <a:p>
            <a:pPr algn="ctr"/>
            <a:r>
              <a:rPr lang="en-US" sz="1200" dirty="0"/>
              <a:t>Blue box – area used to compute SAt</a:t>
            </a:r>
          </a:p>
        </p:txBody>
      </p:sp>
      <p:pic>
        <p:nvPicPr>
          <p:cNvPr id="6" name="Picture 5">
            <a:extLst>
              <a:ext uri="{FF2B5EF4-FFF2-40B4-BE49-F238E27FC236}">
                <a16:creationId xmlns:a16="http://schemas.microsoft.com/office/drawing/2014/main" id="{3C8F4E48-06C7-FF47-A5BA-0280D649BA3C}"/>
              </a:ext>
            </a:extLst>
          </p:cNvPr>
          <p:cNvPicPr>
            <a:picLocks noChangeAspect="1"/>
          </p:cNvPicPr>
          <p:nvPr/>
        </p:nvPicPr>
        <p:blipFill>
          <a:blip r:embed="rId3"/>
          <a:stretch>
            <a:fillRect/>
          </a:stretch>
        </p:blipFill>
        <p:spPr>
          <a:xfrm>
            <a:off x="350010" y="1834926"/>
            <a:ext cx="6035549" cy="4557455"/>
          </a:xfrm>
          <a:prstGeom prst="rect">
            <a:avLst/>
          </a:prstGeom>
        </p:spPr>
      </p:pic>
      <p:pic>
        <p:nvPicPr>
          <p:cNvPr id="8" name="Picture 7">
            <a:extLst>
              <a:ext uri="{FF2B5EF4-FFF2-40B4-BE49-F238E27FC236}">
                <a16:creationId xmlns:a16="http://schemas.microsoft.com/office/drawing/2014/main" id="{C8868578-3F39-B648-955D-F806091B033C}"/>
              </a:ext>
            </a:extLst>
          </p:cNvPr>
          <p:cNvPicPr>
            <a:picLocks noChangeAspect="1"/>
          </p:cNvPicPr>
          <p:nvPr/>
        </p:nvPicPr>
        <p:blipFill>
          <a:blip r:embed="rId4"/>
          <a:stretch>
            <a:fillRect/>
          </a:stretch>
        </p:blipFill>
        <p:spPr>
          <a:xfrm>
            <a:off x="7080249" y="2164203"/>
            <a:ext cx="3975100" cy="3898900"/>
          </a:xfrm>
          <a:prstGeom prst="rect">
            <a:avLst/>
          </a:prstGeom>
        </p:spPr>
      </p:pic>
    </p:spTree>
    <p:extLst>
      <p:ext uri="{BB962C8B-B14F-4D97-AF65-F5344CB8AC3E}">
        <p14:creationId xmlns:p14="http://schemas.microsoft.com/office/powerpoint/2010/main" val="346816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Local thermodynamic effects</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5143500" y="1838866"/>
            <a:ext cx="6362700" cy="4856685"/>
          </a:xfrm>
        </p:spPr>
        <p:txBody>
          <a:bodyPr>
            <a:normAutofit lnSpcReduction="10000"/>
          </a:bodyPr>
          <a:lstStyle/>
          <a:p>
            <a:r>
              <a:rPr lang="en-US" dirty="0"/>
              <a:t>If synoptic forcing is not the primary driver - which mechanism is dominant?</a:t>
            </a:r>
          </a:p>
          <a:p>
            <a:r>
              <a:rPr lang="en-US" dirty="0"/>
              <a:t>Desert surface vs temperature gradient</a:t>
            </a:r>
          </a:p>
          <a:p>
            <a:r>
              <a:rPr lang="en-US" dirty="0"/>
              <a:t>β – katabatic (downslope) PGF</a:t>
            </a:r>
          </a:p>
          <a:p>
            <a:r>
              <a:rPr lang="en-US" dirty="0"/>
              <a:t>As desert surface gets much colder than atmosphere over the ocean and β increases – the strength of the offshore winds consistently increases</a:t>
            </a:r>
          </a:p>
          <a:p>
            <a:r>
              <a:rPr lang="en-US" dirty="0"/>
              <a:t>Unless synoptic conditions are unfavorable for the development of Santa Ana winds, strong offshore surface flow often develops due only to katabatic forcing</a:t>
            </a:r>
          </a:p>
          <a:p>
            <a:r>
              <a:rPr lang="en-US" dirty="0"/>
              <a:t>December is when the climatology of temperature favors development of a strong temperature gradient</a:t>
            </a:r>
          </a:p>
          <a:p>
            <a:endParaRPr lang="en-US" dirty="0"/>
          </a:p>
          <a:p>
            <a:endParaRPr lang="en-US" dirty="0"/>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6" name="Picture 5">
            <a:extLst>
              <a:ext uri="{FF2B5EF4-FFF2-40B4-BE49-F238E27FC236}">
                <a16:creationId xmlns:a16="http://schemas.microsoft.com/office/drawing/2014/main" id="{2C9A9969-0362-F942-91ED-5ADB9DA39321}"/>
              </a:ext>
            </a:extLst>
          </p:cNvPr>
          <p:cNvPicPr>
            <a:picLocks noChangeAspect="1"/>
          </p:cNvPicPr>
          <p:nvPr/>
        </p:nvPicPr>
        <p:blipFill>
          <a:blip r:embed="rId3"/>
          <a:stretch>
            <a:fillRect/>
          </a:stretch>
        </p:blipFill>
        <p:spPr>
          <a:xfrm>
            <a:off x="535686" y="2472850"/>
            <a:ext cx="4000500" cy="3365500"/>
          </a:xfrm>
          <a:prstGeom prst="rect">
            <a:avLst/>
          </a:prstGeom>
        </p:spPr>
      </p:pic>
    </p:spTree>
    <p:extLst>
      <p:ext uri="{BB962C8B-B14F-4D97-AF65-F5344CB8AC3E}">
        <p14:creationId xmlns:p14="http://schemas.microsoft.com/office/powerpoint/2010/main" val="117532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5143500" y="1838866"/>
            <a:ext cx="7048500" cy="4856685"/>
          </a:xfrm>
        </p:spPr>
        <p:txBody>
          <a:bodyPr>
            <a:normAutofit/>
          </a:bodyPr>
          <a:lstStyle/>
          <a:p>
            <a:r>
              <a:rPr lang="en-US" dirty="0"/>
              <a:t>Will the frequency and intensity of the Santa Ana events decrease or increase?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5" name="Picture 4">
            <a:extLst>
              <a:ext uri="{FF2B5EF4-FFF2-40B4-BE49-F238E27FC236}">
                <a16:creationId xmlns:a16="http://schemas.microsoft.com/office/drawing/2014/main" id="{AC3BD159-6F45-494E-B73E-4C7C9ECC3EF9}"/>
              </a:ext>
            </a:extLst>
          </p:cNvPr>
          <p:cNvPicPr>
            <a:picLocks noChangeAspect="1"/>
          </p:cNvPicPr>
          <p:nvPr/>
        </p:nvPicPr>
        <p:blipFill>
          <a:blip r:embed="rId3"/>
          <a:stretch>
            <a:fillRect/>
          </a:stretch>
        </p:blipFill>
        <p:spPr>
          <a:xfrm>
            <a:off x="0" y="2660541"/>
            <a:ext cx="12192000" cy="5059679"/>
          </a:xfrm>
          <a:prstGeom prst="rect">
            <a:avLst/>
          </a:prstGeom>
        </p:spPr>
      </p:pic>
    </p:spTree>
    <p:extLst>
      <p:ext uri="{BB962C8B-B14F-4D97-AF65-F5344CB8AC3E}">
        <p14:creationId xmlns:p14="http://schemas.microsoft.com/office/powerpoint/2010/main" val="2422108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BD159-6F45-494E-B73E-4C7C9ECC3EF9}"/>
              </a:ext>
            </a:extLst>
          </p:cNvPr>
          <p:cNvPicPr>
            <a:picLocks noChangeAspect="1"/>
          </p:cNvPicPr>
          <p:nvPr/>
        </p:nvPicPr>
        <p:blipFill>
          <a:blip r:embed="rId3"/>
          <a:stretch>
            <a:fillRect/>
          </a:stretch>
        </p:blipFill>
        <p:spPr>
          <a:xfrm>
            <a:off x="0" y="2660541"/>
            <a:ext cx="12192000" cy="5059679"/>
          </a:xfrm>
          <a:prstGeom prst="rect">
            <a:avLst/>
          </a:prstGeom>
        </p:spPr>
      </p:pic>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Effects and implications</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5143500" y="1838866"/>
            <a:ext cx="7048500" cy="5881354"/>
          </a:xfrm>
          <a:solidFill>
            <a:schemeClr val="bg1"/>
          </a:solidFill>
        </p:spPr>
        <p:txBody>
          <a:bodyPr>
            <a:normAutofit/>
          </a:bodyPr>
          <a:lstStyle/>
          <a:p>
            <a:r>
              <a:rPr lang="en-US" dirty="0"/>
              <a:t>Will the frequency and intensity of the Santa Ana events decrease or increase?</a:t>
            </a:r>
          </a:p>
          <a:p>
            <a:pPr marL="0" indent="0">
              <a:buNone/>
            </a:pPr>
            <a:endParaRPr lang="en-US" dirty="0"/>
          </a:p>
          <a:p>
            <a:pPr marL="0" indent="0">
              <a:buNone/>
            </a:pPr>
            <a:r>
              <a:rPr lang="en-US" dirty="0"/>
              <a:t>    - most likely decrease, as:</a:t>
            </a:r>
          </a:p>
          <a:p>
            <a:endParaRPr lang="en-US" dirty="0"/>
          </a:p>
          <a:p>
            <a:r>
              <a:rPr lang="en-US" dirty="0"/>
              <a:t>Half of the variance in SAt is due to local thermodynamic effects and only the other half due to the large scale mechanisms</a:t>
            </a:r>
          </a:p>
          <a:p>
            <a:r>
              <a:rPr lang="en-US" b="1" dirty="0"/>
              <a:t>The temperature of the air over deserts will increase quicker than air over oceans, due to the greenhouse gases</a:t>
            </a:r>
          </a:p>
          <a:p>
            <a:r>
              <a:rPr lang="en-US" dirty="0"/>
              <a:t>Both of these effects have strong implications for future wildfire frequency in Southern California</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60689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How about Diablo Winds?</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14</a:t>
            </a:fld>
            <a:endParaRPr lang="en-US" dirty="0"/>
          </a:p>
        </p:txBody>
      </p:sp>
      <p:pic>
        <p:nvPicPr>
          <p:cNvPr id="8" name="Picture 7">
            <a:extLst>
              <a:ext uri="{FF2B5EF4-FFF2-40B4-BE49-F238E27FC236}">
                <a16:creationId xmlns:a16="http://schemas.microsoft.com/office/drawing/2014/main" id="{2097C904-127E-F444-AF25-2210C3F0AAE4}"/>
              </a:ext>
            </a:extLst>
          </p:cNvPr>
          <p:cNvPicPr>
            <a:picLocks noChangeAspect="1"/>
          </p:cNvPicPr>
          <p:nvPr/>
        </p:nvPicPr>
        <p:blipFill>
          <a:blip r:embed="rId3"/>
          <a:stretch>
            <a:fillRect/>
          </a:stretch>
        </p:blipFill>
        <p:spPr>
          <a:xfrm>
            <a:off x="7605877" y="2069419"/>
            <a:ext cx="4186810" cy="4489877"/>
          </a:xfrm>
          <a:prstGeom prst="rect">
            <a:avLst/>
          </a:prstGeom>
        </p:spPr>
      </p:pic>
      <p:sp>
        <p:nvSpPr>
          <p:cNvPr id="9" name="Content Placeholder 2">
            <a:extLst>
              <a:ext uri="{FF2B5EF4-FFF2-40B4-BE49-F238E27FC236}">
                <a16:creationId xmlns:a16="http://schemas.microsoft.com/office/drawing/2014/main" id="{B1381457-C7F5-9249-A875-54C086D8FEEB}"/>
              </a:ext>
            </a:extLst>
          </p:cNvPr>
          <p:cNvSpPr>
            <a:spLocks noGrp="1"/>
          </p:cNvSpPr>
          <p:nvPr>
            <p:ph idx="1"/>
          </p:nvPr>
        </p:nvSpPr>
        <p:spPr>
          <a:xfrm>
            <a:off x="426720" y="2069420"/>
            <a:ext cx="6858966" cy="4489876"/>
          </a:xfrm>
        </p:spPr>
        <p:txBody>
          <a:bodyPr>
            <a:noAutofit/>
          </a:bodyPr>
          <a:lstStyle/>
          <a:p>
            <a:r>
              <a:rPr lang="en-US" sz="2100" dirty="0">
                <a:latin typeface="+mj-lt"/>
              </a:rPr>
              <a:t>High pressure system situated over the region East of Sierra Nevada</a:t>
            </a:r>
          </a:p>
          <a:p>
            <a:r>
              <a:rPr lang="en-US" sz="2100" dirty="0">
                <a:latin typeface="+mj-lt"/>
              </a:rPr>
              <a:t>Winds blow from the central Great Basin toward the Pacific coast – cyclonic flow</a:t>
            </a:r>
          </a:p>
          <a:p>
            <a:r>
              <a:rPr lang="en-US" sz="2100" dirty="0">
                <a:latin typeface="+mj-lt"/>
              </a:rPr>
              <a:t>Winds forced over the mountain range, descend down the elevated terrain and mountains on the western edge of the basin and into California</a:t>
            </a:r>
          </a:p>
          <a:p>
            <a:r>
              <a:rPr lang="en-US" sz="2100" dirty="0">
                <a:latin typeface="+mj-lt"/>
              </a:rPr>
              <a:t>A Winds descend, they are compressed and warmed with speeds reaching hurricane levels (&gt;70 mph)</a:t>
            </a:r>
          </a:p>
          <a:p>
            <a:r>
              <a:rPr lang="en-US" sz="2100" dirty="0">
                <a:latin typeface="+mj-lt"/>
              </a:rPr>
              <a:t>Favorable condition </a:t>
            </a:r>
            <a:r>
              <a:rPr lang="mr-IN" sz="2100" dirty="0">
                <a:latin typeface="+mj-lt"/>
              </a:rPr>
              <a:t>–</a:t>
            </a:r>
            <a:r>
              <a:rPr lang="en-US" sz="2100" dirty="0">
                <a:latin typeface="+mj-lt"/>
              </a:rPr>
              <a:t> inversion layer “cap”, causing forced channeling of the winds beneath the "cap."</a:t>
            </a:r>
          </a:p>
          <a:p>
            <a:endParaRPr lang="en-US" sz="2100" dirty="0">
              <a:latin typeface="+mj-lt"/>
            </a:endParaRPr>
          </a:p>
        </p:txBody>
      </p:sp>
    </p:spTree>
    <p:extLst>
      <p:ext uri="{BB962C8B-B14F-4D97-AF65-F5344CB8AC3E}">
        <p14:creationId xmlns:p14="http://schemas.microsoft.com/office/powerpoint/2010/main" val="423001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Northern California</a:t>
            </a:r>
            <a:br>
              <a:rPr lang="en-US" dirty="0"/>
            </a:br>
            <a:r>
              <a:rPr lang="en-US" dirty="0"/>
              <a:t>wildfires of October 2017</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10" name="Content Placeholder 2">
            <a:extLst>
              <a:ext uri="{FF2B5EF4-FFF2-40B4-BE49-F238E27FC236}">
                <a16:creationId xmlns:a16="http://schemas.microsoft.com/office/drawing/2014/main" id="{74B44FA4-4728-3743-8987-2578900D834F}"/>
              </a:ext>
            </a:extLst>
          </p:cNvPr>
          <p:cNvSpPr>
            <a:spLocks noGrp="1"/>
          </p:cNvSpPr>
          <p:nvPr>
            <p:ph idx="1"/>
          </p:nvPr>
        </p:nvSpPr>
        <p:spPr>
          <a:xfrm>
            <a:off x="1450848" y="2370241"/>
            <a:ext cx="5352288" cy="3765474"/>
          </a:xfrm>
        </p:spPr>
        <p:txBody>
          <a:bodyPr>
            <a:noAutofit/>
          </a:bodyPr>
          <a:lstStyle/>
          <a:p>
            <a:pPr>
              <a:lnSpc>
                <a:spcPct val="100000"/>
              </a:lnSpc>
              <a:spcBef>
                <a:spcPts val="600"/>
              </a:spcBef>
            </a:pPr>
            <a:r>
              <a:rPr lang="en-US" sz="2000" dirty="0"/>
              <a:t>250 wildfires</a:t>
            </a:r>
          </a:p>
          <a:p>
            <a:pPr>
              <a:lnSpc>
                <a:spcPct val="100000"/>
              </a:lnSpc>
              <a:spcBef>
                <a:spcPts val="600"/>
              </a:spcBef>
            </a:pPr>
            <a:r>
              <a:rPr lang="en-US" sz="2000" dirty="0"/>
              <a:t>245,000 acres</a:t>
            </a:r>
          </a:p>
          <a:p>
            <a:pPr>
              <a:lnSpc>
                <a:spcPct val="100000"/>
              </a:lnSpc>
              <a:spcBef>
                <a:spcPts val="600"/>
              </a:spcBef>
            </a:pPr>
            <a:r>
              <a:rPr lang="en-US" sz="2000" dirty="0"/>
              <a:t>Santa Rosa lost 5% of its housing</a:t>
            </a:r>
          </a:p>
          <a:p>
            <a:pPr>
              <a:lnSpc>
                <a:spcPct val="100000"/>
              </a:lnSpc>
              <a:spcBef>
                <a:spcPts val="600"/>
              </a:spcBef>
            </a:pPr>
            <a:r>
              <a:rPr lang="en-US" sz="2000" dirty="0"/>
              <a:t>14,000 homes destroyed or damaged</a:t>
            </a:r>
          </a:p>
          <a:p>
            <a:pPr>
              <a:lnSpc>
                <a:spcPct val="100000"/>
              </a:lnSpc>
              <a:spcBef>
                <a:spcPts val="600"/>
              </a:spcBef>
            </a:pPr>
            <a:r>
              <a:rPr lang="en-US" sz="2000" dirty="0"/>
              <a:t>Over $9 billion in insured losses</a:t>
            </a:r>
          </a:p>
          <a:p>
            <a:pPr>
              <a:lnSpc>
                <a:spcPct val="100000"/>
              </a:lnSpc>
              <a:spcBef>
                <a:spcPts val="600"/>
              </a:spcBef>
            </a:pPr>
            <a:r>
              <a:rPr lang="en-US" sz="2000" dirty="0"/>
              <a:t>44 fatalities, 192 injuries</a:t>
            </a:r>
          </a:p>
          <a:p>
            <a:pPr>
              <a:lnSpc>
                <a:spcPct val="100000"/>
              </a:lnSpc>
              <a:spcBef>
                <a:spcPts val="600"/>
              </a:spcBef>
            </a:pPr>
            <a:r>
              <a:rPr lang="en-US" sz="2000" dirty="0"/>
              <a:t>310,000 customers lost electricity</a:t>
            </a:r>
          </a:p>
          <a:p>
            <a:pPr>
              <a:lnSpc>
                <a:spcPct val="100000"/>
              </a:lnSpc>
              <a:spcBef>
                <a:spcPts val="600"/>
              </a:spcBef>
            </a:pPr>
            <a:r>
              <a:rPr lang="en-US" sz="2000" dirty="0"/>
              <a:t>Source of the main fires: most likely downed power lines &amp; failed electric utilities equipment</a:t>
            </a:r>
          </a:p>
          <a:p>
            <a:pPr>
              <a:lnSpc>
                <a:spcPct val="100000"/>
              </a:lnSpc>
              <a:spcBef>
                <a:spcPts val="600"/>
              </a:spcBef>
            </a:pPr>
            <a:endParaRPr lang="en-US" sz="2000" dirty="0"/>
          </a:p>
        </p:txBody>
      </p:sp>
      <p:pic>
        <p:nvPicPr>
          <p:cNvPr id="11" name="Picture 10">
            <a:extLst>
              <a:ext uri="{FF2B5EF4-FFF2-40B4-BE49-F238E27FC236}">
                <a16:creationId xmlns:a16="http://schemas.microsoft.com/office/drawing/2014/main" id="{9D2EE92B-38BD-AA4B-88D3-5C0B06B21095}"/>
              </a:ext>
            </a:extLst>
          </p:cNvPr>
          <p:cNvPicPr>
            <a:picLocks noChangeAspect="1"/>
          </p:cNvPicPr>
          <p:nvPr/>
        </p:nvPicPr>
        <p:blipFill rotWithShape="1">
          <a:blip r:embed="rId3"/>
          <a:srcRect t="30654" r="-4" b="4118"/>
          <a:stretch/>
        </p:blipFill>
        <p:spPr>
          <a:xfrm>
            <a:off x="7440838" y="2057401"/>
            <a:ext cx="3029042" cy="1975704"/>
          </a:xfrm>
          <a:prstGeom prst="rect">
            <a:avLst/>
          </a:prstGeom>
        </p:spPr>
      </p:pic>
      <p:pic>
        <p:nvPicPr>
          <p:cNvPr id="12" name="Picture 11">
            <a:extLst>
              <a:ext uri="{FF2B5EF4-FFF2-40B4-BE49-F238E27FC236}">
                <a16:creationId xmlns:a16="http://schemas.microsoft.com/office/drawing/2014/main" id="{F7F99E9B-2902-4D44-AC08-782F3C693199}"/>
              </a:ext>
            </a:extLst>
          </p:cNvPr>
          <p:cNvPicPr>
            <a:picLocks noChangeAspect="1"/>
          </p:cNvPicPr>
          <p:nvPr/>
        </p:nvPicPr>
        <p:blipFill rotWithShape="1">
          <a:blip r:embed="rId4"/>
          <a:srcRect t="34776" r="-4" b="-4"/>
          <a:stretch/>
        </p:blipFill>
        <p:spPr>
          <a:xfrm>
            <a:off x="7440838" y="4252978"/>
            <a:ext cx="3024179" cy="1972532"/>
          </a:xfrm>
          <a:prstGeom prst="rect">
            <a:avLst/>
          </a:prstGeom>
        </p:spPr>
      </p:pic>
      <p:sp>
        <p:nvSpPr>
          <p:cNvPr id="13" name="TextBox 12">
            <a:extLst>
              <a:ext uri="{FF2B5EF4-FFF2-40B4-BE49-F238E27FC236}">
                <a16:creationId xmlns:a16="http://schemas.microsoft.com/office/drawing/2014/main" id="{5533265C-B3DC-944A-A67F-6AD7AB6341BA}"/>
              </a:ext>
            </a:extLst>
          </p:cNvPr>
          <p:cNvSpPr txBox="1"/>
          <p:nvPr/>
        </p:nvSpPr>
        <p:spPr>
          <a:xfrm>
            <a:off x="7440838" y="6445383"/>
            <a:ext cx="3024179" cy="276999"/>
          </a:xfrm>
          <a:prstGeom prst="rect">
            <a:avLst/>
          </a:prstGeom>
          <a:noFill/>
        </p:spPr>
        <p:txBody>
          <a:bodyPr wrap="square" rtlCol="0">
            <a:spAutoFit/>
          </a:bodyPr>
          <a:lstStyle/>
          <a:p>
            <a:pPr algn="ctr"/>
            <a:r>
              <a:rPr lang="en-US" sz="1200" dirty="0"/>
              <a:t>Santa Rosa, CA | Oct. 2017</a:t>
            </a:r>
          </a:p>
        </p:txBody>
      </p:sp>
    </p:spTree>
    <p:extLst>
      <p:ext uri="{BB962C8B-B14F-4D97-AF65-F5344CB8AC3E}">
        <p14:creationId xmlns:p14="http://schemas.microsoft.com/office/powerpoint/2010/main" val="95152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p:nvPr/>
        </p:nvPicPr>
        <p:blipFill rotWithShape="1">
          <a:blip r:embed="rId3"/>
          <a:srcRect r="1249" b="-1"/>
          <a:stretch/>
        </p:blipFill>
        <p:spPr>
          <a:xfrm>
            <a:off x="6985000" y="2194560"/>
            <a:ext cx="4521200" cy="3410926"/>
          </a:xfrm>
          <a:prstGeom prst="rect">
            <a:avLst/>
          </a:prstGeom>
        </p:spPr>
      </p:pic>
      <p:sp>
        <p:nvSpPr>
          <p:cNvPr id="2" name="Title 1"/>
          <p:cNvSpPr>
            <a:spLocks noGrp="1"/>
          </p:cNvSpPr>
          <p:nvPr>
            <p:ph type="title"/>
          </p:nvPr>
        </p:nvSpPr>
        <p:spPr/>
        <p:txBody>
          <a:bodyPr>
            <a:normAutofit/>
          </a:bodyPr>
          <a:lstStyle/>
          <a:p>
            <a:r>
              <a:rPr lang="en-US" dirty="0"/>
              <a:t>Pre-existing conditions</a:t>
            </a:r>
          </a:p>
        </p:txBody>
      </p:sp>
      <p:sp>
        <p:nvSpPr>
          <p:cNvPr id="3" name="Content Placeholder 2"/>
          <p:cNvSpPr>
            <a:spLocks noGrp="1"/>
          </p:cNvSpPr>
          <p:nvPr>
            <p:ph idx="1"/>
          </p:nvPr>
        </p:nvSpPr>
        <p:spPr>
          <a:xfrm>
            <a:off x="677333" y="2194560"/>
            <a:ext cx="5816600" cy="4024125"/>
          </a:xfrm>
        </p:spPr>
        <p:txBody>
          <a:bodyPr>
            <a:normAutofit/>
          </a:bodyPr>
          <a:lstStyle/>
          <a:p>
            <a:pPr marL="285750" indent="-285750"/>
            <a:r>
              <a:rPr lang="en-US" sz="2000" dirty="0"/>
              <a:t>Five years of record breaking drought</a:t>
            </a:r>
          </a:p>
          <a:p>
            <a:pPr marL="285750" indent="-285750"/>
            <a:r>
              <a:rPr lang="en-US" sz="2000" dirty="0"/>
              <a:t>Above normal rainfall Winter 2016/2017</a:t>
            </a:r>
          </a:p>
          <a:p>
            <a:pPr marL="742950" lvl="1" indent="-285750"/>
            <a:r>
              <a:rPr lang="en-US" dirty="0"/>
              <a:t>Rapid growth of finer fuels </a:t>
            </a:r>
            <a:r>
              <a:rPr lang="mr-IN" dirty="0"/>
              <a:t>–</a:t>
            </a:r>
            <a:r>
              <a:rPr lang="en-US" dirty="0"/>
              <a:t> flammable grass</a:t>
            </a:r>
          </a:p>
          <a:p>
            <a:pPr marL="285750" indent="-285750"/>
            <a:r>
              <a:rPr lang="en-US" sz="2000" dirty="0"/>
              <a:t>Strong winds</a:t>
            </a:r>
          </a:p>
          <a:p>
            <a:pPr marL="285750" indent="-285750"/>
            <a:endParaRPr lang="en-US" sz="2000" dirty="0"/>
          </a:p>
          <a:p>
            <a:pPr>
              <a:lnSpc>
                <a:spcPct val="100000"/>
              </a:lnSpc>
              <a:spcBef>
                <a:spcPts val="0"/>
              </a:spcBef>
              <a:defRPr/>
            </a:pPr>
            <a:r>
              <a:rPr lang="en-US" sz="2000" dirty="0"/>
              <a:t>Keetch-Byram Drought Index, which is a drought index designed specifically for fire potential assessment</a:t>
            </a:r>
          </a:p>
          <a:p>
            <a:endParaRPr lang="en-US" sz="2000" dirty="0"/>
          </a:p>
        </p:txBody>
      </p:sp>
      <p:sp>
        <p:nvSpPr>
          <p:cNvPr id="4" name="Slide Number Placeholder 3"/>
          <p:cNvSpPr>
            <a:spLocks noGrp="1"/>
          </p:cNvSpPr>
          <p:nvPr>
            <p:ph type="sldNum" sz="quarter" idx="12"/>
          </p:nvPr>
        </p:nvSpPr>
        <p:spPr/>
        <p:txBody>
          <a:bodyPr>
            <a:normAutofit/>
          </a:bodyPr>
          <a:lstStyle/>
          <a:p>
            <a:pPr>
              <a:spcAft>
                <a:spcPts val="600"/>
              </a:spcAft>
            </a:pPr>
            <a:fld id="{6D22F896-40B5-4ADD-8801-0D06FADFA095}" type="slidenum">
              <a:rPr lang="en-US" smtClean="0"/>
              <a:pPr>
                <a:spcAft>
                  <a:spcPts val="600"/>
                </a:spcAft>
              </a:pPr>
              <a:t>16</a:t>
            </a:fld>
            <a:endParaRPr lang="en-US" dirty="0"/>
          </a:p>
        </p:txBody>
      </p:sp>
    </p:spTree>
    <p:extLst>
      <p:ext uri="{BB962C8B-B14F-4D97-AF65-F5344CB8AC3E}">
        <p14:creationId xmlns:p14="http://schemas.microsoft.com/office/powerpoint/2010/main" val="656931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&amp; first day</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724" y="1858259"/>
            <a:ext cx="5593733" cy="419530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6277305" y="1840089"/>
            <a:ext cx="5710693" cy="4213470"/>
          </a:xfrm>
          <a:prstGeom prst="rect">
            <a:avLst/>
          </a:prstGeom>
        </p:spPr>
      </p:pic>
      <p:sp>
        <p:nvSpPr>
          <p:cNvPr id="7" name="TextBox 6"/>
          <p:cNvSpPr txBox="1"/>
          <p:nvPr/>
        </p:nvSpPr>
        <p:spPr>
          <a:xfrm>
            <a:off x="212724" y="6194263"/>
            <a:ext cx="5593733" cy="246221"/>
          </a:xfrm>
          <a:prstGeom prst="rect">
            <a:avLst/>
          </a:prstGeom>
          <a:noFill/>
        </p:spPr>
        <p:txBody>
          <a:bodyPr wrap="square" rtlCol="0">
            <a:spAutoFit/>
          </a:bodyPr>
          <a:lstStyle/>
          <a:p>
            <a:r>
              <a:rPr lang="en-US" sz="1000" dirty="0"/>
              <a:t>First Red Flag </a:t>
            </a:r>
            <a:r>
              <a:rPr lang="en-US" sz="1000"/>
              <a:t>Warning Issued on October 8th</a:t>
            </a:r>
            <a:endParaRPr lang="en-US" sz="1000" dirty="0"/>
          </a:p>
        </p:txBody>
      </p:sp>
      <p:sp>
        <p:nvSpPr>
          <p:cNvPr id="8" name="TextBox 7"/>
          <p:cNvSpPr txBox="1"/>
          <p:nvPr/>
        </p:nvSpPr>
        <p:spPr>
          <a:xfrm>
            <a:off x="6277305" y="6194262"/>
            <a:ext cx="5710693" cy="400110"/>
          </a:xfrm>
          <a:prstGeom prst="rect">
            <a:avLst/>
          </a:prstGeom>
          <a:noFill/>
        </p:spPr>
        <p:txBody>
          <a:bodyPr wrap="square" rtlCol="0">
            <a:spAutoFit/>
          </a:bodyPr>
          <a:lstStyle/>
          <a:p>
            <a:r>
              <a:rPr lang="en-US" sz="1000" dirty="0"/>
              <a:t>Measured fire radiative power (fire intensity in MW) for VIIRS (Visible Infrared Imaging Radiometer Suite) fire detections for October 8</a:t>
            </a:r>
            <a:r>
              <a:rPr lang="en-US" sz="1000" baseline="30000" dirty="0"/>
              <a:t>th</a:t>
            </a:r>
            <a:r>
              <a:rPr lang="en-US" sz="1000" dirty="0"/>
              <a:t> – October 10</a:t>
            </a:r>
            <a:r>
              <a:rPr lang="en-US" sz="1000" baseline="30000" dirty="0"/>
              <a:t>th</a:t>
            </a:r>
            <a:endParaRPr lang="en-US" sz="1000" dirty="0"/>
          </a:p>
        </p:txBody>
      </p:sp>
    </p:spTree>
    <p:extLst>
      <p:ext uri="{BB962C8B-B14F-4D97-AF65-F5344CB8AC3E}">
        <p14:creationId xmlns:p14="http://schemas.microsoft.com/office/powerpoint/2010/main" val="1938639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Quality</a:t>
            </a:r>
          </a:p>
        </p:txBody>
      </p:sp>
      <p:pic>
        <p:nvPicPr>
          <p:cNvPr id="5" name="Content Placeholder 4"/>
          <p:cNvPicPr>
            <a:picLocks noGrp="1"/>
          </p:cNvPicPr>
          <p:nvPr>
            <p:ph idx="1"/>
          </p:nvPr>
        </p:nvPicPr>
        <p:blipFill>
          <a:blip r:embed="rId3"/>
          <a:stretch>
            <a:fillRect/>
          </a:stretch>
        </p:blipFill>
        <p:spPr>
          <a:xfrm>
            <a:off x="534861" y="2193926"/>
            <a:ext cx="4048817" cy="3469176"/>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18</a:t>
            </a:fld>
            <a:endParaRPr lang="en-US" dirty="0"/>
          </a:p>
        </p:txBody>
      </p:sp>
      <p:sp>
        <p:nvSpPr>
          <p:cNvPr id="6" name="TextBox 5"/>
          <p:cNvSpPr txBox="1"/>
          <p:nvPr/>
        </p:nvSpPr>
        <p:spPr>
          <a:xfrm>
            <a:off x="534861" y="5799627"/>
            <a:ext cx="4048817" cy="400110"/>
          </a:xfrm>
          <a:prstGeom prst="rect">
            <a:avLst/>
          </a:prstGeom>
          <a:noFill/>
        </p:spPr>
        <p:txBody>
          <a:bodyPr wrap="square" rtlCol="0">
            <a:spAutoFit/>
          </a:bodyPr>
          <a:lstStyle/>
          <a:p>
            <a:r>
              <a:rPr lang="en-US" sz="1000" dirty="0"/>
              <a:t>The Copernicus Sentinel-3A satellite image of smoke from wildfires in the US state of California on 9 October 2017.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772171" y="2193926"/>
            <a:ext cx="6734029" cy="3469176"/>
          </a:xfrm>
          <a:prstGeom prst="rect">
            <a:avLst/>
          </a:prstGeom>
        </p:spPr>
      </p:pic>
      <p:sp>
        <p:nvSpPr>
          <p:cNvPr id="8" name="TextBox 7"/>
          <p:cNvSpPr txBox="1"/>
          <p:nvPr/>
        </p:nvSpPr>
        <p:spPr>
          <a:xfrm>
            <a:off x="4781796" y="5799627"/>
            <a:ext cx="6724404" cy="400110"/>
          </a:xfrm>
          <a:prstGeom prst="rect">
            <a:avLst/>
          </a:prstGeom>
          <a:noFill/>
        </p:spPr>
        <p:txBody>
          <a:bodyPr wrap="square" rtlCol="0">
            <a:spAutoFit/>
          </a:bodyPr>
          <a:lstStyle/>
          <a:p>
            <a:r>
              <a:rPr lang="en-US" sz="1000" dirty="0"/>
              <a:t>Impact of wildfires on air quality, including Ozone and Particulate Matter, in Northern California, during October 9th - October 12, 2017.</a:t>
            </a:r>
          </a:p>
        </p:txBody>
      </p:sp>
    </p:spTree>
    <p:extLst>
      <p:ext uri="{BB962C8B-B14F-4D97-AF65-F5344CB8AC3E}">
        <p14:creationId xmlns:p14="http://schemas.microsoft.com/office/powerpoint/2010/main" val="643235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Diablo winds of October 2017</a:t>
            </a:r>
          </a:p>
        </p:txBody>
      </p:sp>
      <p:sp>
        <p:nvSpPr>
          <p:cNvPr id="4" name="Slide Number Placeholder 3"/>
          <p:cNvSpPr>
            <a:spLocks noGrp="1"/>
          </p:cNvSpPr>
          <p:nvPr>
            <p:ph type="sldNum" sz="quarter" idx="12"/>
          </p:nvPr>
        </p:nvSpPr>
        <p:spPr/>
        <p:txBody>
          <a:bodyPr/>
          <a:lstStyle/>
          <a:p>
            <a:fld id="{6D22F896-40B5-4ADD-8801-0D06FADFA095}" type="slidenum">
              <a:rPr lang="en-US" smtClean="0"/>
              <a:t>19</a:t>
            </a:fld>
            <a:endParaRPr lang="en-US" dirty="0"/>
          </a:p>
        </p:txBody>
      </p:sp>
      <p:pic>
        <p:nvPicPr>
          <p:cNvPr id="6" name="Picture 5" descr="Source%20Files/Upper%20Level%20maps%20-%20winds%20vs%20surface%20weather%20maps/stnplot_20171009.gif"/>
          <p:cNvPicPr/>
          <p:nvPr/>
        </p:nvPicPr>
        <p:blipFill>
          <a:blip r:embed="rId3">
            <a:extLst>
              <a:ext uri="{28A0092B-C50C-407E-A947-70E740481C1C}">
                <a14:useLocalDpi xmlns:a14="http://schemas.microsoft.com/office/drawing/2010/main" val="0"/>
              </a:ext>
            </a:extLst>
          </a:blip>
          <a:srcRect/>
          <a:stretch>
            <a:fillRect/>
          </a:stretch>
        </p:blipFill>
        <p:spPr bwMode="auto">
          <a:xfrm>
            <a:off x="3309139" y="1949902"/>
            <a:ext cx="5603853" cy="4030659"/>
          </a:xfrm>
          <a:prstGeom prst="rect">
            <a:avLst/>
          </a:prstGeom>
          <a:noFill/>
          <a:ln>
            <a:noFill/>
          </a:ln>
        </p:spPr>
      </p:pic>
      <p:sp>
        <p:nvSpPr>
          <p:cNvPr id="7" name="TextBox 6"/>
          <p:cNvSpPr txBox="1"/>
          <p:nvPr/>
        </p:nvSpPr>
        <p:spPr>
          <a:xfrm>
            <a:off x="3309139" y="6329016"/>
            <a:ext cx="5603853" cy="254277"/>
          </a:xfrm>
          <a:prstGeom prst="rect">
            <a:avLst/>
          </a:prstGeom>
          <a:noFill/>
        </p:spPr>
        <p:txBody>
          <a:bodyPr wrap="square" rtlCol="0">
            <a:spAutoFit/>
          </a:bodyPr>
          <a:lstStyle/>
          <a:p>
            <a:pPr algn="ctr"/>
            <a:r>
              <a:rPr lang="en-US" sz="1000" i="1"/>
              <a:t>Surface Weather Map for US, for October 9th, 2017</a:t>
            </a:r>
          </a:p>
        </p:txBody>
      </p:sp>
    </p:spTree>
    <p:extLst>
      <p:ext uri="{BB962C8B-B14F-4D97-AF65-F5344CB8AC3E}">
        <p14:creationId xmlns:p14="http://schemas.microsoft.com/office/powerpoint/2010/main" val="157771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CC07-0393-9D40-A94C-B42DA6CEEE3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300CDAE-84F7-604B-B1B7-E5A003113C93}"/>
              </a:ext>
            </a:extLst>
          </p:cNvPr>
          <p:cNvSpPr>
            <a:spLocks noGrp="1"/>
          </p:cNvSpPr>
          <p:nvPr>
            <p:ph idx="1"/>
          </p:nvPr>
        </p:nvSpPr>
        <p:spPr/>
        <p:txBody>
          <a:bodyPr/>
          <a:lstStyle/>
          <a:p>
            <a:r>
              <a:rPr lang="en-US" dirty="0"/>
              <a:t>Introduction </a:t>
            </a:r>
          </a:p>
          <a:p>
            <a:r>
              <a:rPr lang="en-US" dirty="0"/>
              <a:t>Importance</a:t>
            </a:r>
          </a:p>
          <a:p>
            <a:r>
              <a:rPr lang="en-US" dirty="0"/>
              <a:t>Methods, Implications &amp; Effects</a:t>
            </a:r>
          </a:p>
          <a:p>
            <a:r>
              <a:rPr lang="en-US" dirty="0"/>
              <a:t>Diablo vs Santa Ana </a:t>
            </a:r>
          </a:p>
          <a:p>
            <a:r>
              <a:rPr lang="en-US" dirty="0"/>
              <a:t>Example: Background and Pre-existing Conditions</a:t>
            </a:r>
          </a:p>
          <a:p>
            <a:r>
              <a:rPr lang="en-US" dirty="0"/>
              <a:t>Conclusions &amp; Discussion</a:t>
            </a:r>
          </a:p>
          <a:p>
            <a:pPr marL="0" indent="0">
              <a:buNone/>
            </a:pPr>
            <a:endParaRPr lang="en-US" dirty="0"/>
          </a:p>
        </p:txBody>
      </p:sp>
      <p:sp>
        <p:nvSpPr>
          <p:cNvPr id="4" name="Slide Number Placeholder 3">
            <a:extLst>
              <a:ext uri="{FF2B5EF4-FFF2-40B4-BE49-F238E27FC236}">
                <a16:creationId xmlns:a16="http://schemas.microsoft.com/office/drawing/2014/main" id="{021B6043-6D44-F44C-A603-B8970D85250F}"/>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5" name="TextBox 4">
            <a:extLst>
              <a:ext uri="{FF2B5EF4-FFF2-40B4-BE49-F238E27FC236}">
                <a16:creationId xmlns:a16="http://schemas.microsoft.com/office/drawing/2014/main" id="{30E908F0-98E0-7943-9923-D75B0526C93D}"/>
              </a:ext>
            </a:extLst>
          </p:cNvPr>
          <p:cNvSpPr txBox="1"/>
          <p:nvPr/>
        </p:nvSpPr>
        <p:spPr>
          <a:xfrm>
            <a:off x="685800" y="6355844"/>
            <a:ext cx="9690473" cy="307777"/>
          </a:xfrm>
          <a:prstGeom prst="rect">
            <a:avLst/>
          </a:prstGeom>
          <a:noFill/>
        </p:spPr>
        <p:txBody>
          <a:bodyPr wrap="none" rtlCol="0">
            <a:spAutoFit/>
          </a:bodyPr>
          <a:lstStyle/>
          <a:p>
            <a:r>
              <a:rPr lang="en-US" sz="1400" dirty="0"/>
              <a:t>“Local and synoptic mechanisms causing Southern California Santa Ana winds” by Mini Hughes and Alex Hall </a:t>
            </a:r>
          </a:p>
        </p:txBody>
      </p:sp>
    </p:spTree>
    <p:extLst>
      <p:ext uri="{BB962C8B-B14F-4D97-AF65-F5344CB8AC3E}">
        <p14:creationId xmlns:p14="http://schemas.microsoft.com/office/powerpoint/2010/main" val="2202824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Diablo winds near Santa Rosa</a:t>
            </a:r>
          </a:p>
        </p:txBody>
      </p:sp>
      <p:sp>
        <p:nvSpPr>
          <p:cNvPr id="3" name="Content Placeholder 2"/>
          <p:cNvSpPr>
            <a:spLocks noGrp="1"/>
          </p:cNvSpPr>
          <p:nvPr>
            <p:ph idx="1"/>
          </p:nvPr>
        </p:nvSpPr>
        <p:spPr>
          <a:xfrm>
            <a:off x="685800" y="2107935"/>
            <a:ext cx="10820400" cy="4024125"/>
          </a:xfrm>
        </p:spPr>
        <p:txBody>
          <a:bodyPr/>
          <a:lstStyle/>
          <a:p>
            <a:r>
              <a:rPr lang="en-US" dirty="0"/>
              <a:t>Weather conditions for Hawkeye, CA weather station, located 30 miles north of Santa Rosa, CA. Elevation 2024 ft.</a:t>
            </a:r>
          </a:p>
        </p:txBody>
      </p:sp>
      <p:sp>
        <p:nvSpPr>
          <p:cNvPr id="4" name="Slide Number Placeholder 3"/>
          <p:cNvSpPr>
            <a:spLocks noGrp="1"/>
          </p:cNvSpPr>
          <p:nvPr>
            <p:ph type="sldNum" sz="quarter" idx="12"/>
          </p:nvPr>
        </p:nvSpPr>
        <p:spPr/>
        <p:txBody>
          <a:bodyPr/>
          <a:lstStyle/>
          <a:p>
            <a:fld id="{6D22F896-40B5-4ADD-8801-0D06FADFA095}" type="slidenum">
              <a:rPr lang="en-US" smtClean="0"/>
              <a:t>20</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201" y="3540233"/>
            <a:ext cx="348773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0007" y="3692190"/>
            <a:ext cx="3378017" cy="252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115" y="3172178"/>
            <a:ext cx="338391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889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Diablo winds near Santa Rosa</a:t>
            </a:r>
          </a:p>
        </p:txBody>
      </p:sp>
      <p:sp>
        <p:nvSpPr>
          <p:cNvPr id="3" name="Content Placeholder 2"/>
          <p:cNvSpPr>
            <a:spLocks noGrp="1"/>
          </p:cNvSpPr>
          <p:nvPr>
            <p:ph idx="1"/>
          </p:nvPr>
        </p:nvSpPr>
        <p:spPr>
          <a:xfrm>
            <a:off x="685800" y="1992429"/>
            <a:ext cx="10820400" cy="4024125"/>
          </a:xfrm>
        </p:spPr>
        <p:txBody>
          <a:bodyPr/>
          <a:lstStyle/>
          <a:p>
            <a:r>
              <a:rPr lang="en-US" dirty="0"/>
              <a:t>Weather conditions for Hawkeye, CA weather station, located 30 miles north of Santa Rosa, CA. Elevation 2024 ft.</a:t>
            </a:r>
          </a:p>
        </p:txBody>
      </p:sp>
      <p:sp>
        <p:nvSpPr>
          <p:cNvPr id="4" name="Slide Number Placeholder 3"/>
          <p:cNvSpPr>
            <a:spLocks noGrp="1"/>
          </p:cNvSpPr>
          <p:nvPr>
            <p:ph type="sldNum" sz="quarter" idx="12"/>
          </p:nvPr>
        </p:nvSpPr>
        <p:spPr/>
        <p:txBody>
          <a:bodyPr/>
          <a:lstStyle/>
          <a:p>
            <a:fld id="{6D22F896-40B5-4ADD-8801-0D06FADFA095}" type="slidenum">
              <a:rPr lang="en-US" smtClean="0"/>
              <a:t>21</a:t>
            </a:fld>
            <a:endParaRPr lang="en-US" dirty="0"/>
          </a:p>
        </p:txBody>
      </p:sp>
      <p:pic>
        <p:nvPicPr>
          <p:cNvPr id="8" name="Picture 7"/>
          <p:cNvPicPr/>
          <p:nvPr/>
        </p:nvPicPr>
        <p:blipFill>
          <a:blip r:embed="rId3"/>
          <a:stretch>
            <a:fillRect/>
          </a:stretch>
        </p:blipFill>
        <p:spPr>
          <a:xfrm>
            <a:off x="1638770" y="3019782"/>
            <a:ext cx="4198740" cy="3687975"/>
          </a:xfrm>
          <a:prstGeom prst="rect">
            <a:avLst/>
          </a:prstGeom>
        </p:spPr>
      </p:pic>
      <p:pic>
        <p:nvPicPr>
          <p:cNvPr id="12" name="Picture 11"/>
          <p:cNvPicPr/>
          <p:nvPr/>
        </p:nvPicPr>
        <p:blipFill>
          <a:blip r:embed="rId4"/>
          <a:stretch>
            <a:fillRect/>
          </a:stretch>
        </p:blipFill>
        <p:spPr>
          <a:xfrm>
            <a:off x="6790480" y="3019782"/>
            <a:ext cx="3687975" cy="3687975"/>
          </a:xfrm>
          <a:prstGeom prst="rect">
            <a:avLst/>
          </a:prstGeom>
        </p:spPr>
      </p:pic>
    </p:spTree>
    <p:extLst>
      <p:ext uri="{BB962C8B-B14F-4D97-AF65-F5344CB8AC3E}">
        <p14:creationId xmlns:p14="http://schemas.microsoft.com/office/powerpoint/2010/main" val="62706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p:spPr>
        <p:txBody>
          <a:bodyPr>
            <a:normAutofit/>
          </a:bodyPr>
          <a:lstStyle/>
          <a:p>
            <a:r>
              <a:rPr lang="en-US" dirty="0"/>
              <a:t>Diablo winds near Santa Rosa</a:t>
            </a:r>
          </a:p>
        </p:txBody>
      </p:sp>
      <p:sp>
        <p:nvSpPr>
          <p:cNvPr id="4" name="Slide Number Placeholder 3"/>
          <p:cNvSpPr>
            <a:spLocks noGrp="1"/>
          </p:cNvSpPr>
          <p:nvPr>
            <p:ph type="sldNum" sz="quarter" idx="12"/>
          </p:nvPr>
        </p:nvSpPr>
        <p:spPr/>
        <p:txBody>
          <a:bodyPr>
            <a:normAutofit/>
          </a:bodyPr>
          <a:lstStyle/>
          <a:p>
            <a:pPr>
              <a:spcAft>
                <a:spcPts val="600"/>
              </a:spcAft>
            </a:pPr>
            <a:fld id="{6D22F896-40B5-4ADD-8801-0D06FADFA095}" type="slidenum">
              <a:rPr lang="en-US" smtClean="0"/>
              <a:pPr>
                <a:spcAft>
                  <a:spcPts val="600"/>
                </a:spcAft>
              </a:pPr>
              <a:t>22</a:t>
            </a:fld>
            <a:endParaRPr lang="en-US" dirty="0"/>
          </a:p>
        </p:txBody>
      </p:sp>
      <p:sp>
        <p:nvSpPr>
          <p:cNvPr id="6" name="TextBox 5"/>
          <p:cNvSpPr txBox="1"/>
          <p:nvPr/>
        </p:nvSpPr>
        <p:spPr>
          <a:xfrm>
            <a:off x="3100404" y="6234170"/>
            <a:ext cx="5662596" cy="400110"/>
          </a:xfrm>
          <a:prstGeom prst="rect">
            <a:avLst/>
          </a:prstGeom>
          <a:noFill/>
        </p:spPr>
        <p:txBody>
          <a:bodyPr wrap="square" rtlCol="0">
            <a:spAutoFit/>
          </a:bodyPr>
          <a:lstStyle/>
          <a:p>
            <a:pPr algn="ctr"/>
            <a:r>
              <a:rPr lang="en-US" sz="1000" dirty="0"/>
              <a:t>Wind Speed Cross Section graph from the Department of Meteorology and Climate Science at the San Jose State University</a:t>
            </a:r>
          </a:p>
        </p:txBody>
      </p:sp>
      <p:pic>
        <p:nvPicPr>
          <p:cNvPr id="8" name="Picture 7">
            <a:extLst>
              <a:ext uri="{FF2B5EF4-FFF2-40B4-BE49-F238E27FC236}">
                <a16:creationId xmlns:a16="http://schemas.microsoft.com/office/drawing/2014/main" id="{93D514B4-472C-D348-9784-165A550D1150}"/>
              </a:ext>
            </a:extLst>
          </p:cNvPr>
          <p:cNvPicPr>
            <a:picLocks noChangeAspect="1"/>
          </p:cNvPicPr>
          <p:nvPr/>
        </p:nvPicPr>
        <p:blipFill>
          <a:blip r:embed="rId3"/>
          <a:stretch>
            <a:fillRect/>
          </a:stretch>
        </p:blipFill>
        <p:spPr>
          <a:xfrm>
            <a:off x="3130307" y="1865552"/>
            <a:ext cx="5602789" cy="4233497"/>
          </a:xfrm>
          <a:prstGeom prst="rect">
            <a:avLst/>
          </a:prstGeom>
        </p:spPr>
      </p:pic>
    </p:spTree>
    <p:extLst>
      <p:ext uri="{BB962C8B-B14F-4D97-AF65-F5344CB8AC3E}">
        <p14:creationId xmlns:p14="http://schemas.microsoft.com/office/powerpoint/2010/main" val="204575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Diablo winds &amp; Inversion Layer</a:t>
            </a:r>
          </a:p>
        </p:txBody>
      </p:sp>
      <p:sp>
        <p:nvSpPr>
          <p:cNvPr id="4" name="Slide Number Placeholder 3"/>
          <p:cNvSpPr>
            <a:spLocks noGrp="1"/>
          </p:cNvSpPr>
          <p:nvPr>
            <p:ph type="sldNum" sz="quarter" idx="12"/>
          </p:nvPr>
        </p:nvSpPr>
        <p:spPr/>
        <p:txBody>
          <a:bodyPr>
            <a:normAutofit/>
          </a:bodyPr>
          <a:lstStyle/>
          <a:p>
            <a:pPr>
              <a:spcAft>
                <a:spcPts val="600"/>
              </a:spcAft>
            </a:pPr>
            <a:fld id="{6D22F896-40B5-4ADD-8801-0D06FADFA095}" type="slidenum">
              <a:rPr lang="en-US" smtClean="0"/>
              <a:pPr>
                <a:spcAft>
                  <a:spcPts val="600"/>
                </a:spcAft>
              </a:pPr>
              <a:t>23</a:t>
            </a:fld>
            <a:endParaRPr lang="en-US" dirty="0"/>
          </a:p>
        </p:txBody>
      </p:sp>
      <p:pic>
        <p:nvPicPr>
          <p:cNvPr id="8" name="Picture 7" descr="../../../../../../../Desktop/ATMS%20317%20Meteorology/Final%20Project/Source%20Files/Skew-T%20Balloon%20Soundings%20Univ%20Wyoming/2017100900"/>
          <p:cNvPicPr/>
          <p:nvPr/>
        </p:nvPicPr>
        <p:blipFill>
          <a:blip r:embed="rId3">
            <a:extLst>
              <a:ext uri="{28A0092B-C50C-407E-A947-70E740481C1C}">
                <a14:useLocalDpi xmlns:a14="http://schemas.microsoft.com/office/drawing/2010/main" val="0"/>
              </a:ext>
            </a:extLst>
          </a:blip>
          <a:srcRect/>
          <a:stretch>
            <a:fillRect/>
          </a:stretch>
        </p:blipFill>
        <p:spPr bwMode="auto">
          <a:xfrm>
            <a:off x="717901" y="2057401"/>
            <a:ext cx="5247764" cy="4200688"/>
          </a:xfrm>
          <a:prstGeom prst="rect">
            <a:avLst/>
          </a:prstGeom>
          <a:noFill/>
          <a:ln>
            <a:noFill/>
          </a:ln>
        </p:spPr>
      </p:pic>
      <p:pic>
        <p:nvPicPr>
          <p:cNvPr id="9" name="Picture 8" descr="../../../../../../../Desktop/ATMS%20317%20Meteorology/Final%20Project/Source%20Files/Skew-T%20Balloon%20Soundings%20Univ%20Wyoming/2017100912"/>
          <p:cNvPicPr/>
          <p:nvPr/>
        </p:nvPicPr>
        <p:blipFill>
          <a:blip r:embed="rId4">
            <a:extLst>
              <a:ext uri="{28A0092B-C50C-407E-A947-70E740481C1C}">
                <a14:useLocalDpi xmlns:a14="http://schemas.microsoft.com/office/drawing/2010/main" val="0"/>
              </a:ext>
            </a:extLst>
          </a:blip>
          <a:srcRect/>
          <a:stretch>
            <a:fillRect/>
          </a:stretch>
        </p:blipFill>
        <p:spPr bwMode="auto">
          <a:xfrm>
            <a:off x="6337350" y="2057401"/>
            <a:ext cx="5247530" cy="4200688"/>
          </a:xfrm>
          <a:prstGeom prst="rect">
            <a:avLst/>
          </a:prstGeom>
          <a:noFill/>
          <a:ln>
            <a:noFill/>
          </a:ln>
        </p:spPr>
      </p:pic>
    </p:spTree>
    <p:extLst>
      <p:ext uri="{BB962C8B-B14F-4D97-AF65-F5344CB8AC3E}">
        <p14:creationId xmlns:p14="http://schemas.microsoft.com/office/powerpoint/2010/main" val="184342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481340"/>
            <a:ext cx="8610600" cy="1293028"/>
          </a:xfrm>
        </p:spPr>
        <p:txBody>
          <a:bodyPr>
            <a:normAutofit/>
          </a:bodyPr>
          <a:lstStyle/>
          <a:p>
            <a:r>
              <a:rPr lang="en-US" sz="3800" dirty="0"/>
              <a:t>Reanalysis</a:t>
            </a:r>
          </a:p>
        </p:txBody>
      </p:sp>
      <p:sp>
        <p:nvSpPr>
          <p:cNvPr id="4" name="Slide Number Placeholder 3"/>
          <p:cNvSpPr>
            <a:spLocks noGrp="1"/>
          </p:cNvSpPr>
          <p:nvPr>
            <p:ph type="sldNum" sz="quarter" idx="12"/>
          </p:nvPr>
        </p:nvSpPr>
        <p:spPr/>
        <p:txBody>
          <a:bodyPr>
            <a:normAutofit/>
          </a:bodyPr>
          <a:lstStyle/>
          <a:p>
            <a:pPr>
              <a:spcAft>
                <a:spcPts val="600"/>
              </a:spcAft>
            </a:pPr>
            <a:fld id="{6D22F896-40B5-4ADD-8801-0D06FADFA095}" type="slidenum">
              <a:rPr lang="en-US" smtClean="0"/>
              <a:pPr>
                <a:spcAft>
                  <a:spcPts val="600"/>
                </a:spcAft>
              </a:pPr>
              <a:t>24</a:t>
            </a:fld>
            <a:endParaRPr lang="en-US" dirty="0"/>
          </a:p>
        </p:txBody>
      </p:sp>
      <p:pic>
        <p:nvPicPr>
          <p:cNvPr id="6" name="Picture 5"/>
          <p:cNvPicPr/>
          <p:nvPr/>
        </p:nvPicPr>
        <p:blipFill>
          <a:blip r:embed="rId3"/>
          <a:stretch>
            <a:fillRect/>
          </a:stretch>
        </p:blipFill>
        <p:spPr>
          <a:xfrm>
            <a:off x="969122" y="1609592"/>
            <a:ext cx="4390390" cy="4574540"/>
          </a:xfrm>
          <a:prstGeom prst="rect">
            <a:avLst/>
          </a:prstGeom>
        </p:spPr>
      </p:pic>
      <p:pic>
        <p:nvPicPr>
          <p:cNvPr id="7" name="Picture 6"/>
          <p:cNvPicPr/>
          <p:nvPr/>
        </p:nvPicPr>
        <p:blipFill>
          <a:blip r:embed="rId4"/>
          <a:stretch>
            <a:fillRect/>
          </a:stretch>
        </p:blipFill>
        <p:spPr>
          <a:xfrm>
            <a:off x="5893044" y="1609592"/>
            <a:ext cx="5133156" cy="4574540"/>
          </a:xfrm>
          <a:prstGeom prst="rect">
            <a:avLst/>
          </a:prstGeom>
        </p:spPr>
      </p:pic>
      <p:sp>
        <p:nvSpPr>
          <p:cNvPr id="10" name="TextBox 9"/>
          <p:cNvSpPr txBox="1"/>
          <p:nvPr/>
        </p:nvSpPr>
        <p:spPr>
          <a:xfrm>
            <a:off x="969122" y="6330422"/>
            <a:ext cx="4390390" cy="400110"/>
          </a:xfrm>
          <a:prstGeom prst="rect">
            <a:avLst/>
          </a:prstGeom>
          <a:noFill/>
        </p:spPr>
        <p:txBody>
          <a:bodyPr wrap="square" rtlCol="0">
            <a:spAutoFit/>
          </a:bodyPr>
          <a:lstStyle/>
          <a:p>
            <a:pPr algn="ctr"/>
            <a:r>
              <a:rPr lang="en-US" sz="1000" dirty="0"/>
              <a:t>WRF Model 6-hour Wind Speed and Direction forecast from the Desert Research Institute</a:t>
            </a:r>
          </a:p>
        </p:txBody>
      </p:sp>
    </p:spTree>
    <p:extLst>
      <p:ext uri="{BB962C8B-B14F-4D97-AF65-F5344CB8AC3E}">
        <p14:creationId xmlns:p14="http://schemas.microsoft.com/office/powerpoint/2010/main" val="1792667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481340"/>
            <a:ext cx="8610600" cy="1293028"/>
          </a:xfrm>
        </p:spPr>
        <p:txBody>
          <a:bodyPr>
            <a:normAutofit/>
          </a:bodyPr>
          <a:lstStyle/>
          <a:p>
            <a:r>
              <a:rPr lang="en-US" sz="3800" dirty="0"/>
              <a:t>Conclusions &amp; DISCUSSION</a:t>
            </a:r>
          </a:p>
        </p:txBody>
      </p:sp>
      <p:sp>
        <p:nvSpPr>
          <p:cNvPr id="4" name="Slide Number Placeholder 3"/>
          <p:cNvSpPr>
            <a:spLocks noGrp="1"/>
          </p:cNvSpPr>
          <p:nvPr>
            <p:ph type="sldNum" sz="quarter" idx="12"/>
          </p:nvPr>
        </p:nvSpPr>
        <p:spPr/>
        <p:txBody>
          <a:bodyPr>
            <a:normAutofit/>
          </a:bodyPr>
          <a:lstStyle/>
          <a:p>
            <a:pPr>
              <a:spcAft>
                <a:spcPts val="600"/>
              </a:spcAft>
            </a:pPr>
            <a:fld id="{6D22F896-40B5-4ADD-8801-0D06FADFA095}" type="slidenum">
              <a:rPr lang="en-US" smtClean="0"/>
              <a:pPr>
                <a:spcAft>
                  <a:spcPts val="600"/>
                </a:spcAft>
              </a:pPr>
              <a:t>25</a:t>
            </a:fld>
            <a:endParaRPr lang="en-US" dirty="0"/>
          </a:p>
        </p:txBody>
      </p:sp>
      <p:sp>
        <p:nvSpPr>
          <p:cNvPr id="5" name="Content Placeholder 2">
            <a:extLst>
              <a:ext uri="{FF2B5EF4-FFF2-40B4-BE49-F238E27FC236}">
                <a16:creationId xmlns:a16="http://schemas.microsoft.com/office/drawing/2014/main" id="{8122C5E3-2978-514F-B94B-F2BC9B63984B}"/>
              </a:ext>
            </a:extLst>
          </p:cNvPr>
          <p:cNvSpPr>
            <a:spLocks noGrp="1"/>
          </p:cNvSpPr>
          <p:nvPr>
            <p:ph idx="1"/>
          </p:nvPr>
        </p:nvSpPr>
        <p:spPr>
          <a:xfrm>
            <a:off x="685800" y="2194560"/>
            <a:ext cx="10820400" cy="4024125"/>
          </a:xfrm>
        </p:spPr>
        <p:txBody>
          <a:bodyPr>
            <a:normAutofit lnSpcReduction="10000"/>
          </a:bodyPr>
          <a:lstStyle/>
          <a:p>
            <a:r>
              <a:rPr lang="en-US" dirty="0"/>
              <a:t>Diablo and Santa Ana winds are very comparable from a mechanical perspective, at the time of the occurrence</a:t>
            </a:r>
          </a:p>
          <a:p>
            <a:r>
              <a:rPr lang="en-US" dirty="0"/>
              <a:t>However, comparisons for Diablo and Santa Ana winds suggest a unique model of local forcing mechanisms for Santa Ana winds, related to the temperature gradient</a:t>
            </a:r>
          </a:p>
          <a:p>
            <a:r>
              <a:rPr lang="en-US" dirty="0"/>
              <a:t>While more recent studies suggest strong impact of local effects in intensifying the Santa Ana wind events, no such studies exist for Diablo Winds</a:t>
            </a:r>
          </a:p>
          <a:p>
            <a:r>
              <a:rPr lang="en-US" dirty="0"/>
              <a:t>Numerical simulations suggest that terrain forcing during Diablo winds occur at a larger scale (Sierra Nevada), compared to the more local complex boundary layer/terrain wave dynamics involved during Santa Ana winds</a:t>
            </a:r>
          </a:p>
          <a:p>
            <a:r>
              <a:rPr lang="en-US" dirty="0"/>
              <a:t>Our numerical models are powerful enough to predict such events even few days in advance, which is a good prognosis for the fire seasons to come</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17128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481340"/>
            <a:ext cx="8610600" cy="1293028"/>
          </a:xfrm>
        </p:spPr>
        <p:txBody>
          <a:bodyPr>
            <a:normAutofit/>
          </a:bodyPr>
          <a:lstStyle/>
          <a:p>
            <a:r>
              <a:rPr lang="en-US" sz="3800"/>
              <a:t>Conclusions &amp; DISCUSSION</a:t>
            </a:r>
            <a:endParaRPr lang="en-US" sz="3800" dirty="0"/>
          </a:p>
        </p:txBody>
      </p:sp>
      <p:sp>
        <p:nvSpPr>
          <p:cNvPr id="4" name="Slide Number Placeholder 3"/>
          <p:cNvSpPr>
            <a:spLocks noGrp="1"/>
          </p:cNvSpPr>
          <p:nvPr>
            <p:ph type="sldNum" sz="quarter" idx="12"/>
          </p:nvPr>
        </p:nvSpPr>
        <p:spPr>
          <a:xfrm>
            <a:off x="8763000" y="381000"/>
            <a:ext cx="2743200" cy="365125"/>
          </a:xfrm>
        </p:spPr>
        <p:txBody>
          <a:bodyPr>
            <a:normAutofit/>
          </a:bodyPr>
          <a:lstStyle/>
          <a:p>
            <a:pPr>
              <a:spcAft>
                <a:spcPts val="600"/>
              </a:spcAft>
            </a:pPr>
            <a:fld id="{6D22F896-40B5-4ADD-8801-0D06FADFA095}" type="slidenum">
              <a:rPr lang="en-US" smtClean="0"/>
              <a:pPr>
                <a:spcAft>
                  <a:spcPts val="600"/>
                </a:spcAft>
              </a:pPr>
              <a:t>26</a:t>
            </a:fld>
            <a:endParaRPr lang="en-US" dirty="0"/>
          </a:p>
        </p:txBody>
      </p:sp>
      <p:pic>
        <p:nvPicPr>
          <p:cNvPr id="6" name="Picture 5">
            <a:extLst>
              <a:ext uri="{FF2B5EF4-FFF2-40B4-BE49-F238E27FC236}">
                <a16:creationId xmlns:a16="http://schemas.microsoft.com/office/drawing/2014/main" id="{86B75999-1FA7-0341-BC01-4989DFC3F04A}"/>
              </a:ext>
            </a:extLst>
          </p:cNvPr>
          <p:cNvPicPr>
            <a:picLocks noChangeAspect="1"/>
          </p:cNvPicPr>
          <p:nvPr/>
        </p:nvPicPr>
        <p:blipFill>
          <a:blip r:embed="rId3"/>
          <a:stretch>
            <a:fillRect/>
          </a:stretch>
        </p:blipFill>
        <p:spPr>
          <a:xfrm>
            <a:off x="37708" y="1430254"/>
            <a:ext cx="6049498" cy="5427745"/>
          </a:xfrm>
          <a:prstGeom prst="rect">
            <a:avLst/>
          </a:prstGeom>
        </p:spPr>
      </p:pic>
      <p:pic>
        <p:nvPicPr>
          <p:cNvPr id="8" name="Picture 7">
            <a:extLst>
              <a:ext uri="{FF2B5EF4-FFF2-40B4-BE49-F238E27FC236}">
                <a16:creationId xmlns:a16="http://schemas.microsoft.com/office/drawing/2014/main" id="{7190194D-A7D7-4947-94B5-0B61A564D44C}"/>
              </a:ext>
            </a:extLst>
          </p:cNvPr>
          <p:cNvPicPr>
            <a:picLocks noChangeAspect="1"/>
          </p:cNvPicPr>
          <p:nvPr/>
        </p:nvPicPr>
        <p:blipFill>
          <a:blip r:embed="rId4"/>
          <a:stretch>
            <a:fillRect/>
          </a:stretch>
        </p:blipFill>
        <p:spPr>
          <a:xfrm>
            <a:off x="6117722" y="1430256"/>
            <a:ext cx="6049497" cy="5427744"/>
          </a:xfrm>
          <a:prstGeom prst="rect">
            <a:avLst/>
          </a:prstGeom>
        </p:spPr>
      </p:pic>
    </p:spTree>
    <p:extLst>
      <p:ext uri="{BB962C8B-B14F-4D97-AF65-F5344CB8AC3E}">
        <p14:creationId xmlns:p14="http://schemas.microsoft.com/office/powerpoint/2010/main" val="896726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a:xfrm>
            <a:off x="685800" y="1840992"/>
            <a:ext cx="10820400" cy="4620768"/>
          </a:xfrm>
        </p:spPr>
        <p:txBody>
          <a:bodyPr>
            <a:normAutofit fontScale="77500" lnSpcReduction="20000"/>
          </a:bodyPr>
          <a:lstStyle/>
          <a:p>
            <a:r>
              <a:rPr lang="en-US" dirty="0" err="1"/>
              <a:t>Weather.gov</a:t>
            </a:r>
            <a:r>
              <a:rPr lang="en-US" dirty="0"/>
              <a:t>/</a:t>
            </a:r>
            <a:r>
              <a:rPr lang="en-US" dirty="0" err="1"/>
              <a:t>SanFrancisco</a:t>
            </a:r>
            <a:endParaRPr lang="en-US" dirty="0"/>
          </a:p>
          <a:p>
            <a:r>
              <a:rPr lang="en-US" dirty="0"/>
              <a:t>Sonoma County Wildfires by Matthew </a:t>
            </a:r>
            <a:r>
              <a:rPr lang="en-US" dirty="0" err="1"/>
              <a:t>Mehle</a:t>
            </a:r>
            <a:endParaRPr lang="en-US" dirty="0"/>
          </a:p>
          <a:p>
            <a:r>
              <a:rPr lang="en-US" dirty="0" err="1"/>
              <a:t>Coursey</a:t>
            </a:r>
            <a:r>
              <a:rPr lang="en-US" dirty="0"/>
              <a:t> Graves Winery Instagram video</a:t>
            </a:r>
          </a:p>
          <a:p>
            <a:r>
              <a:rPr lang="en-US" dirty="0"/>
              <a:t>Before and after pictures from </a:t>
            </a:r>
            <a:r>
              <a:rPr lang="en-US" dirty="0">
                <a:hlinkClick r:id="rId3"/>
              </a:rPr>
              <a:t>https://www.nytimes.com/interactive/2017/10/10/us/california-fires-maps-photos.html</a:t>
            </a:r>
            <a:r>
              <a:rPr lang="en-US" dirty="0"/>
              <a:t> 12/15/2017</a:t>
            </a:r>
          </a:p>
          <a:p>
            <a:r>
              <a:rPr lang="en-US" dirty="0"/>
              <a:t>Wind Speed Cross Section and Equivalent Potential Temperature graph, obtained from the Department of Meteorology and Climate Science at the San Jose State University</a:t>
            </a:r>
          </a:p>
          <a:p>
            <a:r>
              <a:rPr lang="en-US" dirty="0"/>
              <a:t>Keetch-Byram Drought Index from the Wildland Fire Assessment System https://</a:t>
            </a:r>
            <a:r>
              <a:rPr lang="en-US" dirty="0" err="1"/>
              <a:t>www.wfas.net</a:t>
            </a:r>
            <a:r>
              <a:rPr lang="en-US" dirty="0"/>
              <a:t>/ 12/06/2017</a:t>
            </a:r>
          </a:p>
          <a:p>
            <a:r>
              <a:rPr lang="en-US" dirty="0"/>
              <a:t>Hawkeye California Weather Station data https://</a:t>
            </a:r>
            <a:r>
              <a:rPr lang="en-US" dirty="0" err="1"/>
              <a:t>wrcc.dri.edu</a:t>
            </a:r>
            <a:r>
              <a:rPr lang="en-US" dirty="0"/>
              <a:t>/</a:t>
            </a:r>
            <a:r>
              <a:rPr lang="en-US" dirty="0" err="1"/>
              <a:t>cgi</a:t>
            </a:r>
            <a:r>
              <a:rPr lang="en-US" dirty="0"/>
              <a:t>-bin/</a:t>
            </a:r>
            <a:r>
              <a:rPr lang="en-US" dirty="0" err="1"/>
              <a:t>rawMAIN.pl?caCHAW</a:t>
            </a:r>
            <a:r>
              <a:rPr lang="en-US" dirty="0"/>
              <a:t> 12/06/2017</a:t>
            </a:r>
          </a:p>
          <a:p>
            <a:r>
              <a:rPr lang="en-US" dirty="0"/>
              <a:t>The Science Of 'Diablo Winds' Fanning California Wine Country Fires for Forbes, by </a:t>
            </a:r>
            <a:r>
              <a:rPr lang="en-US" i="1" dirty="0"/>
              <a:t>Dr. Marshall Shepherd, Dir., Atmospheric Sciences Program/GA Athletic Assoc. Distinguished Professor (</a:t>
            </a:r>
            <a:r>
              <a:rPr lang="en-US" i="1" dirty="0" err="1"/>
              <a:t>Univ</a:t>
            </a:r>
            <a:r>
              <a:rPr lang="en-US" i="1" dirty="0"/>
              <a:t> of Georgia), Host, Weather Channel's Sunday Talk Show, Weather (</a:t>
            </a:r>
            <a:r>
              <a:rPr lang="en-US" i="1" dirty="0" err="1"/>
              <a:t>Wx</a:t>
            </a:r>
            <a:r>
              <a:rPr lang="en-US" i="1" dirty="0"/>
              <a:t>) Geeks, 2013 AMS President</a:t>
            </a:r>
          </a:p>
          <a:p>
            <a:r>
              <a:rPr lang="en-US" i="1" dirty="0"/>
              <a:t>Local and synoptic mechanisms causing Southern California Santa Ana winds, by Mimi Hughes and Alex Hall</a:t>
            </a:r>
          </a:p>
          <a:p>
            <a:r>
              <a:rPr lang="en-US" i="1" dirty="0"/>
              <a:t>North Bay Diablo Windstorm Precursor Multiscale Dynamical Environments by Michael L. Kaplan, Benjamin J. Hatchett and Craig M. Smith.</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1615678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65376"/>
            <a:ext cx="9448800" cy="2016492"/>
          </a:xfrm>
        </p:spPr>
        <p:txBody>
          <a:bodyPr>
            <a:noAutofit/>
          </a:bodyPr>
          <a:lstStyle/>
          <a:p>
            <a:pPr algn="ctr"/>
            <a:r>
              <a:rPr lang="en-US" sz="3200" b="1" dirty="0"/>
              <a:t>Local and synoptic mechanisms causing Southern California’s Santa Ana Winds</a:t>
            </a:r>
            <a:br>
              <a:rPr lang="en-US" sz="3000" b="1" dirty="0"/>
            </a:br>
            <a:br>
              <a:rPr lang="en-US" sz="3000" b="1" dirty="0"/>
            </a:br>
            <a:r>
              <a:rPr lang="en-US" sz="4000" b="1" dirty="0"/>
              <a:t>Questions?</a:t>
            </a:r>
            <a:endParaRPr lang="en-US" sz="4000" dirty="0"/>
          </a:p>
        </p:txBody>
      </p:sp>
      <p:sp>
        <p:nvSpPr>
          <p:cNvPr id="3" name="Subtitle 2"/>
          <p:cNvSpPr>
            <a:spLocks noGrp="1"/>
          </p:cNvSpPr>
          <p:nvPr>
            <p:ph type="subTitle" idx="1"/>
          </p:nvPr>
        </p:nvSpPr>
        <p:spPr>
          <a:xfrm>
            <a:off x="1371600" y="4540236"/>
            <a:ext cx="9448800" cy="685800"/>
          </a:xfrm>
        </p:spPr>
        <p:txBody>
          <a:bodyPr/>
          <a:lstStyle/>
          <a:p>
            <a:r>
              <a:rPr lang="en-US" dirty="0"/>
              <a:t>Grzegorz Swistak</a:t>
            </a:r>
          </a:p>
        </p:txBody>
      </p:sp>
    </p:spTree>
    <p:extLst>
      <p:ext uri="{BB962C8B-B14F-4D97-AF65-F5344CB8AC3E}">
        <p14:creationId xmlns:p14="http://schemas.microsoft.com/office/powerpoint/2010/main" val="377252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466344" y="2034922"/>
            <a:ext cx="5141976" cy="4024125"/>
          </a:xfrm>
        </p:spPr>
        <p:txBody>
          <a:bodyPr/>
          <a:lstStyle/>
          <a:p>
            <a:pPr>
              <a:lnSpc>
                <a:spcPct val="100000"/>
              </a:lnSpc>
            </a:pPr>
            <a:r>
              <a:rPr lang="en-US" dirty="0"/>
              <a:t>What are Santa Ana winds?</a:t>
            </a:r>
          </a:p>
          <a:p>
            <a:pPr lvl="1">
              <a:lnSpc>
                <a:spcPct val="100000"/>
              </a:lnSpc>
            </a:pPr>
            <a:r>
              <a:rPr lang="en-US" dirty="0"/>
              <a:t>Southern California</a:t>
            </a:r>
          </a:p>
          <a:p>
            <a:pPr lvl="1">
              <a:lnSpc>
                <a:spcPct val="100000"/>
              </a:lnSpc>
            </a:pPr>
            <a:r>
              <a:rPr lang="en-US" dirty="0"/>
              <a:t>Fall &amp; winter</a:t>
            </a:r>
          </a:p>
          <a:p>
            <a:pPr>
              <a:lnSpc>
                <a:spcPct val="100000"/>
              </a:lnSpc>
            </a:pPr>
            <a:endParaRPr lang="en-US" dirty="0"/>
          </a:p>
          <a:p>
            <a:pPr>
              <a:lnSpc>
                <a:spcPct val="100000"/>
              </a:lnSpc>
            </a:pPr>
            <a:endParaRPr lang="en-US" dirty="0"/>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5" name="Picture 4">
            <a:extLst>
              <a:ext uri="{FF2B5EF4-FFF2-40B4-BE49-F238E27FC236}">
                <a16:creationId xmlns:a16="http://schemas.microsoft.com/office/drawing/2014/main" id="{9FC34092-87BC-1945-A0A7-16BFC73DFCA6}"/>
              </a:ext>
            </a:extLst>
          </p:cNvPr>
          <p:cNvPicPr>
            <a:picLocks noChangeAspect="1"/>
          </p:cNvPicPr>
          <p:nvPr/>
        </p:nvPicPr>
        <p:blipFill>
          <a:blip r:embed="rId3"/>
          <a:stretch>
            <a:fillRect/>
          </a:stretch>
        </p:blipFill>
        <p:spPr>
          <a:xfrm>
            <a:off x="466344" y="3327950"/>
            <a:ext cx="4663963" cy="3097234"/>
          </a:xfrm>
          <a:prstGeom prst="rect">
            <a:avLst/>
          </a:prstGeom>
        </p:spPr>
      </p:pic>
      <p:pic>
        <p:nvPicPr>
          <p:cNvPr id="7" name="Picture 6">
            <a:extLst>
              <a:ext uri="{FF2B5EF4-FFF2-40B4-BE49-F238E27FC236}">
                <a16:creationId xmlns:a16="http://schemas.microsoft.com/office/drawing/2014/main" id="{8927471E-FF03-FD4F-BCA8-DF304EFE16B1}"/>
              </a:ext>
            </a:extLst>
          </p:cNvPr>
          <p:cNvPicPr>
            <a:picLocks noChangeAspect="1"/>
          </p:cNvPicPr>
          <p:nvPr/>
        </p:nvPicPr>
        <p:blipFill>
          <a:blip r:embed="rId4"/>
          <a:stretch>
            <a:fillRect/>
          </a:stretch>
        </p:blipFill>
        <p:spPr>
          <a:xfrm>
            <a:off x="5610842" y="2182368"/>
            <a:ext cx="6124465" cy="4200822"/>
          </a:xfrm>
          <a:prstGeom prst="rect">
            <a:avLst/>
          </a:prstGeom>
        </p:spPr>
      </p:pic>
    </p:spTree>
    <p:extLst>
      <p:ext uri="{BB962C8B-B14F-4D97-AF65-F5344CB8AC3E}">
        <p14:creationId xmlns:p14="http://schemas.microsoft.com/office/powerpoint/2010/main" val="165017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IMPORTANCE</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685800" y="2075650"/>
            <a:ext cx="3276600" cy="4143036"/>
          </a:xfrm>
        </p:spPr>
        <p:txBody>
          <a:bodyPr anchor="t"/>
          <a:lstStyle/>
          <a:p>
            <a:pPr>
              <a:lnSpc>
                <a:spcPct val="100000"/>
              </a:lnSpc>
            </a:pPr>
            <a:r>
              <a:rPr lang="en-US" sz="2400" b="1" dirty="0"/>
              <a:t>Impact on wildfires</a:t>
            </a:r>
          </a:p>
          <a:p>
            <a:pPr>
              <a:lnSpc>
                <a:spcPct val="100000"/>
              </a:lnSpc>
            </a:pPr>
            <a:r>
              <a:rPr lang="en-US" dirty="0"/>
              <a:t>Intensified mixing of the sea surface</a:t>
            </a:r>
          </a:p>
          <a:p>
            <a:pPr>
              <a:lnSpc>
                <a:spcPct val="100000"/>
              </a:lnSpc>
            </a:pPr>
            <a:r>
              <a:rPr lang="en-US" dirty="0"/>
              <a:t>Dust introduced into the ocean</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4</a:t>
            </a:fld>
            <a:endParaRPr lang="en-US" dirty="0"/>
          </a:p>
        </p:txBody>
      </p:sp>
      <p:pic>
        <p:nvPicPr>
          <p:cNvPr id="5" name="Picture 4">
            <a:extLst>
              <a:ext uri="{FF2B5EF4-FFF2-40B4-BE49-F238E27FC236}">
                <a16:creationId xmlns:a16="http://schemas.microsoft.com/office/drawing/2014/main" id="{7BBD3C0B-BBB9-EE47-9AE6-E1AF554B40A0}"/>
              </a:ext>
            </a:extLst>
          </p:cNvPr>
          <p:cNvPicPr>
            <a:picLocks noChangeAspect="1"/>
          </p:cNvPicPr>
          <p:nvPr/>
        </p:nvPicPr>
        <p:blipFill>
          <a:blip r:embed="rId3"/>
          <a:stretch>
            <a:fillRect/>
          </a:stretch>
        </p:blipFill>
        <p:spPr>
          <a:xfrm>
            <a:off x="4207464" y="2057401"/>
            <a:ext cx="7423615" cy="4161284"/>
          </a:xfrm>
          <a:prstGeom prst="rect">
            <a:avLst/>
          </a:prstGeom>
        </p:spPr>
      </p:pic>
    </p:spTree>
    <p:extLst>
      <p:ext uri="{BB962C8B-B14F-4D97-AF65-F5344CB8AC3E}">
        <p14:creationId xmlns:p14="http://schemas.microsoft.com/office/powerpoint/2010/main" val="3672571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5143500" y="1838866"/>
            <a:ext cx="6362700" cy="4856685"/>
          </a:xfrm>
        </p:spPr>
        <p:txBody>
          <a:bodyPr/>
          <a:lstStyle/>
          <a:p>
            <a:pPr marL="0" indent="0" algn="ctr">
              <a:buNone/>
            </a:pPr>
            <a:r>
              <a:rPr lang="en-US" dirty="0"/>
              <a:t>Synoptic vs Mesoscale</a:t>
            </a:r>
          </a:p>
          <a:p>
            <a:r>
              <a:rPr lang="en-US" dirty="0"/>
              <a:t>NARR: 32-km resolution North American Regional Reanalysis (NARR)</a:t>
            </a:r>
          </a:p>
          <a:p>
            <a:r>
              <a:rPr lang="en-US" dirty="0"/>
              <a:t>MM5: 6-km resolution reanalysis</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6" name="Picture 5">
            <a:extLst>
              <a:ext uri="{FF2B5EF4-FFF2-40B4-BE49-F238E27FC236}">
                <a16:creationId xmlns:a16="http://schemas.microsoft.com/office/drawing/2014/main" id="{AE5F9F73-5BF3-E949-BAE2-1413D3DF3ABE}"/>
              </a:ext>
            </a:extLst>
          </p:cNvPr>
          <p:cNvPicPr>
            <a:picLocks noChangeAspect="1"/>
          </p:cNvPicPr>
          <p:nvPr/>
        </p:nvPicPr>
        <p:blipFill>
          <a:blip r:embed="rId3"/>
          <a:stretch>
            <a:fillRect/>
          </a:stretch>
        </p:blipFill>
        <p:spPr>
          <a:xfrm>
            <a:off x="18288" y="1467973"/>
            <a:ext cx="4413504" cy="4765913"/>
          </a:xfrm>
          <a:prstGeom prst="rect">
            <a:avLst/>
          </a:prstGeom>
        </p:spPr>
      </p:pic>
      <p:sp>
        <p:nvSpPr>
          <p:cNvPr id="7" name="TextBox 6">
            <a:extLst>
              <a:ext uri="{FF2B5EF4-FFF2-40B4-BE49-F238E27FC236}">
                <a16:creationId xmlns:a16="http://schemas.microsoft.com/office/drawing/2014/main" id="{6DC7C579-59F0-004B-830E-57AB4718A5D6}"/>
              </a:ext>
            </a:extLst>
          </p:cNvPr>
          <p:cNvSpPr txBox="1"/>
          <p:nvPr/>
        </p:nvSpPr>
        <p:spPr>
          <a:xfrm>
            <a:off x="18288" y="6233886"/>
            <a:ext cx="4230623" cy="600164"/>
          </a:xfrm>
          <a:prstGeom prst="rect">
            <a:avLst/>
          </a:prstGeom>
          <a:noFill/>
        </p:spPr>
        <p:txBody>
          <a:bodyPr wrap="square" rtlCol="0">
            <a:spAutoFit/>
          </a:bodyPr>
          <a:lstStyle/>
          <a:p>
            <a:pPr algn="ctr"/>
            <a:r>
              <a:rPr lang="en-US" sz="1100" dirty="0"/>
              <a:t>Scatter plot of daily NARR offshore winds vs MM5 offshore wind averaged over the 25 closest grid points from a </a:t>
            </a:r>
          </a:p>
          <a:p>
            <a:pPr algn="ctr"/>
            <a:r>
              <a:rPr lang="en-US" sz="1100" dirty="0"/>
              <a:t>12-year simulation.</a:t>
            </a:r>
          </a:p>
        </p:txBody>
      </p:sp>
      <p:pic>
        <p:nvPicPr>
          <p:cNvPr id="8" name="Picture 7">
            <a:extLst>
              <a:ext uri="{FF2B5EF4-FFF2-40B4-BE49-F238E27FC236}">
                <a16:creationId xmlns:a16="http://schemas.microsoft.com/office/drawing/2014/main" id="{3FA603EF-6341-9747-A8C2-9BB50E1CE3E0}"/>
              </a:ext>
            </a:extLst>
          </p:cNvPr>
          <p:cNvPicPr>
            <a:picLocks noChangeAspect="1"/>
          </p:cNvPicPr>
          <p:nvPr/>
        </p:nvPicPr>
        <p:blipFill>
          <a:blip r:embed="rId4"/>
          <a:stretch>
            <a:fillRect/>
          </a:stretch>
        </p:blipFill>
        <p:spPr>
          <a:xfrm>
            <a:off x="6278880" y="3520002"/>
            <a:ext cx="4429948" cy="3175549"/>
          </a:xfrm>
          <a:prstGeom prst="rect">
            <a:avLst/>
          </a:prstGeom>
        </p:spPr>
      </p:pic>
    </p:spTree>
    <p:extLst>
      <p:ext uri="{BB962C8B-B14F-4D97-AF65-F5344CB8AC3E}">
        <p14:creationId xmlns:p14="http://schemas.microsoft.com/office/powerpoint/2010/main" val="3158424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7229856" y="1938529"/>
            <a:ext cx="4276344" cy="4718304"/>
          </a:xfrm>
        </p:spPr>
        <p:txBody>
          <a:bodyPr>
            <a:normAutofit/>
          </a:bodyPr>
          <a:lstStyle/>
          <a:p>
            <a:r>
              <a:rPr lang="en-US" dirty="0"/>
              <a:t>MM5 simulation</a:t>
            </a:r>
          </a:p>
          <a:p>
            <a:r>
              <a:rPr lang="en-US" dirty="0"/>
              <a:t>Correlation between the  observed offshore wind component and MM5 winds at the nearest grid point.</a:t>
            </a:r>
          </a:p>
          <a:p>
            <a:r>
              <a:rPr lang="en-US" dirty="0"/>
              <a:t>Offshore = NE</a:t>
            </a:r>
          </a:p>
          <a:p>
            <a:r>
              <a:rPr lang="en-US" dirty="0"/>
              <a:t>Days with offshore winds above the desert (at 2km)</a:t>
            </a:r>
          </a:p>
          <a:p>
            <a:r>
              <a:rPr lang="en-US" dirty="0"/>
              <a:t>Black contour: model terrain</a:t>
            </a:r>
            <a:br>
              <a:rPr lang="en-US" dirty="0"/>
            </a:br>
            <a:r>
              <a:rPr lang="en-US" dirty="0"/>
              <a:t>Thick black: coastline</a:t>
            </a:r>
          </a:p>
          <a:p>
            <a:r>
              <a:rPr lang="en-US" dirty="0"/>
              <a:t>&gt;0.7 at 13 locations</a:t>
            </a:r>
            <a:br>
              <a:rPr lang="en-US" dirty="0"/>
            </a:br>
            <a:r>
              <a:rPr lang="en-US" dirty="0"/>
              <a:t>&gt;0.4 at all but 5 of the 42 locations</a:t>
            </a:r>
          </a:p>
          <a:p>
            <a:endParaRPr lang="en-US" dirty="0"/>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5" name="Picture 4">
            <a:extLst>
              <a:ext uri="{FF2B5EF4-FFF2-40B4-BE49-F238E27FC236}">
                <a16:creationId xmlns:a16="http://schemas.microsoft.com/office/drawing/2014/main" id="{72ECA59D-51A8-6A4E-9EEC-CDE7D99DF132}"/>
              </a:ext>
            </a:extLst>
          </p:cNvPr>
          <p:cNvPicPr>
            <a:picLocks noChangeAspect="1"/>
          </p:cNvPicPr>
          <p:nvPr/>
        </p:nvPicPr>
        <p:blipFill>
          <a:blip r:embed="rId3"/>
          <a:stretch>
            <a:fillRect/>
          </a:stretch>
        </p:blipFill>
        <p:spPr>
          <a:xfrm>
            <a:off x="414528" y="1991321"/>
            <a:ext cx="6498590" cy="3963496"/>
          </a:xfrm>
          <a:prstGeom prst="rect">
            <a:avLst/>
          </a:prstGeom>
        </p:spPr>
      </p:pic>
    </p:spTree>
    <p:extLst>
      <p:ext uri="{BB962C8B-B14F-4D97-AF65-F5344CB8AC3E}">
        <p14:creationId xmlns:p14="http://schemas.microsoft.com/office/powerpoint/2010/main" val="153558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57D70FC8-D84D-0D4B-B095-A8A6772129E9}"/>
              </a:ext>
            </a:extLst>
          </p:cNvPr>
          <p:cNvSpPr>
            <a:spLocks noGrp="1"/>
          </p:cNvSpPr>
          <p:nvPr>
            <p:ph idx="1"/>
          </p:nvPr>
        </p:nvSpPr>
        <p:spPr>
          <a:xfrm>
            <a:off x="5143500" y="1838866"/>
            <a:ext cx="6362700" cy="4856685"/>
          </a:xfrm>
        </p:spPr>
        <p:txBody>
          <a:bodyPr>
            <a:normAutofit/>
          </a:bodyPr>
          <a:lstStyle/>
          <a:p>
            <a:r>
              <a:rPr lang="en-US" dirty="0"/>
              <a:t>A Santa Ana index (SAt)</a:t>
            </a:r>
          </a:p>
          <a:p>
            <a:r>
              <a:rPr lang="en-US" dirty="0"/>
              <a:t>Previous studies used only the large scale pressure conditions</a:t>
            </a:r>
          </a:p>
          <a:p>
            <a:r>
              <a:rPr lang="en-US" dirty="0"/>
              <a:t>This index does not introduce assumptions about large scale mechanisms. It also aims to provide information about intensity</a:t>
            </a:r>
          </a:p>
          <a:p>
            <a:r>
              <a:rPr lang="en-US" dirty="0"/>
              <a:t>Based on averaging of the magnitude of offshore wind in strength through the largest gap in the terrain</a:t>
            </a:r>
          </a:p>
          <a:p>
            <a:r>
              <a:rPr lang="en-US" dirty="0"/>
              <a:t>Diagram (b) shows the magnitude of the SAt for the entire 12-year period – shows strong seasonality (December peaks)</a:t>
            </a:r>
          </a:p>
          <a:p>
            <a:r>
              <a:rPr lang="en-US" dirty="0"/>
              <a:t>No strong offshore winds April – September</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7</a:t>
            </a:fld>
            <a:endParaRPr lang="en-US" dirty="0"/>
          </a:p>
        </p:txBody>
      </p:sp>
      <p:sp>
        <p:nvSpPr>
          <p:cNvPr id="7" name="TextBox 6">
            <a:extLst>
              <a:ext uri="{FF2B5EF4-FFF2-40B4-BE49-F238E27FC236}">
                <a16:creationId xmlns:a16="http://schemas.microsoft.com/office/drawing/2014/main" id="{6DC7C579-59F0-004B-830E-57AB4718A5D6}"/>
              </a:ext>
            </a:extLst>
          </p:cNvPr>
          <p:cNvSpPr txBox="1"/>
          <p:nvPr/>
        </p:nvSpPr>
        <p:spPr>
          <a:xfrm>
            <a:off x="350011" y="6392382"/>
            <a:ext cx="3898900" cy="276999"/>
          </a:xfrm>
          <a:prstGeom prst="rect">
            <a:avLst/>
          </a:prstGeom>
          <a:noFill/>
        </p:spPr>
        <p:txBody>
          <a:bodyPr wrap="square" rtlCol="0">
            <a:spAutoFit/>
          </a:bodyPr>
          <a:lstStyle/>
          <a:p>
            <a:pPr algn="ctr"/>
            <a:r>
              <a:rPr lang="en-US" sz="1200" dirty="0"/>
              <a:t>Blue box – area used to compute SAt</a:t>
            </a:r>
          </a:p>
        </p:txBody>
      </p:sp>
      <p:pic>
        <p:nvPicPr>
          <p:cNvPr id="5" name="Picture 4">
            <a:extLst>
              <a:ext uri="{FF2B5EF4-FFF2-40B4-BE49-F238E27FC236}">
                <a16:creationId xmlns:a16="http://schemas.microsoft.com/office/drawing/2014/main" id="{D317B9E2-F4D4-9346-87BC-3695FF15129C}"/>
              </a:ext>
            </a:extLst>
          </p:cNvPr>
          <p:cNvPicPr>
            <a:picLocks noChangeAspect="1"/>
          </p:cNvPicPr>
          <p:nvPr/>
        </p:nvPicPr>
        <p:blipFill>
          <a:blip r:embed="rId3"/>
          <a:stretch>
            <a:fillRect/>
          </a:stretch>
        </p:blipFill>
        <p:spPr>
          <a:xfrm>
            <a:off x="350011" y="1591782"/>
            <a:ext cx="3898900" cy="4800600"/>
          </a:xfrm>
          <a:prstGeom prst="rect">
            <a:avLst/>
          </a:prstGeom>
        </p:spPr>
      </p:pic>
    </p:spTree>
    <p:extLst>
      <p:ext uri="{BB962C8B-B14F-4D97-AF65-F5344CB8AC3E}">
        <p14:creationId xmlns:p14="http://schemas.microsoft.com/office/powerpoint/2010/main" val="390396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a:xfrm>
            <a:off x="914400" y="764373"/>
            <a:ext cx="10591800" cy="1293028"/>
          </a:xfrm>
        </p:spPr>
        <p:txBody>
          <a:bodyPr>
            <a:normAutofit/>
          </a:bodyPr>
          <a:lstStyle/>
          <a:p>
            <a:r>
              <a:rPr lang="en-US" sz="3600" dirty="0"/>
              <a:t>METHODS – Synoptic controls (NARR)</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8</a:t>
            </a:fld>
            <a:endParaRPr lang="en-US" dirty="0"/>
          </a:p>
        </p:txBody>
      </p:sp>
      <p:sp>
        <p:nvSpPr>
          <p:cNvPr id="7" name="TextBox 6">
            <a:extLst>
              <a:ext uri="{FF2B5EF4-FFF2-40B4-BE49-F238E27FC236}">
                <a16:creationId xmlns:a16="http://schemas.microsoft.com/office/drawing/2014/main" id="{6DC7C579-59F0-004B-830E-57AB4718A5D6}"/>
              </a:ext>
            </a:extLst>
          </p:cNvPr>
          <p:cNvSpPr txBox="1"/>
          <p:nvPr/>
        </p:nvSpPr>
        <p:spPr>
          <a:xfrm>
            <a:off x="3202938" y="6392383"/>
            <a:ext cx="6035549" cy="276999"/>
          </a:xfrm>
          <a:prstGeom prst="rect">
            <a:avLst/>
          </a:prstGeom>
          <a:noFill/>
        </p:spPr>
        <p:txBody>
          <a:bodyPr wrap="square" rtlCol="0">
            <a:spAutoFit/>
          </a:bodyPr>
          <a:lstStyle/>
          <a:p>
            <a:pPr algn="ctr"/>
            <a:r>
              <a:rPr lang="en-US" sz="1200" dirty="0"/>
              <a:t>Blue box – area used to compute SAt</a:t>
            </a:r>
          </a:p>
        </p:txBody>
      </p:sp>
      <p:pic>
        <p:nvPicPr>
          <p:cNvPr id="6" name="Picture 5">
            <a:extLst>
              <a:ext uri="{FF2B5EF4-FFF2-40B4-BE49-F238E27FC236}">
                <a16:creationId xmlns:a16="http://schemas.microsoft.com/office/drawing/2014/main" id="{3C8F4E48-06C7-FF47-A5BA-0280D649BA3C}"/>
              </a:ext>
            </a:extLst>
          </p:cNvPr>
          <p:cNvPicPr>
            <a:picLocks noChangeAspect="1"/>
          </p:cNvPicPr>
          <p:nvPr/>
        </p:nvPicPr>
        <p:blipFill>
          <a:blip r:embed="rId3"/>
          <a:stretch>
            <a:fillRect/>
          </a:stretch>
        </p:blipFill>
        <p:spPr>
          <a:xfrm>
            <a:off x="3202938" y="1834926"/>
            <a:ext cx="6035549" cy="4557455"/>
          </a:xfrm>
          <a:prstGeom prst="rect">
            <a:avLst/>
          </a:prstGeom>
        </p:spPr>
      </p:pic>
    </p:spTree>
    <p:extLst>
      <p:ext uri="{BB962C8B-B14F-4D97-AF65-F5344CB8AC3E}">
        <p14:creationId xmlns:p14="http://schemas.microsoft.com/office/powerpoint/2010/main" val="1409533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4364-1DFF-634B-9E3C-15F2EEA801D8}"/>
              </a:ext>
            </a:extLst>
          </p:cNvPr>
          <p:cNvSpPr>
            <a:spLocks noGrp="1"/>
          </p:cNvSpPr>
          <p:nvPr>
            <p:ph type="title"/>
          </p:nvPr>
        </p:nvSpPr>
        <p:spPr/>
        <p:txBody>
          <a:bodyPr/>
          <a:lstStyle/>
          <a:p>
            <a:r>
              <a:rPr lang="en-US" dirty="0"/>
              <a:t>METHODS – Synoptic controls</a:t>
            </a:r>
          </a:p>
        </p:txBody>
      </p:sp>
      <p:sp>
        <p:nvSpPr>
          <p:cNvPr id="4" name="Slide Number Placeholder 3">
            <a:extLst>
              <a:ext uri="{FF2B5EF4-FFF2-40B4-BE49-F238E27FC236}">
                <a16:creationId xmlns:a16="http://schemas.microsoft.com/office/drawing/2014/main" id="{720F8E23-03C8-CC4B-B81D-2A4E98B4B06D}"/>
              </a:ext>
            </a:extLst>
          </p:cNvPr>
          <p:cNvSpPr>
            <a:spLocks noGrp="1"/>
          </p:cNvSpPr>
          <p:nvPr>
            <p:ph type="sldNum" sz="quarter" idx="12"/>
          </p:nvPr>
        </p:nvSpPr>
        <p:spPr/>
        <p:txBody>
          <a:bodyPr/>
          <a:lstStyle/>
          <a:p>
            <a:fld id="{6D22F896-40B5-4ADD-8801-0D06FADFA095}" type="slidenum">
              <a:rPr lang="en-US" smtClean="0"/>
              <a:t>9</a:t>
            </a:fld>
            <a:endParaRPr lang="en-US" dirty="0"/>
          </a:p>
        </p:txBody>
      </p:sp>
      <p:sp>
        <p:nvSpPr>
          <p:cNvPr id="5" name="TextBox 4">
            <a:extLst>
              <a:ext uri="{FF2B5EF4-FFF2-40B4-BE49-F238E27FC236}">
                <a16:creationId xmlns:a16="http://schemas.microsoft.com/office/drawing/2014/main" id="{029160DC-EEE4-FC41-8084-E5CBB31FF007}"/>
              </a:ext>
            </a:extLst>
          </p:cNvPr>
          <p:cNvSpPr txBox="1"/>
          <p:nvPr/>
        </p:nvSpPr>
        <p:spPr>
          <a:xfrm>
            <a:off x="1450848" y="3084576"/>
            <a:ext cx="9717024" cy="2031325"/>
          </a:xfrm>
          <a:prstGeom prst="rect">
            <a:avLst/>
          </a:prstGeom>
          <a:noFill/>
        </p:spPr>
        <p:txBody>
          <a:bodyPr wrap="square" rtlCol="0">
            <a:spAutoFit/>
          </a:bodyPr>
          <a:lstStyle/>
          <a:p>
            <a:pPr algn="ctr"/>
            <a:r>
              <a:rPr lang="en-US" sz="4200" dirty="0"/>
              <a:t>So does this mean that the Santa Ana winds are caused exclusively by the pressure gradient?</a:t>
            </a:r>
          </a:p>
        </p:txBody>
      </p:sp>
    </p:spTree>
    <p:extLst>
      <p:ext uri="{BB962C8B-B14F-4D97-AF65-F5344CB8AC3E}">
        <p14:creationId xmlns:p14="http://schemas.microsoft.com/office/powerpoint/2010/main" val="363533123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{013CA925-77CC-C241-A23D-AF1866117BF0}tf10001079</Template>
  <TotalTime>13438</TotalTime>
  <Words>2147</Words>
  <Application>Microsoft Macintosh PowerPoint</Application>
  <PresentationFormat>Widescreen</PresentationFormat>
  <Paragraphs>231</Paragraphs>
  <Slides>28</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Mangal</vt:lpstr>
      <vt:lpstr>Vapor Trail</vt:lpstr>
      <vt:lpstr>Local and synoptic mechanisms causing Southern California’s Santa Ana Winds</vt:lpstr>
      <vt:lpstr>OUTLINE</vt:lpstr>
      <vt:lpstr>introduction</vt:lpstr>
      <vt:lpstr>IMPORTANCE</vt:lpstr>
      <vt:lpstr>METHODS</vt:lpstr>
      <vt:lpstr>METHODS</vt:lpstr>
      <vt:lpstr>METHODS</vt:lpstr>
      <vt:lpstr>METHODS – Synoptic controls (NARR)</vt:lpstr>
      <vt:lpstr>METHODS – Synoptic controls</vt:lpstr>
      <vt:lpstr>METHODS – Synoptic controls</vt:lpstr>
      <vt:lpstr>Local thermodynamic effects</vt:lpstr>
      <vt:lpstr>QUESTION!</vt:lpstr>
      <vt:lpstr>Effects and implications</vt:lpstr>
      <vt:lpstr>How about Diablo Winds?</vt:lpstr>
      <vt:lpstr>Northern California wildfires of October 2017</vt:lpstr>
      <vt:lpstr>Pre-existing conditions</vt:lpstr>
      <vt:lpstr>Detection &amp; first day</vt:lpstr>
      <vt:lpstr>Air Quality</vt:lpstr>
      <vt:lpstr>Diablo winds of October 2017</vt:lpstr>
      <vt:lpstr>Diablo winds near Santa Rosa</vt:lpstr>
      <vt:lpstr>Diablo winds near Santa Rosa</vt:lpstr>
      <vt:lpstr>Diablo winds near Santa Rosa</vt:lpstr>
      <vt:lpstr>Diablo winds &amp; Inversion Layer</vt:lpstr>
      <vt:lpstr>Reanalysis</vt:lpstr>
      <vt:lpstr>Conclusions &amp; DISCUSSION</vt:lpstr>
      <vt:lpstr>Conclusions &amp; DISCUSSION</vt:lpstr>
      <vt:lpstr>Sources</vt:lpstr>
      <vt:lpstr>Local and synoptic mechanisms causing Southern California’s Santa Ana Winds  Questions?</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meteorological conditions and social impacts of Northern California wildfires in October of 2017.</dc:title>
  <dc:creator>Grzegorz Swistak</dc:creator>
  <cp:lastModifiedBy>Grzegorz Swistak</cp:lastModifiedBy>
  <cp:revision>99</cp:revision>
  <cp:lastPrinted>2018-03-09T06:41:10Z</cp:lastPrinted>
  <dcterms:created xsi:type="dcterms:W3CDTF">2017-12-14T18:34:47Z</dcterms:created>
  <dcterms:modified xsi:type="dcterms:W3CDTF">2018-03-13T00:27:38Z</dcterms:modified>
</cp:coreProperties>
</file>