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>
        <p:scale>
          <a:sx n="102" d="100"/>
          <a:sy n="102" d="100"/>
        </p:scale>
        <p:origin x="1496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07D9D-5F8D-6D4A-96DE-E0595070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19E252-9340-1141-ABEF-65236CD07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0D12D-3E75-D848-9E04-D996415C6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78FAD-6B60-7748-ACF0-D18A72013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D8010-7B09-6D45-ABDA-7EBD2BDA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26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C8AC7-94F9-8448-A6FC-2F37722E5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50FB4-8A11-6141-A234-F7E82B4AAE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4F1A-A242-E041-BBA6-BCB65927D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E224D-57CE-B84D-AC55-334B95834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4F704-F2AA-0B4C-AF33-FDC906FF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14D954-F147-F043-B58D-B2DE1F864B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2A9148-3F70-E745-84E6-2D5667FDD3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AA135-87EE-BB42-ACD3-FFA5FB26F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C14A7-043A-2340-AA82-E6B5956F2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41A9C7-95A9-0749-8690-EFE1141D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289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B3093-AFA4-4343-9D4A-5199DCA60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DF84A1-6806-C242-A254-4703FD174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E484C-503B-C943-9DE9-60D055F85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8FBD-13F1-CD46-BEEB-1537944F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5B4B51-0E5A-C64B-842C-97152776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7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22A2C-B45E-D047-A07E-C56F5654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0C8C5-1A65-1A43-A2BC-821BBB486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990628-5991-EF40-8BE4-15EF98FBB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3F502-C6EA-DE43-9C9E-2826F6147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42293A-F455-C44E-A9F6-A1BB2554D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67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4153-5D3D-684C-95BF-810D6917B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BD7C21-DCA9-514A-BB07-DFED71F46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19BB83-AB92-C54C-9C85-718CAEF3D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93A3C4-B1F3-A443-A393-42D0E131A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95E15-DA0D-DD4E-9596-E6EE90F4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69433-E9F0-4B46-A084-DF6BAF700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76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1D39F-1EBB-2848-A822-9258CF55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D2B10-2167-D74F-80E9-4930B56BF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058D6-2D15-EA45-9B7D-FDDD4A7408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C0D200-F09C-1045-A789-6640CF257B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762D9-E89B-864D-884C-D618F51594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06FAE-C610-0246-AB7F-2CD171C9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532FCD-E37B-CE4E-B3BC-DD5D4A3D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CEE603-FF20-2C45-A4C4-8D377125D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289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4900-999E-B74B-94DB-0851153C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EB9177-E9FC-F148-AEA7-BAC602058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2ADCC0-5957-CB4C-AA60-98C98E7C9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26A380-8A75-7E42-94EC-F44941221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449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D46125-E517-924D-8315-8550E513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DC668F-4794-1F40-9D39-6CDFE0C03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18F0A8-0FC9-854D-B495-CD9765AC8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7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27458-442D-5A45-A397-E3C7A7853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5298-B1BA-0D4C-A65E-3FB3C63AE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789C1D-BD86-AD4B-A893-D998DE8ED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70B7FD-BC3A-F34B-BCC7-64B8BC023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7D644-8DAB-D343-B5C4-1C7DF2711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120FD8-73DC-D142-A51B-CDAE4F728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02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57ED-1F9C-C441-95FC-00EFF4886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8A0540-8B4D-A14F-BD44-59A0E4E62D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CDC42-21E9-4A46-856D-CCC3E0D56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182AFF-982F-C24A-A0AA-23A07823C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293BC-57E9-A244-8C38-1D443948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079D7-9605-0A46-B99C-C652F8B4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70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9BA1FE-8F18-7E41-A6D9-2310E08C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BA1CC-BA26-7B44-B9A4-F82C7FC8C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3E862-98B4-D247-94CE-B8F2897A86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78FCC-DC36-0946-A090-C34135648CB7}" type="datetimeFigureOut">
              <a:rPr lang="en-US" smtClean="0"/>
              <a:t>3/5/18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8FDB04-1596-E344-9EEE-97007723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B73A-41D3-6744-991B-FC599C426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70785-59B1-BB45-A311-B5A525146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5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E13317A-37E1-A04A-A639-6BE67DB3A0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58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2734037-7E77-5046-9793-9E575C0B24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22021" y="3231931"/>
            <a:ext cx="3852041" cy="1834056"/>
          </a:xfrm>
        </p:spPr>
        <p:txBody>
          <a:bodyPr>
            <a:normAutofit/>
          </a:bodyPr>
          <a:lstStyle/>
          <a:p>
            <a:r>
              <a:rPr lang="en-US" sz="2500" b="1" dirty="0">
                <a:latin typeface="Arial" panose="020B0604020202020204" pitchFamily="34" charset="0"/>
                <a:cs typeface="Arial" panose="020B0604020202020204" pitchFamily="34" charset="0"/>
              </a:rPr>
              <a:t>Climate change impacts on extreme events in the United States </a:t>
            </a:r>
            <a:b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CDB44F-AF44-2B43-B777-C38DCB64DE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Erwan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Monier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Xiang Gao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Presenter: Ehsan </a:t>
            </a:r>
          </a:p>
        </p:txBody>
      </p:sp>
    </p:spTree>
    <p:extLst>
      <p:ext uri="{BB962C8B-B14F-4D97-AF65-F5344CB8AC3E}">
        <p14:creationId xmlns:p14="http://schemas.microsoft.com/office/powerpoint/2010/main" val="2280770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5D074-80FB-164F-8A83-56F21E340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4639"/>
          </a:xfrm>
        </p:spPr>
        <p:txBody>
          <a:bodyPr/>
          <a:lstStyle/>
          <a:p>
            <a:r>
              <a:rPr lang="en-US" dirty="0"/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13CC6-D6D5-7B4C-A145-2A77F3FC5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2499"/>
            <a:ext cx="10515600" cy="4974464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Climate model = Integrated Global System Model–Community Atmosphere Model (IGSM-CAM) 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Scenarios: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Reference scenarios = unconstrained emissions after 2012, a total radiative forcing of 10 Wm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2100.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stabilization scenario (POL4.5), with a total radiative forcing of 4.5 W/m2 by 2100.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stringent stabilization scenario (POL3.7), with a total radiative forcing of 3.7 W/m2 by 2100.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Four values of climate sensitivity (CS): 2.0, 3.0, 4.5 and 6.0 ◦C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(CS6.0) = low probability/high risk climate sensitivity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Calculation of extreme events: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Intensity and frequency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Climate parameters: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minimum temperature (T01)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maximum temperature (T99)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precipitation (P99)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Periods: present (1981-2010) , future (2085-2015)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11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F0035-10B0-9744-B0C3-BE799B26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CB28-F985-DE4D-9D7F-842D2F719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in extreme hot events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in extreme cold events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Changes in extreme precipitation events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Results were compared with: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National Aeronautics and Space Administration (NASA) Modern Era Retrospective- Analysis for Research and Applications (MERRA) reanalysis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NCEP/NCAR Reanalysis 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02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6EEA5-51B3-4043-A915-689DB4EF4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3" y="565541"/>
            <a:ext cx="4033039" cy="1952190"/>
          </a:xfrm>
        </p:spPr>
        <p:txBody>
          <a:bodyPr>
            <a:normAutofit/>
          </a:bodyPr>
          <a:lstStyle/>
          <a:p>
            <a:r>
              <a:rPr lang="en-US" dirty="0"/>
              <a:t>Changes in extreme hot events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CA1CCDB-E1FE-CA4F-96FF-D1D831ED5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1550" y="3982244"/>
            <a:ext cx="88900" cy="381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56CF2C-E725-3A43-9804-E935A27E71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444" y="0"/>
            <a:ext cx="8423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89FC-7AC6-3043-9374-78ECF2C54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795" y="102078"/>
            <a:ext cx="2681614" cy="3154689"/>
          </a:xfrm>
        </p:spPr>
        <p:txBody>
          <a:bodyPr/>
          <a:lstStyle/>
          <a:p>
            <a:r>
              <a:rPr lang="en-US" dirty="0"/>
              <a:t>Changes in extreme hot events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0D9D87-BA76-3D44-9F84-54C8E2510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495" y="0"/>
            <a:ext cx="8417809" cy="6858000"/>
          </a:xfrm>
        </p:spPr>
      </p:pic>
    </p:spTree>
    <p:extLst>
      <p:ext uri="{BB962C8B-B14F-4D97-AF65-F5344CB8AC3E}">
        <p14:creationId xmlns:p14="http://schemas.microsoft.com/office/powerpoint/2010/main" val="3886262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E598D-E1AB-6949-82EB-9EB31CD6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42" y="500062"/>
            <a:ext cx="294466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extreme cold events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085FB2-E7C4-A049-A965-32F0FBD91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860" y="134076"/>
            <a:ext cx="8409141" cy="6531402"/>
          </a:xfrm>
        </p:spPr>
      </p:pic>
    </p:spTree>
    <p:extLst>
      <p:ext uri="{BB962C8B-B14F-4D97-AF65-F5344CB8AC3E}">
        <p14:creationId xmlns:p14="http://schemas.microsoft.com/office/powerpoint/2010/main" val="1650633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04592-028E-E344-AFFE-697A883D6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6" y="553016"/>
            <a:ext cx="2794348" cy="799796"/>
          </a:xfrm>
        </p:spPr>
        <p:txBody>
          <a:bodyPr>
            <a:normAutofit fontScale="90000"/>
          </a:bodyPr>
          <a:lstStyle/>
          <a:p>
            <a:r>
              <a:rPr lang="en-US" dirty="0"/>
              <a:t>Changes in extreme cold events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4A2ED4-717F-2846-AAE9-654F3BFD14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2860" y="0"/>
            <a:ext cx="8409140" cy="6858000"/>
          </a:xfrm>
        </p:spPr>
      </p:pic>
    </p:spTree>
    <p:extLst>
      <p:ext uri="{BB962C8B-B14F-4D97-AF65-F5344CB8AC3E}">
        <p14:creationId xmlns:p14="http://schemas.microsoft.com/office/powerpoint/2010/main" val="817343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8A717-A351-BD44-ACC3-4FFBC11DF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46" y="202286"/>
            <a:ext cx="3570962" cy="2252815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in extreme precipitation events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1AEB74-8E58-7649-9706-2E6029021D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7808" y="0"/>
            <a:ext cx="8434192" cy="6858000"/>
          </a:xfrm>
        </p:spPr>
      </p:pic>
    </p:spTree>
    <p:extLst>
      <p:ext uri="{BB962C8B-B14F-4D97-AF65-F5344CB8AC3E}">
        <p14:creationId xmlns:p14="http://schemas.microsoft.com/office/powerpoint/2010/main" val="618682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32E7F-D90B-3A49-B85A-9A5B095F7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003" y="239864"/>
            <a:ext cx="3984321" cy="1325563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in extreme precipitation events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0A0413-98FD-7F4B-9D3C-02A0AAEBDE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2756" y="100208"/>
            <a:ext cx="8459244" cy="6757792"/>
          </a:xfrm>
        </p:spPr>
      </p:pic>
    </p:spTree>
    <p:extLst>
      <p:ext uri="{BB962C8B-B14F-4D97-AF65-F5344CB8AC3E}">
        <p14:creationId xmlns:p14="http://schemas.microsoft.com/office/powerpoint/2010/main" val="789410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0481FE-58CA-514D-B8BE-98C62041A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FE860FF-6214-458C-B8B6-840D3D4BD8A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079A69E-2DBC-4FA4-8495-9B37C56A910E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80B1E9-A8C1-4802-BFFD-7FC81CD2112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838E35E-75F3-3C4A-BF6F-1542DA2E9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87441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92DA-5A55-1F4E-91C0-D588F4B90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this presentation: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6C6C5-35CB-BF4E-AA5D-C370E20079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Basic concepts</a:t>
            </a:r>
          </a:p>
          <a:p>
            <a:r>
              <a:rPr lang="en-US" dirty="0"/>
              <a:t>Methodology</a:t>
            </a:r>
          </a:p>
          <a:p>
            <a:r>
              <a:rPr lang="en-US" dirty="0"/>
              <a:t>Results</a:t>
            </a:r>
          </a:p>
          <a:p>
            <a:r>
              <a:rPr 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33443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D7D9E4-C679-AC4B-8235-99BF67B3EB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9" r="8573" b="91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024DF6-B20D-5D44-AC4F-B5EAA589C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10076-5982-7640-A0D7-4F3E1E9C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Extreme events: an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that is rare within its statistical reference distribution.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examples: heat waves, droughts, severe 	precipitations …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Impacts of extreme events: direct and indirect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Economy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Large infrastructure and private properties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Severe human losses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Air quality and human health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Terrestrial ecosystems 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 and forestry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Water demand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Energy demand and production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79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DF5EB-BEC9-E84D-9D6A-08E3312BF0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48" r="1243" b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24CD679-7405-4CD3-A92A-9469F279A5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5FA8D-D414-4349-A318-A24968D32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Examples of damages from extreme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AE762-A840-5C4D-811D-F282D8EF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10" y="2121763"/>
            <a:ext cx="5235490" cy="3773010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Agriculture: single extreme event, economic damages exceeding $1 billion.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Drought and excessive heat: summer 2012, in the Midwest and Great plains, decreases in yields, loss of $16 billion.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Hurricanes Katrina and Rita: shut down 27 % of oil production in the US.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Hurricane Sandy: inflicted approximately $65 billion in economic losses.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1998, Hurricane Mitch resulted in more than 10,000 deaths in Central America due to flooding and landslide.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 2003, European summer heat wave resulted in more than 70,000 deaths in 16 countries.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8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78CEA-64A0-0C44-8FDD-7E5C029DE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Basic concepts of climate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E469A-8840-D142-AF0D-8C3D24DC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163947" cy="4351338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Radiative forcing (RF):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difference between sun energy that is absorbed by the Earth, and energy that is radiated back to space.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Unit= Wm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RF (Wm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 = E(in) – E(out)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type of influence that changes Earth climate system, by changing Earth’s radiative equilibrium.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Could have warming or cooling influence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85856FF-CA98-B64F-8A23-82C8C8CCA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2147" y="1825625"/>
            <a:ext cx="6997700" cy="445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00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F0B2C4-154D-A946-BFE5-034BF1B997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4"/>
          <a:stretch/>
        </p:blipFill>
        <p:spPr>
          <a:xfrm>
            <a:off x="6090612" y="10"/>
            <a:ext cx="6101387" cy="685799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C3542C0-7A4E-9140-8C2D-C8D96EF62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127031" cy="1676603"/>
          </a:xfrm>
        </p:spPr>
        <p:txBody>
          <a:bodyPr>
            <a:normAutofit/>
          </a:bodyPr>
          <a:lstStyle/>
          <a:p>
            <a:r>
              <a:rPr lang="en-US"/>
              <a:t>Radiative forcing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7D4769-74BF-A644-B737-B0B298D10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Any factor that changes the energy balance of atmosphere causes radiative forcing.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balance: radiative equilibrium.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Changes in radiative/climate forcing come from three major forcing factors: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Green House Gases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Aerosols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Solar activity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18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22EB4-F0F4-B144-9947-D28E961DA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in radiative forcing due to GHGs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9E5309-866A-CC4E-8FF6-55FBE7D740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737" y="1690688"/>
            <a:ext cx="524381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60F453-D40B-C648-9E56-1E386F0EAA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551" y="1991638"/>
            <a:ext cx="5060167" cy="405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660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9BDAD-79A6-854F-9C60-BBC385979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146" y="365125"/>
            <a:ext cx="11498892" cy="66278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Changes in radiative forcing due to GHGs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AA183E-508B-4A4C-9ACB-68FB2F82B2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74" y="889458"/>
            <a:ext cx="8654093" cy="5968542"/>
          </a:xfrm>
        </p:spPr>
      </p:pic>
    </p:spTree>
    <p:extLst>
      <p:ext uri="{BB962C8B-B14F-4D97-AF65-F5344CB8AC3E}">
        <p14:creationId xmlns:p14="http://schemas.microsoft.com/office/powerpoint/2010/main" val="225508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5FB9-F1AB-654F-911A-7F2922B59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EB3B4-11A8-5B47-8BD8-F5EDB96AC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441"/>
            <a:ext cx="10515600" cy="4761521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relationship between CO</a:t>
            </a:r>
            <a:r>
              <a:rPr lang="en-US" sz="16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concentrations and warming.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Climate sensitivity = changes in surface temperature/Radiative Forcing.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Changes in surface temperature due to 1 unit change in Radiative forcing of atmosphere.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Unit = K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 (Wm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an emergent property from simulations (not a explicit parameter)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Result of models (due to different physics and parameters)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\Delta T_{s}=\lambda \cdot RF">
            <a:extLst>
              <a:ext uri="{FF2B5EF4-FFF2-40B4-BE49-F238E27FC236}">
                <a16:creationId xmlns:a16="http://schemas.microsoft.com/office/drawing/2014/main" id="{61CCBDA8-88FD-B447-BBC7-24E011EF3E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C5355E-A677-984B-9ED4-BDE8E4F4F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850" y="3770334"/>
            <a:ext cx="8750649" cy="204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53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552</Words>
  <Application>Microsoft Macintosh PowerPoint</Application>
  <PresentationFormat>Widescreen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Climate change impacts on extreme events in the United States  </vt:lpstr>
      <vt:lpstr>In this presentation:</vt:lpstr>
      <vt:lpstr>Introduction </vt:lpstr>
      <vt:lpstr>Examples of damages from extreme events</vt:lpstr>
      <vt:lpstr>Basic concepts of climate change</vt:lpstr>
      <vt:lpstr>Radiative forcing</vt:lpstr>
      <vt:lpstr>Changes in radiative forcing due to GHGs</vt:lpstr>
      <vt:lpstr>Changes in radiative forcing due to GHGs</vt:lpstr>
      <vt:lpstr>Climate sensitivity</vt:lpstr>
      <vt:lpstr>Methodology </vt:lpstr>
      <vt:lpstr>Results </vt:lpstr>
      <vt:lpstr>Changes in extreme hot events</vt:lpstr>
      <vt:lpstr>Changes in extreme hot events</vt:lpstr>
      <vt:lpstr>Changes in extreme cold events  </vt:lpstr>
      <vt:lpstr>Changes in extreme cold events </vt:lpstr>
      <vt:lpstr>Changes in extreme precipitation events  </vt:lpstr>
      <vt:lpstr>Changes in extreme precipitation events  </vt:lpstr>
      <vt:lpstr>Thank you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 impacts on extreme events in the United States  </dc:title>
  <dc:creator>ehsan_mosadegh@yahoo.com</dc:creator>
  <cp:lastModifiedBy>ehsan_mosadegh@yahoo.com</cp:lastModifiedBy>
  <cp:revision>41</cp:revision>
  <dcterms:created xsi:type="dcterms:W3CDTF">2018-03-05T20:30:06Z</dcterms:created>
  <dcterms:modified xsi:type="dcterms:W3CDTF">2018-03-05T23:40:09Z</dcterms:modified>
</cp:coreProperties>
</file>