
<file path=[Content_Types].xml><?xml version="1.0" encoding="utf-8"?>
<Types xmlns="http://schemas.openxmlformats.org/package/2006/content-types">
  <Default Extension="png" ContentType="image/png"/>
  <Default Extension="jpeg" ContentType="image/jpeg"/>
  <Default Extension="mov" ContentType="video/quicktime"/>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 id="2147483672" r:id="rId2"/>
  </p:sldMasterIdLst>
  <p:notesMasterIdLst>
    <p:notesMasterId r:id="rId31"/>
  </p:notesMasterIdLst>
  <p:sldIdLst>
    <p:sldId id="256" r:id="rId3"/>
    <p:sldId id="257" r:id="rId4"/>
    <p:sldId id="295" r:id="rId5"/>
    <p:sldId id="259" r:id="rId6"/>
    <p:sldId id="258" r:id="rId7"/>
    <p:sldId id="288" r:id="rId8"/>
    <p:sldId id="276" r:id="rId9"/>
    <p:sldId id="261" r:id="rId10"/>
    <p:sldId id="263" r:id="rId11"/>
    <p:sldId id="300" r:id="rId12"/>
    <p:sldId id="301" r:id="rId13"/>
    <p:sldId id="277" r:id="rId14"/>
    <p:sldId id="291" r:id="rId15"/>
    <p:sldId id="302" r:id="rId16"/>
    <p:sldId id="304" r:id="rId17"/>
    <p:sldId id="303" r:id="rId18"/>
    <p:sldId id="290" r:id="rId19"/>
    <p:sldId id="305" r:id="rId20"/>
    <p:sldId id="262" r:id="rId21"/>
    <p:sldId id="306" r:id="rId22"/>
    <p:sldId id="308" r:id="rId23"/>
    <p:sldId id="264" r:id="rId24"/>
    <p:sldId id="309" r:id="rId25"/>
    <p:sldId id="310" r:id="rId26"/>
    <p:sldId id="311" r:id="rId27"/>
    <p:sldId id="312" r:id="rId28"/>
    <p:sldId id="297" r:id="rId29"/>
    <p:sldId id="307"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F497D"/>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82711" autoAdjust="0"/>
  </p:normalViewPr>
  <p:slideViewPr>
    <p:cSldViewPr snapToGrid="0">
      <p:cViewPr varScale="1">
        <p:scale>
          <a:sx n="87" d="100"/>
          <a:sy n="87" d="100"/>
        </p:scale>
        <p:origin x="528" y="5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6" d="100"/>
          <a:sy n="66" d="100"/>
        </p:scale>
        <p:origin x="3134" y="3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8D4476-7CC1-4AD1-95E9-6506EB5D8013}" type="datetimeFigureOut">
              <a:rPr lang="en-US" smtClean="0"/>
              <a:t>4/23/2018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193F41-519A-48A2-83AC-F047E7AFD161}" type="slidenum">
              <a:rPr lang="en-US" smtClean="0"/>
              <a:t>‹#›</a:t>
            </a:fld>
            <a:endParaRPr lang="en-US"/>
          </a:p>
        </p:txBody>
      </p:sp>
    </p:spTree>
    <p:extLst>
      <p:ext uri="{BB962C8B-B14F-4D97-AF65-F5344CB8AC3E}">
        <p14:creationId xmlns:p14="http://schemas.microsoft.com/office/powerpoint/2010/main" val="13357218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D193F41-519A-48A2-83AC-F047E7AFD161}" type="slidenum">
              <a:rPr lang="en-US" smtClean="0"/>
              <a:t>1</a:t>
            </a:fld>
            <a:endParaRPr lang="en-US"/>
          </a:p>
        </p:txBody>
      </p:sp>
    </p:spTree>
    <p:extLst>
      <p:ext uri="{BB962C8B-B14F-4D97-AF65-F5344CB8AC3E}">
        <p14:creationId xmlns:p14="http://schemas.microsoft.com/office/powerpoint/2010/main" val="573735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D193F41-519A-48A2-83AC-F047E7AFD161}" type="slidenum">
              <a:rPr lang="en-US" smtClean="0"/>
              <a:t>2</a:t>
            </a:fld>
            <a:endParaRPr lang="en-US"/>
          </a:p>
        </p:txBody>
      </p:sp>
    </p:spTree>
    <p:extLst>
      <p:ext uri="{BB962C8B-B14F-4D97-AF65-F5344CB8AC3E}">
        <p14:creationId xmlns:p14="http://schemas.microsoft.com/office/powerpoint/2010/main" val="40965568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D193F41-519A-48A2-83AC-F047E7AFD161}" type="slidenum">
              <a:rPr lang="en-US" smtClean="0"/>
              <a:t>3</a:t>
            </a:fld>
            <a:endParaRPr lang="en-US"/>
          </a:p>
        </p:txBody>
      </p:sp>
    </p:spTree>
    <p:extLst>
      <p:ext uri="{BB962C8B-B14F-4D97-AF65-F5344CB8AC3E}">
        <p14:creationId xmlns:p14="http://schemas.microsoft.com/office/powerpoint/2010/main" val="252778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u="none" dirty="0">
                <a:solidFill>
                  <a:srgbClr val="FF0000"/>
                </a:solidFill>
              </a:rPr>
              <a:t>September 9th-16th 2013. &gt;450mm (&gt;17in) (8-17” widespread) locally in Colorado Front Range and foothills (Boulder and Larimer County). </a:t>
            </a:r>
          </a:p>
          <a:p>
            <a:r>
              <a:rPr lang="en-US" b="1" i="1" u="none" dirty="0">
                <a:solidFill>
                  <a:srgbClr val="FF0000"/>
                </a:solidFill>
              </a:rPr>
              <a:t>Most intense between evening of the 11-13th. Constant 1-2”/</a:t>
            </a:r>
            <a:r>
              <a:rPr lang="en-US" b="1" i="1" u="none" dirty="0" err="1">
                <a:solidFill>
                  <a:srgbClr val="FF0000"/>
                </a:solidFill>
              </a:rPr>
              <a:t>hr</a:t>
            </a:r>
            <a:r>
              <a:rPr lang="en-US" b="1" i="1" u="none" dirty="0">
                <a:solidFill>
                  <a:srgbClr val="FF0000"/>
                </a:solidFill>
              </a:rPr>
              <a:t>, Flooding continued days to weeks after the end of the storm</a:t>
            </a:r>
          </a:p>
          <a:p>
            <a:r>
              <a:rPr lang="en-US" b="1" i="1" u="none" dirty="0">
                <a:solidFill>
                  <a:srgbClr val="FF0000"/>
                </a:solidFill>
              </a:rPr>
              <a:t>8 fatalities related to the flooding, &gt;$2b in damages, NM-&gt;CO-&gt;WY affected, Colorado Springs to Fort Collins, CO</a:t>
            </a:r>
          </a:p>
          <a:p>
            <a:r>
              <a:rPr lang="en-US" b="1" i="1" u="none" dirty="0">
                <a:solidFill>
                  <a:srgbClr val="FF0000"/>
                </a:solidFill>
              </a:rPr>
              <a:t>1,100 Landslides/hillslope failures (3 fatalities), Federal disaster declared September 14th</a:t>
            </a:r>
          </a:p>
          <a:p>
            <a:r>
              <a:rPr lang="en-US" b="1" i="1" u="none" baseline="0" dirty="0">
                <a:solidFill>
                  <a:srgbClr val="FF0000"/>
                </a:solidFill>
              </a:rPr>
              <a:t>Flash flooding in South Platte River Basin from Denver to western Nebraska</a:t>
            </a:r>
          </a:p>
        </p:txBody>
      </p:sp>
      <p:sp>
        <p:nvSpPr>
          <p:cNvPr id="4" name="Slide Number Placeholder 3"/>
          <p:cNvSpPr>
            <a:spLocks noGrp="1"/>
          </p:cNvSpPr>
          <p:nvPr>
            <p:ph type="sldNum" sz="quarter" idx="10"/>
          </p:nvPr>
        </p:nvSpPr>
        <p:spPr/>
        <p:txBody>
          <a:bodyPr/>
          <a:lstStyle/>
          <a:p>
            <a:fld id="{7D193F41-519A-48A2-83AC-F047E7AFD161}" type="slidenum">
              <a:rPr lang="en-US" smtClean="0"/>
              <a:t>4</a:t>
            </a:fld>
            <a:endParaRPr lang="en-US"/>
          </a:p>
        </p:txBody>
      </p:sp>
    </p:spTree>
    <p:extLst>
      <p:ext uri="{BB962C8B-B14F-4D97-AF65-F5344CB8AC3E}">
        <p14:creationId xmlns:p14="http://schemas.microsoft.com/office/powerpoint/2010/main" val="2880909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Ground was previously saturated from storms 9/9-9/10 an inch each day was received, hard for soil to absorb more moisture</a:t>
            </a:r>
          </a:p>
          <a:p>
            <a:r>
              <a:rPr lang="en-US" b="1" i="1" dirty="0"/>
              <a:t>	Also there were saturated soils in the mountains to the west due to a few heavy storms earlier in the summer</a:t>
            </a:r>
          </a:p>
          <a:p>
            <a:r>
              <a:rPr lang="en-US" b="1" i="1" dirty="0"/>
              <a:t>September average rainfall is 40mm in Boulder. Usually a dry time of year with less than half the frequency of storms as June/July/August.</a:t>
            </a:r>
          </a:p>
          <a:p>
            <a:r>
              <a:rPr lang="en-US" b="1" i="1" dirty="0"/>
              <a:t>Cool season upslope storms are not common this early in the season, many streams usually becoming dry in September. Upper 70s</a:t>
            </a:r>
          </a:p>
          <a:p>
            <a:r>
              <a:rPr lang="en-US" sz="2800" b="1" i="1" dirty="0"/>
              <a:t>High Park Fire west of Fort Collins (2012, 350km</a:t>
            </a:r>
            <a:r>
              <a:rPr lang="en-US" sz="2800" b="1" i="1" baseline="30000" dirty="0"/>
              <a:t>2</a:t>
            </a:r>
            <a:r>
              <a:rPr lang="en-US" sz="2800" b="1" i="1" dirty="0"/>
              <a:t>) Fourmile Canyon Fire west of Boulder (2010, 25km</a:t>
            </a:r>
            <a:r>
              <a:rPr lang="en-US" sz="2800" b="1" i="1" baseline="30000" dirty="0"/>
              <a:t>2</a:t>
            </a:r>
            <a:r>
              <a:rPr lang="en-US" sz="2800" b="1" i="1" dirty="0"/>
              <a:t>)</a:t>
            </a:r>
          </a:p>
          <a:p>
            <a:endParaRPr lang="en-US" b="1" i="1" dirty="0"/>
          </a:p>
        </p:txBody>
      </p:sp>
      <p:sp>
        <p:nvSpPr>
          <p:cNvPr id="4" name="Slide Number Placeholder 3"/>
          <p:cNvSpPr>
            <a:spLocks noGrp="1"/>
          </p:cNvSpPr>
          <p:nvPr>
            <p:ph type="sldNum" sz="quarter" idx="10"/>
          </p:nvPr>
        </p:nvSpPr>
        <p:spPr/>
        <p:txBody>
          <a:bodyPr/>
          <a:lstStyle/>
          <a:p>
            <a:fld id="{7D193F41-519A-48A2-83AC-F047E7AFD161}" type="slidenum">
              <a:rPr lang="en-US" smtClean="0"/>
              <a:t>5</a:t>
            </a:fld>
            <a:endParaRPr lang="en-US"/>
          </a:p>
        </p:txBody>
      </p:sp>
    </p:spTree>
    <p:extLst>
      <p:ext uri="{BB962C8B-B14F-4D97-AF65-F5344CB8AC3E}">
        <p14:creationId xmlns:p14="http://schemas.microsoft.com/office/powerpoint/2010/main" val="910917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i="1" dirty="0"/>
              <a:t>Figure (left) – Colorado Front Range, with city names, rivers, county names, stars indicate radar (Denver and CSU), wildfire perimeters shown in orange hatches</a:t>
            </a:r>
          </a:p>
          <a:p>
            <a:endParaRPr lang="en-US" b="1" i="1" dirty="0"/>
          </a:p>
          <a:p>
            <a:r>
              <a:rPr lang="en-US" b="1" i="1" dirty="0"/>
              <a:t>Figure (right) – 1,100 documented hillslope failures displayed by green dots and proportional to size of failure, yellow are city areas, red outlines heavy rainfall, brown shading regions 	of recent wildfires</a:t>
            </a:r>
          </a:p>
        </p:txBody>
      </p:sp>
      <p:sp>
        <p:nvSpPr>
          <p:cNvPr id="4" name="Slide Number Placeholder 3"/>
          <p:cNvSpPr>
            <a:spLocks noGrp="1"/>
          </p:cNvSpPr>
          <p:nvPr>
            <p:ph type="sldNum" sz="quarter" idx="10"/>
          </p:nvPr>
        </p:nvSpPr>
        <p:spPr/>
        <p:txBody>
          <a:bodyPr/>
          <a:lstStyle/>
          <a:p>
            <a:fld id="{7D193F41-519A-48A2-83AC-F047E7AFD161}" type="slidenum">
              <a:rPr lang="en-US" smtClean="0"/>
              <a:t>6</a:t>
            </a:fld>
            <a:endParaRPr lang="en-US"/>
          </a:p>
        </p:txBody>
      </p:sp>
    </p:spTree>
    <p:extLst>
      <p:ext uri="{BB962C8B-B14F-4D97-AF65-F5344CB8AC3E}">
        <p14:creationId xmlns:p14="http://schemas.microsoft.com/office/powerpoint/2010/main" val="23580907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Evening of 9/11 flooding began. Rates of 1-2”/</a:t>
            </a:r>
            <a:r>
              <a:rPr lang="en-US" b="1" i="1" dirty="0" err="1"/>
              <a:t>hr</a:t>
            </a:r>
            <a:r>
              <a:rPr lang="en-US" b="1" i="1" dirty="0"/>
              <a:t> between Boulder and Estes Park. Up to 8” overnight. Up to 15” locally by the evening of 9/12.</a:t>
            </a:r>
          </a:p>
          <a:p>
            <a:r>
              <a:rPr lang="en-US" b="1" i="1" dirty="0"/>
              <a:t>Intermittent showers on the 13</a:t>
            </a:r>
            <a:r>
              <a:rPr lang="en-US" b="1" i="1" baseline="30000" dirty="0"/>
              <a:t>th</a:t>
            </a:r>
            <a:r>
              <a:rPr lang="en-US" b="1" i="1" dirty="0"/>
              <a:t> with a short break early on the 14th, with heavy rain returning during the afternoon. Another widespread 1-2” on the 15</a:t>
            </a:r>
            <a:r>
              <a:rPr lang="en-US" b="1" i="1" baseline="30000" dirty="0"/>
              <a:t>th</a:t>
            </a:r>
            <a:r>
              <a:rPr lang="en-US" b="1" i="1" dirty="0"/>
              <a:t> with high runoff (saturated).</a:t>
            </a:r>
          </a:p>
          <a:p>
            <a:endParaRPr lang="en-US" b="1" i="1" dirty="0"/>
          </a:p>
          <a:p>
            <a:r>
              <a:rPr lang="en-US" b="1" i="1" dirty="0"/>
              <a:t>Explain in detail.</a:t>
            </a:r>
          </a:p>
        </p:txBody>
      </p:sp>
      <p:sp>
        <p:nvSpPr>
          <p:cNvPr id="4" name="Slide Number Placeholder 3"/>
          <p:cNvSpPr>
            <a:spLocks noGrp="1"/>
          </p:cNvSpPr>
          <p:nvPr>
            <p:ph type="sldNum" sz="quarter" idx="10"/>
          </p:nvPr>
        </p:nvSpPr>
        <p:spPr/>
        <p:txBody>
          <a:bodyPr/>
          <a:lstStyle/>
          <a:p>
            <a:fld id="{7D193F41-519A-48A2-83AC-F047E7AFD161}" type="slidenum">
              <a:rPr lang="en-US" smtClean="0"/>
              <a:t>7</a:t>
            </a:fld>
            <a:endParaRPr lang="en-US"/>
          </a:p>
        </p:txBody>
      </p:sp>
    </p:spTree>
    <p:extLst>
      <p:ext uri="{BB962C8B-B14F-4D97-AF65-F5344CB8AC3E}">
        <p14:creationId xmlns:p14="http://schemas.microsoft.com/office/powerpoint/2010/main" val="38339601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Began on September 9, large slow moving upper low became nearly stationary over the Great Basin due to blocking ridge to the north and east</a:t>
            </a:r>
          </a:p>
          <a:p>
            <a:r>
              <a:rPr lang="en-US" b="1" i="1" dirty="0"/>
              <a:t>Broad flow pulled plumes of tropical moisture north from Pacific/Gulf of Mexico. 1000s of km’s</a:t>
            </a:r>
          </a:p>
          <a:p>
            <a:r>
              <a:rPr lang="en-US" b="1" i="1" dirty="0"/>
              <a:t>Cold front moved slowly south and stalled frontal system with moist and unstable atmospheric conditions along Front Range with persistent easterly flow by evening of 9/11</a:t>
            </a:r>
          </a:p>
          <a:p>
            <a:r>
              <a:rPr lang="en-US" b="1" i="1" dirty="0"/>
              <a:t>Foothills enhanced precipitation rates near the steep topographic locations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i="1" dirty="0"/>
              <a:t>a) time-mean 500mb geopotential height and anomaly (9/10-9/16)</a:t>
            </a:r>
          </a:p>
          <a:p>
            <a:endParaRPr lang="en-US" b="1" i="1" dirty="0"/>
          </a:p>
        </p:txBody>
      </p:sp>
      <p:sp>
        <p:nvSpPr>
          <p:cNvPr id="4" name="Slide Number Placeholder 3"/>
          <p:cNvSpPr>
            <a:spLocks noGrp="1"/>
          </p:cNvSpPr>
          <p:nvPr>
            <p:ph type="sldNum" sz="quarter" idx="10"/>
          </p:nvPr>
        </p:nvSpPr>
        <p:spPr/>
        <p:txBody>
          <a:bodyPr/>
          <a:lstStyle/>
          <a:p>
            <a:fld id="{7D193F41-519A-48A2-83AC-F047E7AFD161}" type="slidenum">
              <a:rPr lang="en-US" smtClean="0"/>
              <a:t>8</a:t>
            </a:fld>
            <a:endParaRPr lang="en-US"/>
          </a:p>
        </p:txBody>
      </p:sp>
    </p:spTree>
    <p:extLst>
      <p:ext uri="{BB962C8B-B14F-4D97-AF65-F5344CB8AC3E}">
        <p14:creationId xmlns:p14="http://schemas.microsoft.com/office/powerpoint/2010/main" val="36563907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i="1" dirty="0">
                <a:highlight>
                  <a:srgbClr val="808000"/>
                </a:highlight>
              </a:rPr>
              <a:t>700mb ~3 </a:t>
            </a:r>
            <a:r>
              <a:rPr lang="en-US" b="1" i="1" dirty="0" err="1">
                <a:highlight>
                  <a:srgbClr val="808000"/>
                </a:highlight>
              </a:rPr>
              <a:t>std’s</a:t>
            </a:r>
            <a:r>
              <a:rPr lang="en-US" b="1" i="1" dirty="0">
                <a:highlight>
                  <a:srgbClr val="808000"/>
                </a:highlight>
              </a:rPr>
              <a:t> greater than average northern CO.      (d) 700mb zonal winds/wind barbs/standardized anomalies</a:t>
            </a:r>
          </a:p>
          <a:p>
            <a:endParaRPr lang="en-US" dirty="0"/>
          </a:p>
        </p:txBody>
      </p:sp>
      <p:sp>
        <p:nvSpPr>
          <p:cNvPr id="4" name="Slide Number Placeholder 3"/>
          <p:cNvSpPr>
            <a:spLocks noGrp="1"/>
          </p:cNvSpPr>
          <p:nvPr>
            <p:ph type="sldNum" sz="quarter" idx="10"/>
          </p:nvPr>
        </p:nvSpPr>
        <p:spPr/>
        <p:txBody>
          <a:bodyPr/>
          <a:lstStyle/>
          <a:p>
            <a:fld id="{7D193F41-519A-48A2-83AC-F047E7AFD161}" type="slidenum">
              <a:rPr lang="en-US" smtClean="0"/>
              <a:t>10</a:t>
            </a:fld>
            <a:endParaRPr lang="en-US"/>
          </a:p>
        </p:txBody>
      </p:sp>
    </p:spTree>
    <p:extLst>
      <p:ext uri="{BB962C8B-B14F-4D97-AF65-F5344CB8AC3E}">
        <p14:creationId xmlns:p14="http://schemas.microsoft.com/office/powerpoint/2010/main" val="38574012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From WPC</a:t>
            </a:r>
          </a:p>
        </p:txBody>
      </p:sp>
      <p:sp>
        <p:nvSpPr>
          <p:cNvPr id="4" name="Slide Number Placeholder 3"/>
          <p:cNvSpPr>
            <a:spLocks noGrp="1"/>
          </p:cNvSpPr>
          <p:nvPr>
            <p:ph type="sldNum" sz="quarter" idx="10"/>
          </p:nvPr>
        </p:nvSpPr>
        <p:spPr/>
        <p:txBody>
          <a:bodyPr/>
          <a:lstStyle/>
          <a:p>
            <a:fld id="{7D193F41-519A-48A2-83AC-F047E7AFD161}" type="slidenum">
              <a:rPr lang="en-US" smtClean="0"/>
              <a:t>11</a:t>
            </a:fld>
            <a:endParaRPr lang="en-US"/>
          </a:p>
        </p:txBody>
      </p:sp>
    </p:spTree>
    <p:extLst>
      <p:ext uri="{BB962C8B-B14F-4D97-AF65-F5344CB8AC3E}">
        <p14:creationId xmlns:p14="http://schemas.microsoft.com/office/powerpoint/2010/main" val="30800055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err="1"/>
              <a:t>Hysplit</a:t>
            </a:r>
            <a:r>
              <a:rPr lang="en-US" b="1" i="1" dirty="0"/>
              <a:t> model goes back 80 hours (~3 days). Shows direction of surface, mid-level, and upper level winds</a:t>
            </a:r>
          </a:p>
        </p:txBody>
      </p:sp>
      <p:sp>
        <p:nvSpPr>
          <p:cNvPr id="4" name="Slide Number Placeholder 3"/>
          <p:cNvSpPr>
            <a:spLocks noGrp="1"/>
          </p:cNvSpPr>
          <p:nvPr>
            <p:ph type="sldNum" sz="quarter" idx="10"/>
          </p:nvPr>
        </p:nvSpPr>
        <p:spPr/>
        <p:txBody>
          <a:bodyPr/>
          <a:lstStyle/>
          <a:p>
            <a:fld id="{7D193F41-519A-48A2-83AC-F047E7AFD161}" type="slidenum">
              <a:rPr lang="en-US" smtClean="0"/>
              <a:t>12</a:t>
            </a:fld>
            <a:endParaRPr lang="en-US"/>
          </a:p>
        </p:txBody>
      </p:sp>
    </p:spTree>
    <p:extLst>
      <p:ext uri="{BB962C8B-B14F-4D97-AF65-F5344CB8AC3E}">
        <p14:creationId xmlns:p14="http://schemas.microsoft.com/office/powerpoint/2010/main" val="1252404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i="1" dirty="0">
                <a:highlight>
                  <a:srgbClr val="808000"/>
                </a:highlight>
              </a:rPr>
              <a:t>Precipitable water (PW) 2 to 4 </a:t>
            </a:r>
            <a:r>
              <a:rPr lang="en-US" b="1" i="1" dirty="0" err="1">
                <a:highlight>
                  <a:srgbClr val="808000"/>
                </a:highlight>
              </a:rPr>
              <a:t>std’s</a:t>
            </a:r>
            <a:r>
              <a:rPr lang="en-US" b="1" i="1" dirty="0">
                <a:highlight>
                  <a:srgbClr val="808000"/>
                </a:highlight>
              </a:rPr>
              <a:t> above normal in area between Gulf of Mexico and Colorado near and ahead of the cutoff circulation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i="1" dirty="0">
                <a:highlight>
                  <a:srgbClr val="808000"/>
                </a:highlight>
              </a:rPr>
              <a:t>(c)column-integrated PW and standardized anomaly for September 12</a:t>
            </a:r>
            <a:r>
              <a:rPr lang="en-US" b="1" i="1" baseline="30000" dirty="0">
                <a:highlight>
                  <a:srgbClr val="808000"/>
                </a:highlight>
              </a:rPr>
              <a:t>th</a:t>
            </a:r>
            <a:endParaRPr lang="en-US" b="1" i="1" dirty="0">
              <a:highlight>
                <a:srgbClr val="808000"/>
              </a:highlight>
            </a:endParaRPr>
          </a:p>
          <a:p>
            <a:endParaRPr lang="en-US" dirty="0"/>
          </a:p>
          <a:p>
            <a:r>
              <a:rPr lang="en-US" b="1" i="1" dirty="0"/>
              <a:t>It does not indicate how much it will rain but rather how much moisture is in the air. For example, a Precipitable Water value of 1 inch does not indicate it will rain 1 inch but rather indicates all the moisture above a location if condensed would be 1 inch. </a:t>
            </a:r>
          </a:p>
        </p:txBody>
      </p:sp>
      <p:sp>
        <p:nvSpPr>
          <p:cNvPr id="4" name="Slide Number Placeholder 3"/>
          <p:cNvSpPr>
            <a:spLocks noGrp="1"/>
          </p:cNvSpPr>
          <p:nvPr>
            <p:ph type="sldNum" sz="quarter" idx="10"/>
          </p:nvPr>
        </p:nvSpPr>
        <p:spPr/>
        <p:txBody>
          <a:bodyPr/>
          <a:lstStyle/>
          <a:p>
            <a:fld id="{7D193F41-519A-48A2-83AC-F047E7AFD161}" type="slidenum">
              <a:rPr lang="en-US" smtClean="0"/>
              <a:t>13</a:t>
            </a:fld>
            <a:endParaRPr lang="en-US"/>
          </a:p>
        </p:txBody>
      </p:sp>
    </p:spTree>
    <p:extLst>
      <p:ext uri="{BB962C8B-B14F-4D97-AF65-F5344CB8AC3E}">
        <p14:creationId xmlns:p14="http://schemas.microsoft.com/office/powerpoint/2010/main" val="34458757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i="1" dirty="0">
                <a:highlight>
                  <a:srgbClr val="808000"/>
                </a:highlight>
              </a:rPr>
              <a:t>SST’s anomaly from 1-3degree C for 9/9/13</a:t>
            </a:r>
          </a:p>
          <a:p>
            <a:endParaRPr lang="en-US" dirty="0"/>
          </a:p>
        </p:txBody>
      </p:sp>
      <p:sp>
        <p:nvSpPr>
          <p:cNvPr id="4" name="Slide Number Placeholder 3"/>
          <p:cNvSpPr>
            <a:spLocks noGrp="1"/>
          </p:cNvSpPr>
          <p:nvPr>
            <p:ph type="sldNum" sz="quarter" idx="10"/>
          </p:nvPr>
        </p:nvSpPr>
        <p:spPr/>
        <p:txBody>
          <a:bodyPr/>
          <a:lstStyle/>
          <a:p>
            <a:fld id="{7D193F41-519A-48A2-83AC-F047E7AFD161}" type="slidenum">
              <a:rPr lang="en-US" smtClean="0"/>
              <a:t>14</a:t>
            </a:fld>
            <a:endParaRPr lang="en-US"/>
          </a:p>
        </p:txBody>
      </p:sp>
    </p:spTree>
    <p:extLst>
      <p:ext uri="{BB962C8B-B14F-4D97-AF65-F5344CB8AC3E}">
        <p14:creationId xmlns:p14="http://schemas.microsoft.com/office/powerpoint/2010/main" val="7937003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lphaLcParenR"/>
            </a:pPr>
            <a:r>
              <a:rPr lang="en-US" b="1" i="1" dirty="0">
                <a:highlight>
                  <a:srgbClr val="808000"/>
                </a:highlight>
              </a:rPr>
              <a:t>Denver radiosonde 6 straight PW records for bidaily soundings. Surface to 300mb from Denver radiosonde. Plotted- daily max, min, mean and 1std above and below mean</a:t>
            </a:r>
          </a:p>
          <a:p>
            <a:pPr marL="0" indent="0">
              <a:buNone/>
            </a:pPr>
            <a:r>
              <a:rPr lang="en-US" b="1" i="1" dirty="0">
                <a:highlight>
                  <a:srgbClr val="808000"/>
                </a:highlight>
              </a:rPr>
              <a:t>	0z 9/11 – 12z 9/13 record PW, exceeds all time for September.  PW was in 99</a:t>
            </a:r>
            <a:r>
              <a:rPr lang="en-US" b="1" i="1" baseline="30000" dirty="0">
                <a:highlight>
                  <a:srgbClr val="808000"/>
                </a:highlight>
              </a:rPr>
              <a:t>th</a:t>
            </a:r>
            <a:r>
              <a:rPr lang="en-US" b="1" i="1" dirty="0">
                <a:highlight>
                  <a:srgbClr val="808000"/>
                </a:highlight>
              </a:rPr>
              <a:t>% for 15 straight soundings (7 straight days)</a:t>
            </a:r>
          </a:p>
          <a:p>
            <a:endParaRPr lang="en-US" dirty="0"/>
          </a:p>
        </p:txBody>
      </p:sp>
      <p:sp>
        <p:nvSpPr>
          <p:cNvPr id="4" name="Slide Number Placeholder 3"/>
          <p:cNvSpPr>
            <a:spLocks noGrp="1"/>
          </p:cNvSpPr>
          <p:nvPr>
            <p:ph type="sldNum" sz="quarter" idx="10"/>
          </p:nvPr>
        </p:nvSpPr>
        <p:spPr/>
        <p:txBody>
          <a:bodyPr/>
          <a:lstStyle/>
          <a:p>
            <a:fld id="{7D193F41-519A-48A2-83AC-F047E7AFD161}" type="slidenum">
              <a:rPr lang="en-US" smtClean="0"/>
              <a:t>15</a:t>
            </a:fld>
            <a:endParaRPr lang="en-US"/>
          </a:p>
        </p:txBody>
      </p:sp>
    </p:spTree>
    <p:extLst>
      <p:ext uri="{BB962C8B-B14F-4D97-AF65-F5344CB8AC3E}">
        <p14:creationId xmlns:p14="http://schemas.microsoft.com/office/powerpoint/2010/main" val="19958572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highlight>
                  <a:srgbClr val="808000"/>
                </a:highlight>
              </a:rPr>
              <a:t>b) Sounding (12z 9/12) - saturated up through 500mb, moist adiabatic conditions, 12UTC September sounding dewpoint over 1 </a:t>
            </a:r>
            <a:r>
              <a:rPr lang="en-US" b="1" i="1" dirty="0" err="1">
                <a:highlight>
                  <a:srgbClr val="808000"/>
                </a:highlight>
              </a:rPr>
              <a:t>std</a:t>
            </a:r>
            <a:r>
              <a:rPr lang="en-US" b="1" i="1" dirty="0">
                <a:highlight>
                  <a:srgbClr val="808000"/>
                </a:highlight>
              </a:rPr>
              <a:t> greater than average September from </a:t>
            </a:r>
            <a:r>
              <a:rPr lang="en-US" b="1" i="1" dirty="0" err="1">
                <a:highlight>
                  <a:srgbClr val="808000"/>
                </a:highlight>
              </a:rPr>
              <a:t>sfc</a:t>
            </a:r>
            <a:r>
              <a:rPr lang="en-US" b="1" i="1" dirty="0">
                <a:highlight>
                  <a:srgbClr val="808000"/>
                </a:highlight>
              </a:rPr>
              <a:t> to 400mb</a:t>
            </a:r>
          </a:p>
          <a:p>
            <a:r>
              <a:rPr lang="en-US" b="1" i="1" dirty="0">
                <a:highlight>
                  <a:srgbClr val="808000"/>
                </a:highlight>
              </a:rPr>
              <a:t>	only mandatory levels plotted</a:t>
            </a:r>
          </a:p>
          <a:p>
            <a:r>
              <a:rPr lang="en-US" b="1" i="1" dirty="0">
                <a:highlight>
                  <a:srgbClr val="808000"/>
                </a:highlight>
              </a:rPr>
              <a:t>High freezing level, collision coalescence</a:t>
            </a:r>
          </a:p>
          <a:p>
            <a:endParaRPr lang="en-US" dirty="0"/>
          </a:p>
        </p:txBody>
      </p:sp>
      <p:sp>
        <p:nvSpPr>
          <p:cNvPr id="4" name="Slide Number Placeholder 3"/>
          <p:cNvSpPr>
            <a:spLocks noGrp="1"/>
          </p:cNvSpPr>
          <p:nvPr>
            <p:ph type="sldNum" sz="quarter" idx="10"/>
          </p:nvPr>
        </p:nvSpPr>
        <p:spPr/>
        <p:txBody>
          <a:bodyPr/>
          <a:lstStyle/>
          <a:p>
            <a:fld id="{7D193F41-519A-48A2-83AC-F047E7AFD161}" type="slidenum">
              <a:rPr lang="en-US" smtClean="0"/>
              <a:t>16</a:t>
            </a:fld>
            <a:endParaRPr lang="en-US"/>
          </a:p>
        </p:txBody>
      </p:sp>
    </p:spTree>
    <p:extLst>
      <p:ext uri="{BB962C8B-B14F-4D97-AF65-F5344CB8AC3E}">
        <p14:creationId xmlns:p14="http://schemas.microsoft.com/office/powerpoint/2010/main" val="39310609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i="1" dirty="0"/>
              <a:t>b) GOES-13 water vapor image with 500mb geopotential height and 500mb wind vectors at 6z on the 12th</a:t>
            </a:r>
          </a:p>
          <a:p>
            <a:endParaRPr lang="en-US" b="1" i="1" dirty="0"/>
          </a:p>
          <a:p>
            <a:r>
              <a:rPr lang="en-US" b="1" i="1" dirty="0"/>
              <a:t>GIF 0z 9</a:t>
            </a:r>
            <a:r>
              <a:rPr lang="en-US" b="1" i="1" baseline="30000" dirty="0"/>
              <a:t>th</a:t>
            </a:r>
            <a:r>
              <a:rPr lang="en-US" b="1" i="1" dirty="0"/>
              <a:t> – 0z 14</a:t>
            </a:r>
            <a:r>
              <a:rPr lang="en-US" b="1" i="1" baseline="30000" dirty="0"/>
              <a:t>th</a:t>
            </a:r>
            <a:r>
              <a:rPr lang="en-US" dirty="0"/>
              <a:t>	</a:t>
            </a:r>
          </a:p>
        </p:txBody>
      </p:sp>
      <p:sp>
        <p:nvSpPr>
          <p:cNvPr id="4" name="Slide Number Placeholder 3"/>
          <p:cNvSpPr>
            <a:spLocks noGrp="1"/>
          </p:cNvSpPr>
          <p:nvPr>
            <p:ph type="sldNum" sz="quarter" idx="10"/>
          </p:nvPr>
        </p:nvSpPr>
        <p:spPr/>
        <p:txBody>
          <a:bodyPr/>
          <a:lstStyle/>
          <a:p>
            <a:fld id="{7D193F41-519A-48A2-83AC-F047E7AFD161}" type="slidenum">
              <a:rPr lang="en-US" smtClean="0"/>
              <a:t>18</a:t>
            </a:fld>
            <a:endParaRPr lang="en-US"/>
          </a:p>
        </p:txBody>
      </p:sp>
    </p:spTree>
    <p:extLst>
      <p:ext uri="{BB962C8B-B14F-4D97-AF65-F5344CB8AC3E}">
        <p14:creationId xmlns:p14="http://schemas.microsoft.com/office/powerpoint/2010/main" val="41709809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Orographic lifting was main process</a:t>
            </a:r>
          </a:p>
          <a:p>
            <a:r>
              <a:rPr lang="en-US" b="1" i="1" dirty="0"/>
              <a:t>Cyclonic mesoscale circulation intensified 18z-23z 9/11 and remained stationary through 6z 9/12 with enhanced easterly flow over Denver and Boulder.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i="1" dirty="0"/>
              <a:t>Peak rainfall occurred between 4-7z with 4.5cm/</a:t>
            </a:r>
            <a:r>
              <a:rPr lang="en-US" b="1" i="1" dirty="0" err="1"/>
              <a:t>hr</a:t>
            </a:r>
            <a:r>
              <a:rPr lang="en-US" b="1" i="1" dirty="0"/>
              <a:t> (1.75in/</a:t>
            </a:r>
            <a:r>
              <a:rPr lang="en-US" b="1" i="1" dirty="0" err="1"/>
              <a:t>hr</a:t>
            </a:r>
            <a:r>
              <a:rPr lang="en-US" b="1" i="1" dirty="0"/>
              <a:t>) from rain gauge in Boulder.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1" dirty="0"/>
              <a:t>Melting layer at very high altitude allowed collision-coalescence from melting layer to cloud base (~200m) which was a 2.5km fall through warm clouds</a:t>
            </a:r>
            <a:endParaRPr lang="en-US" b="1" i="1" dirty="0"/>
          </a:p>
          <a:p>
            <a:r>
              <a:rPr lang="en-US" b="1" i="1" dirty="0"/>
              <a:t>Warm rain processes are efficient in converting water vapor to liquid rain and often associated with high rain rates</a:t>
            </a:r>
          </a:p>
        </p:txBody>
      </p:sp>
      <p:sp>
        <p:nvSpPr>
          <p:cNvPr id="4" name="Slide Number Placeholder 3"/>
          <p:cNvSpPr>
            <a:spLocks noGrp="1"/>
          </p:cNvSpPr>
          <p:nvPr>
            <p:ph type="sldNum" sz="quarter" idx="10"/>
          </p:nvPr>
        </p:nvSpPr>
        <p:spPr/>
        <p:txBody>
          <a:bodyPr/>
          <a:lstStyle/>
          <a:p>
            <a:fld id="{7D193F41-519A-48A2-83AC-F047E7AFD161}" type="slidenum">
              <a:rPr lang="en-US" smtClean="0"/>
              <a:t>19</a:t>
            </a:fld>
            <a:endParaRPr lang="en-US"/>
          </a:p>
        </p:txBody>
      </p:sp>
    </p:spTree>
    <p:extLst>
      <p:ext uri="{BB962C8B-B14F-4D97-AF65-F5344CB8AC3E}">
        <p14:creationId xmlns:p14="http://schemas.microsoft.com/office/powerpoint/2010/main" val="36313446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D193F41-519A-48A2-83AC-F047E7AFD161}" type="slidenum">
              <a:rPr lang="en-US" smtClean="0"/>
              <a:t>20</a:t>
            </a:fld>
            <a:endParaRPr lang="en-US"/>
          </a:p>
        </p:txBody>
      </p:sp>
    </p:spTree>
    <p:extLst>
      <p:ext uri="{BB962C8B-B14F-4D97-AF65-F5344CB8AC3E}">
        <p14:creationId xmlns:p14="http://schemas.microsoft.com/office/powerpoint/2010/main" val="40802865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Low confidence on peak flows, Limited WFOs to capture rate of rise and magnitudes of the initial rises</a:t>
            </a:r>
          </a:p>
          <a:p>
            <a:r>
              <a:rPr lang="en-US" b="1" i="1" dirty="0"/>
              <a:t>	At one point rainwater leaked into the NOAA facility home to NWS Boulder, Raising concerns about having to invoke extended service backup</a:t>
            </a:r>
          </a:p>
          <a:p>
            <a:r>
              <a:rPr lang="en-US" b="1" i="1" dirty="0"/>
              <a:t>Wildfires during the summer resulted in higher discharge in those regions</a:t>
            </a:r>
          </a:p>
          <a:p>
            <a:pPr lvl="1"/>
            <a:r>
              <a:rPr lang="en-US" b="1" i="1" dirty="0"/>
              <a:t>Removal of vegetation that takes in water, Reduction in surface ponding (storage capacity), Reduction in surface roughness (water flows easier over land)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i="1" dirty="0"/>
              <a:t>Figure – NWS river stage forecasts (blue) observations (black) for rivers with different response times (top-fast, middle-medium, bottom-slow)</a:t>
            </a:r>
          </a:p>
        </p:txBody>
      </p:sp>
      <p:sp>
        <p:nvSpPr>
          <p:cNvPr id="4" name="Slide Number Placeholder 3"/>
          <p:cNvSpPr>
            <a:spLocks noGrp="1"/>
          </p:cNvSpPr>
          <p:nvPr>
            <p:ph type="sldNum" sz="quarter" idx="10"/>
          </p:nvPr>
        </p:nvSpPr>
        <p:spPr/>
        <p:txBody>
          <a:bodyPr/>
          <a:lstStyle/>
          <a:p>
            <a:fld id="{7D193F41-519A-48A2-83AC-F047E7AFD161}" type="slidenum">
              <a:rPr lang="en-US" smtClean="0"/>
              <a:t>22</a:t>
            </a:fld>
            <a:endParaRPr lang="en-US"/>
          </a:p>
        </p:txBody>
      </p:sp>
    </p:spTree>
    <p:extLst>
      <p:ext uri="{BB962C8B-B14F-4D97-AF65-F5344CB8AC3E}">
        <p14:creationId xmlns:p14="http://schemas.microsoft.com/office/powerpoint/2010/main" val="41514068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Figure – Soil moisture values at 10 and 60cm depths approximately 30km west of Boulder at 10,000ft (Sept. values similar to soil moisture conditions during peak snowmelt periods in 	May and June and recedes throughout summer and fall)</a:t>
            </a:r>
          </a:p>
          <a:p>
            <a:r>
              <a:rPr lang="en-US" b="1" i="1" dirty="0"/>
              <a:t>Flash flooding in tributary streams evolved into major flooding in the South Platte River Basin, eventually reaching the main stem Platte River in western Nebraska.</a:t>
            </a:r>
          </a:p>
        </p:txBody>
      </p:sp>
      <p:sp>
        <p:nvSpPr>
          <p:cNvPr id="4" name="Slide Number Placeholder 3"/>
          <p:cNvSpPr>
            <a:spLocks noGrp="1"/>
          </p:cNvSpPr>
          <p:nvPr>
            <p:ph type="sldNum" sz="quarter" idx="10"/>
          </p:nvPr>
        </p:nvSpPr>
        <p:spPr/>
        <p:txBody>
          <a:bodyPr/>
          <a:lstStyle/>
          <a:p>
            <a:fld id="{7D193F41-519A-48A2-83AC-F047E7AFD161}" type="slidenum">
              <a:rPr lang="en-US" smtClean="0"/>
              <a:t>23</a:t>
            </a:fld>
            <a:endParaRPr lang="en-US"/>
          </a:p>
        </p:txBody>
      </p:sp>
    </p:spTree>
    <p:extLst>
      <p:ext uri="{BB962C8B-B14F-4D97-AF65-F5344CB8AC3E}">
        <p14:creationId xmlns:p14="http://schemas.microsoft.com/office/powerpoint/2010/main" val="19556262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Figure - </a:t>
            </a:r>
            <a:r>
              <a:rPr lang="en-US" sz="1200" b="1" i="1" kern="1200" dirty="0">
                <a:solidFill>
                  <a:schemeClr val="tx1"/>
                </a:solidFill>
                <a:effectLst/>
                <a:latin typeface="+mn-lt"/>
                <a:ea typeface="+mn-ea"/>
                <a:cs typeface="+mn-cs"/>
              </a:rPr>
              <a:t>(a) Analyzed average precipitation (mm) between September 9-16, 2013; (d) is the 'smoothed' version. Four global forecast models (b, c, e, f) for the same period.</a:t>
            </a:r>
          </a:p>
          <a:p>
            <a:r>
              <a:rPr lang="en-US" sz="1200" b="1" i="1" kern="1200" dirty="0">
                <a:solidFill>
                  <a:schemeClr val="tx1"/>
                </a:solidFill>
                <a:effectLst/>
                <a:latin typeface="+mn-lt"/>
                <a:ea typeface="+mn-ea"/>
                <a:cs typeface="+mn-cs"/>
              </a:rPr>
              <a:t>	GFS resolution ~28km	AHPS (Advanced Hydrologic Prediction Services) product in the NWS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i="1" dirty="0"/>
              <a:t>Operational forecasts predicted a significant precipitation event in northern Front Range of CO, but predictions were far lower than observed.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i="1" dirty="0"/>
              <a:t>Most models predicted only 1.5-3” in Boulder, model timing and location was inconsistent from run to run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i="1" dirty="0"/>
              <a:t>Medium and short-range forecast models significantly underestimated magnitude</a:t>
            </a:r>
          </a:p>
        </p:txBody>
      </p:sp>
      <p:sp>
        <p:nvSpPr>
          <p:cNvPr id="4" name="Slide Number Placeholder 3"/>
          <p:cNvSpPr>
            <a:spLocks noGrp="1"/>
          </p:cNvSpPr>
          <p:nvPr>
            <p:ph type="sldNum" sz="quarter" idx="10"/>
          </p:nvPr>
        </p:nvSpPr>
        <p:spPr/>
        <p:txBody>
          <a:bodyPr/>
          <a:lstStyle/>
          <a:p>
            <a:fld id="{7D193F41-519A-48A2-83AC-F047E7AFD161}" type="slidenum">
              <a:rPr lang="en-US" smtClean="0"/>
              <a:t>25</a:t>
            </a:fld>
            <a:endParaRPr lang="en-US"/>
          </a:p>
        </p:txBody>
      </p:sp>
    </p:spTree>
    <p:extLst>
      <p:ext uri="{BB962C8B-B14F-4D97-AF65-F5344CB8AC3E}">
        <p14:creationId xmlns:p14="http://schemas.microsoft.com/office/powerpoint/2010/main" val="1265081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Over 12” in a 24-hour period. New daily rainfall for all of CO. </a:t>
            </a:r>
          </a:p>
          <a:p>
            <a:r>
              <a:rPr lang="en-US" b="1" i="1" dirty="0"/>
              <a:t>Boulder set many records – 1,2,3,7-day and monthly record</a:t>
            </a:r>
          </a:p>
          <a:p>
            <a:r>
              <a:rPr lang="en-US" b="1" i="1" dirty="0"/>
              <a:t>1/1000 year exceedance probability for the worst case 24 hour </a:t>
            </a:r>
            <a:r>
              <a:rPr lang="en-US" b="1" i="1" dirty="0" err="1"/>
              <a:t>precip</a:t>
            </a:r>
            <a:endParaRPr lang="en-US" b="1" i="1" dirty="0"/>
          </a:p>
          <a:p>
            <a:r>
              <a:rPr lang="en-US" b="1" i="1" dirty="0"/>
              <a:t>On the mainstem and North Forks of the Big Thompson River it is estimated to be a 1/500 year event or 0.2% chance per year.</a:t>
            </a:r>
          </a:p>
          <a:p>
            <a:r>
              <a:rPr lang="en-US" b="1" i="1" dirty="0"/>
              <a:t>Result of Climate change? I don’t believe so, but it was a perfect setup, storms could intensify if SST’s continue to increase</a:t>
            </a:r>
          </a:p>
        </p:txBody>
      </p:sp>
      <p:sp>
        <p:nvSpPr>
          <p:cNvPr id="4" name="Slide Number Placeholder 3"/>
          <p:cNvSpPr>
            <a:spLocks noGrp="1"/>
          </p:cNvSpPr>
          <p:nvPr>
            <p:ph type="sldNum" sz="quarter" idx="10"/>
          </p:nvPr>
        </p:nvSpPr>
        <p:spPr/>
        <p:txBody>
          <a:bodyPr/>
          <a:lstStyle/>
          <a:p>
            <a:fld id="{7D193F41-519A-48A2-83AC-F047E7AFD161}" type="slidenum">
              <a:rPr lang="en-US" smtClean="0"/>
              <a:t>26</a:t>
            </a:fld>
            <a:endParaRPr lang="en-US"/>
          </a:p>
        </p:txBody>
      </p:sp>
    </p:spTree>
    <p:extLst>
      <p:ext uri="{BB962C8B-B14F-4D97-AF65-F5344CB8AC3E}">
        <p14:creationId xmlns:p14="http://schemas.microsoft.com/office/powerpoint/2010/main" val="36595530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22079A1-32BF-4583-93DA-98A696DE87CB}" type="datetime1">
              <a:rPr lang="en-US" smtClean="0"/>
              <a:t>4/23/2018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D62346-1DA2-4CA7-9531-BC4B1BB21998}" type="slidenum">
              <a:rPr lang="en-US" smtClean="0"/>
              <a:t>‹#›</a:t>
            </a:fld>
            <a:endParaRPr lang="en-US"/>
          </a:p>
        </p:txBody>
      </p:sp>
    </p:spTree>
    <p:extLst>
      <p:ext uri="{BB962C8B-B14F-4D97-AF65-F5344CB8AC3E}">
        <p14:creationId xmlns:p14="http://schemas.microsoft.com/office/powerpoint/2010/main" val="1964785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D4489B-B48E-4B4F-916E-BAE8CEA55F6B}" type="datetime1">
              <a:rPr lang="en-US" smtClean="0"/>
              <a:t>4/23/2018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1245736" y="284176"/>
            <a:ext cx="946264" cy="365125"/>
          </a:xfrm>
        </p:spPr>
        <p:txBody>
          <a:bodyPr/>
          <a:lstStyle>
            <a:lvl1pPr>
              <a:defRPr sz="1600" b="1">
                <a:solidFill>
                  <a:srgbClr val="1F497D"/>
                </a:solidFill>
              </a:defRPr>
            </a:lvl1pPr>
          </a:lstStyle>
          <a:p>
            <a:fld id="{25D62346-1DA2-4CA7-9531-BC4B1BB21998}" type="slidenum">
              <a:rPr lang="en-US" smtClean="0"/>
              <a:pPr/>
              <a:t>‹#›</a:t>
            </a:fld>
            <a:endParaRPr lang="en-US" dirty="0"/>
          </a:p>
        </p:txBody>
      </p:sp>
    </p:spTree>
    <p:extLst>
      <p:ext uri="{BB962C8B-B14F-4D97-AF65-F5344CB8AC3E}">
        <p14:creationId xmlns:p14="http://schemas.microsoft.com/office/powerpoint/2010/main" val="11841489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BF2227FB-8209-4087-A1A0-550554788D11}" type="datetime1">
              <a:rPr lang="en-US" smtClean="0"/>
              <a:t>4/23/2018</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25D62346-1DA2-4CA7-9531-BC4B1BB21998}" type="slidenum">
              <a:rPr lang="en-US" smtClean="0"/>
              <a:t>‹#›</a:t>
            </a:fld>
            <a:endParaRPr lang="en-US"/>
          </a:p>
        </p:txBody>
      </p:sp>
    </p:spTree>
    <p:extLst>
      <p:ext uri="{BB962C8B-B14F-4D97-AF65-F5344CB8AC3E}">
        <p14:creationId xmlns:p14="http://schemas.microsoft.com/office/powerpoint/2010/main" val="34264747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A3559D6-19C8-4902-BD44-7AFFDFA611FA}" type="datetime1">
              <a:rPr lang="en-US" smtClean="0"/>
              <a:t>4/23/2018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5D62346-1DA2-4CA7-9531-BC4B1BB21998}" type="slidenum">
              <a:rPr lang="en-US" smtClean="0"/>
              <a:t>‹#›</a:t>
            </a:fld>
            <a:endParaRPr lang="en-US"/>
          </a:p>
        </p:txBody>
      </p:sp>
    </p:spTree>
    <p:extLst>
      <p:ext uri="{BB962C8B-B14F-4D97-AF65-F5344CB8AC3E}">
        <p14:creationId xmlns:p14="http://schemas.microsoft.com/office/powerpoint/2010/main" val="27216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A98F7FE-4613-4FDD-B5D2-963D0C127CB0}" type="datetime1">
              <a:rPr lang="en-US" smtClean="0"/>
              <a:t>4/23/2018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5D62346-1DA2-4CA7-9531-BC4B1BB21998}" type="slidenum">
              <a:rPr lang="en-US" smtClean="0"/>
              <a:t>‹#›</a:t>
            </a:fld>
            <a:endParaRPr lang="en-US"/>
          </a:p>
        </p:txBody>
      </p:sp>
    </p:spTree>
    <p:extLst>
      <p:ext uri="{BB962C8B-B14F-4D97-AF65-F5344CB8AC3E}">
        <p14:creationId xmlns:p14="http://schemas.microsoft.com/office/powerpoint/2010/main" val="1676534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F8657EF-E8E2-4C40-9D6E-456BD2531AA6}" type="datetime1">
              <a:rPr lang="en-US" smtClean="0"/>
              <a:t>4/23/2018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5D62346-1DA2-4CA7-9531-BC4B1BB21998}" type="slidenum">
              <a:rPr lang="en-US" smtClean="0"/>
              <a:t>‹#›</a:t>
            </a:fld>
            <a:endParaRPr lang="en-US"/>
          </a:p>
        </p:txBody>
      </p:sp>
    </p:spTree>
    <p:extLst>
      <p:ext uri="{BB962C8B-B14F-4D97-AF65-F5344CB8AC3E}">
        <p14:creationId xmlns:p14="http://schemas.microsoft.com/office/powerpoint/2010/main" val="5297184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8E78F9-51A8-491A-9308-C0AC7AD27345}" type="datetime1">
              <a:rPr lang="en-US" smtClean="0"/>
              <a:t>4/23/2018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5D62346-1DA2-4CA7-9531-BC4B1BB21998}" type="slidenum">
              <a:rPr lang="en-US" smtClean="0"/>
              <a:t>‹#›</a:t>
            </a:fld>
            <a:endParaRPr lang="en-US"/>
          </a:p>
        </p:txBody>
      </p:sp>
    </p:spTree>
    <p:extLst>
      <p:ext uri="{BB962C8B-B14F-4D97-AF65-F5344CB8AC3E}">
        <p14:creationId xmlns:p14="http://schemas.microsoft.com/office/powerpoint/2010/main" val="4015348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97BC115-7467-4A8F-82A7-12BC97475335}" type="datetime1">
              <a:rPr lang="en-US" smtClean="0"/>
              <a:t>4/23/2018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5D62346-1DA2-4CA7-9531-BC4B1BB21998}" type="slidenum">
              <a:rPr lang="en-US" smtClean="0"/>
              <a:t>‹#›</a:t>
            </a:fld>
            <a:endParaRPr lang="en-US"/>
          </a:p>
        </p:txBody>
      </p:sp>
    </p:spTree>
    <p:extLst>
      <p:ext uri="{BB962C8B-B14F-4D97-AF65-F5344CB8AC3E}">
        <p14:creationId xmlns:p14="http://schemas.microsoft.com/office/powerpoint/2010/main" val="4215255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F9DD522-06F5-4E24-A532-8493956A72BD}" type="datetime1">
              <a:rPr lang="en-US" smtClean="0"/>
              <a:t>4/23/2018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5D62346-1DA2-4CA7-9531-BC4B1BB21998}" type="slidenum">
              <a:rPr lang="en-US" smtClean="0"/>
              <a:t>‹#›</a:t>
            </a:fld>
            <a:endParaRPr lang="en-US"/>
          </a:p>
        </p:txBody>
      </p:sp>
    </p:spTree>
    <p:extLst>
      <p:ext uri="{BB962C8B-B14F-4D97-AF65-F5344CB8AC3E}">
        <p14:creationId xmlns:p14="http://schemas.microsoft.com/office/powerpoint/2010/main" val="3727610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835E9B-6BF9-43D7-9212-79B515A08921}" type="datetime1">
              <a:rPr lang="en-US" smtClean="0"/>
              <a:t>4/23/2018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D62346-1DA2-4CA7-9531-BC4B1BB21998}" type="slidenum">
              <a:rPr lang="en-US" smtClean="0"/>
              <a:t>‹#›</a:t>
            </a:fld>
            <a:endParaRPr lang="en-US"/>
          </a:p>
        </p:txBody>
      </p:sp>
    </p:spTree>
    <p:extLst>
      <p:ext uri="{BB962C8B-B14F-4D97-AF65-F5344CB8AC3E}">
        <p14:creationId xmlns:p14="http://schemas.microsoft.com/office/powerpoint/2010/main" val="1391980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95571328-B0B7-4760-BF4F-CABA15614587}" type="datetime1">
              <a:rPr lang="en-US" smtClean="0"/>
              <a:t>4/23/2018</a:t>
            </a:fld>
            <a:endParaRPr lang="en-US"/>
          </a:p>
        </p:txBody>
      </p:sp>
      <p:sp>
        <p:nvSpPr>
          <p:cNvPr id="5" name="Footer Placeholder 4"/>
          <p:cNvSpPr>
            <a:spLocks noGrp="1"/>
          </p:cNvSpPr>
          <p:nvPr>
            <p:ph type="ftr" sz="quarter" idx="11"/>
          </p:nvPr>
        </p:nvSpPr>
        <p:spPr>
          <a:xfrm>
            <a:off x="3776135" y="6422854"/>
            <a:ext cx="4279669" cy="365125"/>
          </a:xfrm>
        </p:spPr>
        <p:txBody>
          <a:bodyPr/>
          <a:lstStyle/>
          <a:p>
            <a:endParaRPr lang="en-US"/>
          </a:p>
        </p:txBody>
      </p:sp>
      <p:sp>
        <p:nvSpPr>
          <p:cNvPr id="6" name="Slide Number Placeholder 5"/>
          <p:cNvSpPr>
            <a:spLocks noGrp="1"/>
          </p:cNvSpPr>
          <p:nvPr>
            <p:ph type="sldNum" sz="quarter" idx="12"/>
          </p:nvPr>
        </p:nvSpPr>
        <p:spPr>
          <a:xfrm>
            <a:off x="8073048" y="6422854"/>
            <a:ext cx="879759" cy="365125"/>
          </a:xfrm>
        </p:spPr>
        <p:txBody>
          <a:bodyPr/>
          <a:lstStyle/>
          <a:p>
            <a:fld id="{25D62346-1DA2-4CA7-9531-BC4B1BB21998}" type="slidenum">
              <a:rPr lang="en-US" smtClean="0"/>
              <a:t>‹#›</a:t>
            </a:fld>
            <a:endParaRPr lang="en-US"/>
          </a:p>
        </p:txBody>
      </p:sp>
    </p:spTree>
    <p:extLst>
      <p:ext uri="{BB962C8B-B14F-4D97-AF65-F5344CB8AC3E}">
        <p14:creationId xmlns:p14="http://schemas.microsoft.com/office/powerpoint/2010/main" val="8599093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23FF3-2CFA-4F50-AC63-206FB02BD4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7C65FCD-ABC5-4593-8FC9-A07EEAB0527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363F637-1DA0-4874-8C1A-86AEBBF2B015}"/>
              </a:ext>
            </a:extLst>
          </p:cNvPr>
          <p:cNvSpPr>
            <a:spLocks noGrp="1"/>
          </p:cNvSpPr>
          <p:nvPr>
            <p:ph type="dt" sz="half" idx="10"/>
          </p:nvPr>
        </p:nvSpPr>
        <p:spPr/>
        <p:txBody>
          <a:bodyPr/>
          <a:lstStyle/>
          <a:p>
            <a:fld id="{222079A1-32BF-4583-93DA-98A696DE87CB}" type="datetime1">
              <a:rPr lang="en-US" smtClean="0"/>
              <a:t>4/23/2018</a:t>
            </a:fld>
            <a:endParaRPr lang="en-US"/>
          </a:p>
        </p:txBody>
      </p:sp>
      <p:sp>
        <p:nvSpPr>
          <p:cNvPr id="5" name="Footer Placeholder 4">
            <a:extLst>
              <a:ext uri="{FF2B5EF4-FFF2-40B4-BE49-F238E27FC236}">
                <a16:creationId xmlns:a16="http://schemas.microsoft.com/office/drawing/2014/main" id="{C7B1D85A-A73D-4688-82EC-A06ADEBD09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6E8085-9BCC-4824-BAEF-A0AA94653C44}"/>
              </a:ext>
            </a:extLst>
          </p:cNvPr>
          <p:cNvSpPr>
            <a:spLocks noGrp="1"/>
          </p:cNvSpPr>
          <p:nvPr>
            <p:ph type="sldNum" sz="quarter" idx="12"/>
          </p:nvPr>
        </p:nvSpPr>
        <p:spPr/>
        <p:txBody>
          <a:bodyPr/>
          <a:lstStyle/>
          <a:p>
            <a:fld id="{25D62346-1DA2-4CA7-9531-BC4B1BB21998}" type="slidenum">
              <a:rPr lang="en-US" smtClean="0"/>
              <a:t>‹#›</a:t>
            </a:fld>
            <a:endParaRPr lang="en-US"/>
          </a:p>
        </p:txBody>
      </p:sp>
    </p:spTree>
    <p:extLst>
      <p:ext uri="{BB962C8B-B14F-4D97-AF65-F5344CB8AC3E}">
        <p14:creationId xmlns:p14="http://schemas.microsoft.com/office/powerpoint/2010/main" val="1660529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F0DD9-A839-4C83-BD70-EB7DE0D32AE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EBDE57B-6574-4DFC-B606-24C276A5FBD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7C2AC4-E36D-425C-B59D-CF049BDD21E5}"/>
              </a:ext>
            </a:extLst>
          </p:cNvPr>
          <p:cNvSpPr>
            <a:spLocks noGrp="1"/>
          </p:cNvSpPr>
          <p:nvPr>
            <p:ph type="dt" sz="half" idx="10"/>
          </p:nvPr>
        </p:nvSpPr>
        <p:spPr/>
        <p:txBody>
          <a:bodyPr/>
          <a:lstStyle/>
          <a:p>
            <a:fld id="{1FD4489B-B48E-4B4F-916E-BAE8CEA55F6B}" type="datetime1">
              <a:rPr lang="en-US" smtClean="0"/>
              <a:t>4/23/2018</a:t>
            </a:fld>
            <a:endParaRPr lang="en-US"/>
          </a:p>
        </p:txBody>
      </p:sp>
      <p:sp>
        <p:nvSpPr>
          <p:cNvPr id="5" name="Footer Placeholder 4">
            <a:extLst>
              <a:ext uri="{FF2B5EF4-FFF2-40B4-BE49-F238E27FC236}">
                <a16:creationId xmlns:a16="http://schemas.microsoft.com/office/drawing/2014/main" id="{3167BEA0-2FB4-423E-A293-F3E0C27BE9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E3B8C3-10A5-4BC6-82B7-8E983118F45C}"/>
              </a:ext>
            </a:extLst>
          </p:cNvPr>
          <p:cNvSpPr>
            <a:spLocks noGrp="1"/>
          </p:cNvSpPr>
          <p:nvPr>
            <p:ph type="sldNum" sz="quarter" idx="12"/>
          </p:nvPr>
        </p:nvSpPr>
        <p:spPr/>
        <p:txBody>
          <a:bodyPr/>
          <a:lstStyle/>
          <a:p>
            <a:fld id="{25D62346-1DA2-4CA7-9531-BC4B1BB21998}" type="slidenum">
              <a:rPr lang="en-US" smtClean="0"/>
              <a:pPr/>
              <a:t>‹#›</a:t>
            </a:fld>
            <a:endParaRPr lang="en-US" dirty="0"/>
          </a:p>
        </p:txBody>
      </p:sp>
    </p:spTree>
    <p:extLst>
      <p:ext uri="{BB962C8B-B14F-4D97-AF65-F5344CB8AC3E}">
        <p14:creationId xmlns:p14="http://schemas.microsoft.com/office/powerpoint/2010/main" val="24623816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288F9-29E6-40A3-9CA0-09BA3C39635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ADDE5D0-D4E8-424E-BC8E-D71CFDB1337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AC946EA-22AB-470A-A86F-F0C63FA44728}"/>
              </a:ext>
            </a:extLst>
          </p:cNvPr>
          <p:cNvSpPr>
            <a:spLocks noGrp="1"/>
          </p:cNvSpPr>
          <p:nvPr>
            <p:ph type="dt" sz="half" idx="10"/>
          </p:nvPr>
        </p:nvSpPr>
        <p:spPr/>
        <p:txBody>
          <a:bodyPr/>
          <a:lstStyle/>
          <a:p>
            <a:fld id="{BF2227FB-8209-4087-A1A0-550554788D11}" type="datetime1">
              <a:rPr lang="en-US" smtClean="0"/>
              <a:t>4/23/2018</a:t>
            </a:fld>
            <a:endParaRPr lang="en-US"/>
          </a:p>
        </p:txBody>
      </p:sp>
      <p:sp>
        <p:nvSpPr>
          <p:cNvPr id="5" name="Footer Placeholder 4">
            <a:extLst>
              <a:ext uri="{FF2B5EF4-FFF2-40B4-BE49-F238E27FC236}">
                <a16:creationId xmlns:a16="http://schemas.microsoft.com/office/drawing/2014/main" id="{5346CC60-FBB7-449A-9FE6-EB6FE225EF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602A37-7099-457E-8892-F9CC78FB9870}"/>
              </a:ext>
            </a:extLst>
          </p:cNvPr>
          <p:cNvSpPr>
            <a:spLocks noGrp="1"/>
          </p:cNvSpPr>
          <p:nvPr>
            <p:ph type="sldNum" sz="quarter" idx="12"/>
          </p:nvPr>
        </p:nvSpPr>
        <p:spPr/>
        <p:txBody>
          <a:bodyPr/>
          <a:lstStyle/>
          <a:p>
            <a:fld id="{25D62346-1DA2-4CA7-9531-BC4B1BB21998}" type="slidenum">
              <a:rPr lang="en-US" smtClean="0"/>
              <a:t>‹#›</a:t>
            </a:fld>
            <a:endParaRPr lang="en-US"/>
          </a:p>
        </p:txBody>
      </p:sp>
    </p:spTree>
    <p:extLst>
      <p:ext uri="{BB962C8B-B14F-4D97-AF65-F5344CB8AC3E}">
        <p14:creationId xmlns:p14="http://schemas.microsoft.com/office/powerpoint/2010/main" val="37809454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213D0-1180-472C-823C-D59B9023556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98209B-5DC7-4ED0-A845-183F4B378FE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20135CE-005F-4205-9298-2888CC857CC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95CC0A8-4C39-434A-BDC7-985F7E988E26}"/>
              </a:ext>
            </a:extLst>
          </p:cNvPr>
          <p:cNvSpPr>
            <a:spLocks noGrp="1"/>
          </p:cNvSpPr>
          <p:nvPr>
            <p:ph type="dt" sz="half" idx="10"/>
          </p:nvPr>
        </p:nvSpPr>
        <p:spPr/>
        <p:txBody>
          <a:bodyPr/>
          <a:lstStyle/>
          <a:p>
            <a:fld id="{5A3559D6-19C8-4902-BD44-7AFFDFA611FA}" type="datetime1">
              <a:rPr lang="en-US" smtClean="0"/>
              <a:t>4/23/2018</a:t>
            </a:fld>
            <a:endParaRPr lang="en-US"/>
          </a:p>
        </p:txBody>
      </p:sp>
      <p:sp>
        <p:nvSpPr>
          <p:cNvPr id="6" name="Footer Placeholder 5">
            <a:extLst>
              <a:ext uri="{FF2B5EF4-FFF2-40B4-BE49-F238E27FC236}">
                <a16:creationId xmlns:a16="http://schemas.microsoft.com/office/drawing/2014/main" id="{73DBAE73-87CE-4B6C-8E7E-1E50ACB7765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D04FE93-FA0B-4D56-873F-5BD8EC5C52B8}"/>
              </a:ext>
            </a:extLst>
          </p:cNvPr>
          <p:cNvSpPr>
            <a:spLocks noGrp="1"/>
          </p:cNvSpPr>
          <p:nvPr>
            <p:ph type="sldNum" sz="quarter" idx="12"/>
          </p:nvPr>
        </p:nvSpPr>
        <p:spPr/>
        <p:txBody>
          <a:bodyPr/>
          <a:lstStyle/>
          <a:p>
            <a:fld id="{25D62346-1DA2-4CA7-9531-BC4B1BB21998}" type="slidenum">
              <a:rPr lang="en-US" smtClean="0"/>
              <a:t>‹#›</a:t>
            </a:fld>
            <a:endParaRPr lang="en-US"/>
          </a:p>
        </p:txBody>
      </p:sp>
    </p:spTree>
    <p:extLst>
      <p:ext uri="{BB962C8B-B14F-4D97-AF65-F5344CB8AC3E}">
        <p14:creationId xmlns:p14="http://schemas.microsoft.com/office/powerpoint/2010/main" val="35713402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D885C-C99D-4E22-ABA9-5D33A7D58F4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E487244-EB5C-4B5F-921C-3C4BA89E09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CC7A723-D5FF-45E1-9664-F6C53F11DDE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AE60384-1076-4782-AFDE-53149F589D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52519DF-50CA-4052-8BDF-AB74CE74F97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5858CED-2E0E-4D2D-9126-D0A075EB98CD}"/>
              </a:ext>
            </a:extLst>
          </p:cNvPr>
          <p:cNvSpPr>
            <a:spLocks noGrp="1"/>
          </p:cNvSpPr>
          <p:nvPr>
            <p:ph type="dt" sz="half" idx="10"/>
          </p:nvPr>
        </p:nvSpPr>
        <p:spPr/>
        <p:txBody>
          <a:bodyPr/>
          <a:lstStyle/>
          <a:p>
            <a:fld id="{EA98F7FE-4613-4FDD-B5D2-963D0C127CB0}" type="datetime1">
              <a:rPr lang="en-US" smtClean="0"/>
              <a:t>4/23/2018</a:t>
            </a:fld>
            <a:endParaRPr lang="en-US"/>
          </a:p>
        </p:txBody>
      </p:sp>
      <p:sp>
        <p:nvSpPr>
          <p:cNvPr id="8" name="Footer Placeholder 7">
            <a:extLst>
              <a:ext uri="{FF2B5EF4-FFF2-40B4-BE49-F238E27FC236}">
                <a16:creationId xmlns:a16="http://schemas.microsoft.com/office/drawing/2014/main" id="{99FC90EC-8287-4DFA-B2C3-350069825AA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A65B34D-A3CA-4A49-8B0F-F7F67FF7D4D0}"/>
              </a:ext>
            </a:extLst>
          </p:cNvPr>
          <p:cNvSpPr>
            <a:spLocks noGrp="1"/>
          </p:cNvSpPr>
          <p:nvPr>
            <p:ph type="sldNum" sz="quarter" idx="12"/>
          </p:nvPr>
        </p:nvSpPr>
        <p:spPr/>
        <p:txBody>
          <a:bodyPr/>
          <a:lstStyle/>
          <a:p>
            <a:fld id="{25D62346-1DA2-4CA7-9531-BC4B1BB21998}" type="slidenum">
              <a:rPr lang="en-US" smtClean="0"/>
              <a:t>‹#›</a:t>
            </a:fld>
            <a:endParaRPr lang="en-US"/>
          </a:p>
        </p:txBody>
      </p:sp>
    </p:spTree>
    <p:extLst>
      <p:ext uri="{BB962C8B-B14F-4D97-AF65-F5344CB8AC3E}">
        <p14:creationId xmlns:p14="http://schemas.microsoft.com/office/powerpoint/2010/main" val="3510039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7CD25-5C2A-4AF0-848E-95CC01BE649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F1BD4ED-5DC0-470D-B3E3-17E95FB33D39}"/>
              </a:ext>
            </a:extLst>
          </p:cNvPr>
          <p:cNvSpPr>
            <a:spLocks noGrp="1"/>
          </p:cNvSpPr>
          <p:nvPr>
            <p:ph type="dt" sz="half" idx="10"/>
          </p:nvPr>
        </p:nvSpPr>
        <p:spPr/>
        <p:txBody>
          <a:bodyPr/>
          <a:lstStyle/>
          <a:p>
            <a:fld id="{BF8657EF-E8E2-4C40-9D6E-456BD2531AA6}" type="datetime1">
              <a:rPr lang="en-US" smtClean="0"/>
              <a:t>4/23/2018</a:t>
            </a:fld>
            <a:endParaRPr lang="en-US"/>
          </a:p>
        </p:txBody>
      </p:sp>
      <p:sp>
        <p:nvSpPr>
          <p:cNvPr id="4" name="Footer Placeholder 3">
            <a:extLst>
              <a:ext uri="{FF2B5EF4-FFF2-40B4-BE49-F238E27FC236}">
                <a16:creationId xmlns:a16="http://schemas.microsoft.com/office/drawing/2014/main" id="{0968EBAB-D42A-405C-A4BE-231361FBBF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492D11-45CF-4E47-B3D3-8B895C105522}"/>
              </a:ext>
            </a:extLst>
          </p:cNvPr>
          <p:cNvSpPr>
            <a:spLocks noGrp="1"/>
          </p:cNvSpPr>
          <p:nvPr>
            <p:ph type="sldNum" sz="quarter" idx="12"/>
          </p:nvPr>
        </p:nvSpPr>
        <p:spPr/>
        <p:txBody>
          <a:bodyPr/>
          <a:lstStyle/>
          <a:p>
            <a:fld id="{25D62346-1DA2-4CA7-9531-BC4B1BB21998}" type="slidenum">
              <a:rPr lang="en-US" smtClean="0"/>
              <a:t>‹#›</a:t>
            </a:fld>
            <a:endParaRPr lang="en-US"/>
          </a:p>
        </p:txBody>
      </p:sp>
    </p:spTree>
    <p:extLst>
      <p:ext uri="{BB962C8B-B14F-4D97-AF65-F5344CB8AC3E}">
        <p14:creationId xmlns:p14="http://schemas.microsoft.com/office/powerpoint/2010/main" val="10672398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E98DB6-5C50-47DF-A68C-7B3531D6205A}"/>
              </a:ext>
            </a:extLst>
          </p:cNvPr>
          <p:cNvSpPr>
            <a:spLocks noGrp="1"/>
          </p:cNvSpPr>
          <p:nvPr>
            <p:ph type="dt" sz="half" idx="10"/>
          </p:nvPr>
        </p:nvSpPr>
        <p:spPr/>
        <p:txBody>
          <a:bodyPr/>
          <a:lstStyle/>
          <a:p>
            <a:fld id="{128E78F9-51A8-491A-9308-C0AC7AD27345}" type="datetime1">
              <a:rPr lang="en-US" smtClean="0"/>
              <a:t>4/23/2018</a:t>
            </a:fld>
            <a:endParaRPr lang="en-US"/>
          </a:p>
        </p:txBody>
      </p:sp>
      <p:sp>
        <p:nvSpPr>
          <p:cNvPr id="3" name="Footer Placeholder 2">
            <a:extLst>
              <a:ext uri="{FF2B5EF4-FFF2-40B4-BE49-F238E27FC236}">
                <a16:creationId xmlns:a16="http://schemas.microsoft.com/office/drawing/2014/main" id="{90B08F1F-7589-4ADB-92A8-9A733596C31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885428F-D385-420B-BFB3-99C43D26EDF1}"/>
              </a:ext>
            </a:extLst>
          </p:cNvPr>
          <p:cNvSpPr>
            <a:spLocks noGrp="1"/>
          </p:cNvSpPr>
          <p:nvPr>
            <p:ph type="sldNum" sz="quarter" idx="12"/>
          </p:nvPr>
        </p:nvSpPr>
        <p:spPr/>
        <p:txBody>
          <a:bodyPr/>
          <a:lstStyle/>
          <a:p>
            <a:fld id="{25D62346-1DA2-4CA7-9531-BC4B1BB21998}" type="slidenum">
              <a:rPr lang="en-US" smtClean="0"/>
              <a:t>‹#›</a:t>
            </a:fld>
            <a:endParaRPr lang="en-US"/>
          </a:p>
        </p:txBody>
      </p:sp>
    </p:spTree>
    <p:extLst>
      <p:ext uri="{BB962C8B-B14F-4D97-AF65-F5344CB8AC3E}">
        <p14:creationId xmlns:p14="http://schemas.microsoft.com/office/powerpoint/2010/main" val="17333854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0112F-0AD2-4987-A2C8-DAB2CCD1BA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2896C21-E3B4-4227-BC07-54B85508CB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09BAD68-E4EC-4E22-94BC-9FDB32D86F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A352B90-A7B7-4CDE-85B1-2478427C76C7}"/>
              </a:ext>
            </a:extLst>
          </p:cNvPr>
          <p:cNvSpPr>
            <a:spLocks noGrp="1"/>
          </p:cNvSpPr>
          <p:nvPr>
            <p:ph type="dt" sz="half" idx="10"/>
          </p:nvPr>
        </p:nvSpPr>
        <p:spPr/>
        <p:txBody>
          <a:bodyPr/>
          <a:lstStyle/>
          <a:p>
            <a:fld id="{497BC115-7467-4A8F-82A7-12BC97475335}" type="datetime1">
              <a:rPr lang="en-US" smtClean="0"/>
              <a:t>4/23/2018</a:t>
            </a:fld>
            <a:endParaRPr lang="en-US"/>
          </a:p>
        </p:txBody>
      </p:sp>
      <p:sp>
        <p:nvSpPr>
          <p:cNvPr id="6" name="Footer Placeholder 5">
            <a:extLst>
              <a:ext uri="{FF2B5EF4-FFF2-40B4-BE49-F238E27FC236}">
                <a16:creationId xmlns:a16="http://schemas.microsoft.com/office/drawing/2014/main" id="{AAD85CAA-431A-44BF-9FB2-9F60047CCE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E4D33DA-FB95-4C8E-BB7C-1C5F0EFE9831}"/>
              </a:ext>
            </a:extLst>
          </p:cNvPr>
          <p:cNvSpPr>
            <a:spLocks noGrp="1"/>
          </p:cNvSpPr>
          <p:nvPr>
            <p:ph type="sldNum" sz="quarter" idx="12"/>
          </p:nvPr>
        </p:nvSpPr>
        <p:spPr/>
        <p:txBody>
          <a:bodyPr/>
          <a:lstStyle/>
          <a:p>
            <a:fld id="{25D62346-1DA2-4CA7-9531-BC4B1BB21998}" type="slidenum">
              <a:rPr lang="en-US" smtClean="0"/>
              <a:t>‹#›</a:t>
            </a:fld>
            <a:endParaRPr lang="en-US"/>
          </a:p>
        </p:txBody>
      </p:sp>
    </p:spTree>
    <p:extLst>
      <p:ext uri="{BB962C8B-B14F-4D97-AF65-F5344CB8AC3E}">
        <p14:creationId xmlns:p14="http://schemas.microsoft.com/office/powerpoint/2010/main" val="1887498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4D89A-AA11-42DC-9053-19B660E9BD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832A6B4-4414-49D2-9488-1F7AE7FD63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CC1232C-17C6-4291-90C3-7A0786271F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4C3C99E-4D02-47C4-8213-632DF6051C85}"/>
              </a:ext>
            </a:extLst>
          </p:cNvPr>
          <p:cNvSpPr>
            <a:spLocks noGrp="1"/>
          </p:cNvSpPr>
          <p:nvPr>
            <p:ph type="dt" sz="half" idx="10"/>
          </p:nvPr>
        </p:nvSpPr>
        <p:spPr/>
        <p:txBody>
          <a:bodyPr/>
          <a:lstStyle/>
          <a:p>
            <a:fld id="{8F9DD522-06F5-4E24-A532-8493956A72BD}" type="datetime1">
              <a:rPr lang="en-US" smtClean="0"/>
              <a:t>4/23/2018</a:t>
            </a:fld>
            <a:endParaRPr lang="en-US"/>
          </a:p>
        </p:txBody>
      </p:sp>
      <p:sp>
        <p:nvSpPr>
          <p:cNvPr id="6" name="Footer Placeholder 5">
            <a:extLst>
              <a:ext uri="{FF2B5EF4-FFF2-40B4-BE49-F238E27FC236}">
                <a16:creationId xmlns:a16="http://schemas.microsoft.com/office/drawing/2014/main" id="{03C6D081-D858-4F01-8275-CF45A1D9A4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5EE1A58-429B-46E8-99AA-E131928900A1}"/>
              </a:ext>
            </a:extLst>
          </p:cNvPr>
          <p:cNvSpPr>
            <a:spLocks noGrp="1"/>
          </p:cNvSpPr>
          <p:nvPr>
            <p:ph type="sldNum" sz="quarter" idx="12"/>
          </p:nvPr>
        </p:nvSpPr>
        <p:spPr/>
        <p:txBody>
          <a:bodyPr/>
          <a:lstStyle/>
          <a:p>
            <a:fld id="{25D62346-1DA2-4CA7-9531-BC4B1BB21998}" type="slidenum">
              <a:rPr lang="en-US" smtClean="0"/>
              <a:t>‹#›</a:t>
            </a:fld>
            <a:endParaRPr lang="en-US"/>
          </a:p>
        </p:txBody>
      </p:sp>
    </p:spTree>
    <p:extLst>
      <p:ext uri="{BB962C8B-B14F-4D97-AF65-F5344CB8AC3E}">
        <p14:creationId xmlns:p14="http://schemas.microsoft.com/office/powerpoint/2010/main" val="13933325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E3659-C6C9-4216-9007-38DE7819029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5C3D470-34D2-4583-BDC6-267CAB96663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18096-C8C0-40D3-913B-FE3C767E8CB8}"/>
              </a:ext>
            </a:extLst>
          </p:cNvPr>
          <p:cNvSpPr>
            <a:spLocks noGrp="1"/>
          </p:cNvSpPr>
          <p:nvPr>
            <p:ph type="dt" sz="half" idx="10"/>
          </p:nvPr>
        </p:nvSpPr>
        <p:spPr/>
        <p:txBody>
          <a:bodyPr/>
          <a:lstStyle/>
          <a:p>
            <a:fld id="{E4835E9B-6BF9-43D7-9212-79B515A08921}" type="datetime1">
              <a:rPr lang="en-US" smtClean="0"/>
              <a:t>4/23/2018</a:t>
            </a:fld>
            <a:endParaRPr lang="en-US"/>
          </a:p>
        </p:txBody>
      </p:sp>
      <p:sp>
        <p:nvSpPr>
          <p:cNvPr id="5" name="Footer Placeholder 4">
            <a:extLst>
              <a:ext uri="{FF2B5EF4-FFF2-40B4-BE49-F238E27FC236}">
                <a16:creationId xmlns:a16="http://schemas.microsoft.com/office/drawing/2014/main" id="{5EB67D0C-809C-4B73-9575-50618FF772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B08AC6-A977-4F6B-9066-2C90CF1D3F48}"/>
              </a:ext>
            </a:extLst>
          </p:cNvPr>
          <p:cNvSpPr>
            <a:spLocks noGrp="1"/>
          </p:cNvSpPr>
          <p:nvPr>
            <p:ph type="sldNum" sz="quarter" idx="12"/>
          </p:nvPr>
        </p:nvSpPr>
        <p:spPr/>
        <p:txBody>
          <a:bodyPr/>
          <a:lstStyle/>
          <a:p>
            <a:fld id="{25D62346-1DA2-4CA7-9531-BC4B1BB21998}" type="slidenum">
              <a:rPr lang="en-US" smtClean="0"/>
              <a:t>‹#›</a:t>
            </a:fld>
            <a:endParaRPr lang="en-US"/>
          </a:p>
        </p:txBody>
      </p:sp>
    </p:spTree>
    <p:extLst>
      <p:ext uri="{BB962C8B-B14F-4D97-AF65-F5344CB8AC3E}">
        <p14:creationId xmlns:p14="http://schemas.microsoft.com/office/powerpoint/2010/main" val="33503175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F25C52-52AA-4B3E-BC42-EFEAFC77A16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B2E5EE-F5B0-4E98-9D44-5D482C768AD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8F07BB-5FD1-47A0-A793-1E10A90EEBDA}"/>
              </a:ext>
            </a:extLst>
          </p:cNvPr>
          <p:cNvSpPr>
            <a:spLocks noGrp="1"/>
          </p:cNvSpPr>
          <p:nvPr>
            <p:ph type="dt" sz="half" idx="10"/>
          </p:nvPr>
        </p:nvSpPr>
        <p:spPr/>
        <p:txBody>
          <a:bodyPr/>
          <a:lstStyle/>
          <a:p>
            <a:fld id="{95571328-B0B7-4760-BF4F-CABA15614587}" type="datetime1">
              <a:rPr lang="en-US" smtClean="0"/>
              <a:t>4/23/2018</a:t>
            </a:fld>
            <a:endParaRPr lang="en-US"/>
          </a:p>
        </p:txBody>
      </p:sp>
      <p:sp>
        <p:nvSpPr>
          <p:cNvPr id="5" name="Footer Placeholder 4">
            <a:extLst>
              <a:ext uri="{FF2B5EF4-FFF2-40B4-BE49-F238E27FC236}">
                <a16:creationId xmlns:a16="http://schemas.microsoft.com/office/drawing/2014/main" id="{960DBD53-DBC1-4E7E-8782-EEDC5D2925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FAD70F-3043-48E4-AECC-9A82067E8C59}"/>
              </a:ext>
            </a:extLst>
          </p:cNvPr>
          <p:cNvSpPr>
            <a:spLocks noGrp="1"/>
          </p:cNvSpPr>
          <p:nvPr>
            <p:ph type="sldNum" sz="quarter" idx="12"/>
          </p:nvPr>
        </p:nvSpPr>
        <p:spPr/>
        <p:txBody>
          <a:bodyPr/>
          <a:lstStyle/>
          <a:p>
            <a:fld id="{25D62346-1DA2-4CA7-9531-BC4B1BB21998}" type="slidenum">
              <a:rPr lang="en-US" smtClean="0"/>
              <a:t>‹#›</a:t>
            </a:fld>
            <a:endParaRPr lang="en-US"/>
          </a:p>
        </p:txBody>
      </p:sp>
    </p:spTree>
    <p:extLst>
      <p:ext uri="{BB962C8B-B14F-4D97-AF65-F5344CB8AC3E}">
        <p14:creationId xmlns:p14="http://schemas.microsoft.com/office/powerpoint/2010/main" val="14680525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0AB821A8-AF27-4335-8A63-81F7462F3DCF}" type="datetime1">
              <a:rPr lang="en-US" smtClean="0"/>
              <a:t>4/23/2018</a:t>
            </a:fld>
            <a:endParaRPr lang="en-US"/>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25D62346-1DA2-4CA7-9531-BC4B1BB21998}" type="slidenum">
              <a:rPr lang="en-US" smtClean="0"/>
              <a:t>‹#›</a:t>
            </a:fld>
            <a:endParaRPr lang="en-US"/>
          </a:p>
        </p:txBody>
      </p:sp>
    </p:spTree>
    <p:extLst>
      <p:ext uri="{BB962C8B-B14F-4D97-AF65-F5344CB8AC3E}">
        <p14:creationId xmlns:p14="http://schemas.microsoft.com/office/powerpoint/2010/main" val="112898749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2A745A-B198-433F-87FF-402AFB6F4D7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0EEB603-A5D8-4FD5-9EAD-62412478C8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ECD8D10-A337-43BA-A173-0CFC56A0B7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AB821A8-AF27-4335-8A63-81F7462F3DCF}" type="datetime1">
              <a:rPr lang="en-US" smtClean="0"/>
              <a:t>4/23/2018</a:t>
            </a:fld>
            <a:endParaRPr lang="en-US"/>
          </a:p>
        </p:txBody>
      </p:sp>
      <p:sp>
        <p:nvSpPr>
          <p:cNvPr id="5" name="Footer Placeholder 4">
            <a:extLst>
              <a:ext uri="{FF2B5EF4-FFF2-40B4-BE49-F238E27FC236}">
                <a16:creationId xmlns:a16="http://schemas.microsoft.com/office/drawing/2014/main" id="{C767A724-0C8B-434C-AE7E-B53641A6B1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3D5E4C1-25F0-400A-A88E-A3E0BDE2BE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D62346-1DA2-4CA7-9531-BC4B1BB21998}" type="slidenum">
              <a:rPr lang="en-US" smtClean="0"/>
              <a:t>‹#›</a:t>
            </a:fld>
            <a:endParaRPr lang="en-US"/>
          </a:p>
        </p:txBody>
      </p:sp>
    </p:spTree>
    <p:extLst>
      <p:ext uri="{BB962C8B-B14F-4D97-AF65-F5344CB8AC3E}">
        <p14:creationId xmlns:p14="http://schemas.microsoft.com/office/powerpoint/2010/main" val="32096996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image" Target="../media/image11.gif"/><Relationship Id="rId1" Type="http://schemas.openxmlformats.org/officeDocument/2006/relationships/slideLayout" Target="../slideLayouts/slideLayout13.xml"/><Relationship Id="rId5" Type="http://schemas.openxmlformats.org/officeDocument/2006/relationships/image" Target="../media/image14.gif"/><Relationship Id="rId4" Type="http://schemas.openxmlformats.org/officeDocument/2006/relationships/image" Target="../media/image13.gif"/></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28.gif"/><Relationship Id="rId3" Type="http://schemas.openxmlformats.org/officeDocument/2006/relationships/image" Target="../media/image23.gif"/><Relationship Id="rId7" Type="http://schemas.openxmlformats.org/officeDocument/2006/relationships/image" Target="../media/image27.gif"/><Relationship Id="rId12" Type="http://schemas.openxmlformats.org/officeDocument/2006/relationships/image" Target="../media/image32.gif"/><Relationship Id="rId2" Type="http://schemas.openxmlformats.org/officeDocument/2006/relationships/image" Target="../media/image22.gif"/><Relationship Id="rId1" Type="http://schemas.openxmlformats.org/officeDocument/2006/relationships/slideLayout" Target="../slideLayouts/slideLayout2.xml"/><Relationship Id="rId6" Type="http://schemas.openxmlformats.org/officeDocument/2006/relationships/image" Target="../media/image26.gif"/><Relationship Id="rId11" Type="http://schemas.openxmlformats.org/officeDocument/2006/relationships/image" Target="../media/image31.gif"/><Relationship Id="rId5" Type="http://schemas.openxmlformats.org/officeDocument/2006/relationships/image" Target="../media/image25.gif"/><Relationship Id="rId10" Type="http://schemas.openxmlformats.org/officeDocument/2006/relationships/image" Target="../media/image30.gif"/><Relationship Id="rId4" Type="http://schemas.openxmlformats.org/officeDocument/2006/relationships/image" Target="../media/image24.gif"/><Relationship Id="rId9" Type="http://schemas.openxmlformats.org/officeDocument/2006/relationships/image" Target="../media/image29.gif"/></Relationships>
</file>

<file path=ppt/slides/_rels/slide1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4.gif"/></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4.png"/><Relationship Id="rId4"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24.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image" Target="../media/image40.jpg"/><Relationship Id="rId1" Type="http://schemas.openxmlformats.org/officeDocument/2006/relationships/slideLayout" Target="../slideLayouts/slideLayout2.xml"/><Relationship Id="rId4" Type="http://schemas.openxmlformats.org/officeDocument/2006/relationships/image" Target="../media/image42.jpeg"/></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chemeClr val="bg2">
                <a:shade val="91000"/>
                <a:satMod val="105000"/>
              </a:schemeClr>
            </a:duotone>
          </a:blip>
          <a:tile tx="0" ty="0" sx="100000" sy="100000" flip="none" algn="tl"/>
        </a:blip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32A8BD2C-0831-41E6-860D-CF50BDB52D7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5497"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19" name="Picture 18" descr="A large body of water surrounded by trees&#10;&#10;Description generated with very high confidence">
            <a:extLst>
              <a:ext uri="{FF2B5EF4-FFF2-40B4-BE49-F238E27FC236}">
                <a16:creationId xmlns:a16="http://schemas.microsoft.com/office/drawing/2014/main" id="{C45E16BC-5D4D-4D25-B4CE-309000C2B1FC}"/>
              </a:ext>
            </a:extLst>
          </p:cNvPr>
          <p:cNvPicPr>
            <a:picLocks noChangeAspect="1"/>
          </p:cNvPicPr>
          <p:nvPr/>
        </p:nvPicPr>
        <p:blipFill rotWithShape="1">
          <a:blip r:embed="rId4">
            <a:extLst>
              <a:ext uri="{28A0092B-C50C-407E-A947-70E740481C1C}">
                <a14:useLocalDpi xmlns:a14="http://schemas.microsoft.com/office/drawing/2010/main" val="0"/>
              </a:ext>
            </a:extLst>
          </a:blip>
          <a:srcRect t="451" b="4565"/>
          <a:stretch/>
        </p:blipFill>
        <p:spPr>
          <a:xfrm>
            <a:off x="394792" y="391802"/>
            <a:ext cx="5289001" cy="6126480"/>
          </a:xfrm>
          <a:prstGeom prst="rect">
            <a:avLst/>
          </a:prstGeom>
        </p:spPr>
      </p:pic>
      <p:sp>
        <p:nvSpPr>
          <p:cNvPr id="2" name="Title 1">
            <a:extLst>
              <a:ext uri="{FF2B5EF4-FFF2-40B4-BE49-F238E27FC236}">
                <a16:creationId xmlns:a16="http://schemas.microsoft.com/office/drawing/2014/main" id="{53C44D61-9940-40E3-AC7F-F32409813B7E}"/>
              </a:ext>
            </a:extLst>
          </p:cNvPr>
          <p:cNvSpPr>
            <a:spLocks noGrp="1"/>
          </p:cNvSpPr>
          <p:nvPr>
            <p:ph type="ctrTitle"/>
          </p:nvPr>
        </p:nvSpPr>
        <p:spPr>
          <a:xfrm>
            <a:off x="6449950" y="2194560"/>
            <a:ext cx="5418961" cy="1739347"/>
          </a:xfrm>
        </p:spPr>
        <p:txBody>
          <a:bodyPr>
            <a:normAutofit fontScale="90000"/>
          </a:bodyPr>
          <a:lstStyle/>
          <a:p>
            <a:r>
              <a:rPr lang="en-US" sz="4200" dirty="0">
                <a:latin typeface="Adobe Fan Heiti Std B" panose="020B0700000000000000" pitchFamily="34" charset="-128"/>
                <a:ea typeface="Adobe Fan Heiti Std B" panose="020B0700000000000000" pitchFamily="34" charset="-128"/>
              </a:rPr>
              <a:t>The Great Colorado Flood of September 2013</a:t>
            </a:r>
          </a:p>
        </p:txBody>
      </p:sp>
      <p:sp>
        <p:nvSpPr>
          <p:cNvPr id="3" name="Subtitle 2">
            <a:extLst>
              <a:ext uri="{FF2B5EF4-FFF2-40B4-BE49-F238E27FC236}">
                <a16:creationId xmlns:a16="http://schemas.microsoft.com/office/drawing/2014/main" id="{6D3D1B1A-7FA1-4599-A60A-CF8B0538103D}"/>
              </a:ext>
            </a:extLst>
          </p:cNvPr>
          <p:cNvSpPr>
            <a:spLocks noGrp="1"/>
          </p:cNvSpPr>
          <p:nvPr>
            <p:ph type="subTitle" idx="1"/>
          </p:nvPr>
        </p:nvSpPr>
        <p:spPr>
          <a:xfrm>
            <a:off x="6449950" y="4224849"/>
            <a:ext cx="5418962" cy="2393664"/>
          </a:xfrm>
        </p:spPr>
        <p:txBody>
          <a:bodyPr>
            <a:normAutofit/>
          </a:bodyPr>
          <a:lstStyle/>
          <a:p>
            <a:r>
              <a:rPr lang="en-US" sz="2800" b="1" dirty="0"/>
              <a:t>Brandon Daub</a:t>
            </a:r>
          </a:p>
          <a:p>
            <a:r>
              <a:rPr lang="en-US" sz="2800" b="1" dirty="0"/>
              <a:t>ATMS 790</a:t>
            </a:r>
          </a:p>
          <a:p>
            <a:r>
              <a:rPr lang="en-US" sz="2800" b="1" dirty="0"/>
              <a:t>Graduate Seminar</a:t>
            </a:r>
          </a:p>
          <a:p>
            <a:r>
              <a:rPr lang="en-US" sz="2800" b="1" dirty="0"/>
              <a:t>April 23, 2018</a:t>
            </a:r>
          </a:p>
        </p:txBody>
      </p:sp>
    </p:spTree>
    <p:extLst>
      <p:ext uri="{BB962C8B-B14F-4D97-AF65-F5344CB8AC3E}">
        <p14:creationId xmlns:p14="http://schemas.microsoft.com/office/powerpoint/2010/main" val="2573370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205DF-E177-43CC-AE56-13C0ED5B08CA}"/>
              </a:ext>
            </a:extLst>
          </p:cNvPr>
          <p:cNvSpPr>
            <a:spLocks noGrp="1"/>
          </p:cNvSpPr>
          <p:nvPr>
            <p:ph type="title"/>
          </p:nvPr>
        </p:nvSpPr>
        <p:spPr/>
        <p:txBody>
          <a:bodyPr>
            <a:normAutofit/>
          </a:bodyPr>
          <a:lstStyle/>
          <a:p>
            <a:r>
              <a:rPr lang="en-US" sz="6000" dirty="0">
                <a:latin typeface="Adobe Fan Heiti Std B" panose="020B0700000000000000" pitchFamily="34" charset="-128"/>
                <a:ea typeface="Adobe Fan Heiti Std B" panose="020B0700000000000000" pitchFamily="34" charset="-128"/>
              </a:rPr>
              <a:t>Outline</a:t>
            </a:r>
          </a:p>
        </p:txBody>
      </p:sp>
      <p:sp>
        <p:nvSpPr>
          <p:cNvPr id="3" name="Content Placeholder 2">
            <a:extLst>
              <a:ext uri="{FF2B5EF4-FFF2-40B4-BE49-F238E27FC236}">
                <a16:creationId xmlns:a16="http://schemas.microsoft.com/office/drawing/2014/main" id="{53568D5A-D790-4529-83D0-E31352B11B38}"/>
              </a:ext>
            </a:extLst>
          </p:cNvPr>
          <p:cNvSpPr>
            <a:spLocks noGrp="1"/>
          </p:cNvSpPr>
          <p:nvPr>
            <p:ph idx="1"/>
          </p:nvPr>
        </p:nvSpPr>
        <p:spPr/>
        <p:txBody>
          <a:bodyPr>
            <a:normAutofit fontScale="92500" lnSpcReduction="10000"/>
          </a:bodyPr>
          <a:lstStyle/>
          <a:p>
            <a:r>
              <a:rPr lang="en-US" sz="3000" dirty="0"/>
              <a:t>Introduction</a:t>
            </a:r>
          </a:p>
          <a:p>
            <a:r>
              <a:rPr lang="en-US" sz="3000" dirty="0"/>
              <a:t>Atmospheric Setup</a:t>
            </a:r>
          </a:p>
          <a:p>
            <a:pPr lvl="1"/>
            <a:r>
              <a:rPr lang="en-US" sz="2400" dirty="0"/>
              <a:t>Synoptic Scale</a:t>
            </a:r>
          </a:p>
          <a:p>
            <a:pPr lvl="1"/>
            <a:r>
              <a:rPr lang="en-US" sz="2400" dirty="0"/>
              <a:t>Precipitable Water</a:t>
            </a:r>
          </a:p>
          <a:p>
            <a:pPr lvl="1"/>
            <a:r>
              <a:rPr lang="en-US" sz="2400" dirty="0"/>
              <a:t>Skew-T Diagrams</a:t>
            </a:r>
          </a:p>
          <a:p>
            <a:pPr lvl="1"/>
            <a:r>
              <a:rPr lang="en-US" sz="2400" dirty="0"/>
              <a:t>Mesoscale</a:t>
            </a:r>
          </a:p>
          <a:p>
            <a:r>
              <a:rPr lang="en-US" sz="3000" dirty="0"/>
              <a:t>Hydrology</a:t>
            </a:r>
          </a:p>
          <a:p>
            <a:r>
              <a:rPr lang="en-US" sz="3000" dirty="0"/>
              <a:t>Record Rainfall Probability</a:t>
            </a:r>
          </a:p>
          <a:p>
            <a:r>
              <a:rPr lang="en-US" sz="3000" dirty="0"/>
              <a:t>Conclusion</a:t>
            </a:r>
          </a:p>
        </p:txBody>
      </p:sp>
      <p:sp>
        <p:nvSpPr>
          <p:cNvPr id="5" name="Slide Number Placeholder 4">
            <a:extLst>
              <a:ext uri="{FF2B5EF4-FFF2-40B4-BE49-F238E27FC236}">
                <a16:creationId xmlns:a16="http://schemas.microsoft.com/office/drawing/2014/main" id="{3EC19297-1746-43DD-A3B3-8A4486255B81}"/>
              </a:ext>
            </a:extLst>
          </p:cNvPr>
          <p:cNvSpPr>
            <a:spLocks noGrp="1"/>
          </p:cNvSpPr>
          <p:nvPr>
            <p:ph type="sldNum" sz="quarter" idx="12"/>
          </p:nvPr>
        </p:nvSpPr>
        <p:spPr>
          <a:xfrm>
            <a:off x="11245736" y="284176"/>
            <a:ext cx="946264" cy="466938"/>
          </a:xfrm>
        </p:spPr>
        <p:txBody>
          <a:bodyPr/>
          <a:lstStyle/>
          <a:p>
            <a:fld id="{25D62346-1DA2-4CA7-9531-BC4B1BB21998}" type="slidenum">
              <a:rPr lang="en-US" sz="2000" smtClean="0"/>
              <a:t>2</a:t>
            </a:fld>
            <a:endParaRPr lang="en-US" sz="2000" dirty="0"/>
          </a:p>
        </p:txBody>
      </p:sp>
    </p:spTree>
    <p:extLst>
      <p:ext uri="{BB962C8B-B14F-4D97-AF65-F5344CB8AC3E}">
        <p14:creationId xmlns:p14="http://schemas.microsoft.com/office/powerpoint/2010/main" val="2274904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C6024-168B-47F0-A3E1-628FFAF9A85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F20BC97-9121-46D4-9732-AB6BD2ED0BA9}"/>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75050311-444F-405E-810C-BEEE3116A5DC}"/>
              </a:ext>
            </a:extLst>
          </p:cNvPr>
          <p:cNvSpPr>
            <a:spLocks noGrp="1"/>
          </p:cNvSpPr>
          <p:nvPr>
            <p:ph type="sldNum" sz="quarter" idx="12"/>
          </p:nvPr>
        </p:nvSpPr>
        <p:spPr/>
        <p:txBody>
          <a:bodyPr/>
          <a:lstStyle/>
          <a:p>
            <a:fld id="{25D62346-1DA2-4CA7-9531-BC4B1BB21998}" type="slidenum">
              <a:rPr lang="en-US" smtClean="0"/>
              <a:pPr/>
              <a:t>3</a:t>
            </a:fld>
            <a:endParaRPr lang="en-US" dirty="0"/>
          </a:p>
        </p:txBody>
      </p:sp>
      <p:pic>
        <p:nvPicPr>
          <p:cNvPr id="5" name="KFTG_V06_20130912.mov">
            <a:hlinkClick r:id="" action="ppaction://media"/>
            <a:extLst>
              <a:ext uri="{FF2B5EF4-FFF2-40B4-BE49-F238E27FC236}">
                <a16:creationId xmlns:a16="http://schemas.microsoft.com/office/drawing/2014/main" id="{BF342251-4B87-434C-B22D-C667C96DBF7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346013" cy="6858000"/>
          </a:xfrm>
          <a:prstGeom prst="rect">
            <a:avLst/>
          </a:prstGeom>
        </p:spPr>
      </p:pic>
    </p:spTree>
    <p:extLst>
      <p:ext uri="{BB962C8B-B14F-4D97-AF65-F5344CB8AC3E}">
        <p14:creationId xmlns:p14="http://schemas.microsoft.com/office/powerpoint/2010/main" val="3176882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repeatCount="indefinite" fill="hold" display="0">
                  <p:stCondLst>
                    <p:cond delay="indefinite"/>
                  </p:stCondLst>
                </p:cTn>
                <p:tgtEl>
                  <p:spTgt spid="5"/>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205DF-E177-43CC-AE56-13C0ED5B08CA}"/>
              </a:ext>
            </a:extLst>
          </p:cNvPr>
          <p:cNvSpPr>
            <a:spLocks noGrp="1"/>
          </p:cNvSpPr>
          <p:nvPr>
            <p:ph type="title"/>
          </p:nvPr>
        </p:nvSpPr>
        <p:spPr/>
        <p:txBody>
          <a:bodyPr/>
          <a:lstStyle/>
          <a:p>
            <a:r>
              <a:rPr lang="en-US" sz="6000" dirty="0">
                <a:latin typeface="Adobe Fan Heiti Std B" panose="020B0700000000000000" pitchFamily="34" charset="-128"/>
                <a:ea typeface="Adobe Fan Heiti Std B" panose="020B0700000000000000" pitchFamily="34" charset="-128"/>
              </a:rPr>
              <a:t>Introduction</a:t>
            </a:r>
            <a:endParaRPr lang="en-US" dirty="0">
              <a:latin typeface="Adobe Fan Heiti Std B" panose="020B0700000000000000" pitchFamily="34" charset="-128"/>
              <a:ea typeface="Adobe Fan Heiti Std B" panose="020B0700000000000000" pitchFamily="34" charset="-128"/>
            </a:endParaRPr>
          </a:p>
        </p:txBody>
      </p:sp>
      <p:sp>
        <p:nvSpPr>
          <p:cNvPr id="3" name="Content Placeholder 2">
            <a:extLst>
              <a:ext uri="{FF2B5EF4-FFF2-40B4-BE49-F238E27FC236}">
                <a16:creationId xmlns:a16="http://schemas.microsoft.com/office/drawing/2014/main" id="{53568D5A-D790-4529-83D0-E31352B11B38}"/>
              </a:ext>
            </a:extLst>
          </p:cNvPr>
          <p:cNvSpPr>
            <a:spLocks noGrp="1"/>
          </p:cNvSpPr>
          <p:nvPr>
            <p:ph idx="1"/>
          </p:nvPr>
        </p:nvSpPr>
        <p:spPr>
          <a:xfrm>
            <a:off x="719444" y="2715872"/>
            <a:ext cx="6645681" cy="3012266"/>
          </a:xfrm>
        </p:spPr>
        <p:txBody>
          <a:bodyPr/>
          <a:lstStyle/>
          <a:p>
            <a:r>
              <a:rPr lang="en-US" sz="2800" dirty="0"/>
              <a:t>Heavy rain from NM to WY</a:t>
            </a:r>
          </a:p>
          <a:p>
            <a:r>
              <a:rPr lang="en-US" sz="2800" dirty="0"/>
              <a:t>September 9</a:t>
            </a:r>
            <a:r>
              <a:rPr lang="en-US" sz="2800" baseline="30000" dirty="0"/>
              <a:t>th</a:t>
            </a:r>
            <a:r>
              <a:rPr lang="en-US" sz="2800" dirty="0"/>
              <a:t>-16</a:t>
            </a:r>
            <a:r>
              <a:rPr lang="en-US" sz="2800" baseline="30000" dirty="0"/>
              <a:t>th</a:t>
            </a:r>
            <a:r>
              <a:rPr lang="en-US" sz="2800" dirty="0"/>
              <a:t>,2013</a:t>
            </a:r>
          </a:p>
          <a:p>
            <a:r>
              <a:rPr lang="en-US" sz="2800" dirty="0"/>
              <a:t>Widespread 8-17” of rain during period </a:t>
            </a:r>
          </a:p>
          <a:p>
            <a:r>
              <a:rPr lang="en-US" sz="2800" dirty="0"/>
              <a:t>Greater than $2billion in damages</a:t>
            </a:r>
          </a:p>
          <a:p>
            <a:r>
              <a:rPr lang="en-US" sz="2800" dirty="0"/>
              <a:t>8 fatalities</a:t>
            </a:r>
            <a:endParaRPr lang="en-US" dirty="0"/>
          </a:p>
        </p:txBody>
      </p:sp>
      <p:sp>
        <p:nvSpPr>
          <p:cNvPr id="5" name="Slide Number Placeholder 4">
            <a:extLst>
              <a:ext uri="{FF2B5EF4-FFF2-40B4-BE49-F238E27FC236}">
                <a16:creationId xmlns:a16="http://schemas.microsoft.com/office/drawing/2014/main" id="{6239F223-2753-41BF-A865-35D832B044D0}"/>
              </a:ext>
            </a:extLst>
          </p:cNvPr>
          <p:cNvSpPr>
            <a:spLocks noGrp="1"/>
          </p:cNvSpPr>
          <p:nvPr>
            <p:ph type="sldNum" sz="quarter" idx="12"/>
          </p:nvPr>
        </p:nvSpPr>
        <p:spPr/>
        <p:txBody>
          <a:bodyPr/>
          <a:lstStyle/>
          <a:p>
            <a:fld id="{25D62346-1DA2-4CA7-9531-BC4B1BB21998}" type="slidenum">
              <a:rPr lang="en-US" smtClean="0"/>
              <a:t>4</a:t>
            </a:fld>
            <a:endParaRPr lang="en-US" dirty="0"/>
          </a:p>
        </p:txBody>
      </p:sp>
      <p:pic>
        <p:nvPicPr>
          <p:cNvPr id="6" name="Picture 5" descr="ahps_precip_anal_colorado_2013090912_2013091612.png">
            <a:extLst>
              <a:ext uri="{FF2B5EF4-FFF2-40B4-BE49-F238E27FC236}">
                <a16:creationId xmlns:a16="http://schemas.microsoft.com/office/drawing/2014/main" id="{228BD631-E146-4A85-8EE8-FD06C3F71F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0250" y="649300"/>
            <a:ext cx="4561749" cy="6316269"/>
          </a:xfrm>
          <a:prstGeom prst="rect">
            <a:avLst/>
          </a:prstGeom>
        </p:spPr>
      </p:pic>
    </p:spTree>
    <p:extLst>
      <p:ext uri="{BB962C8B-B14F-4D97-AF65-F5344CB8AC3E}">
        <p14:creationId xmlns:p14="http://schemas.microsoft.com/office/powerpoint/2010/main" val="12329660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205DF-E177-43CC-AE56-13C0ED5B08CA}"/>
              </a:ext>
            </a:extLst>
          </p:cNvPr>
          <p:cNvSpPr>
            <a:spLocks noGrp="1"/>
          </p:cNvSpPr>
          <p:nvPr>
            <p:ph type="title"/>
          </p:nvPr>
        </p:nvSpPr>
        <p:spPr/>
        <p:txBody>
          <a:bodyPr>
            <a:normAutofit/>
          </a:bodyPr>
          <a:lstStyle/>
          <a:p>
            <a:r>
              <a:rPr lang="en-US" sz="6000" dirty="0">
                <a:latin typeface="Adobe Fan Heiti Std B" panose="020B0700000000000000" pitchFamily="34" charset="-128"/>
                <a:ea typeface="Adobe Fan Heiti Std B" panose="020B0700000000000000" pitchFamily="34" charset="-128"/>
              </a:rPr>
              <a:t>Introduction</a:t>
            </a:r>
          </a:p>
        </p:txBody>
      </p:sp>
      <p:sp>
        <p:nvSpPr>
          <p:cNvPr id="3" name="Content Placeholder 2">
            <a:extLst>
              <a:ext uri="{FF2B5EF4-FFF2-40B4-BE49-F238E27FC236}">
                <a16:creationId xmlns:a16="http://schemas.microsoft.com/office/drawing/2014/main" id="{53568D5A-D790-4529-83D0-E31352B11B38}"/>
              </a:ext>
            </a:extLst>
          </p:cNvPr>
          <p:cNvSpPr>
            <a:spLocks noGrp="1"/>
          </p:cNvSpPr>
          <p:nvPr>
            <p:ph idx="1"/>
          </p:nvPr>
        </p:nvSpPr>
        <p:spPr>
          <a:xfrm>
            <a:off x="414647" y="2694848"/>
            <a:ext cx="6143812" cy="2802062"/>
          </a:xfrm>
        </p:spPr>
        <p:txBody>
          <a:bodyPr>
            <a:normAutofit/>
          </a:bodyPr>
          <a:lstStyle/>
          <a:p>
            <a:r>
              <a:rPr lang="en-US" sz="3000" dirty="0"/>
              <a:t>Semi-arid climate</a:t>
            </a:r>
          </a:p>
          <a:p>
            <a:r>
              <a:rPr lang="en-US" sz="2800" dirty="0"/>
              <a:t>September average’s 1.5-2” of rain</a:t>
            </a:r>
          </a:p>
          <a:p>
            <a:r>
              <a:rPr lang="en-US" sz="2800" dirty="0"/>
              <a:t>Previous wildfires were a key factor</a:t>
            </a:r>
          </a:p>
          <a:p>
            <a:r>
              <a:rPr lang="en-US" sz="2800" dirty="0"/>
              <a:t>Soil saturated from previous storms</a:t>
            </a:r>
          </a:p>
        </p:txBody>
      </p:sp>
      <p:sp>
        <p:nvSpPr>
          <p:cNvPr id="5" name="Slide Number Placeholder 4">
            <a:extLst>
              <a:ext uri="{FF2B5EF4-FFF2-40B4-BE49-F238E27FC236}">
                <a16:creationId xmlns:a16="http://schemas.microsoft.com/office/drawing/2014/main" id="{146E8F5D-9E38-4011-843C-D41233B22D4E}"/>
              </a:ext>
            </a:extLst>
          </p:cNvPr>
          <p:cNvSpPr>
            <a:spLocks noGrp="1"/>
          </p:cNvSpPr>
          <p:nvPr>
            <p:ph type="sldNum" sz="quarter" idx="12"/>
          </p:nvPr>
        </p:nvSpPr>
        <p:spPr/>
        <p:txBody>
          <a:bodyPr/>
          <a:lstStyle/>
          <a:p>
            <a:fld id="{25D62346-1DA2-4CA7-9531-BC4B1BB21998}" type="slidenum">
              <a:rPr lang="en-US" smtClean="0"/>
              <a:t>5</a:t>
            </a:fld>
            <a:endParaRPr lang="en-US" dirty="0"/>
          </a:p>
        </p:txBody>
      </p:sp>
      <p:pic>
        <p:nvPicPr>
          <p:cNvPr id="6" name="Picture 5" descr="A tree with a mountain in the background&#10;&#10;Description generated with very high confidence">
            <a:extLst>
              <a:ext uri="{FF2B5EF4-FFF2-40B4-BE49-F238E27FC236}">
                <a16:creationId xmlns:a16="http://schemas.microsoft.com/office/drawing/2014/main" id="{F1DADD6B-6E2D-4833-9FE8-FDC6CBDF75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5676" y="2235551"/>
            <a:ext cx="5618127" cy="4213595"/>
          </a:xfrm>
          <a:prstGeom prst="rect">
            <a:avLst/>
          </a:prstGeom>
          <a:ln>
            <a:solidFill>
              <a:schemeClr val="bg1"/>
            </a:solidFill>
          </a:ln>
        </p:spPr>
      </p:pic>
    </p:spTree>
    <p:extLst>
      <p:ext uri="{BB962C8B-B14F-4D97-AF65-F5344CB8AC3E}">
        <p14:creationId xmlns:p14="http://schemas.microsoft.com/office/powerpoint/2010/main" val="18612363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0">
            <a:extLst>
              <a:ext uri="{FF2B5EF4-FFF2-40B4-BE49-F238E27FC236}">
                <a16:creationId xmlns:a16="http://schemas.microsoft.com/office/drawing/2014/main" id="{8B7E6890-8DD2-4D44-874C-838530501DE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43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2">
            <a:extLst>
              <a:ext uri="{FF2B5EF4-FFF2-40B4-BE49-F238E27FC236}">
                <a16:creationId xmlns:a16="http://schemas.microsoft.com/office/drawing/2014/main" id="{8DBF3D54-7EA8-44DB-83D0-30EBC904CF8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 y="176109"/>
            <a:ext cx="12188952" cy="65314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descr="A close up of a map&#10;&#10;Description generated with high confidence">
            <a:extLst>
              <a:ext uri="{FF2B5EF4-FFF2-40B4-BE49-F238E27FC236}">
                <a16:creationId xmlns:a16="http://schemas.microsoft.com/office/drawing/2014/main" id="{838E670C-78E9-4AAE-A900-6D30A1D6C9D0}"/>
              </a:ext>
            </a:extLst>
          </p:cNvPr>
          <p:cNvPicPr>
            <a:picLocks noChangeAspect="1"/>
          </p:cNvPicPr>
          <p:nvPr/>
        </p:nvPicPr>
        <p:blipFill rotWithShape="1">
          <a:blip r:embed="rId3">
            <a:extLst>
              <a:ext uri="{28A0092B-C50C-407E-A947-70E740481C1C}">
                <a14:useLocalDpi xmlns:a14="http://schemas.microsoft.com/office/drawing/2010/main" val="0"/>
              </a:ext>
            </a:extLst>
          </a:blip>
          <a:srcRect l="214" t="4056" r="67216" b="2753"/>
          <a:stretch/>
        </p:blipFill>
        <p:spPr>
          <a:xfrm>
            <a:off x="7001662" y="331139"/>
            <a:ext cx="4529958" cy="6221376"/>
          </a:xfrm>
          <a:prstGeom prst="rect">
            <a:avLst/>
          </a:prstGeom>
          <a:ln>
            <a:solidFill>
              <a:schemeClr val="tx1"/>
            </a:solidFill>
          </a:ln>
        </p:spPr>
      </p:pic>
      <p:pic>
        <p:nvPicPr>
          <p:cNvPr id="6" name="Picture 5" descr="A close up of a map&#10;&#10;Description generated with high confidence">
            <a:extLst>
              <a:ext uri="{FF2B5EF4-FFF2-40B4-BE49-F238E27FC236}">
                <a16:creationId xmlns:a16="http://schemas.microsoft.com/office/drawing/2014/main" id="{110E73ED-515A-4E60-ADCE-64484942E860}"/>
              </a:ext>
            </a:extLst>
          </p:cNvPr>
          <p:cNvPicPr>
            <a:picLocks noChangeAspect="1"/>
          </p:cNvPicPr>
          <p:nvPr/>
        </p:nvPicPr>
        <p:blipFill rotWithShape="1">
          <a:blip r:embed="rId4">
            <a:extLst>
              <a:ext uri="{28A0092B-C50C-407E-A947-70E740481C1C}">
                <a14:useLocalDpi xmlns:a14="http://schemas.microsoft.com/office/drawing/2010/main" val="0"/>
              </a:ext>
            </a:extLst>
          </a:blip>
          <a:srcRect r="11423" b="3"/>
          <a:stretch/>
        </p:blipFill>
        <p:spPr>
          <a:xfrm>
            <a:off x="401209" y="575737"/>
            <a:ext cx="5843705" cy="5706526"/>
          </a:xfrm>
          <a:prstGeom prst="rect">
            <a:avLst/>
          </a:prstGeom>
          <a:ln>
            <a:solidFill>
              <a:schemeClr val="tx1"/>
            </a:solidFill>
          </a:ln>
        </p:spPr>
      </p:pic>
      <p:sp>
        <p:nvSpPr>
          <p:cNvPr id="4" name="Slide Number Placeholder 3">
            <a:extLst>
              <a:ext uri="{FF2B5EF4-FFF2-40B4-BE49-F238E27FC236}">
                <a16:creationId xmlns:a16="http://schemas.microsoft.com/office/drawing/2014/main" id="{EEBAB8B6-CB23-4AEF-AE17-E8E47E207BF2}"/>
              </a:ext>
            </a:extLst>
          </p:cNvPr>
          <p:cNvSpPr>
            <a:spLocks noGrp="1"/>
          </p:cNvSpPr>
          <p:nvPr>
            <p:ph type="sldNum" sz="quarter" idx="12"/>
          </p:nvPr>
        </p:nvSpPr>
        <p:spPr>
          <a:xfrm>
            <a:off x="11026789" y="325245"/>
            <a:ext cx="946264" cy="515583"/>
          </a:xfrm>
        </p:spPr>
        <p:txBody>
          <a:bodyPr vert="horz" lIns="45720" tIns="45720" rIns="91440" bIns="45720" rtlCol="0" anchor="ctr">
            <a:normAutofit/>
          </a:bodyPr>
          <a:lstStyle/>
          <a:p>
            <a:pPr algn="r"/>
            <a:fld id="{25D62346-1DA2-4CA7-9531-BC4B1BB21998}" type="slidenum">
              <a:rPr lang="en-US" sz="1400"/>
              <a:pPr algn="r"/>
              <a:t>6</a:t>
            </a:fld>
            <a:endParaRPr lang="en-US" sz="1400" dirty="0"/>
          </a:p>
        </p:txBody>
      </p:sp>
    </p:spTree>
    <p:extLst>
      <p:ext uri="{BB962C8B-B14F-4D97-AF65-F5344CB8AC3E}">
        <p14:creationId xmlns:p14="http://schemas.microsoft.com/office/powerpoint/2010/main" val="3622221634"/>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E37985-09B8-4F09-93C7-44CB3EDE52A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6198"/>
            <a:ext cx="12192000" cy="600560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close up of text on a white background&#10;&#10;Description generated with high confidence">
            <a:extLst>
              <a:ext uri="{FF2B5EF4-FFF2-40B4-BE49-F238E27FC236}">
                <a16:creationId xmlns:a16="http://schemas.microsoft.com/office/drawing/2014/main" id="{E2F69889-9360-4F85-B95F-C4CDF32D346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8155" y="411480"/>
            <a:ext cx="11775691" cy="6005604"/>
          </a:xfrm>
          <a:prstGeom prst="rect">
            <a:avLst/>
          </a:prstGeom>
        </p:spPr>
      </p:pic>
      <p:sp>
        <p:nvSpPr>
          <p:cNvPr id="4" name="Slide Number Placeholder 3">
            <a:extLst>
              <a:ext uri="{FF2B5EF4-FFF2-40B4-BE49-F238E27FC236}">
                <a16:creationId xmlns:a16="http://schemas.microsoft.com/office/drawing/2014/main" id="{CA3E0499-8328-41F7-BC4F-AD007FA27AD0}"/>
              </a:ext>
            </a:extLst>
          </p:cNvPr>
          <p:cNvSpPr>
            <a:spLocks noGrp="1"/>
          </p:cNvSpPr>
          <p:nvPr>
            <p:ph type="sldNum" sz="quarter" idx="12"/>
          </p:nvPr>
        </p:nvSpPr>
        <p:spPr>
          <a:xfrm>
            <a:off x="10658927" y="190244"/>
            <a:ext cx="946264" cy="365125"/>
          </a:xfrm>
        </p:spPr>
        <p:txBody>
          <a:bodyPr vert="horz" lIns="45720" tIns="45720" rIns="91440" bIns="45720" rtlCol="0" anchor="ctr">
            <a:normAutofit/>
          </a:bodyPr>
          <a:lstStyle/>
          <a:p>
            <a:pPr algn="r"/>
            <a:fld id="{25D62346-1DA2-4CA7-9531-BC4B1BB21998}" type="slidenum">
              <a:rPr lang="en-US"/>
              <a:pPr algn="r"/>
              <a:t>7</a:t>
            </a:fld>
            <a:endParaRPr lang="en-US" dirty="0"/>
          </a:p>
        </p:txBody>
      </p:sp>
    </p:spTree>
    <p:extLst>
      <p:ext uri="{BB962C8B-B14F-4D97-AF65-F5344CB8AC3E}">
        <p14:creationId xmlns:p14="http://schemas.microsoft.com/office/powerpoint/2010/main" val="1430627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205DF-E177-43CC-AE56-13C0ED5B08CA}"/>
              </a:ext>
            </a:extLst>
          </p:cNvPr>
          <p:cNvSpPr>
            <a:spLocks noGrp="1"/>
          </p:cNvSpPr>
          <p:nvPr>
            <p:ph type="title"/>
          </p:nvPr>
        </p:nvSpPr>
        <p:spPr/>
        <p:txBody>
          <a:bodyPr>
            <a:normAutofit/>
          </a:bodyPr>
          <a:lstStyle/>
          <a:p>
            <a:r>
              <a:rPr lang="en-US" sz="5400" dirty="0">
                <a:latin typeface="Adobe Fan Heiti Std B" panose="020B0700000000000000" pitchFamily="34" charset="-128"/>
                <a:ea typeface="Adobe Fan Heiti Std B" panose="020B0700000000000000" pitchFamily="34" charset="-128"/>
              </a:rPr>
              <a:t>Synoptic Scale setup</a:t>
            </a:r>
          </a:p>
        </p:txBody>
      </p:sp>
      <p:sp>
        <p:nvSpPr>
          <p:cNvPr id="3" name="Content Placeholder 2">
            <a:extLst>
              <a:ext uri="{FF2B5EF4-FFF2-40B4-BE49-F238E27FC236}">
                <a16:creationId xmlns:a16="http://schemas.microsoft.com/office/drawing/2014/main" id="{53568D5A-D790-4529-83D0-E31352B11B38}"/>
              </a:ext>
            </a:extLst>
          </p:cNvPr>
          <p:cNvSpPr>
            <a:spLocks noGrp="1"/>
          </p:cNvSpPr>
          <p:nvPr>
            <p:ph idx="1"/>
          </p:nvPr>
        </p:nvSpPr>
        <p:spPr>
          <a:xfrm>
            <a:off x="341072" y="2495153"/>
            <a:ext cx="5944114" cy="3495744"/>
          </a:xfrm>
        </p:spPr>
        <p:txBody>
          <a:bodyPr/>
          <a:lstStyle/>
          <a:p>
            <a:r>
              <a:rPr lang="en-US" sz="2800" dirty="0"/>
              <a:t>Cutoff upper-level low over the Great Basin</a:t>
            </a:r>
          </a:p>
          <a:p>
            <a:r>
              <a:rPr lang="en-US" sz="2800" dirty="0"/>
              <a:t>Blocking ridge to the north and east</a:t>
            </a:r>
          </a:p>
          <a:p>
            <a:r>
              <a:rPr lang="en-US" sz="2800" dirty="0"/>
              <a:t>Moist air from Gulf of Mexico and Pacific transported north</a:t>
            </a:r>
          </a:p>
          <a:p>
            <a:r>
              <a:rPr lang="en-US" sz="2800" dirty="0"/>
              <a:t>Low-level easterly flow into the Front Range</a:t>
            </a:r>
          </a:p>
          <a:p>
            <a:endParaRPr lang="en-US" dirty="0"/>
          </a:p>
        </p:txBody>
      </p:sp>
      <p:sp>
        <p:nvSpPr>
          <p:cNvPr id="5" name="Slide Number Placeholder 4">
            <a:extLst>
              <a:ext uri="{FF2B5EF4-FFF2-40B4-BE49-F238E27FC236}">
                <a16:creationId xmlns:a16="http://schemas.microsoft.com/office/drawing/2014/main" id="{112F0A50-A068-4C38-A9A8-AF4B96E66B51}"/>
              </a:ext>
            </a:extLst>
          </p:cNvPr>
          <p:cNvSpPr>
            <a:spLocks noGrp="1"/>
          </p:cNvSpPr>
          <p:nvPr>
            <p:ph type="sldNum" sz="quarter" idx="12"/>
          </p:nvPr>
        </p:nvSpPr>
        <p:spPr/>
        <p:txBody>
          <a:bodyPr/>
          <a:lstStyle/>
          <a:p>
            <a:fld id="{25D62346-1DA2-4CA7-9531-BC4B1BB21998}" type="slidenum">
              <a:rPr lang="en-US" smtClean="0"/>
              <a:t>8</a:t>
            </a:fld>
            <a:endParaRPr lang="en-US" dirty="0"/>
          </a:p>
        </p:txBody>
      </p:sp>
      <p:pic>
        <p:nvPicPr>
          <p:cNvPr id="6" name="Content Placeholder 6" descr="A picture containing text&#10;&#10;Description generated with very high confidence">
            <a:extLst>
              <a:ext uri="{FF2B5EF4-FFF2-40B4-BE49-F238E27FC236}">
                <a16:creationId xmlns:a16="http://schemas.microsoft.com/office/drawing/2014/main" id="{DE4C9448-A592-4888-97CB-4D872DD8B35D}"/>
              </a:ext>
            </a:extLst>
          </p:cNvPr>
          <p:cNvPicPr>
            <a:picLocks noChangeAspect="1"/>
          </p:cNvPicPr>
          <p:nvPr/>
        </p:nvPicPr>
        <p:blipFill rotWithShape="1">
          <a:blip r:embed="rId3">
            <a:extLst>
              <a:ext uri="{28A0092B-C50C-407E-A947-70E740481C1C}">
                <a14:useLocalDpi xmlns:a14="http://schemas.microsoft.com/office/drawing/2010/main" val="0"/>
              </a:ext>
            </a:extLst>
          </a:blip>
          <a:srcRect l="-192" t="-102" r="58897" b="51101"/>
          <a:stretch/>
        </p:blipFill>
        <p:spPr>
          <a:xfrm>
            <a:off x="6285186" y="1792936"/>
            <a:ext cx="5906814" cy="5065064"/>
          </a:xfrm>
          <a:prstGeom prst="rect">
            <a:avLst/>
          </a:prstGeom>
        </p:spPr>
      </p:pic>
    </p:spTree>
    <p:extLst>
      <p:ext uri="{BB962C8B-B14F-4D97-AF65-F5344CB8AC3E}">
        <p14:creationId xmlns:p14="http://schemas.microsoft.com/office/powerpoint/2010/main" val="654983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Content Placeholder 19" descr="A close up of a logo&#10;&#10;Description generated with high confidence">
            <a:extLst>
              <a:ext uri="{FF2B5EF4-FFF2-40B4-BE49-F238E27FC236}">
                <a16:creationId xmlns:a16="http://schemas.microsoft.com/office/drawing/2014/main" id="{5A43C26C-A22C-418E-844B-9BA1FE149B7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19677" y="-128855"/>
            <a:ext cx="9195299" cy="7115710"/>
          </a:xfrm>
          <a:prstGeom prst="rect">
            <a:avLst/>
          </a:prstGeom>
        </p:spPr>
      </p:pic>
      <p:sp>
        <p:nvSpPr>
          <p:cNvPr id="5" name="Slide Number Placeholder 4">
            <a:extLst>
              <a:ext uri="{FF2B5EF4-FFF2-40B4-BE49-F238E27FC236}">
                <a16:creationId xmlns:a16="http://schemas.microsoft.com/office/drawing/2014/main" id="{7F9731B5-3795-454C-9D86-C35F26651C1B}"/>
              </a:ext>
            </a:extLst>
          </p:cNvPr>
          <p:cNvSpPr>
            <a:spLocks noGrp="1"/>
          </p:cNvSpPr>
          <p:nvPr>
            <p:ph type="sldNum" sz="quarter" idx="12"/>
          </p:nvPr>
        </p:nvSpPr>
        <p:spPr>
          <a:xfrm>
            <a:off x="8610600" y="197310"/>
            <a:ext cx="2743200" cy="365125"/>
          </a:xfrm>
        </p:spPr>
        <p:txBody>
          <a:bodyPr vert="horz" lIns="91440" tIns="45720" rIns="91440" bIns="45720" rtlCol="0" anchor="ctr">
            <a:normAutofit/>
          </a:bodyPr>
          <a:lstStyle/>
          <a:p>
            <a:fld id="{25D62346-1DA2-4CA7-9531-BC4B1BB21998}" type="slidenum">
              <a:rPr lang="en-US" sz="1600" b="1" smtClean="0">
                <a:solidFill>
                  <a:srgbClr val="1F497D"/>
                </a:solidFill>
              </a:rPr>
              <a:pPr/>
              <a:t>9</a:t>
            </a:fld>
            <a:endParaRPr lang="en-US" sz="1600" b="1" dirty="0">
              <a:solidFill>
                <a:srgbClr val="1F497D"/>
              </a:solidFill>
            </a:endParaRPr>
          </a:p>
        </p:txBody>
      </p:sp>
      <p:pic>
        <p:nvPicPr>
          <p:cNvPr id="16" name="Picture 15" descr="A close up of text on a white background&#10;&#10;Description generated with high confidence">
            <a:extLst>
              <a:ext uri="{FF2B5EF4-FFF2-40B4-BE49-F238E27FC236}">
                <a16:creationId xmlns:a16="http://schemas.microsoft.com/office/drawing/2014/main" id="{145900D8-44C7-4EC5-B5D4-F9FD74ED40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19677" y="-128855"/>
            <a:ext cx="9193133" cy="7114032"/>
          </a:xfrm>
          <a:prstGeom prst="rect">
            <a:avLst/>
          </a:prstGeom>
        </p:spPr>
      </p:pic>
      <p:pic>
        <p:nvPicPr>
          <p:cNvPr id="18" name="Picture 17" descr="A picture containing text&#10;&#10;Description generated with very high confidence">
            <a:extLst>
              <a:ext uri="{FF2B5EF4-FFF2-40B4-BE49-F238E27FC236}">
                <a16:creationId xmlns:a16="http://schemas.microsoft.com/office/drawing/2014/main" id="{05287FDB-2520-4C95-AD4A-48C023B29C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19678" y="-128855"/>
            <a:ext cx="9193132" cy="7114032"/>
          </a:xfrm>
          <a:prstGeom prst="rect">
            <a:avLst/>
          </a:prstGeom>
        </p:spPr>
      </p:pic>
      <p:pic>
        <p:nvPicPr>
          <p:cNvPr id="19" name="Picture 18" descr="A close up of a logo&#10;&#10;Description generated with high confidence">
            <a:extLst>
              <a:ext uri="{FF2B5EF4-FFF2-40B4-BE49-F238E27FC236}">
                <a16:creationId xmlns:a16="http://schemas.microsoft.com/office/drawing/2014/main" id="{0A5F127C-5E41-4CAB-86E7-823E7B354A5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17511" y="-128855"/>
            <a:ext cx="9193134" cy="7114032"/>
          </a:xfrm>
          <a:prstGeom prst="rect">
            <a:avLst/>
          </a:prstGeom>
        </p:spPr>
      </p:pic>
    </p:spTree>
    <p:extLst>
      <p:ext uri="{BB962C8B-B14F-4D97-AF65-F5344CB8AC3E}">
        <p14:creationId xmlns:p14="http://schemas.microsoft.com/office/powerpoint/2010/main" val="218110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B1E51-BD04-4881-9918-5BA4905C05FB}"/>
              </a:ext>
            </a:extLst>
          </p:cNvPr>
          <p:cNvSpPr>
            <a:spLocks noGrp="1"/>
          </p:cNvSpPr>
          <p:nvPr>
            <p:ph type="title"/>
          </p:nvPr>
        </p:nvSpPr>
        <p:spPr/>
        <p:txBody>
          <a:bodyPr>
            <a:normAutofit/>
          </a:bodyPr>
          <a:lstStyle/>
          <a:p>
            <a:r>
              <a:rPr lang="en-US" sz="5400" dirty="0">
                <a:latin typeface="Adobe Fan Heiti Std B" panose="020B0700000000000000" pitchFamily="34" charset="-128"/>
                <a:ea typeface="Adobe Fan Heiti Std B" panose="020B0700000000000000" pitchFamily="34" charset="-128"/>
              </a:rPr>
              <a:t>Mid-level winds</a:t>
            </a:r>
          </a:p>
        </p:txBody>
      </p:sp>
      <p:sp>
        <p:nvSpPr>
          <p:cNvPr id="3" name="Content Placeholder 2">
            <a:extLst>
              <a:ext uri="{FF2B5EF4-FFF2-40B4-BE49-F238E27FC236}">
                <a16:creationId xmlns:a16="http://schemas.microsoft.com/office/drawing/2014/main" id="{E3333CDF-19C2-4583-9B04-877272DF8E2E}"/>
              </a:ext>
            </a:extLst>
          </p:cNvPr>
          <p:cNvSpPr>
            <a:spLocks noGrp="1"/>
          </p:cNvSpPr>
          <p:nvPr>
            <p:ph idx="1"/>
          </p:nvPr>
        </p:nvSpPr>
        <p:spPr>
          <a:xfrm>
            <a:off x="446174" y="2467398"/>
            <a:ext cx="6007178" cy="4206240"/>
          </a:xfrm>
        </p:spPr>
        <p:txBody>
          <a:bodyPr/>
          <a:lstStyle/>
          <a:p>
            <a:r>
              <a:rPr lang="en-US" sz="2800" dirty="0"/>
              <a:t>700mb winds strongly out of the south east</a:t>
            </a:r>
          </a:p>
          <a:p>
            <a:r>
              <a:rPr lang="en-US" sz="2800" dirty="0"/>
              <a:t>Cyclonic flow to the west</a:t>
            </a:r>
          </a:p>
          <a:p>
            <a:r>
              <a:rPr lang="en-US" sz="2800" dirty="0"/>
              <a:t>Anti-cyclonic flow to the east</a:t>
            </a:r>
          </a:p>
        </p:txBody>
      </p:sp>
      <p:sp>
        <p:nvSpPr>
          <p:cNvPr id="4" name="Slide Number Placeholder 3">
            <a:extLst>
              <a:ext uri="{FF2B5EF4-FFF2-40B4-BE49-F238E27FC236}">
                <a16:creationId xmlns:a16="http://schemas.microsoft.com/office/drawing/2014/main" id="{DE3F7521-DFBA-4B4D-BB57-E5199BE741D0}"/>
              </a:ext>
            </a:extLst>
          </p:cNvPr>
          <p:cNvSpPr>
            <a:spLocks noGrp="1"/>
          </p:cNvSpPr>
          <p:nvPr>
            <p:ph type="sldNum" sz="quarter" idx="12"/>
          </p:nvPr>
        </p:nvSpPr>
        <p:spPr/>
        <p:txBody>
          <a:bodyPr/>
          <a:lstStyle/>
          <a:p>
            <a:fld id="{25D62346-1DA2-4CA7-9531-BC4B1BB21998}" type="slidenum">
              <a:rPr lang="en-US" smtClean="0"/>
              <a:pPr/>
              <a:t>10</a:t>
            </a:fld>
            <a:endParaRPr lang="en-US" dirty="0"/>
          </a:p>
        </p:txBody>
      </p:sp>
      <p:pic>
        <p:nvPicPr>
          <p:cNvPr id="5" name="Content Placeholder 6" descr="A picture containing text&#10;&#10;Description generated with very high confidence">
            <a:extLst>
              <a:ext uri="{FF2B5EF4-FFF2-40B4-BE49-F238E27FC236}">
                <a16:creationId xmlns:a16="http://schemas.microsoft.com/office/drawing/2014/main" id="{5432ED41-42B1-4785-8467-38E69C0A4C12}"/>
              </a:ext>
            </a:extLst>
          </p:cNvPr>
          <p:cNvPicPr>
            <a:picLocks noChangeAspect="1"/>
          </p:cNvPicPr>
          <p:nvPr/>
        </p:nvPicPr>
        <p:blipFill rotWithShape="1">
          <a:blip r:embed="rId3">
            <a:extLst>
              <a:ext uri="{28A0092B-C50C-407E-A947-70E740481C1C}">
                <a14:useLocalDpi xmlns:a14="http://schemas.microsoft.com/office/drawing/2010/main" val="0"/>
              </a:ext>
            </a:extLst>
          </a:blip>
          <a:srcRect l="40942" t="50019" r="664" b="-640"/>
          <a:stretch/>
        </p:blipFill>
        <p:spPr>
          <a:xfrm>
            <a:off x="6453352" y="2231312"/>
            <a:ext cx="5492430" cy="4127446"/>
          </a:xfrm>
          <a:prstGeom prst="rect">
            <a:avLst/>
          </a:prstGeom>
        </p:spPr>
      </p:pic>
      <p:pic>
        <p:nvPicPr>
          <p:cNvPr id="7" name="Picture 6" descr="A close up of a logo&#10;&#10;Description generated with very high confidence">
            <a:extLst>
              <a:ext uri="{FF2B5EF4-FFF2-40B4-BE49-F238E27FC236}">
                <a16:creationId xmlns:a16="http://schemas.microsoft.com/office/drawing/2014/main" id="{C25E16ED-927B-4DE5-A0E8-8B74C93F19AA}"/>
              </a:ext>
            </a:extLst>
          </p:cNvPr>
          <p:cNvPicPr>
            <a:picLocks noChangeAspect="1"/>
          </p:cNvPicPr>
          <p:nvPr/>
        </p:nvPicPr>
        <p:blipFill>
          <a:blip r:embed="rId4">
            <a:duotone>
              <a:schemeClr val="accent1">
                <a:shade val="45000"/>
                <a:satMod val="135000"/>
              </a:schemeClr>
              <a:prstClr val="white"/>
            </a:duotone>
            <a:extLst>
              <a:ext uri="{BEBA8EAE-BF5A-486C-A8C5-ECC9F3942E4B}">
                <a14:imgProps xmlns:a14="http://schemas.microsoft.com/office/drawing/2010/main">
                  <a14:imgLayer r:embed="rId5">
                    <a14:imgEffect>
                      <a14:colorTemperature colorTemp="11500"/>
                    </a14:imgEffect>
                    <a14:imgEffect>
                      <a14:saturation sat="400000"/>
                    </a14:imgEffect>
                    <a14:imgEffect>
                      <a14:brightnessContrast bright="98000" contrast="-80000"/>
                    </a14:imgEffect>
                  </a14:imgLayer>
                </a14:imgProps>
              </a:ext>
              <a:ext uri="{28A0092B-C50C-407E-A947-70E740481C1C}">
                <a14:useLocalDpi xmlns:a14="http://schemas.microsoft.com/office/drawing/2010/main" val="0"/>
              </a:ext>
            </a:extLst>
          </a:blip>
          <a:stretch>
            <a:fillRect/>
          </a:stretch>
        </p:blipFill>
        <p:spPr>
          <a:xfrm>
            <a:off x="7012527" y="3429000"/>
            <a:ext cx="1532383" cy="1506843"/>
          </a:xfrm>
          <a:prstGeom prst="rect">
            <a:avLst/>
          </a:prstGeom>
          <a:noFill/>
        </p:spPr>
      </p:pic>
      <p:pic>
        <p:nvPicPr>
          <p:cNvPr id="8" name="Picture 7" descr="A close up of a logo&#10;&#10;Description generated with very high confidence">
            <a:extLst>
              <a:ext uri="{FF2B5EF4-FFF2-40B4-BE49-F238E27FC236}">
                <a16:creationId xmlns:a16="http://schemas.microsoft.com/office/drawing/2014/main" id="{823B024A-F659-4B72-BB8D-AAA509B33CE5}"/>
              </a:ext>
            </a:extLst>
          </p:cNvPr>
          <p:cNvPicPr>
            <a:picLocks noChangeAspect="1"/>
          </p:cNvPicPr>
          <p:nvPr/>
        </p:nvPicPr>
        <p:blipFill>
          <a:blip r:embed="rId4">
            <a:duotone>
              <a:schemeClr val="accent2">
                <a:shade val="45000"/>
                <a:satMod val="135000"/>
              </a:schemeClr>
              <a:prstClr val="white"/>
            </a:duotone>
            <a:extLst>
              <a:ext uri="{BEBA8EAE-BF5A-486C-A8C5-ECC9F3942E4B}">
                <a14:imgProps xmlns:a14="http://schemas.microsoft.com/office/drawing/2010/main">
                  <a14:imgLayer r:embed="rId5">
                    <a14:imgEffect>
                      <a14:colorTemperature colorTemp="11500"/>
                    </a14:imgEffect>
                    <a14:imgEffect>
                      <a14:saturation sat="400000"/>
                    </a14:imgEffect>
                    <a14:imgEffect>
                      <a14:brightnessContrast bright="98000" contrast="-80000"/>
                    </a14:imgEffect>
                  </a14:imgLayer>
                </a14:imgProps>
              </a:ext>
              <a:ext uri="{28A0092B-C50C-407E-A947-70E740481C1C}">
                <a14:useLocalDpi xmlns:a14="http://schemas.microsoft.com/office/drawing/2010/main" val="0"/>
              </a:ext>
            </a:extLst>
          </a:blip>
          <a:stretch>
            <a:fillRect/>
          </a:stretch>
        </p:blipFill>
        <p:spPr>
          <a:xfrm flipV="1">
            <a:off x="10220807" y="3958535"/>
            <a:ext cx="1532383" cy="1506843"/>
          </a:xfrm>
          <a:prstGeom prst="rect">
            <a:avLst/>
          </a:prstGeom>
          <a:noFill/>
        </p:spPr>
      </p:pic>
    </p:spTree>
    <p:extLst>
      <p:ext uri="{BB962C8B-B14F-4D97-AF65-F5344CB8AC3E}">
        <p14:creationId xmlns:p14="http://schemas.microsoft.com/office/powerpoint/2010/main" val="567468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EA68D-BA5E-4CE9-997E-6D183C031EEB}"/>
              </a:ext>
            </a:extLst>
          </p:cNvPr>
          <p:cNvSpPr>
            <a:spLocks noGrp="1"/>
          </p:cNvSpPr>
          <p:nvPr>
            <p:ph type="title"/>
          </p:nvPr>
        </p:nvSpPr>
        <p:spPr/>
        <p:txBody>
          <a:bodyPr>
            <a:normAutofit/>
          </a:bodyPr>
          <a:lstStyle/>
          <a:p>
            <a:r>
              <a:rPr lang="en-US" sz="4800" dirty="0">
                <a:latin typeface="Adobe Fan Heiti Std B" panose="020B0700000000000000" pitchFamily="34" charset="-128"/>
                <a:ea typeface="Adobe Fan Heiti Std B" panose="020B0700000000000000" pitchFamily="34" charset="-128"/>
              </a:rPr>
              <a:t>9/12 surface analysis at 0z</a:t>
            </a:r>
          </a:p>
        </p:txBody>
      </p:sp>
      <p:sp>
        <p:nvSpPr>
          <p:cNvPr id="3" name="Content Placeholder 2">
            <a:extLst>
              <a:ext uri="{FF2B5EF4-FFF2-40B4-BE49-F238E27FC236}">
                <a16:creationId xmlns:a16="http://schemas.microsoft.com/office/drawing/2014/main" id="{8226C596-61A5-463A-A815-7BB491DA51F6}"/>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AE082D72-1DC9-4649-94D2-055E6A10664A}"/>
              </a:ext>
            </a:extLst>
          </p:cNvPr>
          <p:cNvSpPr>
            <a:spLocks noGrp="1"/>
          </p:cNvSpPr>
          <p:nvPr>
            <p:ph type="sldNum" sz="quarter" idx="12"/>
          </p:nvPr>
        </p:nvSpPr>
        <p:spPr/>
        <p:txBody>
          <a:bodyPr/>
          <a:lstStyle/>
          <a:p>
            <a:fld id="{25D62346-1DA2-4CA7-9531-BC4B1BB21998}" type="slidenum">
              <a:rPr lang="en-US" smtClean="0"/>
              <a:pPr/>
              <a:t>11</a:t>
            </a:fld>
            <a:endParaRPr lang="en-US" dirty="0"/>
          </a:p>
        </p:txBody>
      </p:sp>
      <p:pic>
        <p:nvPicPr>
          <p:cNvPr id="5" name="Picture 4" descr="A picture containing text, map&#10;&#10;Description generated with very high confidence">
            <a:extLst>
              <a:ext uri="{FF2B5EF4-FFF2-40B4-BE49-F238E27FC236}">
                <a16:creationId xmlns:a16="http://schemas.microsoft.com/office/drawing/2014/main" id="{132E2242-B1A2-42F0-8D1F-74AAB578E5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90796" y="1980150"/>
            <a:ext cx="9608326" cy="4728003"/>
          </a:xfrm>
          <a:prstGeom prst="rect">
            <a:avLst/>
          </a:prstGeom>
        </p:spPr>
      </p:pic>
    </p:spTree>
    <p:extLst>
      <p:ext uri="{BB962C8B-B14F-4D97-AF65-F5344CB8AC3E}">
        <p14:creationId xmlns:p14="http://schemas.microsoft.com/office/powerpoint/2010/main" val="4684388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C2A3A-965D-4A6A-BDB6-DEDC09A4D4EB}"/>
              </a:ext>
            </a:extLst>
          </p:cNvPr>
          <p:cNvSpPr>
            <a:spLocks noGrp="1"/>
          </p:cNvSpPr>
          <p:nvPr>
            <p:ph type="title"/>
          </p:nvPr>
        </p:nvSpPr>
        <p:spPr/>
        <p:txBody>
          <a:bodyPr>
            <a:normAutofit/>
          </a:bodyPr>
          <a:lstStyle/>
          <a:p>
            <a:pPr algn="ctr"/>
            <a:r>
              <a:rPr lang="en-US" sz="4800" dirty="0" err="1">
                <a:latin typeface="Adobe Fan Heiti Std B" panose="020B0700000000000000" pitchFamily="34" charset="-128"/>
                <a:ea typeface="Adobe Fan Heiti Std B" panose="020B0700000000000000" pitchFamily="34" charset="-128"/>
              </a:rPr>
              <a:t>Noaa</a:t>
            </a:r>
            <a:r>
              <a:rPr lang="en-US" sz="4800" dirty="0">
                <a:latin typeface="Adobe Fan Heiti Std B" panose="020B0700000000000000" pitchFamily="34" charset="-128"/>
                <a:ea typeface="Adobe Fan Heiti Std B" panose="020B0700000000000000" pitchFamily="34" charset="-128"/>
              </a:rPr>
              <a:t> </a:t>
            </a:r>
            <a:r>
              <a:rPr lang="en-US" sz="4800" dirty="0" err="1">
                <a:latin typeface="Adobe Fan Heiti Std B" panose="020B0700000000000000" pitchFamily="34" charset="-128"/>
                <a:ea typeface="Adobe Fan Heiti Std B" panose="020B0700000000000000" pitchFamily="34" charset="-128"/>
              </a:rPr>
              <a:t>hysplit</a:t>
            </a:r>
            <a:r>
              <a:rPr lang="en-US" sz="4800" dirty="0">
                <a:latin typeface="Adobe Fan Heiti Std B" panose="020B0700000000000000" pitchFamily="34" charset="-128"/>
                <a:ea typeface="Adobe Fan Heiti Std B" panose="020B0700000000000000" pitchFamily="34" charset="-128"/>
              </a:rPr>
              <a:t> model</a:t>
            </a:r>
          </a:p>
        </p:txBody>
      </p:sp>
      <p:sp>
        <p:nvSpPr>
          <p:cNvPr id="4" name="Slide Number Placeholder 3">
            <a:extLst>
              <a:ext uri="{FF2B5EF4-FFF2-40B4-BE49-F238E27FC236}">
                <a16:creationId xmlns:a16="http://schemas.microsoft.com/office/drawing/2014/main" id="{CDED1CA7-E3D5-4E51-BDED-F26A4C374EEA}"/>
              </a:ext>
            </a:extLst>
          </p:cNvPr>
          <p:cNvSpPr>
            <a:spLocks noGrp="1"/>
          </p:cNvSpPr>
          <p:nvPr>
            <p:ph type="sldNum" sz="quarter" idx="12"/>
          </p:nvPr>
        </p:nvSpPr>
        <p:spPr/>
        <p:txBody>
          <a:bodyPr/>
          <a:lstStyle/>
          <a:p>
            <a:fld id="{25D62346-1DA2-4CA7-9531-BC4B1BB21998}" type="slidenum">
              <a:rPr lang="en-US" smtClean="0"/>
              <a:pPr/>
              <a:t>12</a:t>
            </a:fld>
            <a:endParaRPr lang="en-US" dirty="0"/>
          </a:p>
        </p:txBody>
      </p:sp>
      <p:pic>
        <p:nvPicPr>
          <p:cNvPr id="6" name="Content Placeholder 14" descr="A close up of a map&#10;&#10;Description generated with high confidence">
            <a:extLst>
              <a:ext uri="{FF2B5EF4-FFF2-40B4-BE49-F238E27FC236}">
                <a16:creationId xmlns:a16="http://schemas.microsoft.com/office/drawing/2014/main" id="{7CC36513-ED67-4E55-AEA5-36065F890CE4}"/>
              </a:ext>
            </a:extLst>
          </p:cNvPr>
          <p:cNvPicPr>
            <a:picLocks noChangeAspect="1"/>
          </p:cNvPicPr>
          <p:nvPr/>
        </p:nvPicPr>
        <p:blipFill rotWithShape="1">
          <a:blip r:embed="rId3">
            <a:extLst>
              <a:ext uri="{28A0092B-C50C-407E-A947-70E740481C1C}">
                <a14:useLocalDpi xmlns:a14="http://schemas.microsoft.com/office/drawing/2010/main" val="0"/>
              </a:ext>
            </a:extLst>
          </a:blip>
          <a:srcRect t="-1" b="11320"/>
          <a:stretch/>
        </p:blipFill>
        <p:spPr>
          <a:xfrm>
            <a:off x="245354" y="1543286"/>
            <a:ext cx="4817788" cy="5304205"/>
          </a:xfrm>
          <a:prstGeom prst="rect">
            <a:avLst/>
          </a:prstGeom>
        </p:spPr>
      </p:pic>
      <p:sp>
        <p:nvSpPr>
          <p:cNvPr id="3" name="Content Placeholder 2">
            <a:extLst>
              <a:ext uri="{FF2B5EF4-FFF2-40B4-BE49-F238E27FC236}">
                <a16:creationId xmlns:a16="http://schemas.microsoft.com/office/drawing/2014/main" id="{2F1A9F9B-4282-4F39-B4D0-9257821016EE}"/>
              </a:ext>
            </a:extLst>
          </p:cNvPr>
          <p:cNvSpPr>
            <a:spLocks noGrp="1"/>
          </p:cNvSpPr>
          <p:nvPr>
            <p:ph idx="1"/>
          </p:nvPr>
        </p:nvSpPr>
        <p:spPr>
          <a:xfrm>
            <a:off x="5875283" y="2232396"/>
            <a:ext cx="5738647" cy="4206240"/>
          </a:xfrm>
        </p:spPr>
        <p:txBody>
          <a:bodyPr>
            <a:normAutofit/>
          </a:bodyPr>
          <a:lstStyle/>
          <a:p>
            <a:r>
              <a:rPr lang="en-US" sz="2800" dirty="0"/>
              <a:t>Model to track where a parcel of air originated from</a:t>
            </a:r>
          </a:p>
          <a:p>
            <a:r>
              <a:rPr lang="en-US" sz="2800" dirty="0"/>
              <a:t>Back trajectory of the low, mid, and upper-levels</a:t>
            </a:r>
          </a:p>
          <a:p>
            <a:r>
              <a:rPr lang="en-US" sz="2800" dirty="0"/>
              <a:t>Illustrates tropical moisture tap from the Eastern Pacific Ocean and Gulf of Mexico </a:t>
            </a:r>
          </a:p>
        </p:txBody>
      </p:sp>
    </p:spTree>
    <p:extLst>
      <p:ext uri="{BB962C8B-B14F-4D97-AF65-F5344CB8AC3E}">
        <p14:creationId xmlns:p14="http://schemas.microsoft.com/office/powerpoint/2010/main" val="24565544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9ADE7-0AA9-4DDC-8D7C-FBD014DB7451}"/>
              </a:ext>
            </a:extLst>
          </p:cNvPr>
          <p:cNvSpPr>
            <a:spLocks noGrp="1"/>
          </p:cNvSpPr>
          <p:nvPr>
            <p:ph type="title"/>
          </p:nvPr>
        </p:nvSpPr>
        <p:spPr/>
        <p:txBody>
          <a:bodyPr>
            <a:normAutofit/>
          </a:bodyPr>
          <a:lstStyle/>
          <a:p>
            <a:r>
              <a:rPr lang="en-US" sz="4800" dirty="0">
                <a:latin typeface="Adobe Fan Heiti Std B" panose="020B0700000000000000" pitchFamily="34" charset="-128"/>
                <a:ea typeface="Adobe Fan Heiti Std B" panose="020B0700000000000000" pitchFamily="34" charset="-128"/>
              </a:rPr>
              <a:t>What is Precipitable Water?</a:t>
            </a:r>
          </a:p>
        </p:txBody>
      </p:sp>
      <p:sp>
        <p:nvSpPr>
          <p:cNvPr id="3" name="Content Placeholder 2">
            <a:extLst>
              <a:ext uri="{FF2B5EF4-FFF2-40B4-BE49-F238E27FC236}">
                <a16:creationId xmlns:a16="http://schemas.microsoft.com/office/drawing/2014/main" id="{24C19A95-2326-4E9F-8856-5E2BB382BCA0}"/>
              </a:ext>
            </a:extLst>
          </p:cNvPr>
          <p:cNvSpPr>
            <a:spLocks noGrp="1"/>
          </p:cNvSpPr>
          <p:nvPr>
            <p:ph idx="1"/>
          </p:nvPr>
        </p:nvSpPr>
        <p:spPr>
          <a:xfrm>
            <a:off x="624850" y="2263928"/>
            <a:ext cx="5471150" cy="4206240"/>
          </a:xfrm>
        </p:spPr>
        <p:txBody>
          <a:bodyPr>
            <a:normAutofit/>
          </a:bodyPr>
          <a:lstStyle/>
          <a:p>
            <a:r>
              <a:rPr lang="en-US" sz="2800" dirty="0"/>
              <a:t>The amount of water vapor in the atmosphere</a:t>
            </a:r>
          </a:p>
          <a:p>
            <a:r>
              <a:rPr lang="en-US" sz="2800" dirty="0"/>
              <a:t>Instantaneous value above a cross sectional area</a:t>
            </a:r>
          </a:p>
          <a:p>
            <a:r>
              <a:rPr lang="en-US" sz="2800" dirty="0"/>
              <a:t>Can show how water vapor is transported</a:t>
            </a:r>
          </a:p>
        </p:txBody>
      </p:sp>
      <p:sp>
        <p:nvSpPr>
          <p:cNvPr id="4" name="Slide Number Placeholder 3">
            <a:extLst>
              <a:ext uri="{FF2B5EF4-FFF2-40B4-BE49-F238E27FC236}">
                <a16:creationId xmlns:a16="http://schemas.microsoft.com/office/drawing/2014/main" id="{43AA8B23-00A0-42DA-A3E7-4B4BEDE277ED}"/>
              </a:ext>
            </a:extLst>
          </p:cNvPr>
          <p:cNvSpPr>
            <a:spLocks noGrp="1"/>
          </p:cNvSpPr>
          <p:nvPr>
            <p:ph type="sldNum" sz="quarter" idx="12"/>
          </p:nvPr>
        </p:nvSpPr>
        <p:spPr/>
        <p:txBody>
          <a:bodyPr/>
          <a:lstStyle/>
          <a:p>
            <a:fld id="{25D62346-1DA2-4CA7-9531-BC4B1BB21998}" type="slidenum">
              <a:rPr lang="en-US" smtClean="0"/>
              <a:pPr/>
              <a:t>13</a:t>
            </a:fld>
            <a:endParaRPr lang="en-US" dirty="0"/>
          </a:p>
        </p:txBody>
      </p:sp>
      <p:pic>
        <p:nvPicPr>
          <p:cNvPr id="5" name="Content Placeholder 6" descr="A picture containing text&#10;&#10;Description generated with very high confidence">
            <a:extLst>
              <a:ext uri="{FF2B5EF4-FFF2-40B4-BE49-F238E27FC236}">
                <a16:creationId xmlns:a16="http://schemas.microsoft.com/office/drawing/2014/main" id="{175E4C8E-37B7-4E97-87A7-BF521D0D836A}"/>
              </a:ext>
            </a:extLst>
          </p:cNvPr>
          <p:cNvPicPr>
            <a:picLocks noChangeAspect="1"/>
          </p:cNvPicPr>
          <p:nvPr/>
        </p:nvPicPr>
        <p:blipFill rotWithShape="1">
          <a:blip r:embed="rId3">
            <a:extLst>
              <a:ext uri="{28A0092B-C50C-407E-A947-70E740481C1C}">
                <a14:useLocalDpi xmlns:a14="http://schemas.microsoft.com/office/drawing/2010/main" val="0"/>
              </a:ext>
            </a:extLst>
          </a:blip>
          <a:srcRect l="-362" t="48809" r="59269" b="-206"/>
          <a:stretch/>
        </p:blipFill>
        <p:spPr>
          <a:xfrm>
            <a:off x="7074088" y="1959184"/>
            <a:ext cx="4434740" cy="4808370"/>
          </a:xfrm>
          <a:prstGeom prst="rect">
            <a:avLst/>
          </a:prstGeom>
        </p:spPr>
      </p:pic>
    </p:spTree>
    <p:extLst>
      <p:ext uri="{BB962C8B-B14F-4D97-AF65-F5344CB8AC3E}">
        <p14:creationId xmlns:p14="http://schemas.microsoft.com/office/powerpoint/2010/main" val="37256166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30145-7A85-437D-B2CA-2426A14E445A}"/>
              </a:ext>
            </a:extLst>
          </p:cNvPr>
          <p:cNvSpPr>
            <a:spLocks noGrp="1"/>
          </p:cNvSpPr>
          <p:nvPr>
            <p:ph type="title"/>
          </p:nvPr>
        </p:nvSpPr>
        <p:spPr>
          <a:xfrm>
            <a:off x="1202919" y="284176"/>
            <a:ext cx="9784080" cy="1508760"/>
          </a:xfrm>
        </p:spPr>
        <p:txBody>
          <a:bodyPr/>
          <a:lstStyle/>
          <a:p>
            <a:r>
              <a:rPr lang="en-US" dirty="0">
                <a:latin typeface="Adobe Fan Heiti Std B" panose="020B0700000000000000" pitchFamily="34" charset="-128"/>
                <a:ea typeface="Adobe Fan Heiti Std B" panose="020B0700000000000000" pitchFamily="34" charset="-128"/>
              </a:rPr>
              <a:t>sea surface temperatures and Precipitable water</a:t>
            </a:r>
          </a:p>
        </p:txBody>
      </p:sp>
      <p:sp>
        <p:nvSpPr>
          <p:cNvPr id="4" name="Slide Number Placeholder 3">
            <a:extLst>
              <a:ext uri="{FF2B5EF4-FFF2-40B4-BE49-F238E27FC236}">
                <a16:creationId xmlns:a16="http://schemas.microsoft.com/office/drawing/2014/main" id="{F9711524-63A9-4F3A-8C01-4F54A62D0CCD}"/>
              </a:ext>
            </a:extLst>
          </p:cNvPr>
          <p:cNvSpPr>
            <a:spLocks noGrp="1"/>
          </p:cNvSpPr>
          <p:nvPr>
            <p:ph type="sldNum" sz="quarter" idx="12"/>
          </p:nvPr>
        </p:nvSpPr>
        <p:spPr>
          <a:xfrm>
            <a:off x="11245736" y="284176"/>
            <a:ext cx="946264" cy="365125"/>
          </a:xfrm>
        </p:spPr>
        <p:txBody>
          <a:bodyPr/>
          <a:lstStyle/>
          <a:p>
            <a:fld id="{25D62346-1DA2-4CA7-9531-BC4B1BB21998}" type="slidenum">
              <a:rPr lang="en-US" smtClean="0"/>
              <a:pPr/>
              <a:t>14</a:t>
            </a:fld>
            <a:endParaRPr lang="en-US" dirty="0"/>
          </a:p>
        </p:txBody>
      </p:sp>
      <p:pic>
        <p:nvPicPr>
          <p:cNvPr id="5" name="Content Placeholder 7" descr="A picture containing text&#10;&#10;Description generated with very high confidence">
            <a:extLst>
              <a:ext uri="{FF2B5EF4-FFF2-40B4-BE49-F238E27FC236}">
                <a16:creationId xmlns:a16="http://schemas.microsoft.com/office/drawing/2014/main" id="{0B52F632-1305-4AC3-8844-F5F42EA6C5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66272" y="1956644"/>
            <a:ext cx="3879464" cy="4747725"/>
          </a:xfrm>
          <a:prstGeom prst="rect">
            <a:avLst/>
          </a:prstGeom>
        </p:spPr>
      </p:pic>
      <p:pic>
        <p:nvPicPr>
          <p:cNvPr id="7" name="Content Placeholder 5" descr="A close up of a map&#10;&#10;Description generated with high confidence">
            <a:extLst>
              <a:ext uri="{FF2B5EF4-FFF2-40B4-BE49-F238E27FC236}">
                <a16:creationId xmlns:a16="http://schemas.microsoft.com/office/drawing/2014/main" id="{E710B51E-EB33-4D44-A027-2F682536BDA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5635" y="2587251"/>
            <a:ext cx="6190938" cy="3486510"/>
          </a:xfrm>
          <a:prstGeom prst="rect">
            <a:avLst/>
          </a:prstGeom>
        </p:spPr>
      </p:pic>
    </p:spTree>
    <p:extLst>
      <p:ext uri="{BB962C8B-B14F-4D97-AF65-F5344CB8AC3E}">
        <p14:creationId xmlns:p14="http://schemas.microsoft.com/office/powerpoint/2010/main" val="27969761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591D5-3ED2-4457-ABB1-79626E727342}"/>
              </a:ext>
            </a:extLst>
          </p:cNvPr>
          <p:cNvSpPr>
            <a:spLocks noGrp="1"/>
          </p:cNvSpPr>
          <p:nvPr>
            <p:ph type="title"/>
          </p:nvPr>
        </p:nvSpPr>
        <p:spPr/>
        <p:txBody>
          <a:bodyPr>
            <a:normAutofit/>
          </a:bodyPr>
          <a:lstStyle/>
          <a:p>
            <a:r>
              <a:rPr lang="en-US" sz="4800" dirty="0">
                <a:latin typeface="Adobe Fan Heiti Std B" panose="020B0700000000000000" pitchFamily="34" charset="-128"/>
                <a:ea typeface="Adobe Fan Heiti Std B" panose="020B0700000000000000" pitchFamily="34" charset="-128"/>
              </a:rPr>
              <a:t>Precipitable water</a:t>
            </a:r>
            <a:endParaRPr lang="en-US" sz="4800" dirty="0"/>
          </a:p>
        </p:txBody>
      </p:sp>
      <p:sp>
        <p:nvSpPr>
          <p:cNvPr id="3" name="Content Placeholder 2">
            <a:extLst>
              <a:ext uri="{FF2B5EF4-FFF2-40B4-BE49-F238E27FC236}">
                <a16:creationId xmlns:a16="http://schemas.microsoft.com/office/drawing/2014/main" id="{3EAD099B-6F05-418A-A491-E68754DE80D6}"/>
              </a:ext>
            </a:extLst>
          </p:cNvPr>
          <p:cNvSpPr>
            <a:spLocks noGrp="1"/>
          </p:cNvSpPr>
          <p:nvPr>
            <p:ph idx="1"/>
          </p:nvPr>
        </p:nvSpPr>
        <p:spPr>
          <a:xfrm>
            <a:off x="6449845" y="2777718"/>
            <a:ext cx="5444358" cy="2926978"/>
          </a:xfrm>
        </p:spPr>
        <p:txBody>
          <a:bodyPr/>
          <a:lstStyle/>
          <a:p>
            <a:r>
              <a:rPr lang="en-US" sz="2800" dirty="0"/>
              <a:t>Denver WFO radiosonde data</a:t>
            </a:r>
          </a:p>
          <a:p>
            <a:r>
              <a:rPr lang="en-US" sz="2800" dirty="0"/>
              <a:t>6 straight precipitable water records</a:t>
            </a:r>
          </a:p>
          <a:p>
            <a:r>
              <a:rPr lang="en-US" sz="2800" dirty="0"/>
              <a:t>Precipitable water was above the 99</a:t>
            </a:r>
            <a:r>
              <a:rPr lang="en-US" sz="2800" baseline="30000" dirty="0"/>
              <a:t>th</a:t>
            </a:r>
            <a:r>
              <a:rPr lang="en-US" sz="2800" dirty="0"/>
              <a:t> percentile for 15 consecutive soundings</a:t>
            </a:r>
          </a:p>
          <a:p>
            <a:endParaRPr lang="en-US" dirty="0"/>
          </a:p>
        </p:txBody>
      </p:sp>
      <p:sp>
        <p:nvSpPr>
          <p:cNvPr id="4" name="Slide Number Placeholder 3">
            <a:extLst>
              <a:ext uri="{FF2B5EF4-FFF2-40B4-BE49-F238E27FC236}">
                <a16:creationId xmlns:a16="http://schemas.microsoft.com/office/drawing/2014/main" id="{217CF2A8-ED81-4AE1-BE74-2292222EF5CC}"/>
              </a:ext>
            </a:extLst>
          </p:cNvPr>
          <p:cNvSpPr>
            <a:spLocks noGrp="1"/>
          </p:cNvSpPr>
          <p:nvPr>
            <p:ph type="sldNum" sz="quarter" idx="12"/>
          </p:nvPr>
        </p:nvSpPr>
        <p:spPr/>
        <p:txBody>
          <a:bodyPr/>
          <a:lstStyle/>
          <a:p>
            <a:fld id="{25D62346-1DA2-4CA7-9531-BC4B1BB21998}" type="slidenum">
              <a:rPr lang="en-US" smtClean="0"/>
              <a:pPr/>
              <a:t>15</a:t>
            </a:fld>
            <a:endParaRPr lang="en-US" dirty="0"/>
          </a:p>
        </p:txBody>
      </p:sp>
      <p:pic>
        <p:nvPicPr>
          <p:cNvPr id="5" name="Picture 4" descr="A close up of a map&#10;&#10;Description generated with high confidence">
            <a:extLst>
              <a:ext uri="{FF2B5EF4-FFF2-40B4-BE49-F238E27FC236}">
                <a16:creationId xmlns:a16="http://schemas.microsoft.com/office/drawing/2014/main" id="{F275FB2A-2BCA-412E-9175-E04CBE9D4CFD}"/>
              </a:ext>
            </a:extLst>
          </p:cNvPr>
          <p:cNvPicPr>
            <a:picLocks noChangeAspect="1"/>
          </p:cNvPicPr>
          <p:nvPr/>
        </p:nvPicPr>
        <p:blipFill rotWithShape="1">
          <a:blip r:embed="rId3">
            <a:extLst>
              <a:ext uri="{28A0092B-C50C-407E-A947-70E740481C1C}">
                <a14:useLocalDpi xmlns:a14="http://schemas.microsoft.com/office/drawing/2010/main" val="0"/>
              </a:ext>
            </a:extLst>
          </a:blip>
          <a:srcRect r="39897"/>
          <a:stretch/>
        </p:blipFill>
        <p:spPr>
          <a:xfrm>
            <a:off x="297797" y="2055694"/>
            <a:ext cx="5892797" cy="4371026"/>
          </a:xfrm>
          <a:prstGeom prst="rect">
            <a:avLst/>
          </a:prstGeom>
        </p:spPr>
      </p:pic>
    </p:spTree>
    <p:extLst>
      <p:ext uri="{BB962C8B-B14F-4D97-AF65-F5344CB8AC3E}">
        <p14:creationId xmlns:p14="http://schemas.microsoft.com/office/powerpoint/2010/main" val="7737906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10119-8FD0-4812-AF25-490942C20FF3}"/>
              </a:ext>
            </a:extLst>
          </p:cNvPr>
          <p:cNvSpPr>
            <a:spLocks noGrp="1"/>
          </p:cNvSpPr>
          <p:nvPr>
            <p:ph type="title"/>
          </p:nvPr>
        </p:nvSpPr>
        <p:spPr/>
        <p:txBody>
          <a:bodyPr>
            <a:normAutofit/>
          </a:bodyPr>
          <a:lstStyle/>
          <a:p>
            <a:r>
              <a:rPr lang="en-US" sz="4400" dirty="0">
                <a:latin typeface="Adobe Fan Heiti Std B" panose="020B0700000000000000" pitchFamily="34" charset="-128"/>
                <a:ea typeface="Adobe Fan Heiti Std B" panose="020B0700000000000000" pitchFamily="34" charset="-128"/>
              </a:rPr>
              <a:t>Skew-t: 12z September 12</a:t>
            </a:r>
            <a:r>
              <a:rPr lang="en-US" sz="4400" baseline="30000" dirty="0">
                <a:latin typeface="Adobe Fan Heiti Std B" panose="020B0700000000000000" pitchFamily="34" charset="-128"/>
                <a:ea typeface="Adobe Fan Heiti Std B" panose="020B0700000000000000" pitchFamily="34" charset="-128"/>
              </a:rPr>
              <a:t>th</a:t>
            </a:r>
            <a:r>
              <a:rPr lang="en-US" sz="4400" dirty="0">
                <a:latin typeface="Adobe Fan Heiti Std B" panose="020B0700000000000000" pitchFamily="34" charset="-128"/>
                <a:ea typeface="Adobe Fan Heiti Std B" panose="020B0700000000000000" pitchFamily="34" charset="-128"/>
              </a:rPr>
              <a:t>   </a:t>
            </a:r>
          </a:p>
        </p:txBody>
      </p:sp>
      <p:sp>
        <p:nvSpPr>
          <p:cNvPr id="3" name="Content Placeholder 2">
            <a:extLst>
              <a:ext uri="{FF2B5EF4-FFF2-40B4-BE49-F238E27FC236}">
                <a16:creationId xmlns:a16="http://schemas.microsoft.com/office/drawing/2014/main" id="{3B66D755-58B1-4E46-AB68-0C580AAE0474}"/>
              </a:ext>
            </a:extLst>
          </p:cNvPr>
          <p:cNvSpPr>
            <a:spLocks noGrp="1"/>
          </p:cNvSpPr>
          <p:nvPr>
            <p:ph idx="1"/>
          </p:nvPr>
        </p:nvSpPr>
        <p:spPr>
          <a:xfrm>
            <a:off x="299029" y="2939520"/>
            <a:ext cx="6354019" cy="2125545"/>
          </a:xfrm>
        </p:spPr>
        <p:txBody>
          <a:bodyPr>
            <a:normAutofit/>
          </a:bodyPr>
          <a:lstStyle/>
          <a:p>
            <a:r>
              <a:rPr lang="en-US" sz="2800" dirty="0"/>
              <a:t>Dewpoint well above average</a:t>
            </a:r>
          </a:p>
          <a:p>
            <a:r>
              <a:rPr lang="en-US" sz="2800" dirty="0"/>
              <a:t>Saturated atmosphere through 500mb</a:t>
            </a:r>
          </a:p>
          <a:p>
            <a:r>
              <a:rPr lang="en-US" sz="2800" dirty="0"/>
              <a:t>High freezing level (~12,000ft)</a:t>
            </a:r>
          </a:p>
        </p:txBody>
      </p:sp>
      <p:sp>
        <p:nvSpPr>
          <p:cNvPr id="4" name="Slide Number Placeholder 3">
            <a:extLst>
              <a:ext uri="{FF2B5EF4-FFF2-40B4-BE49-F238E27FC236}">
                <a16:creationId xmlns:a16="http://schemas.microsoft.com/office/drawing/2014/main" id="{4EF52FA9-9F9C-4E8B-B1EC-A24053056D6F}"/>
              </a:ext>
            </a:extLst>
          </p:cNvPr>
          <p:cNvSpPr>
            <a:spLocks noGrp="1"/>
          </p:cNvSpPr>
          <p:nvPr>
            <p:ph type="sldNum" sz="quarter" idx="12"/>
          </p:nvPr>
        </p:nvSpPr>
        <p:spPr/>
        <p:txBody>
          <a:bodyPr/>
          <a:lstStyle/>
          <a:p>
            <a:fld id="{25D62346-1DA2-4CA7-9531-BC4B1BB21998}" type="slidenum">
              <a:rPr lang="en-US" smtClean="0"/>
              <a:pPr/>
              <a:t>16</a:t>
            </a:fld>
            <a:endParaRPr lang="en-US" dirty="0"/>
          </a:p>
        </p:txBody>
      </p:sp>
      <p:pic>
        <p:nvPicPr>
          <p:cNvPr id="5" name="Picture 4" descr="A close up of a map&#10;&#10;Description generated with high confidence">
            <a:extLst>
              <a:ext uri="{FF2B5EF4-FFF2-40B4-BE49-F238E27FC236}">
                <a16:creationId xmlns:a16="http://schemas.microsoft.com/office/drawing/2014/main" id="{4809B807-69F3-43FA-BE8D-94D6511DF1DA}"/>
              </a:ext>
            </a:extLst>
          </p:cNvPr>
          <p:cNvPicPr>
            <a:picLocks noChangeAspect="1"/>
          </p:cNvPicPr>
          <p:nvPr/>
        </p:nvPicPr>
        <p:blipFill rotWithShape="1">
          <a:blip r:embed="rId3">
            <a:extLst>
              <a:ext uri="{28A0092B-C50C-407E-A947-70E740481C1C}">
                <a14:useLocalDpi xmlns:a14="http://schemas.microsoft.com/office/drawing/2010/main" val="0"/>
              </a:ext>
            </a:extLst>
          </a:blip>
          <a:srcRect l="59985"/>
          <a:stretch/>
        </p:blipFill>
        <p:spPr>
          <a:xfrm>
            <a:off x="7166565" y="1792936"/>
            <a:ext cx="4552303" cy="5071844"/>
          </a:xfrm>
          <a:prstGeom prst="rect">
            <a:avLst/>
          </a:prstGeom>
        </p:spPr>
      </p:pic>
    </p:spTree>
    <p:extLst>
      <p:ext uri="{BB962C8B-B14F-4D97-AF65-F5344CB8AC3E}">
        <p14:creationId xmlns:p14="http://schemas.microsoft.com/office/powerpoint/2010/main" val="39230899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64C76-A783-44FC-8D2C-0A815095BAEA}"/>
              </a:ext>
            </a:extLst>
          </p:cNvPr>
          <p:cNvSpPr>
            <a:spLocks noGrp="1"/>
          </p:cNvSpPr>
          <p:nvPr>
            <p:ph type="title"/>
          </p:nvPr>
        </p:nvSpPr>
        <p:spPr/>
        <p:txBody>
          <a:bodyPr>
            <a:normAutofit/>
          </a:bodyPr>
          <a:lstStyle/>
          <a:p>
            <a:r>
              <a:rPr lang="en-US" sz="4800" dirty="0">
                <a:latin typeface="Adobe Fan Heiti Std B" panose="020B0700000000000000" pitchFamily="34" charset="-128"/>
                <a:ea typeface="Adobe Fan Heiti Std B" panose="020B0700000000000000" pitchFamily="34" charset="-128"/>
              </a:rPr>
              <a:t>Skew-t Throughout event</a:t>
            </a:r>
          </a:p>
        </p:txBody>
      </p:sp>
      <p:pic>
        <p:nvPicPr>
          <p:cNvPr id="6" name="Content Placeholder 5" descr="A close up of a map&#10;&#10;Description generated with high confidence">
            <a:extLst>
              <a:ext uri="{FF2B5EF4-FFF2-40B4-BE49-F238E27FC236}">
                <a16:creationId xmlns:a16="http://schemas.microsoft.com/office/drawing/2014/main" id="{599BE1CD-E02B-42E1-921D-274936CE93E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25860" y="1785775"/>
            <a:ext cx="6340281" cy="5072225"/>
          </a:xfrm>
        </p:spPr>
      </p:pic>
      <p:sp>
        <p:nvSpPr>
          <p:cNvPr id="4" name="Slide Number Placeholder 3">
            <a:extLst>
              <a:ext uri="{FF2B5EF4-FFF2-40B4-BE49-F238E27FC236}">
                <a16:creationId xmlns:a16="http://schemas.microsoft.com/office/drawing/2014/main" id="{BF6AA134-AE1C-4C35-845D-9C57549016EF}"/>
              </a:ext>
            </a:extLst>
          </p:cNvPr>
          <p:cNvSpPr>
            <a:spLocks noGrp="1"/>
          </p:cNvSpPr>
          <p:nvPr>
            <p:ph type="sldNum" sz="quarter" idx="12"/>
          </p:nvPr>
        </p:nvSpPr>
        <p:spPr>
          <a:xfrm>
            <a:off x="11200484" y="360497"/>
            <a:ext cx="946264" cy="365125"/>
          </a:xfrm>
        </p:spPr>
        <p:txBody>
          <a:bodyPr/>
          <a:lstStyle/>
          <a:p>
            <a:fld id="{25D62346-1DA2-4CA7-9531-BC4B1BB21998}" type="slidenum">
              <a:rPr lang="en-US" smtClean="0"/>
              <a:pPr/>
              <a:t>17</a:t>
            </a:fld>
            <a:endParaRPr lang="en-US" dirty="0"/>
          </a:p>
        </p:txBody>
      </p:sp>
      <p:pic>
        <p:nvPicPr>
          <p:cNvPr id="15" name="Picture 14" descr="A close up of a map&#10;&#10;Description generated with high confidence">
            <a:extLst>
              <a:ext uri="{FF2B5EF4-FFF2-40B4-BE49-F238E27FC236}">
                <a16:creationId xmlns:a16="http://schemas.microsoft.com/office/drawing/2014/main" id="{15DAA63D-78A9-4C9D-BA4A-C14FD473EB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22490" y="1782426"/>
            <a:ext cx="6343650" cy="5074920"/>
          </a:xfrm>
          <a:prstGeom prst="rect">
            <a:avLst/>
          </a:prstGeom>
        </p:spPr>
      </p:pic>
      <p:pic>
        <p:nvPicPr>
          <p:cNvPr id="17" name="Picture 16" descr="A close up of a map&#10;&#10;Description generated with high confidence">
            <a:extLst>
              <a:ext uri="{FF2B5EF4-FFF2-40B4-BE49-F238E27FC236}">
                <a16:creationId xmlns:a16="http://schemas.microsoft.com/office/drawing/2014/main" id="{EC15AF63-A4DA-4F75-ADE4-0D27632391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22490" y="1792936"/>
            <a:ext cx="6343650" cy="5074920"/>
          </a:xfrm>
          <a:prstGeom prst="rect">
            <a:avLst/>
          </a:prstGeom>
        </p:spPr>
      </p:pic>
      <p:pic>
        <p:nvPicPr>
          <p:cNvPr id="19" name="Picture 18" descr="A close up of a map&#10;&#10;Description generated with high confidence">
            <a:extLst>
              <a:ext uri="{FF2B5EF4-FFF2-40B4-BE49-F238E27FC236}">
                <a16:creationId xmlns:a16="http://schemas.microsoft.com/office/drawing/2014/main" id="{B6ACAE7A-5783-4626-9EDA-B56BDA396A4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22490" y="1800097"/>
            <a:ext cx="6343650" cy="5074920"/>
          </a:xfrm>
          <a:prstGeom prst="rect">
            <a:avLst/>
          </a:prstGeom>
        </p:spPr>
      </p:pic>
      <p:pic>
        <p:nvPicPr>
          <p:cNvPr id="21" name="Picture 20" descr="A close up of a map&#10;&#10;Description generated with high confidence">
            <a:extLst>
              <a:ext uri="{FF2B5EF4-FFF2-40B4-BE49-F238E27FC236}">
                <a16:creationId xmlns:a16="http://schemas.microsoft.com/office/drawing/2014/main" id="{4AED2816-624E-40C9-BB6D-2DD8DC09D5F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24175" y="1785775"/>
            <a:ext cx="6343650" cy="5074920"/>
          </a:xfrm>
          <a:prstGeom prst="rect">
            <a:avLst/>
          </a:prstGeom>
        </p:spPr>
      </p:pic>
      <p:pic>
        <p:nvPicPr>
          <p:cNvPr id="23" name="Picture 22" descr="A close up of a map&#10;&#10;Description generated with high confidence">
            <a:extLst>
              <a:ext uri="{FF2B5EF4-FFF2-40B4-BE49-F238E27FC236}">
                <a16:creationId xmlns:a16="http://schemas.microsoft.com/office/drawing/2014/main" id="{126678B6-F217-4F0A-AB9F-706CCD7F1BE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924175" y="1803446"/>
            <a:ext cx="6343650" cy="5074920"/>
          </a:xfrm>
          <a:prstGeom prst="rect">
            <a:avLst/>
          </a:prstGeom>
        </p:spPr>
      </p:pic>
      <p:pic>
        <p:nvPicPr>
          <p:cNvPr id="25" name="Picture 24" descr="A close up of a map&#10;&#10;Description generated with high confidence">
            <a:extLst>
              <a:ext uri="{FF2B5EF4-FFF2-40B4-BE49-F238E27FC236}">
                <a16:creationId xmlns:a16="http://schemas.microsoft.com/office/drawing/2014/main" id="{AA951BBD-E70E-45B3-92F4-B2937ECD953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922490" y="1810607"/>
            <a:ext cx="6343650" cy="5074920"/>
          </a:xfrm>
          <a:prstGeom prst="rect">
            <a:avLst/>
          </a:prstGeom>
        </p:spPr>
      </p:pic>
      <p:pic>
        <p:nvPicPr>
          <p:cNvPr id="27" name="Picture 26" descr="A close up of a map&#10;&#10;Description generated with high confidence">
            <a:extLst>
              <a:ext uri="{FF2B5EF4-FFF2-40B4-BE49-F238E27FC236}">
                <a16:creationId xmlns:a16="http://schemas.microsoft.com/office/drawing/2014/main" id="{0777E997-A9AB-49EF-8FF2-23A5553F5CF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922490" y="1783080"/>
            <a:ext cx="6343650" cy="5074920"/>
          </a:xfrm>
          <a:prstGeom prst="rect">
            <a:avLst/>
          </a:prstGeom>
        </p:spPr>
      </p:pic>
      <p:pic>
        <p:nvPicPr>
          <p:cNvPr id="28" name="Picture 27" descr="A close up of a map&#10;&#10;Description generated with high confidence">
            <a:extLst>
              <a:ext uri="{FF2B5EF4-FFF2-40B4-BE49-F238E27FC236}">
                <a16:creationId xmlns:a16="http://schemas.microsoft.com/office/drawing/2014/main" id="{4EEAA0C2-3E9A-429B-AE3D-BDD6A76D6474}"/>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920805" y="1786238"/>
            <a:ext cx="6343650" cy="5074920"/>
          </a:xfrm>
          <a:prstGeom prst="rect">
            <a:avLst/>
          </a:prstGeom>
        </p:spPr>
      </p:pic>
      <p:pic>
        <p:nvPicPr>
          <p:cNvPr id="29" name="Picture 28" descr="A close up of a map&#10;&#10;Description generated with high confidence">
            <a:extLst>
              <a:ext uri="{FF2B5EF4-FFF2-40B4-BE49-F238E27FC236}">
                <a16:creationId xmlns:a16="http://schemas.microsoft.com/office/drawing/2014/main" id="{E9863AEC-695B-4F87-BF68-1AFF1B85EC0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919120" y="1764755"/>
            <a:ext cx="6343650" cy="5074920"/>
          </a:xfrm>
          <a:prstGeom prst="rect">
            <a:avLst/>
          </a:prstGeom>
        </p:spPr>
      </p:pic>
      <p:pic>
        <p:nvPicPr>
          <p:cNvPr id="30" name="Picture 29" descr="A close up of a map&#10;&#10;Description generated with high confidence">
            <a:extLst>
              <a:ext uri="{FF2B5EF4-FFF2-40B4-BE49-F238E27FC236}">
                <a16:creationId xmlns:a16="http://schemas.microsoft.com/office/drawing/2014/main" id="{7B407262-95BC-4A5E-8CA9-E53B3CE26DE5}"/>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927545" y="1796748"/>
            <a:ext cx="6343650" cy="5074920"/>
          </a:xfrm>
          <a:prstGeom prst="rect">
            <a:avLst/>
          </a:prstGeom>
        </p:spPr>
      </p:pic>
      <p:sp>
        <p:nvSpPr>
          <p:cNvPr id="3" name="TextBox 2">
            <a:extLst>
              <a:ext uri="{FF2B5EF4-FFF2-40B4-BE49-F238E27FC236}">
                <a16:creationId xmlns:a16="http://schemas.microsoft.com/office/drawing/2014/main" id="{77B381AA-B6C9-49C4-A5A1-804351628660}"/>
              </a:ext>
            </a:extLst>
          </p:cNvPr>
          <p:cNvSpPr txBox="1"/>
          <p:nvPr/>
        </p:nvSpPr>
        <p:spPr>
          <a:xfrm>
            <a:off x="357350" y="3840235"/>
            <a:ext cx="2428882" cy="1015663"/>
          </a:xfrm>
          <a:prstGeom prst="rect">
            <a:avLst/>
          </a:prstGeom>
          <a:noFill/>
        </p:spPr>
        <p:txBody>
          <a:bodyPr wrap="square" rtlCol="0">
            <a:spAutoFit/>
          </a:bodyPr>
          <a:lstStyle/>
          <a:p>
            <a:r>
              <a:rPr lang="en-US" sz="2000" dirty="0"/>
              <a:t>Skew-T’s from </a:t>
            </a:r>
          </a:p>
          <a:p>
            <a:r>
              <a:rPr lang="en-US" sz="2000" dirty="0">
                <a:latin typeface="Adobe Fan Heiti Std B" panose="020B0700000000000000" pitchFamily="34" charset="-128"/>
                <a:ea typeface="Adobe Fan Heiti Std B" panose="020B0700000000000000" pitchFamily="34" charset="-128"/>
              </a:rPr>
              <a:t>0</a:t>
            </a:r>
            <a:r>
              <a:rPr lang="en-US" sz="2000" dirty="0">
                <a:ea typeface="Adobe Fan Heiti Std B" panose="020B0700000000000000" pitchFamily="34" charset="-128"/>
              </a:rPr>
              <a:t>z</a:t>
            </a:r>
            <a:r>
              <a:rPr lang="en-US" sz="2000" dirty="0"/>
              <a:t> 10</a:t>
            </a:r>
            <a:r>
              <a:rPr lang="en-US" sz="2000" baseline="30000" dirty="0"/>
              <a:t>th</a:t>
            </a:r>
            <a:r>
              <a:rPr lang="en-US" sz="2000" dirty="0"/>
              <a:t> – </a:t>
            </a:r>
            <a:r>
              <a:rPr lang="en-US" sz="2000" dirty="0">
                <a:latin typeface="Adobe Fan Heiti Std B" panose="020B0700000000000000" pitchFamily="34" charset="-128"/>
                <a:ea typeface="Adobe Fan Heiti Std B" panose="020B0700000000000000" pitchFamily="34" charset="-128"/>
              </a:rPr>
              <a:t>0</a:t>
            </a:r>
            <a:r>
              <a:rPr lang="en-US" sz="2000" dirty="0">
                <a:ea typeface="Adobe Fan Heiti Std B" panose="020B0700000000000000" pitchFamily="34" charset="-128"/>
              </a:rPr>
              <a:t>z</a:t>
            </a:r>
            <a:r>
              <a:rPr lang="en-US" sz="2000" dirty="0"/>
              <a:t> 15</a:t>
            </a:r>
            <a:r>
              <a:rPr lang="en-US" sz="2000" baseline="30000" dirty="0"/>
              <a:t>th</a:t>
            </a:r>
            <a:r>
              <a:rPr lang="en-US" sz="2000" dirty="0"/>
              <a:t> of September</a:t>
            </a:r>
          </a:p>
        </p:txBody>
      </p:sp>
    </p:spTree>
    <p:extLst>
      <p:ext uri="{BB962C8B-B14F-4D97-AF65-F5344CB8AC3E}">
        <p14:creationId xmlns:p14="http://schemas.microsoft.com/office/powerpoint/2010/main" val="1118522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19E9B-0014-49E5-B1D8-D85214C35680}"/>
              </a:ext>
            </a:extLst>
          </p:cNvPr>
          <p:cNvSpPr>
            <a:spLocks noGrp="1"/>
          </p:cNvSpPr>
          <p:nvPr>
            <p:ph type="title"/>
          </p:nvPr>
        </p:nvSpPr>
        <p:spPr/>
        <p:txBody>
          <a:bodyPr>
            <a:normAutofit/>
          </a:bodyPr>
          <a:lstStyle/>
          <a:p>
            <a:r>
              <a:rPr lang="en-US" sz="4800" dirty="0">
                <a:latin typeface="Adobe Fan Heiti Std B" panose="020B0700000000000000" pitchFamily="34" charset="-128"/>
                <a:ea typeface="Adobe Fan Heiti Std B" panose="020B0700000000000000" pitchFamily="34" charset="-128"/>
              </a:rPr>
              <a:t>Water Vapor Imagery</a:t>
            </a:r>
          </a:p>
        </p:txBody>
      </p:sp>
      <p:sp>
        <p:nvSpPr>
          <p:cNvPr id="4" name="Slide Number Placeholder 3">
            <a:extLst>
              <a:ext uri="{FF2B5EF4-FFF2-40B4-BE49-F238E27FC236}">
                <a16:creationId xmlns:a16="http://schemas.microsoft.com/office/drawing/2014/main" id="{218A9AA5-AEA0-4DA0-886A-52B3CE6A5B0F}"/>
              </a:ext>
            </a:extLst>
          </p:cNvPr>
          <p:cNvSpPr>
            <a:spLocks noGrp="1"/>
          </p:cNvSpPr>
          <p:nvPr>
            <p:ph type="sldNum" sz="quarter" idx="12"/>
          </p:nvPr>
        </p:nvSpPr>
        <p:spPr/>
        <p:txBody>
          <a:bodyPr/>
          <a:lstStyle/>
          <a:p>
            <a:fld id="{25D62346-1DA2-4CA7-9531-BC4B1BB21998}" type="slidenum">
              <a:rPr lang="en-US" smtClean="0"/>
              <a:pPr/>
              <a:t>18</a:t>
            </a:fld>
            <a:endParaRPr lang="en-US" dirty="0"/>
          </a:p>
        </p:txBody>
      </p:sp>
      <p:pic>
        <p:nvPicPr>
          <p:cNvPr id="5" name="Picture 4" descr="A picture containing text&#10;&#10;Description generated with very high confidence">
            <a:extLst>
              <a:ext uri="{FF2B5EF4-FFF2-40B4-BE49-F238E27FC236}">
                <a16:creationId xmlns:a16="http://schemas.microsoft.com/office/drawing/2014/main" id="{3A288FBB-3470-4A87-B95E-268A881B3F4A}"/>
              </a:ext>
            </a:extLst>
          </p:cNvPr>
          <p:cNvPicPr>
            <a:picLocks noChangeAspect="1"/>
          </p:cNvPicPr>
          <p:nvPr/>
        </p:nvPicPr>
        <p:blipFill rotWithShape="1">
          <a:blip r:embed="rId3">
            <a:extLst>
              <a:ext uri="{28A0092B-C50C-407E-A947-70E740481C1C}">
                <a14:useLocalDpi xmlns:a14="http://schemas.microsoft.com/office/drawing/2010/main" val="0"/>
              </a:ext>
            </a:extLst>
          </a:blip>
          <a:srcRect l="41549" b="52229"/>
          <a:stretch/>
        </p:blipFill>
        <p:spPr>
          <a:xfrm>
            <a:off x="2523978" y="1792936"/>
            <a:ext cx="7144044" cy="5065064"/>
          </a:xfrm>
          <a:prstGeom prst="rect">
            <a:avLst/>
          </a:prstGeom>
        </p:spPr>
      </p:pic>
      <p:pic>
        <p:nvPicPr>
          <p:cNvPr id="6" name="Picture 5">
            <a:extLst>
              <a:ext uri="{FF2B5EF4-FFF2-40B4-BE49-F238E27FC236}">
                <a16:creationId xmlns:a16="http://schemas.microsoft.com/office/drawing/2014/main" id="{B4EDC7F1-7DB8-4FF4-A31E-40518E31FCA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22927" y="1792936"/>
            <a:ext cx="7146146" cy="5065776"/>
          </a:xfrm>
          <a:prstGeom prst="rect">
            <a:avLst/>
          </a:prstGeom>
        </p:spPr>
      </p:pic>
      <p:sp>
        <p:nvSpPr>
          <p:cNvPr id="3" name="TextBox 2">
            <a:extLst>
              <a:ext uri="{FF2B5EF4-FFF2-40B4-BE49-F238E27FC236}">
                <a16:creationId xmlns:a16="http://schemas.microsoft.com/office/drawing/2014/main" id="{D281F37E-23E9-49CF-85A0-068A792AEFBF}"/>
              </a:ext>
            </a:extLst>
          </p:cNvPr>
          <p:cNvSpPr txBox="1"/>
          <p:nvPr/>
        </p:nvSpPr>
        <p:spPr>
          <a:xfrm>
            <a:off x="163214" y="3494471"/>
            <a:ext cx="2257256" cy="830997"/>
          </a:xfrm>
          <a:prstGeom prst="rect">
            <a:avLst/>
          </a:prstGeom>
          <a:noFill/>
        </p:spPr>
        <p:txBody>
          <a:bodyPr wrap="square" rtlCol="0">
            <a:spAutoFit/>
          </a:bodyPr>
          <a:lstStyle/>
          <a:p>
            <a:r>
              <a:rPr lang="en-US" sz="2400" dirty="0">
                <a:latin typeface="Adobe Fan Heiti Std B" panose="020B0700000000000000" pitchFamily="34" charset="-128"/>
                <a:ea typeface="Adobe Fan Heiti Std B" panose="020B0700000000000000" pitchFamily="34" charset="-128"/>
              </a:rPr>
              <a:t>September 9</a:t>
            </a:r>
            <a:r>
              <a:rPr lang="en-US" sz="2400" baseline="30000" dirty="0">
                <a:latin typeface="Adobe Fan Heiti Std B" panose="020B0700000000000000" pitchFamily="34" charset="-128"/>
                <a:ea typeface="Adobe Fan Heiti Std B" panose="020B0700000000000000" pitchFamily="34" charset="-128"/>
              </a:rPr>
              <a:t>th</a:t>
            </a:r>
            <a:r>
              <a:rPr lang="en-US" sz="2400" dirty="0">
                <a:latin typeface="Adobe Fan Heiti Std B" panose="020B0700000000000000" pitchFamily="34" charset="-128"/>
                <a:ea typeface="Adobe Fan Heiti Std B" panose="020B0700000000000000" pitchFamily="34" charset="-128"/>
              </a:rPr>
              <a:t> 0z – 14</a:t>
            </a:r>
            <a:r>
              <a:rPr lang="en-US" sz="2400" baseline="30000" dirty="0">
                <a:latin typeface="Adobe Fan Heiti Std B" panose="020B0700000000000000" pitchFamily="34" charset="-128"/>
                <a:ea typeface="Adobe Fan Heiti Std B" panose="020B0700000000000000" pitchFamily="34" charset="-128"/>
              </a:rPr>
              <a:t>th</a:t>
            </a:r>
            <a:r>
              <a:rPr lang="en-US" sz="2400" dirty="0">
                <a:latin typeface="Adobe Fan Heiti Std B" panose="020B0700000000000000" pitchFamily="34" charset="-128"/>
                <a:ea typeface="Adobe Fan Heiti Std B" panose="020B0700000000000000" pitchFamily="34" charset="-128"/>
              </a:rPr>
              <a:t> 0z</a:t>
            </a:r>
          </a:p>
        </p:txBody>
      </p:sp>
    </p:spTree>
    <p:extLst>
      <p:ext uri="{BB962C8B-B14F-4D97-AF65-F5344CB8AC3E}">
        <p14:creationId xmlns:p14="http://schemas.microsoft.com/office/powerpoint/2010/main" val="1203226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205DF-E177-43CC-AE56-13C0ED5B08CA}"/>
              </a:ext>
            </a:extLst>
          </p:cNvPr>
          <p:cNvSpPr>
            <a:spLocks noGrp="1"/>
          </p:cNvSpPr>
          <p:nvPr>
            <p:ph type="title"/>
          </p:nvPr>
        </p:nvSpPr>
        <p:spPr/>
        <p:txBody>
          <a:bodyPr>
            <a:normAutofit/>
          </a:bodyPr>
          <a:lstStyle/>
          <a:p>
            <a:r>
              <a:rPr lang="en-US" sz="5400" dirty="0">
                <a:latin typeface="Adobe Fan Heiti Std B" panose="020B0700000000000000" pitchFamily="34" charset="-128"/>
                <a:ea typeface="Adobe Fan Heiti Std B" panose="020B0700000000000000" pitchFamily="34" charset="-128"/>
              </a:rPr>
              <a:t>Mesoscale</a:t>
            </a:r>
          </a:p>
        </p:txBody>
      </p:sp>
      <p:sp>
        <p:nvSpPr>
          <p:cNvPr id="3" name="Content Placeholder 2">
            <a:extLst>
              <a:ext uri="{FF2B5EF4-FFF2-40B4-BE49-F238E27FC236}">
                <a16:creationId xmlns:a16="http://schemas.microsoft.com/office/drawing/2014/main" id="{53568D5A-D790-4529-83D0-E31352B11B38}"/>
              </a:ext>
            </a:extLst>
          </p:cNvPr>
          <p:cNvSpPr>
            <a:spLocks noGrp="1"/>
          </p:cNvSpPr>
          <p:nvPr>
            <p:ph idx="1"/>
          </p:nvPr>
        </p:nvSpPr>
        <p:spPr>
          <a:xfrm>
            <a:off x="278008" y="2631790"/>
            <a:ext cx="4420115" cy="3222712"/>
          </a:xfrm>
        </p:spPr>
        <p:txBody>
          <a:bodyPr>
            <a:normAutofit fontScale="92500" lnSpcReduction="20000"/>
          </a:bodyPr>
          <a:lstStyle/>
          <a:p>
            <a:r>
              <a:rPr lang="en-US" sz="3000" dirty="0"/>
              <a:t>Orographic lifting</a:t>
            </a:r>
          </a:p>
          <a:p>
            <a:r>
              <a:rPr lang="en-US" sz="3000" dirty="0"/>
              <a:t>Cyclonic mesocyclone</a:t>
            </a:r>
          </a:p>
          <a:p>
            <a:r>
              <a:rPr lang="en-US" sz="3000" dirty="0"/>
              <a:t>Peak rainfall of 1.5-2”/hour</a:t>
            </a:r>
          </a:p>
          <a:p>
            <a:r>
              <a:rPr lang="en-US" sz="3000" dirty="0"/>
              <a:t>High melting layer and low cloud base</a:t>
            </a:r>
          </a:p>
          <a:p>
            <a:r>
              <a:rPr lang="en-US" sz="3000" dirty="0"/>
              <a:t>Uncommon for deep warm clouds in the interior continental region</a:t>
            </a:r>
          </a:p>
          <a:p>
            <a:endParaRPr lang="en-US" sz="2800" dirty="0"/>
          </a:p>
        </p:txBody>
      </p:sp>
      <p:sp>
        <p:nvSpPr>
          <p:cNvPr id="5" name="Slide Number Placeholder 4">
            <a:extLst>
              <a:ext uri="{FF2B5EF4-FFF2-40B4-BE49-F238E27FC236}">
                <a16:creationId xmlns:a16="http://schemas.microsoft.com/office/drawing/2014/main" id="{2BC4CD03-01AD-4870-92A5-66A7AAB2C2ED}"/>
              </a:ext>
            </a:extLst>
          </p:cNvPr>
          <p:cNvSpPr>
            <a:spLocks noGrp="1"/>
          </p:cNvSpPr>
          <p:nvPr>
            <p:ph type="sldNum" sz="quarter" idx="12"/>
          </p:nvPr>
        </p:nvSpPr>
        <p:spPr/>
        <p:txBody>
          <a:bodyPr/>
          <a:lstStyle/>
          <a:p>
            <a:fld id="{25D62346-1DA2-4CA7-9531-BC4B1BB21998}" type="slidenum">
              <a:rPr lang="en-US" smtClean="0"/>
              <a:t>19</a:t>
            </a:fld>
            <a:endParaRPr lang="en-US"/>
          </a:p>
        </p:txBody>
      </p:sp>
      <p:pic>
        <p:nvPicPr>
          <p:cNvPr id="6" name="KFTG_V06_20130912.mov">
            <a:hlinkClick r:id="" action="ppaction://media"/>
            <a:extLst>
              <a:ext uri="{FF2B5EF4-FFF2-40B4-BE49-F238E27FC236}">
                <a16:creationId xmlns:a16="http://schemas.microsoft.com/office/drawing/2014/main" id="{F4B46C41-EA0B-4008-B7AE-0B6AD1BD4B2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879266" y="2011680"/>
            <a:ext cx="7217037" cy="3842822"/>
          </a:xfrm>
          <a:prstGeom prst="rect">
            <a:avLst/>
          </a:prstGeom>
        </p:spPr>
      </p:pic>
      <p:sp>
        <p:nvSpPr>
          <p:cNvPr id="4" name="TextBox 3">
            <a:extLst>
              <a:ext uri="{FF2B5EF4-FFF2-40B4-BE49-F238E27FC236}">
                <a16:creationId xmlns:a16="http://schemas.microsoft.com/office/drawing/2014/main" id="{59931688-2810-4639-B006-1670E26D66A8}"/>
              </a:ext>
            </a:extLst>
          </p:cNvPr>
          <p:cNvSpPr txBox="1"/>
          <p:nvPr/>
        </p:nvSpPr>
        <p:spPr>
          <a:xfrm>
            <a:off x="6932253" y="6118679"/>
            <a:ext cx="3111062" cy="461665"/>
          </a:xfrm>
          <a:prstGeom prst="rect">
            <a:avLst/>
          </a:prstGeom>
          <a:noFill/>
        </p:spPr>
        <p:txBody>
          <a:bodyPr wrap="square" rtlCol="0">
            <a:spAutoFit/>
          </a:bodyPr>
          <a:lstStyle/>
          <a:p>
            <a:r>
              <a:rPr lang="en-US" sz="2400" dirty="0">
                <a:latin typeface="Adobe Fan Heiti Std B" panose="020B0700000000000000" pitchFamily="34" charset="-128"/>
                <a:ea typeface="Adobe Fan Heiti Std B" panose="020B0700000000000000" pitchFamily="34" charset="-128"/>
              </a:rPr>
              <a:t>0-8z September 12</a:t>
            </a:r>
            <a:r>
              <a:rPr lang="en-US" sz="2400" baseline="30000" dirty="0">
                <a:latin typeface="Adobe Fan Heiti Std B" panose="020B0700000000000000" pitchFamily="34" charset="-128"/>
                <a:ea typeface="Adobe Fan Heiti Std B" panose="020B0700000000000000" pitchFamily="34" charset="-128"/>
              </a:rPr>
              <a:t>th</a:t>
            </a:r>
            <a:endParaRPr lang="en-US" sz="2400" dirty="0">
              <a:latin typeface="Adobe Fan Heiti Std B" panose="020B0700000000000000" pitchFamily="34" charset="-128"/>
              <a:ea typeface="Adobe Fan Heiti Std B" panose="020B0700000000000000" pitchFamily="34" charset="-128"/>
            </a:endParaRPr>
          </a:p>
        </p:txBody>
      </p:sp>
    </p:spTree>
    <p:extLst>
      <p:ext uri="{BB962C8B-B14F-4D97-AF65-F5344CB8AC3E}">
        <p14:creationId xmlns:p14="http://schemas.microsoft.com/office/powerpoint/2010/main" val="44751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repeatCount="indefinite" fill="hold" display="0">
                  <p:stCondLst>
                    <p:cond delay="indefinite"/>
                  </p:stCondLst>
                </p:cTn>
                <p:tgtEl>
                  <p:spTgt spid="6"/>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4F2DA-D7CA-49CE-9CCE-328FDA3D3C75}"/>
              </a:ext>
            </a:extLst>
          </p:cNvPr>
          <p:cNvSpPr>
            <a:spLocks noGrp="1"/>
          </p:cNvSpPr>
          <p:nvPr>
            <p:ph type="title"/>
          </p:nvPr>
        </p:nvSpPr>
        <p:spPr/>
        <p:txBody>
          <a:bodyPr>
            <a:normAutofit/>
          </a:bodyPr>
          <a:lstStyle/>
          <a:p>
            <a:r>
              <a:rPr lang="en-US" sz="5400" dirty="0">
                <a:latin typeface="Adobe Fan Heiti Std B" panose="020B0700000000000000" pitchFamily="34" charset="-128"/>
                <a:ea typeface="Adobe Fan Heiti Std B" panose="020B0700000000000000" pitchFamily="34" charset="-128"/>
              </a:rPr>
              <a:t>Total Rainfall</a:t>
            </a:r>
            <a:endParaRPr lang="en-US" sz="5400" dirty="0"/>
          </a:p>
        </p:txBody>
      </p:sp>
      <p:sp>
        <p:nvSpPr>
          <p:cNvPr id="3" name="Content Placeholder 2">
            <a:extLst>
              <a:ext uri="{FF2B5EF4-FFF2-40B4-BE49-F238E27FC236}">
                <a16:creationId xmlns:a16="http://schemas.microsoft.com/office/drawing/2014/main" id="{4C00DC42-BCEA-49CC-AA8B-C6D428312A0C}"/>
              </a:ext>
            </a:extLst>
          </p:cNvPr>
          <p:cNvSpPr>
            <a:spLocks noGrp="1"/>
          </p:cNvSpPr>
          <p:nvPr>
            <p:ph idx="1"/>
          </p:nvPr>
        </p:nvSpPr>
        <p:spPr>
          <a:xfrm>
            <a:off x="213214" y="3058326"/>
            <a:ext cx="4487877" cy="2315137"/>
          </a:xfrm>
        </p:spPr>
        <p:txBody>
          <a:bodyPr/>
          <a:lstStyle/>
          <a:p>
            <a:r>
              <a:rPr lang="en-US" sz="2800" dirty="0"/>
              <a:t>September 9-16</a:t>
            </a:r>
            <a:r>
              <a:rPr lang="en-US" sz="2800" baseline="30000" dirty="0"/>
              <a:t>th</a:t>
            </a:r>
            <a:r>
              <a:rPr lang="en-US" sz="2800" dirty="0"/>
              <a:t>, 2013</a:t>
            </a:r>
          </a:p>
          <a:p>
            <a:r>
              <a:rPr lang="en-US" sz="2800" dirty="0"/>
              <a:t>Analysis created by rain gauge data and radar estimates</a:t>
            </a:r>
          </a:p>
          <a:p>
            <a:endParaRPr lang="en-US" dirty="0"/>
          </a:p>
        </p:txBody>
      </p:sp>
      <p:sp>
        <p:nvSpPr>
          <p:cNvPr id="4" name="Slide Number Placeholder 3">
            <a:extLst>
              <a:ext uri="{FF2B5EF4-FFF2-40B4-BE49-F238E27FC236}">
                <a16:creationId xmlns:a16="http://schemas.microsoft.com/office/drawing/2014/main" id="{32750859-D541-4BE6-8E99-7F3354A5112C}"/>
              </a:ext>
            </a:extLst>
          </p:cNvPr>
          <p:cNvSpPr>
            <a:spLocks noGrp="1"/>
          </p:cNvSpPr>
          <p:nvPr>
            <p:ph type="sldNum" sz="quarter" idx="12"/>
          </p:nvPr>
        </p:nvSpPr>
        <p:spPr/>
        <p:txBody>
          <a:bodyPr/>
          <a:lstStyle/>
          <a:p>
            <a:fld id="{25D62346-1DA2-4CA7-9531-BC4B1BB21998}" type="slidenum">
              <a:rPr lang="en-US" smtClean="0"/>
              <a:pPr/>
              <a:t>20</a:t>
            </a:fld>
            <a:endParaRPr lang="en-US" dirty="0"/>
          </a:p>
        </p:txBody>
      </p:sp>
      <p:pic>
        <p:nvPicPr>
          <p:cNvPr id="5" name="Content Placeholder 5" descr="A screenshot of a cell phone&#10;&#10;Description generated with very high confidence">
            <a:extLst>
              <a:ext uri="{FF2B5EF4-FFF2-40B4-BE49-F238E27FC236}">
                <a16:creationId xmlns:a16="http://schemas.microsoft.com/office/drawing/2014/main" id="{F16D3FE8-AF60-4A26-A301-3A139B9A6992}"/>
              </a:ext>
            </a:extLst>
          </p:cNvPr>
          <p:cNvPicPr>
            <a:picLocks noChangeAspect="1"/>
          </p:cNvPicPr>
          <p:nvPr/>
        </p:nvPicPr>
        <p:blipFill rotWithShape="1">
          <a:blip r:embed="rId3">
            <a:extLst>
              <a:ext uri="{28A0092B-C50C-407E-A947-70E740481C1C}">
                <a14:useLocalDpi xmlns:a14="http://schemas.microsoft.com/office/drawing/2010/main" val="0"/>
              </a:ext>
            </a:extLst>
          </a:blip>
          <a:srcRect l="11694" t="2603" r="9608" b="13520"/>
          <a:stretch/>
        </p:blipFill>
        <p:spPr>
          <a:xfrm>
            <a:off x="5072983" y="1573791"/>
            <a:ext cx="5813756" cy="5284209"/>
          </a:xfrm>
          <a:prstGeom prst="rect">
            <a:avLst/>
          </a:prstGeom>
        </p:spPr>
      </p:pic>
    </p:spTree>
    <p:extLst>
      <p:ext uri="{BB962C8B-B14F-4D97-AF65-F5344CB8AC3E}">
        <p14:creationId xmlns:p14="http://schemas.microsoft.com/office/powerpoint/2010/main" val="20270929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4898E-25FA-4A2A-AB54-751524CD08DC}"/>
              </a:ext>
            </a:extLst>
          </p:cNvPr>
          <p:cNvSpPr>
            <a:spLocks noGrp="1"/>
          </p:cNvSpPr>
          <p:nvPr>
            <p:ph type="title"/>
          </p:nvPr>
        </p:nvSpPr>
        <p:spPr/>
        <p:txBody>
          <a:bodyPr>
            <a:normAutofit/>
          </a:bodyPr>
          <a:lstStyle/>
          <a:p>
            <a:r>
              <a:rPr lang="en-US" sz="4800" dirty="0">
                <a:latin typeface="Adobe Fan Heiti Std B" panose="020B0700000000000000" pitchFamily="34" charset="-128"/>
                <a:ea typeface="Adobe Fan Heiti Std B" panose="020B0700000000000000" pitchFamily="34" charset="-128"/>
              </a:rPr>
              <a:t>Hydrology</a:t>
            </a:r>
          </a:p>
        </p:txBody>
      </p:sp>
      <p:sp>
        <p:nvSpPr>
          <p:cNvPr id="3" name="Content Placeholder 2">
            <a:extLst>
              <a:ext uri="{FF2B5EF4-FFF2-40B4-BE49-F238E27FC236}">
                <a16:creationId xmlns:a16="http://schemas.microsoft.com/office/drawing/2014/main" id="{E77C5853-434F-4282-AE59-F86034F2D499}"/>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66967DFD-0924-4266-B0B2-6E522C666584}"/>
              </a:ext>
            </a:extLst>
          </p:cNvPr>
          <p:cNvSpPr>
            <a:spLocks noGrp="1"/>
          </p:cNvSpPr>
          <p:nvPr>
            <p:ph type="sldNum" sz="quarter" idx="12"/>
          </p:nvPr>
        </p:nvSpPr>
        <p:spPr/>
        <p:txBody>
          <a:bodyPr/>
          <a:lstStyle/>
          <a:p>
            <a:fld id="{25D62346-1DA2-4CA7-9531-BC4B1BB21998}" type="slidenum">
              <a:rPr lang="en-US" smtClean="0"/>
              <a:pPr/>
              <a:t>21</a:t>
            </a:fld>
            <a:endParaRPr lang="en-US" dirty="0"/>
          </a:p>
        </p:txBody>
      </p:sp>
      <p:pic>
        <p:nvPicPr>
          <p:cNvPr id="5" name="Content Placeholder 5" descr="A close up of a map&#10;&#10;Description generated with very high confidence">
            <a:extLst>
              <a:ext uri="{FF2B5EF4-FFF2-40B4-BE49-F238E27FC236}">
                <a16:creationId xmlns:a16="http://schemas.microsoft.com/office/drawing/2014/main" id="{3B533691-7A75-48EB-BF38-95EBB3EC38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47982" y="1792936"/>
            <a:ext cx="6896036" cy="5065064"/>
          </a:xfrm>
          <a:prstGeom prst="rect">
            <a:avLst/>
          </a:prstGeom>
        </p:spPr>
      </p:pic>
    </p:spTree>
    <p:extLst>
      <p:ext uri="{BB962C8B-B14F-4D97-AF65-F5344CB8AC3E}">
        <p14:creationId xmlns:p14="http://schemas.microsoft.com/office/powerpoint/2010/main" val="41040501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205DF-E177-43CC-AE56-13C0ED5B08CA}"/>
              </a:ext>
            </a:extLst>
          </p:cNvPr>
          <p:cNvSpPr>
            <a:spLocks noGrp="1"/>
          </p:cNvSpPr>
          <p:nvPr>
            <p:ph type="title"/>
          </p:nvPr>
        </p:nvSpPr>
        <p:spPr/>
        <p:txBody>
          <a:bodyPr>
            <a:normAutofit/>
          </a:bodyPr>
          <a:lstStyle/>
          <a:p>
            <a:r>
              <a:rPr lang="en-US" sz="4800" dirty="0">
                <a:latin typeface="Adobe Fan Heiti Std B" panose="020B0700000000000000" pitchFamily="34" charset="-128"/>
                <a:ea typeface="Adobe Fan Heiti Std B" panose="020B0700000000000000" pitchFamily="34" charset="-128"/>
              </a:rPr>
              <a:t>Hydrology</a:t>
            </a:r>
          </a:p>
        </p:txBody>
      </p:sp>
      <p:sp>
        <p:nvSpPr>
          <p:cNvPr id="3" name="Content Placeholder 2">
            <a:extLst>
              <a:ext uri="{FF2B5EF4-FFF2-40B4-BE49-F238E27FC236}">
                <a16:creationId xmlns:a16="http://schemas.microsoft.com/office/drawing/2014/main" id="{53568D5A-D790-4529-83D0-E31352B11B38}"/>
              </a:ext>
            </a:extLst>
          </p:cNvPr>
          <p:cNvSpPr>
            <a:spLocks noGrp="1"/>
          </p:cNvSpPr>
          <p:nvPr>
            <p:ph idx="1"/>
          </p:nvPr>
        </p:nvSpPr>
        <p:spPr>
          <a:xfrm>
            <a:off x="428368" y="2807747"/>
            <a:ext cx="5667631" cy="2377439"/>
          </a:xfrm>
        </p:spPr>
        <p:txBody>
          <a:bodyPr>
            <a:normAutofit/>
          </a:bodyPr>
          <a:lstStyle/>
          <a:p>
            <a:pPr lvl="1"/>
            <a:r>
              <a:rPr lang="en-US" sz="2800" dirty="0"/>
              <a:t>Flooding destroyed streamflow gauges</a:t>
            </a:r>
          </a:p>
          <a:p>
            <a:pPr lvl="1"/>
            <a:r>
              <a:rPr lang="en-US" sz="2800" dirty="0"/>
              <a:t>Different river response times </a:t>
            </a:r>
          </a:p>
          <a:p>
            <a:pPr lvl="1"/>
            <a:r>
              <a:rPr lang="en-US" sz="2800" dirty="0"/>
              <a:t>Burn scars enhanced discharge</a:t>
            </a:r>
          </a:p>
        </p:txBody>
      </p:sp>
      <p:sp>
        <p:nvSpPr>
          <p:cNvPr id="5" name="Slide Number Placeholder 4">
            <a:extLst>
              <a:ext uri="{FF2B5EF4-FFF2-40B4-BE49-F238E27FC236}">
                <a16:creationId xmlns:a16="http://schemas.microsoft.com/office/drawing/2014/main" id="{35629F36-6169-4098-9B24-543349756B61}"/>
              </a:ext>
            </a:extLst>
          </p:cNvPr>
          <p:cNvSpPr>
            <a:spLocks noGrp="1"/>
          </p:cNvSpPr>
          <p:nvPr>
            <p:ph type="sldNum" sz="quarter" idx="12"/>
          </p:nvPr>
        </p:nvSpPr>
        <p:spPr/>
        <p:txBody>
          <a:bodyPr/>
          <a:lstStyle/>
          <a:p>
            <a:fld id="{25D62346-1DA2-4CA7-9531-BC4B1BB21998}" type="slidenum">
              <a:rPr lang="en-US" smtClean="0"/>
              <a:t>22</a:t>
            </a:fld>
            <a:endParaRPr lang="en-US"/>
          </a:p>
        </p:txBody>
      </p:sp>
      <p:pic>
        <p:nvPicPr>
          <p:cNvPr id="6" name="Content Placeholder 6" descr="A close up of a map&#10;&#10;Description generated with high confidence">
            <a:extLst>
              <a:ext uri="{FF2B5EF4-FFF2-40B4-BE49-F238E27FC236}">
                <a16:creationId xmlns:a16="http://schemas.microsoft.com/office/drawing/2014/main" id="{3EC924AD-BE08-443B-BA52-E47C61E0C9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0475" y="798209"/>
            <a:ext cx="4285261" cy="6059791"/>
          </a:xfrm>
          <a:prstGeom prst="rect">
            <a:avLst/>
          </a:prstGeom>
        </p:spPr>
      </p:pic>
    </p:spTree>
    <p:extLst>
      <p:ext uri="{BB962C8B-B14F-4D97-AF65-F5344CB8AC3E}">
        <p14:creationId xmlns:p14="http://schemas.microsoft.com/office/powerpoint/2010/main" val="11774038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71D5-4DB2-41DA-8BEF-7444FE46452C}"/>
              </a:ext>
            </a:extLst>
          </p:cNvPr>
          <p:cNvSpPr>
            <a:spLocks noGrp="1"/>
          </p:cNvSpPr>
          <p:nvPr>
            <p:ph type="title"/>
          </p:nvPr>
        </p:nvSpPr>
        <p:spPr/>
        <p:txBody>
          <a:bodyPr>
            <a:normAutofit/>
          </a:bodyPr>
          <a:lstStyle/>
          <a:p>
            <a:r>
              <a:rPr lang="en-US" sz="4800" dirty="0">
                <a:latin typeface="Adobe Fan Heiti Std B" panose="020B0700000000000000" pitchFamily="34" charset="-128"/>
                <a:ea typeface="Adobe Fan Heiti Std B" panose="020B0700000000000000" pitchFamily="34" charset="-128"/>
              </a:rPr>
              <a:t>Hydrology</a:t>
            </a:r>
          </a:p>
        </p:txBody>
      </p:sp>
      <p:sp>
        <p:nvSpPr>
          <p:cNvPr id="4" name="Slide Number Placeholder 3">
            <a:extLst>
              <a:ext uri="{FF2B5EF4-FFF2-40B4-BE49-F238E27FC236}">
                <a16:creationId xmlns:a16="http://schemas.microsoft.com/office/drawing/2014/main" id="{F2A29DDE-2C4F-424C-9AF1-695DCAFD65DB}"/>
              </a:ext>
            </a:extLst>
          </p:cNvPr>
          <p:cNvSpPr>
            <a:spLocks noGrp="1"/>
          </p:cNvSpPr>
          <p:nvPr>
            <p:ph type="sldNum" sz="quarter" idx="12"/>
          </p:nvPr>
        </p:nvSpPr>
        <p:spPr/>
        <p:txBody>
          <a:bodyPr/>
          <a:lstStyle/>
          <a:p>
            <a:fld id="{25D62346-1DA2-4CA7-9531-BC4B1BB21998}" type="slidenum">
              <a:rPr lang="en-US" smtClean="0"/>
              <a:pPr/>
              <a:t>23</a:t>
            </a:fld>
            <a:endParaRPr lang="en-US" dirty="0"/>
          </a:p>
        </p:txBody>
      </p:sp>
      <p:pic>
        <p:nvPicPr>
          <p:cNvPr id="5" name="Picture 4" descr="A close up of a map&#10;&#10;Description generated with high confidence">
            <a:extLst>
              <a:ext uri="{FF2B5EF4-FFF2-40B4-BE49-F238E27FC236}">
                <a16:creationId xmlns:a16="http://schemas.microsoft.com/office/drawing/2014/main" id="{E504D754-5E10-469A-830A-85EA8B1EFD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992" y="2751269"/>
            <a:ext cx="5301222" cy="3864685"/>
          </a:xfrm>
          <a:prstGeom prst="rect">
            <a:avLst/>
          </a:prstGeom>
        </p:spPr>
      </p:pic>
      <p:pic>
        <p:nvPicPr>
          <p:cNvPr id="6" name="Picture 5" descr="A screenshot of a map&#10;&#10;Description generated with very high confidence">
            <a:extLst>
              <a:ext uri="{FF2B5EF4-FFF2-40B4-BE49-F238E27FC236}">
                <a16:creationId xmlns:a16="http://schemas.microsoft.com/office/drawing/2014/main" id="{6379B63D-2224-4E4E-B8FE-02CF6AA0D41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59341" y="2740511"/>
            <a:ext cx="5303667" cy="3864685"/>
          </a:xfrm>
          <a:prstGeom prst="rect">
            <a:avLst/>
          </a:prstGeom>
        </p:spPr>
      </p:pic>
      <p:sp>
        <p:nvSpPr>
          <p:cNvPr id="7" name="TextBox 6">
            <a:extLst>
              <a:ext uri="{FF2B5EF4-FFF2-40B4-BE49-F238E27FC236}">
                <a16:creationId xmlns:a16="http://schemas.microsoft.com/office/drawing/2014/main" id="{FBE8117A-9801-42AC-B308-E4398143A9DC}"/>
              </a:ext>
            </a:extLst>
          </p:cNvPr>
          <p:cNvSpPr txBox="1"/>
          <p:nvPr/>
        </p:nvSpPr>
        <p:spPr>
          <a:xfrm>
            <a:off x="1855606" y="2105362"/>
            <a:ext cx="2647994" cy="461665"/>
          </a:xfrm>
          <a:prstGeom prst="rect">
            <a:avLst/>
          </a:prstGeom>
          <a:noFill/>
        </p:spPr>
        <p:txBody>
          <a:bodyPr wrap="square" rtlCol="0">
            <a:spAutoFit/>
          </a:bodyPr>
          <a:lstStyle/>
          <a:p>
            <a:r>
              <a:rPr lang="en-US" sz="2400" dirty="0"/>
              <a:t>2013 Soil Moisture</a:t>
            </a:r>
          </a:p>
        </p:txBody>
      </p:sp>
      <p:sp>
        <p:nvSpPr>
          <p:cNvPr id="8" name="TextBox 7">
            <a:extLst>
              <a:ext uri="{FF2B5EF4-FFF2-40B4-BE49-F238E27FC236}">
                <a16:creationId xmlns:a16="http://schemas.microsoft.com/office/drawing/2014/main" id="{B425FAED-26EF-4258-95C9-705F77AA434C}"/>
              </a:ext>
            </a:extLst>
          </p:cNvPr>
          <p:cNvSpPr txBox="1"/>
          <p:nvPr/>
        </p:nvSpPr>
        <p:spPr>
          <a:xfrm>
            <a:off x="7028272" y="2105362"/>
            <a:ext cx="4032326" cy="461665"/>
          </a:xfrm>
          <a:prstGeom prst="rect">
            <a:avLst/>
          </a:prstGeom>
          <a:noFill/>
        </p:spPr>
        <p:txBody>
          <a:bodyPr wrap="square" rtlCol="0">
            <a:spAutoFit/>
          </a:bodyPr>
          <a:lstStyle/>
          <a:p>
            <a:r>
              <a:rPr lang="en-US" sz="2400" dirty="0"/>
              <a:t>2013 Boulder Creek Discharge</a:t>
            </a:r>
          </a:p>
        </p:txBody>
      </p:sp>
    </p:spTree>
    <p:extLst>
      <p:ext uri="{BB962C8B-B14F-4D97-AF65-F5344CB8AC3E}">
        <p14:creationId xmlns:p14="http://schemas.microsoft.com/office/powerpoint/2010/main" val="1356396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E37985-09B8-4F09-93C7-44CB3EDE52A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6198"/>
            <a:ext cx="12192000" cy="600560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 up of a large rock&#10;&#10;Description generated with very high confidence">
            <a:extLst>
              <a:ext uri="{FF2B5EF4-FFF2-40B4-BE49-F238E27FC236}">
                <a16:creationId xmlns:a16="http://schemas.microsoft.com/office/drawing/2014/main" id="{D53C8E77-0316-41E2-B7A8-2F5B598498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20529" y="745236"/>
            <a:ext cx="7750942" cy="5367528"/>
          </a:xfrm>
          <a:prstGeom prst="rect">
            <a:avLst/>
          </a:prstGeom>
        </p:spPr>
      </p:pic>
      <p:sp>
        <p:nvSpPr>
          <p:cNvPr id="4" name="Slide Number Placeholder 3">
            <a:extLst>
              <a:ext uri="{FF2B5EF4-FFF2-40B4-BE49-F238E27FC236}">
                <a16:creationId xmlns:a16="http://schemas.microsoft.com/office/drawing/2014/main" id="{C701A69A-B271-4FF5-A79E-4B5B1D710CCC}"/>
              </a:ext>
            </a:extLst>
          </p:cNvPr>
          <p:cNvSpPr>
            <a:spLocks noGrp="1"/>
          </p:cNvSpPr>
          <p:nvPr>
            <p:ph type="sldNum" sz="quarter" idx="12"/>
          </p:nvPr>
        </p:nvSpPr>
        <p:spPr>
          <a:xfrm>
            <a:off x="10608603" y="380111"/>
            <a:ext cx="946264" cy="365125"/>
          </a:xfrm>
        </p:spPr>
        <p:txBody>
          <a:bodyPr vert="horz" lIns="45720" tIns="45720" rIns="91440" bIns="45720" rtlCol="0" anchor="ctr">
            <a:normAutofit/>
          </a:bodyPr>
          <a:lstStyle/>
          <a:p>
            <a:pPr algn="r">
              <a:spcAft>
                <a:spcPts val="600"/>
              </a:spcAft>
            </a:pPr>
            <a:fld id="{25D62346-1DA2-4CA7-9531-BC4B1BB21998}" type="slidenum">
              <a:rPr lang="en-US"/>
              <a:pPr algn="r">
                <a:spcAft>
                  <a:spcPts val="600"/>
                </a:spcAft>
              </a:pPr>
              <a:t>24</a:t>
            </a:fld>
            <a:endParaRPr lang="en-US" sz="1200" dirty="0"/>
          </a:p>
        </p:txBody>
      </p:sp>
      <p:pic>
        <p:nvPicPr>
          <p:cNvPr id="8" name="Picture 7">
            <a:extLst>
              <a:ext uri="{FF2B5EF4-FFF2-40B4-BE49-F238E27FC236}">
                <a16:creationId xmlns:a16="http://schemas.microsoft.com/office/drawing/2014/main" id="{CD38BDD6-69BA-470F-BD48-08E44B6B53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20529" y="745236"/>
            <a:ext cx="7760281" cy="5367528"/>
          </a:xfrm>
          <a:prstGeom prst="rect">
            <a:avLst/>
          </a:prstGeom>
        </p:spPr>
      </p:pic>
      <p:pic>
        <p:nvPicPr>
          <p:cNvPr id="9" name="Picture 8" descr="A river running through a forest&#10;&#10;Description generated with very high confidence">
            <a:extLst>
              <a:ext uri="{FF2B5EF4-FFF2-40B4-BE49-F238E27FC236}">
                <a16:creationId xmlns:a16="http://schemas.microsoft.com/office/drawing/2014/main" id="{D80617ED-627B-4B56-91BB-2F38FD1C0E1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11189" y="745236"/>
            <a:ext cx="7760281" cy="5367528"/>
          </a:xfrm>
          <a:prstGeom prst="rect">
            <a:avLst/>
          </a:prstGeom>
        </p:spPr>
      </p:pic>
    </p:spTree>
    <p:extLst>
      <p:ext uri="{BB962C8B-B14F-4D97-AF65-F5344CB8AC3E}">
        <p14:creationId xmlns:p14="http://schemas.microsoft.com/office/powerpoint/2010/main" val="3638842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1F736-7FE9-436C-A44B-EBEAA0FB0B2E}"/>
              </a:ext>
            </a:extLst>
          </p:cNvPr>
          <p:cNvSpPr>
            <a:spLocks noGrp="1"/>
          </p:cNvSpPr>
          <p:nvPr>
            <p:ph type="title"/>
          </p:nvPr>
        </p:nvSpPr>
        <p:spPr/>
        <p:txBody>
          <a:bodyPr>
            <a:normAutofit/>
          </a:bodyPr>
          <a:lstStyle/>
          <a:p>
            <a:r>
              <a:rPr lang="en-US" sz="4800" dirty="0">
                <a:latin typeface="Adobe Fan Heiti Std B" panose="020B0700000000000000" pitchFamily="34" charset="-128"/>
                <a:ea typeface="Adobe Fan Heiti Std B" panose="020B0700000000000000" pitchFamily="34" charset="-128"/>
              </a:rPr>
              <a:t>Forecast models</a:t>
            </a:r>
          </a:p>
        </p:txBody>
      </p:sp>
      <p:sp>
        <p:nvSpPr>
          <p:cNvPr id="3" name="Content Placeholder 2">
            <a:extLst>
              <a:ext uri="{FF2B5EF4-FFF2-40B4-BE49-F238E27FC236}">
                <a16:creationId xmlns:a16="http://schemas.microsoft.com/office/drawing/2014/main" id="{CCBB196D-FC05-46FB-AC98-D709A7B27EB8}"/>
              </a:ext>
            </a:extLst>
          </p:cNvPr>
          <p:cNvSpPr>
            <a:spLocks noGrp="1"/>
          </p:cNvSpPr>
          <p:nvPr>
            <p:ph idx="1"/>
          </p:nvPr>
        </p:nvSpPr>
        <p:spPr>
          <a:xfrm>
            <a:off x="5445221" y="2222348"/>
            <a:ext cx="6463493" cy="4206240"/>
          </a:xfrm>
        </p:spPr>
        <p:txBody>
          <a:bodyPr>
            <a:normAutofit/>
          </a:bodyPr>
          <a:lstStyle/>
          <a:p>
            <a:r>
              <a:rPr lang="en-US" sz="2800" dirty="0"/>
              <a:t>NOAA CPC identified potential heavy rainfall in their 6-10 and 8-14 day outlook</a:t>
            </a:r>
          </a:p>
          <a:p>
            <a:r>
              <a:rPr lang="en-US" sz="2800" dirty="0"/>
              <a:t>WPC issued 48-72 hour forecasts for 2-4” for portions of the Front Range</a:t>
            </a:r>
          </a:p>
          <a:p>
            <a:r>
              <a:rPr lang="en-US" sz="2800" dirty="0"/>
              <a:t>No flood or flash flood watches issued in Boulder or Larimer Counties until 12 hours before main event</a:t>
            </a:r>
          </a:p>
        </p:txBody>
      </p:sp>
      <p:sp>
        <p:nvSpPr>
          <p:cNvPr id="4" name="Slide Number Placeholder 3">
            <a:extLst>
              <a:ext uri="{FF2B5EF4-FFF2-40B4-BE49-F238E27FC236}">
                <a16:creationId xmlns:a16="http://schemas.microsoft.com/office/drawing/2014/main" id="{0892C14E-856B-4E8F-ADD7-22F3B79530BB}"/>
              </a:ext>
            </a:extLst>
          </p:cNvPr>
          <p:cNvSpPr>
            <a:spLocks noGrp="1"/>
          </p:cNvSpPr>
          <p:nvPr>
            <p:ph type="sldNum" sz="quarter" idx="12"/>
          </p:nvPr>
        </p:nvSpPr>
        <p:spPr/>
        <p:txBody>
          <a:bodyPr/>
          <a:lstStyle/>
          <a:p>
            <a:fld id="{25D62346-1DA2-4CA7-9531-BC4B1BB21998}" type="slidenum">
              <a:rPr lang="en-US" smtClean="0"/>
              <a:pPr/>
              <a:t>25</a:t>
            </a:fld>
            <a:endParaRPr lang="en-US" dirty="0"/>
          </a:p>
        </p:txBody>
      </p:sp>
      <p:pic>
        <p:nvPicPr>
          <p:cNvPr id="5" name="Content Placeholder 8" descr="A picture containing text&#10;&#10;Description generated with high confidence">
            <a:extLst>
              <a:ext uri="{FF2B5EF4-FFF2-40B4-BE49-F238E27FC236}">
                <a16:creationId xmlns:a16="http://schemas.microsoft.com/office/drawing/2014/main" id="{FF8FAD96-7EE0-49E4-9B59-850B647E81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484555"/>
            <a:ext cx="4974398" cy="5373445"/>
          </a:xfrm>
          <a:prstGeom prst="rect">
            <a:avLst/>
          </a:prstGeom>
        </p:spPr>
      </p:pic>
    </p:spTree>
    <p:extLst>
      <p:ext uri="{BB962C8B-B14F-4D97-AF65-F5344CB8AC3E}">
        <p14:creationId xmlns:p14="http://schemas.microsoft.com/office/powerpoint/2010/main" val="19926287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7E91B-0F4C-493D-BE27-6F709C92639F}"/>
              </a:ext>
            </a:extLst>
          </p:cNvPr>
          <p:cNvSpPr>
            <a:spLocks noGrp="1"/>
          </p:cNvSpPr>
          <p:nvPr>
            <p:ph type="title"/>
          </p:nvPr>
        </p:nvSpPr>
        <p:spPr/>
        <p:txBody>
          <a:bodyPr>
            <a:normAutofit/>
          </a:bodyPr>
          <a:lstStyle/>
          <a:p>
            <a:r>
              <a:rPr lang="en-US" sz="4800" dirty="0">
                <a:latin typeface="Adobe Fan Heiti Std B" panose="020B0700000000000000" pitchFamily="34" charset="-128"/>
                <a:ea typeface="Adobe Fan Heiti Std B" panose="020B0700000000000000" pitchFamily="34" charset="-128"/>
              </a:rPr>
              <a:t>Record rainfall Probability</a:t>
            </a:r>
          </a:p>
        </p:txBody>
      </p:sp>
      <p:sp>
        <p:nvSpPr>
          <p:cNvPr id="3" name="Content Placeholder 2">
            <a:extLst>
              <a:ext uri="{FF2B5EF4-FFF2-40B4-BE49-F238E27FC236}">
                <a16:creationId xmlns:a16="http://schemas.microsoft.com/office/drawing/2014/main" id="{C9302E5D-C089-4299-94DB-4F74405E9466}"/>
              </a:ext>
            </a:extLst>
          </p:cNvPr>
          <p:cNvSpPr>
            <a:spLocks noGrp="1"/>
          </p:cNvSpPr>
          <p:nvPr>
            <p:ph idx="1"/>
          </p:nvPr>
        </p:nvSpPr>
        <p:spPr>
          <a:xfrm>
            <a:off x="191699" y="2233106"/>
            <a:ext cx="4512583" cy="4206240"/>
          </a:xfrm>
        </p:spPr>
        <p:txBody>
          <a:bodyPr/>
          <a:lstStyle/>
          <a:p>
            <a:r>
              <a:rPr lang="en-US" sz="2800" dirty="0"/>
              <a:t>Over 12” in a 24-hour period</a:t>
            </a:r>
          </a:p>
          <a:p>
            <a:pPr lvl="1"/>
            <a:r>
              <a:rPr lang="en-US" dirty="0"/>
              <a:t>New daily record for Colorado</a:t>
            </a:r>
          </a:p>
          <a:p>
            <a:r>
              <a:rPr lang="en-US" sz="2800" dirty="0"/>
              <a:t>1:1,000 year 24-hour storm</a:t>
            </a:r>
          </a:p>
          <a:p>
            <a:r>
              <a:rPr lang="en-US" sz="2800" dirty="0"/>
              <a:t>Daily and monthly records set in Boulder, CO</a:t>
            </a:r>
          </a:p>
          <a:p>
            <a:r>
              <a:rPr lang="en-US" sz="2800" dirty="0"/>
              <a:t>A response to climate change?</a:t>
            </a:r>
          </a:p>
        </p:txBody>
      </p:sp>
      <p:sp>
        <p:nvSpPr>
          <p:cNvPr id="4" name="Slide Number Placeholder 3">
            <a:extLst>
              <a:ext uri="{FF2B5EF4-FFF2-40B4-BE49-F238E27FC236}">
                <a16:creationId xmlns:a16="http://schemas.microsoft.com/office/drawing/2014/main" id="{757A6D7E-C89D-4870-B472-E024EE753082}"/>
              </a:ext>
            </a:extLst>
          </p:cNvPr>
          <p:cNvSpPr>
            <a:spLocks noGrp="1"/>
          </p:cNvSpPr>
          <p:nvPr>
            <p:ph type="sldNum" sz="quarter" idx="12"/>
          </p:nvPr>
        </p:nvSpPr>
        <p:spPr/>
        <p:txBody>
          <a:bodyPr/>
          <a:lstStyle/>
          <a:p>
            <a:fld id="{25D62346-1DA2-4CA7-9531-BC4B1BB21998}" type="slidenum">
              <a:rPr lang="en-US" smtClean="0"/>
              <a:pPr/>
              <a:t>26</a:t>
            </a:fld>
            <a:endParaRPr lang="en-US" dirty="0"/>
          </a:p>
        </p:txBody>
      </p:sp>
      <p:pic>
        <p:nvPicPr>
          <p:cNvPr id="5" name="Content Placeholder 6" descr="A close up of a map&#10;&#10;Description generated with high confidence">
            <a:extLst>
              <a:ext uri="{FF2B5EF4-FFF2-40B4-BE49-F238E27FC236}">
                <a16:creationId xmlns:a16="http://schemas.microsoft.com/office/drawing/2014/main" id="{035E48E8-2744-439C-B811-B458270A73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44131" y="1814452"/>
            <a:ext cx="7347869" cy="5043548"/>
          </a:xfrm>
          <a:prstGeom prst="rect">
            <a:avLst/>
          </a:prstGeom>
        </p:spPr>
      </p:pic>
    </p:spTree>
    <p:extLst>
      <p:ext uri="{BB962C8B-B14F-4D97-AF65-F5344CB8AC3E}">
        <p14:creationId xmlns:p14="http://schemas.microsoft.com/office/powerpoint/2010/main" val="6557553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1B769-76D2-4DF4-8EF0-C54C46B8A9AC}"/>
              </a:ext>
            </a:extLst>
          </p:cNvPr>
          <p:cNvSpPr>
            <a:spLocks noGrp="1"/>
          </p:cNvSpPr>
          <p:nvPr>
            <p:ph type="title"/>
          </p:nvPr>
        </p:nvSpPr>
        <p:spPr/>
        <p:txBody>
          <a:bodyPr>
            <a:normAutofit/>
          </a:bodyPr>
          <a:lstStyle/>
          <a:p>
            <a:r>
              <a:rPr lang="en-US" sz="4800" dirty="0">
                <a:latin typeface="Adobe Fan Heiti Std B" panose="020B0700000000000000" pitchFamily="34" charset="-128"/>
                <a:ea typeface="Adobe Fan Heiti Std B" panose="020B0700000000000000" pitchFamily="34" charset="-128"/>
              </a:rPr>
              <a:t>Conclusion</a:t>
            </a:r>
          </a:p>
        </p:txBody>
      </p:sp>
      <p:sp>
        <p:nvSpPr>
          <p:cNvPr id="3" name="Content Placeholder 2">
            <a:extLst>
              <a:ext uri="{FF2B5EF4-FFF2-40B4-BE49-F238E27FC236}">
                <a16:creationId xmlns:a16="http://schemas.microsoft.com/office/drawing/2014/main" id="{49124AE3-8EF7-4889-9247-87C76DBA755D}"/>
              </a:ext>
            </a:extLst>
          </p:cNvPr>
          <p:cNvSpPr>
            <a:spLocks noGrp="1"/>
          </p:cNvSpPr>
          <p:nvPr>
            <p:ph idx="1"/>
          </p:nvPr>
        </p:nvSpPr>
        <p:spPr>
          <a:xfrm>
            <a:off x="1202919" y="2618351"/>
            <a:ext cx="9784080" cy="4206240"/>
          </a:xfrm>
        </p:spPr>
        <p:txBody>
          <a:bodyPr/>
          <a:lstStyle/>
          <a:p>
            <a:r>
              <a:rPr lang="en-US" sz="2800" dirty="0"/>
              <a:t>Widespread heavy rainfall from September 9-16</a:t>
            </a:r>
            <a:r>
              <a:rPr lang="en-US" sz="2800" baseline="30000" dirty="0"/>
              <a:t>th</a:t>
            </a:r>
          </a:p>
          <a:p>
            <a:r>
              <a:rPr lang="en-US" sz="2800" dirty="0"/>
              <a:t>Driven by a strong tropical moisture tap and orographic lifting</a:t>
            </a:r>
          </a:p>
          <a:p>
            <a:r>
              <a:rPr lang="en-US" sz="2800" dirty="0"/>
              <a:t>Resulted in flooding for days to weeks</a:t>
            </a:r>
          </a:p>
          <a:p>
            <a:r>
              <a:rPr lang="en-US" sz="2800" dirty="0"/>
              <a:t>Billions of dollars in damages</a:t>
            </a:r>
          </a:p>
          <a:p>
            <a:r>
              <a:rPr lang="en-US" sz="2800" dirty="0"/>
              <a:t>Recorded as a 1/1000 year storm</a:t>
            </a:r>
          </a:p>
        </p:txBody>
      </p:sp>
      <p:sp>
        <p:nvSpPr>
          <p:cNvPr id="4" name="Slide Number Placeholder 3">
            <a:extLst>
              <a:ext uri="{FF2B5EF4-FFF2-40B4-BE49-F238E27FC236}">
                <a16:creationId xmlns:a16="http://schemas.microsoft.com/office/drawing/2014/main" id="{25BC8AA8-1302-40EA-8633-CD9A7BA475DD}"/>
              </a:ext>
            </a:extLst>
          </p:cNvPr>
          <p:cNvSpPr>
            <a:spLocks noGrp="1"/>
          </p:cNvSpPr>
          <p:nvPr>
            <p:ph type="sldNum" sz="quarter" idx="12"/>
          </p:nvPr>
        </p:nvSpPr>
        <p:spPr/>
        <p:txBody>
          <a:bodyPr/>
          <a:lstStyle/>
          <a:p>
            <a:fld id="{25D62346-1DA2-4CA7-9531-BC4B1BB21998}" type="slidenum">
              <a:rPr lang="en-US" smtClean="0"/>
              <a:pPr/>
              <a:t>27</a:t>
            </a:fld>
            <a:endParaRPr lang="en-US" dirty="0"/>
          </a:p>
        </p:txBody>
      </p:sp>
    </p:spTree>
    <p:extLst>
      <p:ext uri="{BB962C8B-B14F-4D97-AF65-F5344CB8AC3E}">
        <p14:creationId xmlns:p14="http://schemas.microsoft.com/office/powerpoint/2010/main" val="29094300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C2F30-D479-4382-93DC-F9FF0F10002B}"/>
              </a:ext>
            </a:extLst>
          </p:cNvPr>
          <p:cNvSpPr>
            <a:spLocks noGrp="1"/>
          </p:cNvSpPr>
          <p:nvPr>
            <p:ph type="title"/>
          </p:nvPr>
        </p:nvSpPr>
        <p:spPr/>
        <p:txBody>
          <a:bodyPr>
            <a:normAutofit/>
          </a:bodyPr>
          <a:lstStyle/>
          <a:p>
            <a:r>
              <a:rPr lang="en-US" sz="4800" dirty="0">
                <a:latin typeface="Adobe Fan Heiti Std B" panose="020B0700000000000000" pitchFamily="34" charset="-128"/>
                <a:ea typeface="Adobe Fan Heiti Std B" panose="020B0700000000000000" pitchFamily="34" charset="-128"/>
              </a:rPr>
              <a:t>Thank you!</a:t>
            </a:r>
          </a:p>
        </p:txBody>
      </p:sp>
      <p:sp>
        <p:nvSpPr>
          <p:cNvPr id="4" name="Slide Number Placeholder 3">
            <a:extLst>
              <a:ext uri="{FF2B5EF4-FFF2-40B4-BE49-F238E27FC236}">
                <a16:creationId xmlns:a16="http://schemas.microsoft.com/office/drawing/2014/main" id="{298F7995-0DC5-4741-BB53-5E587424E7F8}"/>
              </a:ext>
            </a:extLst>
          </p:cNvPr>
          <p:cNvSpPr>
            <a:spLocks noGrp="1"/>
          </p:cNvSpPr>
          <p:nvPr>
            <p:ph type="sldNum" sz="quarter" idx="12"/>
          </p:nvPr>
        </p:nvSpPr>
        <p:spPr/>
        <p:txBody>
          <a:bodyPr/>
          <a:lstStyle/>
          <a:p>
            <a:fld id="{25D62346-1DA2-4CA7-9531-BC4B1BB21998}" type="slidenum">
              <a:rPr lang="en-US" smtClean="0"/>
              <a:pPr/>
              <a:t>28</a:t>
            </a:fld>
            <a:endParaRPr lang="en-US" dirty="0"/>
          </a:p>
        </p:txBody>
      </p:sp>
      <p:sp>
        <p:nvSpPr>
          <p:cNvPr id="5" name="TextBox 4">
            <a:extLst>
              <a:ext uri="{FF2B5EF4-FFF2-40B4-BE49-F238E27FC236}">
                <a16:creationId xmlns:a16="http://schemas.microsoft.com/office/drawing/2014/main" id="{71A9499F-137B-44A4-AE02-1608A6D9CD68}"/>
              </a:ext>
            </a:extLst>
          </p:cNvPr>
          <p:cNvSpPr txBox="1"/>
          <p:nvPr/>
        </p:nvSpPr>
        <p:spPr>
          <a:xfrm>
            <a:off x="4100456" y="3013502"/>
            <a:ext cx="3991088" cy="830997"/>
          </a:xfrm>
          <a:prstGeom prst="rect">
            <a:avLst/>
          </a:prstGeom>
          <a:noFill/>
        </p:spPr>
        <p:txBody>
          <a:bodyPr wrap="square" rtlCol="0">
            <a:spAutoFit/>
          </a:bodyPr>
          <a:lstStyle/>
          <a:p>
            <a:r>
              <a:rPr lang="en-US" sz="4800" b="1" dirty="0">
                <a:latin typeface="Adobe Fan Heiti Std B" panose="020B0700000000000000" pitchFamily="34" charset="-128"/>
                <a:ea typeface="Adobe Fan Heiti Std B" panose="020B0700000000000000" pitchFamily="34" charset="-128"/>
              </a:rPr>
              <a:t>Questions?</a:t>
            </a:r>
          </a:p>
        </p:txBody>
      </p:sp>
    </p:spTree>
    <p:extLst>
      <p:ext uri="{BB962C8B-B14F-4D97-AF65-F5344CB8AC3E}">
        <p14:creationId xmlns:p14="http://schemas.microsoft.com/office/powerpoint/2010/main" val="7799325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7904</TotalTime>
  <Words>1360</Words>
  <Application>Microsoft Office PowerPoint</Application>
  <PresentationFormat>Widescreen</PresentationFormat>
  <Paragraphs>203</Paragraphs>
  <Slides>28</Slides>
  <Notes>22</Notes>
  <HiddenSlides>0</HiddenSlides>
  <MMClips>2</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28</vt:i4>
      </vt:variant>
    </vt:vector>
  </HeadingPairs>
  <TitlesOfParts>
    <vt:vector size="36" baseType="lpstr">
      <vt:lpstr>Adobe Fan Heiti Std B</vt:lpstr>
      <vt:lpstr>Arial</vt:lpstr>
      <vt:lpstr>Calibri</vt:lpstr>
      <vt:lpstr>Calibri Light</vt:lpstr>
      <vt:lpstr>Corbel</vt:lpstr>
      <vt:lpstr>Wingdings</vt:lpstr>
      <vt:lpstr>Banded</vt:lpstr>
      <vt:lpstr>Office Theme</vt:lpstr>
      <vt:lpstr>The Great Colorado Flood of September 2013</vt:lpstr>
      <vt:lpstr>Outline</vt:lpstr>
      <vt:lpstr>PowerPoint Presentation</vt:lpstr>
      <vt:lpstr>Introduction</vt:lpstr>
      <vt:lpstr>Introduction</vt:lpstr>
      <vt:lpstr>PowerPoint Presentation</vt:lpstr>
      <vt:lpstr>PowerPoint Presentation</vt:lpstr>
      <vt:lpstr>Synoptic Scale setup</vt:lpstr>
      <vt:lpstr>PowerPoint Presentation</vt:lpstr>
      <vt:lpstr>Mid-level winds</vt:lpstr>
      <vt:lpstr>9/12 surface analysis at 0z</vt:lpstr>
      <vt:lpstr>Noaa hysplit model</vt:lpstr>
      <vt:lpstr>What is Precipitable Water?</vt:lpstr>
      <vt:lpstr>sea surface temperatures and Precipitable water</vt:lpstr>
      <vt:lpstr>Precipitable water</vt:lpstr>
      <vt:lpstr>Skew-t: 12z September 12th   </vt:lpstr>
      <vt:lpstr>Skew-t Throughout event</vt:lpstr>
      <vt:lpstr>Water Vapor Imagery</vt:lpstr>
      <vt:lpstr>Mesoscale</vt:lpstr>
      <vt:lpstr>Total Rainfall</vt:lpstr>
      <vt:lpstr>Hydrology</vt:lpstr>
      <vt:lpstr>Hydrology</vt:lpstr>
      <vt:lpstr>Hydrology</vt:lpstr>
      <vt:lpstr>PowerPoint Presentation</vt:lpstr>
      <vt:lpstr>Forecast models</vt:lpstr>
      <vt:lpstr>Record rainfall Probability</vt:lpstr>
      <vt:lpstr>Conclusion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Brandon J Daub</dc:creator>
  <cp:lastModifiedBy>Brandon J Daub</cp:lastModifiedBy>
  <cp:revision>161</cp:revision>
  <dcterms:created xsi:type="dcterms:W3CDTF">2018-04-05T20:10:29Z</dcterms:created>
  <dcterms:modified xsi:type="dcterms:W3CDTF">2018-04-23T17:13:20Z</dcterms:modified>
</cp:coreProperties>
</file>