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58" r:id="rId4"/>
    <p:sldId id="257" r:id="rId5"/>
    <p:sldId id="264" r:id="rId6"/>
    <p:sldId id="269" r:id="rId7"/>
    <p:sldId id="262" r:id="rId8"/>
    <p:sldId id="263" r:id="rId9"/>
    <p:sldId id="261" r:id="rId10"/>
    <p:sldId id="270" r:id="rId11"/>
    <p:sldId id="271" r:id="rId12"/>
    <p:sldId id="265" r:id="rId13"/>
    <p:sldId id="277" r:id="rId14"/>
    <p:sldId id="266" r:id="rId15"/>
    <p:sldId id="267" r:id="rId16"/>
    <p:sldId id="260" r:id="rId17"/>
    <p:sldId id="272" r:id="rId18"/>
    <p:sldId id="268" r:id="rId19"/>
    <p:sldId id="259" r:id="rId20"/>
    <p:sldId id="275" r:id="rId21"/>
    <p:sldId id="274" r:id="rId22"/>
    <p:sldId id="273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E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3209E-1C86-46A1-9241-5022CE726F81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96CFF-3B15-45F3-80FA-38DBFEDF3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67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https://www.bgci.org/policy/climate-change-and-plants/</a:t>
            </a:r>
          </a:p>
          <a:p>
            <a:r>
              <a:rPr lang="en-US" dirty="0" err="1"/>
              <a:t>cheatgrass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6CFF-3B15-45F3-80FA-38DBFEDF34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1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Plants with long life cycles or slow dispersal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6CFF-3B15-45F3-80FA-38DBFEDF34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3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legume idea - nitrogen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6CFF-3B15-45F3-80FA-38DBFEDF34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49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6CFF-3B15-45F3-80FA-38DBFEDF34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66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RNE is unitless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6CFF-3B15-45F3-80FA-38DBFEDF34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6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key message to the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6CFF-3B15-45F3-80FA-38DBFEDF34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43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take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6CFF-3B15-45F3-80FA-38DBFEDF34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7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5FC6-8865-40D8-B085-8C7BFBDBF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D7B3EF-22C6-4814-B2B3-287513327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0CB15-0440-4873-8324-48C2648EB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F6E84-F87B-4310-8811-6F2629A8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D4F4-A88D-4C47-BFFB-29DD1A74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5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98FA-0C14-49FE-BE7F-BA8502D4A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84E65-5DD0-467A-A02F-8FD3FADB7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686F1-26D2-4565-BEB4-2F733F285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C9246-A282-4406-9238-F60C45BF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7CE0-6ECE-4D80-B6F7-CD8FFA68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5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246058-D3B7-4907-8DDF-919E57466F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E5208-51D8-4EE3-A1D7-B391FB65B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26876-5EAA-44CE-92E5-EC53C367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9D3A1-FF56-4D7D-B757-B43FD1FB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4F851-2FE8-46D2-A119-F883D02D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8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60C6D-2307-4B18-9A37-6ABB8AED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A2BC5-6B1E-4668-9439-CB02A327E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BDC4-E707-4F2D-8572-0269F186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F1474-9BA4-4123-A74C-960A7C7A2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1D7BD-4C66-4558-A720-41978CBC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1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CBC3-C689-4404-BAF5-7A61D6782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60A6A-9621-480E-8123-DBC3D31A1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797E9-DFA6-4258-9CD0-3E721B4D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64DEA-AC86-4465-836A-6AFD98F1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5104B-FAB9-4E92-A855-D1559D0B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6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B0C7-7406-41CB-B710-11A4C4FE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B8EB-402F-4F76-BA39-E2C3BF292A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DD667-8623-42BA-B760-8773F0788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85E72-FACD-465E-92D0-C685CB8B1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82A2B-554D-4E3E-BDBA-DEAD4467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0F944-D480-4EC6-B51C-47B8C1C9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152C-DE31-40D0-AF8E-DDF16E1B6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A4F83-8735-4A48-A283-4F804A698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7C1D2-53A1-4AE3-AF92-F4A6A2C3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37C70-50AF-48C8-AF60-176E8324A4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2F5D9A-4505-493F-ADD3-2B3C7B432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487F-A5A2-445F-BD1B-6AC6B790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67152-395F-48A0-83C2-DDB0A338A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5A9320-5D0D-4BCA-96E2-7B06236A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88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3DF3-27B5-4C66-9EB1-80C663AF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8A1D57-0DA4-466D-B151-31D20158D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3DBBC-B8DF-4CBE-BCF2-FC2F78BF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679A0-61F9-47FC-BB9D-2286D6BF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9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195DB-CF01-4A8C-8DDA-725A2013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A5D94-3A38-4668-A0BD-C84DB534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EA79C-61BE-4ECE-8626-455EBA2E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8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C61F-49E0-41B6-A08C-DCC36D3B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E4F76-C702-481B-8BA6-87EE09ED0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95C833-4B78-4B76-89EB-82BBF597D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C39C6-A85A-4B52-B38B-8514A885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2F034-D3A9-4FD6-91A5-6EA34326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5271E-A8D4-4CE8-9195-61A827B17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5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71677-40FF-4928-927E-1D64E839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C240E6-6FCA-4811-9BFA-BA2A04D91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3006D-2D60-4651-B3C3-BEF19F4C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6B807-FD9F-4E28-92EE-CE373C6A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C5480-FEC7-42D2-ABBA-45E8FE4A5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FC980-3D7C-4C39-819F-5E2D35BA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8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6C4886-9A7C-4E34-BB2D-1C1219369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429C5-8C4F-438C-8964-FF84232DB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C7BD-C82E-407C-A006-90B149601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83381-59B5-4289-82D4-C24CA1BABC1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19EC4-6915-4BF0-95E2-C3A376451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4EC53-D9EB-4C03-A578-2517F15CD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8E9CC-22F8-4103-87BB-9B1498DE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5895-97B5-4564-96C6-70817A4E1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  <a:solidFill>
            <a:srgbClr val="96E775">
              <a:alpha val="49000"/>
            </a:srgbClr>
          </a:solidFill>
        </p:spPr>
        <p:txBody>
          <a:bodyPr/>
          <a:lstStyle/>
          <a:p>
            <a:r>
              <a:rPr lang="en-US" dirty="0"/>
              <a:t>Extreme Weather Events and Plant-Plant Interactions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DA30E1-15C3-419C-B0DE-A671DA1AF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3859" y="4049511"/>
            <a:ext cx="7824281" cy="1397978"/>
          </a:xfrm>
          <a:solidFill>
            <a:srgbClr val="96E775">
              <a:alpha val="49000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Danielle Miles</a:t>
            </a:r>
          </a:p>
          <a:p>
            <a:r>
              <a:rPr lang="en-US" dirty="0"/>
              <a:t>PhD student in Ecology, Evolution, and Conservation Biology</a:t>
            </a:r>
          </a:p>
          <a:p>
            <a:r>
              <a:rPr lang="en-US" dirty="0"/>
              <a:t>Department of Natural Resources and Environmental Science</a:t>
            </a:r>
          </a:p>
        </p:txBody>
      </p:sp>
    </p:spTree>
    <p:extLst>
      <p:ext uri="{BB962C8B-B14F-4D97-AF65-F5344CB8AC3E}">
        <p14:creationId xmlns:p14="http://schemas.microsoft.com/office/powerpoint/2010/main" val="146138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Study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Response of plant-plant interactions in extreme weather conditions</a:t>
            </a:r>
          </a:p>
          <a:p>
            <a:r>
              <a:rPr lang="en-US" dirty="0"/>
              <a:t>Does extreme drought decrease competition intensity amongst grassland species?</a:t>
            </a:r>
          </a:p>
          <a:p>
            <a:pPr lvl="1"/>
            <a:r>
              <a:rPr lang="en-US" dirty="0"/>
              <a:t>Increased facilitation</a:t>
            </a:r>
          </a:p>
          <a:p>
            <a:r>
              <a:rPr lang="en-US" dirty="0"/>
              <a:t>Do extremely high rainfall events decrease competition amongst grassland species?</a:t>
            </a:r>
          </a:p>
          <a:p>
            <a:pPr lvl="1"/>
            <a:r>
              <a:rPr lang="en-US" dirty="0"/>
              <a:t>Low competition as </a:t>
            </a:r>
            <a:r>
              <a:rPr lang="en-US" dirty="0" err="1"/>
              <a:t>neighbours</a:t>
            </a:r>
            <a:r>
              <a:rPr lang="en-US" dirty="0"/>
              <a:t> struggle</a:t>
            </a:r>
          </a:p>
          <a:p>
            <a:r>
              <a:rPr lang="en-US" dirty="0"/>
              <a:t>Does the presence of a legume change these interactions?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7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Ecological Botanical Garden, Germany</a:t>
            </a:r>
          </a:p>
          <a:p>
            <a:r>
              <a:rPr lang="en-US" dirty="0"/>
              <a:t>Manipulated plant community composition</a:t>
            </a:r>
          </a:p>
          <a:p>
            <a:r>
              <a:rPr lang="en-US" dirty="0"/>
              <a:t>Manipulated levels of precipitation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13327-3E0D-41A0-AA46-9510F8408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098" y="3255429"/>
            <a:ext cx="4160869" cy="28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2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3" y="84931"/>
            <a:ext cx="4639862" cy="662782"/>
          </a:xfrm>
          <a:solidFill>
            <a:srgbClr val="96E775">
              <a:alpha val="58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Study Plant Species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EDFB5-1E59-498B-B6F2-3357CB0D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8" y="893392"/>
            <a:ext cx="3302743" cy="24792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7C7D1E-186A-411A-9BE1-DEB65878095C}"/>
              </a:ext>
            </a:extLst>
          </p:cNvPr>
          <p:cNvSpPr/>
          <p:nvPr/>
        </p:nvSpPr>
        <p:spPr>
          <a:xfrm>
            <a:off x="195493" y="2541654"/>
            <a:ext cx="30812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2400" i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rrhenatherum</a:t>
            </a:r>
            <a:r>
              <a:rPr lang="en-US" sz="2400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i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elatius</a:t>
            </a:r>
            <a:r>
              <a:rPr lang="en-US" sz="2400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Oat grass</a:t>
            </a:r>
            <a:endParaRPr lang="en-US" sz="24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44528-D70A-4E80-A8D5-B1C7D33C5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972" y="28483"/>
            <a:ext cx="2143536" cy="36894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D892A9-4A19-4F37-898B-6E88EED09A6F}"/>
              </a:ext>
            </a:extLst>
          </p:cNvPr>
          <p:cNvSpPr/>
          <p:nvPr/>
        </p:nvSpPr>
        <p:spPr>
          <a:xfrm>
            <a:off x="9216497" y="2267300"/>
            <a:ext cx="20104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Holcus</a:t>
            </a:r>
            <a:r>
              <a:rPr lang="en-US" sz="24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lanatus</a:t>
            </a:r>
            <a:endParaRPr lang="en-US" sz="2400" i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2400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velvet grass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0A4CBA-4036-468A-89A2-D1BD589C3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106" y="37521"/>
            <a:ext cx="3143250" cy="4191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ED1030-EA9E-4D70-B60B-CCB90A423841}"/>
              </a:ext>
            </a:extLst>
          </p:cNvPr>
          <p:cNvSpPr/>
          <p:nvPr/>
        </p:nvSpPr>
        <p:spPr>
          <a:xfrm>
            <a:off x="5094400" y="3372649"/>
            <a:ext cx="26783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Plantago</a:t>
            </a:r>
            <a:r>
              <a:rPr lang="en-US" sz="24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lanceolata</a:t>
            </a:r>
            <a:endParaRPr lang="en-US" sz="2400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English Plantain</a:t>
            </a:r>
            <a:endParaRPr lang="en-US" sz="24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2DA01E-88F5-4814-A431-B7825E4D9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470" y="3484417"/>
            <a:ext cx="2238489" cy="3344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7C8165-753A-42F4-8853-4C6488EAC830}"/>
              </a:ext>
            </a:extLst>
          </p:cNvPr>
          <p:cNvSpPr/>
          <p:nvPr/>
        </p:nvSpPr>
        <p:spPr>
          <a:xfrm>
            <a:off x="2377994" y="3372648"/>
            <a:ext cx="25874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Geranium pretense</a:t>
            </a:r>
          </a:p>
          <a:p>
            <a:pPr algn="ctr"/>
            <a:r>
              <a:rPr lang="en-US" sz="2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meadow geranium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146CD4-104F-406D-BE2E-B89008108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8041" y="3946850"/>
            <a:ext cx="4005388" cy="3004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83793E-56B5-4297-892A-1D5E98884CF6}"/>
              </a:ext>
            </a:extLst>
          </p:cNvPr>
          <p:cNvSpPr/>
          <p:nvPr/>
        </p:nvSpPr>
        <p:spPr>
          <a:xfrm>
            <a:off x="8516909" y="5998520"/>
            <a:ext cx="2450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Lotus </a:t>
            </a:r>
            <a:r>
              <a:rPr lang="en-US" sz="2400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corniculatus</a:t>
            </a:r>
            <a:endParaRPr lang="en-US" sz="2400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bird's-foot trefoil</a:t>
            </a:r>
          </a:p>
        </p:txBody>
      </p:sp>
    </p:spTree>
    <p:extLst>
      <p:ext uri="{BB962C8B-B14F-4D97-AF65-F5344CB8AC3E}">
        <p14:creationId xmlns:p14="http://schemas.microsoft.com/office/powerpoint/2010/main" val="366371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1466F9-922B-491A-9AC5-779AC6A7C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55229"/>
            <a:ext cx="12192000" cy="8069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AA8AC-3642-431B-B059-C6EB8D6E1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253" y="-217248"/>
            <a:ext cx="5589037" cy="74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2" y="94537"/>
            <a:ext cx="3743131" cy="1155765"/>
          </a:xfrm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Climatic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13" y="1433739"/>
            <a:ext cx="3575180" cy="1155765"/>
          </a:xfrm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Growing season</a:t>
            </a:r>
          </a:p>
          <a:p>
            <a:r>
              <a:rPr lang="en-US" dirty="0"/>
              <a:t>Planted 2 years prior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15A92-D128-42E5-8A8C-81FEC8F5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43" y="0"/>
            <a:ext cx="402951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05542-9FE8-4EDC-87F9-0D6F78FD9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675" y="2305050"/>
            <a:ext cx="45053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8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Data Collected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Plants collected 10 days after drought or heavy rainfall</a:t>
            </a:r>
          </a:p>
          <a:p>
            <a:r>
              <a:rPr lang="en-US" dirty="0"/>
              <a:t>Aboveground biomass dried and weighed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E3CD8-639E-4546-9BA0-611F7649D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01080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39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17" y="1539550"/>
            <a:ext cx="2688771" cy="3345025"/>
          </a:xfrm>
          <a:solidFill>
            <a:srgbClr val="96E775">
              <a:alpha val="58000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Biomass (growth) changes by condition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54949-CA79-48F1-8120-8FF3ABDF8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243" y="0"/>
            <a:ext cx="441273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050904-DF22-4AD5-81DE-9FF23C6A3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033" y="2695575"/>
            <a:ext cx="45529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45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Response parameter: biomass of plant individuals and community biomass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Relative </a:t>
            </a:r>
            <a:r>
              <a:rPr lang="en-US" dirty="0" err="1"/>
              <a:t>Neighbour</a:t>
            </a:r>
            <a:r>
              <a:rPr lang="en-US" dirty="0"/>
              <a:t> Effect (RNE) – the effect of </a:t>
            </a:r>
            <a:r>
              <a:rPr lang="en-US" dirty="0" err="1"/>
              <a:t>neighbours</a:t>
            </a:r>
            <a:r>
              <a:rPr lang="en-US" dirty="0"/>
              <a:t> relative to the plant with the greatest performance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0"/>
            <a:r>
              <a:rPr lang="en-US" dirty="0"/>
              <a:t>X = </a:t>
            </a:r>
            <a:r>
              <a:rPr lang="en-US" dirty="0" err="1"/>
              <a:t>y</a:t>
            </a:r>
            <a:r>
              <a:rPr lang="en-US" sz="1600" dirty="0" err="1"/>
              <a:t>iso</a:t>
            </a:r>
            <a:r>
              <a:rPr lang="en-US" sz="1600" dirty="0"/>
              <a:t> </a:t>
            </a:r>
            <a:r>
              <a:rPr lang="en-US" dirty="0"/>
              <a:t> if </a:t>
            </a:r>
            <a:r>
              <a:rPr lang="en-US" dirty="0" err="1">
                <a:solidFill>
                  <a:prstClr val="black"/>
                </a:solidFill>
              </a:rPr>
              <a:t>y</a:t>
            </a:r>
            <a:r>
              <a:rPr lang="en-US" sz="1600" dirty="0" err="1">
                <a:solidFill>
                  <a:prstClr val="black"/>
                </a:solidFill>
              </a:rPr>
              <a:t>iso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&gt; </a:t>
            </a:r>
            <a:r>
              <a:rPr lang="en-US" dirty="0" err="1">
                <a:solidFill>
                  <a:prstClr val="black"/>
                </a:solidFill>
              </a:rPr>
              <a:t>y</a:t>
            </a:r>
            <a:r>
              <a:rPr lang="en-US" sz="1600" dirty="0" err="1">
                <a:solidFill>
                  <a:prstClr val="black"/>
                </a:solidFill>
              </a:rPr>
              <a:t>mix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/>
              <a:t>Negative numbers indicate facilitation</a:t>
            </a:r>
          </a:p>
          <a:p>
            <a:r>
              <a:rPr lang="en-US" dirty="0"/>
              <a:t>Positive numbers indicate competition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0EFF1-BEA1-4633-9C02-4AA23CE34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012" y="2765866"/>
            <a:ext cx="4074678" cy="13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8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3BEA0-7EE4-4C8C-B507-12472DCB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83" y="307909"/>
            <a:ext cx="3270775" cy="5234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BB949-7396-470D-9030-D7FB58293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078" y="307909"/>
            <a:ext cx="3343275" cy="4162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4AE56-8DDA-4759-9FB4-658274C38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621" y="307909"/>
            <a:ext cx="4476750" cy="146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2CCCE-970B-4A1C-9418-0BCEB9EEA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083" y="5485424"/>
            <a:ext cx="3270775" cy="85725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14D4A816-1EBE-40AE-8AAB-2683612EDF02}"/>
              </a:ext>
            </a:extLst>
          </p:cNvPr>
          <p:cNvSpPr/>
          <p:nvPr/>
        </p:nvSpPr>
        <p:spPr>
          <a:xfrm>
            <a:off x="7881256" y="2183363"/>
            <a:ext cx="4180115" cy="3853543"/>
          </a:xfrm>
          <a:prstGeom prst="star5">
            <a:avLst/>
          </a:prstGeom>
          <a:solidFill>
            <a:srgbClr val="96E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DC18C-3EF3-4A8E-8346-8BA8F97F0F60}"/>
              </a:ext>
            </a:extLst>
          </p:cNvPr>
          <p:cNvSpPr txBox="1"/>
          <p:nvPr/>
        </p:nvSpPr>
        <p:spPr>
          <a:xfrm>
            <a:off x="8776995" y="3797559"/>
            <a:ext cx="2388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Different species have different responses to these events</a:t>
            </a:r>
          </a:p>
        </p:txBody>
      </p:sp>
    </p:spTree>
    <p:extLst>
      <p:ext uri="{BB962C8B-B14F-4D97-AF65-F5344CB8AC3E}">
        <p14:creationId xmlns:p14="http://schemas.microsoft.com/office/powerpoint/2010/main" val="2533546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Grass communities increased facilitation under drought</a:t>
            </a:r>
          </a:p>
          <a:p>
            <a:pPr lvl="1"/>
            <a:r>
              <a:rPr lang="en-US" dirty="0"/>
              <a:t>Shade</a:t>
            </a:r>
          </a:p>
          <a:p>
            <a:pPr lvl="2"/>
            <a:r>
              <a:rPr lang="en-US" dirty="0"/>
              <a:t>Lower transpiration</a:t>
            </a:r>
          </a:p>
          <a:p>
            <a:pPr lvl="2"/>
            <a:r>
              <a:rPr lang="en-US" dirty="0"/>
              <a:t>Increased soil water availability</a:t>
            </a:r>
          </a:p>
          <a:p>
            <a:pPr lvl="2"/>
            <a:r>
              <a:rPr lang="en-US" dirty="0"/>
              <a:t>Root growth</a:t>
            </a:r>
          </a:p>
          <a:p>
            <a:r>
              <a:rPr lang="en-US" dirty="0"/>
              <a:t>Higher competition under heavy rainfall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2CE43-FAFE-474F-BD74-2EA90FFE0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78" y="4181281"/>
            <a:ext cx="4460032" cy="25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1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11E9D-B0BE-4875-86A1-EA831318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64" y="1675227"/>
            <a:ext cx="10400471" cy="4394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5F3741-7C7D-4056-9758-36A10BFA8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My work</a:t>
            </a:r>
          </a:p>
        </p:txBody>
      </p:sp>
    </p:spTree>
    <p:extLst>
      <p:ext uri="{BB962C8B-B14F-4D97-AF65-F5344CB8AC3E}">
        <p14:creationId xmlns:p14="http://schemas.microsoft.com/office/powerpoint/2010/main" val="3837827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Nitrogen Fixers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90231"/>
          </a:xfrm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i="1" dirty="0"/>
              <a:t>Lotus </a:t>
            </a:r>
            <a:r>
              <a:rPr lang="en-US" i="1" dirty="0" err="1"/>
              <a:t>corniculatus</a:t>
            </a:r>
            <a:endParaRPr lang="en-US" i="1" dirty="0"/>
          </a:p>
          <a:p>
            <a:pPr lvl="1"/>
            <a:r>
              <a:rPr lang="en-US" dirty="0"/>
              <a:t>Legumes</a:t>
            </a:r>
          </a:p>
          <a:p>
            <a:r>
              <a:rPr lang="en-US" dirty="0"/>
              <a:t>Facilitate growth in control ambient conditions</a:t>
            </a:r>
          </a:p>
          <a:p>
            <a:r>
              <a:rPr lang="en-US" dirty="0"/>
              <a:t>Water logging reduces soil oxygen</a:t>
            </a:r>
          </a:p>
          <a:p>
            <a:r>
              <a:rPr lang="en-US" dirty="0"/>
              <a:t>Dry top soil layer</a:t>
            </a:r>
          </a:p>
          <a:p>
            <a:pPr lvl="1"/>
            <a:r>
              <a:rPr lang="en-US" dirty="0"/>
              <a:t>Increased nitrogen uptake instead of fixation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51ACF-CF6A-43EC-86F1-62CAFE02D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0" y="1786731"/>
            <a:ext cx="31432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49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Species Richness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pPr marL="91440" lvl="0" indent="-9144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</a:pPr>
            <a:r>
              <a:rPr lang="en-US" dirty="0"/>
              <a:t>Ecosystem functioning</a:t>
            </a:r>
          </a:p>
          <a:p>
            <a:pPr marL="384048" lvl="1" indent="-18288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</a:pPr>
            <a:r>
              <a:rPr lang="en-US" sz="2800" dirty="0"/>
              <a:t>Biodiversity-ecosystem function hypothesis</a:t>
            </a:r>
          </a:p>
          <a:p>
            <a:pPr marL="566928" lvl="2" indent="-18288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</a:pPr>
            <a:r>
              <a:rPr lang="en-US" sz="1400" dirty="0"/>
              <a:t>(</a:t>
            </a:r>
            <a:r>
              <a:rPr lang="en-US" sz="1400" dirty="0" err="1"/>
              <a:t>Yachi</a:t>
            </a:r>
            <a:r>
              <a:rPr lang="en-US" sz="1400" dirty="0"/>
              <a:t> &amp; </a:t>
            </a:r>
            <a:r>
              <a:rPr lang="en-US" sz="1400" dirty="0" err="1"/>
              <a:t>Loreau</a:t>
            </a:r>
            <a:r>
              <a:rPr lang="en-US" sz="1400" dirty="0"/>
              <a:t>, 1999)</a:t>
            </a:r>
          </a:p>
          <a:p>
            <a:pPr marL="384048" lvl="1" indent="-18288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</a:pPr>
            <a:r>
              <a:rPr lang="en-US" sz="2800" dirty="0"/>
              <a:t>Insurance hypothesis </a:t>
            </a:r>
            <a:r>
              <a:rPr lang="en-US" sz="1300" dirty="0"/>
              <a:t>(Naeem &amp; Li, 1997)</a:t>
            </a:r>
            <a:endParaRPr lang="en-US" sz="1800" dirty="0"/>
          </a:p>
          <a:p>
            <a:pPr marL="566928" lvl="2" indent="-18288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</a:pPr>
            <a:r>
              <a:rPr lang="en-US" sz="2400" dirty="0"/>
              <a:t>Variability in changing environments </a:t>
            </a:r>
          </a:p>
          <a:p>
            <a:pPr marL="749808" lvl="3" indent="-18288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</a:pPr>
            <a:r>
              <a:rPr lang="en-US" sz="1400" dirty="0"/>
              <a:t>(Zhang et al. 2012; </a:t>
            </a:r>
            <a:r>
              <a:rPr lang="en-US" sz="1400" dirty="0" err="1"/>
              <a:t>Waide</a:t>
            </a:r>
            <a:r>
              <a:rPr lang="en-US" sz="1400" dirty="0"/>
              <a:t> et al. 1999)</a:t>
            </a:r>
            <a:endParaRPr lang="en-US" sz="2400" dirty="0"/>
          </a:p>
          <a:p>
            <a:pPr marL="566928" lvl="2" indent="-182880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</a:pPr>
            <a:r>
              <a:rPr lang="en-US" sz="2400" dirty="0"/>
              <a:t>Productivity </a:t>
            </a:r>
            <a:r>
              <a:rPr lang="en-US" sz="1400" dirty="0"/>
              <a:t>(Gross et al, 2014)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036F4-7705-4954-8494-055E3FCB1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054" y="3241569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8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Climate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Single extreme events caused shifts in plant-plant interactions</a:t>
            </a:r>
          </a:p>
          <a:p>
            <a:r>
              <a:rPr lang="en-US" dirty="0"/>
              <a:t>Predicting plant communities shifts under climate change</a:t>
            </a:r>
          </a:p>
        </p:txBody>
      </p:sp>
      <p:pic>
        <p:nvPicPr>
          <p:cNvPr id="1026" name="Picture 2" descr="Image result for plant interactions">
            <a:extLst>
              <a:ext uri="{FF2B5EF4-FFF2-40B4-BE49-F238E27FC236}">
                <a16:creationId xmlns:a16="http://schemas.microsoft.com/office/drawing/2014/main" id="{A43DF9B3-7466-4A83-AFDF-9F17F321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57" y="2733561"/>
            <a:ext cx="5770886" cy="344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CF1E2D-E97E-4408-8A5C-42BD29BF4B9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gradFill flip="none" rotWithShape="1">
            <a:gsLst>
              <a:gs pos="0">
                <a:srgbClr val="96E775">
                  <a:shade val="30000"/>
                  <a:satMod val="115000"/>
                </a:srgbClr>
              </a:gs>
              <a:gs pos="50000">
                <a:srgbClr val="96E775">
                  <a:shade val="67500"/>
                  <a:satMod val="115000"/>
                </a:srgbClr>
              </a:gs>
              <a:gs pos="100000">
                <a:srgbClr val="96E775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Changing strategy is adaptation!</a:t>
            </a:r>
          </a:p>
        </p:txBody>
      </p:sp>
    </p:spTree>
    <p:extLst>
      <p:ext uri="{BB962C8B-B14F-4D97-AF65-F5344CB8AC3E}">
        <p14:creationId xmlns:p14="http://schemas.microsoft.com/office/powerpoint/2010/main" val="22196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C9CDE-445E-405F-8796-30FBD85F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44" y="-403003"/>
            <a:ext cx="12484359" cy="770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041"/>
            <a:ext cx="10515600" cy="1133475"/>
          </a:xfrm>
          <a:solidFill>
            <a:srgbClr val="96E775">
              <a:alpha val="58000"/>
            </a:srgbClr>
          </a:solidFill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9816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DA30E1-15C3-419C-B0DE-A671DA1AF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361" y="1063689"/>
            <a:ext cx="9516729" cy="3638939"/>
          </a:xfrm>
          <a:solidFill>
            <a:srgbClr val="96E775">
              <a:alpha val="49000"/>
            </a:srgbClr>
          </a:solidFill>
        </p:spPr>
        <p:txBody>
          <a:bodyPr>
            <a:noAutofit/>
          </a:bodyPr>
          <a:lstStyle/>
          <a:p>
            <a:r>
              <a:rPr lang="en-US" sz="3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Grant, K., </a:t>
            </a:r>
            <a:r>
              <a:rPr lang="en-US" sz="3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Kreyling</a:t>
            </a:r>
            <a:r>
              <a:rPr lang="en-US" sz="3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</a:t>
            </a:r>
            <a:r>
              <a:rPr lang="en-US" sz="3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Heilmeier</a:t>
            </a:r>
            <a:r>
              <a:rPr lang="en-US" sz="3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H., </a:t>
            </a:r>
            <a:r>
              <a:rPr lang="en-US" sz="3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Beierkuhnlein</a:t>
            </a:r>
            <a:r>
              <a:rPr lang="en-US" sz="3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C., &amp; Jentsch, A. (2014). Extreme weather events and plant–plant interactions: shifts between competition and facilitation among grassland species in the face of drought and heavy rainfall. </a:t>
            </a:r>
            <a:r>
              <a:rPr lang="en-US" sz="3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Ecological research</a:t>
            </a:r>
            <a:r>
              <a:rPr lang="en-US" sz="3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3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29</a:t>
            </a:r>
            <a:r>
              <a:rPr lang="en-US" sz="3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(5), 991-1001.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053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Plant Responses</a:t>
            </a:r>
          </a:p>
          <a:p>
            <a:r>
              <a:rPr lang="en-US" dirty="0"/>
              <a:t>Theory</a:t>
            </a:r>
          </a:p>
          <a:p>
            <a:pPr lvl="1"/>
            <a:r>
              <a:rPr lang="en-US" dirty="0"/>
              <a:t>Vocab</a:t>
            </a:r>
          </a:p>
          <a:p>
            <a:r>
              <a:rPr lang="en-US" dirty="0"/>
              <a:t>Study Questions</a:t>
            </a:r>
          </a:p>
          <a:p>
            <a:r>
              <a:rPr lang="en-US" dirty="0"/>
              <a:t>Study Methods</a:t>
            </a:r>
          </a:p>
          <a:p>
            <a:r>
              <a:rPr lang="en-US" dirty="0"/>
              <a:t>Study Conclusions</a:t>
            </a:r>
          </a:p>
          <a:p>
            <a:r>
              <a:rPr lang="en-US" dirty="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34443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Plant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Boundaries between vegetation types</a:t>
            </a:r>
          </a:p>
          <a:p>
            <a:r>
              <a:rPr lang="en-US" dirty="0"/>
              <a:t>Rainfall</a:t>
            </a:r>
          </a:p>
          <a:p>
            <a:r>
              <a:rPr lang="en-US" dirty="0"/>
              <a:t>Soil type</a:t>
            </a:r>
          </a:p>
          <a:p>
            <a:r>
              <a:rPr lang="en-US" dirty="0"/>
              <a:t>Conditions more suitable for exotic species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17D8A-DD15-4F1A-A72F-A5B020698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023" y="1922105"/>
            <a:ext cx="3854471" cy="3655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D656E-4E5A-44C0-ACE1-571C7E81F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580" y="3847160"/>
            <a:ext cx="3854471" cy="22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Plant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Plants may not be able to disperse</a:t>
            </a:r>
          </a:p>
          <a:p>
            <a:pPr lvl="1"/>
            <a:r>
              <a:rPr lang="en-US" dirty="0"/>
              <a:t>Grow taller</a:t>
            </a:r>
          </a:p>
          <a:p>
            <a:pPr lvl="1"/>
            <a:r>
              <a:rPr lang="en-US" dirty="0"/>
              <a:t>Leaves narrower, spread out</a:t>
            </a:r>
          </a:p>
          <a:p>
            <a:r>
              <a:rPr lang="en-US" dirty="0"/>
              <a:t>Selection influences genetic composition</a:t>
            </a:r>
          </a:p>
          <a:p>
            <a:r>
              <a:rPr lang="en-US" dirty="0"/>
              <a:t>Coastal species which will be 'squeezed’ </a:t>
            </a:r>
          </a:p>
          <a:p>
            <a:pPr marL="0" indent="0">
              <a:buNone/>
            </a:pPr>
            <a:r>
              <a:rPr lang="en-US" dirty="0"/>
              <a:t>between human settlements and rising sea levels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FB5AB-469B-474E-B2A6-EBC771918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233" y="3429000"/>
            <a:ext cx="3204141" cy="24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4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Climate change intensifies habitat threats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461" cy="4351338"/>
          </a:xfrm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Loss in biodiversity hotspots</a:t>
            </a:r>
          </a:p>
          <a:p>
            <a:pPr lvl="1"/>
            <a:r>
              <a:rPr lang="en-US" sz="1600" dirty="0"/>
              <a:t>12% land cover to 1.4% (Brooks et al, 2002)</a:t>
            </a:r>
            <a:endParaRPr lang="fr-FR" sz="1600" dirty="0"/>
          </a:p>
          <a:p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intolerance</a:t>
            </a:r>
            <a:endParaRPr lang="fr-FR" dirty="0"/>
          </a:p>
          <a:p>
            <a:r>
              <a:rPr lang="fr-FR" dirty="0" err="1"/>
              <a:t>Species</a:t>
            </a:r>
            <a:r>
              <a:rPr lang="fr-FR" dirty="0"/>
              <a:t> interactions</a:t>
            </a:r>
          </a:p>
          <a:p>
            <a:r>
              <a:rPr lang="fr-FR" dirty="0"/>
              <a:t>Limits to habitat ranges </a:t>
            </a:r>
          </a:p>
          <a:p>
            <a:pPr lvl="1"/>
            <a:r>
              <a:rPr lang="fr-FR" sz="1600" dirty="0"/>
              <a:t>(</a:t>
            </a:r>
            <a:r>
              <a:rPr lang="fr-FR" sz="1600" dirty="0" err="1"/>
              <a:t>Zarnetske</a:t>
            </a:r>
            <a:r>
              <a:rPr lang="fr-FR" sz="1600" dirty="0"/>
              <a:t> et al., 2012; </a:t>
            </a:r>
            <a:r>
              <a:rPr lang="fr-FR" sz="1600" dirty="0" err="1"/>
              <a:t>Cahill</a:t>
            </a:r>
            <a:r>
              <a:rPr lang="fr-FR" sz="1600" dirty="0"/>
              <a:t> et al, 2012; Thomas et al, 2004)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52009-BEC3-4439-AA5E-5757ADF6D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990" y="2351314"/>
            <a:ext cx="4127620" cy="3093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E3BCB-DA44-4D3B-BB05-E85F000CB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555" y="2201443"/>
            <a:ext cx="5212489" cy="3243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263FA-9ECB-416F-8EE0-528D8E01C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215" y="2210159"/>
            <a:ext cx="3184240" cy="1791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9A660-C627-4A4D-9476-3D4F08B35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3215" y="2415416"/>
            <a:ext cx="2114504" cy="1585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32D5F-427D-4858-86CB-F78747A5F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776" y="4413380"/>
            <a:ext cx="2133088" cy="144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Stress Gradient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4934" cy="4351338"/>
          </a:xfrm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As stress increases, mutually supportive interactions become more significant</a:t>
            </a:r>
          </a:p>
          <a:p>
            <a:pPr lvl="1"/>
            <a:r>
              <a:rPr lang="en-US" dirty="0"/>
              <a:t>Negative interactions become less</a:t>
            </a:r>
          </a:p>
          <a:p>
            <a:pPr lvl="1"/>
            <a:r>
              <a:rPr lang="en-US" dirty="0"/>
              <a:t>Longer stress, more shifts</a:t>
            </a:r>
          </a:p>
          <a:p>
            <a:r>
              <a:rPr lang="en-US" dirty="0"/>
              <a:t>Climate change increases harshness</a:t>
            </a:r>
          </a:p>
          <a:p>
            <a:r>
              <a:rPr lang="en-US" dirty="0"/>
              <a:t>Driest environments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CB22D-1AE0-49AB-85AA-5E8674A9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619" y="2264585"/>
            <a:ext cx="4782884" cy="34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6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C185-6DF5-43D9-A5A7-96A1CE2F38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6E775">
              <a:alpha val="58000"/>
            </a:srgbClr>
          </a:solidFill>
        </p:spPr>
        <p:txBody>
          <a:bodyPr/>
          <a:lstStyle/>
          <a:p>
            <a:r>
              <a:rPr lang="en-US" dirty="0"/>
              <a:t>Stress Gradient Hypothesis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2A2C8-1BE7-4F50-A993-1D73245A270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  <a:alpha val="74000"/>
            </a:schemeClr>
          </a:solidFill>
        </p:spPr>
        <p:txBody>
          <a:bodyPr/>
          <a:lstStyle/>
          <a:p>
            <a:r>
              <a:rPr lang="en-US" dirty="0"/>
              <a:t>Positive interactions among alpine plants increase with stress</a:t>
            </a:r>
          </a:p>
          <a:p>
            <a:pPr lvl="1"/>
            <a:r>
              <a:rPr lang="en-US" dirty="0"/>
              <a:t>Callaway et al, 2002</a:t>
            </a:r>
          </a:p>
          <a:p>
            <a:pPr lvl="1"/>
            <a:r>
              <a:rPr lang="en-US" dirty="0"/>
              <a:t>biomass, growth and reproduction of alpine plant species are higher when other plants are nearby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AAEEA4-4A1E-4534-BBD9-37668821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81" y="3101787"/>
            <a:ext cx="4447592" cy="29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5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585</Words>
  <Application>Microsoft Office PowerPoint</Application>
  <PresentationFormat>Widescreen</PresentationFormat>
  <Paragraphs>123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Extreme Weather Events and Plant-Plant Interactions</vt:lpstr>
      <vt:lpstr>My work</vt:lpstr>
      <vt:lpstr>PowerPoint Presentation</vt:lpstr>
      <vt:lpstr>Outline</vt:lpstr>
      <vt:lpstr>Plant Responses</vt:lpstr>
      <vt:lpstr>Plant Responses</vt:lpstr>
      <vt:lpstr>Climate change intensifies habitat threats</vt:lpstr>
      <vt:lpstr>Stress Gradient Hypothesis</vt:lpstr>
      <vt:lpstr>Stress Gradient Hypothesis Example</vt:lpstr>
      <vt:lpstr>Study goals</vt:lpstr>
      <vt:lpstr>Design</vt:lpstr>
      <vt:lpstr>Study Plant Species</vt:lpstr>
      <vt:lpstr>PowerPoint Presentation</vt:lpstr>
      <vt:lpstr>Climatic Events</vt:lpstr>
      <vt:lpstr>Data Collected</vt:lpstr>
      <vt:lpstr>Biomass (growth) changes by condition</vt:lpstr>
      <vt:lpstr>Response parameter: biomass of plant individuals and community biomass</vt:lpstr>
      <vt:lpstr>PowerPoint Presentation</vt:lpstr>
      <vt:lpstr>Results</vt:lpstr>
      <vt:lpstr>Nitrogen Fixers</vt:lpstr>
      <vt:lpstr>Species Richness</vt:lpstr>
      <vt:lpstr>Climate Modelling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Weather Events and Plant-Plant Interactions</dc:title>
  <dc:creator>Danielle Miles</dc:creator>
  <cp:lastModifiedBy>Danielle Miles</cp:lastModifiedBy>
  <cp:revision>43</cp:revision>
  <dcterms:created xsi:type="dcterms:W3CDTF">2018-04-12T04:09:15Z</dcterms:created>
  <dcterms:modified xsi:type="dcterms:W3CDTF">2018-04-16T22:39:20Z</dcterms:modified>
</cp:coreProperties>
</file>